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3" r:id="rId4"/>
  </p:sldMasterIdLst>
  <p:notesMasterIdLst>
    <p:notesMasterId r:id="rId22"/>
  </p:notesMasterIdLst>
  <p:handoutMasterIdLst>
    <p:handoutMasterId r:id="rId23"/>
  </p:handout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177BE8-0DAD-4F0B-AA81-C786B99350AE}" v="44" dt="2026-06-15T22:31:13.1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30"/>
  </p:normalViewPr>
  <p:slideViewPr>
    <p:cSldViewPr showGuides="1">
      <p:cViewPr>
        <p:scale>
          <a:sx n="50" d="100"/>
          <a:sy n="50" d="100"/>
        </p:scale>
        <p:origin x="1934" y="6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892"/>
    </p:cViewPr>
  </p:sorterViewPr>
  <p:notesViewPr>
    <p:cSldViewPr>
      <p:cViewPr varScale="1">
        <p:scale>
          <a:sx n="90" d="100"/>
          <a:sy n="90" d="100"/>
        </p:scale>
        <p:origin x="2920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FB14B2-CD52-9E84-B3E7-49A90F3A72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DAE5F9-C39F-2ECF-0C06-D0122807D4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3FF85-4E34-4546-B772-76DFA4A6051B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7F3243-F9C0-85BE-2E9C-191F612CFE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BE2E3-8654-B63F-B7D6-9549069476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F7180-4EDD-4E08-9775-7398C11D6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14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C398-6116-4BD2-9FAD-9822FDA158BE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FF46E-6B43-41F9-9272-B566D03A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44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3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02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685800"/>
            <a:ext cx="10055354" cy="4007406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29A3647E-D38D-4EA6-ADC1-75AA53F89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27002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F44E88-89D9-49CC-9E37-1AF77A031198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0459DEE-913E-5261-4E77-AF3657E3AE0B}"/>
              </a:ext>
            </a:extLst>
          </p:cNvPr>
          <p:cNvSpPr/>
          <p:nvPr/>
        </p:nvSpPr>
        <p:spPr>
          <a:xfrm>
            <a:off x="11250895" y="4648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2F9BC4F-9D44-3587-056B-336E1457A6E2}"/>
              </a:ext>
            </a:extLst>
          </p:cNvPr>
          <p:cNvSpPr/>
          <p:nvPr/>
        </p:nvSpPr>
        <p:spPr>
          <a:xfrm>
            <a:off x="685800" y="4998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09D5EC-E7EA-22BC-7C88-C33F509CB5CF}"/>
              </a:ext>
            </a:extLst>
          </p:cNvPr>
          <p:cNvSpPr/>
          <p:nvPr/>
        </p:nvSpPr>
        <p:spPr>
          <a:xfrm>
            <a:off x="10998565" y="4730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98E9758-F942-96A0-231D-A25933E4CA82}"/>
              </a:ext>
            </a:extLst>
          </p:cNvPr>
          <p:cNvSpPr/>
          <p:nvPr/>
        </p:nvSpPr>
        <p:spPr>
          <a:xfrm>
            <a:off x="10976145" y="4730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50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63655" cy="762001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828800"/>
            <a:ext cx="10963656" cy="43434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14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AC2C24E-B95E-481D-968E-0BDCFC72F656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17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2C6C0090-085A-1FB3-B3B7-D8DA73A12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172" y="4419600"/>
            <a:ext cx="10963657" cy="135224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6834447-947D-F9FA-98D1-8BF0FC477A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4172" y="5943600"/>
            <a:ext cx="10963657" cy="6096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2573ACD2-30C7-6922-D14F-66F23CBA377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41148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3852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A813B312-A2CE-16E4-D28B-8DDFF5527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6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846D76D-B1D3-9330-420A-6ED740BDB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67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4" name="Picture Placeholder 25">
            <a:extLst>
              <a:ext uri="{FF2B5EF4-FFF2-40B4-BE49-F238E27FC236}">
                <a16:creationId xmlns:a16="http://schemas.microsoft.com/office/drawing/2014/main" id="{982E949F-6B9B-8268-EB83-127C78D4350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6746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35138" y="6343955"/>
            <a:ext cx="14589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83DFFD80-41C6-4EAA-B049-EE90EA550127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D53745E-5DC2-F332-24A5-4F8F509E820B}"/>
              </a:ext>
            </a:extLst>
          </p:cNvPr>
          <p:cNvCxnSpPr/>
          <p:nvPr userDrawn="1"/>
        </p:nvCxnSpPr>
        <p:spPr>
          <a:xfrm>
            <a:off x="4479797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702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04076" y="685801"/>
            <a:ext cx="4872227" cy="27432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552" y="5277548"/>
            <a:ext cx="4873752" cy="894639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4A0A082-71CB-3C57-3B74-102869C0CA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02552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18883" y="6343955"/>
            <a:ext cx="147516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44210B3C-79E3-495A-B2C3-EF766F409D04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D373E34-3B51-EAD4-B8AB-256ACA4B8D8C}"/>
              </a:ext>
            </a:extLst>
          </p:cNvPr>
          <p:cNvCxnSpPr>
            <a:cxnSpLocks/>
          </p:cNvCxnSpPr>
          <p:nvPr userDrawn="1"/>
        </p:nvCxnSpPr>
        <p:spPr>
          <a:xfrm>
            <a:off x="6704076" y="4876800"/>
            <a:ext cx="487375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8603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BC951B-4746-1854-C399-682CFE142A50}"/>
              </a:ext>
            </a:extLst>
          </p:cNvPr>
          <p:cNvCxnSpPr/>
          <p:nvPr userDrawn="1"/>
        </p:nvCxnSpPr>
        <p:spPr>
          <a:xfrm>
            <a:off x="612646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7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6" y="6338703"/>
            <a:ext cx="207048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887367" y="6338703"/>
            <a:ext cx="139257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6235515-DA3D-4D9A-9B02-44E2CBD9110F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279945" y="6342301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E193964F-665E-F49A-D553-C01524CDE0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02749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613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384F42E-A74C-773B-7B96-F942975CEC14}"/>
              </a:ext>
            </a:extLst>
          </p:cNvPr>
          <p:cNvSpPr/>
          <p:nvPr/>
        </p:nvSpPr>
        <p:spPr>
          <a:xfrm>
            <a:off x="11250895" y="5144929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441727F-19A3-14E1-5EAC-C550CEB6A0D1}"/>
              </a:ext>
            </a:extLst>
          </p:cNvPr>
          <p:cNvSpPr/>
          <p:nvPr/>
        </p:nvSpPr>
        <p:spPr>
          <a:xfrm>
            <a:off x="685800" y="5495424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38F4BC9-7EC1-BB35-827A-12F5DE411031}"/>
              </a:ext>
            </a:extLst>
          </p:cNvPr>
          <p:cNvSpPr/>
          <p:nvPr/>
        </p:nvSpPr>
        <p:spPr>
          <a:xfrm>
            <a:off x="10998565" y="5227361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4B01422-D65E-4B59-B62B-467B2E896592}"/>
              </a:ext>
            </a:extLst>
          </p:cNvPr>
          <p:cNvSpPr/>
          <p:nvPr/>
        </p:nvSpPr>
        <p:spPr>
          <a:xfrm>
            <a:off x="10976145" y="5227366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1600200"/>
            <a:ext cx="10483927" cy="34928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9000" dirty="0"/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931314"/>
            <a:ext cx="10483927" cy="816864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234111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21509" y="234111"/>
            <a:ext cx="2875064" cy="365125"/>
          </a:xfrm>
        </p:spPr>
        <p:txBody>
          <a:bodyPr>
            <a:noAutofit/>
          </a:bodyPr>
          <a:lstStyle/>
          <a:p>
            <a:fld id="{852BD0B2-E7A7-4B81-8BAF-4B92BD6A4310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234111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Line">
            <a:extLst>
              <a:ext uri="{FF2B5EF4-FFF2-40B4-BE49-F238E27FC236}">
                <a16:creationId xmlns:a16="http://schemas.microsoft.com/office/drawing/2014/main" id="{92FB147E-E273-E8B6-AD8E-67F305FC22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971802" y="4038600"/>
            <a:ext cx="10923934" cy="74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31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8BBA50F-B667-1177-26B1-7D22AB66A6BE}"/>
              </a:ext>
            </a:extLst>
          </p:cNvPr>
          <p:cNvSpPr/>
          <p:nvPr/>
        </p:nvSpPr>
        <p:spPr>
          <a:xfrm>
            <a:off x="11250895" y="464515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CABC7F5-2293-EB7F-52E5-80715C8DB858}"/>
              </a:ext>
            </a:extLst>
          </p:cNvPr>
          <p:cNvSpPr/>
          <p:nvPr/>
        </p:nvSpPr>
        <p:spPr>
          <a:xfrm>
            <a:off x="685800" y="499564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A8C943-7CF3-88D6-95B0-95E7B412DE0F}"/>
              </a:ext>
            </a:extLst>
          </p:cNvPr>
          <p:cNvSpPr/>
          <p:nvPr/>
        </p:nvSpPr>
        <p:spPr>
          <a:xfrm>
            <a:off x="10998565" y="472758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FB0A8E7-2867-2D3A-F6B7-15ED02236CE8}"/>
              </a:ext>
            </a:extLst>
          </p:cNvPr>
          <p:cNvSpPr/>
          <p:nvPr/>
        </p:nvSpPr>
        <p:spPr>
          <a:xfrm>
            <a:off x="10976145" y="472758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31536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E657DB-59AB-47CC-B4C7-A245A3C76BB1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53A7BE5-EAB2-BB8C-D7FC-D78B8A5AF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8"/>
            <a:ext cx="10058400" cy="335584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934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AC1F45-7001-8B9F-DFF6-7AB9BDFFEEB2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4C7D192-E835-0A48-0A40-F45D83E2583F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FB376E1-8198-EB00-587E-C647BCF364D4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F94599F-6DE1-A082-E9E1-D732956078A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/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/>
          <a:p>
            <a:fld id="{1415DC98-F527-4737-A5B9-3597210FA2F7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649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1C10CD-8205-284F-2921-9485E7A98F0D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75DFD7E-DC78-4573-96D7-845D38E0273E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FCC10B5-4890-B43F-DE24-5200F4E75EEB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D5586E6-D520-6A63-5060-BF06C136BEF5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2188889-44B4-42BD-84DC-2D1A93FD44C7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995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ADE904-3C65-5E48-6B12-22998C2ADF5E}"/>
              </a:ext>
            </a:extLst>
          </p:cNvPr>
          <p:cNvSpPr/>
          <p:nvPr/>
        </p:nvSpPr>
        <p:spPr>
          <a:xfrm>
            <a:off x="11250895" y="217232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16963C8-87F3-6B42-F30F-1915935FA752}"/>
              </a:ext>
            </a:extLst>
          </p:cNvPr>
          <p:cNvSpPr/>
          <p:nvPr/>
        </p:nvSpPr>
        <p:spPr>
          <a:xfrm>
            <a:off x="685800" y="252281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F0C119A-1D9E-D43F-8A7E-D24C1B551326}"/>
              </a:ext>
            </a:extLst>
          </p:cNvPr>
          <p:cNvSpPr/>
          <p:nvPr/>
        </p:nvSpPr>
        <p:spPr>
          <a:xfrm>
            <a:off x="10998565" y="225475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2018CE4-7594-0746-8B7E-8DEC95CB8822}"/>
              </a:ext>
            </a:extLst>
          </p:cNvPr>
          <p:cNvSpPr/>
          <p:nvPr/>
        </p:nvSpPr>
        <p:spPr>
          <a:xfrm>
            <a:off x="10976145" y="225475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185" y="685800"/>
            <a:ext cx="9141415" cy="1532788"/>
          </a:xfrm>
        </p:spPr>
        <p:txBody>
          <a:bodyPr anchor="b">
            <a:noAutofit/>
          </a:bodyPr>
          <a:lstStyle>
            <a:lvl1pPr>
              <a:defRPr sz="72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185" y="2958705"/>
            <a:ext cx="9141415" cy="3213494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 marL="914400" indent="0"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96A40708-E793-490B-9201-425C8D1F325C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32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685800"/>
            <a:ext cx="5480304" cy="1818050"/>
          </a:xfrm>
        </p:spPr>
        <p:txBody>
          <a:bodyPr anchor="t">
            <a:noAutofit/>
          </a:bodyPr>
          <a:lstStyle>
            <a:lvl1pPr>
              <a:defRPr sz="90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F861DB-D5EF-3FC9-7595-570C8498D7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477256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0" y="3189770"/>
            <a:ext cx="5480304" cy="2982429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C1A172-F829-D2DE-BDB2-B86E6ACE1886}"/>
              </a:ext>
            </a:extLst>
          </p:cNvPr>
          <p:cNvCxnSpPr>
            <a:cxnSpLocks/>
          </p:cNvCxnSpPr>
          <p:nvPr userDrawn="1"/>
        </p:nvCxnSpPr>
        <p:spPr>
          <a:xfrm>
            <a:off x="6095999" y="2743200"/>
            <a:ext cx="54772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0" y="6343955"/>
            <a:ext cx="298540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35886" y="6343955"/>
            <a:ext cx="1553108" cy="365125"/>
          </a:xfrm>
        </p:spPr>
        <p:txBody>
          <a:bodyPr>
            <a:noAutofit/>
          </a:bodyPr>
          <a:lstStyle/>
          <a:p>
            <a:fld id="{C1968991-530B-4F8D-80FE-2192BD2DD5A5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17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824824"/>
            <a:ext cx="6397753" cy="152797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3505200"/>
            <a:ext cx="4568953" cy="1645198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23477E6-5CE8-4544-92C7-AEB7D166FD7D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89251BE-373D-9B13-B9E2-73DFEBE40118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98E032-CDEE-AA9B-44A7-CE5EBB6948C0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C778913-9F6C-8FDD-B123-16048004EC56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283179-133D-0E64-C08A-4D59C8B2F9D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45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3" cy="365760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1" y="685800"/>
            <a:ext cx="4572000" cy="36576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EB29E-E91D-4BC9-BE3F-394F6FDC9AC7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62DADE-FB83-6BD4-1D72-E22F0783A67E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7CD6A0-64A5-5058-DFD2-8DD1FAF7BEEB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8E4321-3109-17F5-C530-4108033F07F5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AAD0450-E765-A0E1-7C56-37246411FDD0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03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05E2B5C-398A-3F2F-4BCC-FFF94D44632F}"/>
              </a:ext>
            </a:extLst>
          </p:cNvPr>
          <p:cNvSpPr/>
          <p:nvPr/>
        </p:nvSpPr>
        <p:spPr>
          <a:xfrm>
            <a:off x="11250895" y="5407944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2897460-3A7D-EC5C-76B9-2725193E10AF}"/>
              </a:ext>
            </a:extLst>
          </p:cNvPr>
          <p:cNvSpPr/>
          <p:nvPr/>
        </p:nvSpPr>
        <p:spPr>
          <a:xfrm>
            <a:off x="685800" y="5758439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742E741-698E-A2B8-7BD5-9DE89C610C2F}"/>
              </a:ext>
            </a:extLst>
          </p:cNvPr>
          <p:cNvSpPr/>
          <p:nvPr/>
        </p:nvSpPr>
        <p:spPr>
          <a:xfrm>
            <a:off x="10998565" y="5490376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A04551B-2E70-1734-DA15-F26ABEC9D9D0}"/>
              </a:ext>
            </a:extLst>
          </p:cNvPr>
          <p:cNvSpPr/>
          <p:nvPr/>
        </p:nvSpPr>
        <p:spPr>
          <a:xfrm>
            <a:off x="10976145" y="5490381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408358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045390" cy="4083579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AD7DA-2107-4637-8C8D-3B775970879B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6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85B71F7-9EDC-DB6C-D713-7ACE3A2EADC0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842DDA-AD76-0064-2B85-CB145F4CE540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5E58AC6-620E-20FA-E8F5-375DA2977A43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EA14E2E-5098-2800-A72C-138A5840365C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685800"/>
            <a:ext cx="3652523" cy="410246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5500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59F5542-E2F9-4DC1-8AB7-8E5D8714BD21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41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94DE839-4377-D8CF-B2A4-D0C3E0F49821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5E5478-C025-8AD6-B7FE-E95C356E887C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EF54C8-1B9C-18F9-4647-D96F1A37BC05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1B42D9-101B-9822-0BAF-F80E962BB4CD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4" cy="455025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6401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4597AFA7-1C4B-4AAF-9FD8-61D1DA4C999A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670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AC2E340-F7F3-5093-0E0A-41015057E720}"/>
              </a:ext>
            </a:extLst>
          </p:cNvPr>
          <p:cNvCxnSpPr/>
          <p:nvPr userDrawn="1"/>
        </p:nvCxnSpPr>
        <p:spPr>
          <a:xfrm>
            <a:off x="5191026" y="2362200"/>
            <a:ext cx="6391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026" y="685807"/>
            <a:ext cx="6391374" cy="1372001"/>
          </a:xfrm>
        </p:spPr>
        <p:txBody>
          <a:bodyPr anchor="b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F6718FE-EF5C-5023-A98D-91BFEF2C03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0729" y="2743204"/>
            <a:ext cx="6395573" cy="3428989"/>
          </a:xfrm>
        </p:spPr>
        <p:txBody>
          <a:bodyPr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91026" y="6343825"/>
            <a:ext cx="336490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030713" y="6343955"/>
            <a:ext cx="20608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F5F7DF4-8BE0-4832-9230-78DDDEC4B6DD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93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881EABF-B6BB-1FBF-962C-A6A6C8C2418A}"/>
              </a:ext>
            </a:extLst>
          </p:cNvPr>
          <p:cNvCxnSpPr/>
          <p:nvPr userDrawn="1"/>
        </p:nvCxnSpPr>
        <p:spPr>
          <a:xfrm>
            <a:off x="612647" y="2359152"/>
            <a:ext cx="633679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4"/>
            <a:ext cx="6391374" cy="1371996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3" y="2742645"/>
            <a:ext cx="6391247" cy="3429551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774" y="6346865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886895" y="6346865"/>
            <a:ext cx="1607270" cy="365125"/>
          </a:xfrm>
        </p:spPr>
        <p:txBody>
          <a:bodyPr>
            <a:noAutofit/>
          </a:bodyPr>
          <a:lstStyle/>
          <a:p>
            <a:fld id="{DD3D21CC-B9C8-49F6-ADE7-6BF4A546A74E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530932" y="634686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35EC8126-6431-465A-8AC3-0118DD8825B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31546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8542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8303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D2B02E8B-EB97-8158-B585-0E0E95CF40C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8303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724397" y="6343954"/>
            <a:ext cx="3422906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945699" y="6343955"/>
            <a:ext cx="2150873" cy="365125"/>
          </a:xfrm>
        </p:spPr>
        <p:txBody>
          <a:bodyPr>
            <a:noAutofit/>
          </a:bodyPr>
          <a:lstStyle/>
          <a:p>
            <a:fld id="{40723AE1-14A9-42B1-9F02-B524DA830762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621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6870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115853" y="6346870"/>
            <a:ext cx="2925587" cy="365125"/>
          </a:xfrm>
        </p:spPr>
        <p:txBody>
          <a:bodyPr>
            <a:noAutofit/>
          </a:bodyPr>
          <a:lstStyle/>
          <a:p>
            <a:fld id="{C1166B1E-1AFA-4A7F-9646-409FBAA0A887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346870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6223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0" y="685800"/>
            <a:ext cx="4561665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EEFBBBB-A526-5A93-34B8-A377087586A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20736" y="2286000"/>
            <a:ext cx="4561665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20736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375067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F2240801-1142-4411-9AA3-00BC0B3F40DA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992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72002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599" y="2286000"/>
            <a:ext cx="4561666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3C6055EC-0CB7-A026-AE8C-74A36F768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599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AE86096B-57D4-1243-A86D-1D5E7DC3A7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963930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CFA9782-9FBA-47E1-A36A-E75622F7046E}" type="datetime1">
              <a:rPr lang="en-US" smtClean="0"/>
              <a:t>6/15/2026</a:t>
            </a:fld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A98A8E55-200E-96B4-1462-6DA457A20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35959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8233842-32AB-C53C-CA20-8101D4E63D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01536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453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4" y="687787"/>
            <a:ext cx="3363259" cy="199339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1" y="2880360"/>
            <a:ext cx="3363259" cy="327461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212663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224724" y="6343955"/>
            <a:ext cx="922372" cy="365125"/>
          </a:xfrm>
        </p:spPr>
        <p:txBody>
          <a:bodyPr>
            <a:noAutofit/>
          </a:bodyPr>
          <a:lstStyle/>
          <a:p>
            <a:fld id="{AA28231D-ABE1-4859-B037-5D42FA8F4858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4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698" y="2880360"/>
            <a:ext cx="3364992" cy="323485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C119522C-433C-CA02-AD5B-2ABB39A4162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5698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76C67AD-99A1-8DF0-C332-BB3E0C537172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627759" y="6343955"/>
            <a:ext cx="922372" cy="365125"/>
          </a:xfrm>
        </p:spPr>
        <p:txBody>
          <a:bodyPr>
            <a:noAutofit/>
          </a:bodyPr>
          <a:lstStyle/>
          <a:p>
            <a:fld id="{AAA916C4-9175-479B-9610-7E06A2EDFEE0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3" name="Slide Number Placeholder 9">
            <a:extLst>
              <a:ext uri="{FF2B5EF4-FFF2-40B4-BE49-F238E27FC236}">
                <a16:creationId xmlns:a16="http://schemas.microsoft.com/office/drawing/2014/main" id="{C8D2CF7B-FF7A-7960-DB96-2B1846DA41A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550131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B08A763A-F1F9-D459-6C34-39765662759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07856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9643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9200" y="685800"/>
            <a:ext cx="2748115" cy="2743200"/>
          </a:xfrm>
          <a:noFill/>
        </p:spPr>
        <p:txBody>
          <a:bodyPr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487E718-4223-B4DB-C92A-99E891E642B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9200" y="3703320"/>
            <a:ext cx="2743201" cy="2476061"/>
          </a:xfrm>
          <a:noFill/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39200" y="6343955"/>
            <a:ext cx="1404460" cy="365125"/>
          </a:xfrm>
          <a:noFill/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343955"/>
            <a:ext cx="854573" cy="365125"/>
          </a:xfrm>
          <a:noFill/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1AD2788-6390-4160-9542-0F1C554F0165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  <a:noFill/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498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685800"/>
            <a:ext cx="2748114" cy="2743200"/>
          </a:xfrm>
        </p:spPr>
        <p:txBody>
          <a:bodyPr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691" y="3703320"/>
            <a:ext cx="2743200" cy="247606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644F6AEF-CB45-AC6F-F205-7AB277670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5697" y="6343955"/>
            <a:ext cx="140446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80DDA2F-B408-A7AF-463F-3F6ED55C1A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069019" y="6343955"/>
            <a:ext cx="85457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E6CDFB-328D-4B9A-B955-967B0C6194A8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C6A3F52-E7A3-B732-2650-C47F8BE25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923593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80894EEF-95B5-F8FE-9FBB-D5DFD413C06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96240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547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343400"/>
            <a:ext cx="4019522" cy="115993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E0CE544-3552-FE00-5B00-942E522A2A5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38862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1600" y="4343400"/>
            <a:ext cx="6400800" cy="115993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A994DB4-9653-4FD4-8A14-5DAFB68B0E92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11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3886200"/>
            <a:ext cx="3044954" cy="2245126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7200" y="3886200"/>
            <a:ext cx="7315199" cy="224512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BECFC22-7333-427C-A7BB-2A423772B9A0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600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3044954" cy="2035724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9158" y="685800"/>
            <a:ext cx="7315199" cy="2014665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" y="2896372"/>
            <a:ext cx="2791027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65894" y="2896372"/>
            <a:ext cx="1559379" cy="365125"/>
          </a:xfrm>
        </p:spPr>
        <p:txBody>
          <a:bodyPr>
            <a:noAutofit/>
          </a:bodyPr>
          <a:lstStyle/>
          <a:p>
            <a:fld id="{B78D85C6-8657-43F4-BE68-8F80962A5435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5151" y="2896372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4178283B-8F20-CAA0-928D-318B857F95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414669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76729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8"/>
            <a:ext cx="5483353" cy="1388318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651760"/>
            <a:ext cx="5483352" cy="352185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AB12E0E-A617-768A-7E0E-472481185B1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7792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C1D70B4-629A-1A3A-D1BB-D35C3AED4BAD}"/>
              </a:ext>
            </a:extLst>
          </p:cNvPr>
          <p:cNvCxnSpPr>
            <a:cxnSpLocks/>
          </p:cNvCxnSpPr>
          <p:nvPr userDrawn="1"/>
        </p:nvCxnSpPr>
        <p:spPr>
          <a:xfrm>
            <a:off x="609600" y="236222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8F922763-A12B-44C2-4F2D-AAD3B317EC9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88D44AB0-B4BD-5097-DB6C-0B96B75B1DA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59D65A6B-59CD-4A95-97A1-5003425BCE52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8EA9CC9C-E71E-C316-0680-F4BD6EDC87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34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9753" cy="898525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4E15E62-FEF2-298A-EC8D-72D59188CB27}"/>
              </a:ext>
            </a:extLst>
          </p:cNvPr>
          <p:cNvCxnSpPr>
            <a:cxnSpLocks/>
          </p:cNvCxnSpPr>
          <p:nvPr userDrawn="1"/>
        </p:nvCxnSpPr>
        <p:spPr>
          <a:xfrm>
            <a:off x="609600" y="1905000"/>
            <a:ext cx="109728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" y="2286012"/>
            <a:ext cx="5479474" cy="298765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4892D5B-0772-8929-54F9-AA16EED38E2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5575" y="2285301"/>
            <a:ext cx="4863778" cy="388618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3955"/>
            <a:ext cx="2642932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86595" y="6343955"/>
            <a:ext cx="1449697" cy="365125"/>
          </a:xfrm>
        </p:spPr>
        <p:txBody>
          <a:bodyPr>
            <a:noAutofit/>
          </a:bodyPr>
          <a:lstStyle/>
          <a:p>
            <a:fld id="{AEBE612C-E459-4252-B286-C98BDF4C5E92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6293" y="6343955"/>
            <a:ext cx="443060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242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9903" y="685807"/>
            <a:ext cx="5486400" cy="138830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3F8ACB4F-E132-97B5-797E-ADFB9AC834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6658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89903" y="2650330"/>
            <a:ext cx="5486400" cy="3521854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0415657-C9CC-A8DC-C841-09A42AC901EC}"/>
              </a:ext>
            </a:extLst>
          </p:cNvPr>
          <p:cNvCxnSpPr>
            <a:cxnSpLocks/>
          </p:cNvCxnSpPr>
          <p:nvPr userDrawn="1"/>
        </p:nvCxnSpPr>
        <p:spPr>
          <a:xfrm>
            <a:off x="6089903" y="236221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D65827FC-FBF0-2A7B-2AE9-11D916DB97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7D3F37AD-0904-9EC0-EFEE-899B457A453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D8568ADA-B78D-4076-A9DF-6C8E04B71243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55EC9E8-1A84-6C33-ADB3-D40020F5090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582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64763" cy="1426798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5580E71-5349-7975-EE00-1D48FBB4552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599" y="2514600"/>
            <a:ext cx="4564763" cy="363659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790060" y="685800"/>
            <a:ext cx="5792341" cy="5465398"/>
          </a:xfrm>
        </p:spPr>
        <p:txBody>
          <a:bodyPr anchor="b"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E3ED234F-BBE0-48A3-AC31-D10A1F3BC187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622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89110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EC4665C-5805-BDA9-0EA4-387D86C88A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2647" y="2057400"/>
            <a:ext cx="2740153" cy="4091502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10001" y="2057400"/>
            <a:ext cx="7766302" cy="409150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A0D3809-2B53-482D-AD1B-8B09C4B2656C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0194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1DA757D-A9AE-985A-6EEE-C02E46D45DC9}"/>
              </a:ext>
            </a:extLst>
          </p:cNvPr>
          <p:cNvSpPr/>
          <p:nvPr/>
        </p:nvSpPr>
        <p:spPr>
          <a:xfrm>
            <a:off x="11250895" y="43434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71E517F-7D77-FEA1-94A2-D8522A1BF181}"/>
              </a:ext>
            </a:extLst>
          </p:cNvPr>
          <p:cNvSpPr/>
          <p:nvPr/>
        </p:nvSpPr>
        <p:spPr>
          <a:xfrm>
            <a:off x="685800" y="46938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2EAE4C-19D0-A0E4-1FDC-967BD2694E6F}"/>
              </a:ext>
            </a:extLst>
          </p:cNvPr>
          <p:cNvSpPr/>
          <p:nvPr/>
        </p:nvSpPr>
        <p:spPr>
          <a:xfrm>
            <a:off x="10998565" y="44258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7E35C93-E0FF-6186-7502-985D78DA9B28}"/>
              </a:ext>
            </a:extLst>
          </p:cNvPr>
          <p:cNvSpPr/>
          <p:nvPr/>
        </p:nvSpPr>
        <p:spPr>
          <a:xfrm>
            <a:off x="10976145" y="44258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D4E889F8-D8CB-1564-17A8-26A2F4258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02546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3B51AE5-91E2-069A-7DF2-EB394DA25E2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 algn="l" rtl="0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154F04C1-B149-48D4-90B8-E64820B32F59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203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E73F6F-B481-328B-CE64-8485DC66B8EA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7D968F-BFC6-694E-9A7C-A113E7DEBF65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77A14AD-A403-0816-9FED-F4E7BB405B17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C5DE6E3-5C5B-04A2-6D84-63D852F6062A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6D258FD5-5B6B-DBB1-0F00-D02C71197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859867"/>
            <a:ext cx="9144000" cy="10972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196BB08E-5668-89FF-C0AE-D8A83C783F7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600199"/>
            <a:ext cx="9171115" cy="3259668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AED7B4-8DB4-40B0-90CF-49D3708442C0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4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132C402C-8B4C-3690-6875-FE157681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25780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C80DC0CF-9044-3D55-7D8F-4CD97232E3E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F861E720-2EA4-4832-8DC2-DC3D2BDBB07C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B480B90-B64C-0559-ACB2-7DBB57135C77}"/>
              </a:ext>
            </a:extLst>
          </p:cNvPr>
          <p:cNvSpPr/>
          <p:nvPr/>
        </p:nvSpPr>
        <p:spPr>
          <a:xfrm>
            <a:off x="11250895" y="456206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D2E866D-D29F-1CC5-14B2-BB24F10745FE}"/>
              </a:ext>
            </a:extLst>
          </p:cNvPr>
          <p:cNvSpPr/>
          <p:nvPr/>
        </p:nvSpPr>
        <p:spPr>
          <a:xfrm>
            <a:off x="685800" y="491255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A0DC7F-E416-CA3E-E389-945D5FA32CC9}"/>
              </a:ext>
            </a:extLst>
          </p:cNvPr>
          <p:cNvSpPr/>
          <p:nvPr/>
        </p:nvSpPr>
        <p:spPr>
          <a:xfrm>
            <a:off x="10998565" y="464449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D9CC5C-2252-AB09-49B5-FD1BE0E74E30}"/>
              </a:ext>
            </a:extLst>
          </p:cNvPr>
          <p:cNvSpPr/>
          <p:nvPr/>
        </p:nvSpPr>
        <p:spPr>
          <a:xfrm>
            <a:off x="10976145" y="464449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051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979D7E7-81D7-BD45-ADEC-E83F7EF73EC8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D6EAAA-843B-4F5B-47BF-3A0B75B59A45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5A4CCB8-341A-D7B3-2B2F-C6943129C281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1B2662-9528-65C6-986B-EA4135BF4CA6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09600" y="685800"/>
            <a:ext cx="10972800" cy="4514529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B608D6C-D0F1-479F-911E-8569D2F1ED15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12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0572EAA-9C03-6737-7961-89F7D9E127AC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A1F66-1FB1-8357-178D-CB1C0F8B7E56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D8E75-63C0-8CE8-7E5A-37E4E429140F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DF1B2A2-FEB2-CC42-0F0F-71CD13535424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85800"/>
            <a:ext cx="10972800" cy="45720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BCFCC67-CBC1-48BE-A467-33E284003C9C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51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2479" y="685800"/>
            <a:ext cx="9140953" cy="2699775"/>
          </a:xfrm>
        </p:spPr>
        <p:txBody>
          <a:bodyPr anchor="t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BF01E07-9F97-42AE-9FE9-3EAD856BDB2A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E594965-EF4A-40C0-FED1-CF5564CED970}"/>
              </a:ext>
            </a:extLst>
          </p:cNvPr>
          <p:cNvSpPr/>
          <p:nvPr/>
        </p:nvSpPr>
        <p:spPr>
          <a:xfrm>
            <a:off x="11250895" y="456206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9DE90F9-432C-AEEC-88D5-177A0E299391}"/>
              </a:ext>
            </a:extLst>
          </p:cNvPr>
          <p:cNvSpPr/>
          <p:nvPr/>
        </p:nvSpPr>
        <p:spPr>
          <a:xfrm>
            <a:off x="685800" y="491255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ECD3CD-C697-A46B-71F2-D64BD77C395C}"/>
              </a:ext>
            </a:extLst>
          </p:cNvPr>
          <p:cNvSpPr/>
          <p:nvPr/>
        </p:nvSpPr>
        <p:spPr>
          <a:xfrm>
            <a:off x="10998565" y="464449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46793A7-6512-567E-DAFF-BB4A63B89DC3}"/>
              </a:ext>
            </a:extLst>
          </p:cNvPr>
          <p:cNvSpPr/>
          <p:nvPr/>
        </p:nvSpPr>
        <p:spPr>
          <a:xfrm>
            <a:off x="10976145" y="464449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66A0D5A-6B2D-15B8-4FC0-30535DF01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17991821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D86F34B-87C2-AC58-5483-78C0E5DB477C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6B59A7-7C3C-7431-CC9A-51EFBA257959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2D0661-BB9A-E751-A4EB-2C95BF96A560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09A5AB9-86E5-2BD1-8EFC-49C204619282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7" y="1600200"/>
            <a:ext cx="10055353" cy="3657601"/>
          </a:xfrm>
        </p:spPr>
        <p:txBody>
          <a:bodyPr anchor="b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34B2334-B27F-4DA0-8A92-599603070D6B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A4A8879E-F637-BA38-C325-517B59E125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160219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0ED10B2-4172-93C9-B408-242DDBA504A8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CF4AA95-C597-81F0-35EA-96B5BA7A12BB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37871-D86F-9BA6-1D96-9B3392C2F247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203EFA-FE43-9B63-5768-4A3FD1509639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868680"/>
            <a:ext cx="9140952" cy="3660746"/>
          </a:xfrm>
        </p:spPr>
        <p:txBody>
          <a:bodyPr anchor="ctr">
            <a:noAutofit/>
          </a:bodyPr>
          <a:lstStyle>
            <a:lvl1pPr marL="164592" indent="-164592">
              <a:lnSpc>
                <a:spcPct val="11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B8D85F-DE7D-4C09-9BDD-03377313F809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259B8E5-883A-B6CE-4C6C-F6F48B038C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4617720"/>
            <a:ext cx="9140951" cy="788609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2918804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965960"/>
            <a:ext cx="5074920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70969" y="1965960"/>
            <a:ext cx="5075237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8CAF44C-1683-44E3-97C5-DF51C69BF7AA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439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FA77448-F1DA-CAC1-9B05-8F5CE6558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1878566"/>
            <a:ext cx="5074920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7572" y="1878566"/>
            <a:ext cx="5075556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2514600"/>
            <a:ext cx="5075238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97572" y="2514600"/>
            <a:ext cx="5075556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D150565-788C-402B-B078-3F96B9A231B8}" type="datetime1">
              <a:rPr lang="en-US" smtClean="0"/>
              <a:t>6/15/2026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536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F5184-1DAA-DFF4-A408-3D5DD151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D7B20C69-CB4E-44F7-A408-67C55627795C}" type="datetime1">
              <a:rPr lang="en-US" smtClean="0"/>
              <a:t>6/15/2026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525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0C8FE45-F91B-4375-B362-4DC6F9A2A304}" type="datetime1">
              <a:rPr lang="en-US" smtClean="0"/>
              <a:t>6/15/2026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9901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A9EA653-B766-E096-036C-1C173E299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1845593-CC30-27D6-3F82-E2BA784C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1" y="685800"/>
            <a:ext cx="6699502" cy="5486400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572A1522-8F1E-408E-ABA2-6F5B206582B8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543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872039" y="685800"/>
            <a:ext cx="6699502" cy="544263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3E19A776-5AE6-4251-8560-C6066D0B46D6}" type="datetime1">
              <a:rPr lang="en-US" smtClean="0"/>
              <a:t>6/15/2026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8831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72800" cy="1828800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429000"/>
            <a:ext cx="10972800" cy="2743198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07EC6D5-3C89-D412-4A74-4DD843571D29}"/>
              </a:ext>
            </a:extLst>
          </p:cNvPr>
          <p:cNvCxnSpPr/>
          <p:nvPr userDrawn="1"/>
        </p:nvCxnSpPr>
        <p:spPr>
          <a:xfrm>
            <a:off x="621792" y="2895600"/>
            <a:ext cx="10963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95FFA61-E651-4E50-A159-710A5ED7E6FE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20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AB975A1-C2E9-D1D4-3C6F-7296B13798B1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243F218-F67B-B464-9035-A6AA389E6224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F0E05A-E796-C1AE-DCB2-706459874FC1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C863187-9C01-45D7-5737-0DEACAA80C83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8226424" cy="3725056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7" y="4572000"/>
            <a:ext cx="8226424" cy="1608008"/>
          </a:xfrm>
        </p:spPr>
        <p:txBody>
          <a:bodyPr>
            <a:no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800"/>
            </a:lvl2pPr>
            <a:lvl3pPr marL="457200" indent="0">
              <a:buNone/>
              <a:defRPr sz="1800"/>
            </a:lvl3pPr>
            <a:lvl4pPr marL="685800" indent="0">
              <a:buNone/>
              <a:defRPr sz="1800"/>
            </a:lvl4pPr>
            <a:lvl5pPr marL="914400" indent="0"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8E9E0D87-B7D0-4C2E-BAD1-97A555313A20}" type="datetime1">
              <a:rPr lang="en-US" smtClean="0"/>
              <a:t>6/15/2026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36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9"/>
            <a:ext cx="10963655" cy="9144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600200"/>
            <a:ext cx="10963656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7" y="6343955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93929" y="6343955"/>
            <a:ext cx="220264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9814657-813A-4D7B-A2F8-E573BA1645D3}" type="datetime1">
              <a:rPr lang="en-US" smtClean="0"/>
              <a:t>6/15/2026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7096" y="634395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94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  <p:sldLayoutId id="2147484115" r:id="rId2"/>
    <p:sldLayoutId id="2147484114" r:id="rId3"/>
    <p:sldLayoutId id="2147484116" r:id="rId4"/>
    <p:sldLayoutId id="2147484117" r:id="rId5"/>
    <p:sldLayoutId id="2147484118" r:id="rId6"/>
    <p:sldLayoutId id="2147484120" r:id="rId7"/>
    <p:sldLayoutId id="2147484121" r:id="rId8"/>
    <p:sldLayoutId id="2147484122" r:id="rId9"/>
    <p:sldLayoutId id="2147484169" r:id="rId10"/>
    <p:sldLayoutId id="2147484124" r:id="rId11"/>
    <p:sldLayoutId id="2147484125" r:id="rId12"/>
    <p:sldLayoutId id="2147484126" r:id="rId13"/>
    <p:sldLayoutId id="2147484127" r:id="rId14"/>
    <p:sldLayoutId id="2147484128" r:id="rId15"/>
    <p:sldLayoutId id="2147484129" r:id="rId16"/>
    <p:sldLayoutId id="2147484130" r:id="rId17"/>
    <p:sldLayoutId id="2147484131" r:id="rId18"/>
    <p:sldLayoutId id="2147484132" r:id="rId19"/>
    <p:sldLayoutId id="2147484133" r:id="rId20"/>
    <p:sldLayoutId id="2147484134" r:id="rId21"/>
    <p:sldLayoutId id="2147484135" r:id="rId22"/>
    <p:sldLayoutId id="2147484136" r:id="rId23"/>
    <p:sldLayoutId id="2147484137" r:id="rId24"/>
    <p:sldLayoutId id="2147484138" r:id="rId25"/>
    <p:sldLayoutId id="2147484139" r:id="rId26"/>
    <p:sldLayoutId id="2147484140" r:id="rId27"/>
    <p:sldLayoutId id="2147484141" r:id="rId28"/>
    <p:sldLayoutId id="2147484142" r:id="rId29"/>
    <p:sldLayoutId id="2147484143" r:id="rId30"/>
    <p:sldLayoutId id="2147484144" r:id="rId31"/>
    <p:sldLayoutId id="2147484145" r:id="rId32"/>
    <p:sldLayoutId id="2147484146" r:id="rId33"/>
    <p:sldLayoutId id="2147484147" r:id="rId34"/>
    <p:sldLayoutId id="2147484148" r:id="rId35"/>
    <p:sldLayoutId id="2147484149" r:id="rId36"/>
    <p:sldLayoutId id="2147484150" r:id="rId37"/>
    <p:sldLayoutId id="2147484152" r:id="rId38"/>
    <p:sldLayoutId id="2147484153" r:id="rId39"/>
    <p:sldLayoutId id="2147484157" r:id="rId40"/>
    <p:sldLayoutId id="2147484158" r:id="rId41"/>
    <p:sldLayoutId id="2147484159" r:id="rId42"/>
    <p:sldLayoutId id="2147484160" r:id="rId43"/>
    <p:sldLayoutId id="2147484161" r:id="rId44"/>
    <p:sldLayoutId id="2147484162" r:id="rId45"/>
    <p:sldLayoutId id="2147484163" r:id="rId46"/>
    <p:sldLayoutId id="2147484164" r:id="rId47"/>
    <p:sldLayoutId id="2147484165" r:id="rId48"/>
    <p:sldLayoutId id="2147484166" r:id="rId49"/>
    <p:sldLayoutId id="2147484167" r:id="rId50"/>
    <p:sldLayoutId id="2147484168" r:id="rId5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400" b="0" i="0" kern="1200" cap="all" spc="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18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6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7" orient="horz" pos="2160">
          <p15:clr>
            <a:srgbClr val="F26B43"/>
          </p15:clr>
        </p15:guide>
        <p15:guide id="28" pos="3840">
          <p15:clr>
            <a:srgbClr val="F26B43"/>
          </p15:clr>
        </p15:guide>
        <p15:guide id="29" pos="7296">
          <p15:clr>
            <a:srgbClr val="F26B43"/>
          </p15:clr>
        </p15:guide>
        <p15:guide id="30" pos="38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long-read/copd-commissioning-strategies-resources/" TargetMode="External"/><Relationship Id="rId2" Type="http://schemas.openxmlformats.org/officeDocument/2006/relationships/hyperlink" Target="https://ppahs.org/for-patients/respiratory/?gad_source=1&amp;gad_campaignid=20240419353&amp;gbraid=0AAAAAo5iSn3_btbdP1dFm-0S3Z5nStlz6&amp;gclid=CjwKCAjwxb7RBhA5EiwAQ-AAdDU02NfCku4qgbDw_2FHRLxIf5txPBXD6XCZDAd_QymV01O2e5UHFBoC3YYQAvD_Bw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FF4B6-3F85-6E67-ED81-212443682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0CBC46-76F5-CB3F-9BF0-DE7BBD3C66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685800"/>
            <a:ext cx="10055354" cy="1087016"/>
          </a:xfrm>
        </p:spPr>
        <p:txBody>
          <a:bodyPr>
            <a:noAutofit/>
          </a:bodyPr>
          <a:lstStyle/>
          <a:p>
            <a:r>
              <a:rPr lang="en-US" dirty="0"/>
              <a:t>Physiology 1</a:t>
            </a:r>
            <a:br>
              <a:rPr lang="en-US" dirty="0"/>
            </a:b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CA5C5AD-7278-E875-15B7-835123AC22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1916832"/>
            <a:ext cx="9144001" cy="745198"/>
          </a:xfrm>
        </p:spPr>
        <p:txBody>
          <a:bodyPr>
            <a:normAutofit/>
          </a:bodyPr>
          <a:lstStyle/>
          <a:p>
            <a:r>
              <a:rPr lang="en-US" dirty="0"/>
              <a:t>Care Plan for a Fictional Patient with Chronic Obstructive Pulmonary Disease (COPD)</a:t>
            </a:r>
          </a:p>
        </p:txBody>
      </p:sp>
      <p:sp>
        <p:nvSpPr>
          <p:cNvPr id="2" name="Subtitle 3">
            <a:extLst>
              <a:ext uri="{FF2B5EF4-FFF2-40B4-BE49-F238E27FC236}">
                <a16:creationId xmlns:a16="http://schemas.microsoft.com/office/drawing/2014/main" id="{2FCC2B09-CB84-78C7-8E64-8D4B68E5CD28}"/>
              </a:ext>
            </a:extLst>
          </p:cNvPr>
          <p:cNvSpPr txBox="1">
            <a:spLocks/>
          </p:cNvSpPr>
          <p:nvPr/>
        </p:nvSpPr>
        <p:spPr>
          <a:xfrm>
            <a:off x="761998" y="5579402"/>
            <a:ext cx="9906001" cy="7451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800" b="0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Sunny Nosa Umweni			BMHP5023			15/06/2026</a:t>
            </a:r>
          </a:p>
        </p:txBody>
      </p:sp>
    </p:spTree>
    <p:extLst>
      <p:ext uri="{BB962C8B-B14F-4D97-AF65-F5344CB8AC3E}">
        <p14:creationId xmlns:p14="http://schemas.microsoft.com/office/powerpoint/2010/main" val="281245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F5A5D-888B-F354-B4BB-C354367E3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– What is COPD?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955AC-A9FF-DD76-7E05-EB9B7BC3B8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COPD is a chronic breathing disorder characterised by chronic airflow obstacles due to airway and/or alveolar abnormalities.</a:t>
            </a:r>
          </a:p>
          <a:p>
            <a:r>
              <a:rPr lang="en-GB" sz="1800" dirty="0"/>
              <a:t>Main conditions include: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Chronic bronchitis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Emphysema</a:t>
            </a:r>
          </a:p>
          <a:p>
            <a:r>
              <a:rPr lang="en-GB" sz="1800" dirty="0"/>
              <a:t>Key symptoms: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Breathlessness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Chronic cough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Excess mucus production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Wheezing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Fatigue</a:t>
            </a:r>
          </a:p>
        </p:txBody>
      </p:sp>
    </p:spTree>
    <p:extLst>
      <p:ext uri="{BB962C8B-B14F-4D97-AF65-F5344CB8AC3E}">
        <p14:creationId xmlns:p14="http://schemas.microsoft.com/office/powerpoint/2010/main" val="3150210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ACF20-2E47-CF64-5F40-4585E21AC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D0593-45E2-4E4B-D662-6CA865765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828800"/>
            <a:ext cx="5123313" cy="4343400"/>
          </a:xfrm>
        </p:spPr>
        <p:txBody>
          <a:bodyPr/>
          <a:lstStyle/>
          <a:p>
            <a:r>
              <a:rPr lang="en-GB" sz="1800" dirty="0"/>
              <a:t>Patient information:</a:t>
            </a:r>
          </a:p>
          <a:p>
            <a:r>
              <a:rPr lang="en-GB" sz="1800" dirty="0"/>
              <a:t>Name: Mr K</a:t>
            </a:r>
          </a:p>
          <a:p>
            <a:r>
              <a:rPr lang="en-GB" sz="1800" dirty="0"/>
              <a:t>Age: 68 years old </a:t>
            </a:r>
          </a:p>
          <a:p>
            <a:r>
              <a:rPr lang="en-GB" sz="1800" dirty="0"/>
              <a:t>Gender: Male </a:t>
            </a:r>
          </a:p>
          <a:p>
            <a:r>
              <a:rPr lang="en-GB" sz="1800" dirty="0"/>
              <a:t>Ethnicity: White British</a:t>
            </a:r>
          </a:p>
          <a:p>
            <a:r>
              <a:rPr lang="en-GB" sz="1800" dirty="0"/>
              <a:t>Living Situation: Lives alone in a council flat</a:t>
            </a:r>
          </a:p>
          <a:p>
            <a:r>
              <a:rPr lang="en-GB" sz="1800" dirty="0"/>
              <a:t>Occupation: Retired factory worker</a:t>
            </a:r>
          </a:p>
          <a:p>
            <a:r>
              <a:rPr lang="en-GB" sz="1800" dirty="0"/>
              <a:t>Medical History: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COPD was diagnosed 8 years ago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Hypertension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Previous chest infections</a:t>
            </a:r>
          </a:p>
          <a:p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F4D818-39C9-A799-E974-39BD74CE4C69}"/>
              </a:ext>
            </a:extLst>
          </p:cNvPr>
          <p:cNvSpPr txBox="1"/>
          <p:nvPr/>
        </p:nvSpPr>
        <p:spPr>
          <a:xfrm>
            <a:off x="6093942" y="4971871"/>
            <a:ext cx="60980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Current medication: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Salbutamol inhaler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Tiotropium inhaler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Blood pressure medication</a:t>
            </a:r>
          </a:p>
        </p:txBody>
      </p:sp>
    </p:spTree>
    <p:extLst>
      <p:ext uri="{BB962C8B-B14F-4D97-AF65-F5344CB8AC3E}">
        <p14:creationId xmlns:p14="http://schemas.microsoft.com/office/powerpoint/2010/main" val="1988129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B0BA2-A5D5-F4F1-D95A-C6BF209B3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anatomy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7E627-3D91-33D5-A0AF-321D4F7D5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828800"/>
            <a:ext cx="3035081" cy="4343400"/>
          </a:xfrm>
        </p:spPr>
        <p:txBody>
          <a:bodyPr/>
          <a:lstStyle/>
          <a:p>
            <a:r>
              <a:rPr lang="en-GB" sz="1800" dirty="0"/>
              <a:t>Main structures: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Nose and mouth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Trachea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Bronchi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Bronchioles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Alveoli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Lungs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Diaphragm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7CD1AB-77AF-C1F8-829B-B4751A70A68D}"/>
              </a:ext>
            </a:extLst>
          </p:cNvPr>
          <p:cNvSpPr txBox="1"/>
          <p:nvPr/>
        </p:nvSpPr>
        <p:spPr>
          <a:xfrm>
            <a:off x="3647728" y="1823877"/>
            <a:ext cx="324036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Functions: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Oxygen intake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Carbon dioxide removal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Gas exchange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Maintenance of blood oxygen levels</a:t>
            </a:r>
          </a:p>
        </p:txBody>
      </p:sp>
      <p:pic>
        <p:nvPicPr>
          <p:cNvPr id="7" name="Picture 6" descr="Respiratory System In 2020 Respiratory System Anatomy">
            <a:extLst>
              <a:ext uri="{FF2B5EF4-FFF2-40B4-BE49-F238E27FC236}">
                <a16:creationId xmlns:a16="http://schemas.microsoft.com/office/drawing/2014/main" id="{528DA72C-838D-BAD6-2D3A-152E5AB6F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5553" y="2137306"/>
            <a:ext cx="4968517" cy="372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9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B01C4-10C2-E2FA-8949-B61E3751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Physiology of the respiratory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9B9D0-915A-0B48-8B22-9057BBD48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/>
              <a:t>Normal Function</a:t>
            </a:r>
          </a:p>
          <a:p>
            <a:r>
              <a:rPr lang="en-GB" sz="1800" dirty="0"/>
              <a:t>Gas exchange occurs in the alveoli.</a:t>
            </a:r>
          </a:p>
          <a:p>
            <a:r>
              <a:rPr lang="en-GB" sz="1800" dirty="0"/>
              <a:t>Oxygen: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Inhaled into lungs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Passes via the alveolar membrane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Enters bloodstream </a:t>
            </a:r>
          </a:p>
          <a:p>
            <a:r>
              <a:rPr lang="en-GB" sz="1800" dirty="0"/>
              <a:t>Carbon dioxide: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Travels from the blood to the alveoli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Exhaled from the lungs </a:t>
            </a:r>
          </a:p>
          <a:p>
            <a:r>
              <a:rPr lang="en-GB" sz="1800" dirty="0"/>
              <a:t>The diaphragm contracts at some point of inhalation and relaxes during exhalation.</a:t>
            </a:r>
          </a:p>
        </p:txBody>
      </p:sp>
    </p:spTree>
    <p:extLst>
      <p:ext uri="{BB962C8B-B14F-4D97-AF65-F5344CB8AC3E}">
        <p14:creationId xmlns:p14="http://schemas.microsoft.com/office/powerpoint/2010/main" val="4018112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81A31-65D8-E046-A078-309857E3A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COPD AFFECTS THE RESPIRATORY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149F5-CA4A-EF97-41BF-8E6C0982D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Changes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Airway inflammation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Excess mucus production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Narrowed airways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Destruction of alveolar walls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Reduced lung elasticity </a:t>
            </a:r>
          </a:p>
          <a:p>
            <a:r>
              <a:rPr lang="en-GB" sz="1800" dirty="0"/>
              <a:t>Effects: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Reduced airflow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Impaired gas exchange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Breathlessness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Lower oxygen levels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Increased risk of respiratory infections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831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40DD0-43E7-D89A-F1BA-ABDD297E8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RISK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937FB-03AC-0BC9-290A-37ED830F37A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GB" sz="1800" b="1" dirty="0"/>
              <a:t>Lifestyle and Disease Risk Factors</a:t>
            </a:r>
          </a:p>
          <a:p>
            <a:r>
              <a:rPr lang="en-GB" sz="1800" b="1" dirty="0"/>
              <a:t>Non-modifiable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Older 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Family history </a:t>
            </a:r>
          </a:p>
          <a:p>
            <a:r>
              <a:rPr lang="en-GB" sz="1800" b="1" dirty="0"/>
              <a:t>Modifiable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Long-term smoking (40-year history)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Physical inactivity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Occupational dust exposure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Poor diet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Air pollution exposure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F1217-1111-68AD-97F6-7728F165674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GB" sz="1800" b="1" dirty="0"/>
              <a:t>Patient-specific risks: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Smokes 10 cigarettes daily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Limited exercise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Previous industrial exposure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12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9D23C-396E-069C-1B24-07D32D2FA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and monitoring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3BA792-44AF-4CF4-7590-CCDC44A58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1878566"/>
            <a:ext cx="10933048" cy="559834"/>
          </a:xfrm>
        </p:spPr>
        <p:txBody>
          <a:bodyPr/>
          <a:lstStyle/>
          <a:p>
            <a:r>
              <a:rPr lang="en-GB" dirty="0"/>
              <a:t>According TO NHS AND NICE RECOMMENDATIONS: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7B873ED-244B-87F1-5011-583FEAE04C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50B1944-E858-96EC-B664-4BFED659845C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GB" sz="1800" dirty="0"/>
              <a:t>Regular assessment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Respiratory symptoms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Oxygen saturation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Inhaler technique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Weight and nutrition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Exercise tolerance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Frequency of exacerbations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Mental wellbeing</a:t>
            </a:r>
          </a:p>
          <a:p>
            <a:endParaRPr lang="en-GB" sz="18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61706A9-1EB1-5ED5-2F80-B04030D0C00C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GB" sz="1800" b="1" dirty="0"/>
              <a:t>Tools: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Spirometry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Pulse oximetry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COPD Assessment Test (CAT)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151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742A7-88A0-8342-D49C-5E9269D73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 plan goals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951614-B0C9-A306-FC59-E3379028AB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Short term goals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2E2297-2CC6-0652-D594-575488623E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LONG TERM GOALS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870E94-F84B-C698-E90F-59A73606B53A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 breathing control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 symptoms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 Correct inhaler use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Increase physical activity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05952B-1D09-FC88-F1FD-4D251B4BB176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Prevent exacerbations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 hospital admissions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 quality of life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Maintain independence</a:t>
            </a:r>
          </a:p>
        </p:txBody>
      </p:sp>
    </p:spTree>
    <p:extLst>
      <p:ext uri="{BB962C8B-B14F-4D97-AF65-F5344CB8AC3E}">
        <p14:creationId xmlns:p14="http://schemas.microsoft.com/office/powerpoint/2010/main" val="811265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22911-EA31-9AD6-0570-329FEC9BB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 routine recommendations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DD8F58D-4880-9CD9-3C3B-3F9B609CAB81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GB" sz="1800" dirty="0"/>
              <a:t>Medication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Take inhalers as prescribed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Review inhaler technique regularly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r>
              <a:rPr lang="en-GB" sz="1800" dirty="0"/>
              <a:t>Physical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Daily walking programme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Pulmonary rehabilitation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CDE859A-1124-3B87-021A-3D097EF9F749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GB" sz="1800" dirty="0"/>
              <a:t>Nutrition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Balanced diet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Adequate hydration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Monitor weight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r>
              <a:rPr lang="en-GB" sz="1800" dirty="0"/>
              <a:t>Smoking cessation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 Referral to NHS stop smoking services</a:t>
            </a:r>
          </a:p>
        </p:txBody>
      </p:sp>
    </p:spTree>
    <p:extLst>
      <p:ext uri="{BB962C8B-B14F-4D97-AF65-F5344CB8AC3E}">
        <p14:creationId xmlns:p14="http://schemas.microsoft.com/office/powerpoint/2010/main" val="623060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3A379-C313-3E62-04C1-E77FEA20D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Evidence based 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5FA35-E39E-C487-CD21-C55891692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/>
              <a:t>NHS and NICE Recommendations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Pulmonary rehabilitation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Annual influenza vaccination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Pneumococcal vaccination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Smoking cessation support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Self-management education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Personalized action plan for flare-ups </a:t>
            </a:r>
          </a:p>
          <a:p>
            <a:r>
              <a:rPr lang="en-GB" sz="1800" dirty="0"/>
              <a:t>Benefits: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Improved exercise tolerance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Reduced exacerbations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Better quality of life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444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483EC-5F63-E558-C749-81EBD5556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in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7BED9-0B39-891B-6C35-C26E114BA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/>
              <a:t>Person-Centred Communication</a:t>
            </a:r>
          </a:p>
          <a:p>
            <a:r>
              <a:rPr lang="en-GB" sz="1800" dirty="0"/>
              <a:t>Healthcare professionals should: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Use clear and simple language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Encourage shared decision-making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Check patient information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Provide written data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Involve circle of relatives or carers (with consent)</a:t>
            </a:r>
          </a:p>
          <a:p>
            <a:r>
              <a:rPr lang="en-GB" sz="1800" dirty="0"/>
              <a:t>Importance: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Improves adherence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Builds trust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Promotes self-management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405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1B763-0037-944B-8962-76F0FAE04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considerations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2F481-CD1A-DD68-483C-F3C4BBF5559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GB" sz="1800" b="1" dirty="0"/>
              <a:t>Ethical Principles</a:t>
            </a:r>
          </a:p>
          <a:p>
            <a:r>
              <a:rPr lang="en-GB" sz="1800" b="1" dirty="0"/>
              <a:t>Autonomy</a:t>
            </a:r>
          </a:p>
          <a:p>
            <a:r>
              <a:rPr lang="en-GB" sz="1800" dirty="0"/>
              <a:t>Respect the patient's choices and preferences.</a:t>
            </a:r>
          </a:p>
          <a:p>
            <a:r>
              <a:rPr lang="en-GB" sz="1800" b="1" dirty="0"/>
              <a:t>Beneficence</a:t>
            </a:r>
          </a:p>
          <a:p>
            <a:r>
              <a:rPr lang="en-GB" sz="1800" dirty="0"/>
              <a:t>Act in the patient's best interests.</a:t>
            </a:r>
          </a:p>
          <a:p>
            <a:r>
              <a:rPr lang="en-GB" sz="1800" b="1" dirty="0"/>
              <a:t>Non-Maleficence</a:t>
            </a:r>
          </a:p>
          <a:p>
            <a:r>
              <a:rPr lang="en-GB" sz="1800" dirty="0"/>
              <a:t>Avoid causing harm.</a:t>
            </a:r>
          </a:p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DDBF55-5745-0D9E-8321-BF917D85066D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GB" sz="1800" b="1" dirty="0"/>
              <a:t>Justice</a:t>
            </a:r>
          </a:p>
          <a:p>
            <a:r>
              <a:rPr lang="en-GB" sz="1800" dirty="0"/>
              <a:t>Provide fair access to healthcare resources.</a:t>
            </a:r>
          </a:p>
          <a:p>
            <a:r>
              <a:rPr lang="en-GB" sz="1800" dirty="0"/>
              <a:t>Other considerations: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Confidentiality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Informed consent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Equality and diversity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2737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B9C0431-3916-FBC6-C34D-99640897D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Multidisciplinary team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0D3629-E538-CDB5-DA92-B401CBDF5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b="1" dirty="0"/>
              <a:t>Professionals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GP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Respiratory consultant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Respiratory nurse specialist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Physiotherapist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Pharmacist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Dietitian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Smoking cessation advisor </a:t>
            </a:r>
          </a:p>
          <a:p>
            <a:r>
              <a:rPr lang="en-GB" sz="1800" dirty="0"/>
              <a:t>Purpose: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Coordinate care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 outcomes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Support self-management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474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24EF9-F072-B07B-6331-3639537C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EXPECTED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47EDF-6CA2-DF92-81B9-D3D69E8C1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Following the care plan: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Reduced breathlessness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Better symptom control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Improved oxygenation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Fewer hospital admissions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Increased independence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Enhanced quality of life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743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E4B30-683A-4600-2423-285BF6F04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DA784-8936-4397-EE28-B32780EA9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SUMMARY: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COPD is a chronic respiratory disease affecting the respiratory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Damage to airways and alveoli reduces effective gas exchange.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Risk factors include smoking, age, and environmental exposure.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Evidence-based care following NHS and NICE guidance includes: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GB" sz="1800" dirty="0"/>
              <a:t>Smoking cessation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GB" sz="1800" dirty="0"/>
              <a:t>Pulmonary rehabilitation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GB" sz="1800" dirty="0"/>
              <a:t>Medication management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GB" sz="1800" dirty="0"/>
              <a:t>Regular monitoring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GB" sz="1800" dirty="0"/>
              <a:t>Person-centred communication </a:t>
            </a:r>
          </a:p>
          <a:p>
            <a:r>
              <a:rPr lang="en-GB" sz="1800" dirty="0"/>
              <a:t>A multidisciplinary approach improves health outcomes and quality of life.</a:t>
            </a:r>
          </a:p>
        </p:txBody>
      </p:sp>
    </p:spTree>
    <p:extLst>
      <p:ext uri="{BB962C8B-B14F-4D97-AF65-F5344CB8AC3E}">
        <p14:creationId xmlns:p14="http://schemas.microsoft.com/office/powerpoint/2010/main" val="1646945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3E2DF-9986-4631-B00D-D731420DC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1BC55-D67C-B40C-F049-24AAD902E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National Institute for Health and Care Excellence (2023) Chronic Obstructive Pulmonary Disease in Over 16s: Diagnosis and Management (NG115).[accessed 15/06/2026] </a:t>
            </a:r>
            <a:r>
              <a:rPr lang="en-GB" sz="1800" dirty="0">
                <a:hlinkClick r:id="rId2"/>
              </a:rPr>
              <a:t>https://ppahs.org/for-patients/respiratory/?gad_source=1&amp;gad_campaignid=20240419353&amp;gbraid=0AAAAAo5iSn3_btbdP1dFm-0S3Z5nStlz6&amp;gclid=CjwKCAjwxb7RBhA5EiwAQ-AAdDU02NfCku4qgbDw_2FHRLxIf5txPBXD6XCZDAd_QymV01O2e5UHFBoC3YYQAvD_BwE</a:t>
            </a:r>
            <a:r>
              <a:rPr lang="en-GB" sz="1800" dirty="0"/>
              <a:t> </a:t>
            </a:r>
          </a:p>
          <a:p>
            <a:r>
              <a:rPr lang="en-GB" sz="1800" dirty="0"/>
              <a:t>NHS England (2024) Chronic Obstructive Pulmonary Disease (COPD). [accessed 15/06/2026] </a:t>
            </a:r>
            <a:r>
              <a:rPr lang="en-GB" sz="1800" dirty="0">
                <a:hlinkClick r:id="rId3"/>
              </a:rPr>
              <a:t>https://www.england.nhs.uk/long-read/copd-commissioning-strategies-resources/</a:t>
            </a:r>
            <a:r>
              <a:rPr lang="en-GB" sz="1800" dirty="0"/>
              <a:t> </a:t>
            </a:r>
          </a:p>
          <a:p>
            <a:r>
              <a:rPr lang="en-GB" sz="1800" dirty="0"/>
              <a:t>Tortora and Derrickson's Principles of Anatomy and Physiology. [accessed 19/06/2026] </a:t>
            </a:r>
          </a:p>
          <a:p>
            <a:r>
              <a:rPr lang="en-GB" sz="1800" dirty="0"/>
              <a:t>Ross and Wilson Anatomy and Physiology in Health and Illness. [accessed 23/06/2026] </a:t>
            </a:r>
          </a:p>
          <a:p>
            <a:r>
              <a:rPr lang="en-GB" sz="1800" dirty="0"/>
              <a:t>Kumar and Clark's Clinical Medicine. (2023) Kumar and Clark's Clinical Medicine. 11th </a:t>
            </a:r>
            <a:r>
              <a:rPr lang="en-GB" sz="1800" dirty="0" err="1"/>
              <a:t>edn</a:t>
            </a:r>
            <a:r>
              <a:rPr lang="en-GB" sz="1800" dirty="0"/>
              <a:t>. Edinburgh: Elsevier. [accessed 29/06/2026] </a:t>
            </a:r>
          </a:p>
          <a:p>
            <a:r>
              <a:rPr lang="en-GB" sz="1800" dirty="0"/>
              <a:t>Global Initiative for Chronic Obstructive Lung Disease. (2025) *Global Strategy for the Diagnosis, Management, and Prevention of Chronic Obstructive Pulmonary Disease. Available from the GOLD report. [accessed 30/06/2026]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9870997"/>
      </p:ext>
    </p:extLst>
  </p:cSld>
  <p:clrMapOvr>
    <a:masterClrMapping/>
  </p:clrMapOvr>
</p:sld>
</file>

<file path=ppt/theme/theme1.xml><?xml version="1.0" encoding="utf-8"?>
<a:theme xmlns:a="http://schemas.openxmlformats.org/drawingml/2006/main" name="Blockwork elegance">
  <a:themeElements>
    <a:clrScheme name="Blockwork Elegance- Copilot 1">
      <a:dk1>
        <a:srgbClr val="000000"/>
      </a:dk1>
      <a:lt1>
        <a:srgbClr val="FFFFFF"/>
      </a:lt1>
      <a:dk2>
        <a:srgbClr val="000102"/>
      </a:dk2>
      <a:lt2>
        <a:srgbClr val="F6F2E6"/>
      </a:lt2>
      <a:accent1>
        <a:srgbClr val="28436C"/>
      </a:accent1>
      <a:accent2>
        <a:srgbClr val="F3BC24"/>
      </a:accent2>
      <a:accent3>
        <a:srgbClr val="8E7B63"/>
      </a:accent3>
      <a:accent4>
        <a:srgbClr val="CC563B"/>
      </a:accent4>
      <a:accent5>
        <a:srgbClr val="A3452F"/>
      </a:accent5>
      <a:accent6>
        <a:srgbClr val="BB9D83"/>
      </a:accent6>
      <a:hlink>
        <a:srgbClr val="4E60DA"/>
      </a:hlink>
      <a:folHlink>
        <a:srgbClr val="4E6094"/>
      </a:folHlink>
    </a:clrScheme>
    <a:fontScheme name="Blockwork Elegance">
      <a:majorFont>
        <a:latin typeface="Bahnschrift SemiLight"/>
        <a:ea typeface=""/>
        <a:cs typeface=""/>
      </a:majorFont>
      <a:minorFont>
        <a:latin typeface="Bahnschrift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work elegance_fcaeb239-e0ad-43c4-9739-4084ddd7c62f_wac_v2" id="{21E82CDE-DB0F-446A-AB1C-C548E4C4E61C}" vid="{FC4C4127-EA88-45F9-9442-09B36E6C916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799553d-1ac0-48da-9ae3-fe400ced9c3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43605AFCE4AD44AFD2866DE116F034" ma:contentTypeVersion="5" ma:contentTypeDescription="Create a new document." ma:contentTypeScope="" ma:versionID="2f4b4698d6ffef7e3de37abc34ffd42d">
  <xsd:schema xmlns:xsd="http://www.w3.org/2001/XMLSchema" xmlns:xs="http://www.w3.org/2001/XMLSchema" xmlns:p="http://schemas.microsoft.com/office/2006/metadata/properties" xmlns:ns3="f799553d-1ac0-48da-9ae3-fe400ced9c3b" targetNamespace="http://schemas.microsoft.com/office/2006/metadata/properties" ma:root="true" ma:fieldsID="f7b5b6e65a6aa7b2866f850397149dd6" ns3:_="">
    <xsd:import namespace="f799553d-1ac0-48da-9ae3-fe400ced9c3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553d-1ac0-48da-9ae3-fe400ced9c3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E0AE46-2EED-447A-8B24-DFD65B70D4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A42C18-4C38-43BB-8CE3-C963EDA9CBBA}">
  <ds:schemaRefs>
    <ds:schemaRef ds:uri="http://schemas.microsoft.com/office/2006/documentManagement/types"/>
    <ds:schemaRef ds:uri="f799553d-1ac0-48da-9ae3-fe400ced9c3b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CACD1B8-7F6B-4AC9-97A1-D27DACFCB2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553d-1ac0-48da-9ae3-fe400ced9c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a19d03a-48bc-4359-8038-5b5f6d5847c3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{FACFC2A6-5649-4D26-AFD8-9C3C15420DDA}0f45c1b8-b519-4737-8f12-a18148944ef7-TFfcaeb239-e0ad-43c4-9739-4084ddd7c62fe496f549_win32</Template>
  <TotalTime>99</TotalTime>
  <Words>821</Words>
  <Application>Microsoft Office PowerPoint</Application>
  <PresentationFormat>Widescreen</PresentationFormat>
  <Paragraphs>203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Aptos</vt:lpstr>
      <vt:lpstr>Arial</vt:lpstr>
      <vt:lpstr>Bahnschrift SemiLight</vt:lpstr>
      <vt:lpstr>Blockwork elegance</vt:lpstr>
      <vt:lpstr>Physiology 1 </vt:lpstr>
      <vt:lpstr>Introduction – What is COPD?</vt:lpstr>
      <vt:lpstr>Fictional patient profile</vt:lpstr>
      <vt:lpstr>Respiratory system anatomy</vt:lpstr>
      <vt:lpstr>Physiology of the respiratory system</vt:lpstr>
      <vt:lpstr>HOW COPD AFFECTS THE RESPIRATORY SYSTEM</vt:lpstr>
      <vt:lpstr>RISK FACTORS</vt:lpstr>
      <vt:lpstr>Assessment and monitoring</vt:lpstr>
      <vt:lpstr>Care plan goals</vt:lpstr>
      <vt:lpstr>Care routine recommendations</vt:lpstr>
      <vt:lpstr>Evidence based interventions</vt:lpstr>
      <vt:lpstr>Communication in care</vt:lpstr>
      <vt:lpstr>Ethical considerations</vt:lpstr>
      <vt:lpstr>Multidisciplinary team</vt:lpstr>
      <vt:lpstr>EXPECTED OUTCOMES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Sunny Umweni (2435110)</dc:creator>
  <cp:lastModifiedBy>Sunny Umweni (2435110)</cp:lastModifiedBy>
  <cp:revision>2</cp:revision>
  <dcterms:created xsi:type="dcterms:W3CDTF">2026-06-15T20:54:40Z</dcterms:created>
  <dcterms:modified xsi:type="dcterms:W3CDTF">2026-06-15T22:33:43Z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0x010100CA43605AFCE4AD44AFD2866DE116F034</vt:lpwstr>
  </property>
  <property fmtid="{D5CDD505-2E9C-101B-9397-08002B2CF9AE}" pid="3" name="MediaServiceImageTags">
    <vt:lpwstr/>
  </property>
</Properties>
</file>