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7" r:id="rId2"/>
    <p:sldId id="260" r:id="rId3"/>
    <p:sldId id="261" r:id="rId4"/>
    <p:sldId id="259" r:id="rId5"/>
    <p:sldId id="262" r:id="rId6"/>
    <p:sldId id="263" r:id="rId7"/>
    <p:sldId id="264" r:id="rId8"/>
    <p:sldId id="265" r:id="rId9"/>
    <p:sldId id="266" r:id="rId10"/>
    <p:sldId id="25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347" autoAdjust="0"/>
    <p:restoredTop sz="94689"/>
  </p:normalViewPr>
  <p:slideViewPr>
    <p:cSldViewPr snapToGrid="0" showGuides="1">
      <p:cViewPr varScale="1">
        <p:scale>
          <a:sx n="78" d="100"/>
          <a:sy n="78" d="100"/>
        </p:scale>
        <p:origin x="451" y="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0CC42-808F-2CCD-A3B7-D5749DD3228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B3865A4-408E-074B-699E-C114C7C7A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2DCF238-6C45-67D1-3BDB-70F722450D96}"/>
              </a:ext>
            </a:extLst>
          </p:cNvPr>
          <p:cNvSpPr>
            <a:spLocks noGrp="1"/>
          </p:cNvSpPr>
          <p:nvPr>
            <p:ph type="dt" sz="half" idx="10"/>
          </p:nvPr>
        </p:nvSpPr>
        <p:spPr/>
        <p:txBody>
          <a:bodyPr/>
          <a:lstStyle/>
          <a:p>
            <a:fld id="{4E69F914-F75C-DF4A-8E3D-0EE1CE742B98}" type="datetimeFigureOut">
              <a:rPr lang="en-GB" smtClean="0"/>
              <a:t>12/03/2026</a:t>
            </a:fld>
            <a:endParaRPr lang="en-GB"/>
          </a:p>
        </p:txBody>
      </p:sp>
      <p:sp>
        <p:nvSpPr>
          <p:cNvPr id="5" name="Footer Placeholder 4">
            <a:extLst>
              <a:ext uri="{FF2B5EF4-FFF2-40B4-BE49-F238E27FC236}">
                <a16:creationId xmlns:a16="http://schemas.microsoft.com/office/drawing/2014/main" id="{03ECEACF-7E31-E59F-D3C0-E3920B0A35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84EB35-8398-C701-BD34-A4600B20CC9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74202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ADA0-752E-5085-9260-CD957E82BA1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4DEF25-9036-5029-2C69-FE82F331284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DB7DD5-7256-2038-1257-85238511B8DF}"/>
              </a:ext>
            </a:extLst>
          </p:cNvPr>
          <p:cNvSpPr>
            <a:spLocks noGrp="1"/>
          </p:cNvSpPr>
          <p:nvPr>
            <p:ph type="dt" sz="half" idx="10"/>
          </p:nvPr>
        </p:nvSpPr>
        <p:spPr/>
        <p:txBody>
          <a:bodyPr/>
          <a:lstStyle/>
          <a:p>
            <a:fld id="{4E69F914-F75C-DF4A-8E3D-0EE1CE742B98}" type="datetimeFigureOut">
              <a:rPr lang="en-GB" smtClean="0"/>
              <a:t>12/03/2026</a:t>
            </a:fld>
            <a:endParaRPr lang="en-GB"/>
          </a:p>
        </p:txBody>
      </p:sp>
      <p:sp>
        <p:nvSpPr>
          <p:cNvPr id="5" name="Footer Placeholder 4">
            <a:extLst>
              <a:ext uri="{FF2B5EF4-FFF2-40B4-BE49-F238E27FC236}">
                <a16:creationId xmlns:a16="http://schemas.microsoft.com/office/drawing/2014/main" id="{6756E32C-5AFC-65E6-B9CA-6E4153CF65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AB0160-E0A3-EA39-496C-B480A8D6967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519274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90656-9002-7BE6-D578-58CBBF1EF82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324E418-0697-21BE-4EF9-57E1D9F8DB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5A3436-85AC-9998-8432-E23D910F3808}"/>
              </a:ext>
            </a:extLst>
          </p:cNvPr>
          <p:cNvSpPr>
            <a:spLocks noGrp="1"/>
          </p:cNvSpPr>
          <p:nvPr>
            <p:ph type="dt" sz="half" idx="10"/>
          </p:nvPr>
        </p:nvSpPr>
        <p:spPr/>
        <p:txBody>
          <a:bodyPr/>
          <a:lstStyle/>
          <a:p>
            <a:fld id="{4E69F914-F75C-DF4A-8E3D-0EE1CE742B98}" type="datetimeFigureOut">
              <a:rPr lang="en-GB" smtClean="0"/>
              <a:t>12/03/2026</a:t>
            </a:fld>
            <a:endParaRPr lang="en-GB"/>
          </a:p>
        </p:txBody>
      </p:sp>
      <p:sp>
        <p:nvSpPr>
          <p:cNvPr id="5" name="Footer Placeholder 4">
            <a:extLst>
              <a:ext uri="{FF2B5EF4-FFF2-40B4-BE49-F238E27FC236}">
                <a16:creationId xmlns:a16="http://schemas.microsoft.com/office/drawing/2014/main" id="{7EB3B488-D143-DA76-81A4-409ABCF51F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5A72BA-F43C-F1D7-3905-207B5CA4777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913597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A984-410A-E89F-251C-E0D1EE75EDF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60A796-B2A1-9BBB-E151-640BBB0CF87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7D9EE35-E278-28BB-DED7-DE30A0246EE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5DE36BA-70E3-CFC8-5A31-9F37517220DC}"/>
              </a:ext>
            </a:extLst>
          </p:cNvPr>
          <p:cNvSpPr>
            <a:spLocks noGrp="1"/>
          </p:cNvSpPr>
          <p:nvPr>
            <p:ph type="dt" sz="half" idx="10"/>
          </p:nvPr>
        </p:nvSpPr>
        <p:spPr/>
        <p:txBody>
          <a:bodyPr/>
          <a:lstStyle/>
          <a:p>
            <a:fld id="{4E69F914-F75C-DF4A-8E3D-0EE1CE742B98}" type="datetimeFigureOut">
              <a:rPr lang="en-GB" smtClean="0"/>
              <a:t>12/03/2026</a:t>
            </a:fld>
            <a:endParaRPr lang="en-GB"/>
          </a:p>
        </p:txBody>
      </p:sp>
      <p:sp>
        <p:nvSpPr>
          <p:cNvPr id="6" name="Footer Placeholder 5">
            <a:extLst>
              <a:ext uri="{FF2B5EF4-FFF2-40B4-BE49-F238E27FC236}">
                <a16:creationId xmlns:a16="http://schemas.microsoft.com/office/drawing/2014/main" id="{FB8C244D-0519-6904-4D07-8EF185EF41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3CE7DB-F670-B5E1-6E0D-70E8A7AAF3A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762488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AAF91-9F4E-6142-AC9C-2E5BD010652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307E359-D523-43F7-FECC-270EB0F91B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EE4E04-F4B4-9AE6-1AE4-7115D5287AB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1E4068F-12E8-73B7-85CA-E960E4E5B4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06D68F7-B4F6-00F7-C366-5507CF6488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F61EA94-3C5E-8B16-8A72-6F8B33176825}"/>
              </a:ext>
            </a:extLst>
          </p:cNvPr>
          <p:cNvSpPr>
            <a:spLocks noGrp="1"/>
          </p:cNvSpPr>
          <p:nvPr>
            <p:ph type="dt" sz="half" idx="10"/>
          </p:nvPr>
        </p:nvSpPr>
        <p:spPr/>
        <p:txBody>
          <a:bodyPr/>
          <a:lstStyle/>
          <a:p>
            <a:fld id="{4E69F914-F75C-DF4A-8E3D-0EE1CE742B98}" type="datetimeFigureOut">
              <a:rPr lang="en-GB" smtClean="0"/>
              <a:t>12/03/2026</a:t>
            </a:fld>
            <a:endParaRPr lang="en-GB"/>
          </a:p>
        </p:txBody>
      </p:sp>
      <p:sp>
        <p:nvSpPr>
          <p:cNvPr id="8" name="Footer Placeholder 7">
            <a:extLst>
              <a:ext uri="{FF2B5EF4-FFF2-40B4-BE49-F238E27FC236}">
                <a16:creationId xmlns:a16="http://schemas.microsoft.com/office/drawing/2014/main" id="{C9E5227C-80C1-11AE-21C0-21F5EF8A3EE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B22750-F746-BCB5-5249-51ADB17ACF66}"/>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441029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5072-A408-62B9-5309-75C2D099801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6E7167D-45E0-9D81-866A-3DB9A40FE5BE}"/>
              </a:ext>
            </a:extLst>
          </p:cNvPr>
          <p:cNvSpPr>
            <a:spLocks noGrp="1"/>
          </p:cNvSpPr>
          <p:nvPr>
            <p:ph type="dt" sz="half" idx="10"/>
          </p:nvPr>
        </p:nvSpPr>
        <p:spPr/>
        <p:txBody>
          <a:bodyPr/>
          <a:lstStyle/>
          <a:p>
            <a:fld id="{4E69F914-F75C-DF4A-8E3D-0EE1CE742B98}" type="datetimeFigureOut">
              <a:rPr lang="en-GB" smtClean="0"/>
              <a:t>12/03/2026</a:t>
            </a:fld>
            <a:endParaRPr lang="en-GB"/>
          </a:p>
        </p:txBody>
      </p:sp>
      <p:sp>
        <p:nvSpPr>
          <p:cNvPr id="4" name="Footer Placeholder 3">
            <a:extLst>
              <a:ext uri="{FF2B5EF4-FFF2-40B4-BE49-F238E27FC236}">
                <a16:creationId xmlns:a16="http://schemas.microsoft.com/office/drawing/2014/main" id="{E762D9CC-B3D3-370B-C5A9-207C0C6DF6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1ADE64-0020-C37F-E98A-89794398B93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491294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785793-17BA-9612-1E2C-1BADC5C9C2AD}"/>
              </a:ext>
            </a:extLst>
          </p:cNvPr>
          <p:cNvSpPr>
            <a:spLocks noGrp="1"/>
          </p:cNvSpPr>
          <p:nvPr>
            <p:ph type="dt" sz="half" idx="10"/>
          </p:nvPr>
        </p:nvSpPr>
        <p:spPr/>
        <p:txBody>
          <a:bodyPr/>
          <a:lstStyle/>
          <a:p>
            <a:fld id="{4E69F914-F75C-DF4A-8E3D-0EE1CE742B98}" type="datetimeFigureOut">
              <a:rPr lang="en-GB" smtClean="0"/>
              <a:t>12/03/2026</a:t>
            </a:fld>
            <a:endParaRPr lang="en-GB"/>
          </a:p>
        </p:txBody>
      </p:sp>
      <p:sp>
        <p:nvSpPr>
          <p:cNvPr id="3" name="Footer Placeholder 2">
            <a:extLst>
              <a:ext uri="{FF2B5EF4-FFF2-40B4-BE49-F238E27FC236}">
                <a16:creationId xmlns:a16="http://schemas.microsoft.com/office/drawing/2014/main" id="{97FC386E-BE0D-0D19-F082-D30B2BA5B2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1364C6-71D2-EB16-D321-A203CA416171}"/>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956422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3028-E3AA-12F5-00B3-724937C069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F21DDAB-441E-08B3-C88B-2850D31B87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3FA943-9CEE-C9A1-3A4D-4BAEB93F80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3DCA1C-D700-1D67-1F52-14A61CCBE42F}"/>
              </a:ext>
            </a:extLst>
          </p:cNvPr>
          <p:cNvSpPr>
            <a:spLocks noGrp="1"/>
          </p:cNvSpPr>
          <p:nvPr>
            <p:ph type="dt" sz="half" idx="10"/>
          </p:nvPr>
        </p:nvSpPr>
        <p:spPr/>
        <p:txBody>
          <a:bodyPr/>
          <a:lstStyle/>
          <a:p>
            <a:fld id="{4E69F914-F75C-DF4A-8E3D-0EE1CE742B98}" type="datetimeFigureOut">
              <a:rPr lang="en-GB" smtClean="0"/>
              <a:t>12/03/2026</a:t>
            </a:fld>
            <a:endParaRPr lang="en-GB"/>
          </a:p>
        </p:txBody>
      </p:sp>
      <p:sp>
        <p:nvSpPr>
          <p:cNvPr id="6" name="Footer Placeholder 5">
            <a:extLst>
              <a:ext uri="{FF2B5EF4-FFF2-40B4-BE49-F238E27FC236}">
                <a16:creationId xmlns:a16="http://schemas.microsoft.com/office/drawing/2014/main" id="{185700BC-80FE-B0FC-270D-C73B6BDAAE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02D6B9-4A44-8428-FCE2-D22276126E2B}"/>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709891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B0A3-5D8F-88AD-D47A-8C1547864D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14F7AD5-C927-8428-97FD-6532B00153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D7BD74-8CD3-58FD-B9D6-994B172563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0D7F4C-DC3A-D7CF-4F5A-6B2C955AAFA8}"/>
              </a:ext>
            </a:extLst>
          </p:cNvPr>
          <p:cNvSpPr>
            <a:spLocks noGrp="1"/>
          </p:cNvSpPr>
          <p:nvPr>
            <p:ph type="dt" sz="half" idx="10"/>
          </p:nvPr>
        </p:nvSpPr>
        <p:spPr/>
        <p:txBody>
          <a:bodyPr/>
          <a:lstStyle/>
          <a:p>
            <a:fld id="{4E69F914-F75C-DF4A-8E3D-0EE1CE742B98}" type="datetimeFigureOut">
              <a:rPr lang="en-GB" smtClean="0"/>
              <a:t>12/03/2026</a:t>
            </a:fld>
            <a:endParaRPr lang="en-GB"/>
          </a:p>
        </p:txBody>
      </p:sp>
      <p:sp>
        <p:nvSpPr>
          <p:cNvPr id="6" name="Footer Placeholder 5">
            <a:extLst>
              <a:ext uri="{FF2B5EF4-FFF2-40B4-BE49-F238E27FC236}">
                <a16:creationId xmlns:a16="http://schemas.microsoft.com/office/drawing/2014/main" id="{BF98141B-1421-001F-BEF3-5D7DF9F1D9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6E85ED-1DCB-75AE-777A-4CC33436DC3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800322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3BF90-F186-952D-8720-DEE297566E1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30278E0-4BC9-CC19-2A3B-F31F7466799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456413-F833-C7E3-B991-852522984F15}"/>
              </a:ext>
            </a:extLst>
          </p:cNvPr>
          <p:cNvSpPr>
            <a:spLocks noGrp="1"/>
          </p:cNvSpPr>
          <p:nvPr>
            <p:ph type="dt" sz="half" idx="10"/>
          </p:nvPr>
        </p:nvSpPr>
        <p:spPr/>
        <p:txBody>
          <a:bodyPr/>
          <a:lstStyle/>
          <a:p>
            <a:fld id="{4E69F914-F75C-DF4A-8E3D-0EE1CE742B98}" type="datetimeFigureOut">
              <a:rPr lang="en-GB" smtClean="0"/>
              <a:t>12/03/2026</a:t>
            </a:fld>
            <a:endParaRPr lang="en-GB"/>
          </a:p>
        </p:txBody>
      </p:sp>
      <p:sp>
        <p:nvSpPr>
          <p:cNvPr id="5" name="Footer Placeholder 4">
            <a:extLst>
              <a:ext uri="{FF2B5EF4-FFF2-40B4-BE49-F238E27FC236}">
                <a16:creationId xmlns:a16="http://schemas.microsoft.com/office/drawing/2014/main" id="{B7EEC61E-BE6A-758B-D5B3-BD7E13FA98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A57092-7AB0-C3B8-3583-79FED627C7DE}"/>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492402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A1B76D-1F2B-5518-E691-D94AD19146A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0E8209C-2120-B9D2-8EFE-69C0B09496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F7C464-5685-7CDE-FFC3-B35E5AA4BE89}"/>
              </a:ext>
            </a:extLst>
          </p:cNvPr>
          <p:cNvSpPr>
            <a:spLocks noGrp="1"/>
          </p:cNvSpPr>
          <p:nvPr>
            <p:ph type="dt" sz="half" idx="10"/>
          </p:nvPr>
        </p:nvSpPr>
        <p:spPr/>
        <p:txBody>
          <a:bodyPr/>
          <a:lstStyle/>
          <a:p>
            <a:fld id="{4E69F914-F75C-DF4A-8E3D-0EE1CE742B98}" type="datetimeFigureOut">
              <a:rPr lang="en-GB" smtClean="0"/>
              <a:t>12/03/2026</a:t>
            </a:fld>
            <a:endParaRPr lang="en-GB"/>
          </a:p>
        </p:txBody>
      </p:sp>
      <p:sp>
        <p:nvSpPr>
          <p:cNvPr id="5" name="Footer Placeholder 4">
            <a:extLst>
              <a:ext uri="{FF2B5EF4-FFF2-40B4-BE49-F238E27FC236}">
                <a16:creationId xmlns:a16="http://schemas.microsoft.com/office/drawing/2014/main" id="{C4F16323-D7B8-5EB0-0272-C030A2690D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7D3419-8297-82BB-75E2-1B82B11AF3C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318330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A5478A-C627-90F6-FF0F-5FDD1A1DE0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AC349D-231F-1D2B-8BB1-404088F6BB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84E9BD-F54C-A39C-46F7-6F07EDB272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69F914-F75C-DF4A-8E3D-0EE1CE742B98}" type="datetimeFigureOut">
              <a:rPr lang="en-GB" smtClean="0"/>
              <a:t>12/03/2026</a:t>
            </a:fld>
            <a:endParaRPr lang="en-GB"/>
          </a:p>
        </p:txBody>
      </p:sp>
      <p:sp>
        <p:nvSpPr>
          <p:cNvPr id="5" name="Footer Placeholder 4">
            <a:extLst>
              <a:ext uri="{FF2B5EF4-FFF2-40B4-BE49-F238E27FC236}">
                <a16:creationId xmlns:a16="http://schemas.microsoft.com/office/drawing/2014/main" id="{CDCB274E-F41A-6412-79FF-240E070353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92CD336-E469-A974-392B-2B502DF00C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1369592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ublicdomainpictures.net/cn/view-image.php?image=056903&amp;picture="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thebluediamondgallery.com/wooden-tile/t/theory.html"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content.iriss.org.uk/attachment-theory-in-practice/what-is-attachment/"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content.iriss.org.uk/attachment-theory-in-practice/origins/" TargetMode="External"/><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futurism.com/string-theory-foundation-quantum-mechanics"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content.iriss.org.uk/attachment-theory-in-practice/conclusions/" TargetMode="External"/><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stel.pubpub.org/pub/01-01-lee-lee-2020" TargetMode="External"/><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68237" y="2371241"/>
            <a:ext cx="8539079" cy="967524"/>
          </a:xfrm>
        </p:spPr>
        <p:txBody>
          <a:bodyPr>
            <a:normAutofit fontScale="90000"/>
          </a:bodyPr>
          <a:lstStyle/>
          <a:p>
            <a:pPr algn="l"/>
            <a:br>
              <a:rPr lang="en-GB" sz="667" b="1" dirty="0">
                <a:ea typeface="Aptos" panose="020B0004020202020204" pitchFamily="34" charset="0"/>
              </a:rPr>
            </a:br>
            <a:br>
              <a:rPr lang="en-GB" sz="1800" dirty="0"/>
            </a:br>
            <a:r>
              <a:rPr lang="en-GB" sz="2200" dirty="0">
                <a:latin typeface="Arial" panose="020B0604020202020204" pitchFamily="34" charset="0"/>
                <a:cs typeface="Arial" panose="020B0604020202020204" pitchFamily="34" charset="0"/>
              </a:rPr>
              <a:t>Student name Menehouan Dogore Naomie M-C Baroan</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Student number 2437219</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Lecturer’s name </a:t>
            </a:r>
            <a:r>
              <a:rPr lang="en-GB" sz="2200">
                <a:latin typeface="Arial" panose="020B0604020202020204" pitchFamily="34" charset="0"/>
                <a:cs typeface="Arial" panose="020B0604020202020204" pitchFamily="34" charset="0"/>
              </a:rPr>
              <a:t>Farah Wiita</a:t>
            </a:r>
            <a:br>
              <a:rPr lang="en-GB" sz="1125" dirty="0"/>
            </a:br>
            <a:endParaRPr lang="en-GB" sz="1125"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480446" y="3519236"/>
            <a:ext cx="11313763" cy="3098539"/>
          </a:xfrm>
        </p:spPr>
        <p:txBody>
          <a:bodyPr>
            <a:noAutofit/>
          </a:bodyPr>
          <a:lstStyle/>
          <a:p>
            <a:pPr algn="l"/>
            <a:r>
              <a:rPr lang="en-GB" sz="1800" b="1" dirty="0">
                <a:latin typeface="Arial" panose="020B0604020202020204" pitchFamily="34" charset="0"/>
                <a:cs typeface="Arial" panose="020B0604020202020204" pitchFamily="34" charset="0"/>
              </a:rPr>
              <a:t>Acknowledgement of the use of AI tools </a:t>
            </a:r>
          </a:p>
          <a:p>
            <a:pPr algn="l"/>
            <a:r>
              <a:rPr lang="en-GB" sz="1800" dirty="0">
                <a:latin typeface="Arial" panose="020B0604020202020204" pitchFamily="34" charset="0"/>
                <a:cs typeface="Arial" panose="020B0604020202020204" pitchFamily="34" charset="0"/>
              </a:rPr>
              <a:t>I confirm that I have </a:t>
            </a:r>
            <a:r>
              <a:rPr lang="en-GB" sz="1800" b="1" dirty="0">
                <a:latin typeface="Arial" panose="020B0604020202020204" pitchFamily="34" charset="0"/>
                <a:cs typeface="Arial" panose="020B0604020202020204" pitchFamily="34" charset="0"/>
              </a:rPr>
              <a:t>not </a:t>
            </a:r>
            <a:r>
              <a:rPr lang="en-GB" sz="1800" dirty="0">
                <a:latin typeface="Arial" panose="020B0604020202020204" pitchFamily="34" charset="0"/>
                <a:cs typeface="Arial" panose="020B0604020202020204" pitchFamily="34" charset="0"/>
              </a:rPr>
              <a:t>used any AI tools in the research and creation of this assignment. </a:t>
            </a:r>
          </a:p>
          <a:p>
            <a:r>
              <a:rPr lang="en-GB" b="1" dirty="0">
                <a:latin typeface="Arial" panose="020B0604020202020204" pitchFamily="34" charset="0"/>
                <a:cs typeface="Arial" panose="020B0604020202020204" pitchFamily="34" charset="0"/>
              </a:rPr>
              <a:t>OR</a:t>
            </a:r>
          </a:p>
          <a:p>
            <a:pPr algn="l"/>
            <a:r>
              <a:rPr lang="en-GB" sz="1800" dirty="0">
                <a:latin typeface="Arial" panose="020B0604020202020204" pitchFamily="34" charset="0"/>
                <a:cs typeface="Arial" panose="020B0604020202020204" pitchFamily="34" charset="0"/>
              </a:rPr>
              <a:t>I confirm that I have not presented any AI generated materials as my own work. </a:t>
            </a:r>
            <a:endParaRPr lang="en-GB" sz="1800" b="1" dirty="0">
              <a:latin typeface="Arial" panose="020B0604020202020204" pitchFamily="34" charset="0"/>
              <a:cs typeface="Arial" panose="020B0604020202020204" pitchFamily="34" charset="0"/>
            </a:endParaRPr>
          </a:p>
          <a:p>
            <a:pPr algn="l"/>
            <a:endParaRPr lang="en-GB" sz="1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3253361" y="1363899"/>
            <a:ext cx="6049210" cy="707886"/>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LCHS4010</a:t>
            </a:r>
          </a:p>
          <a:p>
            <a:pPr algn="ctr"/>
            <a:r>
              <a:rPr lang="en-GB" sz="2000" b="1" dirty="0">
                <a:latin typeface="Arial" panose="020B0604020202020204" pitchFamily="34" charset="0"/>
                <a:cs typeface="Arial" panose="020B0604020202020204" pitchFamily="34" charset="0"/>
              </a:rPr>
              <a:t>Psychology in Health and Social Care</a:t>
            </a:r>
            <a:endParaRPr lang="en-GB" sz="20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8237" y="-22125"/>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391A6-875C-4E82-F196-60B7A1906FDC}"/>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8F935CC2-AD58-A974-30C3-4225AAAC9B75}"/>
              </a:ext>
            </a:extLst>
          </p:cNvPr>
          <p:cNvSpPr>
            <a:spLocks noGrp="1"/>
          </p:cNvSpPr>
          <p:nvPr>
            <p:ph idx="1"/>
          </p:nvPr>
        </p:nvSpPr>
        <p:spPr>
          <a:xfrm>
            <a:off x="3215148" y="1825625"/>
            <a:ext cx="8138652" cy="4351338"/>
          </a:xfrm>
        </p:spPr>
        <p:txBody>
          <a:bodyPr/>
          <a:lstStyle/>
          <a:p>
            <a:pPr>
              <a:buNone/>
            </a:pPr>
            <a:endParaRPr lang="en-GB" dirty="0"/>
          </a:p>
          <a:p>
            <a:r>
              <a:rPr lang="en-GB" b="1" dirty="0"/>
              <a:t>Jenny is a 16‑year‑old young carer who has spent the past five years supporting her mother following her father’s death, and this support plan will be informed by Bowlby’s Attachment Theory to explore how these experiences have shaped her development and current needs (Bowlby,1998; Howe, 2011).</a:t>
            </a:r>
            <a:endParaRPr lang="en-GB" dirty="0"/>
          </a:p>
          <a:p>
            <a:endParaRPr lang="en-GB" dirty="0"/>
          </a:p>
        </p:txBody>
      </p:sp>
      <p:pic>
        <p:nvPicPr>
          <p:cNvPr id="5" name="Picture 4" descr="A person holding a baby&#10;&#10;AI-generated content may be incorrect.">
            <a:extLst>
              <a:ext uri="{FF2B5EF4-FFF2-40B4-BE49-F238E27FC236}">
                <a16:creationId xmlns:a16="http://schemas.microsoft.com/office/drawing/2014/main" id="{998BBF7E-3C3A-716E-A5E1-A91B99A8926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06939" y="1825624"/>
            <a:ext cx="2321395" cy="2294091"/>
          </a:xfrm>
          <a:prstGeom prst="rect">
            <a:avLst/>
          </a:prstGeom>
        </p:spPr>
      </p:pic>
    </p:spTree>
    <p:extLst>
      <p:ext uri="{BB962C8B-B14F-4D97-AF65-F5344CB8AC3E}">
        <p14:creationId xmlns:p14="http://schemas.microsoft.com/office/powerpoint/2010/main" val="20296700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45EC8-8C97-5940-01C0-B5F48E118356}"/>
              </a:ext>
            </a:extLst>
          </p:cNvPr>
          <p:cNvSpPr>
            <a:spLocks noGrp="1"/>
          </p:cNvSpPr>
          <p:nvPr>
            <p:ph type="title"/>
          </p:nvPr>
        </p:nvSpPr>
        <p:spPr/>
        <p:txBody>
          <a:bodyPr>
            <a:normAutofit/>
          </a:bodyPr>
          <a:lstStyle/>
          <a:p>
            <a:r>
              <a:rPr lang="en-GB" sz="2800" dirty="0"/>
              <a:t>Outline of Bowlby’s Attachment Theory</a:t>
            </a:r>
          </a:p>
        </p:txBody>
      </p:sp>
      <p:sp>
        <p:nvSpPr>
          <p:cNvPr id="3" name="Content Placeholder 2">
            <a:extLst>
              <a:ext uri="{FF2B5EF4-FFF2-40B4-BE49-F238E27FC236}">
                <a16:creationId xmlns:a16="http://schemas.microsoft.com/office/drawing/2014/main" id="{2FFD7BC7-C3F9-5D89-56FF-E944D8E91905}"/>
              </a:ext>
            </a:extLst>
          </p:cNvPr>
          <p:cNvSpPr>
            <a:spLocks noGrp="1"/>
          </p:cNvSpPr>
          <p:nvPr>
            <p:ph idx="1"/>
          </p:nvPr>
        </p:nvSpPr>
        <p:spPr>
          <a:xfrm>
            <a:off x="0" y="1533832"/>
            <a:ext cx="10327311" cy="4643131"/>
          </a:xfrm>
        </p:spPr>
        <p:txBody>
          <a:bodyPr>
            <a:normAutofit/>
          </a:bodyPr>
          <a:lstStyle/>
          <a:p>
            <a:pPr>
              <a:buNone/>
            </a:pPr>
            <a:endParaRPr lang="en-GB" dirty="0"/>
          </a:p>
          <a:p>
            <a:r>
              <a:rPr lang="en-GB" sz="1800" b="1" dirty="0"/>
              <a:t>Bowlby’s</a:t>
            </a:r>
            <a:r>
              <a:rPr lang="en-GB" b="1" dirty="0"/>
              <a:t> </a:t>
            </a:r>
            <a:r>
              <a:rPr lang="en-GB" sz="1800" b="1" dirty="0"/>
              <a:t>Attachment Theory, proposed by British psychiatrist John Bowlby, focuses on the innate biological drive children have to form strong emotional bonds with primary caregivers, as these attachments provide safety, security, and the foundation for healthy emotional, social, and cognitive development; key elements relevant to early years include the critical period for forming attachments in the first two to three years of life, the development of secure or insecure attachment patterns based on caregiver responsiveness, the formation of internal working models that shape a child’s beliefs about themselves and others, and the significant impact that separation, loss, or inconsistent caregiving can have on emotional regulation and later developmental outcomes (Bowlby,1980;Bowlby, 1988;Cassidy and Shaver, 2016).</a:t>
            </a:r>
            <a:endParaRPr lang="en-GB" sz="1800" dirty="0"/>
          </a:p>
          <a:p>
            <a:endParaRPr lang="en-GB" dirty="0"/>
          </a:p>
        </p:txBody>
      </p:sp>
      <p:pic>
        <p:nvPicPr>
          <p:cNvPr id="5" name="Picture 4" descr="A wooden letter tiles spelling the word theory&#10;&#10;AI-generated content may be incorrect.">
            <a:extLst>
              <a:ext uri="{FF2B5EF4-FFF2-40B4-BE49-F238E27FC236}">
                <a16:creationId xmlns:a16="http://schemas.microsoft.com/office/drawing/2014/main" id="{857A034D-0876-B72D-C715-C698DFD820F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0376" y="4572000"/>
            <a:ext cx="7539623" cy="2193413"/>
          </a:xfrm>
          <a:prstGeom prst="rect">
            <a:avLst/>
          </a:prstGeom>
        </p:spPr>
      </p:pic>
      <p:sp>
        <p:nvSpPr>
          <p:cNvPr id="6" name="TextBox 5">
            <a:extLst>
              <a:ext uri="{FF2B5EF4-FFF2-40B4-BE49-F238E27FC236}">
                <a16:creationId xmlns:a16="http://schemas.microsoft.com/office/drawing/2014/main" id="{201BC96A-9802-EEC9-7451-9B2E6FC5DCC5}"/>
              </a:ext>
            </a:extLst>
          </p:cNvPr>
          <p:cNvSpPr txBox="1"/>
          <p:nvPr/>
        </p:nvSpPr>
        <p:spPr>
          <a:xfrm>
            <a:off x="1000891" y="10317632"/>
            <a:ext cx="62763" cy="6463308"/>
          </a:xfrm>
          <a:prstGeom prst="rect">
            <a:avLst/>
          </a:prstGeom>
          <a:noFill/>
        </p:spPr>
        <p:txBody>
          <a:bodyPr wrap="square" rtlCol="0">
            <a:spAutoFit/>
          </a:bodyPr>
          <a:lstStyle/>
          <a:p>
            <a:r>
              <a:rPr lang="en-GB" sz="900">
                <a:hlinkClick r:id="rId3" tooltip="https://www.thebluediamondgallery.com/wooden-tile/t/theory.html"/>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2930828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3F0F3-A943-03FA-BD6B-E6E6B03FEB21}"/>
              </a:ext>
            </a:extLst>
          </p:cNvPr>
          <p:cNvSpPr>
            <a:spLocks noGrp="1"/>
          </p:cNvSpPr>
          <p:nvPr>
            <p:ph type="title"/>
          </p:nvPr>
        </p:nvSpPr>
        <p:spPr/>
        <p:txBody>
          <a:bodyPr/>
          <a:lstStyle/>
          <a:p>
            <a:r>
              <a:rPr lang="en-GB" sz="2800" dirty="0"/>
              <a:t>Bowlby’s Attachment Theory and Jenny’s situation and needs</a:t>
            </a:r>
            <a:r>
              <a:rPr lang="en-GB" dirty="0"/>
              <a:t> </a:t>
            </a:r>
          </a:p>
        </p:txBody>
      </p:sp>
      <p:sp>
        <p:nvSpPr>
          <p:cNvPr id="3" name="Content Placeholder 2">
            <a:extLst>
              <a:ext uri="{FF2B5EF4-FFF2-40B4-BE49-F238E27FC236}">
                <a16:creationId xmlns:a16="http://schemas.microsoft.com/office/drawing/2014/main" id="{01CC80CE-C6BC-E51E-E1D5-3DFFE4C38F44}"/>
              </a:ext>
            </a:extLst>
          </p:cNvPr>
          <p:cNvSpPr>
            <a:spLocks noGrp="1"/>
          </p:cNvSpPr>
          <p:nvPr>
            <p:ph idx="1"/>
          </p:nvPr>
        </p:nvSpPr>
        <p:spPr/>
        <p:txBody>
          <a:bodyPr>
            <a:normAutofit/>
          </a:bodyPr>
          <a:lstStyle/>
          <a:p>
            <a:pPr>
              <a:buNone/>
            </a:pPr>
            <a:endParaRPr lang="en-GB" sz="1100" dirty="0"/>
          </a:p>
          <a:p>
            <a:r>
              <a:rPr lang="en-GB" sz="2400" b="1" dirty="0"/>
              <a:t>Bowlby’s Attachment Theory links to Jenny’s situation because her early loss, long‑term caring role, and reduced parental availability may have disrupted her sense of security and shaped her internal working models, meaning she now needs emotional support, consistent relationships, and reduced caregiving responsibilities to rebuild stability and healthy development (Bowlby,1980;Aldridge and Becker,2003).</a:t>
            </a:r>
            <a:endParaRPr lang="en-GB" sz="2400" dirty="0"/>
          </a:p>
          <a:p>
            <a:pPr marL="0" indent="0">
              <a:buNone/>
            </a:pPr>
            <a:endParaRPr lang="en-GB" sz="1600" b="1" dirty="0"/>
          </a:p>
        </p:txBody>
      </p:sp>
      <p:pic>
        <p:nvPicPr>
          <p:cNvPr id="5" name="Picture 4" descr="A child drawing of a person holding a baby&#10;&#10;AI-generated content may be incorrect.">
            <a:extLst>
              <a:ext uri="{FF2B5EF4-FFF2-40B4-BE49-F238E27FC236}">
                <a16:creationId xmlns:a16="http://schemas.microsoft.com/office/drawing/2014/main" id="{782ADCDA-8B50-2202-5D2E-DDD0D525464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4336027"/>
            <a:ext cx="12192000" cy="2881820"/>
          </a:xfrm>
          <a:prstGeom prst="rect">
            <a:avLst/>
          </a:prstGeom>
        </p:spPr>
      </p:pic>
      <p:sp>
        <p:nvSpPr>
          <p:cNvPr id="6" name="TextBox 5">
            <a:extLst>
              <a:ext uri="{FF2B5EF4-FFF2-40B4-BE49-F238E27FC236}">
                <a16:creationId xmlns:a16="http://schemas.microsoft.com/office/drawing/2014/main" id="{9AC880EC-653F-F26D-D511-170990687BC1}"/>
              </a:ext>
            </a:extLst>
          </p:cNvPr>
          <p:cNvSpPr txBox="1"/>
          <p:nvPr/>
        </p:nvSpPr>
        <p:spPr>
          <a:xfrm>
            <a:off x="0" y="10081307"/>
            <a:ext cx="12192000" cy="230832"/>
          </a:xfrm>
          <a:prstGeom prst="rect">
            <a:avLst/>
          </a:prstGeom>
          <a:noFill/>
        </p:spPr>
        <p:txBody>
          <a:bodyPr wrap="square" rtlCol="0">
            <a:spAutoFit/>
          </a:bodyPr>
          <a:lstStyle/>
          <a:p>
            <a:r>
              <a:rPr lang="en-GB" sz="900">
                <a:hlinkClick r:id="rId3" tooltip="https://content.iriss.org.uk/attachment-theory-in-practice/what-is-attachment/"/>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23901173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9ECAD-2295-5894-4C54-F6351CF6AE96}"/>
              </a:ext>
            </a:extLst>
          </p:cNvPr>
          <p:cNvSpPr>
            <a:spLocks noGrp="1"/>
          </p:cNvSpPr>
          <p:nvPr>
            <p:ph type="title"/>
          </p:nvPr>
        </p:nvSpPr>
        <p:spPr>
          <a:xfrm>
            <a:off x="4643284" y="247137"/>
            <a:ext cx="6218984" cy="1325563"/>
          </a:xfrm>
        </p:spPr>
        <p:txBody>
          <a:bodyPr>
            <a:normAutofit/>
          </a:bodyPr>
          <a:lstStyle/>
          <a:p>
            <a:r>
              <a:rPr lang="en-GB" sz="2800" dirty="0"/>
              <a:t>Strategies and Interventions for Jenny</a:t>
            </a:r>
          </a:p>
        </p:txBody>
      </p:sp>
      <p:sp>
        <p:nvSpPr>
          <p:cNvPr id="3" name="Content Placeholder 2">
            <a:extLst>
              <a:ext uri="{FF2B5EF4-FFF2-40B4-BE49-F238E27FC236}">
                <a16:creationId xmlns:a16="http://schemas.microsoft.com/office/drawing/2014/main" id="{4707DE1A-B495-B277-5AF4-FF3A50E6D01C}"/>
              </a:ext>
            </a:extLst>
          </p:cNvPr>
          <p:cNvSpPr>
            <a:spLocks noGrp="1"/>
          </p:cNvSpPr>
          <p:nvPr>
            <p:ph idx="1"/>
          </p:nvPr>
        </p:nvSpPr>
        <p:spPr>
          <a:xfrm>
            <a:off x="4119716" y="1825625"/>
            <a:ext cx="7234084" cy="4351338"/>
          </a:xfrm>
        </p:spPr>
        <p:txBody>
          <a:bodyPr>
            <a:normAutofit lnSpcReduction="10000"/>
          </a:bodyPr>
          <a:lstStyle/>
          <a:p>
            <a:pPr>
              <a:buNone/>
            </a:pPr>
            <a:endParaRPr lang="en-GB" dirty="0"/>
          </a:p>
          <a:p>
            <a:r>
              <a:rPr lang="en-GB" b="1" dirty="0"/>
              <a:t>To support Jenny’s well‑being, she would benefit from emotional counselling, reduced caring responsibilities through adult social care support for her mother, and access to age‑appropriate activities such as youth groups, creative hobbies, sports clubs, or young carers’ respite programmes to help rebuild her confidence, social connections, and sense of security(Pakenham et al., 2007; Howe, 2011).</a:t>
            </a:r>
            <a:endParaRPr lang="en-GB" dirty="0"/>
          </a:p>
          <a:p>
            <a:endParaRPr lang="en-GB" dirty="0"/>
          </a:p>
        </p:txBody>
      </p:sp>
      <p:pic>
        <p:nvPicPr>
          <p:cNvPr id="5" name="Picture 4" descr="A child and person sitting together&#10;&#10;AI-generated content may be incorrect.">
            <a:extLst>
              <a:ext uri="{FF2B5EF4-FFF2-40B4-BE49-F238E27FC236}">
                <a16:creationId xmlns:a16="http://schemas.microsoft.com/office/drawing/2014/main" id="{3EE60D21-867F-E148-46CA-9451597A8ED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1673"/>
            <a:ext cx="4208206" cy="6854653"/>
          </a:xfrm>
          <a:prstGeom prst="rect">
            <a:avLst/>
          </a:prstGeom>
        </p:spPr>
      </p:pic>
      <p:sp>
        <p:nvSpPr>
          <p:cNvPr id="6" name="TextBox 5">
            <a:extLst>
              <a:ext uri="{FF2B5EF4-FFF2-40B4-BE49-F238E27FC236}">
                <a16:creationId xmlns:a16="http://schemas.microsoft.com/office/drawing/2014/main" id="{B8D67702-1C72-D865-D639-07271E7C890D}"/>
              </a:ext>
            </a:extLst>
          </p:cNvPr>
          <p:cNvSpPr txBox="1"/>
          <p:nvPr/>
        </p:nvSpPr>
        <p:spPr>
          <a:xfrm>
            <a:off x="0" y="6856326"/>
            <a:ext cx="4208206" cy="230832"/>
          </a:xfrm>
          <a:prstGeom prst="rect">
            <a:avLst/>
          </a:prstGeom>
          <a:noFill/>
        </p:spPr>
        <p:txBody>
          <a:bodyPr wrap="square" rtlCol="0">
            <a:spAutoFit/>
          </a:bodyPr>
          <a:lstStyle/>
          <a:p>
            <a:r>
              <a:rPr lang="en-GB" sz="900">
                <a:hlinkClick r:id="rId3" tooltip="https://content.iriss.org.uk/attachment-theory-in-practice/origins/"/>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3676798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FF265-D1F4-E877-BECF-7B75491FAFF4}"/>
              </a:ext>
            </a:extLst>
          </p:cNvPr>
          <p:cNvSpPr>
            <a:spLocks noGrp="1"/>
          </p:cNvSpPr>
          <p:nvPr>
            <p:ph type="title"/>
          </p:nvPr>
        </p:nvSpPr>
        <p:spPr>
          <a:xfrm>
            <a:off x="4630994" y="648930"/>
            <a:ext cx="6280355" cy="825910"/>
          </a:xfrm>
        </p:spPr>
        <p:txBody>
          <a:bodyPr>
            <a:normAutofit/>
          </a:bodyPr>
          <a:lstStyle/>
          <a:p>
            <a:r>
              <a:rPr lang="en-GB" sz="2400" dirty="0"/>
              <a:t>Biological and Environmental Factors to Jenny’s Psychological Development</a:t>
            </a:r>
          </a:p>
        </p:txBody>
      </p:sp>
      <p:sp>
        <p:nvSpPr>
          <p:cNvPr id="3" name="Content Placeholder 2">
            <a:extLst>
              <a:ext uri="{FF2B5EF4-FFF2-40B4-BE49-F238E27FC236}">
                <a16:creationId xmlns:a16="http://schemas.microsoft.com/office/drawing/2014/main" id="{5357859C-7E76-7F24-E1BD-7A41E98685AA}"/>
              </a:ext>
            </a:extLst>
          </p:cNvPr>
          <p:cNvSpPr>
            <a:spLocks noGrp="1"/>
          </p:cNvSpPr>
          <p:nvPr>
            <p:ph idx="1"/>
          </p:nvPr>
        </p:nvSpPr>
        <p:spPr>
          <a:xfrm>
            <a:off x="3559276" y="1838632"/>
            <a:ext cx="7794523" cy="4072860"/>
          </a:xfrm>
        </p:spPr>
        <p:txBody>
          <a:bodyPr>
            <a:normAutofit lnSpcReduction="10000"/>
          </a:bodyPr>
          <a:lstStyle/>
          <a:p>
            <a:pPr>
              <a:buNone/>
            </a:pPr>
            <a:endParaRPr lang="en-GB" dirty="0"/>
          </a:p>
          <a:p>
            <a:r>
              <a:rPr lang="en-GB" b="1" dirty="0"/>
              <a:t>Jenny’s psychological development may be influenced by biological factors such as the stress response triggered by long‑term caregiving and early bereavement, alongside environmental factors including her mother’s reduced availability, the responsibility of adult‑like tasks, and limited opportunities for social, emotional, and educational experiences typical of adolescence (Aldridge and Becker, 2003; Pakenham et al., 2007).</a:t>
            </a:r>
            <a:endParaRPr lang="en-GB" dirty="0"/>
          </a:p>
          <a:p>
            <a:endParaRPr lang="en-GB" dirty="0"/>
          </a:p>
        </p:txBody>
      </p:sp>
      <p:pic>
        <p:nvPicPr>
          <p:cNvPr id="5" name="Picture 4" descr="A galaxy with lights and stars&#10;&#10;AI-generated content may be incorrect.">
            <a:extLst>
              <a:ext uri="{FF2B5EF4-FFF2-40B4-BE49-F238E27FC236}">
                <a16:creationId xmlns:a16="http://schemas.microsoft.com/office/drawing/2014/main" id="{D8536AC3-D859-4944-E94E-12C78C0D366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 y="0"/>
            <a:ext cx="3559276" cy="6858000"/>
          </a:xfrm>
          <a:prstGeom prst="rect">
            <a:avLst/>
          </a:prstGeom>
        </p:spPr>
      </p:pic>
      <p:sp>
        <p:nvSpPr>
          <p:cNvPr id="6" name="TextBox 5">
            <a:extLst>
              <a:ext uri="{FF2B5EF4-FFF2-40B4-BE49-F238E27FC236}">
                <a16:creationId xmlns:a16="http://schemas.microsoft.com/office/drawing/2014/main" id="{A4FED3E7-D0C8-7554-45B6-72A5326146CB}"/>
              </a:ext>
            </a:extLst>
          </p:cNvPr>
          <p:cNvSpPr txBox="1"/>
          <p:nvPr/>
        </p:nvSpPr>
        <p:spPr>
          <a:xfrm>
            <a:off x="-3044651" y="5810865"/>
            <a:ext cx="6518787" cy="230832"/>
          </a:xfrm>
          <a:prstGeom prst="rect">
            <a:avLst/>
          </a:prstGeom>
          <a:noFill/>
        </p:spPr>
        <p:txBody>
          <a:bodyPr wrap="square" rtlCol="0">
            <a:spAutoFit/>
          </a:bodyPr>
          <a:lstStyle/>
          <a:p>
            <a:r>
              <a:rPr lang="en-GB" sz="900">
                <a:hlinkClick r:id="rId3" tooltip="https://futurism.com/string-theory-foundation-quantum-mechanics"/>
              </a:rPr>
              <a:t>This Photo</a:t>
            </a:r>
            <a:r>
              <a:rPr lang="en-GB" sz="900"/>
              <a:t> by Unknown Author is licensed under </a:t>
            </a:r>
            <a:r>
              <a:rPr lang="en-GB" sz="900">
                <a:hlinkClick r:id="rId4" tooltip="https://creativecommons.org/licenses/by-nc/3.0/"/>
              </a:rPr>
              <a:t>CC BY-NC</a:t>
            </a:r>
            <a:endParaRPr lang="en-GB" sz="900"/>
          </a:p>
        </p:txBody>
      </p:sp>
    </p:spTree>
    <p:extLst>
      <p:ext uri="{BB962C8B-B14F-4D97-AF65-F5344CB8AC3E}">
        <p14:creationId xmlns:p14="http://schemas.microsoft.com/office/powerpoint/2010/main" val="11268260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9661C-E969-27E7-7912-AA11F1DD34F5}"/>
              </a:ext>
            </a:extLst>
          </p:cNvPr>
          <p:cNvSpPr>
            <a:spLocks noGrp="1"/>
          </p:cNvSpPr>
          <p:nvPr>
            <p:ph type="title"/>
          </p:nvPr>
        </p:nvSpPr>
        <p:spPr>
          <a:xfrm>
            <a:off x="5958348" y="681037"/>
            <a:ext cx="5997678" cy="1009651"/>
          </a:xfrm>
        </p:spPr>
        <p:txBody>
          <a:bodyPr>
            <a:normAutofit/>
          </a:bodyPr>
          <a:lstStyle/>
          <a:p>
            <a:r>
              <a:rPr lang="en-GB" sz="2800" dirty="0"/>
              <a:t>Strengths of Bowlby’s Attachment Theory</a:t>
            </a:r>
          </a:p>
        </p:txBody>
      </p:sp>
      <p:sp>
        <p:nvSpPr>
          <p:cNvPr id="3" name="Content Placeholder 2">
            <a:extLst>
              <a:ext uri="{FF2B5EF4-FFF2-40B4-BE49-F238E27FC236}">
                <a16:creationId xmlns:a16="http://schemas.microsoft.com/office/drawing/2014/main" id="{7DDE34AC-4A59-8570-37C2-0E640860605D}"/>
              </a:ext>
            </a:extLst>
          </p:cNvPr>
          <p:cNvSpPr>
            <a:spLocks noGrp="1"/>
          </p:cNvSpPr>
          <p:nvPr>
            <p:ph idx="1"/>
          </p:nvPr>
        </p:nvSpPr>
        <p:spPr>
          <a:xfrm>
            <a:off x="4621160" y="1825625"/>
            <a:ext cx="6732639" cy="4351338"/>
          </a:xfrm>
        </p:spPr>
        <p:txBody>
          <a:bodyPr>
            <a:normAutofit lnSpcReduction="10000"/>
          </a:bodyPr>
          <a:lstStyle/>
          <a:p>
            <a:pPr>
              <a:buNone/>
            </a:pPr>
            <a:endParaRPr lang="en-GB" dirty="0"/>
          </a:p>
          <a:p>
            <a:r>
              <a:rPr lang="en-GB" b="1" dirty="0"/>
              <a:t>A key strength of Bowlby’s Attachment Theory is that it provides a well‑supported, biologically informed explanation of how early caregiver relationships shape emotional, social, and cognitive development, offering a strong framework for understanding long‑term developmental outcomes such as those seen in Jenny’s situation (Cassidy and Shaver, 2016; Howe, 2001).</a:t>
            </a:r>
            <a:endParaRPr lang="en-GB" dirty="0"/>
          </a:p>
          <a:p>
            <a:endParaRPr lang="en-GB" dirty="0"/>
          </a:p>
        </p:txBody>
      </p:sp>
      <p:pic>
        <p:nvPicPr>
          <p:cNvPr id="5" name="Picture 4" descr="A hand holding a mop and a drawing of a child&#10;&#10;AI-generated content may be incorrect.">
            <a:extLst>
              <a:ext uri="{FF2B5EF4-FFF2-40B4-BE49-F238E27FC236}">
                <a16:creationId xmlns:a16="http://schemas.microsoft.com/office/drawing/2014/main" id="{677FE7BF-03A1-F12C-846B-0BB909444A3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1673"/>
            <a:ext cx="4896465" cy="6854653"/>
          </a:xfrm>
          <a:prstGeom prst="rect">
            <a:avLst/>
          </a:prstGeom>
        </p:spPr>
      </p:pic>
      <p:sp>
        <p:nvSpPr>
          <p:cNvPr id="6" name="TextBox 5">
            <a:extLst>
              <a:ext uri="{FF2B5EF4-FFF2-40B4-BE49-F238E27FC236}">
                <a16:creationId xmlns:a16="http://schemas.microsoft.com/office/drawing/2014/main" id="{952F8985-F68F-B611-0BA9-7740DD95A033}"/>
              </a:ext>
            </a:extLst>
          </p:cNvPr>
          <p:cNvSpPr txBox="1"/>
          <p:nvPr/>
        </p:nvSpPr>
        <p:spPr>
          <a:xfrm>
            <a:off x="0" y="6856326"/>
            <a:ext cx="12192000" cy="230832"/>
          </a:xfrm>
          <a:prstGeom prst="rect">
            <a:avLst/>
          </a:prstGeom>
          <a:noFill/>
        </p:spPr>
        <p:txBody>
          <a:bodyPr wrap="square" rtlCol="0">
            <a:spAutoFit/>
          </a:bodyPr>
          <a:lstStyle/>
          <a:p>
            <a:r>
              <a:rPr lang="en-GB" sz="900">
                <a:hlinkClick r:id="rId3" tooltip="https://content.iriss.org.uk/attachment-theory-in-practice/conclusions/"/>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15098434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1BD31-A756-153A-F966-8F1C80AF3202}"/>
              </a:ext>
            </a:extLst>
          </p:cNvPr>
          <p:cNvSpPr>
            <a:spLocks noGrp="1"/>
          </p:cNvSpPr>
          <p:nvPr>
            <p:ph type="title"/>
          </p:nvPr>
        </p:nvSpPr>
        <p:spPr>
          <a:xfrm>
            <a:off x="5594555" y="681038"/>
            <a:ext cx="5584722" cy="734808"/>
          </a:xfrm>
        </p:spPr>
        <p:txBody>
          <a:bodyPr>
            <a:normAutofit fontScale="90000"/>
          </a:bodyPr>
          <a:lstStyle/>
          <a:p>
            <a:r>
              <a:rPr lang="en-GB" sz="2400" dirty="0"/>
              <a:t>Weaknesses of Bowlby’s Attachment Theory </a:t>
            </a:r>
          </a:p>
        </p:txBody>
      </p:sp>
      <p:sp>
        <p:nvSpPr>
          <p:cNvPr id="3" name="Content Placeholder 2">
            <a:extLst>
              <a:ext uri="{FF2B5EF4-FFF2-40B4-BE49-F238E27FC236}">
                <a16:creationId xmlns:a16="http://schemas.microsoft.com/office/drawing/2014/main" id="{AA1144F9-1235-1323-025A-CBC87E7DBA14}"/>
              </a:ext>
            </a:extLst>
          </p:cNvPr>
          <p:cNvSpPr>
            <a:spLocks noGrp="1"/>
          </p:cNvSpPr>
          <p:nvPr>
            <p:ph idx="1"/>
          </p:nvPr>
        </p:nvSpPr>
        <p:spPr>
          <a:xfrm>
            <a:off x="4168876" y="1825625"/>
            <a:ext cx="7184923" cy="4351338"/>
          </a:xfrm>
        </p:spPr>
        <p:txBody>
          <a:bodyPr>
            <a:normAutofit lnSpcReduction="10000"/>
          </a:bodyPr>
          <a:lstStyle/>
          <a:p>
            <a:pPr>
              <a:buNone/>
            </a:pPr>
            <a:endParaRPr lang="en-GB" dirty="0"/>
          </a:p>
          <a:p>
            <a:r>
              <a:rPr lang="en-GB" b="1" dirty="0"/>
              <a:t>A key weakness of Bowlby’s Attachment Theory is that it can be overly deterministic and mother‑focused, sometimes underestimating the influence of wider social, cultural, and environmental factors, as well as children’s resilience and capacity to form multiple meaningful attachments beyond the primary caregiver(Howe,2011; Cassidy and Shaver, 2016).</a:t>
            </a:r>
            <a:endParaRPr lang="en-GB" dirty="0"/>
          </a:p>
          <a:p>
            <a:endParaRPr lang="en-GB" dirty="0"/>
          </a:p>
        </p:txBody>
      </p:sp>
      <p:pic>
        <p:nvPicPr>
          <p:cNvPr id="5" name="Picture 4" descr="A person holding a book&#10;&#10;AI-generated content may be incorrect.">
            <a:extLst>
              <a:ext uri="{FF2B5EF4-FFF2-40B4-BE49-F238E27FC236}">
                <a16:creationId xmlns:a16="http://schemas.microsoft.com/office/drawing/2014/main" id="{A4298354-8823-12E4-99C2-516AD1946D8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8491" y="0"/>
            <a:ext cx="4080386" cy="6858000"/>
          </a:xfrm>
          <a:prstGeom prst="rect">
            <a:avLst/>
          </a:prstGeom>
        </p:spPr>
      </p:pic>
      <p:sp>
        <p:nvSpPr>
          <p:cNvPr id="6" name="TextBox 5">
            <a:extLst>
              <a:ext uri="{FF2B5EF4-FFF2-40B4-BE49-F238E27FC236}">
                <a16:creationId xmlns:a16="http://schemas.microsoft.com/office/drawing/2014/main" id="{2EDFF655-C257-58A1-9EB6-FE6361C484C8}"/>
              </a:ext>
            </a:extLst>
          </p:cNvPr>
          <p:cNvSpPr txBox="1"/>
          <p:nvPr/>
        </p:nvSpPr>
        <p:spPr>
          <a:xfrm>
            <a:off x="1511808" y="6477000"/>
            <a:ext cx="9168384" cy="230832"/>
          </a:xfrm>
          <a:prstGeom prst="rect">
            <a:avLst/>
          </a:prstGeom>
          <a:noFill/>
        </p:spPr>
        <p:txBody>
          <a:bodyPr wrap="square" rtlCol="0">
            <a:spAutoFit/>
          </a:bodyPr>
          <a:lstStyle/>
          <a:p>
            <a:r>
              <a:rPr lang="en-GB" sz="900">
                <a:hlinkClick r:id="rId3" tooltip="https://stel.pubpub.org/pub/01-01-lee-lee-2020"/>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40907905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52391-8DC5-A614-305D-615F42B90192}"/>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E2587614-FF46-86A0-BFDA-37CB384A2DE2}"/>
              </a:ext>
            </a:extLst>
          </p:cNvPr>
          <p:cNvSpPr>
            <a:spLocks noGrp="1"/>
          </p:cNvSpPr>
          <p:nvPr>
            <p:ph idx="1"/>
          </p:nvPr>
        </p:nvSpPr>
        <p:spPr/>
        <p:txBody>
          <a:bodyPr>
            <a:normAutofit fontScale="85000" lnSpcReduction="10000"/>
          </a:bodyPr>
          <a:lstStyle/>
          <a:p>
            <a:pPr>
              <a:buNone/>
            </a:pPr>
            <a:endParaRPr lang="en-GB" dirty="0"/>
          </a:p>
          <a:p>
            <a:r>
              <a:rPr lang="en-GB" b="1" dirty="0"/>
              <a:t>In this presentation, I explored Jenny’s experiences as a young carer and examined how these have shaped her development, using Bowlby’s Attachment Theory to understand the impact of early loss, role reversal, and reduced caregiver availability; I proposed interventions such as emotional counselling, reduced caring responsibilities, and access to age‑appropriate activities to support her well‑being, while also highlighting the strengths of Bowlby’s theory—such as its strong evidence base and clear explanation of early relationships—and its limitations, including its determinism and narrow focus on the primary caregiver, and the key message for the audience is that understanding a young person’s developmental history through a theoretical lens is essential for creating effective, compassionate, and developmentally appropriate support plans.</a:t>
            </a:r>
            <a:endParaRPr lang="en-GB" dirty="0"/>
          </a:p>
          <a:p>
            <a:endParaRPr lang="en-GB" dirty="0"/>
          </a:p>
        </p:txBody>
      </p:sp>
    </p:spTree>
    <p:extLst>
      <p:ext uri="{BB962C8B-B14F-4D97-AF65-F5344CB8AC3E}">
        <p14:creationId xmlns:p14="http://schemas.microsoft.com/office/powerpoint/2010/main" val="4255649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AD9C4-2521-DCB7-1E6E-1EC3A3E54AB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C0A1F15-2B6F-3DC4-0A13-B27D439F2F08}"/>
              </a:ext>
            </a:extLst>
          </p:cNvPr>
          <p:cNvSpPr>
            <a:spLocks noGrp="1"/>
          </p:cNvSpPr>
          <p:nvPr>
            <p:ph idx="1"/>
          </p:nvPr>
        </p:nvSpPr>
        <p:spPr/>
        <p:txBody>
          <a:bodyPr>
            <a:normAutofit fontScale="47500" lnSpcReduction="20000"/>
          </a:bodyPr>
          <a:lstStyle/>
          <a:p>
            <a:pPr>
              <a:buNone/>
            </a:pPr>
            <a:endParaRPr lang="en-GB" sz="3600" dirty="0"/>
          </a:p>
          <a:p>
            <a:pPr>
              <a:buNone/>
            </a:pPr>
            <a:r>
              <a:rPr lang="en-GB" sz="3600" b="1" dirty="0"/>
              <a:t> Bowlby, J. (1988)</a:t>
            </a:r>
            <a:br>
              <a:rPr lang="en-GB" sz="3600" dirty="0"/>
            </a:br>
            <a:r>
              <a:rPr lang="en-GB" sz="3600" dirty="0"/>
              <a:t>Bowlby, J. (1988) </a:t>
            </a:r>
            <a:r>
              <a:rPr lang="en-GB" sz="3600" i="1" dirty="0"/>
              <a:t>A Secure Base: Parent-Child Attachment and Healthy Human Development</a:t>
            </a:r>
            <a:r>
              <a:rPr lang="en-GB" sz="3600" dirty="0"/>
              <a:t>. London: Routledge.</a:t>
            </a:r>
          </a:p>
          <a:p>
            <a:pPr>
              <a:buNone/>
            </a:pPr>
            <a:r>
              <a:rPr lang="en-GB" sz="3600" b="1" dirty="0"/>
              <a:t> Bowlby, J. (1980)</a:t>
            </a:r>
            <a:br>
              <a:rPr lang="en-GB" sz="3600" dirty="0"/>
            </a:br>
            <a:r>
              <a:rPr lang="en-GB" sz="3600" dirty="0"/>
              <a:t>Bowlby, J. (1980) </a:t>
            </a:r>
            <a:r>
              <a:rPr lang="en-GB" sz="3600" i="1" dirty="0"/>
              <a:t>Attachment and Loss: Volume 3 – Loss, Sadness and Depression</a:t>
            </a:r>
            <a:r>
              <a:rPr lang="en-GB" sz="3600" dirty="0"/>
              <a:t>. London: Hogarth Press.</a:t>
            </a:r>
          </a:p>
          <a:p>
            <a:pPr>
              <a:buNone/>
            </a:pPr>
            <a:r>
              <a:rPr lang="en-GB" sz="3600" b="1" dirty="0"/>
              <a:t> Cassidy, J. and Shaver, P.R. (eds.) (2016)</a:t>
            </a:r>
            <a:br>
              <a:rPr lang="en-GB" sz="3600" dirty="0"/>
            </a:br>
            <a:r>
              <a:rPr lang="en-GB" sz="3600" dirty="0"/>
              <a:t>Cassidy, J. and Shaver, P.R. (eds.) (2016) </a:t>
            </a:r>
            <a:r>
              <a:rPr lang="en-GB" sz="3600" i="1" dirty="0"/>
              <a:t>Handbook of Attachment: Theory, Research, and Clinical Applications</a:t>
            </a:r>
            <a:r>
              <a:rPr lang="en-GB" sz="3600" dirty="0"/>
              <a:t>. 3rd edn. New York: Guilford Press.</a:t>
            </a:r>
          </a:p>
          <a:p>
            <a:pPr>
              <a:buNone/>
            </a:pPr>
            <a:r>
              <a:rPr lang="en-GB" sz="3600" b="1" dirty="0"/>
              <a:t> Howe, D. (2011)</a:t>
            </a:r>
            <a:br>
              <a:rPr lang="en-GB" sz="3600" dirty="0"/>
            </a:br>
            <a:r>
              <a:rPr lang="en-GB" sz="3600" dirty="0"/>
              <a:t>Howe, D. (2011) </a:t>
            </a:r>
            <a:r>
              <a:rPr lang="en-GB" sz="3600" i="1" dirty="0"/>
              <a:t>Attachment Across the Lifecourse: A Brief Introduction</a:t>
            </a:r>
            <a:r>
              <a:rPr lang="en-GB" sz="3600" dirty="0"/>
              <a:t>. Basingstoke: Palgrave Macmillan.</a:t>
            </a:r>
          </a:p>
          <a:p>
            <a:pPr>
              <a:buNone/>
            </a:pPr>
            <a:r>
              <a:rPr lang="en-GB" sz="3600" b="1" dirty="0"/>
              <a:t> Aldridge, J. and Becker, S. (2003)</a:t>
            </a:r>
            <a:br>
              <a:rPr lang="en-GB" sz="3600" dirty="0"/>
            </a:br>
            <a:r>
              <a:rPr lang="en-GB" sz="3600" dirty="0"/>
              <a:t>Aldridge, J. and Becker, S. (2003) ‘Children caring for parents with mental illness: Perspectives of young carers, parents and professionals’, </a:t>
            </a:r>
            <a:r>
              <a:rPr lang="en-GB" sz="3600" i="1" dirty="0"/>
              <a:t>Child Abuse Review</a:t>
            </a:r>
            <a:r>
              <a:rPr lang="en-GB" sz="3600" dirty="0"/>
              <a:t>, 12(4), pp. 221–230.</a:t>
            </a:r>
          </a:p>
          <a:p>
            <a:pPr>
              <a:buNone/>
            </a:pPr>
            <a:r>
              <a:rPr lang="en-GB" sz="3600" b="1" dirty="0"/>
              <a:t>Pakenham, K.I., Chiu, J., Bursnall, S. and Cannon, T. (2007)</a:t>
            </a:r>
            <a:br>
              <a:rPr lang="en-GB" sz="3600" dirty="0"/>
            </a:br>
            <a:r>
              <a:rPr lang="en-GB" sz="3600" dirty="0"/>
              <a:t>Pakenham, K.I., Chiu, J., Bursnall, S. and Cannon, T. (2007) ‘Relations between social support, appraisal and coping and both positive and negative outcomes for children of a parent with an illness’, </a:t>
            </a:r>
            <a:r>
              <a:rPr lang="en-GB" sz="3600" i="1" dirty="0"/>
              <a:t>Journal of Child Psychology and Psychiatry</a:t>
            </a:r>
            <a:r>
              <a:rPr lang="en-GB" sz="3600" dirty="0"/>
              <a:t>, 48(12), pp. 1173–1183.</a:t>
            </a:r>
          </a:p>
          <a:p>
            <a:endParaRPr lang="en-GB" sz="3600" dirty="0"/>
          </a:p>
          <a:p>
            <a:pPr>
              <a:buNone/>
            </a:pPr>
            <a:endParaRPr lang="en-GB" sz="4800" dirty="0"/>
          </a:p>
          <a:p>
            <a:pPr>
              <a:buNone/>
            </a:pPr>
            <a:endParaRPr lang="en-GB" sz="1200" dirty="0"/>
          </a:p>
          <a:p>
            <a:pPr>
              <a:buNone/>
            </a:pPr>
            <a:endParaRPr lang="en-GB" sz="4800" dirty="0"/>
          </a:p>
          <a:p>
            <a:pPr marL="0" indent="0">
              <a:buNone/>
            </a:pPr>
            <a:endParaRPr lang="en-GB" sz="4800" dirty="0"/>
          </a:p>
          <a:p>
            <a:pPr marL="0" indent="0">
              <a:buNone/>
            </a:pPr>
            <a:endParaRPr lang="en-GB" sz="4800" dirty="0"/>
          </a:p>
          <a:p>
            <a:pPr marL="0" indent="0">
              <a:buNone/>
            </a:pPr>
            <a:endParaRPr lang="en-GB" sz="2000" dirty="0"/>
          </a:p>
        </p:txBody>
      </p:sp>
    </p:spTree>
    <p:extLst>
      <p:ext uri="{BB962C8B-B14F-4D97-AF65-F5344CB8AC3E}">
        <p14:creationId xmlns:p14="http://schemas.microsoft.com/office/powerpoint/2010/main" val="4116388871"/>
      </p:ext>
    </p:extLst>
  </p:cSld>
  <p:clrMapOvr>
    <a:masterClrMapping/>
  </p:clrMapOvr>
</p:sld>
</file>

<file path=ppt/theme/theme1.xml><?xml version="1.0" encoding="utf-8"?>
<a:theme xmlns:a="http://schemas.openxmlformats.org/drawingml/2006/main" name="Office Theme">
  <a:themeElements>
    <a:clrScheme name="Office">
      <a:dk1>
        <a:sysClr val="windowText" lastClr="3D3D3D"/>
      </a:dk1>
      <a:lt1>
        <a:sysClr val="window" lastClr="FFFAE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306</TotalTime>
  <Words>1118</Words>
  <Application>Microsoft Office PowerPoint</Application>
  <PresentationFormat>Widescreen</PresentationFormat>
  <Paragraphs>50</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  Student name Menehouan Dogore Naomie M-C Baroan Student number 2437219 Lecturer’s name Farah Wiita </vt:lpstr>
      <vt:lpstr>Introduction</vt:lpstr>
      <vt:lpstr>Outline of Bowlby’s Attachment Theory</vt:lpstr>
      <vt:lpstr>Bowlby’s Attachment Theory and Jenny’s situation and needs </vt:lpstr>
      <vt:lpstr>Strategies and Interventions for Jenny</vt:lpstr>
      <vt:lpstr>Biological and Environmental Factors to Jenny’s Psychological Development</vt:lpstr>
      <vt:lpstr>Strengths of Bowlby’s Attachment Theory</vt:lpstr>
      <vt:lpstr>Weaknesses of Bowlby’s Attachment Theory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Menehouan Dogore Naomie M-C Baroan (2437219)</cp:lastModifiedBy>
  <cp:revision>15</cp:revision>
  <dcterms:created xsi:type="dcterms:W3CDTF">2025-10-14T20:52:47Z</dcterms:created>
  <dcterms:modified xsi:type="dcterms:W3CDTF">2026-03-12T23:40:43Z</dcterms:modified>
</cp:coreProperties>
</file>