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4391" r:id="rId4"/>
  </p:sldMasterIdLst>
  <p:notesMasterIdLst>
    <p:notesMasterId r:id="rId17"/>
  </p:notesMasterIdLst>
  <p:sldIdLst>
    <p:sldId id="256" r:id="rId5"/>
    <p:sldId id="283" r:id="rId6"/>
    <p:sldId id="284" r:id="rId7"/>
    <p:sldId id="274" r:id="rId8"/>
    <p:sldId id="285" r:id="rId9"/>
    <p:sldId id="277" r:id="rId10"/>
    <p:sldId id="278" r:id="rId11"/>
    <p:sldId id="279" r:id="rId12"/>
    <p:sldId id="281" r:id="rId13"/>
    <p:sldId id="286" r:id="rId14"/>
    <p:sldId id="282"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739823-C01F-40E2-B9ED-568C79EDF366}" v="11" dt="2022-07-08T09:54:55.115"/>
    <p1510:client id="{ED971F3F-F2A8-64B9-22D5-ACB2935E7E57}" v="585" dt="2022-07-08T11:50:57.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291" autoAdjust="0"/>
  </p:normalViewPr>
  <p:slideViewPr>
    <p:cSldViewPr snapToGrid="0">
      <p:cViewPr varScale="1">
        <p:scale>
          <a:sx n="47" d="100"/>
          <a:sy n="47" d="100"/>
        </p:scale>
        <p:origin x="29" y="82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A7F563-1352-444D-8489-4AB8495B0E7F}"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61D681-641B-4F2B-85D0-BBBDA162354D}" type="slidenum">
              <a:rPr lang="en-US" smtClean="0"/>
              <a:t>‹#›</a:t>
            </a:fld>
            <a:endParaRPr lang="en-US"/>
          </a:p>
        </p:txBody>
      </p:sp>
    </p:spTree>
    <p:extLst>
      <p:ext uri="{BB962C8B-B14F-4D97-AF65-F5344CB8AC3E}">
        <p14:creationId xmlns:p14="http://schemas.microsoft.com/office/powerpoint/2010/main" val="3749201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4</a:t>
            </a:fld>
            <a:endParaRPr lang="en-US"/>
          </a:p>
        </p:txBody>
      </p:sp>
    </p:spTree>
    <p:extLst>
      <p:ext uri="{BB962C8B-B14F-4D97-AF65-F5344CB8AC3E}">
        <p14:creationId xmlns:p14="http://schemas.microsoft.com/office/powerpoint/2010/main" val="2158138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6</a:t>
            </a:fld>
            <a:endParaRPr lang="en-US"/>
          </a:p>
        </p:txBody>
      </p:sp>
    </p:spTree>
    <p:extLst>
      <p:ext uri="{BB962C8B-B14F-4D97-AF65-F5344CB8AC3E}">
        <p14:creationId xmlns:p14="http://schemas.microsoft.com/office/powerpoint/2010/main" val="1759402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7</a:t>
            </a:fld>
            <a:endParaRPr lang="en-US"/>
          </a:p>
        </p:txBody>
      </p:sp>
    </p:spTree>
    <p:extLst>
      <p:ext uri="{BB962C8B-B14F-4D97-AF65-F5344CB8AC3E}">
        <p14:creationId xmlns:p14="http://schemas.microsoft.com/office/powerpoint/2010/main" val="3329122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8</a:t>
            </a:fld>
            <a:endParaRPr lang="en-US"/>
          </a:p>
        </p:txBody>
      </p:sp>
    </p:spTree>
    <p:extLst>
      <p:ext uri="{BB962C8B-B14F-4D97-AF65-F5344CB8AC3E}">
        <p14:creationId xmlns:p14="http://schemas.microsoft.com/office/powerpoint/2010/main" val="1683258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10</a:t>
            </a:fld>
            <a:endParaRPr lang="en-US"/>
          </a:p>
        </p:txBody>
      </p:sp>
    </p:spTree>
    <p:extLst>
      <p:ext uri="{BB962C8B-B14F-4D97-AF65-F5344CB8AC3E}">
        <p14:creationId xmlns:p14="http://schemas.microsoft.com/office/powerpoint/2010/main" val="1105752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11</a:t>
            </a:fld>
            <a:endParaRPr lang="en-US"/>
          </a:p>
        </p:txBody>
      </p:sp>
    </p:spTree>
    <p:extLst>
      <p:ext uri="{BB962C8B-B14F-4D97-AF65-F5344CB8AC3E}">
        <p14:creationId xmlns:p14="http://schemas.microsoft.com/office/powerpoint/2010/main" val="3838856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1D681-641B-4F2B-85D0-BBBDA162354D}" type="slidenum">
              <a:rPr lang="en-US" smtClean="0"/>
              <a:t>12</a:t>
            </a:fld>
            <a:endParaRPr lang="en-US"/>
          </a:p>
        </p:txBody>
      </p:sp>
    </p:spTree>
    <p:extLst>
      <p:ext uri="{BB962C8B-B14F-4D97-AF65-F5344CB8AC3E}">
        <p14:creationId xmlns:p14="http://schemas.microsoft.com/office/powerpoint/2010/main" val="24634637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1E700B27-DE4C-4B9E-BB11-B9027034A00F}" type="datetimeFigureOut">
              <a:rPr lang="en-US" smtClean="0"/>
              <a:pPr/>
              <a:t>7/8/2022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C51FCE-E4BB-4680-8E50-3C0E348D2609}"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B91FA40-626B-4CA1-85D0-7A9016E395BA}" type="datetimeFigureOut">
              <a:rPr lang="en-US" smtClean="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6193535"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smtClean="0"/>
              <a:t>7/8/2022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smtClean="0"/>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smtClean="0"/>
              <a:t>7/8/2022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smtClean="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smtClean="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DBE609-F3F2-45E6-BD6A-E03A8C86C1AE}"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24AD68-089C-4467-A8F3-EA2BBCA6B44E}" type="datetimeFigureOut">
              <a:rPr lang="en-US" smtClean="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7E0D914D-B099-4142-A885-11F276715148}" type="datetimeFigureOut">
              <a:rPr lang="en-US" smtClean="0"/>
              <a:t>7/8/2022</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D57F1E4F-1CFF-5643-939E-217C01CDF56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392" r:id="rId1"/>
    <p:sldLayoutId id="2147484393" r:id="rId2"/>
    <p:sldLayoutId id="2147484394" r:id="rId3"/>
    <p:sldLayoutId id="2147484395" r:id="rId4"/>
    <p:sldLayoutId id="2147484396" r:id="rId5"/>
    <p:sldLayoutId id="2147484397" r:id="rId6"/>
    <p:sldLayoutId id="2147484398" r:id="rId7"/>
    <p:sldLayoutId id="2147484399" r:id="rId8"/>
    <p:sldLayoutId id="2147484400" r:id="rId9"/>
    <p:sldLayoutId id="2147484401" r:id="rId10"/>
    <p:sldLayoutId id="2147484402" r:id="rId11"/>
  </p:sldLayoutIdLst>
  <p:hf sldNum="0" hdr="0" ftr="0" dt="0"/>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054" y="1204857"/>
            <a:ext cx="10339617" cy="1910716"/>
          </a:xfrm>
        </p:spPr>
        <p:txBody>
          <a:bodyPr anchor="b">
            <a:normAutofit/>
          </a:bodyPr>
          <a:lstStyle/>
          <a:p>
            <a:pPr>
              <a:lnSpc>
                <a:spcPct val="90000"/>
              </a:lnSpc>
            </a:pPr>
            <a:r>
              <a:rPr lang="en-US" sz="3000" b="1">
                <a:effectLst>
                  <a:outerShdw blurRad="38100" dist="38100" dir="2700000" algn="tl">
                    <a:srgbClr val="000000">
                      <a:alpha val="43137"/>
                    </a:srgbClr>
                  </a:outerShdw>
                </a:effectLst>
              </a:rPr>
              <a:t>CHILDREN, YOUNG PEOPLE AND FAMILIES</a:t>
            </a:r>
            <a:br>
              <a:rPr lang="en-US" sz="3000" b="1">
                <a:effectLst>
                  <a:outerShdw blurRad="38100" dist="38100" dir="2700000" algn="tl">
                    <a:srgbClr val="000000">
                      <a:alpha val="43137"/>
                    </a:srgbClr>
                  </a:outerShdw>
                </a:effectLst>
              </a:rPr>
            </a:br>
            <a:br>
              <a:rPr lang="en-US" sz="3000" b="1">
                <a:effectLst>
                  <a:outerShdw blurRad="38100" dist="38100" dir="2700000" algn="tl">
                    <a:srgbClr val="000000">
                      <a:alpha val="43137"/>
                    </a:srgbClr>
                  </a:outerShdw>
                </a:effectLst>
              </a:rPr>
            </a:br>
            <a:br>
              <a:rPr lang="en-US" sz="3000" b="1">
                <a:effectLst>
                  <a:outerShdw blurRad="38100" dist="38100" dir="2700000" algn="tl">
                    <a:srgbClr val="000000">
                      <a:alpha val="43137"/>
                    </a:srgbClr>
                  </a:outerShdw>
                </a:effectLst>
              </a:rPr>
            </a:br>
            <a:endParaRPr lang="en-US" sz="3000" b="1">
              <a:effectLst>
                <a:outerShdw blurRad="38100" dist="38100" dir="2700000" algn="tl">
                  <a:srgbClr val="000000">
                    <a:alpha val="43137"/>
                  </a:srgbClr>
                </a:outerShdw>
              </a:effectLst>
            </a:endParaRPr>
          </a:p>
        </p:txBody>
      </p:sp>
      <p:sp>
        <p:nvSpPr>
          <p:cNvPr id="7" name="Text Placeholder 2">
            <a:extLst>
              <a:ext uri="{FF2B5EF4-FFF2-40B4-BE49-F238E27FC236}">
                <a16:creationId xmlns:a16="http://schemas.microsoft.com/office/drawing/2014/main" id="{16C72799-5A1C-476D-7F29-1E08D95266D5}"/>
              </a:ext>
            </a:extLst>
          </p:cNvPr>
          <p:cNvSpPr>
            <a:spLocks noGrp="1"/>
          </p:cNvSpPr>
          <p:nvPr>
            <p:ph type="body" idx="1"/>
          </p:nvPr>
        </p:nvSpPr>
        <p:spPr>
          <a:xfrm>
            <a:off x="917954" y="3508525"/>
            <a:ext cx="10341750" cy="2736639"/>
          </a:xfrm>
        </p:spPr>
        <p:txBody>
          <a:bodyPr>
            <a:normAutofit fontScale="92500" lnSpcReduction="20000"/>
          </a:bodyPr>
          <a:lstStyle/>
          <a:p>
            <a:endParaRPr lang="en-US" dirty="0"/>
          </a:p>
          <a:p>
            <a:r>
              <a:rPr lang="en-US" b="1" dirty="0">
                <a:ea typeface="+mn-lt"/>
                <a:cs typeface="+mn-lt"/>
              </a:rPr>
              <a:t> </a:t>
            </a:r>
            <a:r>
              <a:rPr lang="en-US" dirty="0">
                <a:ea typeface="+mn-lt"/>
                <a:cs typeface="+mn-lt"/>
              </a:rPr>
              <a:t>Health and Social Care HND/BSC </a:t>
            </a:r>
            <a:endParaRPr lang="en-US">
              <a:ea typeface="+mn-lt"/>
              <a:cs typeface="+mn-lt"/>
            </a:endParaRPr>
          </a:p>
          <a:p>
            <a:r>
              <a:rPr lang="en-US" b="1" dirty="0">
                <a:ea typeface="+mn-lt"/>
                <a:cs typeface="+mn-lt"/>
              </a:rPr>
              <a:t>Module</a:t>
            </a:r>
            <a:r>
              <a:rPr lang="en-US" dirty="0">
                <a:ea typeface="+mn-lt"/>
                <a:cs typeface="+mn-lt"/>
              </a:rPr>
              <a:t>: Children, Young People and Families </a:t>
            </a:r>
            <a:endParaRPr lang="en-US"/>
          </a:p>
          <a:p>
            <a:r>
              <a:rPr lang="en-US" b="1" dirty="0">
                <a:ea typeface="+mn-lt"/>
                <a:cs typeface="+mn-lt"/>
              </a:rPr>
              <a:t>Module Code</a:t>
            </a:r>
            <a:r>
              <a:rPr lang="en-US" dirty="0">
                <a:ea typeface="+mn-lt"/>
                <a:cs typeface="+mn-lt"/>
              </a:rPr>
              <a:t>: BMHP5004_BIRM </a:t>
            </a:r>
            <a:endParaRPr lang="en-US"/>
          </a:p>
          <a:p>
            <a:r>
              <a:rPr lang="en-US" b="1" dirty="0">
                <a:ea typeface="+mn-lt"/>
                <a:cs typeface="+mn-lt"/>
              </a:rPr>
              <a:t>Lecturer</a:t>
            </a:r>
            <a:r>
              <a:rPr lang="en-US" dirty="0">
                <a:ea typeface="+mn-lt"/>
                <a:cs typeface="+mn-lt"/>
              </a:rPr>
              <a:t>: Dr </a:t>
            </a:r>
            <a:r>
              <a:rPr lang="en-US" dirty="0" err="1">
                <a:ea typeface="+mn-lt"/>
                <a:cs typeface="+mn-lt"/>
              </a:rPr>
              <a:t>Crisford</a:t>
            </a:r>
            <a:r>
              <a:rPr lang="en-US" dirty="0">
                <a:ea typeface="+mn-lt"/>
                <a:cs typeface="+mn-lt"/>
              </a:rPr>
              <a:t> </a:t>
            </a:r>
            <a:r>
              <a:rPr lang="en-US" dirty="0" err="1">
                <a:ea typeface="+mn-lt"/>
                <a:cs typeface="+mn-lt"/>
              </a:rPr>
              <a:t>Chogugudza</a:t>
            </a:r>
            <a:r>
              <a:rPr lang="en-US" dirty="0">
                <a:ea typeface="+mn-lt"/>
                <a:cs typeface="+mn-lt"/>
              </a:rPr>
              <a:t> </a:t>
            </a:r>
            <a:endParaRPr lang="en-US"/>
          </a:p>
          <a:p>
            <a:r>
              <a:rPr lang="en-US" b="1" dirty="0">
                <a:ea typeface="+mn-lt"/>
                <a:cs typeface="+mn-lt"/>
              </a:rPr>
              <a:t>Students</a:t>
            </a:r>
            <a:r>
              <a:rPr lang="en-US" dirty="0">
                <a:ea typeface="+mn-lt"/>
                <a:cs typeface="+mn-lt"/>
              </a:rPr>
              <a:t>:</a:t>
            </a:r>
          </a:p>
          <a:p>
            <a:r>
              <a:rPr lang="en-US" dirty="0">
                <a:ea typeface="+mn-lt"/>
                <a:cs typeface="+mn-lt"/>
              </a:rPr>
              <a:t> Marilena Anghel 2020324</a:t>
            </a:r>
            <a:endParaRPr lang="en-US" dirty="0"/>
          </a:p>
          <a:p>
            <a:r>
              <a:rPr lang="en-US" dirty="0" err="1">
                <a:ea typeface="+mn-lt"/>
                <a:cs typeface="+mn-lt"/>
              </a:rPr>
              <a:t>Sweeba</a:t>
            </a:r>
            <a:r>
              <a:rPr lang="en-US" dirty="0">
                <a:ea typeface="+mn-lt"/>
                <a:cs typeface="+mn-lt"/>
              </a:rPr>
              <a:t> Altaf 2020625</a:t>
            </a:r>
          </a:p>
          <a:p>
            <a:r>
              <a:rPr lang="en-US" dirty="0">
                <a:ea typeface="+mn-lt"/>
                <a:cs typeface="+mn-lt"/>
              </a:rPr>
              <a:t>Zartasha </a:t>
            </a:r>
            <a:r>
              <a:rPr lang="en-US" dirty="0" err="1">
                <a:ea typeface="+mn-lt"/>
                <a:cs typeface="+mn-lt"/>
              </a:rPr>
              <a:t>Zahied</a:t>
            </a:r>
            <a:r>
              <a:rPr lang="en-US" dirty="0">
                <a:ea typeface="+mn-lt"/>
                <a:cs typeface="+mn-lt"/>
              </a:rPr>
              <a:t> 2015319 </a:t>
            </a:r>
            <a:endParaRPr lang="en-US" dirty="0"/>
          </a:p>
          <a:p>
            <a:endParaRPr lang="en-US" dirty="0"/>
          </a:p>
        </p:txBody>
      </p:sp>
    </p:spTree>
    <p:extLst>
      <p:ext uri="{BB962C8B-B14F-4D97-AF65-F5344CB8AC3E}">
        <p14:creationId xmlns:p14="http://schemas.microsoft.com/office/powerpoint/2010/main" val="4108868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10500A-2680-B76D-C313-CCC427083BB6}"/>
              </a:ext>
            </a:extLst>
          </p:cNvPr>
          <p:cNvSpPr>
            <a:spLocks noGrp="1"/>
          </p:cNvSpPr>
          <p:nvPr>
            <p:ph idx="1"/>
          </p:nvPr>
        </p:nvSpPr>
        <p:spPr>
          <a:xfrm>
            <a:off x="932330" y="2248348"/>
            <a:ext cx="10327340" cy="3877815"/>
          </a:xfrm>
        </p:spPr>
        <p:txBody>
          <a:bodyPr>
            <a:normAutofit/>
          </a:bodyPr>
          <a:lstStyle/>
          <a:p>
            <a:pPr>
              <a:lnSpc>
                <a:spcPct val="90000"/>
              </a:lnSpc>
            </a:pPr>
            <a:r>
              <a:rPr lang="en-GB" sz="2200" dirty="0"/>
              <a:t>Today we will be discussing the situation of Family B, the main focus of this families referral is behavioural problems of one of the young adolescent boys who at the time was in local authority care. Other issues were based on general stability of life such as rent arrears, parenting difficulties and multiple house moves within a short period of time. In the first instance of the referral only the mother and her non-residential son were included. </a:t>
            </a:r>
          </a:p>
          <a:p>
            <a:pPr>
              <a:lnSpc>
                <a:spcPct val="90000"/>
              </a:lnSpc>
            </a:pPr>
            <a:r>
              <a:rPr lang="en-GB" sz="2200" dirty="0"/>
              <a:t>Many agencies has already been involved with the family and children to address the concerns some of these agencies include, CAHMS, parenting support group, probation services. And many more that will be further discussed.</a:t>
            </a:r>
          </a:p>
          <a:p>
            <a:pPr>
              <a:lnSpc>
                <a:spcPct val="90000"/>
              </a:lnSpc>
            </a:pPr>
            <a:r>
              <a:rPr lang="en-GB" sz="2200" dirty="0"/>
              <a:t>Today we will be looking at the current procedures in place and whether they are suitable or if any other steps need to be taken to help the family further.</a:t>
            </a:r>
          </a:p>
        </p:txBody>
      </p:sp>
      <p:sp>
        <p:nvSpPr>
          <p:cNvPr id="2" name="Title 1">
            <a:extLst>
              <a:ext uri="{FF2B5EF4-FFF2-40B4-BE49-F238E27FC236}">
                <a16:creationId xmlns:a16="http://schemas.microsoft.com/office/drawing/2014/main" id="{A2D9570B-94D1-97AE-77B5-91767D3E825C}"/>
              </a:ext>
            </a:extLst>
          </p:cNvPr>
          <p:cNvSpPr>
            <a:spLocks noGrp="1"/>
          </p:cNvSpPr>
          <p:nvPr>
            <p:ph type="title"/>
          </p:nvPr>
        </p:nvSpPr>
        <p:spPr>
          <a:xfrm>
            <a:off x="917987" y="570156"/>
            <a:ext cx="10341684" cy="1054250"/>
          </a:xfrm>
        </p:spPr>
        <p:txBody>
          <a:bodyPr anchor="ctr">
            <a:normAutofit/>
          </a:bodyPr>
          <a:lstStyle/>
          <a:p>
            <a:r>
              <a:rPr lang="en-GB" dirty="0"/>
              <a:t>introduction</a:t>
            </a:r>
          </a:p>
        </p:txBody>
      </p:sp>
    </p:spTree>
    <p:extLst>
      <p:ext uri="{BB962C8B-B14F-4D97-AF65-F5344CB8AC3E}">
        <p14:creationId xmlns:p14="http://schemas.microsoft.com/office/powerpoint/2010/main" val="1099824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mployee Well-being">
            <a:extLst>
              <a:ext uri="{FF2B5EF4-FFF2-40B4-BE49-F238E27FC236}">
                <a16:creationId xmlns:a16="http://schemas.microsoft.com/office/drawing/2014/main" id="{F276122F-0230-14AB-C494-9798867A49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25544" y="2101391"/>
            <a:ext cx="4340911" cy="4475167"/>
          </a:xfrm>
          <a:prstGeom prst="rect">
            <a:avLst/>
          </a:prstGeom>
          <a:solidFill>
            <a:srgbClr val="FFFFFF"/>
          </a:solidFill>
        </p:spPr>
      </p:pic>
      <p:sp>
        <p:nvSpPr>
          <p:cNvPr id="1028" name="Title 1">
            <a:extLst>
              <a:ext uri="{FF2B5EF4-FFF2-40B4-BE49-F238E27FC236}">
                <a16:creationId xmlns:a16="http://schemas.microsoft.com/office/drawing/2014/main" id="{98732B71-AD77-718E-12FD-A4949B84CD66}"/>
              </a:ext>
            </a:extLst>
          </p:cNvPr>
          <p:cNvSpPr>
            <a:spLocks noGrp="1"/>
          </p:cNvSpPr>
          <p:nvPr>
            <p:ph type="title"/>
          </p:nvPr>
        </p:nvSpPr>
        <p:spPr>
          <a:xfrm>
            <a:off x="917987" y="570156"/>
            <a:ext cx="10341684" cy="1054250"/>
          </a:xfrm>
        </p:spPr>
        <p:txBody>
          <a:bodyPr anchor="ctr">
            <a:normAutofit/>
          </a:bodyPr>
          <a:lstStyle/>
          <a:p>
            <a:r>
              <a:rPr lang="en-US" dirty="0"/>
              <a:t>Dimensions of wellbeing</a:t>
            </a:r>
          </a:p>
        </p:txBody>
      </p:sp>
    </p:spTree>
    <p:extLst>
      <p:ext uri="{BB962C8B-B14F-4D97-AF65-F5344CB8AC3E}">
        <p14:creationId xmlns:p14="http://schemas.microsoft.com/office/powerpoint/2010/main" val="2853806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987" y="570156"/>
            <a:ext cx="10341684" cy="1054250"/>
          </a:xfrm>
        </p:spPr>
        <p:txBody>
          <a:bodyPr anchor="ctr">
            <a:normAutofit/>
          </a:bodyPr>
          <a:lstStyle/>
          <a:p>
            <a:pPr marL="0" marR="0">
              <a:spcBef>
                <a:spcPts val="0"/>
              </a:spcBef>
              <a:spcAft>
                <a:spcPts val="800"/>
              </a:spcAft>
            </a:pPr>
            <a:r>
              <a:rPr lang="en-US" sz="5000"/>
              <a:t>Family B’s perception of well being</a:t>
            </a:r>
          </a:p>
        </p:txBody>
      </p:sp>
      <p:sp>
        <p:nvSpPr>
          <p:cNvPr id="3" name="Content Placeholder 2"/>
          <p:cNvSpPr>
            <a:spLocks noGrp="1"/>
          </p:cNvSpPr>
          <p:nvPr>
            <p:ph sz="quarter" idx="13"/>
          </p:nvPr>
        </p:nvSpPr>
        <p:spPr>
          <a:xfrm>
            <a:off x="914400" y="2240280"/>
            <a:ext cx="5071872" cy="3877056"/>
          </a:xfrm>
        </p:spPr>
        <p:txBody>
          <a:bodyPr vert="horz" lIns="91440" tIns="45720" rIns="91440" bIns="45720" rtlCol="0">
            <a:normAutofit/>
          </a:bodyPr>
          <a:lstStyle/>
          <a:p>
            <a:pPr lvl="0">
              <a:lnSpc>
                <a:spcPct val="90000"/>
              </a:lnSpc>
              <a:buFont typeface="Wingdings" panose="05000000000000000000" pitchFamily="2" charset="2"/>
              <a:buChar char="v"/>
            </a:pPr>
            <a:r>
              <a:rPr lang="en-US" sz="1700"/>
              <a:t>The well-being of children and families depends on various factors as discussed in the case study; these factors include;</a:t>
            </a:r>
          </a:p>
          <a:p>
            <a:pPr lvl="1">
              <a:lnSpc>
                <a:spcPct val="90000"/>
              </a:lnSpc>
              <a:buFont typeface="Wingdings" panose="05000000000000000000" pitchFamily="2" charset="2"/>
              <a:buChar char="q"/>
            </a:pPr>
            <a:r>
              <a:rPr lang="en-US" sz="1700"/>
              <a:t>Good education </a:t>
            </a:r>
          </a:p>
          <a:p>
            <a:pPr lvl="1">
              <a:lnSpc>
                <a:spcPct val="90000"/>
              </a:lnSpc>
              <a:buFont typeface="Wingdings" panose="05000000000000000000" pitchFamily="2" charset="2"/>
              <a:buChar char="q"/>
            </a:pPr>
            <a:r>
              <a:rPr lang="en-US" sz="1700"/>
              <a:t>Effective parental care </a:t>
            </a:r>
          </a:p>
          <a:p>
            <a:pPr lvl="1">
              <a:lnSpc>
                <a:spcPct val="90000"/>
              </a:lnSpc>
              <a:buFont typeface="Wingdings" panose="05000000000000000000" pitchFamily="2" charset="2"/>
              <a:buChar char="q"/>
            </a:pPr>
            <a:r>
              <a:rPr lang="en-US" sz="1700"/>
              <a:t>Community programs that supports child growth. </a:t>
            </a:r>
          </a:p>
          <a:p>
            <a:pPr lvl="1">
              <a:lnSpc>
                <a:spcPct val="90000"/>
              </a:lnSpc>
              <a:buFont typeface="Wingdings" panose="05000000000000000000" pitchFamily="2" charset="2"/>
              <a:buChar char="q"/>
            </a:pPr>
            <a:r>
              <a:rPr lang="en-US" sz="1700"/>
              <a:t>Stability </a:t>
            </a:r>
          </a:p>
          <a:p>
            <a:pPr lvl="1">
              <a:lnSpc>
                <a:spcPct val="90000"/>
              </a:lnSpc>
              <a:buFont typeface="Wingdings" panose="05000000000000000000" pitchFamily="2" charset="2"/>
              <a:buChar char="q"/>
            </a:pPr>
            <a:r>
              <a:rPr lang="en-US" sz="1700"/>
              <a:t>A family need better shelter (Housing)</a:t>
            </a:r>
          </a:p>
          <a:p>
            <a:pPr lvl="1">
              <a:lnSpc>
                <a:spcPct val="90000"/>
              </a:lnSpc>
              <a:buFont typeface="Wingdings" panose="05000000000000000000" pitchFamily="2" charset="2"/>
              <a:buChar char="q"/>
            </a:pPr>
            <a:r>
              <a:rPr lang="en-US" sz="1700"/>
              <a:t>Better source of income</a:t>
            </a:r>
          </a:p>
          <a:p>
            <a:pPr lvl="1">
              <a:lnSpc>
                <a:spcPct val="90000"/>
              </a:lnSpc>
              <a:buFont typeface="Wingdings" panose="05000000000000000000" pitchFamily="2" charset="2"/>
              <a:buChar char="q"/>
            </a:pPr>
            <a:r>
              <a:rPr lang="en-US" sz="1700"/>
              <a:t>Good behavior within the family </a:t>
            </a:r>
          </a:p>
          <a:p>
            <a:pPr lvl="1">
              <a:lnSpc>
                <a:spcPct val="90000"/>
              </a:lnSpc>
              <a:buFont typeface="Wingdings" panose="05000000000000000000" pitchFamily="2" charset="2"/>
              <a:buChar char="q"/>
            </a:pPr>
            <a:r>
              <a:rPr lang="en-US" sz="1700"/>
              <a:t>Positive community awareness programs </a:t>
            </a:r>
          </a:p>
          <a:p>
            <a:pPr lvl="1">
              <a:lnSpc>
                <a:spcPct val="90000"/>
              </a:lnSpc>
              <a:buFont typeface="Wingdings" panose="05000000000000000000" pitchFamily="2" charset="2"/>
              <a:buChar char="q"/>
            </a:pPr>
            <a:r>
              <a:rPr lang="en-US" sz="1700"/>
              <a:t>Involving children in community activities </a:t>
            </a:r>
          </a:p>
          <a:p>
            <a:pPr lvl="1">
              <a:lnSpc>
                <a:spcPct val="90000"/>
              </a:lnSpc>
              <a:buFont typeface="Wingdings" panose="05000000000000000000" pitchFamily="2" charset="2"/>
              <a:buChar char="q"/>
            </a:pPr>
            <a:endParaRPr lang="en-US" sz="1700"/>
          </a:p>
          <a:p>
            <a:pPr lvl="1">
              <a:lnSpc>
                <a:spcPct val="90000"/>
              </a:lnSpc>
              <a:buFont typeface="Wingdings" panose="05000000000000000000" pitchFamily="2" charset="2"/>
              <a:buChar char="q"/>
            </a:pPr>
            <a:endParaRPr lang="en-US" sz="1700"/>
          </a:p>
        </p:txBody>
      </p:sp>
    </p:spTree>
    <p:extLst>
      <p:ext uri="{BB962C8B-B14F-4D97-AF65-F5344CB8AC3E}">
        <p14:creationId xmlns:p14="http://schemas.microsoft.com/office/powerpoint/2010/main" val="244935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790EE2-3F9B-2F32-A396-7D87DA172252}"/>
              </a:ext>
            </a:extLst>
          </p:cNvPr>
          <p:cNvSpPr>
            <a:spLocks noGrp="1"/>
          </p:cNvSpPr>
          <p:nvPr>
            <p:ph type="title"/>
          </p:nvPr>
        </p:nvSpPr>
        <p:spPr/>
        <p:txBody>
          <a:bodyPr/>
          <a:lstStyle/>
          <a:p>
            <a:r>
              <a:rPr lang="en-GB" dirty="0"/>
              <a:t>Problems and issues identified</a:t>
            </a:r>
          </a:p>
        </p:txBody>
      </p:sp>
      <p:sp>
        <p:nvSpPr>
          <p:cNvPr id="4" name="Rectangle 3">
            <a:extLst>
              <a:ext uri="{FF2B5EF4-FFF2-40B4-BE49-F238E27FC236}">
                <a16:creationId xmlns:a16="http://schemas.microsoft.com/office/drawing/2014/main" id="{A0CE0E4D-F370-D1CE-8C33-3762DF5C188A}"/>
              </a:ext>
            </a:extLst>
          </p:cNvPr>
          <p:cNvSpPr/>
          <p:nvPr/>
        </p:nvSpPr>
        <p:spPr>
          <a:xfrm>
            <a:off x="1164770" y="2732313"/>
            <a:ext cx="2153092" cy="912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School related issues – bullying </a:t>
            </a:r>
            <a:endParaRPr lang="en-US" dirty="0"/>
          </a:p>
        </p:txBody>
      </p:sp>
      <p:sp>
        <p:nvSpPr>
          <p:cNvPr id="5" name="Rectangle 4">
            <a:extLst>
              <a:ext uri="{FF2B5EF4-FFF2-40B4-BE49-F238E27FC236}">
                <a16:creationId xmlns:a16="http://schemas.microsoft.com/office/drawing/2014/main" id="{C08D5AD7-43AF-DC11-5B1E-30BE201D8636}"/>
              </a:ext>
            </a:extLst>
          </p:cNvPr>
          <p:cNvSpPr/>
          <p:nvPr/>
        </p:nvSpPr>
        <p:spPr>
          <a:xfrm>
            <a:off x="5072743" y="2732314"/>
            <a:ext cx="1752599"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Housing (rent arrears)</a:t>
            </a:r>
            <a:endParaRPr lang="en-US" dirty="0"/>
          </a:p>
        </p:txBody>
      </p:sp>
      <p:sp>
        <p:nvSpPr>
          <p:cNvPr id="6" name="Rectangle 5">
            <a:extLst>
              <a:ext uri="{FF2B5EF4-FFF2-40B4-BE49-F238E27FC236}">
                <a16:creationId xmlns:a16="http://schemas.microsoft.com/office/drawing/2014/main" id="{E3AD7E70-9159-64E5-8849-14D1A8903F9B}"/>
              </a:ext>
            </a:extLst>
          </p:cNvPr>
          <p:cNvSpPr/>
          <p:nvPr/>
        </p:nvSpPr>
        <p:spPr>
          <a:xfrm>
            <a:off x="8601075" y="2733675"/>
            <a:ext cx="2318657"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Local authority care</a:t>
            </a:r>
            <a:endParaRPr lang="en-US" dirty="0"/>
          </a:p>
        </p:txBody>
      </p:sp>
      <p:sp>
        <p:nvSpPr>
          <p:cNvPr id="7" name="Rectangle 6">
            <a:extLst>
              <a:ext uri="{FF2B5EF4-FFF2-40B4-BE49-F238E27FC236}">
                <a16:creationId xmlns:a16="http://schemas.microsoft.com/office/drawing/2014/main" id="{16AF183F-716A-5779-107D-9EB8DAB3C293}"/>
              </a:ext>
            </a:extLst>
          </p:cNvPr>
          <p:cNvSpPr/>
          <p:nvPr/>
        </p:nvSpPr>
        <p:spPr>
          <a:xfrm>
            <a:off x="4716236" y="4509407"/>
            <a:ext cx="2797627"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Offending behaviour within the family</a:t>
            </a:r>
          </a:p>
        </p:txBody>
      </p:sp>
    </p:spTree>
    <p:extLst>
      <p:ext uri="{BB962C8B-B14F-4D97-AF65-F5344CB8AC3E}">
        <p14:creationId xmlns:p14="http://schemas.microsoft.com/office/powerpoint/2010/main" val="305214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8090986" cy="3346791"/>
          </a:xfrm>
        </p:spPr>
        <p:txBody>
          <a:bodyPr>
            <a:normAutofit/>
          </a:bodyPr>
          <a:lstStyle/>
          <a:p>
            <a:pPr lvl="0">
              <a:lnSpc>
                <a:spcPct val="150000"/>
              </a:lnSpc>
              <a:buFont typeface="Wingdings" panose="05000000000000000000" pitchFamily="2" charset="2"/>
              <a:buChar char="v"/>
            </a:pPr>
            <a:r>
              <a:rPr lang="en-US" sz="2000" dirty="0"/>
              <a:t>They train families on better child upbringing skills. </a:t>
            </a:r>
          </a:p>
          <a:p>
            <a:pPr lvl="0">
              <a:lnSpc>
                <a:spcPct val="150000"/>
              </a:lnSpc>
              <a:buFont typeface="Wingdings" panose="05000000000000000000" pitchFamily="2" charset="2"/>
              <a:buChar char="v"/>
            </a:pPr>
            <a:r>
              <a:rPr lang="en-US" sz="2000" dirty="0"/>
              <a:t>Mentor mothers on alternative sources of income. </a:t>
            </a:r>
          </a:p>
          <a:p>
            <a:pPr lvl="0">
              <a:lnSpc>
                <a:spcPct val="150000"/>
              </a:lnSpc>
              <a:buFont typeface="Wingdings" panose="05000000000000000000" pitchFamily="2" charset="2"/>
              <a:buChar char="v"/>
            </a:pPr>
            <a:r>
              <a:rPr lang="en-US" sz="2000" dirty="0"/>
              <a:t>Helping children rejoin schools </a:t>
            </a:r>
          </a:p>
          <a:p>
            <a:pPr lvl="0">
              <a:lnSpc>
                <a:spcPct val="150000"/>
              </a:lnSpc>
              <a:buFont typeface="Wingdings" panose="05000000000000000000" pitchFamily="2" charset="2"/>
              <a:buChar char="v"/>
            </a:pPr>
            <a:r>
              <a:rPr lang="en-US" sz="2000" dirty="0"/>
              <a:t>Train of effective parenting skills by attending parenting classes. </a:t>
            </a:r>
          </a:p>
          <a:p>
            <a:pPr lvl="0">
              <a:lnSpc>
                <a:spcPct val="150000"/>
              </a:lnSpc>
              <a:buFont typeface="Wingdings" panose="05000000000000000000" pitchFamily="2" charset="2"/>
              <a:buChar char="v"/>
            </a:pPr>
            <a:r>
              <a:rPr lang="en-US" sz="2000" dirty="0"/>
              <a:t>Train mothers of better decision making skills. </a:t>
            </a:r>
          </a:p>
          <a:p>
            <a:pPr lvl="0">
              <a:lnSpc>
                <a:spcPct val="150000"/>
              </a:lnSpc>
              <a:buFont typeface="Wingdings" panose="05000000000000000000" pitchFamily="2" charset="2"/>
              <a:buChar char="v"/>
            </a:pPr>
            <a:r>
              <a:rPr lang="en-US" sz="2000" dirty="0"/>
              <a:t>Rejoining families </a:t>
            </a:r>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Rationale of Community Programs on families </a:t>
            </a:r>
          </a:p>
        </p:txBody>
      </p:sp>
      <p:pic>
        <p:nvPicPr>
          <p:cNvPr id="5122" name="Picture 2" descr="NATIONAL LOVE OUR CHILDREN DAY - April 1, 2023 - National Today">
            <a:extLst>
              <a:ext uri="{FF2B5EF4-FFF2-40B4-BE49-F238E27FC236}">
                <a16:creationId xmlns:a16="http://schemas.microsoft.com/office/drawing/2014/main" id="{308DC9B4-77C3-23D4-66D6-7BE84E4CB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3348" y="3511209"/>
            <a:ext cx="4179326" cy="334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152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8090986" cy="3346791"/>
          </a:xfrm>
        </p:spPr>
        <p:txBody>
          <a:bodyPr>
            <a:normAutofit/>
          </a:bodyPr>
          <a:lstStyle/>
          <a:p>
            <a:pPr lvl="0">
              <a:lnSpc>
                <a:spcPct val="150000"/>
              </a:lnSpc>
              <a:buFont typeface="Wingdings" panose="05000000000000000000" pitchFamily="2" charset="2"/>
              <a:buChar char="v"/>
            </a:pPr>
            <a:r>
              <a:rPr lang="en-US" sz="2000" dirty="0"/>
              <a:t>Promotes unity between children and parents. </a:t>
            </a:r>
          </a:p>
          <a:p>
            <a:pPr lvl="0">
              <a:lnSpc>
                <a:spcPct val="150000"/>
              </a:lnSpc>
              <a:buFont typeface="Wingdings" panose="05000000000000000000" pitchFamily="2" charset="2"/>
              <a:buChar char="v"/>
            </a:pPr>
            <a:r>
              <a:rPr lang="en-US" sz="2000" dirty="0"/>
              <a:t>Allows parents to spend more time with their children. </a:t>
            </a:r>
          </a:p>
          <a:p>
            <a:pPr lvl="0">
              <a:lnSpc>
                <a:spcPct val="150000"/>
              </a:lnSpc>
              <a:buFont typeface="Wingdings" panose="05000000000000000000" pitchFamily="2" charset="2"/>
              <a:buChar char="v"/>
            </a:pPr>
            <a:r>
              <a:rPr lang="en-US" sz="2000" dirty="0"/>
              <a:t>Limit anti-social behavior among children. </a:t>
            </a:r>
          </a:p>
          <a:p>
            <a:pPr lvl="0">
              <a:lnSpc>
                <a:spcPct val="150000"/>
              </a:lnSpc>
              <a:buFont typeface="Wingdings" panose="05000000000000000000" pitchFamily="2" charset="2"/>
              <a:buChar char="v"/>
            </a:pPr>
            <a:r>
              <a:rPr lang="en-US" sz="2000" dirty="0"/>
              <a:t>Enables mothers to be keen on their children's behavior</a:t>
            </a:r>
          </a:p>
          <a:p>
            <a:pPr lvl="0">
              <a:lnSpc>
                <a:spcPct val="150000"/>
              </a:lnSpc>
              <a:buFont typeface="Wingdings" panose="05000000000000000000" pitchFamily="2" charset="2"/>
              <a:buChar char="v"/>
            </a:pPr>
            <a:r>
              <a:rPr lang="en-US" sz="2000" dirty="0"/>
              <a:t>Reduces bad vices among children like bullying in school</a:t>
            </a:r>
          </a:p>
          <a:p>
            <a:pPr lvl="0">
              <a:lnSpc>
                <a:spcPct val="150000"/>
              </a:lnSpc>
              <a:buFont typeface="Wingdings" panose="05000000000000000000" pitchFamily="2" charset="2"/>
              <a:buChar char="v"/>
            </a:pPr>
            <a:endParaRPr lang="en-US" sz="2000" dirty="0"/>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Rationale of Housing on Families </a:t>
            </a:r>
          </a:p>
        </p:txBody>
      </p:sp>
      <p:pic>
        <p:nvPicPr>
          <p:cNvPr id="10242" name="Picture 2" descr="August Awareness Days &amp; Events | 2022 Awareness Days Calendar">
            <a:extLst>
              <a:ext uri="{FF2B5EF4-FFF2-40B4-BE49-F238E27FC236}">
                <a16:creationId xmlns:a16="http://schemas.microsoft.com/office/drawing/2014/main" id="{43CC02D5-116A-3946-D023-80B9047FC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671" y="3511211"/>
            <a:ext cx="5029329" cy="334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4107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8090986" cy="3346791"/>
          </a:xfrm>
        </p:spPr>
        <p:txBody>
          <a:bodyPr>
            <a:normAutofit/>
          </a:bodyPr>
          <a:lstStyle/>
          <a:p>
            <a:pPr lvl="0">
              <a:lnSpc>
                <a:spcPct val="150000"/>
              </a:lnSpc>
              <a:buFont typeface="Wingdings" panose="05000000000000000000" pitchFamily="2" charset="2"/>
              <a:buChar char="v"/>
            </a:pPr>
            <a:r>
              <a:rPr lang="en-US" sz="2000" dirty="0"/>
              <a:t>The case study cases parenting awareness was a concern. </a:t>
            </a:r>
          </a:p>
          <a:p>
            <a:pPr lvl="0">
              <a:lnSpc>
                <a:spcPct val="150000"/>
              </a:lnSpc>
              <a:buFont typeface="Wingdings" panose="05000000000000000000" pitchFamily="2" charset="2"/>
              <a:buChar char="v"/>
            </a:pPr>
            <a:r>
              <a:rPr lang="en-US" sz="2000" dirty="0"/>
              <a:t>The poor parenting skills come because parents lack adequate training. </a:t>
            </a:r>
          </a:p>
          <a:p>
            <a:pPr lvl="0">
              <a:lnSpc>
                <a:spcPct val="150000"/>
              </a:lnSpc>
              <a:buFont typeface="Wingdings" panose="05000000000000000000" pitchFamily="2" charset="2"/>
              <a:buChar char="v"/>
            </a:pPr>
            <a:r>
              <a:rPr lang="en-US" sz="2000" dirty="0"/>
              <a:t>The family rated the programs as very good a sign of learning. </a:t>
            </a:r>
          </a:p>
          <a:p>
            <a:pPr lvl="0">
              <a:lnSpc>
                <a:spcPct val="150000"/>
              </a:lnSpc>
              <a:buFont typeface="Wingdings" panose="05000000000000000000" pitchFamily="2" charset="2"/>
              <a:buChar char="v"/>
            </a:pPr>
            <a:r>
              <a:rPr lang="en-US" sz="2000" dirty="0"/>
              <a:t>It allows parent understand work of agencies.</a:t>
            </a:r>
          </a:p>
          <a:p>
            <a:pPr lvl="0">
              <a:lnSpc>
                <a:spcPct val="150000"/>
              </a:lnSpc>
              <a:buFont typeface="Wingdings" panose="05000000000000000000" pitchFamily="2" charset="2"/>
              <a:buChar char="v"/>
            </a:pPr>
            <a:r>
              <a:rPr lang="en-US" sz="2000" dirty="0"/>
              <a:t>Better parental skills comes from educated mother or father.  </a:t>
            </a:r>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Parenting Awareness </a:t>
            </a:r>
          </a:p>
        </p:txBody>
      </p:sp>
    </p:spTree>
    <p:extLst>
      <p:ext uri="{BB962C8B-B14F-4D97-AF65-F5344CB8AC3E}">
        <p14:creationId xmlns:p14="http://schemas.microsoft.com/office/powerpoint/2010/main" val="2054625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987" y="570156"/>
            <a:ext cx="10341684" cy="1054250"/>
          </a:xfrm>
        </p:spPr>
        <p:txBody>
          <a:bodyPr anchor="ctr">
            <a:normAutofit/>
          </a:bodyPr>
          <a:lstStyle/>
          <a:p>
            <a:pPr>
              <a:lnSpc>
                <a:spcPct val="90000"/>
              </a:lnSpc>
              <a:spcBef>
                <a:spcPts val="0"/>
              </a:spcBef>
              <a:spcAft>
                <a:spcPts val="800"/>
              </a:spcAft>
            </a:pPr>
            <a:r>
              <a:rPr lang="en-US" sz="3400"/>
              <a:t>Professional Interventions used In Meeting the family's needs </a:t>
            </a:r>
          </a:p>
        </p:txBody>
      </p:sp>
      <p:sp>
        <p:nvSpPr>
          <p:cNvPr id="3" name="Content Placeholder 2"/>
          <p:cNvSpPr>
            <a:spLocks noGrp="1"/>
          </p:cNvSpPr>
          <p:nvPr>
            <p:ph sz="quarter" idx="13"/>
          </p:nvPr>
        </p:nvSpPr>
        <p:spPr>
          <a:xfrm>
            <a:off x="914400" y="2240280"/>
            <a:ext cx="5071872" cy="3877056"/>
          </a:xfrm>
        </p:spPr>
        <p:txBody>
          <a:bodyPr vert="horz" lIns="91440" tIns="45720" rIns="91440" bIns="45720" rtlCol="0">
            <a:normAutofit/>
          </a:bodyPr>
          <a:lstStyle/>
          <a:p>
            <a:pPr>
              <a:lnSpc>
                <a:spcPct val="90000"/>
              </a:lnSpc>
              <a:buFont typeface="Wingdings" panose="05000000000000000000" pitchFamily="2" charset="2"/>
              <a:buChar char="v"/>
            </a:pPr>
            <a:r>
              <a:rPr lang="en-US" sz="1900"/>
              <a:t>Probation services</a:t>
            </a:r>
          </a:p>
          <a:p>
            <a:pPr>
              <a:lnSpc>
                <a:spcPct val="90000"/>
              </a:lnSpc>
              <a:buFont typeface="Wingdings" panose="05000000000000000000" pitchFamily="2" charset="2"/>
              <a:buChar char="v"/>
            </a:pPr>
            <a:r>
              <a:rPr lang="en-US" sz="1900"/>
              <a:t>Education services </a:t>
            </a:r>
          </a:p>
          <a:p>
            <a:pPr>
              <a:lnSpc>
                <a:spcPct val="90000"/>
              </a:lnSpc>
              <a:buFont typeface="Wingdings" panose="05000000000000000000" pitchFamily="2" charset="2"/>
              <a:buChar char="v"/>
            </a:pPr>
            <a:r>
              <a:rPr lang="en-US" sz="1900"/>
              <a:t>Metropolitan police </a:t>
            </a:r>
          </a:p>
          <a:p>
            <a:pPr>
              <a:lnSpc>
                <a:spcPct val="90000"/>
              </a:lnSpc>
              <a:buFont typeface="Wingdings" panose="05000000000000000000" pitchFamily="2" charset="2"/>
              <a:buChar char="v"/>
            </a:pPr>
            <a:r>
              <a:rPr lang="en-US" sz="1900"/>
              <a:t>The youth in need team</a:t>
            </a:r>
          </a:p>
          <a:p>
            <a:pPr>
              <a:lnSpc>
                <a:spcPct val="90000"/>
              </a:lnSpc>
              <a:buFont typeface="Wingdings" panose="05000000000000000000" pitchFamily="2" charset="2"/>
              <a:buChar char="v"/>
            </a:pPr>
            <a:r>
              <a:rPr lang="en-US" sz="1900"/>
              <a:t>Neighborhood services </a:t>
            </a:r>
          </a:p>
          <a:p>
            <a:pPr>
              <a:lnSpc>
                <a:spcPct val="90000"/>
              </a:lnSpc>
              <a:buFont typeface="Wingdings" panose="05000000000000000000" pitchFamily="2" charset="2"/>
              <a:buChar char="v"/>
            </a:pPr>
            <a:r>
              <a:rPr lang="en-US" sz="1900"/>
              <a:t>CAMHS</a:t>
            </a:r>
          </a:p>
          <a:p>
            <a:pPr>
              <a:lnSpc>
                <a:spcPct val="90000"/>
              </a:lnSpc>
              <a:buFont typeface="Wingdings" panose="05000000000000000000" pitchFamily="2" charset="2"/>
              <a:buChar char="v"/>
            </a:pPr>
            <a:r>
              <a:rPr lang="en-US" sz="1900"/>
              <a:t>Kinara family resource </a:t>
            </a:r>
            <a:r>
              <a:rPr lang="en-GB" sz="1900"/>
              <a:t>centre</a:t>
            </a:r>
          </a:p>
          <a:p>
            <a:pPr>
              <a:lnSpc>
                <a:spcPct val="90000"/>
              </a:lnSpc>
              <a:buFont typeface="Wingdings" panose="05000000000000000000" pitchFamily="2" charset="2"/>
              <a:buChar char="v"/>
            </a:pPr>
            <a:r>
              <a:rPr lang="en-US" sz="1900"/>
              <a:t>Parenting support group</a:t>
            </a:r>
          </a:p>
          <a:p>
            <a:pPr>
              <a:lnSpc>
                <a:spcPct val="90000"/>
              </a:lnSpc>
              <a:buFont typeface="Wingdings" panose="05000000000000000000" pitchFamily="2" charset="2"/>
              <a:buChar char="v"/>
            </a:pPr>
            <a:r>
              <a:rPr lang="en-US" sz="1900"/>
              <a:t>Homeless persons unit </a:t>
            </a:r>
          </a:p>
          <a:p>
            <a:pPr>
              <a:lnSpc>
                <a:spcPct val="90000"/>
              </a:lnSpc>
              <a:buFont typeface="Wingdings" panose="05000000000000000000" pitchFamily="2" charset="2"/>
              <a:buChar char="v"/>
            </a:pPr>
            <a:r>
              <a:rPr lang="en-US" sz="1900"/>
              <a:t>Anti-social behavior team</a:t>
            </a:r>
          </a:p>
          <a:p>
            <a:pPr>
              <a:lnSpc>
                <a:spcPct val="90000"/>
              </a:lnSpc>
              <a:buFont typeface="Wingdings" panose="05000000000000000000" pitchFamily="2" charset="2"/>
              <a:buChar char="v"/>
            </a:pPr>
            <a:r>
              <a:rPr lang="en-US" sz="1900"/>
              <a:t>Connexxion's </a:t>
            </a:r>
          </a:p>
          <a:p>
            <a:pPr>
              <a:lnSpc>
                <a:spcPct val="90000"/>
              </a:lnSpc>
              <a:buFont typeface="Wingdings" panose="05000000000000000000" pitchFamily="2" charset="2"/>
              <a:buChar char="v"/>
            </a:pPr>
            <a:r>
              <a:rPr lang="en-US" sz="1900"/>
              <a:t>Job Centre plus</a:t>
            </a:r>
          </a:p>
        </p:txBody>
      </p:sp>
      <p:pic>
        <p:nvPicPr>
          <p:cNvPr id="2050" name="Picture 2" descr="Family Planning">
            <a:extLst>
              <a:ext uri="{FF2B5EF4-FFF2-40B4-BE49-F238E27FC236}">
                <a16:creationId xmlns:a16="http://schemas.microsoft.com/office/drawing/2014/main" id="{24A68BE1-E2F5-6A11-EFF8-357EA2A392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3535" y="2276856"/>
            <a:ext cx="5071872" cy="380390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78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2F6F6-E925-CA3C-AA48-2ED3CA513D3E}"/>
              </a:ext>
            </a:extLst>
          </p:cNvPr>
          <p:cNvSpPr>
            <a:spLocks noGrp="1"/>
          </p:cNvSpPr>
          <p:nvPr>
            <p:ph type="title"/>
          </p:nvPr>
        </p:nvSpPr>
        <p:spPr>
          <a:xfrm>
            <a:off x="917987" y="426382"/>
            <a:ext cx="10341684" cy="1054250"/>
          </a:xfrm>
        </p:spPr>
        <p:txBody>
          <a:bodyPr/>
          <a:lstStyle/>
          <a:p>
            <a:r>
              <a:rPr lang="en-GB" dirty="0"/>
              <a:t>Current policies in place for the family</a:t>
            </a:r>
          </a:p>
        </p:txBody>
      </p:sp>
      <p:sp>
        <p:nvSpPr>
          <p:cNvPr id="3" name="Content Placeholder 2">
            <a:extLst>
              <a:ext uri="{FF2B5EF4-FFF2-40B4-BE49-F238E27FC236}">
                <a16:creationId xmlns:a16="http://schemas.microsoft.com/office/drawing/2014/main" id="{E8C4378D-1A89-5A4D-1845-2B5914C67925}"/>
              </a:ext>
            </a:extLst>
          </p:cNvPr>
          <p:cNvSpPr>
            <a:spLocks noGrp="1"/>
          </p:cNvSpPr>
          <p:nvPr>
            <p:ph sz="quarter" idx="13"/>
          </p:nvPr>
        </p:nvSpPr>
        <p:spPr>
          <a:xfrm>
            <a:off x="914400" y="2240280"/>
            <a:ext cx="10750927" cy="3877056"/>
          </a:xfrm>
        </p:spPr>
        <p:txBody>
          <a:bodyPr vert="horz" lIns="91440" tIns="45720" rIns="91440" bIns="45720" rtlCol="0" anchor="t">
            <a:normAutofit/>
          </a:bodyPr>
          <a:lstStyle/>
          <a:p>
            <a:r>
              <a:rPr lang="en-GB" sz="1800" b="1" u="sng" dirty="0">
                <a:latin typeface="Calibri"/>
                <a:ea typeface="+mn-lt"/>
                <a:cs typeface="+mn-lt"/>
              </a:rPr>
              <a:t>Children Act 1989 </a:t>
            </a:r>
            <a:endParaRPr lang="en-GB" sz="1800" dirty="0">
              <a:latin typeface="Calibri"/>
              <a:cs typeface="Calibri"/>
            </a:endParaRPr>
          </a:p>
          <a:p>
            <a:r>
              <a:rPr lang="en-GB" sz="1800" dirty="0">
                <a:latin typeface="Calibri"/>
                <a:ea typeface="+mn-lt"/>
                <a:cs typeface="+mn-lt"/>
              </a:rPr>
              <a:t>“The Act places a general duty on local authorities to promote and safeguard the welfare of children in need in their area by providing a range of services appropriate to those children’s needs” (Foster, 2020)</a:t>
            </a:r>
            <a:endParaRPr lang="en-GB" sz="1800" dirty="0">
              <a:latin typeface="Calibri"/>
              <a:cs typeface="Calibri"/>
            </a:endParaRPr>
          </a:p>
          <a:p>
            <a:r>
              <a:rPr lang="en-GB" sz="1800" b="1" u="sng" dirty="0">
                <a:latin typeface="Calibri"/>
                <a:ea typeface="+mn-lt"/>
                <a:cs typeface="+mn-lt"/>
              </a:rPr>
              <a:t>The Education Act 2002</a:t>
            </a:r>
            <a:endParaRPr lang="en-GB" sz="1800" b="1">
              <a:latin typeface="Calibri"/>
              <a:cs typeface="Calibri"/>
            </a:endParaRPr>
          </a:p>
          <a:p>
            <a:r>
              <a:rPr lang="en-GB" sz="1800" dirty="0">
                <a:latin typeface="Calibri"/>
                <a:ea typeface="+mn-lt"/>
                <a:cs typeface="+mn-lt"/>
              </a:rPr>
              <a:t>“The Education Act 2002 places a duty on educational settings such as schools and colleges to ensure that the safeguarding and welfare of children is paramount to the way in which their setting functions” (Johnson, 2019)</a:t>
            </a:r>
            <a:endParaRPr lang="en-GB" sz="1800" dirty="0">
              <a:latin typeface="Calibri"/>
              <a:cs typeface="Calibri"/>
            </a:endParaRPr>
          </a:p>
          <a:p>
            <a:r>
              <a:rPr lang="en-GB" sz="1800" b="1" u="sng" dirty="0">
                <a:latin typeface="Calibri"/>
                <a:ea typeface="+mn-lt"/>
                <a:cs typeface="+mn-lt"/>
              </a:rPr>
              <a:t>Children and Families Act 2014</a:t>
            </a:r>
            <a:endParaRPr lang="en-GB" sz="1800" b="1">
              <a:latin typeface="Calibri"/>
              <a:cs typeface="Calibri"/>
            </a:endParaRPr>
          </a:p>
          <a:p>
            <a:r>
              <a:rPr lang="en-GB" sz="1800" dirty="0">
                <a:latin typeface="Calibri"/>
                <a:ea typeface="+mn-lt"/>
                <a:cs typeface="+mn-lt"/>
              </a:rPr>
              <a:t>“This Act aims to ensure that greater protection is available for children who have been classed as vulnerable. It includes children who may be in foster care and those who are looked after or have additional needs. The Act also ensures that an Education, Health and Care Plan is produced for any child who has been identified as having additional needs” (Johnson, 2019)</a:t>
            </a:r>
            <a:endParaRPr lang="en-GB" sz="1800" dirty="0">
              <a:latin typeface="Calibri"/>
              <a:cs typeface="Calibri"/>
            </a:endParaRPr>
          </a:p>
          <a:p>
            <a:endParaRPr lang="en-GB" sz="1800" dirty="0">
              <a:latin typeface="Calibri"/>
              <a:cs typeface="Calibri"/>
            </a:endParaRPr>
          </a:p>
          <a:p>
            <a:endParaRPr lang="en-GB" dirty="0"/>
          </a:p>
        </p:txBody>
      </p:sp>
    </p:spTree>
    <p:extLst>
      <p:ext uri="{BB962C8B-B14F-4D97-AF65-F5344CB8AC3E}">
        <p14:creationId xmlns:p14="http://schemas.microsoft.com/office/powerpoint/2010/main" val="3135751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4" y="2523067"/>
            <a:ext cx="11886608" cy="3346791"/>
          </a:xfrm>
        </p:spPr>
        <p:txBody>
          <a:bodyPr vert="horz" lIns="91440" tIns="45720" rIns="91440" bIns="45720" rtlCol="0" anchor="t">
            <a:normAutofit/>
          </a:bodyPr>
          <a:lstStyle/>
          <a:p>
            <a:pPr>
              <a:lnSpc>
                <a:spcPct val="150000"/>
              </a:lnSpc>
              <a:buFont typeface="Wingdings" panose="05000000000000000000" pitchFamily="2" charset="2"/>
              <a:buChar char="v"/>
            </a:pPr>
            <a:r>
              <a:rPr lang="en-US" sz="2000" dirty="0"/>
              <a:t>After reviewing this case there are several steps to be taken to make improvements within the family. Feedback given from the family states that the project has benefitted them by helping them to do things they couldn’t have done on their own. The family rated the service provided as "very good" and has helped them to realize how the provided agencies really work.</a:t>
            </a:r>
          </a:p>
          <a:p>
            <a:pPr>
              <a:lnSpc>
                <a:spcPct val="150000"/>
              </a:lnSpc>
              <a:buFont typeface="Wingdings" panose="05000000000000000000" pitchFamily="2" charset="2"/>
              <a:buChar char="v"/>
            </a:pPr>
            <a:r>
              <a:rPr lang="en-US" sz="2000" dirty="0"/>
              <a:t>Some of the outstanding current issues are parenting which is something that will need more focus and the family have a better understanding of what steps they need to take to make improvements.</a:t>
            </a:r>
          </a:p>
        </p:txBody>
      </p:sp>
      <p:sp>
        <p:nvSpPr>
          <p:cNvPr id="2" name="Title 1"/>
          <p:cNvSpPr>
            <a:spLocks noGrp="1"/>
          </p:cNvSpPr>
          <p:nvPr>
            <p:ph type="title"/>
          </p:nvPr>
        </p:nvSpPr>
        <p:spPr>
          <a:xfrm>
            <a:off x="917986" y="0"/>
            <a:ext cx="11114687" cy="1624406"/>
          </a:xfrm>
        </p:spPr>
        <p:txBody>
          <a:bodyPr/>
          <a:lstStyle/>
          <a:p>
            <a:pPr marL="0" marR="0">
              <a:lnSpc>
                <a:spcPct val="107000"/>
              </a:lnSpc>
              <a:spcBef>
                <a:spcPts val="0"/>
              </a:spcBef>
              <a:spcAft>
                <a:spcPts val="800"/>
              </a:spcAft>
            </a:pPr>
            <a:r>
              <a:rPr lang="en-US" dirty="0">
                <a:solidFill>
                  <a:srgbClr val="FF0000"/>
                </a:solidFill>
              </a:rPr>
              <a:t>Conclusion </a:t>
            </a:r>
          </a:p>
        </p:txBody>
      </p:sp>
    </p:spTree>
    <p:extLst>
      <p:ext uri="{BB962C8B-B14F-4D97-AF65-F5344CB8AC3E}">
        <p14:creationId xmlns:p14="http://schemas.microsoft.com/office/powerpoint/2010/main" val="2561926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3841" y="2065868"/>
            <a:ext cx="11711094" cy="4377438"/>
          </a:xfrm>
        </p:spPr>
        <p:txBody>
          <a:bodyPr vert="horz" lIns="91440" tIns="45720" rIns="91440" bIns="45720" rtlCol="0" anchor="t">
            <a:noAutofit/>
          </a:bodyPr>
          <a:lstStyle/>
          <a:p>
            <a:pPr marL="0" indent="0">
              <a:lnSpc>
                <a:spcPct val="150000"/>
              </a:lnSpc>
              <a:buNone/>
            </a:pPr>
            <a:r>
              <a:rPr lang="en-US" sz="1400" b="0" i="0" dirty="0">
                <a:solidFill>
                  <a:schemeClr val="tx1"/>
                </a:solidFill>
                <a:effectLst/>
                <a:latin typeface="Calibri"/>
                <a:cs typeface="Times New Roman"/>
              </a:rPr>
              <a:t>Peterson, J., Bruce, J., Patel, N., &amp; Chamberlain, L. J. (2018). Parental attitudes, behaviors, and barriers to school readiness among parents of 	low-income Latino children. </a:t>
            </a:r>
            <a:r>
              <a:rPr lang="en-US" sz="1400" b="0" i="1" dirty="0">
                <a:solidFill>
                  <a:schemeClr val="tx1"/>
                </a:solidFill>
                <a:effectLst/>
                <a:latin typeface="Calibri"/>
                <a:cs typeface="Times New Roman"/>
              </a:rPr>
              <a:t>International journal of environmental research and public health</a:t>
            </a:r>
            <a:r>
              <a:rPr lang="en-US" sz="1400" b="0" i="0" dirty="0">
                <a:solidFill>
                  <a:schemeClr val="tx1"/>
                </a:solidFill>
                <a:effectLst/>
                <a:latin typeface="Calibri"/>
                <a:cs typeface="Times New Roman"/>
              </a:rPr>
              <a:t>, </a:t>
            </a:r>
            <a:r>
              <a:rPr lang="en-US" sz="1400" b="0" i="1" dirty="0">
                <a:solidFill>
                  <a:schemeClr val="tx1"/>
                </a:solidFill>
                <a:effectLst/>
                <a:latin typeface="Calibri"/>
                <a:cs typeface="Times New Roman"/>
              </a:rPr>
              <a:t>15</a:t>
            </a:r>
            <a:r>
              <a:rPr lang="en-US" sz="1400" b="0" i="0" dirty="0">
                <a:solidFill>
                  <a:schemeClr val="tx1"/>
                </a:solidFill>
                <a:effectLst/>
                <a:latin typeface="Calibri"/>
                <a:cs typeface="Times New Roman"/>
              </a:rPr>
              <a:t>(2), 188.</a:t>
            </a:r>
          </a:p>
          <a:p>
            <a:pPr marL="0" indent="0">
              <a:lnSpc>
                <a:spcPct val="150000"/>
              </a:lnSpc>
              <a:buNone/>
            </a:pPr>
            <a:r>
              <a:rPr lang="en-US" sz="1400" b="0" i="0" dirty="0">
                <a:solidFill>
                  <a:schemeClr val="tx1"/>
                </a:solidFill>
                <a:effectLst/>
                <a:latin typeface="Calibri"/>
                <a:cs typeface="Times New Roman"/>
              </a:rPr>
              <a:t>Kil, H., &amp; Antonacci, R. (2020). Mindful parenting programs in non-clinical contexts: A qualitative review of child outcomes and programs, 	and recommendations for future research. </a:t>
            </a:r>
            <a:r>
              <a:rPr lang="en-US" sz="1400" b="0" i="1" dirty="0">
                <a:solidFill>
                  <a:schemeClr val="tx1"/>
                </a:solidFill>
                <a:effectLst/>
                <a:latin typeface="Calibri"/>
                <a:cs typeface="Times New Roman"/>
              </a:rPr>
              <a:t>Journal of Child and Family Studies</a:t>
            </a:r>
            <a:r>
              <a:rPr lang="en-US" sz="1400" b="0" i="0" dirty="0">
                <a:solidFill>
                  <a:schemeClr val="tx1"/>
                </a:solidFill>
                <a:effectLst/>
                <a:latin typeface="Calibri"/>
                <a:cs typeface="Times New Roman"/>
              </a:rPr>
              <a:t>, </a:t>
            </a:r>
            <a:r>
              <a:rPr lang="en-US" sz="1400" b="0" i="1" dirty="0">
                <a:solidFill>
                  <a:schemeClr val="tx1"/>
                </a:solidFill>
                <a:effectLst/>
                <a:latin typeface="Calibri"/>
                <a:cs typeface="Times New Roman"/>
              </a:rPr>
              <a:t>29</a:t>
            </a:r>
            <a:r>
              <a:rPr lang="en-US" sz="1400" b="0" i="0" dirty="0">
                <a:solidFill>
                  <a:schemeClr val="tx1"/>
                </a:solidFill>
                <a:effectLst/>
                <a:latin typeface="Calibri"/>
                <a:cs typeface="Times New Roman"/>
              </a:rPr>
              <a:t>(7), 1887-1898.</a:t>
            </a:r>
            <a:endParaRPr lang="en-US" sz="1400" dirty="0">
              <a:solidFill>
                <a:schemeClr val="tx1"/>
              </a:solidFill>
              <a:latin typeface="Calibri"/>
              <a:cs typeface="Times New Roman"/>
            </a:endParaRPr>
          </a:p>
          <a:p>
            <a:pPr marL="0" indent="0">
              <a:lnSpc>
                <a:spcPct val="150000"/>
              </a:lnSpc>
              <a:buNone/>
            </a:pPr>
            <a:r>
              <a:rPr lang="en-US" sz="1400" b="0" i="0" dirty="0">
                <a:solidFill>
                  <a:schemeClr val="tx1"/>
                </a:solidFill>
                <a:effectLst/>
                <a:latin typeface="Calibri"/>
                <a:cs typeface="Times New Roman"/>
              </a:rPr>
              <a:t>England-Mason, G., &amp; Gonzalez, A. (2020). Intervening to shape children’s emotion regulation: A review of emotion socialization parenting 	programs for young children. </a:t>
            </a:r>
            <a:r>
              <a:rPr lang="en-US" sz="1400" b="0" i="1" dirty="0">
                <a:solidFill>
                  <a:schemeClr val="tx1"/>
                </a:solidFill>
                <a:effectLst/>
                <a:latin typeface="Calibri"/>
                <a:cs typeface="Times New Roman"/>
              </a:rPr>
              <a:t>Emotion</a:t>
            </a:r>
            <a:r>
              <a:rPr lang="en-US" sz="1400" b="0" i="0" dirty="0">
                <a:solidFill>
                  <a:schemeClr val="tx1"/>
                </a:solidFill>
                <a:effectLst/>
                <a:latin typeface="Calibri"/>
                <a:cs typeface="Times New Roman"/>
              </a:rPr>
              <a:t>, </a:t>
            </a:r>
            <a:r>
              <a:rPr lang="en-US" sz="1400" b="0" i="1" dirty="0">
                <a:solidFill>
                  <a:schemeClr val="tx1"/>
                </a:solidFill>
                <a:effectLst/>
                <a:latin typeface="Calibri"/>
                <a:cs typeface="Times New Roman"/>
              </a:rPr>
              <a:t>20</a:t>
            </a:r>
            <a:r>
              <a:rPr lang="en-US" sz="1400" b="0" i="0" dirty="0">
                <a:solidFill>
                  <a:schemeClr val="tx1"/>
                </a:solidFill>
                <a:effectLst/>
                <a:latin typeface="Calibri"/>
                <a:cs typeface="Times New Roman"/>
              </a:rPr>
              <a:t>(1), 98.</a:t>
            </a:r>
          </a:p>
          <a:p>
            <a:pPr>
              <a:buNone/>
            </a:pPr>
            <a:r>
              <a:rPr lang="en-US" sz="1400" dirty="0">
                <a:solidFill>
                  <a:schemeClr val="tx1"/>
                </a:solidFill>
                <a:latin typeface="Calibri"/>
                <a:ea typeface="+mn-lt"/>
                <a:cs typeface="+mn-lt"/>
              </a:rPr>
              <a:t> Oriol, X., Miranda, R. and </a:t>
            </a:r>
            <a:r>
              <a:rPr lang="en-US" sz="1400" dirty="0" err="1">
                <a:solidFill>
                  <a:schemeClr val="tx1"/>
                </a:solidFill>
                <a:latin typeface="Calibri"/>
                <a:ea typeface="+mn-lt"/>
                <a:cs typeface="+mn-lt"/>
              </a:rPr>
              <a:t>Unanue</a:t>
            </a:r>
            <a:r>
              <a:rPr lang="en-US" sz="1400" dirty="0">
                <a:solidFill>
                  <a:schemeClr val="tx1"/>
                </a:solidFill>
                <a:latin typeface="Calibri"/>
                <a:ea typeface="+mn-lt"/>
                <a:cs typeface="+mn-lt"/>
              </a:rPr>
              <a:t>, J. (2020). Bullying victimization at school and subjective well-being in early and late Peruvian adolescents in residential care: The contribution of satisfaction with microsystem domains. </a:t>
            </a:r>
            <a:r>
              <a:rPr lang="en-US" sz="1400" i="1" dirty="0">
                <a:solidFill>
                  <a:schemeClr val="tx1"/>
                </a:solidFill>
                <a:latin typeface="Calibri"/>
                <a:ea typeface="+mn-lt"/>
                <a:cs typeface="+mn-lt"/>
              </a:rPr>
              <a:t>Children and Youth Services Review</a:t>
            </a:r>
            <a:r>
              <a:rPr lang="en-US" sz="1400" dirty="0">
                <a:solidFill>
                  <a:schemeClr val="tx1"/>
                </a:solidFill>
                <a:latin typeface="Calibri"/>
                <a:ea typeface="+mn-lt"/>
                <a:cs typeface="+mn-lt"/>
              </a:rPr>
              <a:t>, [online] 109(1), p.104685. doi:10.1016/j.childyouth.2019.104685.</a:t>
            </a:r>
            <a:endParaRPr lang="en-US" sz="1400">
              <a:solidFill>
                <a:schemeClr val="tx1"/>
              </a:solidFill>
              <a:latin typeface="Calibri"/>
              <a:cs typeface="Calibri"/>
            </a:endParaRPr>
          </a:p>
          <a:p>
            <a:pPr>
              <a:buNone/>
            </a:pPr>
            <a:r>
              <a:rPr lang="en-US" sz="1400" dirty="0">
                <a:solidFill>
                  <a:schemeClr val="tx1"/>
                </a:solidFill>
                <a:latin typeface="Calibri"/>
                <a:ea typeface="+mn-lt"/>
                <a:cs typeface="+mn-lt"/>
              </a:rPr>
              <a:t> Powell, M.A., Graham, A., Fitzgerald, R., Thomas, N. and White, N.E. (2018). Wellbeing in schools: what do students tell us? </a:t>
            </a:r>
            <a:r>
              <a:rPr lang="en-US" sz="1400" i="1" dirty="0">
                <a:solidFill>
                  <a:schemeClr val="tx1"/>
                </a:solidFill>
                <a:latin typeface="Calibri"/>
                <a:ea typeface="+mn-lt"/>
                <a:cs typeface="+mn-lt"/>
              </a:rPr>
              <a:t>The Australian Educational Researcher</a:t>
            </a:r>
            <a:r>
              <a:rPr lang="en-US" sz="1400" dirty="0">
                <a:solidFill>
                  <a:schemeClr val="tx1"/>
                </a:solidFill>
                <a:latin typeface="Calibri"/>
                <a:ea typeface="+mn-lt"/>
                <a:cs typeface="+mn-lt"/>
              </a:rPr>
              <a:t>, 45(4), pp.515–531. doi:10.1007/s13384-018-0273-z.</a:t>
            </a:r>
            <a:endParaRPr lang="en-US" sz="1400">
              <a:solidFill>
                <a:schemeClr val="tx1"/>
              </a:solidFill>
              <a:latin typeface="Calibri"/>
              <a:cs typeface="Calibri"/>
            </a:endParaRPr>
          </a:p>
          <a:p>
            <a:pPr>
              <a:buNone/>
            </a:pPr>
            <a:r>
              <a:rPr lang="en-US" sz="1400" dirty="0">
                <a:solidFill>
                  <a:schemeClr val="tx1"/>
                </a:solidFill>
                <a:latin typeface="Calibri"/>
                <a:ea typeface="+mn-lt"/>
                <a:cs typeface="+mn-lt"/>
              </a:rPr>
              <a:t> Roberts, A., Hinds, J. and Camic, P.M. (2019). Nature activities and wellbeing in children and young people: a systematic literature review. </a:t>
            </a:r>
            <a:r>
              <a:rPr lang="en-US" sz="1400" i="1" dirty="0">
                <a:solidFill>
                  <a:schemeClr val="tx1"/>
                </a:solidFill>
                <a:latin typeface="Calibri"/>
                <a:ea typeface="+mn-lt"/>
                <a:cs typeface="+mn-lt"/>
              </a:rPr>
              <a:t>Journal of Adventure Education and Outdoor Learning</a:t>
            </a:r>
            <a:r>
              <a:rPr lang="en-US" sz="1400" dirty="0">
                <a:solidFill>
                  <a:schemeClr val="tx1"/>
                </a:solidFill>
                <a:latin typeface="Calibri"/>
                <a:ea typeface="+mn-lt"/>
                <a:cs typeface="+mn-lt"/>
              </a:rPr>
              <a:t>, 20(4), pp.1–21. doi:10.1080/14729679.2019.1660195.</a:t>
            </a:r>
            <a:endParaRPr lang="en-US" sz="1400">
              <a:solidFill>
                <a:schemeClr val="tx1"/>
              </a:solidFill>
              <a:latin typeface="Calibri"/>
            </a:endParaRPr>
          </a:p>
          <a:p>
            <a:pPr marL="0" indent="0">
              <a:lnSpc>
                <a:spcPct val="150000"/>
              </a:lnSpc>
              <a:buNone/>
            </a:pPr>
            <a:endParaRPr lang="en-US" sz="1600" dirty="0">
              <a:solidFill>
                <a:srgbClr val="222222"/>
              </a:solidFill>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p:txBody>
          <a:bodyPr/>
          <a:lstStyle/>
          <a:p>
            <a:pPr marL="0" marR="0">
              <a:lnSpc>
                <a:spcPct val="107000"/>
              </a:lnSpc>
              <a:spcBef>
                <a:spcPts val="0"/>
              </a:spcBef>
              <a:spcAft>
                <a:spcPts val="800"/>
              </a:spcAft>
            </a:pPr>
            <a:r>
              <a:rPr lang="en-US">
                <a:solidFill>
                  <a:srgbClr val="FF0000"/>
                </a:solidFill>
              </a:rPr>
              <a:t>References </a:t>
            </a:r>
            <a:endParaRPr lang="en-US" dirty="0">
              <a:solidFill>
                <a:srgbClr val="FF0000"/>
              </a:solidFill>
            </a:endParaRPr>
          </a:p>
        </p:txBody>
      </p:sp>
    </p:spTree>
    <p:extLst>
      <p:ext uri="{BB962C8B-B14F-4D97-AF65-F5344CB8AC3E}">
        <p14:creationId xmlns:p14="http://schemas.microsoft.com/office/powerpoint/2010/main" val="19434936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7ec7ff62ea033dd3cb80e37c92d14c53">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4354d7b744e20d948e464ec1d894bfdd"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E60A7A-C2E7-480D-A066-432B05F62F40}">
  <ds:schemaRefs>
    <ds:schemaRef ds:uri="http://schemas.microsoft.com/sharepoint/v3/contenttype/forms"/>
  </ds:schemaRefs>
</ds:datastoreItem>
</file>

<file path=customXml/itemProps2.xml><?xml version="1.0" encoding="utf-8"?>
<ds:datastoreItem xmlns:ds="http://schemas.openxmlformats.org/officeDocument/2006/customXml" ds:itemID="{7345106B-16B5-4D4C-9B20-7B340F72E4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755EB72-D3EA-4ABF-883B-EC531AD24C82}">
  <ds:schemaRefs>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www.w3.org/XML/1998/namespace"/>
    <ds:schemaRef ds:uri="http://purl.org/dc/dcmitype/"/>
    <ds:schemaRef ds:uri="5e11eeeb-aea2-48d1-b3ff-7dffc84c1762"/>
    <ds:schemaRef ds:uri="http://schemas.microsoft.com/office/infopath/2007/PartnerControls"/>
    <ds:schemaRef ds:uri="6730e359-ea60-4bf4-a90a-e46339816358"/>
    <ds:schemaRef ds:uri="http://purl.org/dc/terms/"/>
  </ds:schemaRefs>
</ds:datastoreItem>
</file>

<file path=docProps/app.xml><?xml version="1.0" encoding="utf-8"?>
<Properties xmlns="http://schemas.openxmlformats.org/officeDocument/2006/extended-properties" xmlns:vt="http://schemas.openxmlformats.org/officeDocument/2006/docPropsVTypes">
  <Template>Hardcover</Template>
  <TotalTime>0</TotalTime>
  <Words>647</Words>
  <Application>Microsoft Office PowerPoint</Application>
  <PresentationFormat>Widescreen</PresentationFormat>
  <Paragraphs>69</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Hardcover</vt:lpstr>
      <vt:lpstr>CHILDREN, YOUNG PEOPLE AND FAMILIES   </vt:lpstr>
      <vt:lpstr>introduction</vt:lpstr>
      <vt:lpstr>Dimensions of wellbeing</vt:lpstr>
      <vt:lpstr>Family B’s perception of well being</vt:lpstr>
      <vt:lpstr>Problems and issues identified</vt:lpstr>
      <vt:lpstr>Rationale of Community Programs on families </vt:lpstr>
      <vt:lpstr>Rationale of Housing on Families </vt:lpstr>
      <vt:lpstr>Parenting Awareness </vt:lpstr>
      <vt:lpstr>Professional Interventions used In Meeting the family's needs </vt:lpstr>
      <vt:lpstr>Current policies in place for the family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   </dc:title>
  <dc:creator/>
  <cp:lastModifiedBy/>
  <cp:revision>163</cp:revision>
  <dcterms:created xsi:type="dcterms:W3CDTF">2020-10-23T09:20:46Z</dcterms:created>
  <dcterms:modified xsi:type="dcterms:W3CDTF">2022-07-08T11:51:03Z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