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13619E-599E-4828-BCB5-F76DF3C69D4E}" type="datetimeFigureOut">
              <a:rPr lang="en-GB" smtClean="0"/>
              <a:t>14/06/2016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424714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13619E-599E-4828-BCB5-F76DF3C69D4E}" type="datetimeFigureOut">
              <a:rPr lang="en-GB" smtClean="0"/>
              <a:t>14/06/2016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3503019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13619E-599E-4828-BCB5-F76DF3C69D4E}" type="datetimeFigureOut">
              <a:rPr lang="en-GB" smtClean="0"/>
              <a:t>14/06/2016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4135149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13619E-599E-4828-BCB5-F76DF3C69D4E}" type="datetimeFigureOut">
              <a:rPr lang="en-GB" smtClean="0"/>
              <a:t>14/06/2016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3759685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13619E-599E-4828-BCB5-F76DF3C69D4E}" type="datetimeFigureOut">
              <a:rPr lang="en-GB" smtClean="0"/>
              <a:t>14/06/2016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1539588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13619E-599E-4828-BCB5-F76DF3C69D4E}" type="datetimeFigureOut">
              <a:rPr lang="en-GB" smtClean="0"/>
              <a:t>14/06/2016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1313301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13619E-599E-4828-BCB5-F76DF3C69D4E}" type="datetimeFigureOut">
              <a:rPr lang="en-GB" smtClean="0"/>
              <a:t>14/06/2016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3261817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13619E-599E-4828-BCB5-F76DF3C69D4E}" type="datetimeFigureOut">
              <a:rPr lang="en-GB" smtClean="0"/>
              <a:t>14/06/2016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3499516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13619E-599E-4828-BCB5-F76DF3C69D4E}" type="datetimeFigureOut">
              <a:rPr lang="en-GB" smtClean="0"/>
              <a:t>14/06/2016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2516110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13619E-599E-4828-BCB5-F76DF3C69D4E}" type="datetimeFigureOut">
              <a:rPr lang="en-GB" smtClean="0"/>
              <a:t>14/06/2016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2540359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13619E-599E-4828-BCB5-F76DF3C69D4E}" type="datetimeFigureOut">
              <a:rPr lang="en-GB" smtClean="0"/>
              <a:t>14/06/2016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BA0F4-5AEC-40A1-89B6-C7BBDF681961}" type="slidenum">
              <a:rPr lang="en-GB" smtClean="0"/>
              <a:t>‹#›</a:t>
            </a:fld>
            <a:endParaRPr lang="en-GB"/>
          </a:p>
        </p:txBody>
      </p:sp>
    </p:spTree>
    <p:extLst>
      <p:ext uri="{BB962C8B-B14F-4D97-AF65-F5344CB8AC3E}">
        <p14:creationId xmlns:p14="http://schemas.microsoft.com/office/powerpoint/2010/main" val="301440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13619E-599E-4828-BCB5-F76DF3C69D4E}" type="datetimeFigureOut">
              <a:rPr lang="en-GB" smtClean="0"/>
              <a:t>14/06/2016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BBA0F4-5AEC-40A1-89B6-C7BBDF681961}" type="slidenum">
              <a:rPr lang="en-GB" smtClean="0"/>
              <a:t>‹#›</a:t>
            </a:fld>
            <a:endParaRPr lang="en-GB"/>
          </a:p>
        </p:txBody>
      </p:sp>
    </p:spTree>
    <p:extLst>
      <p:ext uri="{BB962C8B-B14F-4D97-AF65-F5344CB8AC3E}">
        <p14:creationId xmlns:p14="http://schemas.microsoft.com/office/powerpoint/2010/main" val="375406715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 </a:t>
            </a:r>
            <a:endParaRPr lang="en-GB" dirty="0"/>
          </a:p>
        </p:txBody>
      </p:sp>
      <p:sp>
        <p:nvSpPr>
          <p:cNvPr id="3" name="Subtitle 2"/>
          <p:cNvSpPr>
            <a:spLocks noGrp="1"/>
          </p:cNvSpPr>
          <p:nvPr>
            <p:ph type="subTitle" idx="1"/>
          </p:nvPr>
        </p:nvSpPr>
        <p:spPr/>
        <p:txBody>
          <a:bodyPr/>
          <a:lstStyle/>
          <a:p>
            <a:r>
              <a:rPr lang="en-GB" dirty="0" smtClean="0"/>
              <a:t>The story of </a:t>
            </a:r>
            <a:r>
              <a:rPr lang="en-GB" dirty="0" err="1" smtClean="0"/>
              <a:t>Pylos</a:t>
            </a:r>
            <a:r>
              <a:rPr lang="en-GB" dirty="0" smtClean="0"/>
              <a:t> and non-</a:t>
            </a:r>
            <a:r>
              <a:rPr lang="en-GB" dirty="0" err="1" smtClean="0"/>
              <a:t>homoioi</a:t>
            </a:r>
            <a:r>
              <a:rPr lang="en-GB" dirty="0" smtClean="0"/>
              <a:t> at Sparta</a:t>
            </a:r>
            <a:endParaRPr lang="en-GB" dirty="0"/>
          </a:p>
        </p:txBody>
      </p:sp>
    </p:spTree>
    <p:extLst>
      <p:ext uri="{BB962C8B-B14F-4D97-AF65-F5344CB8AC3E}">
        <p14:creationId xmlns:p14="http://schemas.microsoft.com/office/powerpoint/2010/main" val="18583673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COURSES\2016-17\Sparta\IMG_5724.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0" y="-1"/>
            <a:ext cx="9144000" cy="6829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26817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U:\COURSES\2016-17\Sparta\IMG_5726.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4550" y="260648"/>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3805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U:\COURSES\2016-17\Sparta\IMG_5727.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332656"/>
            <a:ext cx="9144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02042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U:\COURSES\2016-17\Sparta\IMG_5731.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997" y="0"/>
            <a:ext cx="9139944" cy="6093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44211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Athenian occupation of </a:t>
            </a:r>
            <a:r>
              <a:rPr lang="en-GB" dirty="0" err="1" smtClean="0"/>
              <a:t>Pylos</a:t>
            </a:r>
            <a:endParaRPr lang="en-GB" dirty="0"/>
          </a:p>
        </p:txBody>
      </p:sp>
      <p:sp>
        <p:nvSpPr>
          <p:cNvPr id="3" name="Content Placeholder 2"/>
          <p:cNvSpPr>
            <a:spLocks noGrp="1"/>
          </p:cNvSpPr>
          <p:nvPr>
            <p:ph idx="1"/>
          </p:nvPr>
        </p:nvSpPr>
        <p:spPr/>
        <p:txBody>
          <a:bodyPr>
            <a:noAutofit/>
          </a:bodyPr>
          <a:lstStyle/>
          <a:p>
            <a:r>
              <a:rPr lang="en-GB" sz="2800" dirty="0"/>
              <a:t>The commanders told him that there was no lack of desert headlands in Peloponnese if he wished to put the city to expense by occupying them. He, however, thought that this place was distinguished from others of the kind by having a harbour close by; </a:t>
            </a:r>
            <a:r>
              <a:rPr lang="en-GB" sz="2800" b="1" dirty="0"/>
              <a:t>while the </a:t>
            </a:r>
            <a:r>
              <a:rPr lang="en-GB" sz="2800" b="1" dirty="0" err="1"/>
              <a:t>Messenians</a:t>
            </a:r>
            <a:r>
              <a:rPr lang="en-GB" sz="2800" b="1" dirty="0"/>
              <a:t>, the old natives of the country, </a:t>
            </a:r>
            <a:r>
              <a:rPr lang="en-GB" sz="2800" dirty="0"/>
              <a:t>speaking the same dialect as the </a:t>
            </a:r>
            <a:r>
              <a:rPr lang="en-GB" sz="2800" dirty="0" err="1"/>
              <a:t>Lacedaemonians</a:t>
            </a:r>
            <a:r>
              <a:rPr lang="en-GB" sz="2800" dirty="0"/>
              <a:t>, could do them the greatest mischief by their incursions from it, and would at the same time be a trusty garrison</a:t>
            </a:r>
            <a:r>
              <a:rPr lang="en-GB" sz="2800" dirty="0" smtClean="0"/>
              <a:t>. </a:t>
            </a:r>
            <a:r>
              <a:rPr lang="en-GB" sz="2800" dirty="0" err="1" smtClean="0"/>
              <a:t>Thuc</a:t>
            </a:r>
            <a:r>
              <a:rPr lang="en-GB" sz="2800" dirty="0" smtClean="0"/>
              <a:t>. 4.3</a:t>
            </a:r>
            <a:endParaRPr lang="en-GB" sz="2800" dirty="0"/>
          </a:p>
        </p:txBody>
      </p:sp>
    </p:spTree>
    <p:extLst>
      <p:ext uri="{BB962C8B-B14F-4D97-AF65-F5344CB8AC3E}">
        <p14:creationId xmlns:p14="http://schemas.microsoft.com/office/powerpoint/2010/main" val="22354992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Spartans and others</a:t>
            </a:r>
            <a:endParaRPr lang="en-GB" dirty="0"/>
          </a:p>
        </p:txBody>
      </p:sp>
      <p:sp>
        <p:nvSpPr>
          <p:cNvPr id="4" name="Content Placeholder 3"/>
          <p:cNvSpPr>
            <a:spLocks noGrp="1"/>
          </p:cNvSpPr>
          <p:nvPr>
            <p:ph sz="half" idx="1"/>
          </p:nvPr>
        </p:nvSpPr>
        <p:spPr/>
        <p:txBody>
          <a:bodyPr>
            <a:noAutofit/>
          </a:bodyPr>
          <a:lstStyle/>
          <a:p>
            <a:r>
              <a:rPr lang="en-GB" sz="2400" dirty="0"/>
              <a:t>On the return of the Peloponnesians from Attica the </a:t>
            </a:r>
            <a:r>
              <a:rPr lang="en-GB" sz="2400" b="1" dirty="0"/>
              <a:t>Spartans</a:t>
            </a:r>
            <a:r>
              <a:rPr lang="en-GB" sz="2400" dirty="0"/>
              <a:t> themselves and the </a:t>
            </a:r>
            <a:r>
              <a:rPr lang="en-GB" sz="2400" b="1" dirty="0"/>
              <a:t>nearest of the </a:t>
            </a:r>
            <a:r>
              <a:rPr lang="en-GB" sz="2400" b="1" dirty="0" err="1"/>
              <a:t>Perioeci</a:t>
            </a:r>
            <a:r>
              <a:rPr lang="en-GB" sz="2400" b="1" dirty="0"/>
              <a:t> </a:t>
            </a:r>
            <a:r>
              <a:rPr lang="en-GB" sz="2400" dirty="0"/>
              <a:t>at once set out for </a:t>
            </a:r>
            <a:r>
              <a:rPr lang="en-GB" sz="2400" dirty="0" err="1"/>
              <a:t>Pylos</a:t>
            </a:r>
            <a:r>
              <a:rPr lang="en-GB" sz="2400" dirty="0"/>
              <a:t>, the other </a:t>
            </a:r>
            <a:r>
              <a:rPr lang="en-GB" sz="2400" b="1" dirty="0" err="1"/>
              <a:t>Lacedaemonians</a:t>
            </a:r>
            <a:r>
              <a:rPr lang="en-GB" sz="2400" dirty="0"/>
              <a:t> following more slowly as they had just come in from another campaign</a:t>
            </a:r>
            <a:r>
              <a:rPr lang="en-GB" sz="2400" dirty="0" smtClean="0"/>
              <a:t>. Thuc.4.8</a:t>
            </a:r>
            <a:endParaRPr lang="en-GB" sz="2400" dirty="0"/>
          </a:p>
        </p:txBody>
      </p:sp>
      <p:sp>
        <p:nvSpPr>
          <p:cNvPr id="5" name="Content Placeholder 4"/>
          <p:cNvSpPr>
            <a:spLocks noGrp="1"/>
          </p:cNvSpPr>
          <p:nvPr>
            <p:ph sz="half" idx="2"/>
          </p:nvPr>
        </p:nvSpPr>
        <p:spPr/>
        <p:txBody>
          <a:bodyPr>
            <a:noAutofit/>
          </a:bodyPr>
          <a:lstStyle/>
          <a:p>
            <a:r>
              <a:rPr lang="el-GR" sz="2400" dirty="0"/>
              <a:t>ἀναχωρησάντων δὲ τῶν ἐκ τῆς Ἀττικῆς Πελοποννησίων οἱ </a:t>
            </a:r>
            <a:r>
              <a:rPr lang="el-GR" sz="2400" b="1" dirty="0"/>
              <a:t>Σπαρτιᾶται</a:t>
            </a:r>
            <a:r>
              <a:rPr lang="el-GR" sz="2400" dirty="0"/>
              <a:t> αὐτοὶ μὲν καὶ </a:t>
            </a:r>
            <a:r>
              <a:rPr lang="el-GR" sz="2400" b="1" dirty="0"/>
              <a:t>οἱ ἐγγύτατα τῶν περιοίκων </a:t>
            </a:r>
            <a:r>
              <a:rPr lang="el-GR" sz="2400" dirty="0"/>
              <a:t>εὐθὺς ἐβοήθουν ἐπὶ τὴν Πύλον, τῶν δὲ ἄλλων </a:t>
            </a:r>
            <a:r>
              <a:rPr lang="el-GR" sz="2400" b="1" dirty="0"/>
              <a:t>Λακεδαιμονίων</a:t>
            </a:r>
            <a:r>
              <a:rPr lang="el-GR" sz="2400" dirty="0"/>
              <a:t> βραδυτέρα ἐγίγνετο ἡ ἔφοδος, ἄρτι ἀφιγμένων ἀφ᾽ ἑτέρας στρατείας. </a:t>
            </a:r>
            <a:endParaRPr lang="en-GB" sz="2400" dirty="0"/>
          </a:p>
        </p:txBody>
      </p:sp>
    </p:spTree>
    <p:extLst>
      <p:ext uri="{BB962C8B-B14F-4D97-AF65-F5344CB8AC3E}">
        <p14:creationId xmlns:p14="http://schemas.microsoft.com/office/powerpoint/2010/main" val="18022694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were the hostages?</a:t>
            </a:r>
            <a:endParaRPr lang="en-GB" dirty="0"/>
          </a:p>
        </p:txBody>
      </p:sp>
      <p:sp>
        <p:nvSpPr>
          <p:cNvPr id="5" name="Content Placeholder 4"/>
          <p:cNvSpPr>
            <a:spLocks noGrp="1"/>
          </p:cNvSpPr>
          <p:nvPr>
            <p:ph idx="1"/>
          </p:nvPr>
        </p:nvSpPr>
        <p:spPr/>
        <p:txBody>
          <a:bodyPr/>
          <a:lstStyle/>
          <a:p>
            <a:r>
              <a:rPr lang="en-GB" dirty="0" smtClean="0"/>
              <a:t>The number of the killed and prisoners taken in the island was as follows: four hundred and twenty heavy infantry had passed over; three hundred all but eight were taken alive to Athens; the rest were killed. About a hundred and twenty of the prisoners were Spartans. The Athenian loss was small, the battle not having been fought at close quarters. </a:t>
            </a:r>
            <a:r>
              <a:rPr lang="en-GB" dirty="0" err="1" smtClean="0"/>
              <a:t>Thuc</a:t>
            </a:r>
            <a:r>
              <a:rPr lang="en-GB" dirty="0" smtClean="0"/>
              <a:t>. 4.38</a:t>
            </a:r>
            <a:endParaRPr lang="en-GB" dirty="0"/>
          </a:p>
        </p:txBody>
      </p:sp>
    </p:spTree>
    <p:extLst>
      <p:ext uri="{BB962C8B-B14F-4D97-AF65-F5344CB8AC3E}">
        <p14:creationId xmlns:p14="http://schemas.microsoft.com/office/powerpoint/2010/main" val="3585221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0"/>
            <a:ext cx="7125113" cy="924475"/>
          </a:xfrm>
        </p:spPr>
        <p:txBody>
          <a:bodyPr/>
          <a:lstStyle/>
          <a:p>
            <a:r>
              <a:rPr lang="en-GB" dirty="0" smtClean="0"/>
              <a:t>The Effect on Sparta</a:t>
            </a:r>
            <a:endParaRPr lang="en-GB" dirty="0"/>
          </a:p>
        </p:txBody>
      </p:sp>
      <p:sp>
        <p:nvSpPr>
          <p:cNvPr id="6" name="Content Placeholder 5"/>
          <p:cNvSpPr>
            <a:spLocks noGrp="1"/>
          </p:cNvSpPr>
          <p:nvPr>
            <p:ph idx="1"/>
          </p:nvPr>
        </p:nvSpPr>
        <p:spPr>
          <a:xfrm>
            <a:off x="395536" y="980728"/>
            <a:ext cx="8229600" cy="4525963"/>
          </a:xfrm>
        </p:spPr>
        <p:txBody>
          <a:bodyPr>
            <a:noAutofit/>
          </a:bodyPr>
          <a:lstStyle/>
          <a:p>
            <a:r>
              <a:rPr lang="en-GB" sz="2400" dirty="0"/>
              <a:t>Upon the arrival of the men the Athenians determined to keep them in prison until the peace, and if the Peloponnesians invaded their country in the interval, to bring them out and put them to death. [2] Meanwhile the defence of </a:t>
            </a:r>
            <a:r>
              <a:rPr lang="en-GB" sz="2400" dirty="0" err="1"/>
              <a:t>Pylos</a:t>
            </a:r>
            <a:r>
              <a:rPr lang="en-GB" sz="2400" dirty="0"/>
              <a:t> was not forgotten; </a:t>
            </a:r>
            <a:r>
              <a:rPr lang="en-GB" sz="2400" b="1" dirty="0"/>
              <a:t>the </a:t>
            </a:r>
            <a:r>
              <a:rPr lang="en-GB" sz="2400" b="1" dirty="0" err="1"/>
              <a:t>Messenians</a:t>
            </a:r>
            <a:r>
              <a:rPr lang="en-GB" sz="2400" b="1" dirty="0"/>
              <a:t> from </a:t>
            </a:r>
            <a:r>
              <a:rPr lang="en-GB" sz="2400" b="1" dirty="0" err="1"/>
              <a:t>Naupactus</a:t>
            </a:r>
            <a:r>
              <a:rPr lang="en-GB" sz="2400" b="1" dirty="0"/>
              <a:t> </a:t>
            </a:r>
            <a:r>
              <a:rPr lang="en-GB" sz="2400" dirty="0"/>
              <a:t>sent to their old country, to which </a:t>
            </a:r>
            <a:r>
              <a:rPr lang="en-GB" sz="2400" dirty="0" err="1"/>
              <a:t>Pylos</a:t>
            </a:r>
            <a:r>
              <a:rPr lang="en-GB" sz="2400" dirty="0"/>
              <a:t> formerly belonged, some of the likeliest of their number, and began a series of incursions into Laconia, which their common dialect rendered most destructive. [3] The </a:t>
            </a:r>
            <a:r>
              <a:rPr lang="en-GB" sz="2400" dirty="0" err="1"/>
              <a:t>Lacedaemonians</a:t>
            </a:r>
            <a:r>
              <a:rPr lang="en-GB" sz="2400" dirty="0"/>
              <a:t>, hitherto without experience of incursions or a warfare of the kind, finding the Helots deserting, and fearing the march of revolution in their country, began to be seriously uneasy, and in spite of their unwillingness to betray this to the Athenians began to send envoys to Athens, and tried to recover </a:t>
            </a:r>
            <a:r>
              <a:rPr lang="en-GB" sz="2400" dirty="0" err="1"/>
              <a:t>Pylos</a:t>
            </a:r>
            <a:r>
              <a:rPr lang="en-GB" sz="2400" dirty="0"/>
              <a:t> and the prisoners</a:t>
            </a:r>
            <a:r>
              <a:rPr lang="en-GB" sz="2400" dirty="0" smtClean="0"/>
              <a:t>. </a:t>
            </a:r>
            <a:r>
              <a:rPr lang="en-GB" sz="2400" dirty="0" err="1" smtClean="0"/>
              <a:t>Thuc</a:t>
            </a:r>
            <a:r>
              <a:rPr lang="en-GB" sz="2400" dirty="0" smtClean="0"/>
              <a:t>. 4.41</a:t>
            </a:r>
            <a:endParaRPr lang="en-GB" sz="2400" dirty="0"/>
          </a:p>
        </p:txBody>
      </p:sp>
    </p:spTree>
    <p:extLst>
      <p:ext uri="{BB962C8B-B14F-4D97-AF65-F5344CB8AC3E}">
        <p14:creationId xmlns:p14="http://schemas.microsoft.com/office/powerpoint/2010/main" val="13106690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to get the prisoners back</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Above all the wish to do what was agreeable at the moment, and the likelihood that they should find the </a:t>
            </a:r>
            <a:r>
              <a:rPr lang="en-GB" dirty="0" err="1" smtClean="0"/>
              <a:t>Lacedaemonians</a:t>
            </a:r>
            <a:r>
              <a:rPr lang="en-GB" dirty="0" smtClean="0"/>
              <a:t> full of zeal at starting, made them eager to venture. Observing this, the Athenians sent garrisons to the different towns, as far as was possible at such short notice and in winter; while </a:t>
            </a:r>
            <a:r>
              <a:rPr lang="en-GB" dirty="0" err="1" smtClean="0"/>
              <a:t>Brasidas</a:t>
            </a:r>
            <a:r>
              <a:rPr lang="en-GB" dirty="0" smtClean="0"/>
              <a:t> sent despatches to Lacedaemon asking for reinforcements, and himself made preparations for building galleys in the </a:t>
            </a:r>
            <a:r>
              <a:rPr lang="en-GB" dirty="0" err="1" smtClean="0"/>
              <a:t>Strymon</a:t>
            </a:r>
            <a:r>
              <a:rPr lang="en-GB" dirty="0" smtClean="0"/>
              <a:t>. [7] The </a:t>
            </a:r>
            <a:r>
              <a:rPr lang="en-GB" dirty="0" err="1" smtClean="0"/>
              <a:t>Lacedaemonians</a:t>
            </a:r>
            <a:r>
              <a:rPr lang="en-GB" dirty="0" smtClean="0"/>
              <a:t> however did not send him any, partly through envy on the part of their chief men, </a:t>
            </a:r>
            <a:r>
              <a:rPr lang="en-GB" b="1" dirty="0" smtClean="0"/>
              <a:t>partly because they were more bent on recovering the prisoners of the island and ending the war. </a:t>
            </a:r>
            <a:r>
              <a:rPr lang="en-GB" b="1" dirty="0" err="1" smtClean="0"/>
              <a:t>Thuc</a:t>
            </a:r>
            <a:r>
              <a:rPr lang="en-GB" b="1" dirty="0" smtClean="0"/>
              <a:t>. 4.108</a:t>
            </a:r>
            <a:endParaRPr lang="en-GB" b="1" dirty="0"/>
          </a:p>
        </p:txBody>
      </p:sp>
    </p:spTree>
    <p:extLst>
      <p:ext uri="{BB962C8B-B14F-4D97-AF65-F5344CB8AC3E}">
        <p14:creationId xmlns:p14="http://schemas.microsoft.com/office/powerpoint/2010/main" val="3127723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392"/>
            <a:ext cx="8229600" cy="1143000"/>
          </a:xfrm>
        </p:spPr>
        <p:txBody>
          <a:bodyPr/>
          <a:lstStyle/>
          <a:p>
            <a:r>
              <a:rPr lang="en-GB" dirty="0" smtClean="0"/>
              <a:t>Fears at Sparta</a:t>
            </a:r>
            <a:endParaRPr lang="en-GB" dirty="0"/>
          </a:p>
        </p:txBody>
      </p:sp>
      <p:sp>
        <p:nvSpPr>
          <p:cNvPr id="3" name="Content Placeholder 2"/>
          <p:cNvSpPr>
            <a:spLocks noGrp="1"/>
          </p:cNvSpPr>
          <p:nvPr>
            <p:ph idx="1"/>
          </p:nvPr>
        </p:nvSpPr>
        <p:spPr>
          <a:xfrm>
            <a:off x="467544" y="836712"/>
            <a:ext cx="8229600" cy="4525963"/>
          </a:xfrm>
        </p:spPr>
        <p:txBody>
          <a:bodyPr>
            <a:noAutofit/>
          </a:bodyPr>
          <a:lstStyle/>
          <a:p>
            <a:r>
              <a:rPr lang="en-GB" sz="2400" dirty="0" smtClean="0"/>
              <a:t>[3] Lacedaemon, on the other hand, found the event of the war falsify her notion that a few years would suffice for the overthrow of the power of the Athenians by the devastation of their land. She had suffered on the island a disaster hitherto unknown at Sparta; she saw her country plundered from </a:t>
            </a:r>
            <a:r>
              <a:rPr lang="en-GB" sz="2400" dirty="0" err="1" smtClean="0"/>
              <a:t>Pylos</a:t>
            </a:r>
            <a:r>
              <a:rPr lang="en-GB" sz="2400" dirty="0" smtClean="0"/>
              <a:t> and Cythera; </a:t>
            </a:r>
            <a:r>
              <a:rPr lang="en-GB" sz="2400" b="1" dirty="0" smtClean="0"/>
              <a:t>the Helots were deserting</a:t>
            </a:r>
            <a:r>
              <a:rPr lang="en-GB" sz="2400" dirty="0" smtClean="0"/>
              <a:t>, and she was in constant apprehension that those who remained in Peloponnese would rely upon those outside and take advantage of the situation </a:t>
            </a:r>
            <a:r>
              <a:rPr lang="en-GB" sz="2400" b="1" dirty="0" smtClean="0"/>
              <a:t>to renew their old attempts at revolution</a:t>
            </a:r>
            <a:r>
              <a:rPr lang="en-GB" sz="2400" dirty="0" smtClean="0"/>
              <a:t>. [4] Besides this, as chance would have it, her thirty years' truce with the Argives was upon the point of expiring; and they refused to renew it unless </a:t>
            </a:r>
            <a:r>
              <a:rPr lang="en-GB" sz="2400" dirty="0" err="1" smtClean="0"/>
              <a:t>Cynuria</a:t>
            </a:r>
            <a:r>
              <a:rPr lang="en-GB" sz="2400" dirty="0" smtClean="0"/>
              <a:t> were restored to them; so that it seemed impossible to fight Argos and Athens at once. She also suspected some of the cities in Peloponnese of intending to go over to the enemy, as was indeed the case. </a:t>
            </a:r>
            <a:r>
              <a:rPr lang="en-GB" sz="2400" dirty="0" err="1" smtClean="0"/>
              <a:t>Thuc</a:t>
            </a:r>
            <a:r>
              <a:rPr lang="en-GB" sz="2400" dirty="0" smtClean="0"/>
              <a:t>. 5.14</a:t>
            </a:r>
            <a:endParaRPr lang="en-GB" sz="2400" dirty="0"/>
          </a:p>
        </p:txBody>
      </p:sp>
    </p:spTree>
    <p:extLst>
      <p:ext uri="{BB962C8B-B14F-4D97-AF65-F5344CB8AC3E}">
        <p14:creationId xmlns:p14="http://schemas.microsoft.com/office/powerpoint/2010/main" val="1885615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Hostages and class</a:t>
            </a:r>
            <a:endParaRPr lang="en-GB" dirty="0"/>
          </a:p>
        </p:txBody>
      </p:sp>
      <p:sp>
        <p:nvSpPr>
          <p:cNvPr id="3" name="Content Placeholder 2"/>
          <p:cNvSpPr>
            <a:spLocks noGrp="1"/>
          </p:cNvSpPr>
          <p:nvPr>
            <p:ph idx="1"/>
          </p:nvPr>
        </p:nvSpPr>
        <p:spPr/>
        <p:txBody>
          <a:bodyPr/>
          <a:lstStyle/>
          <a:p>
            <a:r>
              <a:rPr lang="en-GB" dirty="0" smtClean="0"/>
              <a:t>These considerations made both sides disposed for an accommodation; the </a:t>
            </a:r>
            <a:r>
              <a:rPr lang="en-GB" dirty="0" err="1" smtClean="0"/>
              <a:t>Lacedaemonians</a:t>
            </a:r>
            <a:r>
              <a:rPr lang="en-GB" dirty="0" smtClean="0"/>
              <a:t> being probably the most eager, as they ardently desired to recover the men taken upon the island, </a:t>
            </a:r>
            <a:r>
              <a:rPr lang="en-GB" b="1" dirty="0" smtClean="0"/>
              <a:t>the Spartans among whom belonged to the first families </a:t>
            </a:r>
            <a:r>
              <a:rPr lang="en-GB" dirty="0" smtClean="0"/>
              <a:t>and were accordingly related to the governing body in Lacedaemon. </a:t>
            </a:r>
            <a:r>
              <a:rPr lang="en-GB" dirty="0" err="1" smtClean="0"/>
              <a:t>Thuc</a:t>
            </a:r>
            <a:r>
              <a:rPr lang="en-GB" dirty="0" smtClean="0"/>
              <a:t>. 5.15</a:t>
            </a:r>
            <a:endParaRPr lang="en-GB" dirty="0"/>
          </a:p>
        </p:txBody>
      </p:sp>
    </p:spTree>
    <p:extLst>
      <p:ext uri="{BB962C8B-B14F-4D97-AF65-F5344CB8AC3E}">
        <p14:creationId xmlns:p14="http://schemas.microsoft.com/office/powerpoint/2010/main" val="2661035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634082"/>
          </a:xfrm>
        </p:spPr>
        <p:txBody>
          <a:bodyPr>
            <a:normAutofit fontScale="90000"/>
          </a:bodyPr>
          <a:lstStyle/>
          <a:p>
            <a:r>
              <a:rPr lang="en-GB" dirty="0" smtClean="0"/>
              <a:t>What happened after?</a:t>
            </a:r>
            <a:endParaRPr lang="en-GB" dirty="0"/>
          </a:p>
        </p:txBody>
      </p:sp>
      <p:sp>
        <p:nvSpPr>
          <p:cNvPr id="3" name="Content Placeholder 2"/>
          <p:cNvSpPr>
            <a:spLocks noGrp="1"/>
          </p:cNvSpPr>
          <p:nvPr>
            <p:ph idx="1"/>
          </p:nvPr>
        </p:nvSpPr>
        <p:spPr>
          <a:xfrm>
            <a:off x="467544" y="764704"/>
            <a:ext cx="8229600" cy="5616624"/>
          </a:xfrm>
        </p:spPr>
        <p:txBody>
          <a:bodyPr>
            <a:noAutofit/>
          </a:bodyPr>
          <a:lstStyle/>
          <a:p>
            <a:r>
              <a:rPr lang="en-GB" sz="2300" dirty="0" smtClean="0"/>
              <a:t>The same summer the soldiers from Thrace who had gone out with </a:t>
            </a:r>
            <a:r>
              <a:rPr lang="en-GB" sz="2300" dirty="0" err="1" smtClean="0"/>
              <a:t>Brasidas</a:t>
            </a:r>
            <a:r>
              <a:rPr lang="en-GB" sz="2300" dirty="0" smtClean="0"/>
              <a:t> came back, having been brought from thence after the treaty by </a:t>
            </a:r>
            <a:r>
              <a:rPr lang="en-GB" sz="2300" dirty="0" err="1" smtClean="0"/>
              <a:t>Clearidas</a:t>
            </a:r>
            <a:r>
              <a:rPr lang="en-GB" sz="2300" dirty="0" smtClean="0"/>
              <a:t>; and the </a:t>
            </a:r>
            <a:r>
              <a:rPr lang="en-GB" sz="2300" dirty="0" err="1" smtClean="0"/>
              <a:t>Lacedaemonians</a:t>
            </a:r>
            <a:r>
              <a:rPr lang="en-GB" sz="2300" dirty="0" smtClean="0"/>
              <a:t> </a:t>
            </a:r>
            <a:r>
              <a:rPr lang="en-GB" sz="2300" b="1" dirty="0" smtClean="0"/>
              <a:t>decreed that the Helots who had fought with </a:t>
            </a:r>
            <a:r>
              <a:rPr lang="en-GB" sz="2300" b="1" dirty="0" err="1" smtClean="0"/>
              <a:t>Brasidas</a:t>
            </a:r>
            <a:r>
              <a:rPr lang="en-GB" sz="2300" b="1" dirty="0" smtClean="0"/>
              <a:t> should be free </a:t>
            </a:r>
            <a:r>
              <a:rPr lang="en-GB" sz="2300" dirty="0" smtClean="0"/>
              <a:t>and allowed to live where they liked, and not long afterwards </a:t>
            </a:r>
            <a:r>
              <a:rPr lang="en-GB" sz="2300" b="1" dirty="0" smtClean="0"/>
              <a:t>settled them with the </a:t>
            </a:r>
            <a:r>
              <a:rPr lang="en-GB" sz="2300" b="1" dirty="0" err="1" smtClean="0"/>
              <a:t>Neodamodes</a:t>
            </a:r>
            <a:r>
              <a:rPr lang="en-GB" sz="2300" b="1" dirty="0" smtClean="0"/>
              <a:t> at </a:t>
            </a:r>
            <a:r>
              <a:rPr lang="en-GB" sz="2300" b="1" dirty="0" err="1" smtClean="0"/>
              <a:t>Lepreum</a:t>
            </a:r>
            <a:r>
              <a:rPr lang="en-GB" sz="2300" dirty="0" smtClean="0"/>
              <a:t>, which is situated on the </a:t>
            </a:r>
            <a:r>
              <a:rPr lang="en-GB" sz="2300" dirty="0" err="1" smtClean="0"/>
              <a:t>Laconian</a:t>
            </a:r>
            <a:r>
              <a:rPr lang="en-GB" sz="2300" dirty="0" smtClean="0"/>
              <a:t> and </a:t>
            </a:r>
            <a:r>
              <a:rPr lang="en-GB" sz="2300" dirty="0" err="1" smtClean="0"/>
              <a:t>Elean</a:t>
            </a:r>
            <a:r>
              <a:rPr lang="en-GB" sz="2300" dirty="0" smtClean="0"/>
              <a:t> border; Lacedaemon being at this time at enmity with Elis. [2] Those however of the </a:t>
            </a:r>
            <a:r>
              <a:rPr lang="en-GB" sz="2300" b="1" dirty="0" smtClean="0"/>
              <a:t>Spartans who had been taken prisoners on the island</a:t>
            </a:r>
            <a:r>
              <a:rPr lang="en-GB" sz="2300" dirty="0" smtClean="0"/>
              <a:t> and had surrendered their arms might, it was feared, suppose that they were to be subjected to some degradation in consequence of their misfortune, and so make some </a:t>
            </a:r>
            <a:r>
              <a:rPr lang="en-GB" sz="2300" b="1" dirty="0" smtClean="0"/>
              <a:t>attempt at revolution</a:t>
            </a:r>
            <a:r>
              <a:rPr lang="en-GB" sz="2300" dirty="0" smtClean="0"/>
              <a:t>, if left in possession of their franchise. These were therefore at once </a:t>
            </a:r>
            <a:r>
              <a:rPr lang="en-GB" sz="2300" b="1" dirty="0" smtClean="0"/>
              <a:t>disfranchised</a:t>
            </a:r>
            <a:r>
              <a:rPr lang="en-GB" sz="2300" dirty="0" smtClean="0"/>
              <a:t>, although some of them were in office at the time, and thus placed under a disability to take office, or buy and sell anything. </a:t>
            </a:r>
            <a:r>
              <a:rPr lang="en-GB" sz="2300" b="1" dirty="0" smtClean="0"/>
              <a:t>After some time, however, the franchise was restored to them. </a:t>
            </a:r>
            <a:r>
              <a:rPr lang="en-GB" sz="2300" dirty="0" err="1" smtClean="0"/>
              <a:t>Thuc</a:t>
            </a:r>
            <a:r>
              <a:rPr lang="en-GB" sz="2300" dirty="0" smtClean="0"/>
              <a:t>. 5.34</a:t>
            </a:r>
            <a:endParaRPr lang="en-GB" sz="2300" dirty="0"/>
          </a:p>
        </p:txBody>
      </p:sp>
    </p:spTree>
    <p:extLst>
      <p:ext uri="{BB962C8B-B14F-4D97-AF65-F5344CB8AC3E}">
        <p14:creationId xmlns:p14="http://schemas.microsoft.com/office/powerpoint/2010/main" val="2045466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battle of Mantinea (418)</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 this battle the left wing was composed of the </a:t>
            </a:r>
            <a:r>
              <a:rPr lang="en-GB" b="1" dirty="0" err="1" smtClean="0"/>
              <a:t>Sciritae</a:t>
            </a:r>
            <a:r>
              <a:rPr lang="en-GB" dirty="0" smtClean="0"/>
              <a:t>, who in a </a:t>
            </a:r>
            <a:r>
              <a:rPr lang="en-GB" dirty="0" err="1" smtClean="0"/>
              <a:t>Lacedaemonian</a:t>
            </a:r>
            <a:r>
              <a:rPr lang="en-GB" dirty="0" smtClean="0"/>
              <a:t> army have always that post to themselves alone; next to these were the </a:t>
            </a:r>
            <a:r>
              <a:rPr lang="en-GB" b="1" dirty="0" smtClean="0"/>
              <a:t>soldiers of </a:t>
            </a:r>
            <a:r>
              <a:rPr lang="en-GB" b="1" dirty="0" err="1" smtClean="0"/>
              <a:t>Brasidas</a:t>
            </a:r>
            <a:r>
              <a:rPr lang="en-GB" b="1" dirty="0" smtClean="0"/>
              <a:t> from Thrace</a:t>
            </a:r>
            <a:r>
              <a:rPr lang="en-GB" dirty="0" smtClean="0"/>
              <a:t>, and the </a:t>
            </a:r>
            <a:r>
              <a:rPr lang="en-GB" b="1" dirty="0" err="1" smtClean="0"/>
              <a:t>Neodamodes</a:t>
            </a:r>
            <a:r>
              <a:rPr lang="en-GB" dirty="0" smtClean="0"/>
              <a:t> with them; then came the </a:t>
            </a:r>
            <a:r>
              <a:rPr lang="en-GB" b="1" dirty="0" err="1" smtClean="0"/>
              <a:t>Lacedaemonians</a:t>
            </a:r>
            <a:r>
              <a:rPr lang="en-GB" dirty="0" smtClean="0"/>
              <a:t> themselves, company after company, with the Arcadians of </a:t>
            </a:r>
            <a:r>
              <a:rPr lang="en-GB" dirty="0" err="1" smtClean="0"/>
              <a:t>Heraea</a:t>
            </a:r>
            <a:r>
              <a:rPr lang="en-GB" dirty="0" smtClean="0"/>
              <a:t> at their side. After these were the </a:t>
            </a:r>
            <a:r>
              <a:rPr lang="en-GB" dirty="0" err="1" smtClean="0"/>
              <a:t>Maenalians</a:t>
            </a:r>
            <a:r>
              <a:rPr lang="en-GB" dirty="0" smtClean="0"/>
              <a:t>, and on the right wing the </a:t>
            </a:r>
            <a:r>
              <a:rPr lang="en-GB" dirty="0" err="1" smtClean="0"/>
              <a:t>Tegeans</a:t>
            </a:r>
            <a:r>
              <a:rPr lang="en-GB" dirty="0" smtClean="0"/>
              <a:t> with a few of the </a:t>
            </a:r>
            <a:r>
              <a:rPr lang="en-GB" dirty="0" err="1" smtClean="0"/>
              <a:t>Lacedaemonians</a:t>
            </a:r>
            <a:r>
              <a:rPr lang="en-GB" dirty="0" smtClean="0"/>
              <a:t> at the extremity; their cavalry being posted upon the two wings. [2] Such was the </a:t>
            </a:r>
            <a:r>
              <a:rPr lang="en-GB" dirty="0" err="1" smtClean="0"/>
              <a:t>Lacedaemonian</a:t>
            </a:r>
            <a:r>
              <a:rPr lang="en-GB" dirty="0" smtClean="0"/>
              <a:t> formation. </a:t>
            </a:r>
            <a:r>
              <a:rPr lang="en-GB" dirty="0" err="1" smtClean="0"/>
              <a:t>Thuc</a:t>
            </a:r>
            <a:r>
              <a:rPr lang="en-GB" dirty="0" smtClean="0"/>
              <a:t>. 5.68</a:t>
            </a:r>
            <a:endParaRPr lang="en-GB" dirty="0"/>
          </a:p>
        </p:txBody>
      </p:sp>
    </p:spTree>
    <p:extLst>
      <p:ext uri="{BB962C8B-B14F-4D97-AF65-F5344CB8AC3E}">
        <p14:creationId xmlns:p14="http://schemas.microsoft.com/office/powerpoint/2010/main" val="1363708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TotalTime>
  <Words>995</Words>
  <Application>Microsoft Office PowerPoint</Application>
  <PresentationFormat>On-screen Show (4:3)</PresentationFormat>
  <Paragraphs>21</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Sparta </vt:lpstr>
      <vt:lpstr>PowerPoint Presentation</vt:lpstr>
      <vt:lpstr>PowerPoint Presentation</vt:lpstr>
      <vt:lpstr>PowerPoint Presentation</vt:lpstr>
      <vt:lpstr>PowerPoint Presentation</vt:lpstr>
      <vt:lpstr>The Athenian occupation of Pylos</vt:lpstr>
      <vt:lpstr>Spartans and others</vt:lpstr>
      <vt:lpstr>Who were the hostages?</vt:lpstr>
      <vt:lpstr>The Effect on Sparta</vt:lpstr>
      <vt:lpstr>The need to get the prisoners back</vt:lpstr>
      <vt:lpstr>Fears at Sparta</vt:lpstr>
      <vt:lpstr>Hostages and class</vt:lpstr>
      <vt:lpstr>What happened after?</vt:lpstr>
      <vt:lpstr>The battle of Mantinea (418)</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dc:title>
  <dc:creator>Administrator</dc:creator>
  <cp:lastModifiedBy>Administrator</cp:lastModifiedBy>
  <cp:revision>15</cp:revision>
  <dcterms:created xsi:type="dcterms:W3CDTF">2016-06-14T12:52:08Z</dcterms:created>
  <dcterms:modified xsi:type="dcterms:W3CDTF">2016-06-14T14:10:24Z</dcterms:modified>
</cp:coreProperties>
</file>