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handoutMasters/handoutMaster1.xml" ContentType="application/vnd.openxmlformats-officedocument.presentationml.handoutMaster+xml"/>
  <Override PartName="/ppt/media/image11.svg" ContentType="image/svg+xml"/>
  <Override PartName="/ppt/media/image13.svg" ContentType="image/svg+xml"/>
  <Override PartName="/ppt/media/image15.svg" ContentType="image/svg+xml"/>
  <Override PartName="/ppt/media/image6.svg" ContentType="image/svg+xml"/>
  <Override PartName="/ppt/media/image8.svg" ContentType="image/svg+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handoutMasterIdLst>
    <p:handoutMasterId r:id="rId19"/>
  </p:handoutMasterIdLst>
  <p:sldIdLst>
    <p:sldId id="256" r:id="rId3"/>
    <p:sldId id="339" r:id="rId4"/>
    <p:sldId id="355" r:id="rId5"/>
    <p:sldId id="264" r:id="rId6"/>
    <p:sldId id="311" r:id="rId7"/>
    <p:sldId id="356" r:id="rId8"/>
    <p:sldId id="272" r:id="rId9"/>
    <p:sldId id="377" r:id="rId10"/>
    <p:sldId id="271" r:id="rId11"/>
    <p:sldId id="357" r:id="rId12"/>
    <p:sldId id="315" r:id="rId13"/>
    <p:sldId id="370" r:id="rId14"/>
    <p:sldId id="318" r:id="rId15"/>
    <p:sldId id="310" r:id="rId16"/>
    <p:sldId id="262" r:id="rId17"/>
  </p:sldIdLst>
  <p:sldSz cx="12192000" cy="6858000"/>
  <p:notesSz cx="6858000" cy="9144000"/>
  <p:embeddedFontLst>
    <p:embeddedFont>
      <p:font typeface="Calibri" panose="020F0502020204030204" charset="0"/>
      <p:regular r:id="rId23"/>
      <p:bold r:id="rId24"/>
      <p:italic r:id="rId25"/>
      <p:boldItalic r:id="rId26"/>
    </p:embeddedFont>
  </p:embeddedFontLst>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28" userDrawn="1">
          <p15:clr>
            <a:srgbClr val="A4A3A4"/>
          </p15:clr>
        </p15:guide>
        <p15:guide id="2" pos="383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3B4B"/>
    <a:srgbClr val="941225"/>
    <a:srgbClr val="C6808A"/>
    <a:srgbClr val="EF7688"/>
    <a:srgbClr val="16468D"/>
    <a:srgbClr val="333438"/>
    <a:srgbClr val="FFFFFF"/>
    <a:srgbClr val="DDE2E6"/>
    <a:srgbClr val="DCDCDC"/>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038" autoAdjust="0"/>
  </p:normalViewPr>
  <p:slideViewPr>
    <p:cSldViewPr snapToGrid="0" showGuides="1">
      <p:cViewPr varScale="1">
        <p:scale>
          <a:sx n="121" d="100"/>
          <a:sy n="121" d="100"/>
        </p:scale>
        <p:origin x="523" y="86"/>
      </p:cViewPr>
      <p:guideLst>
        <p:guide orient="horz" pos="2128"/>
        <p:guide pos="3839"/>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2592"/>
    </p:cViewPr>
  </p:sorter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gs" Target="tags/tag85.xml"/><Relationship Id="rId26" Type="http://schemas.openxmlformats.org/officeDocument/2006/relationships/font" Target="fonts/font4.fntdata"/><Relationship Id="rId25" Type="http://schemas.openxmlformats.org/officeDocument/2006/relationships/font" Target="fonts/font3.fntdata"/><Relationship Id="rId24" Type="http://schemas.openxmlformats.org/officeDocument/2006/relationships/font" Target="fonts/font2.fntdata"/><Relationship Id="rId23" Type="http://schemas.openxmlformats.org/officeDocument/2006/relationships/font" Target="fonts/font1.fntdata"/><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handoutMaster" Target="handoutMasters/handoutMaster1.xml"/><Relationship Id="rId18" Type="http://schemas.openxmlformats.org/officeDocument/2006/relationships/notesMaster" Target="notesMasters/notesMaster1.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ea typeface="Arial" panose="020B0604020202020204" pitchFamily="34" charset="0"/>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ea typeface="Arial" panose="020B0604020202020204" pitchFamily="34" charset="0"/>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ea typeface="Arial" panose="020B0604020202020204" pitchFamily="34" charset="0"/>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mc:Choice>
    <mc:Fallback>
      <p:transition spd="slow"/>
    </mc:Fallback>
  </mc:AlternateConten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Arial" panose="020B0604020202020204" pitchFamily="34" charset="0"/>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Arial" panose="020B0604020202020204" pitchFamily="34" charset="0"/>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Arial" panose="020B0604020202020204" pitchFamily="34" charset="0"/>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Arial" panose="020B0604020202020204" pitchFamily="34" charset="0"/>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Arial" panose="020B0604020202020204" pitchFamily="34" charset="0"/>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Arial" panose="020B0604020202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63.xml"/><Relationship Id="rId2" Type="http://schemas.openxmlformats.org/officeDocument/2006/relationships/image" Target="../media/image2.jpe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5.xml"/><Relationship Id="rId2" Type="http://schemas.openxmlformats.org/officeDocument/2006/relationships/image" Target="../media/image1.jpeg"/><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7.xml"/><Relationship Id="rId2" Type="http://schemas.openxmlformats.org/officeDocument/2006/relationships/image" Target="../media/image1.jpeg"/><Relationship Id="rId1" Type="http://schemas.openxmlformats.org/officeDocument/2006/relationships/tags" Target="../tags/tag66.xml"/></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8.xml"/><Relationship Id="rId3" Type="http://schemas.openxmlformats.org/officeDocument/2006/relationships/hyperlink" Target="https://en.wikipedia.org/wiki/Volkswagen_Group" TargetMode="External"/><Relationship Id="rId2" Type="http://schemas.openxmlformats.org/officeDocument/2006/relationships/image" Target="../media/image4.jpeg"/><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74.xml"/><Relationship Id="rId6" Type="http://schemas.openxmlformats.org/officeDocument/2006/relationships/tags" Target="../tags/tag73.xml"/><Relationship Id="rId5" Type="http://schemas.openxmlformats.org/officeDocument/2006/relationships/tags" Target="../tags/tag72.xml"/><Relationship Id="rId4" Type="http://schemas.openxmlformats.org/officeDocument/2006/relationships/tags" Target="../tags/tag71.xml"/><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75.xml"/><Relationship Id="rId5" Type="http://schemas.openxmlformats.org/officeDocument/2006/relationships/hyperlink" Target="https://en.wikipedia.org/wiki/Volkswagen_Group" TargetMode="External"/><Relationship Id="rId4" Type="http://schemas.openxmlformats.org/officeDocument/2006/relationships/image" Target="../media/image8.svg"/><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7.xml"/><Relationship Id="rId3" Type="http://schemas.openxmlformats.org/officeDocument/2006/relationships/image" Target="../media/image9.png"/><Relationship Id="rId2" Type="http://schemas.openxmlformats.org/officeDocument/2006/relationships/tags" Target="../tags/tag76.xml"/><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tags" Target="../tags/tag78.xml"/><Relationship Id="rId7" Type="http://schemas.openxmlformats.org/officeDocument/2006/relationships/image" Target="../media/image16.jpe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9.xml"/><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82.xml"/><Relationship Id="rId4" Type="http://schemas.openxmlformats.org/officeDocument/2006/relationships/image" Target="../media/image17.png"/><Relationship Id="rId3" Type="http://schemas.openxmlformats.org/officeDocument/2006/relationships/tags" Target="../tags/tag81.xml"/><Relationship Id="rId2" Type="http://schemas.openxmlformats.org/officeDocument/2006/relationships/tags" Target="../tags/tag80.xml"/><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84.xml"/><Relationship Id="rId2" Type="http://schemas.openxmlformats.org/officeDocument/2006/relationships/image" Target="../media/image2.jpe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4944745"/>
            <a:ext cx="12192635" cy="1913255"/>
          </a:xfrm>
          <a:prstGeom prst="rect">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 name="组合 10"/>
          <p:cNvGrpSpPr/>
          <p:nvPr/>
        </p:nvGrpSpPr>
        <p:grpSpPr>
          <a:xfrm>
            <a:off x="633095" y="504190"/>
            <a:ext cx="10940415" cy="5374640"/>
            <a:chOff x="665" y="796"/>
            <a:chExt cx="17229" cy="8464"/>
          </a:xfrm>
        </p:grpSpPr>
        <p:sp>
          <p:nvSpPr>
            <p:cNvPr id="7" name="矩形 6"/>
            <p:cNvSpPr/>
            <p:nvPr/>
          </p:nvSpPr>
          <p:spPr>
            <a:xfrm>
              <a:off x="5489" y="796"/>
              <a:ext cx="12405" cy="845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descr="photo-1485628390555-1a7bd503f9fe"/>
            <p:cNvPicPr>
              <a:picLocks noChangeAspect="1"/>
            </p:cNvPicPr>
            <p:nvPr/>
          </p:nvPicPr>
          <p:blipFill>
            <a:blip r:embed="rId1"/>
            <a:srcRect l="38444" r="28474"/>
            <a:stretch>
              <a:fillRect/>
            </a:stretch>
          </p:blipFill>
          <p:spPr>
            <a:xfrm>
              <a:off x="665" y="811"/>
              <a:ext cx="4566" cy="8449"/>
            </a:xfrm>
            <a:prstGeom prst="rect">
              <a:avLst/>
            </a:prstGeom>
            <a:effectLst>
              <a:outerShdw blurRad="63500" sx="102000" sy="102000" algn="ctr" rotWithShape="0">
                <a:prstClr val="black">
                  <a:alpha val="40000"/>
                </a:prstClr>
              </a:outerShdw>
            </a:effectLst>
          </p:spPr>
        </p:pic>
      </p:grpSp>
      <p:cxnSp>
        <p:nvCxnSpPr>
          <p:cNvPr id="12" name="直接连接符 11"/>
          <p:cNvCxnSpPr/>
          <p:nvPr/>
        </p:nvCxnSpPr>
        <p:spPr>
          <a:xfrm flipV="1">
            <a:off x="4439920" y="1566545"/>
            <a:ext cx="1010920" cy="9525"/>
          </a:xfrm>
          <a:prstGeom prst="line">
            <a:avLst/>
          </a:prstGeom>
          <a:ln w="38100">
            <a:solidFill>
              <a:srgbClr val="333438"/>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4316095" y="1756410"/>
            <a:ext cx="6637655" cy="197739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3600" b="1" dirty="0">
                <a:solidFill>
                  <a:schemeClr val="accent1">
                    <a:lumMod val="50000"/>
                  </a:schemeClr>
                </a:solidFill>
                <a:uFillTx/>
                <a:latin typeface="+mj-lt"/>
                <a:cs typeface="+mn-ea"/>
                <a:sym typeface="+mn-lt"/>
              </a:rPr>
              <a:t>Volkswagen Group A</a:t>
            </a:r>
            <a:r>
              <a:rPr sz="3600" b="1" dirty="0">
                <a:solidFill>
                  <a:schemeClr val="accent1">
                    <a:lumMod val="50000"/>
                  </a:schemeClr>
                </a:solidFill>
                <a:uFillTx/>
                <a:latin typeface="+mj-lt"/>
                <a:cs typeface="+mn-ea"/>
                <a:sym typeface="+mn-lt"/>
              </a:rPr>
              <a:t>nalysis</a:t>
            </a:r>
            <a:endParaRPr lang="en-US" altLang="zh-CN" sz="3600" b="1" dirty="0">
              <a:solidFill>
                <a:srgbClr val="333438"/>
              </a:solidFill>
              <a:latin typeface="+mj-lt"/>
              <a:ea typeface="Arial" panose="020B0604020202020204" pitchFamily="34" charset="0"/>
              <a:sym typeface="Arial" panose="020B0604020202020204" pitchFamily="34" charset="0"/>
            </a:endParaRPr>
          </a:p>
        </p:txBody>
      </p:sp>
      <p:sp>
        <p:nvSpPr>
          <p:cNvPr id="14" name="矩形 13"/>
          <p:cNvSpPr/>
          <p:nvPr/>
        </p:nvSpPr>
        <p:spPr>
          <a:xfrm>
            <a:off x="4895850" y="3500120"/>
            <a:ext cx="2546350" cy="80264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fontAlgn="auto">
              <a:lnSpc>
                <a:spcPct val="150000"/>
              </a:lnSpc>
            </a:pPr>
            <a:r>
              <a:rPr lang="en-US" altLang="zh-CN" sz="1400" b="1" dirty="0" err="1">
                <a:solidFill>
                  <a:srgbClr val="333438"/>
                </a:solidFill>
                <a:latin typeface="+mn-ea"/>
                <a:cs typeface="Arial" panose="020B0604020202020204" pitchFamily="34" charset="0"/>
                <a:sym typeface="+mn-lt"/>
              </a:rPr>
              <a:t>Xiaoyu</a:t>
            </a:r>
            <a:r>
              <a:rPr lang="en-US" altLang="zh-CN" sz="1400" b="1" dirty="0">
                <a:solidFill>
                  <a:srgbClr val="333438"/>
                </a:solidFill>
                <a:latin typeface="+mn-ea"/>
                <a:cs typeface="Arial" panose="020B0604020202020204" pitchFamily="34" charset="0"/>
                <a:sym typeface="+mn-lt"/>
              </a:rPr>
              <a:t> Zhang    (2216733)</a:t>
            </a:r>
            <a:endParaRPr lang="en-US" altLang="zh-CN" sz="1400" b="1" dirty="0">
              <a:solidFill>
                <a:srgbClr val="333438"/>
              </a:solidFill>
              <a:latin typeface="+mn-ea"/>
              <a:cs typeface="Arial" panose="020B0604020202020204" pitchFamily="34" charset="0"/>
              <a:sym typeface="+mn-lt"/>
            </a:endParaRPr>
          </a:p>
        </p:txBody>
      </p:sp>
      <p:sp>
        <p:nvSpPr>
          <p:cNvPr id="15" name="椭圆 14"/>
          <p:cNvSpPr/>
          <p:nvPr/>
        </p:nvSpPr>
        <p:spPr>
          <a:xfrm>
            <a:off x="4439920" y="4672330"/>
            <a:ext cx="144000" cy="14400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椭圆 15"/>
          <p:cNvSpPr/>
          <p:nvPr/>
        </p:nvSpPr>
        <p:spPr>
          <a:xfrm>
            <a:off x="4721860" y="4672330"/>
            <a:ext cx="144000" cy="14400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p:cNvSpPr/>
          <p:nvPr/>
        </p:nvSpPr>
        <p:spPr>
          <a:xfrm>
            <a:off x="5003800" y="4672330"/>
            <a:ext cx="144000" cy="14400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7684135" y="3520440"/>
            <a:ext cx="2536190" cy="748665"/>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fontAlgn="auto">
              <a:lnSpc>
                <a:spcPct val="150000"/>
              </a:lnSpc>
            </a:pPr>
            <a:endParaRPr lang="en-US" altLang="zh-CN" sz="1400" b="1" dirty="0">
              <a:solidFill>
                <a:srgbClr val="333438"/>
              </a:solidFill>
              <a:latin typeface="+mn-ea"/>
              <a:cs typeface="+mj-lt"/>
              <a:sym typeface="+mn-lt"/>
            </a:endParaRPr>
          </a:p>
        </p:txBody>
      </p:sp>
      <p:pic>
        <p:nvPicPr>
          <p:cNvPr id="112" name="图片 111"/>
          <p:cNvPicPr/>
          <p:nvPr/>
        </p:nvPicPr>
        <p:blipFill>
          <a:blip r:embed="rId2"/>
          <a:stretch>
            <a:fillRect/>
          </a:stretch>
        </p:blipFill>
        <p:spPr>
          <a:xfrm>
            <a:off x="8371205" y="570230"/>
            <a:ext cx="3001645" cy="2001520"/>
          </a:xfrm>
          <a:prstGeom prst="rect">
            <a:avLst/>
          </a:prstGeom>
          <a:noFill/>
          <a:ln w="9525">
            <a:noFill/>
          </a:ln>
        </p:spPr>
      </p:pic>
    </p:spTree>
    <p:custDataLst>
      <p:tags r:id="rId3"/>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photo-1485628390555-1a7bd503f9fe"/>
          <p:cNvPicPr>
            <a:picLocks noChangeAspect="1"/>
          </p:cNvPicPr>
          <p:nvPr>
            <p:custDataLst>
              <p:tags r:id="rId1"/>
            </p:custDataLst>
          </p:nvPr>
        </p:nvPicPr>
        <p:blipFill>
          <a:blip r:embed="rId2"/>
          <a:stretch>
            <a:fillRect/>
          </a:stretch>
        </p:blipFill>
        <p:spPr>
          <a:xfrm>
            <a:off x="0" y="0"/>
            <a:ext cx="10212070" cy="6858000"/>
          </a:xfrm>
          <a:prstGeom prst="rect">
            <a:avLst/>
          </a:prstGeom>
        </p:spPr>
      </p:pic>
      <p:sp>
        <p:nvSpPr>
          <p:cNvPr id="5" name="矩形 4"/>
          <p:cNvSpPr/>
          <p:nvPr/>
        </p:nvSpPr>
        <p:spPr>
          <a:xfrm>
            <a:off x="0" y="0"/>
            <a:ext cx="10212070" cy="6858635"/>
          </a:xfrm>
          <a:prstGeom prst="rect">
            <a:avLst/>
          </a:prstGeom>
          <a:solidFill>
            <a:schemeClr val="bg1">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Arial" panose="020B0604020202020204" pitchFamily="34" charset="0"/>
              <a:cs typeface="Arial" panose="020B0604020202020204" pitchFamily="34" charset="0"/>
            </a:endParaRPr>
          </a:p>
        </p:txBody>
      </p:sp>
      <p:sp>
        <p:nvSpPr>
          <p:cNvPr id="8" name="矩形 7"/>
          <p:cNvSpPr/>
          <p:nvPr/>
        </p:nvSpPr>
        <p:spPr>
          <a:xfrm>
            <a:off x="762000" y="713105"/>
            <a:ext cx="10668635" cy="550037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7" name="矩形 6"/>
          <p:cNvSpPr/>
          <p:nvPr/>
        </p:nvSpPr>
        <p:spPr>
          <a:xfrm>
            <a:off x="761365" y="713105"/>
            <a:ext cx="257810" cy="5500370"/>
          </a:xfrm>
          <a:prstGeom prst="rect">
            <a:avLst/>
          </a:prstGeom>
          <a:solidFill>
            <a:srgbClr val="33343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10" name="椭圆 9"/>
          <p:cNvSpPr/>
          <p:nvPr/>
        </p:nvSpPr>
        <p:spPr>
          <a:xfrm>
            <a:off x="0" y="840105"/>
            <a:ext cx="10844530" cy="1764030"/>
          </a:xfrm>
          <a:prstGeom prst="ellipse">
            <a:avLst/>
          </a:prstGeom>
          <a:noFill/>
          <a:ln>
            <a:noFill/>
          </a:ln>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30000"/>
              </a:lnSpc>
              <a:spcBef>
                <a:spcPts val="0"/>
              </a:spcBef>
              <a:spcAft>
                <a:spcPts val="0"/>
              </a:spcAft>
              <a:buClrTx/>
              <a:buSzTx/>
              <a:buFontTx/>
              <a:buNone/>
              <a:defRPr/>
            </a:pPr>
            <a:r>
              <a:rPr lang="en-US" altLang="zh-CN" sz="2800" b="1" noProof="0" dirty="0">
                <a:ln>
                  <a:noFill/>
                </a:ln>
                <a:solidFill>
                  <a:srgbClr val="303030"/>
                </a:solidFill>
                <a:effectLst/>
                <a:uLnTx/>
                <a:uFillTx/>
                <a:latin typeface="+mn-ea"/>
                <a:cs typeface="Arial" panose="020B0604020202020204" pitchFamily="34" charset="0"/>
                <a:sym typeface="+mn-lt"/>
              </a:rPr>
              <a:t>Content for </a:t>
            </a:r>
            <a:r>
              <a:rPr lang="en-US" altLang="zh-CN" sz="2800" b="1" dirty="0">
                <a:solidFill>
                  <a:srgbClr val="333438"/>
                </a:solidFill>
                <a:latin typeface="+mn-ea"/>
                <a:cs typeface="Arial" panose="020B0604020202020204" pitchFamily="34" charset="0"/>
                <a:sym typeface="+mn-lt"/>
              </a:rPr>
              <a:t>Xiaoyu Zhang (2216733)</a:t>
            </a:r>
            <a:r>
              <a:rPr lang="en-US" altLang="zh-CN" sz="2800" b="1" noProof="0" dirty="0">
                <a:ln>
                  <a:noFill/>
                </a:ln>
                <a:solidFill>
                  <a:srgbClr val="303030"/>
                </a:solidFill>
                <a:effectLst/>
                <a:uLnTx/>
                <a:uFillTx/>
                <a:latin typeface="+mn-ea"/>
                <a:cs typeface="Arial" panose="020B0604020202020204" pitchFamily="34" charset="0"/>
                <a:sym typeface="+mn-lt"/>
              </a:rPr>
              <a:t>’s Part</a:t>
            </a:r>
            <a:endParaRPr lang="en-US" altLang="zh-CN" sz="2800" b="1" noProof="0" dirty="0">
              <a:ln>
                <a:noFill/>
              </a:ln>
              <a:solidFill>
                <a:srgbClr val="303030"/>
              </a:solidFill>
              <a:effectLst/>
              <a:uLnTx/>
              <a:uFillTx/>
              <a:latin typeface="+mn-ea"/>
              <a:ea typeface="Arial" panose="020B0604020202020204" pitchFamily="34" charset="0"/>
              <a:cs typeface="Arial" panose="020B0604020202020204" pitchFamily="34" charset="0"/>
              <a:sym typeface="+mn-lt"/>
            </a:endParaRPr>
          </a:p>
        </p:txBody>
      </p:sp>
      <p:sp>
        <p:nvSpPr>
          <p:cNvPr id="12" name="矩形 11"/>
          <p:cNvSpPr/>
          <p:nvPr/>
        </p:nvSpPr>
        <p:spPr>
          <a:xfrm>
            <a:off x="1610995" y="2709545"/>
            <a:ext cx="10139045" cy="359283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l">
              <a:lnSpc>
                <a:spcPct val="150000"/>
              </a:lnSpc>
            </a:pPr>
            <a:r>
              <a:rPr lang="en-US" altLang="zh-CN" sz="2000" b="1" dirty="0">
                <a:solidFill>
                  <a:srgbClr val="333438"/>
                </a:solidFill>
                <a:latin typeface="+mj-ea"/>
                <a:ea typeface="+mj-ea"/>
                <a:cs typeface="Arial" panose="020B0604020202020204" pitchFamily="34" charset="0"/>
                <a:sym typeface="+mn-lt"/>
              </a:rPr>
              <a:t>B</a:t>
            </a:r>
            <a:r>
              <a:rPr lang="zh-CN" altLang="en-US" sz="2000" b="1" dirty="0">
                <a:solidFill>
                  <a:srgbClr val="333438"/>
                </a:solidFill>
                <a:latin typeface="+mj-ea"/>
                <a:ea typeface="+mj-ea"/>
                <a:cs typeface="Arial" panose="020B0604020202020204" pitchFamily="34" charset="0"/>
                <a:sym typeface="+mn-lt"/>
              </a:rPr>
              <a:t>ackground</a:t>
            </a:r>
            <a:endParaRPr lang="en-US" altLang="zh-CN" sz="2000" b="1" dirty="0">
              <a:solidFill>
                <a:srgbClr val="333438"/>
              </a:solidFill>
              <a:latin typeface="+mj-ea"/>
              <a:ea typeface="+mj-ea"/>
              <a:cs typeface="Arial" panose="020B0604020202020204" pitchFamily="34" charset="0"/>
              <a:sym typeface="+mn-lt"/>
            </a:endParaRPr>
          </a:p>
          <a:p>
            <a:pPr algn="l">
              <a:lnSpc>
                <a:spcPct val="150000"/>
              </a:lnSpc>
            </a:pPr>
            <a:r>
              <a:rPr lang="en-US" altLang="zh-CN" sz="2000" b="1" dirty="0">
                <a:solidFill>
                  <a:srgbClr val="333438"/>
                </a:solidFill>
                <a:latin typeface="+mj-ea"/>
                <a:ea typeface="+mj-ea"/>
                <a:cs typeface="Arial" panose="020B0604020202020204" pitchFamily="34" charset="0"/>
                <a:sym typeface="+mn-lt"/>
              </a:rPr>
              <a:t>The Issue and Implications for the Volkswagen Group</a:t>
            </a:r>
            <a:br>
              <a:rPr lang="zh-CN" altLang="en-US" sz="2000" b="1" dirty="0">
                <a:solidFill>
                  <a:srgbClr val="333438"/>
                </a:solidFill>
                <a:latin typeface="+mj-ea"/>
                <a:ea typeface="+mj-ea"/>
                <a:cs typeface="Arial" panose="020B0604020202020204" pitchFamily="34" charset="0"/>
                <a:sym typeface="+mn-lt"/>
              </a:rPr>
            </a:br>
            <a:r>
              <a:rPr lang="zh-CN" altLang="en-US" sz="2000" b="1" noProof="0" dirty="0">
                <a:ln>
                  <a:noFill/>
                </a:ln>
                <a:solidFill>
                  <a:srgbClr val="333438"/>
                </a:solidFill>
                <a:effectLst/>
                <a:uLnTx/>
                <a:uFillTx/>
                <a:latin typeface="Arial" panose="020B0604020202020204" pitchFamily="34" charset="0"/>
                <a:cs typeface="Arial" panose="020B0604020202020204" pitchFamily="34" charset="0"/>
                <a:sym typeface="+mn-lt"/>
              </a:rPr>
              <a:t>SWOT analysis</a:t>
            </a:r>
            <a:r>
              <a:rPr lang="en-US" altLang="zh-CN" sz="2000" noProof="0" dirty="0">
                <a:ln>
                  <a:noFill/>
                </a:ln>
                <a:solidFill>
                  <a:srgbClr val="303030"/>
                </a:solidFill>
                <a:effectLst/>
                <a:uLnTx/>
                <a:uFillTx/>
                <a:latin typeface="+mn-ea"/>
                <a:cs typeface="Arial" panose="020B0604020202020204" pitchFamily="34" charset="0"/>
                <a:sym typeface="+mn-lt"/>
              </a:rPr>
              <a:t> </a:t>
            </a:r>
            <a:br>
              <a:rPr lang="en-US" altLang="zh-CN" sz="2000" noProof="0" dirty="0">
                <a:ln>
                  <a:noFill/>
                </a:ln>
                <a:solidFill>
                  <a:srgbClr val="303030"/>
                </a:solidFill>
                <a:effectLst/>
                <a:uLnTx/>
                <a:uFillTx/>
                <a:latin typeface="+mn-ea"/>
                <a:cs typeface="Arial" panose="020B0604020202020204" pitchFamily="34" charset="0"/>
                <a:sym typeface="+mn-lt"/>
              </a:rPr>
            </a:br>
            <a:r>
              <a:rPr lang="zh-CN" altLang="en-US" sz="2000" noProof="0" dirty="0">
                <a:ln>
                  <a:noFill/>
                </a:ln>
                <a:solidFill>
                  <a:srgbClr val="303030"/>
                </a:solidFill>
                <a:effectLst/>
                <a:uLnTx/>
                <a:uFillTx/>
                <a:latin typeface="+mn-ea"/>
                <a:cs typeface="Arial" panose="020B0604020202020204" pitchFamily="34" charset="0"/>
                <a:sym typeface="+mn-lt"/>
              </a:rPr>
              <a:t>Opportunities &amp; Threats </a:t>
            </a:r>
            <a:r>
              <a:rPr lang="zh-CN" altLang="en-US" sz="2000" dirty="0">
                <a:solidFill>
                  <a:srgbClr val="303030"/>
                </a:solidFill>
                <a:latin typeface="+mn-ea"/>
                <a:cs typeface="Arial" panose="020B0604020202020204" pitchFamily="34" charset="0"/>
                <a:sym typeface="+mn-lt"/>
              </a:rPr>
              <a:t>、</a:t>
            </a:r>
            <a:r>
              <a:rPr lang="en-US" altLang="zh-CN" sz="2000" dirty="0">
                <a:solidFill>
                  <a:srgbClr val="303030"/>
                </a:solidFill>
                <a:latin typeface="+mn-ea"/>
                <a:cs typeface="Arial" panose="020B0604020202020204" pitchFamily="34" charset="0"/>
                <a:sym typeface="+mn-lt"/>
              </a:rPr>
              <a:t>2</a:t>
            </a:r>
            <a:r>
              <a:rPr lang="zh-CN" altLang="en-US" sz="2000" dirty="0">
                <a:solidFill>
                  <a:srgbClr val="303030"/>
                </a:solidFill>
                <a:latin typeface="+mn-ea"/>
                <a:cs typeface="Arial" panose="020B0604020202020204" pitchFamily="34" charset="0"/>
                <a:sym typeface="+mn-lt"/>
              </a:rPr>
              <a:t>选</a:t>
            </a:r>
            <a:r>
              <a:rPr lang="en-US" altLang="zh-CN" sz="2000" dirty="0">
                <a:solidFill>
                  <a:srgbClr val="303030"/>
                </a:solidFill>
                <a:latin typeface="+mn-ea"/>
                <a:cs typeface="Arial" panose="020B0604020202020204" pitchFamily="34" charset="0"/>
                <a:sym typeface="+mn-lt"/>
              </a:rPr>
              <a:t>1 </a:t>
            </a:r>
            <a:r>
              <a:rPr lang="zh-CN" altLang="en-US" sz="2000" dirty="0">
                <a:solidFill>
                  <a:srgbClr val="303030"/>
                </a:solidFill>
                <a:latin typeface="+mn-ea"/>
                <a:cs typeface="Arial" panose="020B0604020202020204" pitchFamily="34" charset="0"/>
                <a:sym typeface="+mn-lt"/>
              </a:rPr>
              <a:t>你和金商量</a:t>
            </a:r>
            <a:br>
              <a:rPr lang="zh-CN" altLang="en-US" sz="2000" noProof="0" dirty="0">
                <a:ln>
                  <a:noFill/>
                </a:ln>
                <a:solidFill>
                  <a:srgbClr val="303030"/>
                </a:solidFill>
                <a:effectLst/>
                <a:uLnTx/>
                <a:uFillTx/>
                <a:latin typeface="+mn-ea"/>
                <a:cs typeface="Arial" panose="020B0604020202020204" pitchFamily="34" charset="0"/>
                <a:sym typeface="+mn-lt"/>
              </a:rPr>
            </a:br>
            <a:r>
              <a:rPr lang="zh-CN" altLang="en-US" sz="2000" b="1" noProof="0" dirty="0">
                <a:ln>
                  <a:noFill/>
                </a:ln>
                <a:solidFill>
                  <a:srgbClr val="303030"/>
                </a:solidFill>
                <a:effectLst/>
                <a:uLnTx/>
                <a:uFillTx/>
                <a:latin typeface="+mn-ea"/>
                <a:cs typeface="Arial" panose="020B0604020202020204" pitchFamily="34" charset="0"/>
                <a:sym typeface="+mn-lt"/>
              </a:rPr>
              <a:t>P</a:t>
            </a:r>
            <a:r>
              <a:rPr lang="en-US" altLang="zh-CN" sz="2000" b="1" noProof="0" dirty="0">
                <a:ln>
                  <a:noFill/>
                </a:ln>
                <a:solidFill>
                  <a:srgbClr val="333438"/>
                </a:solidFill>
                <a:effectLst/>
                <a:uLnTx/>
                <a:uFillTx/>
                <a:latin typeface="Arial" panose="020B0604020202020204" pitchFamily="34" charset="0"/>
                <a:cs typeface="Arial" panose="020B0604020202020204" pitchFamily="34" charset="0"/>
                <a:sym typeface="+mn-lt"/>
              </a:rPr>
              <a:t>ESTEL </a:t>
            </a:r>
            <a:r>
              <a:rPr lang="zh-CN" altLang="en-US" sz="2000" b="1" noProof="0" dirty="0">
                <a:ln>
                  <a:noFill/>
                </a:ln>
                <a:solidFill>
                  <a:srgbClr val="333438"/>
                </a:solidFill>
                <a:effectLst/>
                <a:uLnTx/>
                <a:uFillTx/>
                <a:latin typeface="Arial" panose="020B0604020202020204" pitchFamily="34" charset="0"/>
                <a:cs typeface="Arial" panose="020B0604020202020204" pitchFamily="34" charset="0"/>
                <a:sym typeface="+mn-lt"/>
              </a:rPr>
              <a:t> </a:t>
            </a:r>
            <a:r>
              <a:rPr lang="en-US" altLang="zh-CN" sz="2000" b="1" noProof="0" dirty="0">
                <a:ln>
                  <a:noFill/>
                </a:ln>
                <a:solidFill>
                  <a:srgbClr val="333438"/>
                </a:solidFill>
                <a:effectLst/>
                <a:uLnTx/>
                <a:uFillTx/>
                <a:latin typeface="Arial" panose="020B0604020202020204" pitchFamily="34" charset="0"/>
                <a:cs typeface="Arial" panose="020B0604020202020204" pitchFamily="34" charset="0"/>
                <a:sym typeface="+mn-lt"/>
              </a:rPr>
              <a:t>A</a:t>
            </a:r>
            <a:r>
              <a:rPr lang="zh-CN" altLang="en-US" sz="2000" b="1" noProof="0" dirty="0">
                <a:ln>
                  <a:noFill/>
                </a:ln>
                <a:solidFill>
                  <a:srgbClr val="333438"/>
                </a:solidFill>
                <a:effectLst/>
                <a:uLnTx/>
                <a:uFillTx/>
                <a:latin typeface="Arial" panose="020B0604020202020204" pitchFamily="34" charset="0"/>
                <a:cs typeface="Arial" panose="020B0604020202020204" pitchFamily="34" charset="0"/>
                <a:sym typeface="+mn-lt"/>
              </a:rPr>
              <a:t>nalysis</a:t>
            </a:r>
            <a:endParaRPr lang="zh-CN" altLang="en-US" sz="2000" b="1" noProof="0" dirty="0">
              <a:ln>
                <a:noFill/>
              </a:ln>
              <a:solidFill>
                <a:srgbClr val="333438"/>
              </a:solidFill>
              <a:effectLst/>
              <a:uLnTx/>
              <a:uFillTx/>
              <a:latin typeface="Arial" panose="020B0604020202020204" pitchFamily="34" charset="0"/>
              <a:cs typeface="Arial" panose="020B0604020202020204" pitchFamily="34" charset="0"/>
              <a:sym typeface="+mn-lt"/>
            </a:endParaRPr>
          </a:p>
          <a:p>
            <a:pPr algn="l">
              <a:lnSpc>
                <a:spcPct val="150000"/>
              </a:lnSpc>
            </a:pPr>
            <a:r>
              <a:rPr lang="zh-CN" altLang="en-US" sz="2000" noProof="0" dirty="0">
                <a:ln>
                  <a:noFill/>
                </a:ln>
                <a:solidFill>
                  <a:srgbClr val="303030"/>
                </a:solidFill>
                <a:effectLst/>
                <a:uLnTx/>
                <a:uFillTx/>
                <a:latin typeface="+mn-ea"/>
                <a:cs typeface="Arial" panose="020B0604020202020204" pitchFamily="34" charset="0"/>
                <a:sym typeface="+mn-ea"/>
              </a:rPr>
              <a:t>Economic</a:t>
            </a:r>
            <a:br>
              <a:rPr lang="zh-CN" altLang="en-US" sz="2000" b="1" noProof="0" dirty="0">
                <a:ln>
                  <a:noFill/>
                </a:ln>
                <a:solidFill>
                  <a:srgbClr val="333438"/>
                </a:solidFill>
                <a:effectLst/>
                <a:uLnTx/>
                <a:uFillTx/>
                <a:latin typeface="Arial" panose="020B0604020202020204" pitchFamily="34" charset="0"/>
                <a:cs typeface="Arial" panose="020B0604020202020204" pitchFamily="34" charset="0"/>
                <a:sym typeface="+mn-lt"/>
              </a:rPr>
            </a:br>
            <a:r>
              <a:rPr lang="en-US" altLang="zh-CN" sz="2000" b="1" dirty="0">
                <a:solidFill>
                  <a:srgbClr val="333438"/>
                </a:solidFill>
                <a:latin typeface="Arial" panose="020B0604020202020204" pitchFamily="34" charset="0"/>
                <a:cs typeface="Arial" panose="020B0604020202020204" pitchFamily="34" charset="0"/>
                <a:sym typeface="+mn-lt"/>
              </a:rPr>
              <a:t>Recommendations </a:t>
            </a:r>
            <a:endParaRPr kumimoji="0" lang="zh-CN" altLang="en-US" sz="2000" b="1" i="0" u="none" strike="noStrike" kern="1200" cap="none" spc="0" normalizeH="0" baseline="0" noProof="0" dirty="0">
              <a:ln>
                <a:noFill/>
              </a:ln>
              <a:solidFill>
                <a:srgbClr val="333438"/>
              </a:solidFill>
              <a:effectLst/>
              <a:uLnTx/>
              <a:uFillTx/>
              <a:latin typeface="Arial" panose="020B0604020202020204" pitchFamily="34" charset="0"/>
              <a:cs typeface="Arial" panose="020B0604020202020204" pitchFamily="34" charset="0"/>
              <a:sym typeface="+mn-lt"/>
            </a:endParaRPr>
          </a:p>
          <a:p>
            <a:pPr algn="l">
              <a:lnSpc>
                <a:spcPct val="150000"/>
              </a:lnSpc>
            </a:pPr>
            <a:endParaRPr lang="zh-CN" altLang="en-US" sz="4800" b="1" dirty="0">
              <a:solidFill>
                <a:srgbClr val="333438"/>
              </a:solidFill>
              <a:latin typeface="+mj-ea"/>
              <a:ea typeface="+mj-ea"/>
              <a:cs typeface="Arial" panose="020B0604020202020204" pitchFamily="34" charset="0"/>
              <a:sym typeface="+mn-lt"/>
            </a:endParaRPr>
          </a:p>
          <a:p>
            <a:pPr marL="0" marR="0" lvl="0" indent="0" algn="l" defTabSz="914400" rtl="0" eaLnBrk="1" fontAlgn="auto" latinLnBrk="0" hangingPunct="1">
              <a:lnSpc>
                <a:spcPct val="130000"/>
              </a:lnSpc>
              <a:spcBef>
                <a:spcPts val="0"/>
              </a:spcBef>
              <a:spcAft>
                <a:spcPts val="0"/>
              </a:spcAft>
              <a:buClrTx/>
              <a:buSzTx/>
              <a:buFontTx/>
              <a:buNone/>
              <a:defRPr/>
            </a:pPr>
            <a:endParaRPr lang="en-US" altLang="zh-CN" sz="1200" noProof="0" dirty="0">
              <a:ln>
                <a:noFill/>
              </a:ln>
              <a:solidFill>
                <a:srgbClr val="303030"/>
              </a:solidFill>
              <a:effectLst/>
              <a:uLnTx/>
              <a:uFillTx/>
              <a:latin typeface="+mn-ea"/>
              <a:cs typeface="Arial" panose="020B0604020202020204" pitchFamily="34" charset="0"/>
              <a:sym typeface="+mn-lt"/>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photo-1485628390555-1a7bd503f9fe"/>
          <p:cNvPicPr>
            <a:picLocks noChangeAspect="1"/>
          </p:cNvPicPr>
          <p:nvPr>
            <p:custDataLst>
              <p:tags r:id="rId1"/>
            </p:custDataLst>
          </p:nvPr>
        </p:nvPicPr>
        <p:blipFill>
          <a:blip r:embed="rId2"/>
          <a:stretch>
            <a:fillRect/>
          </a:stretch>
        </p:blipFill>
        <p:spPr>
          <a:xfrm>
            <a:off x="0" y="0"/>
            <a:ext cx="10212070" cy="6858000"/>
          </a:xfrm>
          <a:prstGeom prst="rect">
            <a:avLst/>
          </a:prstGeom>
        </p:spPr>
      </p:pic>
      <p:sp>
        <p:nvSpPr>
          <p:cNvPr id="5" name="矩形 4"/>
          <p:cNvSpPr/>
          <p:nvPr/>
        </p:nvSpPr>
        <p:spPr>
          <a:xfrm>
            <a:off x="0" y="0"/>
            <a:ext cx="10212070" cy="6858635"/>
          </a:xfrm>
          <a:prstGeom prst="rect">
            <a:avLst/>
          </a:prstGeom>
          <a:solidFill>
            <a:schemeClr val="bg1">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Arial" panose="020B0604020202020204" pitchFamily="34" charset="0"/>
              <a:cs typeface="Arial" panose="020B0604020202020204" pitchFamily="34" charset="0"/>
            </a:endParaRPr>
          </a:p>
        </p:txBody>
      </p:sp>
      <p:sp>
        <p:nvSpPr>
          <p:cNvPr id="8" name="矩形 7"/>
          <p:cNvSpPr/>
          <p:nvPr/>
        </p:nvSpPr>
        <p:spPr>
          <a:xfrm>
            <a:off x="762000" y="2099945"/>
            <a:ext cx="10668635" cy="2017395"/>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Arial" panose="020B0604020202020204" pitchFamily="34" charset="0"/>
              <a:cs typeface="Arial" panose="020B0604020202020204" pitchFamily="34" charset="0"/>
            </a:endParaRPr>
          </a:p>
        </p:txBody>
      </p:sp>
      <p:sp>
        <p:nvSpPr>
          <p:cNvPr id="7" name="矩形 6"/>
          <p:cNvSpPr/>
          <p:nvPr/>
        </p:nvSpPr>
        <p:spPr>
          <a:xfrm>
            <a:off x="761365" y="2099945"/>
            <a:ext cx="257810" cy="2017395"/>
          </a:xfrm>
          <a:prstGeom prst="rect">
            <a:avLst/>
          </a:prstGeom>
          <a:solidFill>
            <a:srgbClr val="33343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10" name="椭圆 9"/>
          <p:cNvSpPr/>
          <p:nvPr/>
        </p:nvSpPr>
        <p:spPr>
          <a:xfrm>
            <a:off x="1019175" y="2226945"/>
            <a:ext cx="2524760" cy="1764030"/>
          </a:xfrm>
          <a:prstGeom prst="ellipse">
            <a:avLst/>
          </a:prstGeom>
          <a:noFill/>
          <a:ln>
            <a:noFill/>
          </a:ln>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9600" b="1" dirty="0">
                <a:solidFill>
                  <a:srgbClr val="333438"/>
                </a:solidFill>
                <a:latin typeface="Arial" panose="020B0604020202020204" pitchFamily="34" charset="0"/>
                <a:ea typeface="Arial" panose="020B0604020202020204" pitchFamily="34" charset="0"/>
                <a:cs typeface="Arial" panose="020B0604020202020204" pitchFamily="34" charset="0"/>
              </a:rPr>
              <a:t>01</a:t>
            </a:r>
            <a:endParaRPr lang="en-US" altLang="zh-CN" sz="9600" b="1" dirty="0">
              <a:solidFill>
                <a:srgbClr val="333438"/>
              </a:solidFill>
              <a:latin typeface="Arial" panose="020B0604020202020204" pitchFamily="34" charset="0"/>
              <a:ea typeface="Arial" panose="020B0604020202020204" pitchFamily="34" charset="0"/>
              <a:cs typeface="Arial" panose="020B0604020202020204" pitchFamily="34" charset="0"/>
            </a:endParaRPr>
          </a:p>
        </p:txBody>
      </p:sp>
      <p:sp>
        <p:nvSpPr>
          <p:cNvPr id="12" name="矩形 11"/>
          <p:cNvSpPr/>
          <p:nvPr/>
        </p:nvSpPr>
        <p:spPr>
          <a:xfrm>
            <a:off x="3203575" y="1279525"/>
            <a:ext cx="6637655" cy="321564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l">
              <a:lnSpc>
                <a:spcPct val="150000"/>
              </a:lnSpc>
            </a:pPr>
            <a:r>
              <a:rPr lang="en-US" altLang="zh-CN" sz="4800" b="1" dirty="0">
                <a:solidFill>
                  <a:srgbClr val="333438"/>
                </a:solidFill>
                <a:latin typeface="+mj-ea"/>
                <a:ea typeface="+mj-ea"/>
                <a:cs typeface="Arial" panose="020B0604020202020204" pitchFamily="34" charset="0"/>
                <a:sym typeface="+mn-lt"/>
              </a:rPr>
              <a:t>B</a:t>
            </a:r>
            <a:r>
              <a:rPr lang="zh-CN" altLang="en-US" sz="4800" b="1" dirty="0">
                <a:solidFill>
                  <a:srgbClr val="333438"/>
                </a:solidFill>
                <a:latin typeface="+mj-ea"/>
                <a:ea typeface="+mj-ea"/>
                <a:cs typeface="Arial" panose="020B0604020202020204" pitchFamily="34" charset="0"/>
                <a:sym typeface="+mn-lt"/>
              </a:rPr>
              <a:t>ackground</a:t>
            </a:r>
            <a:endParaRPr lang="zh-CN" altLang="en-US" sz="4800" b="1" dirty="0">
              <a:solidFill>
                <a:srgbClr val="333438"/>
              </a:solidFill>
              <a:latin typeface="+mj-ea"/>
              <a:ea typeface="+mj-ea"/>
              <a:cs typeface="Arial" panose="020B0604020202020204" pitchFamily="34" charset="0"/>
              <a:sym typeface="+mn-lt"/>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1270"/>
            <a:ext cx="4477385" cy="6858635"/>
          </a:xfrm>
          <a:prstGeom prst="rect">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3705860" y="745490"/>
            <a:ext cx="7877175" cy="536575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19" y="0"/>
            <a:ext cx="4020852" cy="1815465"/>
            <a:chOff x="-60" y="522"/>
            <a:chExt cx="5989" cy="2859"/>
          </a:xfrm>
        </p:grpSpPr>
        <p:cxnSp>
          <p:nvCxnSpPr>
            <p:cNvPr id="12" name="直接连接符 11"/>
            <p:cNvCxnSpPr/>
            <p:nvPr/>
          </p:nvCxnSpPr>
          <p:spPr>
            <a:xfrm flipV="1">
              <a:off x="617" y="3366"/>
              <a:ext cx="1592" cy="15"/>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60" y="522"/>
              <a:ext cx="5989" cy="2284"/>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800" b="1" dirty="0">
                  <a:solidFill>
                    <a:schemeClr val="bg1"/>
                  </a:solidFill>
                  <a:latin typeface="Arial" panose="020B0604020202020204" pitchFamily="34" charset="0"/>
                  <a:ea typeface="Arial" panose="020B0604020202020204" pitchFamily="34" charset="0"/>
                  <a:cs typeface="Arial" panose="020B0604020202020204" pitchFamily="34" charset="0"/>
                  <a:sym typeface="字魂36号-正文宋楷" panose="02000000000000000000" pitchFamily="2" charset="-122"/>
                </a:rPr>
                <a:t>The background of Volkswagen Group</a:t>
              </a:r>
              <a:endParaRPr lang="zh-CN" altLang="en-US" sz="2800" b="1" dirty="0">
                <a:solidFill>
                  <a:schemeClr val="bg1"/>
                </a:solidFill>
                <a:latin typeface="Arial" panose="020B0604020202020204" pitchFamily="34" charset="0"/>
                <a:ea typeface="Arial" panose="020B0604020202020204" pitchFamily="34" charset="0"/>
                <a:cs typeface="Arial" panose="020B0604020202020204" pitchFamily="34" charset="0"/>
                <a:sym typeface="字魂36号-正文宋楷" panose="02000000000000000000" pitchFamily="2" charset="-122"/>
              </a:endParaRPr>
            </a:p>
          </p:txBody>
        </p:sp>
      </p:grpSp>
      <p:grpSp>
        <p:nvGrpSpPr>
          <p:cNvPr id="5" name="组合 4"/>
          <p:cNvGrpSpPr/>
          <p:nvPr/>
        </p:nvGrpSpPr>
        <p:grpSpPr>
          <a:xfrm>
            <a:off x="3451860" y="6494780"/>
            <a:ext cx="671830" cy="107950"/>
            <a:chOff x="884" y="7783"/>
            <a:chExt cx="1058" cy="170"/>
          </a:xfrm>
        </p:grpSpPr>
        <p:sp>
          <p:nvSpPr>
            <p:cNvPr id="15" name="椭圆 14"/>
            <p:cNvSpPr/>
            <p:nvPr/>
          </p:nvSpPr>
          <p:spPr>
            <a:xfrm>
              <a:off x="884" y="7783"/>
              <a:ext cx="170" cy="1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椭圆 15"/>
            <p:cNvSpPr/>
            <p:nvPr/>
          </p:nvSpPr>
          <p:spPr>
            <a:xfrm>
              <a:off x="1328" y="7783"/>
              <a:ext cx="170" cy="1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p:cNvSpPr/>
            <p:nvPr/>
          </p:nvSpPr>
          <p:spPr>
            <a:xfrm>
              <a:off x="1772" y="7783"/>
              <a:ext cx="170" cy="1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1" name="文本框 10"/>
          <p:cNvSpPr txBox="1"/>
          <p:nvPr/>
        </p:nvSpPr>
        <p:spPr>
          <a:xfrm>
            <a:off x="4020185" y="1624965"/>
            <a:ext cx="7248525" cy="1659429"/>
          </a:xfrm>
          <a:prstGeom prst="rect">
            <a:avLst/>
          </a:prstGeom>
          <a:noFill/>
        </p:spPr>
        <p:txBody>
          <a:bodyPr wrap="square" rtlCol="0" anchor="t">
            <a:spAutoFit/>
          </a:bodyPr>
          <a:lstStyle/>
          <a:p>
            <a:pPr marR="0" indent="0" algn="just" defTabSz="914400" fontAlgn="auto">
              <a:lnSpc>
                <a:spcPct val="130000"/>
              </a:lnSpc>
              <a:spcBef>
                <a:spcPts val="0"/>
              </a:spcBef>
              <a:spcAft>
                <a:spcPts val="0"/>
              </a:spcAft>
              <a:buClrTx/>
              <a:buSzTx/>
              <a:buFontTx/>
              <a:buNone/>
              <a:defRPr/>
            </a:pPr>
            <a:r>
              <a:rPr sz="1600" noProof="0" dirty="0">
                <a:latin typeface="+mn-ea"/>
                <a:cs typeface="Arial" panose="020B0604020202020204" pitchFamily="34" charset="0"/>
                <a:sym typeface="+mn-ea"/>
              </a:rPr>
              <a:t>Volkswagen Group was founded in 1938 and headquartered in Wolfsburg, Germany. It is the largest automobile company in Europe and one of the most powerful multinational companies in the world automobile industry. In 2004, Volkswagen Group sold 5 million cars to consumers worldwide</a:t>
            </a:r>
            <a:r>
              <a:rPr lang="en-US" sz="1600" noProof="0" dirty="0">
                <a:latin typeface="+mn-ea"/>
                <a:cs typeface="Arial" panose="020B0604020202020204" pitchFamily="34" charset="0"/>
                <a:sym typeface="+mn-ea"/>
              </a:rPr>
              <a:t> (</a:t>
            </a:r>
            <a:r>
              <a:rPr lang="en-US" sz="1600" noProof="0" dirty="0">
                <a:highlight>
                  <a:srgbClr val="FFFF00"/>
                </a:highlight>
                <a:latin typeface="+mn-ea"/>
                <a:cs typeface="Arial" panose="020B0604020202020204" pitchFamily="34" charset="0"/>
                <a:sym typeface="+mn-ea"/>
              </a:rPr>
              <a:t>Volkswagen, 2022</a:t>
            </a:r>
            <a:r>
              <a:rPr lang="en-US" sz="1600" noProof="0" dirty="0">
                <a:latin typeface="+mn-ea"/>
                <a:cs typeface="Arial" panose="020B0604020202020204" pitchFamily="34" charset="0"/>
                <a:sym typeface="+mn-ea"/>
              </a:rPr>
              <a:t>)</a:t>
            </a:r>
            <a:r>
              <a:rPr sz="1600" noProof="0" dirty="0">
                <a:latin typeface="+mn-ea"/>
                <a:cs typeface="Arial" panose="020B0604020202020204" pitchFamily="34" charset="0"/>
                <a:sym typeface="+mn-ea"/>
              </a:rPr>
              <a:t>.</a:t>
            </a:r>
            <a:endParaRPr lang="zh-CN" altLang="en-US" sz="1600" noProof="0" dirty="0">
              <a:latin typeface="+mn-ea"/>
              <a:cs typeface="Arial" panose="020B0604020202020204" pitchFamily="34" charset="0"/>
              <a:sym typeface="+mn-ea"/>
            </a:endParaRPr>
          </a:p>
        </p:txBody>
      </p:sp>
      <p:sp>
        <p:nvSpPr>
          <p:cNvPr id="14" name="文本框 13"/>
          <p:cNvSpPr txBox="1"/>
          <p:nvPr/>
        </p:nvSpPr>
        <p:spPr>
          <a:xfrm>
            <a:off x="4020185" y="3583940"/>
            <a:ext cx="7248525" cy="1339341"/>
          </a:xfrm>
          <a:prstGeom prst="rect">
            <a:avLst/>
          </a:prstGeom>
          <a:noFill/>
        </p:spPr>
        <p:txBody>
          <a:bodyPr wrap="square" rtlCol="0" anchor="t">
            <a:spAutoFit/>
          </a:bodyPr>
          <a:lstStyle/>
          <a:p>
            <a:pPr marR="0" indent="0" algn="just" defTabSz="914400" fontAlgn="auto">
              <a:lnSpc>
                <a:spcPct val="130000"/>
              </a:lnSpc>
              <a:spcBef>
                <a:spcPts val="0"/>
              </a:spcBef>
              <a:spcAft>
                <a:spcPts val="0"/>
              </a:spcAft>
              <a:buClrTx/>
              <a:buSzTx/>
              <a:buFontTx/>
              <a:buNone/>
              <a:defRPr/>
            </a:pPr>
            <a:r>
              <a:rPr sz="1600" noProof="0" dirty="0">
                <a:solidFill>
                  <a:prstClr val="black"/>
                </a:solidFill>
                <a:latin typeface="+mn-ea"/>
                <a:cs typeface="Arial" panose="020B0604020202020204" pitchFamily="34" charset="0"/>
                <a:sym typeface="+mn-ea"/>
              </a:rPr>
              <a:t>Volkswagen Group has established 68 wholly-owned and joint-stock enterprises in th</a:t>
            </a:r>
            <a:r>
              <a:rPr lang="en-US" sz="1600" noProof="0" dirty="0">
                <a:solidFill>
                  <a:prstClr val="black"/>
                </a:solidFill>
                <a:latin typeface="+mn-ea"/>
                <a:cs typeface="Arial" panose="020B0604020202020204" pitchFamily="34" charset="0"/>
                <a:sym typeface="+mn-ea"/>
              </a:rPr>
              <a:t>e</a:t>
            </a:r>
            <a:r>
              <a:rPr sz="1600" noProof="0" dirty="0">
                <a:solidFill>
                  <a:prstClr val="black"/>
                </a:solidFill>
                <a:latin typeface="+mn-ea"/>
                <a:cs typeface="Arial" panose="020B0604020202020204" pitchFamily="34" charset="0"/>
                <a:sym typeface="+mn-ea"/>
              </a:rPr>
              <a:t> world. Its business areas include automobile research and development, production, sales, logistics, services, auto parts, auto leasing, financial services, auto insurance, banking, IT services, etc.</a:t>
            </a:r>
            <a:endParaRPr lang="zh-CN" altLang="en-US" sz="1600" noProof="0" dirty="0">
              <a:solidFill>
                <a:prstClr val="black"/>
              </a:solidFill>
              <a:latin typeface="+mn-ea"/>
              <a:cs typeface="Arial" panose="020B0604020202020204" pitchFamily="34" charset="0"/>
              <a:sym typeface="+mn-ea"/>
            </a:endParaRPr>
          </a:p>
        </p:txBody>
      </p:sp>
      <p:grpSp>
        <p:nvGrpSpPr>
          <p:cNvPr id="18" name="组合 17"/>
          <p:cNvGrpSpPr/>
          <p:nvPr/>
        </p:nvGrpSpPr>
        <p:grpSpPr>
          <a:xfrm>
            <a:off x="10498363" y="5322491"/>
            <a:ext cx="1394634" cy="1394634"/>
            <a:chOff x="1284557" y="1766051"/>
            <a:chExt cx="1394634" cy="1394634"/>
          </a:xfrm>
        </p:grpSpPr>
        <p:grpSp>
          <p:nvGrpSpPr>
            <p:cNvPr id="19" name="组合 18"/>
            <p:cNvGrpSpPr/>
            <p:nvPr/>
          </p:nvGrpSpPr>
          <p:grpSpPr>
            <a:xfrm>
              <a:off x="1449298" y="1928178"/>
              <a:ext cx="1070382" cy="1070382"/>
              <a:chOff x="2083852" y="2503310"/>
              <a:chExt cx="1305995" cy="1305995"/>
            </a:xfrm>
          </p:grpSpPr>
          <p:sp>
            <p:nvSpPr>
              <p:cNvPr id="20" name="椭圆 19"/>
              <p:cNvSpPr/>
              <p:nvPr/>
            </p:nvSpPr>
            <p:spPr>
              <a:xfrm>
                <a:off x="2083852" y="2503310"/>
                <a:ext cx="1305995" cy="1305995"/>
              </a:xfrm>
              <a:prstGeom prst="ellipse">
                <a:avLst/>
              </a:prstGeom>
              <a:solidFill>
                <a:srgbClr val="8794AD"/>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Arial" panose="020B0604020202020204" pitchFamily="34" charset="0"/>
                  <a:ea typeface="字魂105号-简雅黑" panose="00000500000000000000" pitchFamily="2" charset="-122"/>
                  <a:cs typeface="+mn-ea"/>
                </a:endParaRPr>
              </a:p>
            </p:txBody>
          </p:sp>
          <p:sp>
            <p:nvSpPr>
              <p:cNvPr id="21" name="椭圆 20"/>
              <p:cNvSpPr/>
              <p:nvPr/>
            </p:nvSpPr>
            <p:spPr>
              <a:xfrm>
                <a:off x="2142576" y="2562035"/>
                <a:ext cx="1188546" cy="1188546"/>
              </a:xfrm>
              <a:prstGeom prst="ellipse">
                <a:avLst/>
              </a:prstGeom>
              <a:solidFill>
                <a:srgbClr val="8794AD"/>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Arial" panose="020B0604020202020204" pitchFamily="34" charset="0"/>
                  <a:ea typeface="字魂105号-简雅黑" panose="00000500000000000000" pitchFamily="2" charset="-122"/>
                  <a:cs typeface="+mn-ea"/>
                </a:endParaRPr>
              </a:p>
            </p:txBody>
          </p:sp>
        </p:grpSp>
        <p:sp>
          <p:nvSpPr>
            <p:cNvPr id="22" name="椭圆 11"/>
            <p:cNvSpPr/>
            <p:nvPr/>
          </p:nvSpPr>
          <p:spPr>
            <a:xfrm>
              <a:off x="1740249" y="2266486"/>
              <a:ext cx="488479" cy="393765"/>
            </a:xfrm>
            <a:custGeom>
              <a:avLst/>
              <a:gdLst>
                <a:gd name="T0" fmla="*/ 646 w 726"/>
                <a:gd name="T1" fmla="*/ 0 h 586"/>
                <a:gd name="T2" fmla="*/ 326 w 726"/>
                <a:gd name="T3" fmla="*/ 65 h 586"/>
                <a:gd name="T4" fmla="*/ 31 w 726"/>
                <a:gd name="T5" fmla="*/ 65 h 586"/>
                <a:gd name="T6" fmla="*/ 0 w 726"/>
                <a:gd name="T7" fmla="*/ 585 h 586"/>
                <a:gd name="T8" fmla="*/ 323 w 726"/>
                <a:gd name="T9" fmla="*/ 586 h 586"/>
                <a:gd name="T10" fmla="*/ 351 w 726"/>
                <a:gd name="T11" fmla="*/ 585 h 586"/>
                <a:gd name="T12" fmla="*/ 354 w 726"/>
                <a:gd name="T13" fmla="*/ 585 h 586"/>
                <a:gd name="T14" fmla="*/ 726 w 726"/>
                <a:gd name="T15" fmla="*/ 65 h 586"/>
                <a:gd name="T16" fmla="*/ 62 w 726"/>
                <a:gd name="T17" fmla="*/ 65 h 586"/>
                <a:gd name="T18" fmla="*/ 182 w 726"/>
                <a:gd name="T19" fmla="*/ 65 h 586"/>
                <a:gd name="T20" fmla="*/ 323 w 726"/>
                <a:gd name="T21" fmla="*/ 103 h 586"/>
                <a:gd name="T22" fmla="*/ 62 w 726"/>
                <a:gd name="T23" fmla="*/ 490 h 586"/>
                <a:gd name="T24" fmla="*/ 62 w 726"/>
                <a:gd name="T25" fmla="*/ 65 h 586"/>
                <a:gd name="T26" fmla="*/ 615 w 726"/>
                <a:gd name="T27" fmla="*/ 65 h 586"/>
                <a:gd name="T28" fmla="*/ 615 w 726"/>
                <a:gd name="T29" fmla="*/ 490 h 586"/>
                <a:gd name="T30" fmla="*/ 354 w 726"/>
                <a:gd name="T31" fmla="*/ 103 h 586"/>
                <a:gd name="T32" fmla="*/ 496 w 726"/>
                <a:gd name="T33" fmla="*/ 65 h 586"/>
                <a:gd name="T34" fmla="*/ 699 w 726"/>
                <a:gd name="T35" fmla="*/ 344 h 586"/>
                <a:gd name="T36" fmla="*/ 663 w 726"/>
                <a:gd name="T37" fmla="*/ 344 h 586"/>
                <a:gd name="T38" fmla="*/ 689 w 726"/>
                <a:gd name="T39" fmla="*/ 307 h 586"/>
                <a:gd name="T40" fmla="*/ 699 w 726"/>
                <a:gd name="T41" fmla="*/ 344 h 586"/>
                <a:gd name="T42" fmla="*/ 47 w 726"/>
                <a:gd name="T43" fmla="*/ 518 h 586"/>
                <a:gd name="T44" fmla="*/ 47 w 726"/>
                <a:gd name="T45" fmla="*/ 548 h 586"/>
                <a:gd name="T46" fmla="*/ 636 w 726"/>
                <a:gd name="T47" fmla="*/ 548 h 586"/>
                <a:gd name="T48" fmla="*/ 636 w 726"/>
                <a:gd name="T49" fmla="*/ 517 h 586"/>
                <a:gd name="T50" fmla="*/ 95 w 726"/>
                <a:gd name="T51" fmla="*/ 116 h 586"/>
                <a:gd name="T52" fmla="*/ 105 w 726"/>
                <a:gd name="T53" fmla="*/ 86 h 586"/>
                <a:gd name="T54" fmla="*/ 298 w 726"/>
                <a:gd name="T55" fmla="*/ 150 h 586"/>
                <a:gd name="T56" fmla="*/ 288 w 726"/>
                <a:gd name="T57" fmla="*/ 263 h 586"/>
                <a:gd name="T58" fmla="*/ 105 w 726"/>
                <a:gd name="T59" fmla="*/ 169 h 586"/>
                <a:gd name="T60" fmla="*/ 288 w 726"/>
                <a:gd name="T61" fmla="*/ 263 h 586"/>
                <a:gd name="T62" fmla="*/ 95 w 726"/>
                <a:gd name="T63" fmla="*/ 283 h 586"/>
                <a:gd name="T64" fmla="*/ 298 w 726"/>
                <a:gd name="T65" fmla="*/ 317 h 586"/>
                <a:gd name="T66" fmla="*/ 288 w 726"/>
                <a:gd name="T67" fmla="*/ 430 h 586"/>
                <a:gd name="T68" fmla="*/ 105 w 726"/>
                <a:gd name="T69" fmla="*/ 337 h 586"/>
                <a:gd name="T70" fmla="*/ 288 w 726"/>
                <a:gd name="T71" fmla="*/ 430 h 586"/>
                <a:gd name="T72" fmla="*/ 95 w 726"/>
                <a:gd name="T73" fmla="*/ 440 h 586"/>
                <a:gd name="T74" fmla="*/ 298 w 726"/>
                <a:gd name="T75" fmla="*/ 475 h 586"/>
                <a:gd name="T76" fmla="*/ 389 w 726"/>
                <a:gd name="T77" fmla="*/ 180 h 586"/>
                <a:gd name="T78" fmla="*/ 522 w 726"/>
                <a:gd name="T79" fmla="*/ 103 h 586"/>
                <a:gd name="T80" fmla="*/ 578 w 726"/>
                <a:gd name="T81" fmla="*/ 103 h 586"/>
                <a:gd name="T82" fmla="*/ 389 w 726"/>
                <a:gd name="T83" fmla="*/ 180 h 586"/>
                <a:gd name="T84" fmla="*/ 379 w 726"/>
                <a:gd name="T85" fmla="*/ 234 h 586"/>
                <a:gd name="T86" fmla="*/ 582 w 726"/>
                <a:gd name="T87" fmla="*/ 199 h 586"/>
                <a:gd name="T88" fmla="*/ 389 w 726"/>
                <a:gd name="T89" fmla="*/ 347 h 586"/>
                <a:gd name="T90" fmla="*/ 572 w 726"/>
                <a:gd name="T91" fmla="*/ 253 h 586"/>
                <a:gd name="T92" fmla="*/ 389 w 726"/>
                <a:gd name="T93" fmla="*/ 347 h 586"/>
                <a:gd name="T94" fmla="*/ 379 w 726"/>
                <a:gd name="T95" fmla="*/ 401 h 586"/>
                <a:gd name="T96" fmla="*/ 582 w 726"/>
                <a:gd name="T97" fmla="*/ 366 h 586"/>
                <a:gd name="T98" fmla="*/ 389 w 726"/>
                <a:gd name="T99" fmla="*/ 504 h 586"/>
                <a:gd name="T100" fmla="*/ 572 w 726"/>
                <a:gd name="T101" fmla="*/ 410 h 586"/>
                <a:gd name="T102" fmla="*/ 389 w 726"/>
                <a:gd name="T103" fmla="*/ 504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26" h="586">
                  <a:moveTo>
                    <a:pt x="646" y="65"/>
                  </a:moveTo>
                  <a:lnTo>
                    <a:pt x="646" y="0"/>
                  </a:lnTo>
                  <a:lnTo>
                    <a:pt x="351" y="65"/>
                  </a:lnTo>
                  <a:lnTo>
                    <a:pt x="326" y="65"/>
                  </a:lnTo>
                  <a:lnTo>
                    <a:pt x="31" y="0"/>
                  </a:lnTo>
                  <a:lnTo>
                    <a:pt x="31" y="65"/>
                  </a:lnTo>
                  <a:lnTo>
                    <a:pt x="0" y="65"/>
                  </a:lnTo>
                  <a:lnTo>
                    <a:pt x="0" y="585"/>
                  </a:lnTo>
                  <a:lnTo>
                    <a:pt x="323" y="585"/>
                  </a:lnTo>
                  <a:lnTo>
                    <a:pt x="323" y="586"/>
                  </a:lnTo>
                  <a:lnTo>
                    <a:pt x="326" y="585"/>
                  </a:lnTo>
                  <a:lnTo>
                    <a:pt x="351" y="585"/>
                  </a:lnTo>
                  <a:lnTo>
                    <a:pt x="354" y="586"/>
                  </a:lnTo>
                  <a:lnTo>
                    <a:pt x="354" y="585"/>
                  </a:lnTo>
                  <a:lnTo>
                    <a:pt x="726" y="585"/>
                  </a:lnTo>
                  <a:lnTo>
                    <a:pt x="726" y="65"/>
                  </a:lnTo>
                  <a:lnTo>
                    <a:pt x="646" y="65"/>
                  </a:lnTo>
                  <a:close/>
                  <a:moveTo>
                    <a:pt x="62" y="65"/>
                  </a:moveTo>
                  <a:lnTo>
                    <a:pt x="62" y="39"/>
                  </a:lnTo>
                  <a:lnTo>
                    <a:pt x="182" y="65"/>
                  </a:lnTo>
                  <a:lnTo>
                    <a:pt x="323" y="97"/>
                  </a:lnTo>
                  <a:lnTo>
                    <a:pt x="323" y="103"/>
                  </a:lnTo>
                  <a:lnTo>
                    <a:pt x="323" y="547"/>
                  </a:lnTo>
                  <a:lnTo>
                    <a:pt x="62" y="490"/>
                  </a:lnTo>
                  <a:lnTo>
                    <a:pt x="62" y="103"/>
                  </a:lnTo>
                  <a:lnTo>
                    <a:pt x="62" y="65"/>
                  </a:lnTo>
                  <a:close/>
                  <a:moveTo>
                    <a:pt x="615" y="39"/>
                  </a:moveTo>
                  <a:lnTo>
                    <a:pt x="615" y="65"/>
                  </a:lnTo>
                  <a:lnTo>
                    <a:pt x="615" y="103"/>
                  </a:lnTo>
                  <a:lnTo>
                    <a:pt x="615" y="490"/>
                  </a:lnTo>
                  <a:lnTo>
                    <a:pt x="354" y="547"/>
                  </a:lnTo>
                  <a:lnTo>
                    <a:pt x="354" y="103"/>
                  </a:lnTo>
                  <a:lnTo>
                    <a:pt x="354" y="97"/>
                  </a:lnTo>
                  <a:lnTo>
                    <a:pt x="496" y="65"/>
                  </a:lnTo>
                  <a:lnTo>
                    <a:pt x="615" y="39"/>
                  </a:lnTo>
                  <a:close/>
                  <a:moveTo>
                    <a:pt x="699" y="344"/>
                  </a:moveTo>
                  <a:lnTo>
                    <a:pt x="689" y="344"/>
                  </a:lnTo>
                  <a:lnTo>
                    <a:pt x="663" y="344"/>
                  </a:lnTo>
                  <a:lnTo>
                    <a:pt x="663" y="307"/>
                  </a:lnTo>
                  <a:lnTo>
                    <a:pt x="689" y="307"/>
                  </a:lnTo>
                  <a:lnTo>
                    <a:pt x="699" y="307"/>
                  </a:lnTo>
                  <a:lnTo>
                    <a:pt x="699" y="344"/>
                  </a:lnTo>
                  <a:close/>
                  <a:moveTo>
                    <a:pt x="47" y="548"/>
                  </a:moveTo>
                  <a:lnTo>
                    <a:pt x="47" y="518"/>
                  </a:lnTo>
                  <a:lnTo>
                    <a:pt x="182" y="548"/>
                  </a:lnTo>
                  <a:lnTo>
                    <a:pt x="47" y="548"/>
                  </a:lnTo>
                  <a:close/>
                  <a:moveTo>
                    <a:pt x="636" y="517"/>
                  </a:moveTo>
                  <a:lnTo>
                    <a:pt x="636" y="548"/>
                  </a:lnTo>
                  <a:lnTo>
                    <a:pt x="496" y="548"/>
                  </a:lnTo>
                  <a:lnTo>
                    <a:pt x="636" y="517"/>
                  </a:lnTo>
                  <a:close/>
                  <a:moveTo>
                    <a:pt x="288" y="180"/>
                  </a:moveTo>
                  <a:lnTo>
                    <a:pt x="95" y="116"/>
                  </a:lnTo>
                  <a:lnTo>
                    <a:pt x="99" y="103"/>
                  </a:lnTo>
                  <a:lnTo>
                    <a:pt x="105" y="86"/>
                  </a:lnTo>
                  <a:lnTo>
                    <a:pt x="155" y="103"/>
                  </a:lnTo>
                  <a:lnTo>
                    <a:pt x="298" y="150"/>
                  </a:lnTo>
                  <a:lnTo>
                    <a:pt x="288" y="180"/>
                  </a:lnTo>
                  <a:close/>
                  <a:moveTo>
                    <a:pt x="288" y="263"/>
                  </a:moveTo>
                  <a:lnTo>
                    <a:pt x="95" y="199"/>
                  </a:lnTo>
                  <a:lnTo>
                    <a:pt x="105" y="169"/>
                  </a:lnTo>
                  <a:lnTo>
                    <a:pt x="298" y="234"/>
                  </a:lnTo>
                  <a:lnTo>
                    <a:pt x="288" y="263"/>
                  </a:lnTo>
                  <a:close/>
                  <a:moveTo>
                    <a:pt x="288" y="347"/>
                  </a:moveTo>
                  <a:lnTo>
                    <a:pt x="95" y="283"/>
                  </a:lnTo>
                  <a:lnTo>
                    <a:pt x="105" y="253"/>
                  </a:lnTo>
                  <a:lnTo>
                    <a:pt x="298" y="317"/>
                  </a:lnTo>
                  <a:lnTo>
                    <a:pt x="288" y="347"/>
                  </a:lnTo>
                  <a:close/>
                  <a:moveTo>
                    <a:pt x="288" y="430"/>
                  </a:moveTo>
                  <a:lnTo>
                    <a:pt x="95" y="366"/>
                  </a:lnTo>
                  <a:lnTo>
                    <a:pt x="105" y="337"/>
                  </a:lnTo>
                  <a:lnTo>
                    <a:pt x="298" y="401"/>
                  </a:lnTo>
                  <a:lnTo>
                    <a:pt x="288" y="430"/>
                  </a:lnTo>
                  <a:close/>
                  <a:moveTo>
                    <a:pt x="288" y="504"/>
                  </a:moveTo>
                  <a:lnTo>
                    <a:pt x="95" y="440"/>
                  </a:lnTo>
                  <a:lnTo>
                    <a:pt x="105" y="410"/>
                  </a:lnTo>
                  <a:lnTo>
                    <a:pt x="298" y="475"/>
                  </a:lnTo>
                  <a:lnTo>
                    <a:pt x="288" y="504"/>
                  </a:lnTo>
                  <a:close/>
                  <a:moveTo>
                    <a:pt x="389" y="180"/>
                  </a:moveTo>
                  <a:lnTo>
                    <a:pt x="379" y="150"/>
                  </a:lnTo>
                  <a:lnTo>
                    <a:pt x="522" y="103"/>
                  </a:lnTo>
                  <a:lnTo>
                    <a:pt x="572" y="86"/>
                  </a:lnTo>
                  <a:lnTo>
                    <a:pt x="578" y="103"/>
                  </a:lnTo>
                  <a:lnTo>
                    <a:pt x="582" y="116"/>
                  </a:lnTo>
                  <a:lnTo>
                    <a:pt x="389" y="180"/>
                  </a:lnTo>
                  <a:close/>
                  <a:moveTo>
                    <a:pt x="389" y="263"/>
                  </a:moveTo>
                  <a:lnTo>
                    <a:pt x="379" y="234"/>
                  </a:lnTo>
                  <a:lnTo>
                    <a:pt x="572" y="169"/>
                  </a:lnTo>
                  <a:lnTo>
                    <a:pt x="582" y="199"/>
                  </a:lnTo>
                  <a:lnTo>
                    <a:pt x="389" y="263"/>
                  </a:lnTo>
                  <a:close/>
                  <a:moveTo>
                    <a:pt x="389" y="347"/>
                  </a:moveTo>
                  <a:lnTo>
                    <a:pt x="379" y="317"/>
                  </a:lnTo>
                  <a:lnTo>
                    <a:pt x="572" y="253"/>
                  </a:lnTo>
                  <a:lnTo>
                    <a:pt x="582" y="283"/>
                  </a:lnTo>
                  <a:lnTo>
                    <a:pt x="389" y="347"/>
                  </a:lnTo>
                  <a:close/>
                  <a:moveTo>
                    <a:pt x="389" y="430"/>
                  </a:moveTo>
                  <a:lnTo>
                    <a:pt x="379" y="401"/>
                  </a:lnTo>
                  <a:lnTo>
                    <a:pt x="572" y="337"/>
                  </a:lnTo>
                  <a:lnTo>
                    <a:pt x="582" y="366"/>
                  </a:lnTo>
                  <a:lnTo>
                    <a:pt x="389" y="430"/>
                  </a:lnTo>
                  <a:close/>
                  <a:moveTo>
                    <a:pt x="389" y="504"/>
                  </a:moveTo>
                  <a:lnTo>
                    <a:pt x="379" y="475"/>
                  </a:lnTo>
                  <a:lnTo>
                    <a:pt x="572" y="410"/>
                  </a:lnTo>
                  <a:lnTo>
                    <a:pt x="582" y="440"/>
                  </a:lnTo>
                  <a:lnTo>
                    <a:pt x="389" y="50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Arial" panose="020B0604020202020204" pitchFamily="34" charset="0"/>
                <a:ea typeface="字魂105号-简雅黑" panose="00000500000000000000" pitchFamily="2" charset="-122"/>
                <a:cs typeface="+mn-ea"/>
              </a:endParaRPr>
            </a:p>
          </p:txBody>
        </p:sp>
        <p:sp>
          <p:nvSpPr>
            <p:cNvPr id="23" name="椭圆 22"/>
            <p:cNvSpPr/>
            <p:nvPr/>
          </p:nvSpPr>
          <p:spPr>
            <a:xfrm>
              <a:off x="1284557" y="1766051"/>
              <a:ext cx="1394634" cy="1394634"/>
            </a:xfrm>
            <a:prstGeom prst="ellipse">
              <a:avLst/>
            </a:prstGeom>
            <a:ln>
              <a:solidFill>
                <a:schemeClr val="bg1">
                  <a:lumMod val="65000"/>
                </a:schemeClr>
              </a:solidFill>
              <a:prstDash val="sysDash"/>
            </a:ln>
          </p:spPr>
          <p:style>
            <a:lnRef idx="1">
              <a:schemeClr val="accent1"/>
            </a:lnRef>
            <a:fillRef idx="0">
              <a:schemeClr val="accent1"/>
            </a:fillRef>
            <a:effectRef idx="0">
              <a:schemeClr val="accent1"/>
            </a:effectRef>
            <a:fontRef idx="minor">
              <a:schemeClr val="tx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black"/>
                </a:solidFill>
                <a:effectLst/>
                <a:uLnTx/>
                <a:uFillTx/>
                <a:latin typeface="Arial" panose="020B0604020202020204" pitchFamily="34" charset="0"/>
                <a:ea typeface="字魂105号-简雅黑" panose="00000500000000000000" pitchFamily="2" charset="-122"/>
                <a:cs typeface="+mn-ea"/>
              </a:endParaRPr>
            </a:p>
          </p:txBody>
        </p:sp>
      </p:grpSp>
      <p:pic>
        <p:nvPicPr>
          <p:cNvPr id="101" name="图片 100"/>
          <p:cNvPicPr/>
          <p:nvPr/>
        </p:nvPicPr>
        <p:blipFill>
          <a:blip r:embed="rId1"/>
          <a:stretch>
            <a:fillRect/>
          </a:stretch>
        </p:blipFill>
        <p:spPr>
          <a:xfrm>
            <a:off x="441960" y="2266950"/>
            <a:ext cx="3009900" cy="1784985"/>
          </a:xfrm>
          <a:prstGeom prst="rect">
            <a:avLst/>
          </a:prstGeom>
          <a:noFill/>
          <a:ln w="9525">
            <a:noFill/>
          </a:ln>
          <a:effectLst>
            <a:outerShdw blurRad="50800" dist="38100" dir="13500000" algn="br" rotWithShape="0">
              <a:prstClr val="black">
                <a:alpha val="40000"/>
              </a:prstClr>
            </a:outerShdw>
          </a:effectLst>
        </p:spPr>
      </p:pic>
      <p:pic>
        <p:nvPicPr>
          <p:cNvPr id="102" name="图片 101"/>
          <p:cNvPicPr/>
          <p:nvPr/>
        </p:nvPicPr>
        <p:blipFill>
          <a:blip r:embed="rId2"/>
          <a:stretch>
            <a:fillRect/>
          </a:stretch>
        </p:blipFill>
        <p:spPr>
          <a:xfrm>
            <a:off x="454660" y="4240530"/>
            <a:ext cx="2997835" cy="1726565"/>
          </a:xfrm>
          <a:prstGeom prst="rect">
            <a:avLst/>
          </a:prstGeom>
          <a:noFill/>
          <a:ln w="9525">
            <a:noFill/>
          </a:ln>
          <a:effectLst>
            <a:outerShdw blurRad="50800" dist="38100" dir="13500000" algn="br" rotWithShape="0">
              <a:prstClr val="black">
                <a:alpha val="40000"/>
              </a:prstClr>
            </a:outerShdw>
          </a:effectLst>
        </p:spPr>
      </p:pic>
      <p:sp>
        <p:nvSpPr>
          <p:cNvPr id="24" name="文本框 23"/>
          <p:cNvSpPr txBox="1"/>
          <p:nvPr/>
        </p:nvSpPr>
        <p:spPr>
          <a:xfrm>
            <a:off x="4596447" y="6141065"/>
            <a:ext cx="6096000" cy="923330"/>
          </a:xfrm>
          <a:prstGeom prst="rect">
            <a:avLst/>
          </a:prstGeom>
          <a:noFill/>
        </p:spPr>
        <p:txBody>
          <a:bodyPr wrap="square" rtlCol="0" anchor="t">
            <a:spAutoFit/>
          </a:bodyPr>
          <a:lstStyle/>
          <a:p>
            <a:pPr algn="just"/>
            <a:r>
              <a:rPr lang="en-US" altLang="zh-CN" sz="1400" kern="100" dirty="0">
                <a:solidFill>
                  <a:schemeClr val="tx2"/>
                </a:solidFill>
                <a:effectLst/>
                <a:latin typeface="+mn-ea"/>
                <a:cs typeface="Arial" panose="020B0604020202020204" pitchFamily="34" charset="0"/>
                <a:sym typeface="+mn-ea"/>
              </a:rPr>
              <a:t>Reference</a:t>
            </a:r>
            <a:r>
              <a:rPr lang="en-US" altLang="zh-CN" sz="1600" kern="100" dirty="0">
                <a:solidFill>
                  <a:schemeClr val="tx2"/>
                </a:solidFill>
                <a:effectLst/>
                <a:latin typeface="+mn-ea"/>
                <a:cs typeface="Arial" panose="020B0604020202020204" pitchFamily="34" charset="0"/>
                <a:sym typeface="+mn-ea"/>
              </a:rPr>
              <a:t>: </a:t>
            </a:r>
            <a:endParaRPr lang="en-US" altLang="zh-CN" sz="1600" kern="100" dirty="0">
              <a:solidFill>
                <a:schemeClr val="tx2"/>
              </a:solidFill>
              <a:effectLst/>
              <a:latin typeface="+mn-ea"/>
              <a:cs typeface="Arial" panose="020B0604020202020204" pitchFamily="34" charset="0"/>
              <a:sym typeface="+mn-ea"/>
            </a:endParaRPr>
          </a:p>
          <a:p>
            <a:pPr algn="just"/>
            <a:r>
              <a:rPr lang="en-US" altLang="zh-CN" sz="1050" kern="100" dirty="0">
                <a:solidFill>
                  <a:schemeClr val="tx2"/>
                </a:solidFill>
                <a:effectLst/>
                <a:highlight>
                  <a:srgbClr val="FFFF00"/>
                </a:highlight>
                <a:latin typeface="Arial" panose="020B0604020202020204" pitchFamily="34" charset="0"/>
                <a:cs typeface="Arial" panose="020B0604020202020204" pitchFamily="34" charset="0"/>
                <a:sym typeface="+mn-ea"/>
              </a:rPr>
              <a:t>Volkswagen (2022) Company, Volkswagen Newsroom. Available at: https://www.volkswagen-newsroom.com/en/company-3688 (Accessed: February 2, 2023). </a:t>
            </a:r>
            <a:endParaRPr lang="en-US" altLang="zh-CN" sz="1050" kern="100" dirty="0">
              <a:solidFill>
                <a:schemeClr val="tx2"/>
              </a:solidFill>
              <a:effectLst/>
              <a:highlight>
                <a:srgbClr val="FFFF00"/>
              </a:highlight>
              <a:latin typeface="Arial" panose="020B0604020202020204" pitchFamily="34" charset="0"/>
              <a:cs typeface="Arial" panose="020B0604020202020204" pitchFamily="34" charset="0"/>
              <a:sym typeface="+mn-ea"/>
              <a:hlinkClick r:id="rId3"/>
            </a:endParaRPr>
          </a:p>
          <a:p>
            <a:pPr algn="just"/>
            <a:endParaRPr lang="en-US" altLang="zh-CN" sz="1600" u="sng" kern="100" dirty="0">
              <a:solidFill>
                <a:schemeClr val="tx2"/>
              </a:solidFill>
              <a:effectLst/>
              <a:latin typeface="+mn-ea"/>
              <a:cs typeface="Arial" panose="020B0604020202020204" pitchFamily="34" charset="0"/>
              <a:sym typeface="+mn-ea"/>
              <a:hlinkClick r:id="rId3"/>
            </a:endParaRPr>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pc="0" dirty="0"/>
              <a:t>The Issue and Implications for the Volkswagen Group</a:t>
            </a:r>
            <a:endParaRPr lang="en-US" spc="0" dirty="0"/>
          </a:p>
        </p:txBody>
      </p:sp>
      <p:sp>
        <p:nvSpPr>
          <p:cNvPr id="3" name="Content Placeholder 2"/>
          <p:cNvSpPr>
            <a:spLocks noGrp="1"/>
          </p:cNvSpPr>
          <p:nvPr>
            <p:ph idx="1"/>
          </p:nvPr>
        </p:nvSpPr>
        <p:spPr/>
        <p:txBody>
          <a:bodyPr>
            <a:normAutofit/>
          </a:bodyPr>
          <a:lstStyle/>
          <a:p>
            <a:pPr marL="0" indent="0">
              <a:lnSpc>
                <a:spcPct val="140000"/>
              </a:lnSpc>
              <a:spcAft>
                <a:spcPts val="0"/>
              </a:spcAft>
            </a:pPr>
            <a:r>
              <a:rPr lang="en-US" sz="1400" spc="0" dirty="0">
                <a:solidFill>
                  <a:schemeClr val="tx1"/>
                </a:solidFill>
                <a:effectLst/>
                <a:latin typeface="Arial" panose="020B0604020202020204" pitchFamily="34" charset="0"/>
                <a:ea typeface="宋体" panose="02010600030101010101" pitchFamily="2" charset="-122"/>
                <a:cs typeface="Arial" panose="020B0604020202020204" pitchFamily="34" charset="0"/>
              </a:rPr>
              <a:t>The issue that we have identified is digital transformation and its implications for the Volkswagen Group. The digital transformation uses technology to improve business processes, customer experiences, and operational efficiency. Organizations must adopt digital technologies to remain competitive</a:t>
            </a:r>
            <a:r>
              <a:rPr lang="en-US" sz="1400" spc="0" dirty="0">
                <a:solidFill>
                  <a:schemeClr val="tx1"/>
                </a:solidFill>
                <a:effectLst/>
                <a:highlight>
                  <a:srgbClr val="00FF00"/>
                </a:highlight>
                <a:latin typeface="Arial" panose="020B0604020202020204" pitchFamily="34" charset="0"/>
                <a:ea typeface="宋体" panose="02010600030101010101" pitchFamily="2" charset="-122"/>
                <a:cs typeface="Arial" panose="020B0604020202020204" pitchFamily="34" charset="0"/>
              </a:rPr>
              <a:t>(Kraus et al., 2021).</a:t>
            </a:r>
            <a:endParaRPr lang="en-US" sz="1400" spc="0" dirty="0">
              <a:solidFill>
                <a:schemeClr val="tx1"/>
              </a:solidFill>
              <a:effectLst/>
              <a:highlight>
                <a:srgbClr val="00FF00"/>
              </a:highlight>
              <a:latin typeface="Arial" panose="020B0604020202020204" pitchFamily="34" charset="0"/>
              <a:ea typeface="宋体" panose="02010600030101010101" pitchFamily="2" charset="-122"/>
              <a:cs typeface="Arial" panose="020B0604020202020204" pitchFamily="34" charset="0"/>
            </a:endParaRPr>
          </a:p>
          <a:p>
            <a:pPr marL="0" indent="0">
              <a:lnSpc>
                <a:spcPct val="140000"/>
              </a:lnSpc>
              <a:spcAft>
                <a:spcPts val="0"/>
              </a:spcAft>
              <a:buNone/>
            </a:pPr>
            <a:endParaRPr lang="en-US" sz="1400" spc="0" dirty="0">
              <a:solidFill>
                <a:schemeClr val="tx1"/>
              </a:solidFill>
              <a:effectLst/>
              <a:highlight>
                <a:srgbClr val="00FF00"/>
              </a:highlight>
              <a:latin typeface="Arial" panose="020B0604020202020204" pitchFamily="34" charset="0"/>
              <a:ea typeface="宋体" panose="02010600030101010101" pitchFamily="2" charset="-122"/>
              <a:cs typeface="Arial" panose="020B0604020202020204" pitchFamily="34" charset="0"/>
            </a:endParaRPr>
          </a:p>
          <a:p>
            <a:pPr marL="0" indent="0">
              <a:lnSpc>
                <a:spcPct val="140000"/>
              </a:lnSpc>
              <a:spcAft>
                <a:spcPts val="0"/>
              </a:spcAft>
            </a:pPr>
            <a:r>
              <a:rPr lang="en-US" sz="1400" spc="0" dirty="0">
                <a:solidFill>
                  <a:schemeClr val="tx1"/>
                </a:solidFill>
                <a:latin typeface="Arial" panose="020B0604020202020204" pitchFamily="34" charset="0"/>
                <a:cs typeface="Arial" panose="020B0604020202020204" pitchFamily="34" charset="0"/>
              </a:rPr>
              <a:t>The massive repercussions of digital transformation present various difficulties for the Volkswagen Group. The company needs to make sure it can adapt to the rapidly changing technological world. </a:t>
            </a:r>
            <a:endParaRPr lang="en-US" sz="1400" spc="0" dirty="0">
              <a:solidFill>
                <a:schemeClr val="tx1"/>
              </a:solidFill>
              <a:latin typeface="Arial" panose="020B0604020202020204" pitchFamily="34" charset="0"/>
              <a:cs typeface="Arial" panose="020B0604020202020204" pitchFamily="34" charset="0"/>
            </a:endParaRPr>
          </a:p>
          <a:p>
            <a:pPr marL="0" indent="0">
              <a:lnSpc>
                <a:spcPct val="140000"/>
              </a:lnSpc>
              <a:spcAft>
                <a:spcPts val="0"/>
              </a:spcAft>
            </a:pPr>
            <a:endParaRPr lang="en-US" sz="1400" spc="0" dirty="0">
              <a:solidFill>
                <a:schemeClr val="tx1"/>
              </a:solidFill>
              <a:latin typeface="Arial" panose="020B0604020202020204" pitchFamily="34" charset="0"/>
              <a:cs typeface="Arial" panose="020B0604020202020204" pitchFamily="34" charset="0"/>
            </a:endParaRPr>
          </a:p>
          <a:p>
            <a:pPr marL="0" indent="0">
              <a:lnSpc>
                <a:spcPct val="140000"/>
              </a:lnSpc>
              <a:spcAft>
                <a:spcPts val="0"/>
              </a:spcAft>
            </a:pPr>
            <a:r>
              <a:rPr lang="en-US" sz="1400" spc="0" dirty="0">
                <a:solidFill>
                  <a:schemeClr val="tx1"/>
                </a:solidFill>
                <a:latin typeface="Arial" panose="020B0604020202020204" pitchFamily="34" charset="0"/>
                <a:cs typeface="Arial" panose="020B0604020202020204" pitchFamily="34" charset="0"/>
              </a:rPr>
              <a:t>Research and development must receive substantial funding. The company also needs to make sure it can effectively use the data it obtains to learn about customer behavior </a:t>
            </a:r>
            <a:r>
              <a:rPr lang="en-US" sz="1400" spc="0" dirty="0">
                <a:solidFill>
                  <a:schemeClr val="tx1"/>
                </a:solidFill>
                <a:highlight>
                  <a:srgbClr val="00FF00"/>
                </a:highlight>
                <a:latin typeface="Arial" panose="020B0604020202020204" pitchFamily="34" charset="0"/>
                <a:cs typeface="Arial" panose="020B0604020202020204" pitchFamily="34" charset="0"/>
              </a:rPr>
              <a:t>(</a:t>
            </a:r>
            <a:r>
              <a:rPr lang="en-US" sz="1400" spc="0" dirty="0" err="1">
                <a:solidFill>
                  <a:schemeClr val="tx1"/>
                </a:solidFill>
                <a:highlight>
                  <a:srgbClr val="00FF00"/>
                </a:highlight>
                <a:latin typeface="Arial" panose="020B0604020202020204" pitchFamily="34" charset="0"/>
                <a:cs typeface="Arial" panose="020B0604020202020204" pitchFamily="34" charset="0"/>
              </a:rPr>
              <a:t>Solmaz</a:t>
            </a:r>
            <a:r>
              <a:rPr lang="en-US" sz="1400" spc="0" dirty="0">
                <a:solidFill>
                  <a:schemeClr val="tx1"/>
                </a:solidFill>
                <a:highlight>
                  <a:srgbClr val="00FF00"/>
                </a:highlight>
                <a:latin typeface="Arial" panose="020B0604020202020204" pitchFamily="34" charset="0"/>
                <a:cs typeface="Arial" panose="020B0604020202020204" pitchFamily="34" charset="0"/>
              </a:rPr>
              <a:t>, 2021). </a:t>
            </a:r>
            <a:endParaRPr lang="en-US" sz="1400" spc="0" dirty="0">
              <a:solidFill>
                <a:schemeClr val="tx1"/>
              </a:solidFill>
              <a:highlight>
                <a:srgbClr val="00FF00"/>
              </a:highlight>
              <a:latin typeface="Arial" panose="020B0604020202020204" pitchFamily="34" charset="0"/>
              <a:cs typeface="Arial" panose="020B0604020202020204" pitchFamily="34" charset="0"/>
            </a:endParaRPr>
          </a:p>
          <a:p>
            <a:pPr marL="0" indent="0">
              <a:lnSpc>
                <a:spcPct val="140000"/>
              </a:lnSpc>
              <a:spcAft>
                <a:spcPts val="0"/>
              </a:spcAft>
            </a:pPr>
            <a:endParaRPr lang="en-US" sz="1400" spc="0" dirty="0">
              <a:solidFill>
                <a:schemeClr val="tx1"/>
              </a:solidFill>
              <a:highlight>
                <a:srgbClr val="00FF00"/>
              </a:highlight>
              <a:latin typeface="Arial" panose="020B0604020202020204" pitchFamily="34" charset="0"/>
              <a:cs typeface="Arial" panose="020B0604020202020204" pitchFamily="34" charset="0"/>
            </a:endParaRPr>
          </a:p>
          <a:p>
            <a:pPr marL="0" indent="0">
              <a:lnSpc>
                <a:spcPct val="140000"/>
              </a:lnSpc>
              <a:spcAft>
                <a:spcPts val="0"/>
              </a:spcAft>
            </a:pPr>
            <a:r>
              <a:rPr lang="en-US" sz="1400" spc="0" dirty="0">
                <a:solidFill>
                  <a:schemeClr val="tx1"/>
                </a:solidFill>
                <a:latin typeface="Arial" panose="020B0604020202020204" pitchFamily="34" charset="0"/>
                <a:cs typeface="Arial" panose="020B0604020202020204" pitchFamily="34" charset="0"/>
              </a:rPr>
              <a:t>These findings must be examined and incorporated into the company's future product and advertising strategies. To be competitive, businesses need to be able to respond to customers' ever-evolving wants and demands</a:t>
            </a:r>
            <a:endParaRPr lang="en-US" sz="1400" spc="0" dirty="0">
              <a:solidFill>
                <a:schemeClr val="tx1"/>
              </a:solidFill>
              <a:latin typeface="Arial" panose="020B0604020202020204" pitchFamily="34" charset="0"/>
              <a:cs typeface="Arial" panose="020B0604020202020204" pitchFamily="34" charset="0"/>
            </a:endParaRPr>
          </a:p>
        </p:txBody>
      </p:sp>
      <p:sp>
        <p:nvSpPr>
          <p:cNvPr id="5" name="文本框 4"/>
          <p:cNvSpPr txBox="1"/>
          <p:nvPr/>
        </p:nvSpPr>
        <p:spPr>
          <a:xfrm>
            <a:off x="-49094" y="5890251"/>
            <a:ext cx="11159378" cy="1015663"/>
          </a:xfrm>
          <a:prstGeom prst="rect">
            <a:avLst/>
          </a:prstGeom>
          <a:noFill/>
        </p:spPr>
        <p:txBody>
          <a:bodyPr wrap="square">
            <a:spAutoFit/>
          </a:bodyPr>
          <a:lstStyle/>
          <a:p>
            <a:r>
              <a:rPr lang="en-US" altLang="zh-CN" sz="1200" kern="100" dirty="0">
                <a:solidFill>
                  <a:schemeClr val="tx2"/>
                </a:solidFill>
                <a:effectLst/>
                <a:latin typeface="Arial" panose="020B0604020202020204" pitchFamily="34" charset="0"/>
                <a:cs typeface="Arial" panose="020B0604020202020204" pitchFamily="34" charset="0"/>
                <a:sym typeface="+mn-ea"/>
              </a:rPr>
              <a:t>Reference: </a:t>
            </a:r>
            <a:r>
              <a:rPr lang="en-US" altLang="zh-CN" sz="1200" kern="100" dirty="0">
                <a:effectLst/>
                <a:highlight>
                  <a:srgbClr val="00FF00"/>
                </a:highlight>
                <a:latin typeface="Arial" panose="020B0604020202020204" pitchFamily="34" charset="0"/>
                <a:ea typeface="宋体" panose="02010600030101010101" pitchFamily="2" charset="-122"/>
                <a:cs typeface="Arial" panose="020B0604020202020204" pitchFamily="34" charset="0"/>
              </a:rPr>
              <a:t> </a:t>
            </a:r>
            <a:endParaRPr lang="en-US" altLang="zh-CN" sz="1200" kern="100" dirty="0">
              <a:effectLst/>
              <a:highlight>
                <a:srgbClr val="00FF00"/>
              </a:highlight>
              <a:latin typeface="Arial" panose="020B0604020202020204" pitchFamily="34" charset="0"/>
              <a:ea typeface="宋体" panose="02010600030101010101" pitchFamily="2" charset="-122"/>
              <a:cs typeface="Arial" panose="020B0604020202020204" pitchFamily="34" charset="0"/>
            </a:endParaRPr>
          </a:p>
          <a:p>
            <a:r>
              <a:rPr lang="en-US" altLang="zh-CN" sz="1200" kern="100" dirty="0">
                <a:effectLst/>
                <a:highlight>
                  <a:srgbClr val="00FF00"/>
                </a:highlight>
                <a:latin typeface="Arial" panose="020B0604020202020204" pitchFamily="34" charset="0"/>
                <a:ea typeface="宋体" panose="02010600030101010101" pitchFamily="2" charset="-122"/>
                <a:cs typeface="Arial" panose="020B0604020202020204" pitchFamily="34" charset="0"/>
              </a:rPr>
              <a:t>Kraus, S. et al. (2021) “Digital Transformation: An overview of the current state of the art of research,” SAGE Open, 11(3), p. 215824402110475. Available at: https://doi.org/10.1177/21582440211047576</a:t>
            </a:r>
            <a:r>
              <a:rPr lang="en-US" altLang="zh-CN" sz="1200" kern="100" dirty="0">
                <a:effectLst/>
                <a:latin typeface="Arial" panose="020B0604020202020204" pitchFamily="34" charset="0"/>
                <a:ea typeface="宋体" panose="02010600030101010101" pitchFamily="2" charset="-122"/>
                <a:cs typeface="Arial" panose="020B0604020202020204" pitchFamily="34" charset="0"/>
              </a:rPr>
              <a:t>. </a:t>
            </a:r>
            <a:endParaRPr lang="en-US" altLang="zh-CN" sz="1200" kern="100" dirty="0">
              <a:effectLst/>
              <a:latin typeface="Arial" panose="020B0604020202020204" pitchFamily="34" charset="0"/>
              <a:ea typeface="宋体" panose="02010600030101010101" pitchFamily="2" charset="-122"/>
              <a:cs typeface="Arial" panose="020B0604020202020204" pitchFamily="34" charset="0"/>
            </a:endParaRPr>
          </a:p>
          <a:p>
            <a:r>
              <a:rPr lang="en-US" altLang="zh-CN" sz="1200" kern="100" dirty="0" err="1">
                <a:effectLst/>
                <a:highlight>
                  <a:srgbClr val="00FFFF"/>
                </a:highlight>
                <a:latin typeface="Arial" panose="020B0604020202020204" pitchFamily="34" charset="0"/>
                <a:ea typeface="宋体" panose="02010600030101010101" pitchFamily="2" charset="-122"/>
                <a:cs typeface="Arial" panose="020B0604020202020204" pitchFamily="34" charset="0"/>
              </a:rPr>
              <a:t>Solmaz</a:t>
            </a:r>
            <a:r>
              <a:rPr lang="en-US" altLang="zh-CN" sz="1200" kern="100" dirty="0">
                <a:effectLst/>
                <a:highlight>
                  <a:srgbClr val="00FFFF"/>
                </a:highlight>
                <a:latin typeface="Arial" panose="020B0604020202020204" pitchFamily="34" charset="0"/>
                <a:ea typeface="宋体" panose="02010600030101010101" pitchFamily="2" charset="-122"/>
                <a:cs typeface="Arial" panose="020B0604020202020204" pitchFamily="34" charset="0"/>
              </a:rPr>
              <a:t>, M.S. (2021) “Digital Business Transformation in ports,” Emerging Challenges, Solutions, and Best Practices for Digital Enterprise Transformation, pp. 221–240. Available at: https://doi.org/10.4018/978-1-7998-8587-0.ch012. </a:t>
            </a:r>
            <a:endParaRPr lang="en-US" altLang="zh-CN" sz="1800" kern="100" dirty="0">
              <a:solidFill>
                <a:schemeClr val="tx2"/>
              </a:solidFill>
              <a:effectLst/>
              <a:latin typeface="+mn-ea"/>
              <a:cs typeface="Arial" panose="020B0604020202020204" pitchFamily="3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photo-1485628390555-1a7bd503f9fe"/>
          <p:cNvPicPr>
            <a:picLocks noChangeAspect="1"/>
          </p:cNvPicPr>
          <p:nvPr/>
        </p:nvPicPr>
        <p:blipFill>
          <a:blip r:embed="rId1"/>
          <a:srcRect t="13660" b="21339"/>
          <a:stretch>
            <a:fillRect/>
          </a:stretch>
        </p:blipFill>
        <p:spPr>
          <a:xfrm>
            <a:off x="0" y="3199765"/>
            <a:ext cx="10212070" cy="1677035"/>
          </a:xfrm>
          <a:prstGeom prst="rect">
            <a:avLst/>
          </a:prstGeom>
        </p:spPr>
      </p:pic>
      <p:sp>
        <p:nvSpPr>
          <p:cNvPr id="5" name="矩形 4"/>
          <p:cNvSpPr/>
          <p:nvPr/>
        </p:nvSpPr>
        <p:spPr>
          <a:xfrm>
            <a:off x="0" y="3199765"/>
            <a:ext cx="10212070" cy="1677035"/>
          </a:xfrm>
          <a:prstGeom prst="rect">
            <a:avLst/>
          </a:prstGeom>
          <a:solidFill>
            <a:schemeClr val="bg1">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custDataLst>
              <p:tags r:id="rId2"/>
            </p:custDataLst>
          </p:nvPr>
        </p:nvSpPr>
        <p:spPr>
          <a:xfrm flipH="1">
            <a:off x="125730" y="713105"/>
            <a:ext cx="11304905" cy="2017395"/>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custDataLst>
              <p:tags r:id="rId3"/>
            </p:custDataLst>
          </p:nvPr>
        </p:nvSpPr>
        <p:spPr>
          <a:xfrm flipH="1">
            <a:off x="11172825" y="713740"/>
            <a:ext cx="257810" cy="2017395"/>
          </a:xfrm>
          <a:prstGeom prst="rect">
            <a:avLst/>
          </a:prstGeom>
          <a:solidFill>
            <a:srgbClr val="33343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椭圆 9"/>
          <p:cNvSpPr/>
          <p:nvPr>
            <p:custDataLst>
              <p:tags r:id="rId4"/>
            </p:custDataLst>
          </p:nvPr>
        </p:nvSpPr>
        <p:spPr>
          <a:xfrm flipH="1">
            <a:off x="8648065" y="840740"/>
            <a:ext cx="2524760" cy="1764030"/>
          </a:xfrm>
          <a:prstGeom prst="ellipse">
            <a:avLst/>
          </a:prstGeom>
          <a:noFill/>
          <a:ln>
            <a:noFill/>
          </a:ln>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9600" b="1" dirty="0">
                <a:solidFill>
                  <a:srgbClr val="333438"/>
                </a:solidFill>
                <a:latin typeface="Arial" panose="020B0604020202020204" pitchFamily="34" charset="0"/>
                <a:ea typeface="Arial" panose="020B0604020202020204" pitchFamily="34" charset="0"/>
                <a:cs typeface="Arial" panose="020B0604020202020204" pitchFamily="34" charset="0"/>
              </a:rPr>
              <a:t>02</a:t>
            </a:r>
            <a:endParaRPr lang="en-US" altLang="zh-CN" sz="9600" b="1" dirty="0">
              <a:solidFill>
                <a:srgbClr val="333438"/>
              </a:solidFill>
              <a:latin typeface="Arial" panose="020B0604020202020204" pitchFamily="34" charset="0"/>
              <a:ea typeface="Arial" panose="020B0604020202020204" pitchFamily="34" charset="0"/>
              <a:cs typeface="Arial" panose="020B0604020202020204" pitchFamily="34" charset="0"/>
            </a:endParaRPr>
          </a:p>
        </p:txBody>
      </p:sp>
      <p:sp>
        <p:nvSpPr>
          <p:cNvPr id="2" name="矩形 1"/>
          <p:cNvSpPr/>
          <p:nvPr>
            <p:custDataLst>
              <p:tags r:id="rId5"/>
            </p:custDataLst>
          </p:nvPr>
        </p:nvSpPr>
        <p:spPr>
          <a:xfrm>
            <a:off x="4559935" y="302260"/>
            <a:ext cx="6637655" cy="321564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l">
              <a:lnSpc>
                <a:spcPct val="150000"/>
              </a:lnSpc>
            </a:pPr>
            <a:r>
              <a:rPr lang="zh-CN" altLang="en-US" sz="4800" b="1" noProof="0" dirty="0">
                <a:ln>
                  <a:noFill/>
                </a:ln>
                <a:solidFill>
                  <a:srgbClr val="333438"/>
                </a:solidFill>
                <a:effectLst/>
                <a:uLnTx/>
                <a:uFillTx/>
                <a:latin typeface="Arial" panose="020B0604020202020204" pitchFamily="34" charset="0"/>
                <a:cs typeface="Arial" panose="020B0604020202020204" pitchFamily="34" charset="0"/>
                <a:sym typeface="+mn-lt"/>
              </a:rPr>
              <a:t>SWOT analysis</a:t>
            </a:r>
            <a:endParaRPr kumimoji="0" lang="zh-CN" altLang="en-US" sz="4800" b="1" i="0" u="none" strike="noStrike" kern="1200" cap="none" spc="0" normalizeH="0" baseline="0" noProof="0" dirty="0">
              <a:ln>
                <a:noFill/>
              </a:ln>
              <a:solidFill>
                <a:srgbClr val="333438"/>
              </a:solidFill>
              <a:effectLst/>
              <a:uLnTx/>
              <a:uFillTx/>
              <a:latin typeface="Arial" panose="020B0604020202020204" pitchFamily="34" charset="0"/>
              <a:cs typeface="Arial" panose="020B0604020202020204" pitchFamily="34" charset="0"/>
              <a:sym typeface="+mn-lt"/>
            </a:endParaRPr>
          </a:p>
          <a:p>
            <a:pPr marL="0" marR="0" lvl="0" indent="0" algn="l" defTabSz="914400" rtl="0" eaLnBrk="1" fontAlgn="auto" latinLnBrk="0" hangingPunct="1">
              <a:lnSpc>
                <a:spcPct val="130000"/>
              </a:lnSpc>
              <a:spcBef>
                <a:spcPts val="0"/>
              </a:spcBef>
              <a:spcAft>
                <a:spcPts val="0"/>
              </a:spcAft>
              <a:buClrTx/>
              <a:buSzTx/>
              <a:buFontTx/>
              <a:buNone/>
              <a:defRPr/>
            </a:pPr>
            <a:endParaRPr lang="zh-CN" altLang="en-US" sz="1200" dirty="0">
              <a:solidFill>
                <a:srgbClr val="333438"/>
              </a:solidFill>
              <a:latin typeface="Arial" panose="020B0604020202020204" pitchFamily="34" charset="0"/>
              <a:ea typeface="Arial" panose="020B0604020202020204" pitchFamily="34" charset="0"/>
              <a:cs typeface="Arial" panose="020B0604020202020204" pitchFamily="34" charset="0"/>
            </a:endParaRPr>
          </a:p>
        </p:txBody>
      </p:sp>
      <p:sp>
        <p:nvSpPr>
          <p:cNvPr id="134" name="www.koppt.cn 0_6"/>
          <p:cNvSpPr/>
          <p:nvPr>
            <p:custDataLst>
              <p:tags r:id="rId6"/>
            </p:custDataLst>
          </p:nvPr>
        </p:nvSpPr>
        <p:spPr>
          <a:xfrm flipH="1">
            <a:off x="640080" y="3378200"/>
            <a:ext cx="4963160" cy="1282065"/>
          </a:xfrm>
          <a:prstGeom prst="rect">
            <a:avLst/>
          </a:prstGeom>
        </p:spPr>
        <p:txBody>
          <a:bodyPr wrap="square">
            <a:noAutofit/>
          </a:bodyPr>
          <a:lstStyle/>
          <a:p>
            <a:pPr marL="0" marR="0" lvl="0" indent="0" algn="l" defTabSz="914400" rtl="0" eaLnBrk="1" fontAlgn="auto" latinLnBrk="0" hangingPunct="1">
              <a:lnSpc>
                <a:spcPct val="130000"/>
              </a:lnSpc>
              <a:spcBef>
                <a:spcPts val="0"/>
              </a:spcBef>
              <a:spcAft>
                <a:spcPts val="0"/>
              </a:spcAft>
              <a:buClrTx/>
              <a:buSzTx/>
              <a:buFontTx/>
              <a:buNone/>
              <a:defRPr/>
            </a:pPr>
            <a:r>
              <a:rPr kumimoji="0" lang="zh-CN" altLang="en-US" sz="28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Strengths </a:t>
            </a:r>
            <a:r>
              <a:rPr kumimoji="0" lang="en-US" altLang="zh-CN" sz="28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&amp; </a:t>
            </a:r>
            <a:r>
              <a:rPr kumimoji="0" lang="zh-CN" altLang="en-US" sz="28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Weaknesses </a:t>
            </a:r>
            <a:endParaRPr kumimoji="0" lang="zh-CN" altLang="en-US" sz="28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endParaRPr>
          </a:p>
          <a:p>
            <a:pPr marL="0" marR="0" lvl="0" indent="0" algn="l" defTabSz="914400" rtl="0" eaLnBrk="1" fontAlgn="auto" latinLnBrk="0" hangingPunct="1">
              <a:lnSpc>
                <a:spcPct val="13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303030"/>
                </a:solidFill>
                <a:effectLst/>
                <a:highlight>
                  <a:srgbClr val="FFFF00"/>
                </a:highlight>
                <a:uLnTx/>
                <a:uFillTx/>
                <a:latin typeface="+mn-ea"/>
                <a:cs typeface="Arial" panose="020B0604020202020204" pitchFamily="34" charset="0"/>
                <a:sym typeface="+mn-lt"/>
              </a:rPr>
              <a:t>Opportunities </a:t>
            </a:r>
            <a:r>
              <a:rPr kumimoji="0" lang="en-US" altLang="zh-CN" sz="2800" b="1" i="0" u="none" strike="noStrike" kern="1200" cap="none" spc="0" normalizeH="0" baseline="0" noProof="0" dirty="0">
                <a:ln>
                  <a:noFill/>
                </a:ln>
                <a:solidFill>
                  <a:srgbClr val="303030"/>
                </a:solidFill>
                <a:effectLst/>
                <a:highlight>
                  <a:srgbClr val="FFFF00"/>
                </a:highlight>
                <a:uLnTx/>
                <a:uFillTx/>
                <a:latin typeface="+mn-ea"/>
                <a:cs typeface="Arial" panose="020B0604020202020204" pitchFamily="34" charset="0"/>
                <a:sym typeface="+mn-lt"/>
              </a:rPr>
              <a:t>&amp; </a:t>
            </a:r>
            <a:r>
              <a:rPr kumimoji="0" lang="zh-CN" altLang="en-US" sz="2800" b="1" i="0" u="none" strike="noStrike" kern="1200" cap="none" spc="0" normalizeH="0" baseline="0" noProof="0" dirty="0">
                <a:ln>
                  <a:noFill/>
                </a:ln>
                <a:solidFill>
                  <a:srgbClr val="303030"/>
                </a:solidFill>
                <a:effectLst/>
                <a:highlight>
                  <a:srgbClr val="FFFF00"/>
                </a:highlight>
                <a:uLnTx/>
                <a:uFillTx/>
                <a:latin typeface="+mn-ea"/>
                <a:cs typeface="Arial" panose="020B0604020202020204" pitchFamily="34" charset="0"/>
                <a:sym typeface="+mn-lt"/>
              </a:rPr>
              <a:t>Threats </a:t>
            </a:r>
            <a:endParaRPr kumimoji="0" lang="zh-CN" altLang="en-US" sz="2800" b="1" i="0" u="none" strike="noStrike" kern="1200" cap="none" spc="0" normalizeH="0" baseline="0" noProof="0" dirty="0">
              <a:ln>
                <a:noFill/>
              </a:ln>
              <a:solidFill>
                <a:srgbClr val="303030"/>
              </a:solidFill>
              <a:effectLst/>
              <a:highlight>
                <a:srgbClr val="FFFF00"/>
              </a:highlight>
              <a:uLnTx/>
              <a:uFillTx/>
              <a:latin typeface="+mn-ea"/>
              <a:cs typeface="Arial" panose="020B0604020202020204" pitchFamily="34" charset="0"/>
              <a:sym typeface="+mn-lt"/>
            </a:endParaRPr>
          </a:p>
        </p:txBody>
      </p:sp>
    </p:spTree>
    <p:custDataLst>
      <p:tags r:id="rId7"/>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直接连接符 11"/>
          <p:cNvCxnSpPr/>
          <p:nvPr/>
        </p:nvCxnSpPr>
        <p:spPr>
          <a:xfrm flipV="1">
            <a:off x="-1270" y="408940"/>
            <a:ext cx="12193200" cy="0"/>
          </a:xfrm>
          <a:prstGeom prst="line">
            <a:avLst/>
          </a:prstGeom>
          <a:ln w="12700">
            <a:solidFill>
              <a:srgbClr val="333438"/>
            </a:solidFill>
          </a:ln>
        </p:spPr>
        <p:style>
          <a:lnRef idx="1">
            <a:schemeClr val="accent1"/>
          </a:lnRef>
          <a:fillRef idx="0">
            <a:schemeClr val="accent1"/>
          </a:fillRef>
          <a:effectRef idx="0">
            <a:schemeClr val="accent1"/>
          </a:effectRef>
          <a:fontRef idx="minor">
            <a:schemeClr val="tx1"/>
          </a:fontRef>
        </p:style>
      </p:cxnSp>
      <p:sp>
        <p:nvSpPr>
          <p:cNvPr id="15" name="椭圆 14"/>
          <p:cNvSpPr/>
          <p:nvPr/>
        </p:nvSpPr>
        <p:spPr>
          <a:xfrm>
            <a:off x="282575" y="142240"/>
            <a:ext cx="107950" cy="10795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椭圆 15"/>
          <p:cNvSpPr/>
          <p:nvPr/>
        </p:nvSpPr>
        <p:spPr>
          <a:xfrm>
            <a:off x="564515" y="142240"/>
            <a:ext cx="107950" cy="10795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p:cNvSpPr/>
          <p:nvPr/>
        </p:nvSpPr>
        <p:spPr>
          <a:xfrm>
            <a:off x="846455" y="142240"/>
            <a:ext cx="107950" cy="10795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椭圆 2"/>
          <p:cNvSpPr/>
          <p:nvPr/>
        </p:nvSpPr>
        <p:spPr>
          <a:xfrm>
            <a:off x="8724900" y="1992630"/>
            <a:ext cx="720090" cy="720090"/>
          </a:xfrm>
          <a:prstGeom prst="ellipse">
            <a:avLst/>
          </a:prstGeom>
          <a:noFill/>
          <a:ln>
            <a:solidFill>
              <a:srgbClr val="333438"/>
            </a:solid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zh-CN" sz="1400" b="1">
              <a:solidFill>
                <a:srgbClr val="333438"/>
              </a:solidFill>
              <a:latin typeface="Arial" panose="020B0604020202020204" pitchFamily="34" charset="0"/>
              <a:ea typeface="Arial" panose="020B0604020202020204" pitchFamily="34" charset="0"/>
            </a:endParaRPr>
          </a:p>
        </p:txBody>
      </p:sp>
      <p:grpSp>
        <p:nvGrpSpPr>
          <p:cNvPr id="28" name="组合 27"/>
          <p:cNvGrpSpPr/>
          <p:nvPr/>
        </p:nvGrpSpPr>
        <p:grpSpPr>
          <a:xfrm>
            <a:off x="3277870" y="2092960"/>
            <a:ext cx="720090" cy="720090"/>
            <a:chOff x="4134" y="3138"/>
            <a:chExt cx="1134" cy="1134"/>
          </a:xfrm>
        </p:grpSpPr>
        <p:sp>
          <p:nvSpPr>
            <p:cNvPr id="5" name="椭圆 4"/>
            <p:cNvSpPr/>
            <p:nvPr/>
          </p:nvSpPr>
          <p:spPr>
            <a:xfrm>
              <a:off x="4134" y="3138"/>
              <a:ext cx="1134" cy="1134"/>
            </a:xfrm>
            <a:prstGeom prst="ellipse">
              <a:avLst/>
            </a:prstGeom>
            <a:noFill/>
            <a:ln>
              <a:solidFill>
                <a:srgbClr val="333438"/>
              </a:solid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zh-CN" sz="1400" b="1">
                <a:solidFill>
                  <a:srgbClr val="333438"/>
                </a:solidFill>
                <a:latin typeface="Arial" panose="020B0604020202020204" pitchFamily="34" charset="0"/>
                <a:ea typeface="Arial" panose="020B0604020202020204" pitchFamily="34" charset="0"/>
              </a:endParaRPr>
            </a:p>
          </p:txBody>
        </p:sp>
        <p:pic>
          <p:nvPicPr>
            <p:cNvPr id="8" name="图片 7" descr="32303231323332323b32303231353232303bb9a4d7f7d6a4"/>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446" y="3450"/>
              <a:ext cx="510" cy="510"/>
            </a:xfrm>
            <a:prstGeom prst="rect">
              <a:avLst/>
            </a:prstGeom>
          </p:spPr>
        </p:pic>
      </p:grpSp>
      <p:pic>
        <p:nvPicPr>
          <p:cNvPr id="11" name="图片 10" descr="32313534303534393b32313534303537383bb9a4d7f7bbb7beb3"/>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23020" y="2190750"/>
            <a:ext cx="323850" cy="323850"/>
          </a:xfrm>
          <a:prstGeom prst="rect">
            <a:avLst/>
          </a:prstGeom>
        </p:spPr>
      </p:pic>
      <p:sp>
        <p:nvSpPr>
          <p:cNvPr id="24" name="矩形 23"/>
          <p:cNvSpPr/>
          <p:nvPr/>
        </p:nvSpPr>
        <p:spPr>
          <a:xfrm>
            <a:off x="424815" y="1274445"/>
            <a:ext cx="11343005" cy="5228590"/>
          </a:xfrm>
          <a:prstGeom prst="rect">
            <a:avLst/>
          </a:prstGeom>
          <a:noFill/>
          <a:ln>
            <a:solidFill>
              <a:srgbClr val="333438"/>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a:off x="3997960" y="899795"/>
            <a:ext cx="4196715" cy="76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lnSpc>
                <a:spcPct val="100000"/>
              </a:lnSpc>
            </a:pPr>
            <a:r>
              <a:rPr lang="zh-CN" altLang="en-US" sz="3200" b="1" noProof="0" dirty="0">
                <a:ln>
                  <a:noFill/>
                </a:ln>
                <a:solidFill>
                  <a:schemeClr val="tx1"/>
                </a:solidFill>
                <a:effectLst/>
                <a:uLnTx/>
                <a:uFillTx/>
                <a:latin typeface="Arial" panose="020B0604020202020204" pitchFamily="34" charset="0"/>
                <a:cs typeface="+mn-ea"/>
                <a:sym typeface="+mn-lt"/>
              </a:rPr>
              <a:t>O</a:t>
            </a:r>
            <a:r>
              <a:rPr lang="en-US" altLang="zh-CN" sz="3200" b="1" noProof="0" dirty="0">
                <a:ln>
                  <a:noFill/>
                </a:ln>
                <a:solidFill>
                  <a:schemeClr val="tx1"/>
                </a:solidFill>
                <a:effectLst/>
                <a:uLnTx/>
                <a:uFillTx/>
                <a:latin typeface="Arial" panose="020B0604020202020204" pitchFamily="34" charset="0"/>
                <a:cs typeface="+mn-ea"/>
                <a:sym typeface="+mn-lt"/>
              </a:rPr>
              <a:t>PPORTUNITIES</a:t>
            </a:r>
            <a:endParaRPr lang="zh-CN" altLang="en-US" sz="3200" b="1" noProof="0" dirty="0">
              <a:ln>
                <a:noFill/>
              </a:ln>
              <a:solidFill>
                <a:schemeClr val="tx1"/>
              </a:solidFill>
              <a:effectLst/>
              <a:uLnTx/>
              <a:uFillTx/>
              <a:latin typeface="Arial" panose="020B0604020202020204" pitchFamily="34" charset="0"/>
              <a:ea typeface="Arial" panose="020B0604020202020204" pitchFamily="34" charset="0"/>
              <a:cs typeface="+mn-ea"/>
              <a:sym typeface="+mn-lt"/>
            </a:endParaRPr>
          </a:p>
        </p:txBody>
      </p:sp>
      <p:sp>
        <p:nvSpPr>
          <p:cNvPr id="26" name="文本框 25"/>
          <p:cNvSpPr txBox="1"/>
          <p:nvPr/>
        </p:nvSpPr>
        <p:spPr>
          <a:xfrm>
            <a:off x="1086485" y="3028950"/>
            <a:ext cx="5060950" cy="368300"/>
          </a:xfrm>
          <a:prstGeom prst="rect">
            <a:avLst/>
          </a:prstGeom>
          <a:noFill/>
        </p:spPr>
        <p:txBody>
          <a:bodyPr wrap="square" rtlCol="0" anchor="t">
            <a:spAutoFit/>
          </a:bodyPr>
          <a:lstStyle/>
          <a:p>
            <a:pPr marL="0" marR="0" indent="0" algn="ctr" defTabSz="410210" rtl="0" fontAlgn="auto" latinLnBrk="0" hangingPunct="0">
              <a:lnSpc>
                <a:spcPct val="100000"/>
              </a:lnSpc>
              <a:spcBef>
                <a:spcPts val="0"/>
              </a:spcBef>
              <a:spcAft>
                <a:spcPts val="0"/>
              </a:spcAft>
              <a:buClrTx/>
              <a:buSzTx/>
              <a:buFontTx/>
              <a:buNone/>
            </a:pPr>
            <a:r>
              <a:rPr lang="zh-CN" altLang="en-US" b="1" dirty="0">
                <a:ln>
                  <a:noFill/>
                </a:ln>
                <a:solidFill>
                  <a:schemeClr val="tx1"/>
                </a:solidFill>
                <a:effectLst/>
                <a:uFillTx/>
                <a:latin typeface="Arial" panose="020B0604020202020204" pitchFamily="34" charset="0"/>
                <a:ea typeface="Arial" panose="020B0604020202020204" pitchFamily="34" charset="0"/>
                <a:cs typeface="Lantinghei SC Extralight"/>
                <a:sym typeface="Lantinghei SC Extralight"/>
              </a:rPr>
              <a:t>Perfect structure</a:t>
            </a:r>
            <a:endParaRPr lang="zh-CN" altLang="en-US" b="1" dirty="0">
              <a:ln>
                <a:noFill/>
              </a:ln>
              <a:solidFill>
                <a:schemeClr val="tx1"/>
              </a:solidFill>
              <a:effectLst/>
              <a:uFillTx/>
              <a:latin typeface="Arial" panose="020B0604020202020204" pitchFamily="34" charset="0"/>
              <a:ea typeface="Arial" panose="020B0604020202020204" pitchFamily="34" charset="0"/>
              <a:cs typeface="Lantinghei SC Extralight"/>
              <a:sym typeface="Lantinghei SC Extralight"/>
            </a:endParaRPr>
          </a:p>
        </p:txBody>
      </p:sp>
      <p:sp>
        <p:nvSpPr>
          <p:cNvPr id="27" name="文本框 26"/>
          <p:cNvSpPr txBox="1"/>
          <p:nvPr/>
        </p:nvSpPr>
        <p:spPr>
          <a:xfrm>
            <a:off x="1157605" y="3481070"/>
            <a:ext cx="5158740" cy="2692400"/>
          </a:xfrm>
          <a:prstGeom prst="rect">
            <a:avLst/>
          </a:prstGeom>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nchor="t">
            <a:noAutofit/>
          </a:bodyPr>
          <a:lstStyle/>
          <a:p>
            <a:pPr marL="171450" indent="-171450" fontAlgn="auto">
              <a:lnSpc>
                <a:spcPct val="150000"/>
              </a:lnSpc>
              <a:buFont typeface="Wingdings" panose="05000000000000000000" pitchFamily="2" charset="2"/>
              <a:buChar char="l"/>
            </a:pPr>
            <a:r>
              <a:rPr lang="en-US" altLang="zh-CN" sz="1200" dirty="0">
                <a:solidFill>
                  <a:schemeClr val="tx2"/>
                </a:solidFill>
                <a:latin typeface="Arial" panose="020B0604020202020204" pitchFamily="34" charset="0"/>
                <a:cs typeface="Arial" panose="020B0604020202020204" pitchFamily="34" charset="0"/>
                <a:sym typeface="+mn-ea"/>
              </a:rPr>
              <a:t>T</a:t>
            </a:r>
            <a:r>
              <a:rPr lang="zh-CN" altLang="en-US" sz="1200" dirty="0">
                <a:solidFill>
                  <a:schemeClr val="tx2"/>
                </a:solidFill>
                <a:latin typeface="Arial" panose="020B0604020202020204" pitchFamily="34" charset="0"/>
                <a:cs typeface="Arial" panose="020B0604020202020204" pitchFamily="34" charset="0"/>
                <a:sym typeface="+mn-ea"/>
              </a:rPr>
              <a:t>he operation gene of Volkswagen Group is mainly based on the automobile industry, and the overall automobile manufacturing industry framework structure is relatively perfect. Moreover, it has a mid-level and high-level automobile consumer brand layout structure, and a relative consumption cycle and capital flow value of core consumer groups </a:t>
            </a:r>
            <a:r>
              <a:rPr lang="en-US" altLang="zh-CN" sz="1200" dirty="0">
                <a:solidFill>
                  <a:schemeClr val="tx2"/>
                </a:solidFill>
                <a:highlight>
                  <a:srgbClr val="808080"/>
                </a:highlight>
                <a:latin typeface="Arial" panose="020B0604020202020204" pitchFamily="34" charset="0"/>
                <a:cs typeface="Arial" panose="020B0604020202020204" pitchFamily="34" charset="0"/>
                <a:sym typeface="+mn-ea"/>
              </a:rPr>
              <a:t>(Volkswagen Group Annual Report, 2020)</a:t>
            </a:r>
            <a:r>
              <a:rPr lang="zh-CN" altLang="en-US" sz="1200" dirty="0">
                <a:solidFill>
                  <a:schemeClr val="tx2"/>
                </a:solidFill>
                <a:highlight>
                  <a:srgbClr val="808080"/>
                </a:highlight>
                <a:latin typeface="Arial" panose="020B0604020202020204" pitchFamily="34" charset="0"/>
                <a:cs typeface="Arial" panose="020B0604020202020204" pitchFamily="34" charset="0"/>
                <a:sym typeface="+mn-ea"/>
              </a:rPr>
              <a:t>.</a:t>
            </a:r>
            <a:endParaRPr lang="zh-CN" altLang="en-US" sz="1200" dirty="0">
              <a:solidFill>
                <a:schemeClr val="tx2"/>
              </a:solidFill>
              <a:highlight>
                <a:srgbClr val="808080"/>
              </a:highlight>
              <a:latin typeface="Arial" panose="020B0604020202020204" pitchFamily="34" charset="0"/>
              <a:cs typeface="Arial" panose="020B0604020202020204" pitchFamily="34" charset="0"/>
            </a:endParaRPr>
          </a:p>
        </p:txBody>
      </p:sp>
      <p:sp>
        <p:nvSpPr>
          <p:cNvPr id="29" name="文本框 28"/>
          <p:cNvSpPr txBox="1"/>
          <p:nvPr/>
        </p:nvSpPr>
        <p:spPr>
          <a:xfrm>
            <a:off x="7177405" y="2913380"/>
            <a:ext cx="4058920" cy="368300"/>
          </a:xfrm>
          <a:prstGeom prst="rect">
            <a:avLst/>
          </a:prstGeom>
          <a:noFill/>
        </p:spPr>
        <p:txBody>
          <a:bodyPr wrap="square" rtlCol="0" anchor="t">
            <a:spAutoFit/>
          </a:bodyPr>
          <a:lstStyle/>
          <a:p>
            <a:pPr algn="ctr" defTabSz="410210" hangingPunct="0"/>
            <a:r>
              <a:rPr lang="en-US" altLang="zh-CN" b="1" dirty="0">
                <a:solidFill>
                  <a:schemeClr val="tx1"/>
                </a:solidFill>
                <a:latin typeface="Arial" panose="020B0604020202020204" pitchFamily="34" charset="0"/>
                <a:ea typeface="Arial" panose="020B0604020202020204" pitchFamily="34" charset="0"/>
                <a:cs typeface="Lantinghei SC Extralight"/>
                <a:sym typeface="Lantinghei SC Extralight"/>
              </a:rPr>
              <a:t>T</a:t>
            </a:r>
            <a:r>
              <a:rPr lang="zh-CN" altLang="en-US" b="1" dirty="0">
                <a:solidFill>
                  <a:schemeClr val="tx1"/>
                </a:solidFill>
                <a:latin typeface="Arial" panose="020B0604020202020204" pitchFamily="34" charset="0"/>
                <a:ea typeface="Arial" panose="020B0604020202020204" pitchFamily="34" charset="0"/>
                <a:cs typeface="Lantinghei SC Extralight"/>
                <a:sym typeface="Lantinghei SC Extralight"/>
              </a:rPr>
              <a:t>he product marketing</a:t>
            </a:r>
            <a:endParaRPr lang="zh-CN" altLang="en-US" b="1" dirty="0">
              <a:solidFill>
                <a:schemeClr val="tx1"/>
              </a:solidFill>
              <a:latin typeface="Arial" panose="020B0604020202020204" pitchFamily="34" charset="0"/>
              <a:ea typeface="Arial" panose="020B0604020202020204" pitchFamily="34" charset="0"/>
              <a:cs typeface="Lantinghei SC Extralight"/>
              <a:sym typeface="Lantinghei SC Extralight"/>
            </a:endParaRPr>
          </a:p>
        </p:txBody>
      </p:sp>
      <p:sp>
        <p:nvSpPr>
          <p:cNvPr id="30" name="文本框 29"/>
          <p:cNvSpPr txBox="1"/>
          <p:nvPr/>
        </p:nvSpPr>
        <p:spPr>
          <a:xfrm>
            <a:off x="6609080" y="3482340"/>
            <a:ext cx="4626610" cy="2692400"/>
          </a:xfrm>
          <a:prstGeom prst="rect">
            <a:avLst/>
          </a:prstGeom>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nchor="t">
            <a:noAutofit/>
          </a:bodyPr>
          <a:lstStyle/>
          <a:p>
            <a:pPr marL="171450" indent="-171450">
              <a:lnSpc>
                <a:spcPct val="150000"/>
              </a:lnSpc>
              <a:buFont typeface="Wingdings" panose="05000000000000000000" pitchFamily="2" charset="2"/>
              <a:buChar char="l"/>
            </a:pPr>
            <a:r>
              <a:rPr lang="zh-CN" altLang="en-US" sz="1200" dirty="0">
                <a:solidFill>
                  <a:schemeClr val="tx2"/>
                </a:solidFill>
                <a:latin typeface="+mn-ea"/>
                <a:cs typeface="Arial" panose="020B0604020202020204" pitchFamily="34" charset="0"/>
                <a:sym typeface="+mn-ea"/>
              </a:rPr>
              <a:t>In the Volkswagen Group, which has invested a lot of money in research and development </a:t>
            </a:r>
            <a:r>
              <a:rPr lang="en-US" altLang="zh-CN" sz="1200" dirty="0">
                <a:solidFill>
                  <a:schemeClr val="tx2"/>
                </a:solidFill>
                <a:latin typeface="+mn-ea"/>
                <a:cs typeface="Arial" panose="020B0604020202020204" pitchFamily="34" charset="0"/>
                <a:sym typeface="+mn-ea"/>
              </a:rPr>
              <a:t>which provide room for innovation</a:t>
            </a:r>
            <a:r>
              <a:rPr lang="zh-CN" altLang="en-US" sz="1200" dirty="0">
                <a:solidFill>
                  <a:schemeClr val="tx2"/>
                </a:solidFill>
                <a:latin typeface="+mn-ea"/>
                <a:cs typeface="Arial" panose="020B0604020202020204" pitchFamily="34" charset="0"/>
                <a:sym typeface="+mn-ea"/>
              </a:rPr>
              <a:t>, </a:t>
            </a:r>
            <a:endParaRPr lang="zh-CN" altLang="en-US" sz="1200" dirty="0">
              <a:solidFill>
                <a:schemeClr val="tx2"/>
              </a:solidFill>
              <a:latin typeface="+mn-ea"/>
              <a:cs typeface="Arial" panose="020B0604020202020204" pitchFamily="34" charset="0"/>
              <a:sym typeface="+mn-ea"/>
            </a:endParaRPr>
          </a:p>
        </p:txBody>
      </p:sp>
      <p:sp>
        <p:nvSpPr>
          <p:cNvPr id="2" name="文本框 1"/>
          <p:cNvSpPr txBox="1"/>
          <p:nvPr/>
        </p:nvSpPr>
        <p:spPr>
          <a:xfrm>
            <a:off x="-127394" y="6132421"/>
            <a:ext cx="9693910" cy="1069524"/>
          </a:xfrm>
          <a:prstGeom prst="rect">
            <a:avLst/>
          </a:prstGeom>
          <a:noFill/>
        </p:spPr>
        <p:txBody>
          <a:bodyPr wrap="square" rtlCol="0" anchor="t">
            <a:spAutoFit/>
          </a:bodyPr>
          <a:lstStyle/>
          <a:p>
            <a:pPr algn="just"/>
            <a:r>
              <a:rPr lang="en-US" altLang="zh-CN" sz="1400" kern="100" dirty="0">
                <a:solidFill>
                  <a:schemeClr val="tx2"/>
                </a:solidFill>
                <a:effectLst/>
                <a:latin typeface="+mn-ea"/>
                <a:cs typeface="Arial" panose="020B0604020202020204" pitchFamily="34" charset="0"/>
                <a:sym typeface="+mn-ea"/>
              </a:rPr>
              <a:t>Reference</a:t>
            </a:r>
            <a:r>
              <a:rPr lang="en-US" altLang="zh-CN" sz="1600" kern="100" dirty="0">
                <a:solidFill>
                  <a:schemeClr val="tx2"/>
                </a:solidFill>
                <a:effectLst/>
                <a:latin typeface="+mn-ea"/>
                <a:cs typeface="Arial" panose="020B0604020202020204" pitchFamily="34" charset="0"/>
                <a:sym typeface="+mn-ea"/>
              </a:rPr>
              <a:t>: </a:t>
            </a:r>
            <a:endParaRPr lang="en-US" altLang="zh-CN" sz="1600" kern="100" dirty="0">
              <a:solidFill>
                <a:schemeClr val="tx2"/>
              </a:solidFill>
              <a:effectLst/>
              <a:latin typeface="+mn-ea"/>
              <a:cs typeface="Arial" panose="020B0604020202020204" pitchFamily="34" charset="0"/>
              <a:sym typeface="+mn-ea"/>
            </a:endParaRPr>
          </a:p>
          <a:p>
            <a:pPr marR="0">
              <a:lnSpc>
                <a:spcPct val="150000"/>
              </a:lnSpc>
              <a:spcBef>
                <a:spcPts val="0"/>
              </a:spcBef>
              <a:spcAft>
                <a:spcPts val="0"/>
              </a:spcAft>
            </a:pPr>
            <a:r>
              <a:rPr lang="en-US" altLang="zh-CN" sz="1050" kern="100" dirty="0">
                <a:effectLst/>
                <a:highlight>
                  <a:srgbClr val="808080"/>
                </a:highlight>
                <a:latin typeface="Arial" panose="020B0604020202020204" pitchFamily="34" charset="0"/>
                <a:ea typeface="宋体" panose="02010600030101010101" pitchFamily="2" charset="-122"/>
                <a:cs typeface="Arial" panose="020B0604020202020204" pitchFamily="34" charset="0"/>
              </a:rPr>
              <a:t>Volkswagen Group Annual Report (2020) Volkswagen </a:t>
            </a:r>
            <a:r>
              <a:rPr lang="en-US" altLang="zh-CN" sz="1050" kern="100" dirty="0" err="1">
                <a:effectLst/>
                <a:highlight>
                  <a:srgbClr val="808080"/>
                </a:highlight>
                <a:latin typeface="Arial" panose="020B0604020202020204" pitchFamily="34" charset="0"/>
                <a:ea typeface="宋体" panose="02010600030101010101" pitchFamily="2" charset="-122"/>
                <a:cs typeface="Arial" panose="020B0604020202020204" pitchFamily="34" charset="0"/>
              </a:rPr>
              <a:t>Konzern</a:t>
            </a:r>
            <a:r>
              <a:rPr lang="en-US" altLang="zh-CN" sz="1050" kern="100" dirty="0">
                <a:effectLst/>
                <a:highlight>
                  <a:srgbClr val="808080"/>
                </a:highlight>
                <a:latin typeface="Arial" panose="020B0604020202020204" pitchFamily="34" charset="0"/>
                <a:ea typeface="宋体" panose="02010600030101010101" pitchFamily="2" charset="-122"/>
                <a:cs typeface="Arial" panose="020B0604020202020204" pitchFamily="34" charset="0"/>
              </a:rPr>
              <a:t> - AR 20 - structure and business activities, Volkswagen Group Annual Report 2020. Available at: https://annualreport2020.volkswagenag.com/group-management-report/structure-and-business-activities.html (Accessed: February 2, 2023). </a:t>
            </a:r>
            <a:endParaRPr lang="en-US" altLang="zh-CN" sz="1050" kern="100" dirty="0">
              <a:effectLst/>
              <a:highlight>
                <a:srgbClr val="808080"/>
              </a:highlight>
              <a:latin typeface="Arial" panose="020B0604020202020204" pitchFamily="34" charset="0"/>
              <a:ea typeface="宋体" panose="02010600030101010101" pitchFamily="2" charset="-122"/>
              <a:cs typeface="Arial" panose="020B0604020202020204" pitchFamily="34" charset="0"/>
            </a:endParaRPr>
          </a:p>
          <a:p>
            <a:pPr algn="just"/>
            <a:endParaRPr lang="en-US" altLang="zh-CN" sz="1600" u="sng" kern="100" dirty="0">
              <a:solidFill>
                <a:schemeClr val="tx2"/>
              </a:solidFill>
              <a:effectLst/>
              <a:latin typeface="+mn-ea"/>
              <a:cs typeface="Arial" panose="020B0604020202020204" pitchFamily="34" charset="0"/>
              <a:sym typeface="+mn-ea"/>
              <a:hlinkClick r:id="rId5"/>
            </a:endParaRPr>
          </a:p>
        </p:txBody>
      </p:sp>
    </p:spTree>
    <p:custDataLst>
      <p:tags r:id="rId6"/>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photo-1485628390555-1a7bd503f9fe"/>
          <p:cNvPicPr>
            <a:picLocks noChangeAspect="1"/>
          </p:cNvPicPr>
          <p:nvPr/>
        </p:nvPicPr>
        <p:blipFill>
          <a:blip r:embed="rId1"/>
          <a:srcRect b="67861"/>
          <a:stretch>
            <a:fillRect/>
          </a:stretch>
        </p:blipFill>
        <p:spPr>
          <a:xfrm>
            <a:off x="-635" y="0"/>
            <a:ext cx="12192635" cy="2204085"/>
          </a:xfrm>
          <a:prstGeom prst="rect">
            <a:avLst/>
          </a:prstGeom>
        </p:spPr>
      </p:pic>
      <p:sp>
        <p:nvSpPr>
          <p:cNvPr id="7" name="矩形 6"/>
          <p:cNvSpPr/>
          <p:nvPr/>
        </p:nvSpPr>
        <p:spPr>
          <a:xfrm>
            <a:off x="858202" y="482918"/>
            <a:ext cx="10437495" cy="587883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矩形 1"/>
          <p:cNvSpPr/>
          <p:nvPr/>
        </p:nvSpPr>
        <p:spPr>
          <a:xfrm>
            <a:off x="4772025" y="489585"/>
            <a:ext cx="2649220" cy="263525"/>
          </a:xfrm>
          <a:prstGeom prst="rect">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1603375" y="332105"/>
            <a:ext cx="8881745" cy="1247775"/>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zh-CN" altLang="en-US" sz="3600" b="1" noProof="0" dirty="0">
                <a:ln>
                  <a:noFill/>
                </a:ln>
                <a:solidFill>
                  <a:schemeClr val="tx1"/>
                </a:solidFill>
                <a:effectLst/>
                <a:uLnTx/>
                <a:uFillTx/>
                <a:latin typeface="Arial" panose="020B0604020202020204" pitchFamily="34" charset="0"/>
                <a:cs typeface="+mn-ea"/>
                <a:sym typeface="+mn-lt"/>
              </a:rPr>
              <a:t>Threats</a:t>
            </a:r>
            <a:endParaRPr lang="zh-CN" altLang="en-US" sz="3600" b="1" noProof="0" dirty="0">
              <a:ln>
                <a:noFill/>
              </a:ln>
              <a:solidFill>
                <a:schemeClr val="tx1"/>
              </a:solidFill>
              <a:effectLst/>
              <a:uLnTx/>
              <a:uFillTx/>
              <a:latin typeface="Arial" panose="020B0604020202020204" pitchFamily="34" charset="0"/>
              <a:ea typeface="Arial" panose="020B0604020202020204" pitchFamily="34" charset="0"/>
              <a:cs typeface="+mn-ea"/>
              <a:sym typeface="+mn-lt"/>
            </a:endParaRPr>
          </a:p>
        </p:txBody>
      </p:sp>
      <p:sp>
        <p:nvSpPr>
          <p:cNvPr id="6" name="流程图: 终止 5"/>
          <p:cNvSpPr/>
          <p:nvPr/>
        </p:nvSpPr>
        <p:spPr>
          <a:xfrm>
            <a:off x="1656716" y="1544319"/>
            <a:ext cx="2011680" cy="437515"/>
          </a:xfrm>
          <a:prstGeom prst="flowChartTerminator">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zh-CN" altLang="en-US" sz="1600" b="1" dirty="0">
                <a:latin typeface="Arial" panose="020B0604020202020204" pitchFamily="34" charset="0"/>
                <a:ea typeface="Arial" panose="020B0604020202020204" pitchFamily="34" charset="0"/>
                <a:sym typeface="+mn-ea"/>
              </a:rPr>
              <a:t>Stiff competition</a:t>
            </a:r>
            <a:endParaRPr lang="en-US" altLang="zh-CN" sz="1600" dirty="0">
              <a:latin typeface="Arial" panose="020B0604020202020204" pitchFamily="34" charset="0"/>
              <a:ea typeface="Arial" panose="020B0604020202020204" pitchFamily="34" charset="0"/>
            </a:endParaRPr>
          </a:p>
        </p:txBody>
      </p:sp>
      <p:sp>
        <p:nvSpPr>
          <p:cNvPr id="10" name="流程图: 终止 9"/>
          <p:cNvSpPr/>
          <p:nvPr/>
        </p:nvSpPr>
        <p:spPr>
          <a:xfrm>
            <a:off x="1656715" y="3798570"/>
            <a:ext cx="2061210" cy="437515"/>
          </a:xfrm>
          <a:prstGeom prst="flowChartTerminator">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b="1" dirty="0">
                <a:latin typeface="Arial" panose="020B0604020202020204" pitchFamily="34" charset="0"/>
                <a:ea typeface="Arial" panose="020B0604020202020204" pitchFamily="34" charset="0"/>
                <a:sym typeface="+mn-ea"/>
              </a:rPr>
              <a:t>High  recall rates</a:t>
            </a:r>
            <a:endParaRPr lang="en-US" altLang="zh-CN" sz="1600" dirty="0">
              <a:latin typeface="Arial" panose="020B0604020202020204" pitchFamily="34" charset="0"/>
              <a:ea typeface="Arial" panose="020B0604020202020204" pitchFamily="34" charset="0"/>
            </a:endParaRPr>
          </a:p>
        </p:txBody>
      </p:sp>
      <p:sp>
        <p:nvSpPr>
          <p:cNvPr id="14" name="矩形 13"/>
          <p:cNvSpPr/>
          <p:nvPr/>
        </p:nvSpPr>
        <p:spPr>
          <a:xfrm>
            <a:off x="1656715" y="2204085"/>
            <a:ext cx="3803650" cy="1532255"/>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auto">
              <a:lnSpc>
                <a:spcPct val="150000"/>
              </a:lnSpc>
            </a:pPr>
            <a:r>
              <a:rPr lang="zh-CN" altLang="en-US" sz="1200" dirty="0">
                <a:solidFill>
                  <a:schemeClr val="tx2"/>
                </a:solidFill>
                <a:latin typeface="Arial" panose="020B0604020202020204" pitchFamily="34" charset="0"/>
                <a:ea typeface="Arial" panose="020B0604020202020204" pitchFamily="34" charset="0"/>
                <a:cs typeface="Arial" panose="020B0604020202020204" pitchFamily="34" charset="0"/>
                <a:sym typeface="+mn-ea"/>
              </a:rPr>
              <a:t>The main competitors of volkswagen are Chrysler Group LLC, Ford Motor Co., General Motors Company, Tesla, Honda Motor Company, Nissan Motor Company, Toyota Motor Corporation and many other automotive companies. </a:t>
            </a:r>
            <a:endParaRPr lang="zh-CN" altLang="en-US" sz="1200" dirty="0">
              <a:solidFill>
                <a:schemeClr val="tx2"/>
              </a:solidFill>
              <a:latin typeface="Arial" panose="020B0604020202020204" pitchFamily="34" charset="0"/>
              <a:ea typeface="Arial" panose="020B0604020202020204" pitchFamily="34" charset="0"/>
              <a:cs typeface="Arial" panose="020B0604020202020204" pitchFamily="34" charset="0"/>
              <a:sym typeface="+mn-ea"/>
            </a:endParaRPr>
          </a:p>
        </p:txBody>
      </p:sp>
      <p:sp>
        <p:nvSpPr>
          <p:cNvPr id="15" name="矩形 14"/>
          <p:cNvSpPr/>
          <p:nvPr/>
        </p:nvSpPr>
        <p:spPr>
          <a:xfrm>
            <a:off x="1656715" y="4298315"/>
            <a:ext cx="3803650" cy="141605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zh-CN" altLang="en-US" sz="1200" dirty="0">
                <a:solidFill>
                  <a:schemeClr val="tx2"/>
                </a:solidFill>
                <a:latin typeface="Arial" panose="020B0604020202020204" pitchFamily="34" charset="0"/>
                <a:ea typeface="Arial" panose="020B0604020202020204" pitchFamily="34" charset="0"/>
                <a:cs typeface="Arial" panose="020B0604020202020204" pitchFamily="34" charset="0"/>
                <a:sym typeface="+mn-ea"/>
              </a:rPr>
              <a:t>This means that Volkswagen Group has recalled each of its vehicle nearly twice. A high recall rate results in additional costs, disappointed customers and negative publicity </a:t>
            </a:r>
            <a:r>
              <a:rPr lang="en-US" altLang="zh-CN" sz="1200" dirty="0">
                <a:solidFill>
                  <a:schemeClr val="tx2"/>
                </a:solidFill>
                <a:highlight>
                  <a:srgbClr val="C0C0C0"/>
                </a:highlight>
                <a:latin typeface="Arial" panose="020B0604020202020204" pitchFamily="34" charset="0"/>
                <a:ea typeface="Arial" panose="020B0604020202020204" pitchFamily="34" charset="0"/>
                <a:cs typeface="Arial" panose="020B0604020202020204" pitchFamily="34" charset="0"/>
                <a:sym typeface="+mn-ea"/>
              </a:rPr>
              <a:t>(Volkswagen Group, 2022)</a:t>
            </a:r>
            <a:r>
              <a:rPr lang="zh-CN" altLang="en-US" sz="1200" dirty="0">
                <a:solidFill>
                  <a:schemeClr val="tx2"/>
                </a:solidFill>
                <a:latin typeface="Arial" panose="020B0604020202020204" pitchFamily="34" charset="0"/>
                <a:ea typeface="Arial" panose="020B0604020202020204" pitchFamily="34" charset="0"/>
                <a:cs typeface="Arial" panose="020B0604020202020204" pitchFamily="34" charset="0"/>
                <a:sym typeface="+mn-ea"/>
              </a:rPr>
              <a:t>.</a:t>
            </a:r>
            <a:endParaRPr lang="zh-CN" altLang="en-US" sz="1200" dirty="0">
              <a:solidFill>
                <a:schemeClr val="tx2"/>
              </a:solidFill>
              <a:latin typeface="Arial" panose="020B0604020202020204" pitchFamily="34" charset="0"/>
              <a:ea typeface="Arial" panose="020B0604020202020204" pitchFamily="34" charset="0"/>
              <a:cs typeface="Arial" panose="020B0604020202020204" pitchFamily="34" charset="0"/>
              <a:sym typeface="+mn-ea"/>
            </a:endParaRPr>
          </a:p>
        </p:txBody>
      </p:sp>
      <p:sp>
        <p:nvSpPr>
          <p:cNvPr id="16" name="矩形 15"/>
          <p:cNvSpPr/>
          <p:nvPr/>
        </p:nvSpPr>
        <p:spPr>
          <a:xfrm>
            <a:off x="7747635" y="3145790"/>
            <a:ext cx="2313305" cy="1152525"/>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zh-CN" altLang="en-US" sz="1200" dirty="0">
              <a:solidFill>
                <a:schemeClr val="tx2"/>
              </a:solidFill>
              <a:latin typeface="Arial" panose="020B0604020202020204" pitchFamily="34" charset="0"/>
              <a:ea typeface="Arial" panose="020B0604020202020204" pitchFamily="34" charset="0"/>
              <a:cs typeface="Arial" panose="020B0604020202020204" pitchFamily="34" charset="0"/>
              <a:sym typeface="+mn-ea"/>
            </a:endParaRPr>
          </a:p>
        </p:txBody>
      </p:sp>
      <p:cxnSp>
        <p:nvCxnSpPr>
          <p:cNvPr id="17" name="直接连接符 16"/>
          <p:cNvCxnSpPr/>
          <p:nvPr/>
        </p:nvCxnSpPr>
        <p:spPr>
          <a:xfrm flipV="1">
            <a:off x="5591810" y="6117590"/>
            <a:ext cx="1010920" cy="9525"/>
          </a:xfrm>
          <a:prstGeom prst="line">
            <a:avLst/>
          </a:prstGeom>
          <a:ln w="38100">
            <a:solidFill>
              <a:srgbClr val="333438"/>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74930" y="6237551"/>
            <a:ext cx="9693910" cy="661720"/>
          </a:xfrm>
          <a:prstGeom prst="rect">
            <a:avLst/>
          </a:prstGeom>
          <a:noFill/>
        </p:spPr>
        <p:txBody>
          <a:bodyPr wrap="square" rtlCol="0" anchor="t">
            <a:spAutoFit/>
          </a:bodyPr>
          <a:lstStyle/>
          <a:p>
            <a:pPr algn="just"/>
            <a:r>
              <a:rPr lang="en-US" altLang="zh-CN" sz="1400" kern="100" dirty="0">
                <a:solidFill>
                  <a:schemeClr val="bg1"/>
                </a:solidFill>
                <a:effectLst/>
                <a:latin typeface="+mn-ea"/>
                <a:cs typeface="Arial" panose="020B0604020202020204" pitchFamily="34" charset="0"/>
                <a:sym typeface="+mn-ea"/>
              </a:rPr>
              <a:t>Reference</a:t>
            </a:r>
            <a:r>
              <a:rPr lang="en-US" altLang="zh-CN" sz="1600" kern="100" dirty="0">
                <a:solidFill>
                  <a:schemeClr val="bg1"/>
                </a:solidFill>
                <a:effectLst/>
                <a:latin typeface="+mn-ea"/>
                <a:cs typeface="Arial" panose="020B0604020202020204" pitchFamily="34" charset="0"/>
                <a:sym typeface="+mn-ea"/>
              </a:rPr>
              <a:t>: </a:t>
            </a:r>
            <a:endParaRPr lang="en-US" altLang="zh-CN" sz="1600" kern="100" dirty="0">
              <a:solidFill>
                <a:schemeClr val="bg1"/>
              </a:solidFill>
              <a:effectLst/>
              <a:latin typeface="+mn-ea"/>
              <a:cs typeface="Arial" panose="020B0604020202020204" pitchFamily="34" charset="0"/>
              <a:sym typeface="+mn-ea"/>
            </a:endParaRPr>
          </a:p>
          <a:p>
            <a:pPr marR="0">
              <a:spcBef>
                <a:spcPts val="0"/>
              </a:spcBef>
              <a:spcAft>
                <a:spcPts val="0"/>
              </a:spcAft>
            </a:pPr>
            <a:r>
              <a:rPr lang="en-US" altLang="zh-CN" sz="1050" kern="100" dirty="0">
                <a:effectLst/>
                <a:highlight>
                  <a:srgbClr val="C0C0C0"/>
                </a:highlight>
                <a:latin typeface="Arial" panose="020B0604020202020204" pitchFamily="34" charset="0"/>
                <a:ea typeface="宋体" panose="02010600030101010101" pitchFamily="2" charset="-122"/>
                <a:cs typeface="Arial" panose="020B0604020202020204" pitchFamily="34" charset="0"/>
              </a:rPr>
              <a:t>Volkswagen Group (2022) Volkswagen to recall more than 100,000 cars on fire risk, Reuters. Thomson Reuters. Available at: https://www.reuters.com/business/autos-transportation/volkswagen-recall-more-than-100000-cars-fire-risk-bild-2022-03-31/ (Accessed: February 2, 2023). </a:t>
            </a:r>
            <a:endParaRPr lang="en-US" altLang="zh-CN" sz="1050" kern="100" dirty="0">
              <a:effectLst/>
              <a:highlight>
                <a:srgbClr val="C0C0C0"/>
              </a:highlight>
              <a:latin typeface="Arial" panose="020B0604020202020204" pitchFamily="34" charset="0"/>
              <a:ea typeface="宋体" panose="02010600030101010101" pitchFamily="2" charset="-122"/>
              <a:cs typeface="Arial" panose="020B0604020202020204" pitchFamily="34" charset="0"/>
            </a:endParaRPr>
          </a:p>
        </p:txBody>
      </p:sp>
      <p:pic>
        <p:nvPicPr>
          <p:cNvPr id="8" name="Content Placeholder 7"/>
          <p:cNvPicPr>
            <a:picLocks noGrp="1" noChangeAspect="1"/>
          </p:cNvPicPr>
          <p:nvPr>
            <p:ph sz="half" idx="2"/>
            <p:custDataLst>
              <p:tags r:id="rId2"/>
            </p:custDataLst>
          </p:nvPr>
        </p:nvPicPr>
        <p:blipFill>
          <a:blip r:embed="rId3"/>
          <a:stretch>
            <a:fillRect/>
          </a:stretch>
        </p:blipFill>
        <p:spPr>
          <a:xfrm>
            <a:off x="6283325" y="1788795"/>
            <a:ext cx="4255135" cy="4338320"/>
          </a:xfrm>
          <a:prstGeom prst="rect">
            <a:avLst/>
          </a:prstGeom>
        </p:spPr>
      </p:pic>
    </p:spTree>
    <p:custDataLst>
      <p:tags r:id="rId4"/>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2776855" y="191135"/>
            <a:ext cx="6637655" cy="182245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lnSpc>
                <a:spcPct val="150000"/>
              </a:lnSpc>
            </a:pPr>
            <a:endParaRPr lang="zh-CN" altLang="en-US" sz="1200">
              <a:solidFill>
                <a:srgbClr val="333438"/>
              </a:solidFill>
              <a:latin typeface="Arial" panose="020B0604020202020204" pitchFamily="34" charset="0"/>
              <a:ea typeface="Arial" panose="020B0604020202020204" pitchFamily="34" charset="0"/>
            </a:endParaRPr>
          </a:p>
        </p:txBody>
      </p:sp>
      <p:sp>
        <p:nvSpPr>
          <p:cNvPr id="4" name="矩形 3"/>
          <p:cNvSpPr/>
          <p:nvPr/>
        </p:nvSpPr>
        <p:spPr>
          <a:xfrm>
            <a:off x="-318" y="1690181"/>
            <a:ext cx="12192000" cy="4372610"/>
          </a:xfrm>
          <a:prstGeom prst="rect">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2" name="组合 21"/>
          <p:cNvGrpSpPr/>
          <p:nvPr/>
        </p:nvGrpSpPr>
        <p:grpSpPr>
          <a:xfrm>
            <a:off x="1697355" y="2441144"/>
            <a:ext cx="720090" cy="720090"/>
            <a:chOff x="1525" y="4706"/>
            <a:chExt cx="1134" cy="1134"/>
          </a:xfrm>
        </p:grpSpPr>
        <p:sp>
          <p:nvSpPr>
            <p:cNvPr id="6" name="椭圆 5"/>
            <p:cNvSpPr/>
            <p:nvPr/>
          </p:nvSpPr>
          <p:spPr>
            <a:xfrm>
              <a:off x="1525" y="4706"/>
              <a:ext cx="1134" cy="1134"/>
            </a:xfrm>
            <a:prstGeom prst="ellipse">
              <a:avLst/>
            </a:prstGeom>
            <a:noFill/>
            <a:ln>
              <a:solidFill>
                <a:schemeClr val="bg1"/>
              </a:solid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zh-CN" sz="1400" b="1">
                <a:solidFill>
                  <a:srgbClr val="333438"/>
                </a:solidFill>
                <a:latin typeface="Arial" panose="020B0604020202020204" pitchFamily="34" charset="0"/>
                <a:ea typeface="Arial" panose="020B0604020202020204" pitchFamily="34" charset="0"/>
              </a:endParaRPr>
            </a:p>
          </p:txBody>
        </p:sp>
        <p:pic>
          <p:nvPicPr>
            <p:cNvPr id="7" name="图片 6" descr="32313536393631343b32313536393630373bb9a4d7f7"/>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1837" y="5018"/>
              <a:ext cx="510" cy="510"/>
            </a:xfrm>
            <a:prstGeom prst="rect">
              <a:avLst/>
            </a:prstGeom>
          </p:spPr>
        </p:pic>
      </p:grpSp>
      <p:grpSp>
        <p:nvGrpSpPr>
          <p:cNvPr id="20" name="组合 19"/>
          <p:cNvGrpSpPr/>
          <p:nvPr/>
        </p:nvGrpSpPr>
        <p:grpSpPr>
          <a:xfrm>
            <a:off x="5654992" y="2441144"/>
            <a:ext cx="720090" cy="720090"/>
            <a:chOff x="8005" y="4706"/>
            <a:chExt cx="1134" cy="1134"/>
          </a:xfrm>
        </p:grpSpPr>
        <p:sp>
          <p:nvSpPr>
            <p:cNvPr id="18" name="椭圆 17"/>
            <p:cNvSpPr/>
            <p:nvPr/>
          </p:nvSpPr>
          <p:spPr>
            <a:xfrm>
              <a:off x="8005" y="4706"/>
              <a:ext cx="1134" cy="1134"/>
            </a:xfrm>
            <a:prstGeom prst="ellipse">
              <a:avLst/>
            </a:prstGeom>
            <a:noFill/>
            <a:ln>
              <a:solidFill>
                <a:schemeClr val="bg1"/>
              </a:solid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zh-CN" sz="1400" b="1">
                <a:solidFill>
                  <a:srgbClr val="333438"/>
                </a:solidFill>
                <a:latin typeface="Arial" panose="020B0604020202020204" pitchFamily="34" charset="0"/>
                <a:ea typeface="Arial" panose="020B0604020202020204" pitchFamily="34" charset="0"/>
              </a:endParaRPr>
            </a:p>
          </p:txBody>
        </p:sp>
        <p:pic>
          <p:nvPicPr>
            <p:cNvPr id="9" name="图片 8" descr="31393935333439343b31373432313730373bb9a4d7f7bbe3b1a8"/>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17" y="5018"/>
              <a:ext cx="510" cy="510"/>
            </a:xfrm>
            <a:prstGeom prst="rect">
              <a:avLst/>
            </a:prstGeom>
          </p:spPr>
        </p:pic>
      </p:grpSp>
      <p:grpSp>
        <p:nvGrpSpPr>
          <p:cNvPr id="19" name="组合 18"/>
          <p:cNvGrpSpPr/>
          <p:nvPr/>
        </p:nvGrpSpPr>
        <p:grpSpPr>
          <a:xfrm>
            <a:off x="9612630" y="2466340"/>
            <a:ext cx="720090" cy="720090"/>
            <a:chOff x="11245" y="4706"/>
            <a:chExt cx="1134" cy="1134"/>
          </a:xfrm>
        </p:grpSpPr>
        <p:sp>
          <p:nvSpPr>
            <p:cNvPr id="2" name="椭圆 1"/>
            <p:cNvSpPr/>
            <p:nvPr/>
          </p:nvSpPr>
          <p:spPr>
            <a:xfrm>
              <a:off x="11245" y="4706"/>
              <a:ext cx="1134" cy="1134"/>
            </a:xfrm>
            <a:prstGeom prst="ellipse">
              <a:avLst/>
            </a:prstGeom>
            <a:noFill/>
            <a:ln>
              <a:solidFill>
                <a:schemeClr val="bg1"/>
              </a:solidFill>
            </a:ln>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zh-CN" sz="1400" b="1">
                <a:solidFill>
                  <a:srgbClr val="333438"/>
                </a:solidFill>
                <a:latin typeface="Arial" panose="020B0604020202020204" pitchFamily="34" charset="0"/>
                <a:ea typeface="Arial" panose="020B0604020202020204" pitchFamily="34" charset="0"/>
              </a:endParaRPr>
            </a:p>
          </p:txBody>
        </p:sp>
        <p:pic>
          <p:nvPicPr>
            <p:cNvPr id="10" name="图片 9" descr="32313535393238333b32313535393238353bb9a4d7f7b7d6cef6"/>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557" y="5018"/>
              <a:ext cx="510" cy="510"/>
            </a:xfrm>
            <a:prstGeom prst="rect">
              <a:avLst/>
            </a:prstGeom>
          </p:spPr>
        </p:pic>
      </p:grpSp>
      <p:sp>
        <p:nvSpPr>
          <p:cNvPr id="17" name="矩形 16"/>
          <p:cNvSpPr/>
          <p:nvPr/>
        </p:nvSpPr>
        <p:spPr>
          <a:xfrm>
            <a:off x="1655445" y="370840"/>
            <a:ext cx="8881745" cy="1247775"/>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zh-CN" altLang="en-US" sz="3600" b="1" noProof="0" dirty="0">
                <a:ln>
                  <a:noFill/>
                </a:ln>
                <a:solidFill>
                  <a:schemeClr val="tx1"/>
                </a:solidFill>
                <a:effectLst/>
                <a:uLnTx/>
                <a:uFillTx/>
                <a:latin typeface="Arial" panose="020B0604020202020204" pitchFamily="34" charset="0"/>
                <a:cs typeface="+mn-ea"/>
                <a:sym typeface="+mn-lt"/>
              </a:rPr>
              <a:t>Threats</a:t>
            </a:r>
            <a:endParaRPr lang="zh-CN" altLang="en-US" sz="3600" b="1" noProof="0" dirty="0">
              <a:ln>
                <a:noFill/>
              </a:ln>
              <a:solidFill>
                <a:schemeClr val="tx1"/>
              </a:solidFill>
              <a:effectLst/>
              <a:uLnTx/>
              <a:uFillTx/>
              <a:latin typeface="Arial" panose="020B0604020202020204" pitchFamily="34" charset="0"/>
              <a:ea typeface="Arial" panose="020B0604020202020204" pitchFamily="34" charset="0"/>
              <a:cs typeface="+mn-ea"/>
              <a:sym typeface="+mn-lt"/>
            </a:endParaRPr>
          </a:p>
        </p:txBody>
      </p:sp>
      <p:sp>
        <p:nvSpPr>
          <p:cNvPr id="23" name="文本框 22"/>
          <p:cNvSpPr txBox="1"/>
          <p:nvPr/>
        </p:nvSpPr>
        <p:spPr>
          <a:xfrm>
            <a:off x="1073040" y="3425081"/>
            <a:ext cx="1857397" cy="1668214"/>
          </a:xfrm>
          <a:prstGeom prst="rect">
            <a:avLst/>
          </a:prstGeom>
          <a:noFill/>
        </p:spPr>
        <p:txBody>
          <a:bodyPr wrap="square" rtlCol="0" anchor="t">
            <a:spAutoFit/>
          </a:bodyPr>
          <a:lstStyle/>
          <a:p>
            <a:pPr marR="0" indent="0" defTabSz="914400" fontAlgn="auto">
              <a:lnSpc>
                <a:spcPct val="150000"/>
              </a:lnSpc>
              <a:spcBef>
                <a:spcPts val="0"/>
              </a:spcBef>
              <a:spcAft>
                <a:spcPts val="0"/>
              </a:spcAft>
              <a:buClrTx/>
              <a:buSzTx/>
              <a:buFontTx/>
              <a:buNone/>
              <a:defRPr/>
            </a:pPr>
            <a:r>
              <a:rPr sz="1400" noProof="0" dirty="0">
                <a:solidFill>
                  <a:schemeClr val="bg1"/>
                </a:solidFill>
                <a:latin typeface="+mn-ea"/>
                <a:cs typeface="Arial" panose="020B0604020202020204" pitchFamily="34" charset="0"/>
                <a:sym typeface="+mn-ea"/>
              </a:rPr>
              <a:t>Google's attempt to manufacture its own cars also threatens the traditional automobile industry.</a:t>
            </a:r>
            <a:endParaRPr lang="zh-CN" altLang="en-US" sz="1400" noProof="0" dirty="0">
              <a:solidFill>
                <a:schemeClr val="bg1"/>
              </a:solidFill>
              <a:latin typeface="+mn-ea"/>
              <a:cs typeface="Arial" panose="020B0604020202020204" pitchFamily="34" charset="0"/>
              <a:sym typeface="+mn-ea"/>
            </a:endParaRPr>
          </a:p>
        </p:txBody>
      </p:sp>
      <p:sp>
        <p:nvSpPr>
          <p:cNvPr id="25" name="文本框 24"/>
          <p:cNvSpPr txBox="1"/>
          <p:nvPr/>
        </p:nvSpPr>
        <p:spPr>
          <a:xfrm>
            <a:off x="4465599" y="3232800"/>
            <a:ext cx="3201144" cy="2637710"/>
          </a:xfrm>
          <a:prstGeom prst="rect">
            <a:avLst/>
          </a:prstGeom>
          <a:noFill/>
        </p:spPr>
        <p:txBody>
          <a:bodyPr wrap="square" rtlCol="0" anchor="t">
            <a:spAutoFit/>
          </a:bodyPr>
          <a:lstStyle/>
          <a:p>
            <a:pPr marR="0" indent="0" defTabSz="914400" fontAlgn="auto">
              <a:lnSpc>
                <a:spcPct val="150000"/>
              </a:lnSpc>
              <a:spcBef>
                <a:spcPts val="0"/>
              </a:spcBef>
              <a:spcAft>
                <a:spcPts val="0"/>
              </a:spcAft>
              <a:buClrTx/>
              <a:buSzTx/>
              <a:buFontTx/>
              <a:buNone/>
              <a:defRPr/>
            </a:pPr>
            <a:r>
              <a:rPr sz="1400" noProof="0" dirty="0">
                <a:solidFill>
                  <a:schemeClr val="bg1"/>
                </a:solidFill>
                <a:latin typeface="+mn-ea"/>
                <a:cs typeface="Arial" panose="020B0604020202020204" pitchFamily="34" charset="0"/>
                <a:sym typeface="+mn-ea"/>
              </a:rPr>
              <a:t>Lack of marketplace to us competition like Ford and Chevrolet Companies which might be ne to the united states marketplace, which includes Tesla with its electric powered vehicles will make it very difficult for Volkswagen to compete within side the electric powered vehicles segment. </a:t>
            </a:r>
            <a:endParaRPr lang="zh-CN" altLang="en-US" sz="1400" noProof="0" dirty="0">
              <a:solidFill>
                <a:schemeClr val="bg1"/>
              </a:solidFill>
              <a:latin typeface="+mn-ea"/>
              <a:cs typeface="Arial" panose="020B0604020202020204" pitchFamily="34" charset="0"/>
              <a:sym typeface="+mn-ea"/>
            </a:endParaRPr>
          </a:p>
        </p:txBody>
      </p:sp>
      <p:sp>
        <p:nvSpPr>
          <p:cNvPr id="26" name="文本框 25"/>
          <p:cNvSpPr txBox="1"/>
          <p:nvPr/>
        </p:nvSpPr>
        <p:spPr>
          <a:xfrm>
            <a:off x="9201905" y="3425081"/>
            <a:ext cx="2153154" cy="1021883"/>
          </a:xfrm>
          <a:prstGeom prst="rect">
            <a:avLst/>
          </a:prstGeom>
          <a:noFill/>
        </p:spPr>
        <p:txBody>
          <a:bodyPr wrap="square" rtlCol="0" anchor="t">
            <a:spAutoFit/>
          </a:bodyPr>
          <a:lstStyle/>
          <a:p>
            <a:pPr marR="0" indent="0" defTabSz="914400" fontAlgn="auto">
              <a:lnSpc>
                <a:spcPct val="150000"/>
              </a:lnSpc>
              <a:spcBef>
                <a:spcPts val="0"/>
              </a:spcBef>
              <a:spcAft>
                <a:spcPts val="0"/>
              </a:spcAft>
              <a:buClrTx/>
              <a:buSzTx/>
              <a:buFontTx/>
              <a:buNone/>
              <a:defRPr/>
            </a:pPr>
            <a:r>
              <a:rPr sz="1400" noProof="0" dirty="0">
                <a:solidFill>
                  <a:schemeClr val="bg1"/>
                </a:solidFill>
                <a:latin typeface="+mn-ea"/>
                <a:cs typeface="Arial" panose="020B0604020202020204" pitchFamily="34" charset="0"/>
                <a:sym typeface="+mn-ea"/>
              </a:rPr>
              <a:t>Global automobile manufacturing supply exceeds demand.</a:t>
            </a:r>
            <a:endParaRPr lang="zh-CN" altLang="en-US" sz="1400" noProof="0" dirty="0">
              <a:solidFill>
                <a:schemeClr val="bg1"/>
              </a:solidFill>
              <a:latin typeface="+mn-ea"/>
              <a:cs typeface="Arial" panose="020B0604020202020204" pitchFamily="34" charset="0"/>
              <a:sym typeface="+mn-ea"/>
            </a:endParaRPr>
          </a:p>
        </p:txBody>
      </p:sp>
      <p:pic>
        <p:nvPicPr>
          <p:cNvPr id="107" name="图片 106"/>
          <p:cNvPicPr/>
          <p:nvPr/>
        </p:nvPicPr>
        <p:blipFill>
          <a:blip r:embed="rId7"/>
          <a:stretch>
            <a:fillRect/>
          </a:stretch>
        </p:blipFill>
        <p:spPr>
          <a:xfrm>
            <a:off x="9233535" y="4532630"/>
            <a:ext cx="1861185" cy="1179195"/>
          </a:xfrm>
          <a:prstGeom prst="rect">
            <a:avLst/>
          </a:prstGeom>
          <a:noFill/>
          <a:ln w="9525">
            <a:noFill/>
          </a:ln>
          <a:effectLst>
            <a:innerShdw blurRad="63500" dist="50800" dir="2700000">
              <a:prstClr val="black">
                <a:alpha val="50000"/>
              </a:prstClr>
            </a:innerShdw>
          </a:effectLst>
        </p:spPr>
      </p:pic>
    </p:spTree>
    <p:custDataLst>
      <p:tags r:id="rId8"/>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photo-1485628390555-1a7bd503f9fe"/>
          <p:cNvPicPr>
            <a:picLocks noChangeAspect="1"/>
          </p:cNvPicPr>
          <p:nvPr/>
        </p:nvPicPr>
        <p:blipFill>
          <a:blip r:embed="rId1"/>
          <a:stretch>
            <a:fillRect/>
          </a:stretch>
        </p:blipFill>
        <p:spPr>
          <a:xfrm>
            <a:off x="0" y="0"/>
            <a:ext cx="10212070" cy="6858000"/>
          </a:xfrm>
          <a:prstGeom prst="rect">
            <a:avLst/>
          </a:prstGeom>
        </p:spPr>
      </p:pic>
      <p:sp>
        <p:nvSpPr>
          <p:cNvPr id="5" name="矩形 4"/>
          <p:cNvSpPr/>
          <p:nvPr/>
        </p:nvSpPr>
        <p:spPr>
          <a:xfrm>
            <a:off x="0" y="0"/>
            <a:ext cx="10212070" cy="6858635"/>
          </a:xfrm>
          <a:prstGeom prst="rect">
            <a:avLst/>
          </a:prstGeom>
          <a:solidFill>
            <a:schemeClr val="bg1">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flipH="1">
            <a:off x="762000" y="1398905"/>
            <a:ext cx="10668635" cy="2017395"/>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flipH="1">
            <a:off x="11172825" y="1399540"/>
            <a:ext cx="257810" cy="2017395"/>
          </a:xfrm>
          <a:prstGeom prst="rect">
            <a:avLst/>
          </a:prstGeom>
          <a:solidFill>
            <a:srgbClr val="333438"/>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椭圆 9"/>
          <p:cNvSpPr/>
          <p:nvPr/>
        </p:nvSpPr>
        <p:spPr>
          <a:xfrm flipH="1">
            <a:off x="8648065" y="1526540"/>
            <a:ext cx="2524760" cy="1764030"/>
          </a:xfrm>
          <a:prstGeom prst="ellipse">
            <a:avLst/>
          </a:prstGeom>
          <a:noFill/>
          <a:ln>
            <a:noFill/>
          </a:ln>
          <a:extLst>
            <a:ext uri="{909E8E84-426E-40DD-AFC4-6F175D3DCCD1}">
              <a14:hiddenFill xmlns:a14="http://schemas.microsoft.com/office/drawing/2010/main">
                <a:solidFill>
                  <a:srgbClr val="333438"/>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9600" b="1" dirty="0">
                <a:solidFill>
                  <a:srgbClr val="333438"/>
                </a:solidFill>
                <a:latin typeface="Arial" panose="020B0604020202020204" pitchFamily="34" charset="0"/>
                <a:ea typeface="Arial" panose="020B0604020202020204" pitchFamily="34" charset="0"/>
                <a:cs typeface="Arial" panose="020B0604020202020204" pitchFamily="34" charset="0"/>
              </a:rPr>
              <a:t>03</a:t>
            </a:r>
            <a:endParaRPr lang="en-US" altLang="zh-CN" sz="9600" b="1" dirty="0">
              <a:solidFill>
                <a:srgbClr val="333438"/>
              </a:solidFill>
              <a:latin typeface="Arial" panose="020B0604020202020204" pitchFamily="34" charset="0"/>
              <a:ea typeface="Arial" panose="020B0604020202020204" pitchFamily="34" charset="0"/>
              <a:cs typeface="Arial" panose="020B0604020202020204" pitchFamily="34" charset="0"/>
            </a:endParaRPr>
          </a:p>
        </p:txBody>
      </p:sp>
      <p:sp>
        <p:nvSpPr>
          <p:cNvPr id="2" name="矩形 1"/>
          <p:cNvSpPr/>
          <p:nvPr/>
        </p:nvSpPr>
        <p:spPr>
          <a:xfrm>
            <a:off x="3549015" y="951865"/>
            <a:ext cx="6637655" cy="321564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l">
              <a:lnSpc>
                <a:spcPct val="150000"/>
              </a:lnSpc>
            </a:pPr>
            <a:r>
              <a:rPr lang="en-US" altLang="zh-CN" sz="4800" b="1" noProof="0" dirty="0">
                <a:ln>
                  <a:noFill/>
                </a:ln>
                <a:solidFill>
                  <a:srgbClr val="333438"/>
                </a:solidFill>
                <a:effectLst/>
                <a:uLnTx/>
                <a:uFillTx/>
                <a:latin typeface="Arial" panose="020B0604020202020204" pitchFamily="34" charset="0"/>
                <a:cs typeface="Arial" panose="020B0604020202020204" pitchFamily="34" charset="0"/>
                <a:sym typeface="+mn-lt"/>
              </a:rPr>
              <a:t>PESTEL </a:t>
            </a:r>
            <a:r>
              <a:rPr lang="zh-CN" altLang="en-US" sz="4800" b="1" noProof="0" dirty="0">
                <a:ln>
                  <a:noFill/>
                </a:ln>
                <a:solidFill>
                  <a:srgbClr val="333438"/>
                </a:solidFill>
                <a:effectLst/>
                <a:uLnTx/>
                <a:uFillTx/>
                <a:latin typeface="Arial" panose="020B0604020202020204" pitchFamily="34" charset="0"/>
                <a:cs typeface="Arial" panose="020B0604020202020204" pitchFamily="34" charset="0"/>
                <a:sym typeface="+mn-lt"/>
              </a:rPr>
              <a:t> </a:t>
            </a:r>
            <a:r>
              <a:rPr lang="en-US" altLang="zh-CN" sz="4800" b="1" noProof="0" dirty="0">
                <a:ln>
                  <a:noFill/>
                </a:ln>
                <a:solidFill>
                  <a:srgbClr val="333438"/>
                </a:solidFill>
                <a:effectLst/>
                <a:uLnTx/>
                <a:uFillTx/>
                <a:latin typeface="Arial" panose="020B0604020202020204" pitchFamily="34" charset="0"/>
                <a:cs typeface="Arial" panose="020B0604020202020204" pitchFamily="34" charset="0"/>
                <a:sym typeface="+mn-lt"/>
              </a:rPr>
              <a:t>A</a:t>
            </a:r>
            <a:r>
              <a:rPr lang="zh-CN" altLang="en-US" sz="4800" b="1" noProof="0" dirty="0">
                <a:ln>
                  <a:noFill/>
                </a:ln>
                <a:solidFill>
                  <a:srgbClr val="333438"/>
                </a:solidFill>
                <a:effectLst/>
                <a:uLnTx/>
                <a:uFillTx/>
                <a:latin typeface="Arial" panose="020B0604020202020204" pitchFamily="34" charset="0"/>
                <a:cs typeface="Arial" panose="020B0604020202020204" pitchFamily="34" charset="0"/>
                <a:sym typeface="+mn-lt"/>
              </a:rPr>
              <a:t>nalysis</a:t>
            </a:r>
            <a:endParaRPr kumimoji="0" lang="zh-CN" altLang="en-US" sz="4800" b="1" i="0" u="none" strike="noStrike" kern="1200" cap="none" spc="0" normalizeH="0" baseline="0" noProof="0" dirty="0">
              <a:ln>
                <a:noFill/>
              </a:ln>
              <a:solidFill>
                <a:srgbClr val="333438"/>
              </a:solidFill>
              <a:effectLst/>
              <a:uLnTx/>
              <a:uFillTx/>
              <a:latin typeface="Arial" panose="020B0604020202020204" pitchFamily="34" charset="0"/>
              <a:cs typeface="Arial" panose="020B0604020202020204" pitchFamily="34" charset="0"/>
              <a:sym typeface="+mn-lt"/>
            </a:endParaRPr>
          </a:p>
          <a:p>
            <a:pPr marL="0" marR="0" lvl="0" indent="0" algn="l" defTabSz="914400" rtl="0" eaLnBrk="1" fontAlgn="auto" latinLnBrk="0" hangingPunct="1">
              <a:lnSpc>
                <a:spcPct val="130000"/>
              </a:lnSpc>
              <a:spcBef>
                <a:spcPts val="0"/>
              </a:spcBef>
              <a:spcAft>
                <a:spcPts val="0"/>
              </a:spcAft>
              <a:buClrTx/>
              <a:buSzTx/>
              <a:buFontTx/>
              <a:buNone/>
              <a:defRPr/>
            </a:pPr>
            <a:endParaRPr lang="zh-CN" altLang="en-US" sz="1200" dirty="0">
              <a:solidFill>
                <a:srgbClr val="333438"/>
              </a:solidFill>
              <a:latin typeface="Arial" panose="020B0604020202020204" pitchFamily="34" charset="0"/>
              <a:ea typeface="Arial" panose="020B0604020202020204" pitchFamily="34" charset="0"/>
              <a:cs typeface="Arial" panose="020B0604020202020204" pitchFamily="34" charset="0"/>
            </a:endParaRPr>
          </a:p>
        </p:txBody>
      </p:sp>
      <p:sp>
        <p:nvSpPr>
          <p:cNvPr id="134" name="www.koppt.cn 0_6"/>
          <p:cNvSpPr/>
          <p:nvPr/>
        </p:nvSpPr>
        <p:spPr>
          <a:xfrm flipH="1">
            <a:off x="3549015" y="3416935"/>
            <a:ext cx="5177790" cy="2534285"/>
          </a:xfrm>
          <a:prstGeom prst="rect">
            <a:avLst/>
          </a:prstGeom>
        </p:spPr>
        <p:txBody>
          <a:bodyPr wrap="square">
            <a:noAutofit/>
          </a:bodyPr>
          <a:lstStyle/>
          <a:p>
            <a:pPr>
              <a:lnSpc>
                <a:spcPct val="130000"/>
              </a:lnSpc>
              <a:defRPr/>
            </a:pPr>
            <a:r>
              <a:rPr kumimoji="0" lang="en-US" altLang="zh-CN" sz="2400" b="1"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P</a:t>
            </a:r>
            <a:r>
              <a:rPr kumimoji="0" lang="en-US" altLang="zh-CN" sz="24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olitical  		                 </a:t>
            </a:r>
            <a:endParaRPr kumimoji="0" lang="en-US" altLang="zh-CN" sz="24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endParaRPr>
          </a:p>
          <a:p>
            <a:pPr>
              <a:lnSpc>
                <a:spcPct val="130000"/>
              </a:lnSpc>
              <a:defRPr/>
            </a:pPr>
            <a:r>
              <a:rPr kumimoji="0" lang="en-US" altLang="zh-CN" sz="2400" b="1" i="0" u="none" strike="noStrike" kern="1200" cap="none" spc="0" normalizeH="0" baseline="0" noProof="0" dirty="0">
                <a:ln>
                  <a:noFill/>
                </a:ln>
                <a:solidFill>
                  <a:srgbClr val="303030"/>
                </a:solidFill>
                <a:effectLst/>
                <a:highlight>
                  <a:srgbClr val="FFFF00"/>
                </a:highlight>
                <a:uLnTx/>
                <a:uFillTx/>
                <a:latin typeface="+mn-ea"/>
                <a:cs typeface="Arial" panose="020B0604020202020204" pitchFamily="34" charset="0"/>
                <a:sym typeface="+mn-lt"/>
              </a:rPr>
              <a:t>Economic </a:t>
            </a:r>
            <a:br>
              <a:rPr kumimoji="0" lang="en-US" altLang="zh-CN" sz="24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br>
            <a:r>
              <a:rPr lang="en-US" altLang="zh-CN" sz="2400" b="1" dirty="0">
                <a:solidFill>
                  <a:srgbClr val="303030"/>
                </a:solidFill>
                <a:latin typeface="+mn-ea"/>
                <a:cs typeface="Arial" panose="020B0604020202020204" pitchFamily="34" charset="0"/>
                <a:sym typeface="+mn-lt"/>
              </a:rPr>
              <a:t>S</a:t>
            </a:r>
            <a:r>
              <a:rPr lang="en-US" altLang="zh-CN" sz="2400" dirty="0">
                <a:solidFill>
                  <a:srgbClr val="303030"/>
                </a:solidFill>
                <a:latin typeface="+mn-ea"/>
                <a:cs typeface="Arial" panose="020B0604020202020204" pitchFamily="34" charset="0"/>
                <a:sym typeface="+mn-lt"/>
              </a:rPr>
              <a:t>ocial &amp; </a:t>
            </a:r>
            <a:r>
              <a:rPr kumimoji="0" lang="en-US" altLang="zh-CN" sz="2400" b="1"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T</a:t>
            </a:r>
            <a:r>
              <a:rPr kumimoji="0" lang="en-US" altLang="zh-CN" sz="24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rPr>
              <a:t>echnological </a:t>
            </a:r>
            <a:endParaRPr kumimoji="0" lang="en-US" altLang="zh-CN" sz="2400" b="0" i="0" u="none" strike="noStrike" kern="1200" cap="none" spc="0" normalizeH="0" baseline="0" noProof="0" dirty="0">
              <a:ln>
                <a:noFill/>
              </a:ln>
              <a:solidFill>
                <a:srgbClr val="303030"/>
              </a:solidFill>
              <a:effectLst/>
              <a:uLnTx/>
              <a:uFillTx/>
              <a:latin typeface="+mn-ea"/>
              <a:cs typeface="Arial" panose="020B0604020202020204" pitchFamily="34" charset="0"/>
              <a:sym typeface="+mn-lt"/>
            </a:endParaRPr>
          </a:p>
          <a:p>
            <a:pPr>
              <a:lnSpc>
                <a:spcPct val="130000"/>
              </a:lnSpc>
              <a:defRPr/>
            </a:pPr>
            <a:r>
              <a:rPr kumimoji="0" lang="en-US" altLang="zh-CN" sz="2400" b="1" i="0" u="none" strike="noStrike" kern="1200" cap="none" spc="0" normalizeH="0" baseline="0" noProof="0" dirty="0">
                <a:ln>
                  <a:noFill/>
                </a:ln>
                <a:solidFill>
                  <a:srgbClr val="303030"/>
                </a:solidFill>
                <a:effectLst/>
                <a:highlight>
                  <a:srgbClr val="000000">
                    <a:alpha val="0"/>
                  </a:srgbClr>
                </a:highlight>
                <a:uLnTx/>
                <a:uFillTx/>
                <a:latin typeface="+mn-ea"/>
                <a:cs typeface="Arial" panose="020B0604020202020204" pitchFamily="34" charset="0"/>
                <a:sym typeface="+mn-lt"/>
              </a:rPr>
              <a:t>E</a:t>
            </a:r>
            <a:r>
              <a:rPr kumimoji="0" lang="en-US" altLang="zh-CN" sz="2400" b="0" i="0" u="none" strike="noStrike" kern="1200" cap="none" spc="0" normalizeH="0" baseline="0" noProof="0" dirty="0">
                <a:ln>
                  <a:noFill/>
                </a:ln>
                <a:solidFill>
                  <a:srgbClr val="303030"/>
                </a:solidFill>
                <a:effectLst/>
                <a:highlight>
                  <a:srgbClr val="000000">
                    <a:alpha val="0"/>
                  </a:srgbClr>
                </a:highlight>
                <a:uLnTx/>
                <a:uFillTx/>
                <a:latin typeface="+mn-ea"/>
                <a:cs typeface="Arial" panose="020B0604020202020204" pitchFamily="34" charset="0"/>
                <a:sym typeface="+mn-lt"/>
              </a:rPr>
              <a:t>nvironmental &amp; </a:t>
            </a:r>
            <a:r>
              <a:rPr lang="en-US" altLang="zh-CN" sz="2400" b="1" dirty="0">
                <a:solidFill>
                  <a:srgbClr val="303030"/>
                </a:solidFill>
                <a:highlight>
                  <a:srgbClr val="000000">
                    <a:alpha val="0"/>
                  </a:srgbClr>
                </a:highlight>
                <a:latin typeface="+mn-ea"/>
                <a:cs typeface="Arial" panose="020B0604020202020204" pitchFamily="34" charset="0"/>
                <a:sym typeface="+mn-lt"/>
              </a:rPr>
              <a:t>L</a:t>
            </a:r>
            <a:r>
              <a:rPr lang="en-US" altLang="zh-CN" sz="2400" dirty="0">
                <a:solidFill>
                  <a:srgbClr val="303030"/>
                </a:solidFill>
                <a:highlight>
                  <a:srgbClr val="000000">
                    <a:alpha val="0"/>
                  </a:srgbClr>
                </a:highlight>
                <a:latin typeface="+mn-ea"/>
                <a:cs typeface="Arial" panose="020B0604020202020204" pitchFamily="34" charset="0"/>
                <a:sym typeface="+mn-lt"/>
              </a:rPr>
              <a:t>egal   </a:t>
            </a:r>
            <a:r>
              <a:rPr lang="en-US" altLang="zh-CN" sz="2400" dirty="0">
                <a:solidFill>
                  <a:srgbClr val="303030"/>
                </a:solidFill>
                <a:highlight>
                  <a:srgbClr val="FFFF00"/>
                </a:highlight>
                <a:latin typeface="+mn-ea"/>
                <a:cs typeface="Arial" panose="020B0604020202020204" pitchFamily="34" charset="0"/>
                <a:sym typeface="+mn-lt"/>
              </a:rPr>
              <a:t>  </a:t>
            </a:r>
            <a:r>
              <a:rPr lang="en-US" altLang="zh-CN" sz="2400" dirty="0">
                <a:solidFill>
                  <a:srgbClr val="303030"/>
                </a:solidFill>
                <a:latin typeface="+mn-ea"/>
                <a:cs typeface="Arial" panose="020B0604020202020204" pitchFamily="34" charset="0"/>
                <a:sym typeface="+mn-lt"/>
              </a:rPr>
              <a:t>                 </a:t>
            </a:r>
            <a:endParaRPr lang="en-US" altLang="zh-CN" sz="2400" dirty="0">
              <a:solidFill>
                <a:srgbClr val="303030"/>
              </a:solidFill>
              <a:latin typeface="+mn-ea"/>
              <a:cs typeface="Arial" panose="020B0604020202020204" pitchFamily="34" charset="0"/>
              <a:sym typeface="+mn-lt"/>
            </a:endParaRPr>
          </a:p>
          <a:p>
            <a:pPr>
              <a:lnSpc>
                <a:spcPct val="130000"/>
              </a:lnSpc>
              <a:defRPr/>
            </a:pPr>
            <a:r>
              <a:rPr lang="en-US" altLang="zh-CN" sz="2400" b="1" dirty="0">
                <a:solidFill>
                  <a:srgbClr val="303030"/>
                </a:solidFill>
                <a:highlight>
                  <a:srgbClr val="FFFF00"/>
                </a:highlight>
                <a:latin typeface="+mn-ea"/>
                <a:cs typeface="Arial" panose="020B0604020202020204" pitchFamily="34" charset="0"/>
                <a:sym typeface="+mn-lt"/>
              </a:rPr>
              <a:t>Recommendations  	</a:t>
            </a:r>
            <a:r>
              <a:rPr lang="en-US" altLang="zh-CN" sz="2400" dirty="0">
                <a:solidFill>
                  <a:srgbClr val="303030"/>
                </a:solidFill>
                <a:latin typeface="+mn-ea"/>
                <a:cs typeface="Arial" panose="020B0604020202020204" pitchFamily="34" charset="0"/>
                <a:sym typeface="+mn-lt"/>
              </a:rPr>
              <a:t>                     </a:t>
            </a:r>
            <a:endParaRPr lang="en-US" altLang="zh-CN" sz="2400" dirty="0">
              <a:solidFill>
                <a:srgbClr val="303030"/>
              </a:solidFill>
              <a:latin typeface="+mn-ea"/>
              <a:cs typeface="Arial" panose="020B0604020202020204" pitchFamily="34" charset="0"/>
              <a:sym typeface="+mn-lt"/>
            </a:endParaRPr>
          </a:p>
          <a:p>
            <a:pPr>
              <a:lnSpc>
                <a:spcPct val="130000"/>
              </a:lnSpc>
              <a:defRPr/>
            </a:pPr>
            <a:endParaRPr lang="en-US" altLang="zh-CN" sz="2400" dirty="0">
              <a:solidFill>
                <a:srgbClr val="303030"/>
              </a:solidFill>
              <a:latin typeface="+mn-ea"/>
              <a:cs typeface="Arial" panose="020B0604020202020204" pitchFamily="34" charset="0"/>
              <a:sym typeface="+mn-lt"/>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photo-1485628390555-1a7bd503f9fe"/>
          <p:cNvPicPr>
            <a:picLocks noChangeAspect="1"/>
          </p:cNvPicPr>
          <p:nvPr/>
        </p:nvPicPr>
        <p:blipFill>
          <a:blip r:embed="rId1"/>
          <a:srcRect b="45951"/>
          <a:stretch>
            <a:fillRect/>
          </a:stretch>
        </p:blipFill>
        <p:spPr>
          <a:xfrm>
            <a:off x="0" y="482600"/>
            <a:ext cx="10212070" cy="1394460"/>
          </a:xfrm>
          <a:prstGeom prst="rect">
            <a:avLst/>
          </a:prstGeom>
        </p:spPr>
      </p:pic>
      <p:sp>
        <p:nvSpPr>
          <p:cNvPr id="5" name="矩形 4"/>
          <p:cNvSpPr/>
          <p:nvPr/>
        </p:nvSpPr>
        <p:spPr>
          <a:xfrm>
            <a:off x="0" y="500380"/>
            <a:ext cx="10212070" cy="1394460"/>
          </a:xfrm>
          <a:prstGeom prst="rect">
            <a:avLst/>
          </a:prstGeom>
          <a:solidFill>
            <a:schemeClr val="bg1">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16" name="KOPPT"/>
          <p:cNvSpPr txBox="1"/>
          <p:nvPr/>
        </p:nvSpPr>
        <p:spPr>
          <a:xfrm>
            <a:off x="831354" y="836570"/>
            <a:ext cx="2752090" cy="70675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4000" b="1" noProof="0" dirty="0">
                <a:ln>
                  <a:noFill/>
                </a:ln>
                <a:effectLst/>
                <a:uLnTx/>
                <a:uFillTx/>
                <a:latin typeface="Arial" panose="020B0604020202020204" pitchFamily="34" charset="0"/>
                <a:cs typeface="+mn-ea"/>
                <a:sym typeface="+mn-lt"/>
              </a:rPr>
              <a:t>Economic </a:t>
            </a:r>
            <a:endParaRPr kumimoji="0" lang="zh-CN" altLang="en-US" sz="3200" b="1" i="0" u="none" strike="noStrike" kern="1200" cap="none" spc="0" normalizeH="0" noProof="0" dirty="0">
              <a:ln>
                <a:noFill/>
              </a:ln>
              <a:effectLst/>
              <a:uLnTx/>
              <a:uFillTx/>
              <a:cs typeface="+mn-ea"/>
              <a:sym typeface="+mn-lt"/>
            </a:endParaRPr>
          </a:p>
        </p:txBody>
      </p:sp>
      <p:sp>
        <p:nvSpPr>
          <p:cNvPr id="2" name="Content Placeholder 3"/>
          <p:cNvSpPr>
            <a:spLocks noGrp="1"/>
          </p:cNvSpPr>
          <p:nvPr>
            <p:ph sz="half" idx="2"/>
            <p:custDataLst>
              <p:tags r:id="rId2"/>
            </p:custDataLst>
          </p:nvPr>
        </p:nvSpPr>
        <p:spPr>
          <a:xfrm>
            <a:off x="823595" y="2240915"/>
            <a:ext cx="5798820" cy="3592830"/>
          </a:xfrm>
        </p:spPr>
        <p:txBody>
          <a:bodyPr>
            <a:normAutofit fontScale="90000" lnSpcReduction="10000"/>
          </a:bodyPr>
          <a:lstStyle/>
          <a:p>
            <a:pPr marL="0" indent="0"/>
            <a:r>
              <a:rPr lang="en-US" altLang="zh-CN" sz="2400" b="1" i="0" spc="0" dirty="0">
                <a:solidFill>
                  <a:srgbClr val="000000"/>
                </a:solidFill>
                <a:effectLst/>
                <a:latin typeface="Arial" panose="020B0604020202020204" pitchFamily="34" charset="0"/>
                <a:cs typeface="Arial" panose="020B0604020202020204" pitchFamily="34" charset="0"/>
              </a:rPr>
              <a:t> Growing consumer spending</a:t>
            </a:r>
            <a:r>
              <a:rPr lang="en-US" altLang="zh-CN" sz="2400" i="0" spc="0" dirty="0">
                <a:solidFill>
                  <a:srgbClr val="000000"/>
                </a:solidFill>
                <a:effectLst/>
                <a:latin typeface="Arial" panose="020B0604020202020204" pitchFamily="34" charset="0"/>
                <a:cs typeface="Arial" panose="020B0604020202020204" pitchFamily="34" charset="0"/>
              </a:rPr>
              <a:t>: </a:t>
            </a:r>
            <a:endParaRPr lang="en-US" altLang="zh-CN" sz="2400" i="0" spc="0" dirty="0">
              <a:solidFill>
                <a:srgbClr val="000000"/>
              </a:solidFill>
              <a:effectLst/>
              <a:latin typeface="Arial" panose="020B0604020202020204" pitchFamily="34" charset="0"/>
              <a:cs typeface="Arial" panose="020B0604020202020204" pitchFamily="34" charset="0"/>
            </a:endParaRPr>
          </a:p>
          <a:p>
            <a:pPr marL="0" indent="0">
              <a:buNone/>
            </a:pPr>
            <a:r>
              <a:rPr lang="en-US" altLang="zh-CN" sz="2400" i="0" spc="0" dirty="0">
                <a:solidFill>
                  <a:srgbClr val="000000"/>
                </a:solidFill>
                <a:effectLst/>
                <a:latin typeface="Arial" panose="020B0604020202020204" pitchFamily="34" charset="0"/>
                <a:cs typeface="Arial" panose="020B0604020202020204" pitchFamily="34" charset="0"/>
              </a:rPr>
              <a:t>Consumer expenditure is rising worldwide. Consumers are buying electronics and cars more than ever. Automotive brands in impoverished markets benefit most from increased consumer spending. Consumer spending increases model options and amenities in wealthy markets.</a:t>
            </a:r>
            <a:endParaRPr lang="en-US" altLang="zh-CN" sz="2400" b="1" i="0" spc="0" dirty="0">
              <a:solidFill>
                <a:srgbClr val="000000"/>
              </a:solidFill>
              <a:effectLst/>
              <a:latin typeface="Arial" panose="020B0604020202020204" pitchFamily="34" charset="0"/>
              <a:cs typeface="Arial" panose="020B0604020202020204" pitchFamily="34" charset="0"/>
            </a:endParaRPr>
          </a:p>
          <a:p>
            <a:endParaRPr lang="en-US" sz="2400" b="1" dirty="0">
              <a:solidFill>
                <a:schemeClr val="accent6"/>
              </a:solidFill>
              <a:latin typeface="Arial" panose="020B0604020202020204" pitchFamily="34" charset="0"/>
              <a:cs typeface="Arial" panose="020B0604020202020204" pitchFamily="34" charset="0"/>
            </a:endParaRPr>
          </a:p>
        </p:txBody>
      </p:sp>
      <p:pic>
        <p:nvPicPr>
          <p:cNvPr id="3" name="Content Placeholder 4"/>
          <p:cNvPicPr>
            <a:picLocks noGrp="1" noChangeAspect="1"/>
          </p:cNvPicPr>
          <p:nvPr>
            <p:custDataLst>
              <p:tags r:id="rId3"/>
            </p:custDataLst>
          </p:nvPr>
        </p:nvPicPr>
        <p:blipFill>
          <a:blip r:embed="rId4"/>
          <a:stretch>
            <a:fillRect/>
          </a:stretch>
        </p:blipFill>
        <p:spPr>
          <a:xfrm>
            <a:off x="6411913" y="2030012"/>
            <a:ext cx="5176837" cy="4014319"/>
          </a:xfrm>
          <a:prstGeom prst="rect">
            <a:avLst/>
          </a:prstGeom>
        </p:spPr>
      </p:pic>
    </p:spTree>
    <p:custDataLst>
      <p:tags r:id="rId5"/>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pc="0" dirty="0"/>
              <a:t>Recommendations </a:t>
            </a:r>
            <a:endParaRPr lang="en-US" spc="0" dirty="0"/>
          </a:p>
        </p:txBody>
      </p:sp>
      <p:sp>
        <p:nvSpPr>
          <p:cNvPr id="3" name="Content Placeholder 2"/>
          <p:cNvSpPr>
            <a:spLocks noGrp="1"/>
          </p:cNvSpPr>
          <p:nvPr>
            <p:ph idx="1"/>
          </p:nvPr>
        </p:nvSpPr>
        <p:spPr>
          <a:xfrm>
            <a:off x="608400" y="1490400"/>
            <a:ext cx="10969200" cy="4550946"/>
          </a:xfrm>
        </p:spPr>
        <p:txBody>
          <a:bodyPr>
            <a:normAutofit/>
          </a:bodyPr>
          <a:lstStyle/>
          <a:p>
            <a:pPr marL="0" indent="0">
              <a:lnSpc>
                <a:spcPct val="140000"/>
              </a:lnSpc>
              <a:spcAft>
                <a:spcPts val="0"/>
              </a:spcAft>
            </a:pPr>
            <a:r>
              <a:rPr lang="en-US" sz="1400" spc="0" dirty="0">
                <a:solidFill>
                  <a:schemeClr val="tx1"/>
                </a:solidFill>
                <a:latin typeface="Arial" panose="020B0604020202020204" pitchFamily="34" charset="0"/>
                <a:cs typeface="Arial" panose="020B0604020202020204" pitchFamily="34" charset="0"/>
              </a:rPr>
              <a:t>Focus on R&amp;D in order to remain competitive and innovate, and create new products, technology, and services that answer consumer demands and satisfy their preferences.</a:t>
            </a:r>
            <a:endParaRPr lang="en-US" sz="1400" spc="0" dirty="0">
              <a:solidFill>
                <a:schemeClr val="tx1"/>
              </a:solidFill>
              <a:latin typeface="Arial" panose="020B0604020202020204" pitchFamily="34" charset="0"/>
              <a:cs typeface="Arial" panose="020B0604020202020204" pitchFamily="34" charset="0"/>
            </a:endParaRPr>
          </a:p>
          <a:p>
            <a:pPr marL="0" indent="0">
              <a:lnSpc>
                <a:spcPct val="140000"/>
              </a:lnSpc>
              <a:spcAft>
                <a:spcPts val="0"/>
              </a:spcAft>
            </a:pPr>
            <a:r>
              <a:rPr lang="en-US" sz="1400" spc="0" dirty="0">
                <a:latin typeface="Arial" panose="020B0604020202020204" pitchFamily="34" charset="0"/>
                <a:cs typeface="Arial" panose="020B0604020202020204" pitchFamily="34" charset="0"/>
              </a:rPr>
              <a:t> </a:t>
            </a:r>
            <a:r>
              <a:rPr lang="en-US" sz="1400" spc="0" dirty="0">
                <a:solidFill>
                  <a:schemeClr val="tx1"/>
                </a:solidFill>
                <a:latin typeface="Arial" panose="020B0604020202020204" pitchFamily="34" charset="0"/>
                <a:cs typeface="Arial" panose="020B0604020202020204" pitchFamily="34" charset="0"/>
              </a:rPr>
              <a:t>Invest in data collection and analysis tools, and use data analytics to better understand consumer behavior and make informed marketing and product </a:t>
            </a:r>
            <a:r>
              <a:rPr lang="en-US" sz="1400" spc="0" dirty="0" err="1">
                <a:solidFill>
                  <a:schemeClr val="tx1"/>
                </a:solidFill>
                <a:latin typeface="Arial" panose="020B0604020202020204" pitchFamily="34" charset="0"/>
                <a:cs typeface="Arial" panose="020B0604020202020204" pitchFamily="34" charset="0"/>
              </a:rPr>
              <a:t>decisions.Improve</a:t>
            </a:r>
            <a:r>
              <a:rPr lang="en-US" sz="1400" spc="0" dirty="0">
                <a:solidFill>
                  <a:schemeClr val="tx1"/>
                </a:solidFill>
                <a:latin typeface="Arial" panose="020B0604020202020204" pitchFamily="34" charset="0"/>
                <a:cs typeface="Arial" panose="020B0604020202020204" pitchFamily="34" charset="0"/>
              </a:rPr>
              <a:t> customer service experience by providing customers with all the information they need before making a purchase, and giving them any help they might need afterward </a:t>
            </a:r>
            <a:r>
              <a:rPr lang="en-US" sz="1400" spc="0" dirty="0">
                <a:solidFill>
                  <a:schemeClr val="accent4">
                    <a:lumMod val="50000"/>
                  </a:schemeClr>
                </a:solidFill>
                <a:latin typeface="Arial" panose="020B0604020202020204" pitchFamily="34" charset="0"/>
                <a:cs typeface="Arial" panose="020B0604020202020204" pitchFamily="34" charset="0"/>
              </a:rPr>
              <a:t>(Winkelhake, 2017).</a:t>
            </a:r>
            <a:endParaRPr lang="en-US" sz="1400" spc="0" dirty="0">
              <a:solidFill>
                <a:schemeClr val="accent4">
                  <a:lumMod val="50000"/>
                </a:schemeClr>
              </a:solidFill>
              <a:latin typeface="Arial" panose="020B0604020202020204" pitchFamily="34" charset="0"/>
              <a:cs typeface="Arial" panose="020B0604020202020204" pitchFamily="34" charset="0"/>
            </a:endParaRPr>
          </a:p>
          <a:p>
            <a:pPr marL="0" indent="0">
              <a:lnSpc>
                <a:spcPct val="140000"/>
              </a:lnSpc>
              <a:spcAft>
                <a:spcPts val="0"/>
              </a:spcAft>
            </a:pPr>
            <a:r>
              <a:rPr lang="en-US" sz="1400" spc="0" dirty="0">
                <a:latin typeface="Arial" panose="020B0604020202020204" pitchFamily="34" charset="0"/>
                <a:cs typeface="Arial" panose="020B0604020202020204" pitchFamily="34" charset="0"/>
              </a:rPr>
              <a:t> </a:t>
            </a:r>
            <a:r>
              <a:rPr lang="en-US" sz="1400" spc="0" dirty="0">
                <a:solidFill>
                  <a:schemeClr val="tx1"/>
                </a:solidFill>
                <a:latin typeface="Arial" panose="020B0604020202020204" pitchFamily="34" charset="0"/>
                <a:cs typeface="Arial" panose="020B0604020202020204" pitchFamily="34" charset="0"/>
              </a:rPr>
              <a:t>Strengthen ties with customers to boost loyalty and retention rates, and prioritize customer-centric initiatives like social media interaction and the delivery of tailored products and services.</a:t>
            </a:r>
            <a:endParaRPr lang="en-US" sz="1400" spc="0" dirty="0">
              <a:solidFill>
                <a:schemeClr val="tx1"/>
              </a:solidFill>
              <a:latin typeface="Arial" panose="020B0604020202020204" pitchFamily="34" charset="0"/>
              <a:cs typeface="Arial" panose="020B0604020202020204" pitchFamily="34" charset="0"/>
            </a:endParaRPr>
          </a:p>
          <a:p>
            <a:pPr marL="0" indent="0">
              <a:lnSpc>
                <a:spcPct val="140000"/>
              </a:lnSpc>
              <a:spcAft>
                <a:spcPts val="0"/>
              </a:spcAft>
            </a:pPr>
            <a:r>
              <a:rPr lang="en-US" sz="1400" spc="0" dirty="0">
                <a:solidFill>
                  <a:schemeClr val="tx1"/>
                </a:solidFill>
                <a:latin typeface="Arial" panose="020B0604020202020204" pitchFamily="34" charset="0"/>
                <a:cs typeface="Arial" panose="020B0604020202020204" pitchFamily="34" charset="0"/>
              </a:rPr>
              <a:t> Prioritize environmental responsibility, invest in renewable energy sources, and create more fuel-efficient vehicles.</a:t>
            </a:r>
            <a:endParaRPr lang="en-US" sz="1400" spc="0" dirty="0">
              <a:solidFill>
                <a:schemeClr val="tx1"/>
              </a:solidFill>
              <a:latin typeface="Arial" panose="020B0604020202020204" pitchFamily="34" charset="0"/>
              <a:cs typeface="Arial" panose="020B0604020202020204" pitchFamily="34" charset="0"/>
            </a:endParaRPr>
          </a:p>
          <a:p>
            <a:pPr marL="0" indent="0">
              <a:lnSpc>
                <a:spcPct val="140000"/>
              </a:lnSpc>
              <a:spcAft>
                <a:spcPts val="0"/>
              </a:spcAft>
            </a:pPr>
            <a:r>
              <a:rPr lang="en-US" sz="1400" spc="0" dirty="0">
                <a:solidFill>
                  <a:schemeClr val="tx1"/>
                </a:solidFill>
                <a:latin typeface="Arial" panose="020B0604020202020204" pitchFamily="34" charset="0"/>
                <a:cs typeface="Arial" panose="020B0604020202020204" pitchFamily="34" charset="0"/>
              </a:rPr>
              <a:t>Cut down on waste and use more recycled materials in manufacturing, and invest in environmentally friendly technologies and procedures </a:t>
            </a:r>
            <a:r>
              <a:rPr lang="en-US" sz="1400" spc="0" dirty="0">
                <a:solidFill>
                  <a:srgbClr val="A63B4B"/>
                </a:solidFill>
                <a:latin typeface="Arial" panose="020B0604020202020204" pitchFamily="34" charset="0"/>
                <a:cs typeface="Arial" panose="020B0604020202020204" pitchFamily="34" charset="0"/>
              </a:rPr>
              <a:t>(</a:t>
            </a:r>
            <a:r>
              <a:rPr lang="en-US" sz="1400" spc="0" dirty="0" err="1">
                <a:solidFill>
                  <a:srgbClr val="A63B4B"/>
                </a:solidFill>
                <a:latin typeface="Arial" panose="020B0604020202020204" pitchFamily="34" charset="0"/>
                <a:cs typeface="Arial" panose="020B0604020202020204" pitchFamily="34" charset="0"/>
              </a:rPr>
              <a:t>Iea</a:t>
            </a:r>
            <a:r>
              <a:rPr lang="en-US" sz="1400" spc="0" dirty="0">
                <a:solidFill>
                  <a:srgbClr val="A63B4B"/>
                </a:solidFill>
                <a:latin typeface="Arial" panose="020B0604020202020204" pitchFamily="34" charset="0"/>
                <a:cs typeface="Arial" panose="020B0604020202020204" pitchFamily="34" charset="0"/>
              </a:rPr>
              <a:t>, 2022).</a:t>
            </a:r>
            <a:endParaRPr lang="en-US" sz="1400" spc="0" dirty="0">
              <a:solidFill>
                <a:srgbClr val="A63B4B"/>
              </a:solidFill>
              <a:latin typeface="Arial" panose="020B0604020202020204" pitchFamily="34" charset="0"/>
              <a:cs typeface="Arial" panose="020B0604020202020204" pitchFamily="34" charset="0"/>
            </a:endParaRPr>
          </a:p>
        </p:txBody>
      </p:sp>
      <p:sp>
        <p:nvSpPr>
          <p:cNvPr id="4" name="文本框 3"/>
          <p:cNvSpPr txBox="1"/>
          <p:nvPr/>
        </p:nvSpPr>
        <p:spPr>
          <a:xfrm>
            <a:off x="0" y="5756276"/>
            <a:ext cx="8040414" cy="1146468"/>
          </a:xfrm>
          <a:prstGeom prst="rect">
            <a:avLst/>
          </a:prstGeom>
          <a:noFill/>
        </p:spPr>
        <p:txBody>
          <a:bodyPr wrap="square" rtlCol="0" anchor="t">
            <a:spAutoFit/>
          </a:bodyPr>
          <a:lstStyle/>
          <a:p>
            <a:r>
              <a:rPr lang="en-US" altLang="zh-CN" sz="1400" kern="100" dirty="0">
                <a:effectLst/>
                <a:latin typeface="+mn-ea"/>
                <a:cs typeface="Arial" panose="020B0604020202020204" pitchFamily="34" charset="0"/>
                <a:sym typeface="+mn-ea"/>
              </a:rPr>
              <a:t>Reference</a:t>
            </a:r>
            <a:r>
              <a:rPr lang="en-US" altLang="zh-CN" sz="1600" kern="100" dirty="0">
                <a:effectLst/>
                <a:latin typeface="+mn-ea"/>
                <a:cs typeface="Arial" panose="020B0604020202020204" pitchFamily="34" charset="0"/>
                <a:sym typeface="+mn-ea"/>
              </a:rPr>
              <a:t>: </a:t>
            </a:r>
            <a:endParaRPr lang="en-US" altLang="zh-CN" sz="1600" kern="100" dirty="0">
              <a:effectLst/>
              <a:latin typeface="+mn-ea"/>
              <a:cs typeface="Arial" panose="020B0604020202020204" pitchFamily="34" charset="0"/>
              <a:sym typeface="+mn-ea"/>
            </a:endParaRPr>
          </a:p>
          <a:p>
            <a:r>
              <a:rPr lang="en-US" altLang="zh-CN" sz="1050" kern="100" dirty="0">
                <a:solidFill>
                  <a:schemeClr val="accent4">
                    <a:lumMod val="50000"/>
                  </a:schemeClr>
                </a:solidFill>
                <a:effectLst/>
                <a:latin typeface="Arial" panose="020B0604020202020204" pitchFamily="34" charset="0"/>
                <a:ea typeface="宋体" panose="02010600030101010101" pitchFamily="2" charset="-122"/>
                <a:cs typeface="Arial" panose="020B0604020202020204" pitchFamily="34" charset="0"/>
              </a:rPr>
              <a:t>Winkelhake, U. (2017) “Vision </a:t>
            </a:r>
            <a:r>
              <a:rPr lang="en-US" altLang="zh-CN" sz="1050" kern="100" dirty="0" err="1">
                <a:solidFill>
                  <a:schemeClr val="accent4">
                    <a:lumMod val="50000"/>
                  </a:schemeClr>
                </a:solidFill>
                <a:effectLst/>
                <a:latin typeface="Arial" panose="020B0604020202020204" pitchFamily="34" charset="0"/>
                <a:ea typeface="宋体" panose="02010600030101010101" pitchFamily="2" charset="-122"/>
                <a:cs typeface="Arial" panose="020B0604020202020204" pitchFamily="34" charset="0"/>
              </a:rPr>
              <a:t>Digitised</a:t>
            </a:r>
            <a:r>
              <a:rPr lang="en-US" altLang="zh-CN" sz="1050" kern="100" dirty="0">
                <a:solidFill>
                  <a:schemeClr val="accent4">
                    <a:lumMod val="50000"/>
                  </a:schemeClr>
                </a:solidFill>
                <a:effectLst/>
                <a:latin typeface="Arial" panose="020B0604020202020204" pitchFamily="34" charset="0"/>
                <a:ea typeface="宋体" panose="02010600030101010101" pitchFamily="2" charset="-122"/>
                <a:cs typeface="Arial" panose="020B0604020202020204" pitchFamily="34" charset="0"/>
              </a:rPr>
              <a:t> Automotive Industry 2030,” The Digital Transformation of the Automotive Industry, pp. 77–126. Available at: https://doi.org/10.1007/978-3-319-71610-7_5. </a:t>
            </a:r>
            <a:endParaRPr lang="en-US" altLang="zh-CN" sz="1050" kern="100" dirty="0">
              <a:solidFill>
                <a:schemeClr val="accent4">
                  <a:lumMod val="50000"/>
                </a:schemeClr>
              </a:solidFill>
              <a:effectLst/>
              <a:latin typeface="Arial" panose="020B0604020202020204" pitchFamily="34" charset="0"/>
              <a:ea typeface="宋体" panose="02010600030101010101" pitchFamily="2" charset="-122"/>
              <a:cs typeface="Arial" panose="020B0604020202020204" pitchFamily="34" charset="0"/>
            </a:endParaRPr>
          </a:p>
          <a:p>
            <a:r>
              <a:rPr lang="en-US" altLang="zh-CN" sz="1050" kern="100" dirty="0" err="1">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Iea</a:t>
            </a:r>
            <a:r>
              <a:rPr lang="en-US" altLang="zh-CN" sz="1050" kern="100" dirty="0">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 (2022) </a:t>
            </a:r>
            <a:r>
              <a:rPr lang="en-US" altLang="zh-CN" sz="1050" i="1" kern="100" dirty="0">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Global electric car sales have continued their strong growth in 2022 after Breaking Records last year - news</a:t>
            </a:r>
            <a:r>
              <a:rPr lang="en-US" altLang="zh-CN" sz="1050" kern="100" dirty="0">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 </a:t>
            </a:r>
            <a:r>
              <a:rPr lang="en-US" altLang="zh-CN" sz="1050" i="1" kern="100" dirty="0">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IEA</a:t>
            </a:r>
            <a:r>
              <a:rPr lang="en-US" altLang="zh-CN" sz="1050" kern="100" dirty="0">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a:t>
            </a:r>
            <a:r>
              <a:rPr lang="en-US" altLang="zh-CN" sz="1050" kern="100" dirty="0">
                <a:solidFill>
                  <a:schemeClr val="accent4">
                    <a:lumMod val="50000"/>
                  </a:schemeClr>
                </a:solidFill>
                <a:effectLst/>
                <a:latin typeface="Arial" panose="020B0604020202020204" pitchFamily="34" charset="0"/>
                <a:ea typeface="宋体" panose="02010600030101010101" pitchFamily="2" charset="-122"/>
                <a:cs typeface="Arial" panose="020B0604020202020204" pitchFamily="34" charset="0"/>
              </a:rPr>
              <a:t>. </a:t>
            </a:r>
            <a:r>
              <a:rPr lang="en-US" altLang="zh-CN" sz="1050" kern="100" dirty="0">
                <a:solidFill>
                  <a:srgbClr val="941225"/>
                </a:solidFill>
                <a:effectLst/>
                <a:latin typeface="Arial" panose="020B0604020202020204" pitchFamily="34" charset="0"/>
                <a:ea typeface="宋体" panose="02010600030101010101" pitchFamily="2" charset="-122"/>
                <a:cs typeface="Arial" panose="020B0604020202020204" pitchFamily="34" charset="0"/>
              </a:rPr>
              <a:t>Available at: https://www</a:t>
            </a:r>
            <a:r>
              <a:rPr lang="en-US" altLang="zh-CN" sz="1050" kern="100" dirty="0">
                <a:solidFill>
                  <a:schemeClr val="accent6">
                    <a:lumMod val="50000"/>
                  </a:schemeClr>
                </a:solidFill>
                <a:effectLst/>
                <a:latin typeface="Arial" panose="020B0604020202020204" pitchFamily="34" charset="0"/>
                <a:ea typeface="宋体" panose="02010600030101010101" pitchFamily="2" charset="-122"/>
                <a:cs typeface="Arial" panose="020B0604020202020204" pitchFamily="34" charset="0"/>
              </a:rPr>
              <a:t>.iea.org/news/global-electric-car-sales-have-continued-their-strong-growth-in-2022-after-breaking-records-last-year (Accessed: February 2, 2023). </a:t>
            </a:r>
            <a:endParaRPr lang="en-US" altLang="zh-CN" sz="1050" kern="100" dirty="0">
              <a:solidFill>
                <a:schemeClr val="accent4">
                  <a:lumMod val="50000"/>
                </a:schemeClr>
              </a:solidFill>
              <a:effectLst/>
              <a:latin typeface="Arial" panose="020B0604020202020204" pitchFamily="34" charset="0"/>
              <a:ea typeface="宋体" panose="02010600030101010101" pitchFamily="2" charset="-122"/>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369570"/>
            <a:ext cx="5068570" cy="1204595"/>
          </a:xfrm>
          <a:prstGeom prst="rect">
            <a:avLst/>
          </a:prstGeom>
          <a:solidFill>
            <a:srgbClr val="333438"/>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nvSpPr>
        <p:spPr>
          <a:xfrm>
            <a:off x="554990" y="452755"/>
            <a:ext cx="3959225" cy="103886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r>
              <a:rPr lang="en-US" altLang="zh-CN" sz="3600" b="1" dirty="0">
                <a:solidFill>
                  <a:schemeClr val="bg1"/>
                </a:solidFill>
                <a:latin typeface="Arial" panose="020B0604020202020204" pitchFamily="34" charset="0"/>
                <a:ea typeface="Arial" panose="020B0604020202020204" pitchFamily="34" charset="0"/>
                <a:sym typeface="Arial" panose="020B0604020202020204" pitchFamily="34" charset="0"/>
              </a:rPr>
              <a:t>REFERENCES</a:t>
            </a:r>
            <a:endParaRPr lang="en-US" altLang="zh-CN" sz="3600" b="1" dirty="0">
              <a:solidFill>
                <a:schemeClr val="bg1"/>
              </a:solidFill>
              <a:latin typeface="Arial" panose="020B0604020202020204" pitchFamily="34" charset="0"/>
              <a:ea typeface="Arial" panose="020B0604020202020204" pitchFamily="34" charset="0"/>
              <a:sym typeface="Arial" panose="020B0604020202020204" pitchFamily="34" charset="0"/>
            </a:endParaRPr>
          </a:p>
        </p:txBody>
      </p:sp>
      <p:sp>
        <p:nvSpPr>
          <p:cNvPr id="2" name="文本框 1"/>
          <p:cNvSpPr txBox="1"/>
          <p:nvPr/>
        </p:nvSpPr>
        <p:spPr>
          <a:xfrm>
            <a:off x="530860" y="1733980"/>
            <a:ext cx="11362646" cy="4631717"/>
          </a:xfrm>
          <a:prstGeom prst="rect">
            <a:avLst/>
          </a:prstGeom>
          <a:noFill/>
        </p:spPr>
        <p:txBody>
          <a:bodyPr wrap="square" rtlCol="0" anchor="t">
            <a:spAutoFit/>
          </a:bodyPr>
          <a:lstStyle/>
          <a:p>
            <a:pPr>
              <a:lnSpc>
                <a:spcPct val="140000"/>
              </a:lnSpc>
            </a:pPr>
            <a:r>
              <a:rPr lang="en-US" sz="1100" kern="100" dirty="0">
                <a:latin typeface="Arial" panose="020B0604020202020204" pitchFamily="34" charset="0"/>
                <a:ea typeface="宋体" panose="02010600030101010101" pitchFamily="2" charset="-122"/>
                <a:cs typeface="Arial" panose="020B0604020202020204" pitchFamily="34" charset="0"/>
              </a:rPr>
              <a:t>Automotive News Europe (2020) VW Power Struggle ends as board backs CEO, compromises with Unions, Automotive News Europe. Available https://europe.autonews.com/automakers/vw-power-struggle-ends-board-backs-ceo-compromises-unions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marR="0">
              <a:lnSpc>
                <a:spcPct val="140000"/>
              </a:lnSpc>
              <a:spcAft>
                <a:spcPts val="0"/>
              </a:spcAft>
            </a:pPr>
            <a:r>
              <a:rPr lang="en-US" sz="1100" kern="100" dirty="0">
                <a:latin typeface="Arial" panose="020B0604020202020204" pitchFamily="34" charset="0"/>
                <a:ea typeface="宋体" panose="02010600030101010101" pitchFamily="2" charset="-122"/>
                <a:cs typeface="Arial" panose="020B0604020202020204" pitchFamily="34" charset="0"/>
              </a:rPr>
              <a:t>Bush, T. (2021) Pestle analysis of Volkswagen Group, PESTLE Analysis. Available at: https://pestleanalysis.com/pestle-analysis-of-volkswagen-group/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marR="0">
              <a:lnSpc>
                <a:spcPct val="140000"/>
              </a:lnSpc>
              <a:spcAft>
                <a:spcPts val="0"/>
              </a:spcAft>
            </a:pPr>
            <a:r>
              <a:rPr lang="en-US" sz="1100" kern="100" dirty="0">
                <a:latin typeface="Arial" panose="020B0604020202020204" pitchFamily="34" charset="0"/>
                <a:ea typeface="宋体" panose="02010600030101010101" pitchFamily="2" charset="-122"/>
                <a:cs typeface="Arial" panose="020B0604020202020204" pitchFamily="34" charset="0"/>
              </a:rPr>
              <a:t>Demertzis, M. and Fredriksson, G. (2022) The EU response to US trade tariffs, </a:t>
            </a:r>
            <a:r>
              <a:rPr lang="en-US" sz="1100" kern="100" dirty="0" err="1">
                <a:latin typeface="Arial" panose="020B0604020202020204" pitchFamily="34" charset="0"/>
                <a:ea typeface="宋体" panose="02010600030101010101" pitchFamily="2" charset="-122"/>
                <a:cs typeface="Arial" panose="020B0604020202020204" pitchFamily="34" charset="0"/>
              </a:rPr>
              <a:t>Intereconomics</a:t>
            </a:r>
            <a:r>
              <a:rPr lang="en-US" sz="1100" kern="100" dirty="0">
                <a:latin typeface="Arial" panose="020B0604020202020204" pitchFamily="34" charset="0"/>
                <a:ea typeface="宋体" panose="02010600030101010101" pitchFamily="2" charset="-122"/>
                <a:cs typeface="Arial" panose="020B0604020202020204" pitchFamily="34" charset="0"/>
              </a:rPr>
              <a:t>. Available at: https://www.intereconomics.eu/contents/year/2018/number/5/article/the-eu-response-to-us-trade-tariffs.html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marR="0">
              <a:lnSpc>
                <a:spcPct val="140000"/>
              </a:lnSpc>
              <a:spcAft>
                <a:spcPts val="0"/>
              </a:spcAft>
            </a:pPr>
            <a:r>
              <a:rPr lang="en-US" sz="1100" kern="100" dirty="0">
                <a:latin typeface="Arial" panose="020B0604020202020204" pitchFamily="34" charset="0"/>
                <a:ea typeface="宋体" panose="02010600030101010101" pitchFamily="2" charset="-122"/>
                <a:cs typeface="Arial" panose="020B0604020202020204" pitchFamily="34" charset="0"/>
              </a:rPr>
              <a:t>Desk, H.T.A. (2022) Porsche Macan EV delayed to 2024 over slow software development, HT Auto. HT Auto. Available at: https://auto.hindustantimes.com/auto/news/porsche-macan-ev-delayed-to-2024-over-slow-software-development-41665979425072.html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a:lnSpc>
                <a:spcPct val="140000"/>
              </a:lnSpc>
            </a:pPr>
            <a:r>
              <a:rPr lang="en-US" sz="1100" kern="100" dirty="0" err="1">
                <a:latin typeface="Arial" panose="020B0604020202020204" pitchFamily="34" charset="0"/>
                <a:ea typeface="宋体" panose="02010600030101010101" pitchFamily="2" charset="-122"/>
                <a:cs typeface="Arial" panose="020B0604020202020204" pitchFamily="34" charset="0"/>
              </a:rPr>
              <a:t>Iea</a:t>
            </a:r>
            <a:r>
              <a:rPr lang="en-US" sz="1100" kern="100" dirty="0">
                <a:latin typeface="Arial" panose="020B0604020202020204" pitchFamily="34" charset="0"/>
                <a:ea typeface="宋体" panose="02010600030101010101" pitchFamily="2" charset="-122"/>
                <a:cs typeface="Arial" panose="020B0604020202020204" pitchFamily="34" charset="0"/>
              </a:rPr>
              <a:t> (2022) Global electric car sales have continued their strong growth in 2022 after Breaking Records last year - news, IEA. Available at: https://www.iea.org/news/global-electric-car-sales-have-continued-their-strong-growth-in-2022-after-breaking-records-last-year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a:lnSpc>
                <a:spcPct val="140000"/>
              </a:lnSpc>
            </a:pPr>
            <a:r>
              <a:rPr lang="en-US" sz="1100" kern="100" dirty="0">
                <a:latin typeface="Arial" panose="020B0604020202020204" pitchFamily="34" charset="0"/>
                <a:ea typeface="宋体" panose="02010600030101010101" pitchFamily="2" charset="-122"/>
                <a:cs typeface="Arial" panose="020B0604020202020204" pitchFamily="34" charset="0"/>
              </a:rPr>
              <a:t>Jurevicius, O. (2022) Volkswagen SWOT analysis 2022 - SM insight, Strategic Management Insight. Available at: https://strategicmanagementinsight.com/swot-analyses/volkswagen-swot-analysis/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a:lnSpc>
                <a:spcPct val="140000"/>
              </a:lnSpc>
            </a:pPr>
            <a:r>
              <a:rPr lang="en-US" sz="1100" kern="100" dirty="0">
                <a:latin typeface="Arial" panose="020B0604020202020204" pitchFamily="34" charset="0"/>
                <a:ea typeface="宋体" panose="02010600030101010101" pitchFamily="2" charset="-122"/>
                <a:cs typeface="Arial" panose="020B0604020202020204" pitchFamily="34" charset="0"/>
              </a:rPr>
              <a:t>Kraus, S. et al. (2021) “Digital Transformation: An overview of the current state of the art of research,” SAGE Open, 11(3), p. 215824402110475. Available at: https://doi.org/10.1177/21582440211047576.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a:lnSpc>
                <a:spcPct val="140000"/>
              </a:lnSpc>
            </a:pPr>
            <a:r>
              <a:rPr lang="en-US" sz="1100" kern="100" dirty="0">
                <a:latin typeface="Arial" panose="020B0604020202020204" pitchFamily="34" charset="0"/>
                <a:ea typeface="宋体" panose="02010600030101010101" pitchFamily="2" charset="-122"/>
                <a:cs typeface="Arial" panose="020B0604020202020204" pitchFamily="34" charset="0"/>
              </a:rPr>
              <a:t>MarkLines Co., Ltd. (2022) VW Group reports Q2 operating profit down 31.2%, H1 up 12.9%, MarkLines Automotive Industry Portal. MarkLines Co., Ltd. Available at: https://www.marklines.com/en/news/273482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a:lnSpc>
                <a:spcPct val="140000"/>
              </a:lnSpc>
            </a:pPr>
            <a:r>
              <a:rPr lang="en-US" sz="1100" kern="100" dirty="0">
                <a:latin typeface="Arial" panose="020B0604020202020204" pitchFamily="34" charset="0"/>
                <a:ea typeface="宋体" panose="02010600030101010101" pitchFamily="2" charset="-122"/>
                <a:cs typeface="Arial" panose="020B0604020202020204" pitchFamily="34" charset="0"/>
              </a:rPr>
              <a:t>Parker, B. (2023) Volkswagen Swot Analysis (2023), Business Strategy Hub. Available at: https://bstrategyhub.com/volkswagen-swot-analysis/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a:lnSpc>
                <a:spcPct val="140000"/>
              </a:lnSpc>
            </a:pPr>
            <a:r>
              <a:rPr lang="en-US" sz="1100" kern="100" dirty="0">
                <a:latin typeface="Arial" panose="020B0604020202020204" pitchFamily="34" charset="0"/>
                <a:ea typeface="宋体" panose="02010600030101010101" pitchFamily="2" charset="-122"/>
                <a:cs typeface="Arial" panose="020B0604020202020204" pitchFamily="34" charset="0"/>
              </a:rPr>
              <a:t>Reuters (2019) Volkswagen signs E-vehicle startup as first partner for Production Platform, Reuters. Thomson Reuters. Available at: https://www.reuters.com/article/us-volkswagen-electric-idUSKCN1QL1YY (Accessed: February 2, 2023). </a:t>
            </a:r>
            <a:endParaRPr lang="en-US" sz="1100" kern="100" dirty="0">
              <a:latin typeface="Arial" panose="020B0604020202020204" pitchFamily="34" charset="0"/>
              <a:ea typeface="宋体" panose="02010600030101010101" pitchFamily="2" charset="-122"/>
              <a:cs typeface="Arial" panose="020B0604020202020204" pitchFamily="34" charset="0"/>
            </a:endParaRPr>
          </a:p>
          <a:p>
            <a:pPr marR="0">
              <a:lnSpc>
                <a:spcPct val="140000"/>
              </a:lnSpc>
              <a:spcAft>
                <a:spcPts val="0"/>
              </a:spcAft>
            </a:pPr>
            <a:endParaRPr lang="en-US" sz="1400" kern="100" dirty="0">
              <a:effectLst/>
              <a:latin typeface="Calibri" panose="020F0502020204030204" charset="0"/>
              <a:ea typeface="宋体" panose="02010600030101010101" pitchFamily="2" charset="-122"/>
              <a:cs typeface="Times New Roman" panose="02020603050405020304" pitchFamily="18" charset="0"/>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4990" y="1729230"/>
            <a:ext cx="10969200" cy="4759200"/>
          </a:xfrm>
        </p:spPr>
        <p:txBody>
          <a:bodyPr>
            <a:normAutofit fontScale="92500" lnSpcReduction="10000"/>
          </a:bodyPr>
          <a:lstStyle/>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Sabban, A. (2021) “Introductory chapter: Green Computing Technologies and Industry in 2021,” Green Computing Technologies and Computing Industry in 2021 [Preprint]. Available at: https://doi.org/10.5772/intechopen.96847.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Saric, M. and </a:t>
            </a:r>
            <a:r>
              <a:rPr lang="en-US" sz="1200" kern="100" spc="0" dirty="0" err="1">
                <a:solidFill>
                  <a:schemeClr val="tx1"/>
                </a:solidFill>
                <a:latin typeface="Arial" panose="020B0604020202020204" pitchFamily="34" charset="0"/>
                <a:ea typeface="宋体" panose="02010600030101010101" pitchFamily="2" charset="-122"/>
                <a:cs typeface="Arial" panose="020B0604020202020204" pitchFamily="34" charset="0"/>
              </a:rPr>
              <a:t>Rosi</a:t>
            </a: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 B. (2020) “SWOT and Pest Analysis of the Volkswagen Group,” Scholars Journal of Arts, Humanities and Social Sciences, 8(8), pp. 414–419. Available at: https://doi.org/10.36347/sjahss.2020.v08i08.003.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Saric, M. and </a:t>
            </a:r>
            <a:r>
              <a:rPr lang="en-US" sz="1200" kern="100" spc="0" dirty="0" err="1">
                <a:solidFill>
                  <a:schemeClr val="tx1"/>
                </a:solidFill>
                <a:latin typeface="Arial" panose="020B0604020202020204" pitchFamily="34" charset="0"/>
                <a:ea typeface="宋体" panose="02010600030101010101" pitchFamily="2" charset="-122"/>
                <a:cs typeface="Arial" panose="020B0604020202020204" pitchFamily="34" charset="0"/>
              </a:rPr>
              <a:t>Rosi</a:t>
            </a: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 B. (2020) “SWOT and Pest Analysis of the Volkswagen Group,” Scholars Journal of Arts, Humanities and Social Sciences, 8(8), pp. 414–419. Available at: https://doi.org/10.36347/sjahss.2020.v08i08.003.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err="1">
                <a:solidFill>
                  <a:schemeClr val="tx1"/>
                </a:solidFill>
                <a:latin typeface="Arial" panose="020B0604020202020204" pitchFamily="34" charset="0"/>
                <a:ea typeface="宋体" panose="02010600030101010101" pitchFamily="2" charset="-122"/>
                <a:cs typeface="Arial" panose="020B0604020202020204" pitchFamily="34" charset="0"/>
              </a:rPr>
              <a:t>Solmaz</a:t>
            </a: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 M.S. (2021) “Digital Business Transformation in ports,” Emerging Challenges, Solutions, and Best Practices for Digital Enterprise Transformation, pp. 221–240. Available at: https://doi.org/10.4018/978-1-7998-8587-0.ch012.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err="1">
                <a:solidFill>
                  <a:schemeClr val="tx1"/>
                </a:solidFill>
                <a:latin typeface="Arial" panose="020B0604020202020204" pitchFamily="34" charset="0"/>
                <a:ea typeface="宋体" panose="02010600030101010101" pitchFamily="2" charset="-122"/>
                <a:cs typeface="Arial" panose="020B0604020202020204" pitchFamily="34" charset="0"/>
              </a:rPr>
              <a:t>Sudhakaran</a:t>
            </a: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 A. (2023) Volkswagen SWOT analysis 2021 - is Volkswagen still at the top?, PESTLE Analysis. Available at: https://pestleanalysis.com/volkswagen-swot-analysis/ (Accessed: February 2, 2023).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Toppan (2019) How Volkswagen became the world's largest car manufacturer, Toppan Digital Language. Available at: https://toppandigital.com/translation-blog/how-volkswagen-became-the-worlds-largest-car-manufacturer/ (Accessed: February 2, 2023).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Volkswagen (2022) Company, Volkswagen Newsroom. Available at: https://www.volkswagen-newsroom.com/en/company-3688 (Accessed: February 2, 2023).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Volkswagen Group (2022) Volkswagen to recall more than 100,000 cars on fire risk, Reuters. Thomson Reuters. Available at: https://www.reuters.com/business/autos-transportation/volkswagen-recall-more-than-100000-cars-fire-risk-bild-2022-03-31/ (Accessed: February 2, 2023).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Volkswagen Group Annual Report (2020) Volkswagen </a:t>
            </a:r>
            <a:r>
              <a:rPr lang="en-US" sz="1200" kern="100" spc="0" dirty="0" err="1">
                <a:solidFill>
                  <a:schemeClr val="tx1"/>
                </a:solidFill>
                <a:latin typeface="Arial" panose="020B0604020202020204" pitchFamily="34" charset="0"/>
                <a:ea typeface="宋体" panose="02010600030101010101" pitchFamily="2" charset="-122"/>
                <a:cs typeface="Arial" panose="020B0604020202020204" pitchFamily="34" charset="0"/>
              </a:rPr>
              <a:t>Konzern</a:t>
            </a: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 - AR 20 - structure and business activities, Volkswagen Group Annual Report 2020. Available at: https://annualreport2020.volkswagenag.com/group-management-report/structure-and-business-activities.html (Accessed: February 2, 2023).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a:p>
            <a:pPr marL="0" marR="0" indent="0" algn="just">
              <a:lnSpc>
                <a:spcPct val="150000"/>
              </a:lnSpc>
              <a:spcBef>
                <a:spcPts val="0"/>
              </a:spcBef>
              <a:spcAft>
                <a:spcPts val="0"/>
              </a:spcAft>
              <a:buNone/>
            </a:pP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Winkelhake, U. (2017) “Vision </a:t>
            </a:r>
            <a:r>
              <a:rPr lang="en-US" sz="1200" kern="100" spc="0" dirty="0" err="1">
                <a:solidFill>
                  <a:schemeClr val="tx1"/>
                </a:solidFill>
                <a:latin typeface="Arial" panose="020B0604020202020204" pitchFamily="34" charset="0"/>
                <a:ea typeface="宋体" panose="02010600030101010101" pitchFamily="2" charset="-122"/>
                <a:cs typeface="Arial" panose="020B0604020202020204" pitchFamily="34" charset="0"/>
              </a:rPr>
              <a:t>Digitised</a:t>
            </a:r>
            <a:r>
              <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rPr>
              <a:t> Automotive Industry 2030,” The Digital Transformation of the Automotive Industry, pp. 77–126. Available at: https://doi.org/10.1007/978-3-319-71610-7_5. </a:t>
            </a:r>
            <a:endParaRPr lang="en-US" sz="1200" kern="100" spc="0" dirty="0">
              <a:solidFill>
                <a:schemeClr val="tx1"/>
              </a:solidFill>
              <a:latin typeface="Arial" panose="020B0604020202020204" pitchFamily="34" charset="0"/>
              <a:ea typeface="宋体" panose="02010600030101010101" pitchFamily="2" charset="-122"/>
              <a:cs typeface="Arial" panose="020B0604020202020204" pitchFamily="34" charset="0"/>
            </a:endParaRPr>
          </a:p>
        </p:txBody>
      </p:sp>
      <p:sp>
        <p:nvSpPr>
          <p:cNvPr id="6" name="矩形 5"/>
          <p:cNvSpPr/>
          <p:nvPr/>
        </p:nvSpPr>
        <p:spPr>
          <a:xfrm>
            <a:off x="0" y="369570"/>
            <a:ext cx="5068570" cy="1204595"/>
          </a:xfrm>
          <a:prstGeom prst="rect">
            <a:avLst/>
          </a:prstGeom>
          <a:solidFill>
            <a:srgbClr val="333438"/>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p:nvSpPr>
        <p:spPr>
          <a:xfrm>
            <a:off x="554990" y="452755"/>
            <a:ext cx="3959225" cy="103886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r>
              <a:rPr lang="en-US" altLang="zh-CN" sz="3600" b="1" dirty="0">
                <a:solidFill>
                  <a:schemeClr val="bg1"/>
                </a:solidFill>
                <a:latin typeface="Arial" panose="020B0604020202020204" pitchFamily="34" charset="0"/>
                <a:ea typeface="Arial" panose="020B0604020202020204" pitchFamily="34" charset="0"/>
                <a:sym typeface="Arial" panose="020B0604020202020204" pitchFamily="34" charset="0"/>
              </a:rPr>
              <a:t>REFERENCES</a:t>
            </a:r>
            <a:endParaRPr lang="en-US" altLang="zh-CN" sz="3600" b="1" dirty="0">
              <a:solidFill>
                <a:schemeClr val="bg1"/>
              </a:solidFill>
              <a:latin typeface="Arial" panose="020B0604020202020204" pitchFamily="34" charset="0"/>
              <a:ea typeface="Arial" panose="020B0604020202020204" pitchFamily="34" charset="0"/>
              <a:sym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4944745"/>
            <a:ext cx="12192635" cy="1913255"/>
          </a:xfrm>
          <a:prstGeom prst="rect">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 name="组合 10"/>
          <p:cNvGrpSpPr/>
          <p:nvPr/>
        </p:nvGrpSpPr>
        <p:grpSpPr>
          <a:xfrm>
            <a:off x="633095" y="504190"/>
            <a:ext cx="10940415" cy="5374640"/>
            <a:chOff x="665" y="796"/>
            <a:chExt cx="17229" cy="8464"/>
          </a:xfrm>
        </p:grpSpPr>
        <p:sp>
          <p:nvSpPr>
            <p:cNvPr id="7" name="矩形 6"/>
            <p:cNvSpPr/>
            <p:nvPr/>
          </p:nvSpPr>
          <p:spPr>
            <a:xfrm>
              <a:off x="5489" y="796"/>
              <a:ext cx="12405" cy="8450"/>
            </a:xfrm>
            <a:prstGeom prst="rect">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descr="photo-1485628390555-1a7bd503f9fe"/>
            <p:cNvPicPr>
              <a:picLocks noChangeAspect="1"/>
            </p:cNvPicPr>
            <p:nvPr/>
          </p:nvPicPr>
          <p:blipFill>
            <a:blip r:embed="rId1"/>
            <a:srcRect l="38444" r="28474"/>
            <a:stretch>
              <a:fillRect/>
            </a:stretch>
          </p:blipFill>
          <p:spPr>
            <a:xfrm>
              <a:off x="665" y="811"/>
              <a:ext cx="4566" cy="8449"/>
            </a:xfrm>
            <a:prstGeom prst="rect">
              <a:avLst/>
            </a:prstGeom>
            <a:effectLst>
              <a:outerShdw blurRad="63500" sx="102000" sy="102000" algn="ctr" rotWithShape="0">
                <a:prstClr val="black">
                  <a:alpha val="40000"/>
                </a:prstClr>
              </a:outerShdw>
            </a:effectLst>
          </p:spPr>
        </p:pic>
      </p:grpSp>
      <p:cxnSp>
        <p:nvCxnSpPr>
          <p:cNvPr id="12" name="直接连接符 11"/>
          <p:cNvCxnSpPr/>
          <p:nvPr/>
        </p:nvCxnSpPr>
        <p:spPr>
          <a:xfrm flipV="1">
            <a:off x="4439920" y="1566545"/>
            <a:ext cx="1010920" cy="9525"/>
          </a:xfrm>
          <a:prstGeom prst="line">
            <a:avLst/>
          </a:prstGeom>
          <a:ln w="38100">
            <a:solidFill>
              <a:srgbClr val="333438"/>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4316095" y="1756410"/>
            <a:ext cx="6637655" cy="1977390"/>
          </a:xfrm>
          <a:prstGeom prst="rect">
            <a:avLst/>
          </a:prstGeom>
          <a:noFill/>
          <a:ln>
            <a:no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lnSpc>
                <a:spcPct val="150000"/>
              </a:lnSpc>
            </a:pPr>
            <a:r>
              <a:rPr lang="en-US" altLang="zh-CN" sz="3600" b="1" dirty="0">
                <a:solidFill>
                  <a:srgbClr val="333438"/>
                </a:solidFill>
                <a:latin typeface="Arial" panose="020B0604020202020204" pitchFamily="34" charset="0"/>
                <a:ea typeface="Arial" panose="020B0604020202020204" pitchFamily="34" charset="0"/>
                <a:sym typeface="Arial" panose="020B0604020202020204" pitchFamily="34" charset="0"/>
              </a:rPr>
              <a:t>THANK YOU</a:t>
            </a:r>
            <a:endParaRPr lang="en-US" altLang="zh-CN" sz="3600" b="1" dirty="0">
              <a:solidFill>
                <a:srgbClr val="333438"/>
              </a:solidFill>
              <a:latin typeface="Arial" panose="020B0604020202020204" pitchFamily="34" charset="0"/>
              <a:ea typeface="Arial" panose="020B0604020202020204" pitchFamily="34" charset="0"/>
              <a:sym typeface="Arial" panose="020B0604020202020204" pitchFamily="34" charset="0"/>
            </a:endParaRPr>
          </a:p>
        </p:txBody>
      </p:sp>
      <p:sp>
        <p:nvSpPr>
          <p:cNvPr id="15" name="椭圆 14"/>
          <p:cNvSpPr/>
          <p:nvPr/>
        </p:nvSpPr>
        <p:spPr>
          <a:xfrm>
            <a:off x="4439920" y="4672330"/>
            <a:ext cx="144000" cy="14400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椭圆 15"/>
          <p:cNvSpPr/>
          <p:nvPr/>
        </p:nvSpPr>
        <p:spPr>
          <a:xfrm>
            <a:off x="4721860" y="4672330"/>
            <a:ext cx="144000" cy="14400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p:cNvSpPr/>
          <p:nvPr/>
        </p:nvSpPr>
        <p:spPr>
          <a:xfrm>
            <a:off x="5003800" y="4672330"/>
            <a:ext cx="144000" cy="144000"/>
          </a:xfrm>
          <a:prstGeom prst="ellipse">
            <a:avLst/>
          </a:prstGeom>
          <a:solidFill>
            <a:srgbClr val="333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2" name="图片 111"/>
          <p:cNvPicPr/>
          <p:nvPr/>
        </p:nvPicPr>
        <p:blipFill>
          <a:blip r:embed="rId2"/>
          <a:stretch>
            <a:fillRect/>
          </a:stretch>
        </p:blipFill>
        <p:spPr>
          <a:xfrm>
            <a:off x="7813675" y="577850"/>
            <a:ext cx="3759835" cy="2507615"/>
          </a:xfrm>
          <a:prstGeom prst="rect">
            <a:avLst/>
          </a:prstGeom>
          <a:noFill/>
          <a:ln w="9525">
            <a:noFill/>
          </a:ln>
        </p:spPr>
      </p:pic>
    </p:spTree>
    <p:custDataLst>
      <p:tags r:id="rId3"/>
    </p:custDataLst>
  </p:cSld>
  <p:clrMapOvr>
    <a:masterClrMapping/>
  </p:clrMapOvr>
  <mc:AlternateContent xmlns:mc="http://schemas.openxmlformats.org/markup-compatibility/2006">
    <mc:Choice xmlns:p14="http://schemas.microsoft.com/office/powerpoint/2010/main" Requires="p14">
      <p:transition spd="slow" p14:dur="1500"/>
    </mc:Choice>
    <mc:Fallback>
      <p:transition spd="slow"/>
    </mc:Fallback>
  </mc:AlternateContent>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KSO_WM_UNIT_PLACING_PICTURE_USER_VIEWPORT" val="{&quot;height&quot;:10800,&quot;width&quot;:16082}"/>
</p:tagLst>
</file>

<file path=ppt/tags/tag65.xml><?xml version="1.0" encoding="utf-8"?>
<p:tagLst xmlns:p="http://schemas.openxmlformats.org/presentationml/2006/main">
  <p:tag name="KSO_WM_BEAUTIFY_FLAG" val="#wm#"/>
  <p:tag name="KSO_WM_TEMPLATE_CATEGORY" val="custom"/>
  <p:tag name="KSO_WM_TEMPLATE_INDEX" val="20205081"/>
</p:tagLst>
</file>

<file path=ppt/tags/tag66.xml><?xml version="1.0" encoding="utf-8"?>
<p:tagLst xmlns:p="http://schemas.openxmlformats.org/presentationml/2006/main">
  <p:tag name="KSO_WM_UNIT_PLACING_PICTURE_USER_VIEWPORT" val="{&quot;height&quot;:10800,&quot;width&quot;:16082}"/>
</p:tagLst>
</file>

<file path=ppt/tags/tag67.xml><?xml version="1.0" encoding="utf-8"?>
<p:tagLst xmlns:p="http://schemas.openxmlformats.org/presentationml/2006/main">
  <p:tag name="KSO_WM_BEAUTIFY_FLAG" val="#wm#"/>
  <p:tag name="KSO_WM_TEMPLATE_CATEGORY" val="custom"/>
  <p:tag name="KSO_WM_TEMPLATE_INDEX" val="20205081"/>
</p:tagLst>
</file>

<file path=ppt/tags/tag68.xml><?xml version="1.0" encoding="utf-8"?>
<p:tagLst xmlns:p="http://schemas.openxmlformats.org/presentationml/2006/main">
  <p:tag name="KSO_WM_BEAUTIFY_FLAG" val="#wm#"/>
  <p:tag name="KSO_WM_TEMPLATE_CATEGORY" val="custom"/>
  <p:tag name="KSO_WM_TEMPLATE_INDEX" val="20205081"/>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wm#"/>
  <p:tag name="KSO_WM_TEMPLATE_CATEGORY" val="custom"/>
  <p:tag name="KSO_WM_TEMPLATE_INDEX" val="20205081"/>
</p:tagLst>
</file>

<file path=ppt/tags/tag75.xml><?xml version="1.0" encoding="utf-8"?>
<p:tagLst xmlns:p="http://schemas.openxmlformats.org/presentationml/2006/main">
  <p:tag name="KSO_WM_BEAUTIFY_FLAG" val="#wm#"/>
  <p:tag name="KSO_WM_TEMPLATE_CATEGORY" val="custom"/>
  <p:tag name="KSO_WM_TEMPLATE_INDEX" val="20205081"/>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wm#"/>
  <p:tag name="KSO_WM_TEMPLATE_CATEGORY" val="custom"/>
  <p:tag name="KSO_WM_TEMPLATE_INDEX" val="20205081"/>
</p:tagLst>
</file>

<file path=ppt/tags/tag78.xml><?xml version="1.0" encoding="utf-8"?>
<p:tagLst xmlns:p="http://schemas.openxmlformats.org/presentationml/2006/main">
  <p:tag name="KSO_WM_BEAUTIFY_FLAG" val="#wm#"/>
  <p:tag name="KSO_WM_TEMPLATE_CATEGORY" val="custom"/>
  <p:tag name="KSO_WM_TEMPLATE_INDEX" val="20205081"/>
</p:tagLst>
</file>

<file path=ppt/tags/tag79.xml><?xml version="1.0" encoding="utf-8"?>
<p:tagLst xmlns:p="http://schemas.openxmlformats.org/presentationml/2006/main">
  <p:tag name="KSO_WM_BEAUTIFY_FLAG" val="#wm#"/>
  <p:tag name="KSO_WM_TEMPLATE_CATEGORY" val="custom"/>
  <p:tag name="KSO_WM_TEMPLATE_INDEX" val="20205081"/>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wm#"/>
  <p:tag name="KSO_WM_TEMPLATE_CATEGORY" val="custom"/>
  <p:tag name="KSO_WM_TEMPLATE_INDEX" val="20205081"/>
</p:tagLst>
</file>

<file path=ppt/tags/tag83.xml><?xml version="1.0" encoding="utf-8"?>
<p:tagLst xmlns:p="http://schemas.openxmlformats.org/presentationml/2006/main">
  <p:tag name="KSO_WM_BEAUTIFY_FLAG" val="#wm#"/>
  <p:tag name="KSO_WM_TEMPLATE_CATEGORY" val="custom"/>
  <p:tag name="KSO_WM_TEMPLATE_INDEX" val="20205081"/>
</p:tagLst>
</file>

<file path=ppt/tags/tag8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5.xml><?xml version="1.0" encoding="utf-8"?>
<p:tagLst xmlns:p="http://schemas.openxmlformats.org/presentationml/2006/main">
  <p:tag name="KSO_WPP_MARK_KEY" val="98d7e467-1738-47e9-99b2-00b1f33a6cd7"/>
  <p:tag name="COMMONDATA" val="eyJjb3VudCI6NjcsImhkaWQiOiJhYmNmOGMwZjAxYmVmYzBhNmYyMjUzNDA1NTVhM2U2ZiIsInVzZXJDb3VudCI6NH0="/>
</p:tagLst>
</file>

<file path=ppt/theme/theme1.xml><?xml version="1.0" encoding="utf-8"?>
<a:theme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Arial"/>
        <a:cs typeface=""/>
      </a:majorFont>
      <a:minorFont>
        <a:latin typeface="Arial"/>
        <a:ea typeface="Ari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11060</Words>
  <Application>WPS 演示</Application>
  <PresentationFormat>宽屏</PresentationFormat>
  <Paragraphs>141</Paragraphs>
  <Slides>15</Slides>
  <Notes>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15</vt:i4>
      </vt:variant>
    </vt:vector>
  </HeadingPairs>
  <TitlesOfParts>
    <vt:vector size="29" baseType="lpstr">
      <vt:lpstr>Arial</vt:lpstr>
      <vt:lpstr>宋体</vt:lpstr>
      <vt:lpstr>Wingdings</vt:lpstr>
      <vt:lpstr>Wingdings</vt:lpstr>
      <vt:lpstr>字魂36号-正文宋楷</vt:lpstr>
      <vt:lpstr>字魂105号-简雅黑</vt:lpstr>
      <vt:lpstr>Lantinghei SC Extralight</vt:lpstr>
      <vt:lpstr>Segoe Print</vt:lpstr>
      <vt:lpstr>Calibri</vt:lpstr>
      <vt:lpstr>Times New Roman</vt:lpstr>
      <vt:lpstr>微软雅黑</vt:lpstr>
      <vt:lpstr>Arial Unicode MS</vt:lpstr>
      <vt:lpstr>黑体</vt:lpstr>
      <vt:lpstr>Office 主题​​</vt:lpstr>
      <vt:lpstr>PowerPoint 演示文稿</vt:lpstr>
      <vt:lpstr>PowerPoint 演示文稿</vt:lpstr>
      <vt:lpstr>PowerPoint 演示文稿</vt:lpstr>
      <vt:lpstr>PowerPoint 演示文稿</vt:lpstr>
      <vt:lpstr>The Issue and Implications for the Volkswagen Group</vt:lpstr>
      <vt:lpstr>PowerPoint 演示文稿</vt:lpstr>
      <vt:lpstr>PowerPoint 演示文稿</vt:lpstr>
      <vt:lpstr>PowerPoint 演示文稿</vt:lpstr>
      <vt:lpstr>PowerPoint 演示文稿</vt:lpstr>
      <vt:lpstr>PowerPoint 演示文稿</vt:lpstr>
      <vt:lpstr>PowerPoint 演示文稿</vt:lpstr>
      <vt:lpstr>Recommendations </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Harrrr</cp:lastModifiedBy>
  <cp:revision>1</cp:revision>
  <dcterms:created xsi:type="dcterms:W3CDTF">2023-04-24T09:15:08Z</dcterms:created>
  <dcterms:modified xsi:type="dcterms:W3CDTF">2023-04-24T09:15:13Z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ICV">
    <vt:lpwstr>5E6A1B15413444218ED7BBB8DA59E77B_13</vt:lpwstr>
  </property>
  <property fmtid="{D5CDD505-2E9C-101B-9397-08002B2CF9AE}" pid="4" name="KSOTemplateUUID">
    <vt:lpwstr>v1.0_mb_JSmPHn1ee2x3boMh4LJ1HA==</vt:lpwstr>
  </property>
</Properties>
</file>