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72"/>
  </p:notesMasterIdLst>
  <p:sldIdLst>
    <p:sldId id="719" r:id="rId24"/>
    <p:sldId id="770" r:id="rId25"/>
    <p:sldId id="777" r:id="rId26"/>
    <p:sldId id="778" r:id="rId27"/>
    <p:sldId id="780" r:id="rId28"/>
    <p:sldId id="781" r:id="rId29"/>
    <p:sldId id="782" r:id="rId30"/>
    <p:sldId id="783" r:id="rId31"/>
    <p:sldId id="784" r:id="rId32"/>
    <p:sldId id="790" r:id="rId33"/>
    <p:sldId id="789" r:id="rId34"/>
    <p:sldId id="794" r:id="rId35"/>
    <p:sldId id="791" r:id="rId36"/>
    <p:sldId id="792" r:id="rId37"/>
    <p:sldId id="809" r:id="rId38"/>
    <p:sldId id="795" r:id="rId39"/>
    <p:sldId id="797" r:id="rId40"/>
    <p:sldId id="798" r:id="rId41"/>
    <p:sldId id="768" r:id="rId42"/>
    <p:sldId id="773" r:id="rId43"/>
    <p:sldId id="796" r:id="rId44"/>
    <p:sldId id="802" r:id="rId45"/>
    <p:sldId id="803" r:id="rId46"/>
    <p:sldId id="800" r:id="rId47"/>
    <p:sldId id="801" r:id="rId48"/>
    <p:sldId id="804" r:id="rId49"/>
    <p:sldId id="805" r:id="rId50"/>
    <p:sldId id="806" r:id="rId51"/>
    <p:sldId id="807" r:id="rId52"/>
    <p:sldId id="810" r:id="rId53"/>
    <p:sldId id="808" r:id="rId54"/>
    <p:sldId id="812" r:id="rId55"/>
    <p:sldId id="814" r:id="rId56"/>
    <p:sldId id="815" r:id="rId57"/>
    <p:sldId id="816" r:id="rId58"/>
    <p:sldId id="817" r:id="rId59"/>
    <p:sldId id="811" r:id="rId60"/>
    <p:sldId id="813" r:id="rId61"/>
    <p:sldId id="819" r:id="rId62"/>
    <p:sldId id="825" r:id="rId63"/>
    <p:sldId id="820" r:id="rId64"/>
    <p:sldId id="822" r:id="rId65"/>
    <p:sldId id="823" r:id="rId66"/>
    <p:sldId id="824" r:id="rId67"/>
    <p:sldId id="821" r:id="rId68"/>
    <p:sldId id="826" r:id="rId69"/>
    <p:sldId id="774" r:id="rId70"/>
    <p:sldId id="732" r:id="rId71"/>
  </p:sldIdLst>
  <p:sldSz cx="12192000" cy="6858000"/>
  <p:notesSz cx="6858000" cy="9144000"/>
  <p:custDataLst>
    <p:tags r:id="rId7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6265E0-DDE3-4356-AFA8-2A2567A8E895}" v="1" dt="2024-07-02T12:30:45.6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108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slide" Target="slides/slide43.xml"/><Relationship Id="rId74" Type="http://schemas.openxmlformats.org/officeDocument/2006/relationships/presProps" Target="presProps.xml"/><Relationship Id="rId79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tags" Target="tags/tag1.xml"/><Relationship Id="rId78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66265E0-DDE3-4356-AFA8-2A2567A8E895}"/>
    <pc:docChg chg="undo custSel addSld delSld modSld">
      <pc:chgData name="Jenifer Prince Devaraj" userId="c3fb109c-09d1-42a6-93f4-69472d709861" providerId="ADAL" clId="{B66265E0-DDE3-4356-AFA8-2A2567A8E895}" dt="2024-07-02T13:04:27.100" v="191" actId="47"/>
      <pc:docMkLst>
        <pc:docMk/>
      </pc:docMkLst>
      <pc:sldChg chg="modSp mod">
        <pc:chgData name="Jenifer Prince Devaraj" userId="c3fb109c-09d1-42a6-93f4-69472d709861" providerId="ADAL" clId="{B66265E0-DDE3-4356-AFA8-2A2567A8E895}" dt="2024-07-02T12:39:48.568" v="80" actId="1076"/>
        <pc:sldMkLst>
          <pc:docMk/>
          <pc:sldMk cId="2008570622" sldId="768"/>
        </pc:sldMkLst>
        <pc:spChg chg="mod">
          <ac:chgData name="Jenifer Prince Devaraj" userId="c3fb109c-09d1-42a6-93f4-69472d709861" providerId="ADAL" clId="{B66265E0-DDE3-4356-AFA8-2A2567A8E895}" dt="2024-07-02T12:39:48.568" v="80" actId="1076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B66265E0-DDE3-4356-AFA8-2A2567A8E895}" dt="2024-07-02T12:41:17.231" v="89" actId="47"/>
        <pc:sldMkLst>
          <pc:docMk/>
          <pc:sldMk cId="1537888560" sldId="772"/>
        </pc:sldMkLst>
      </pc:sldChg>
      <pc:sldChg chg="modSp mod">
        <pc:chgData name="Jenifer Prince Devaraj" userId="c3fb109c-09d1-42a6-93f4-69472d709861" providerId="ADAL" clId="{B66265E0-DDE3-4356-AFA8-2A2567A8E895}" dt="2024-07-02T12:41:56.843" v="91" actId="20577"/>
        <pc:sldMkLst>
          <pc:docMk/>
          <pc:sldMk cId="2130929742" sldId="773"/>
        </pc:sldMkLst>
        <pc:spChg chg="mod">
          <ac:chgData name="Jenifer Prince Devaraj" userId="c3fb109c-09d1-42a6-93f4-69472d709861" providerId="ADAL" clId="{B66265E0-DDE3-4356-AFA8-2A2567A8E895}" dt="2024-07-02T12:41:56.843" v="91" actId="20577"/>
          <ac:spMkLst>
            <pc:docMk/>
            <pc:sldMk cId="2130929742" sldId="773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B66265E0-DDE3-4356-AFA8-2A2567A8E895}" dt="2024-07-02T12:15:32.302" v="0" actId="47"/>
        <pc:sldMkLst>
          <pc:docMk/>
          <pc:sldMk cId="1324296042" sldId="775"/>
        </pc:sldMkLst>
      </pc:sldChg>
      <pc:sldChg chg="del">
        <pc:chgData name="Jenifer Prince Devaraj" userId="c3fb109c-09d1-42a6-93f4-69472d709861" providerId="ADAL" clId="{B66265E0-DDE3-4356-AFA8-2A2567A8E895}" dt="2024-07-02T12:15:33.373" v="1" actId="47"/>
        <pc:sldMkLst>
          <pc:docMk/>
          <pc:sldMk cId="2914989425" sldId="776"/>
        </pc:sldMkLst>
      </pc:sldChg>
      <pc:sldChg chg="modSp mod">
        <pc:chgData name="Jenifer Prince Devaraj" userId="c3fb109c-09d1-42a6-93f4-69472d709861" providerId="ADAL" clId="{B66265E0-DDE3-4356-AFA8-2A2567A8E895}" dt="2024-07-02T12:15:58.403" v="3" actId="113"/>
        <pc:sldMkLst>
          <pc:docMk/>
          <pc:sldMk cId="4235436" sldId="777"/>
        </pc:sldMkLst>
        <pc:spChg chg="mod">
          <ac:chgData name="Jenifer Prince Devaraj" userId="c3fb109c-09d1-42a6-93f4-69472d709861" providerId="ADAL" clId="{B66265E0-DDE3-4356-AFA8-2A2567A8E895}" dt="2024-07-02T12:15:58.403" v="3" actId="113"/>
          <ac:spMkLst>
            <pc:docMk/>
            <pc:sldMk cId="4235436" sldId="777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16:29.455" v="5" actId="20577"/>
        <pc:sldMkLst>
          <pc:docMk/>
          <pc:sldMk cId="320033239" sldId="778"/>
        </pc:sldMkLst>
        <pc:spChg chg="mod">
          <ac:chgData name="Jenifer Prince Devaraj" userId="c3fb109c-09d1-42a6-93f4-69472d709861" providerId="ADAL" clId="{B66265E0-DDE3-4356-AFA8-2A2567A8E895}" dt="2024-07-02T12:16:29.455" v="5" actId="20577"/>
          <ac:spMkLst>
            <pc:docMk/>
            <pc:sldMk cId="320033239" sldId="778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29:22.766" v="58"/>
        <pc:sldMkLst>
          <pc:docMk/>
          <pc:sldMk cId="740768242" sldId="789"/>
        </pc:sldMkLst>
        <pc:spChg chg="mod">
          <ac:chgData name="Jenifer Prince Devaraj" userId="c3fb109c-09d1-42a6-93f4-69472d709861" providerId="ADAL" clId="{B66265E0-DDE3-4356-AFA8-2A2567A8E895}" dt="2024-07-02T12:29:22.766" v="58"/>
          <ac:spMkLst>
            <pc:docMk/>
            <pc:sldMk cId="740768242" sldId="789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28:36.814" v="48" actId="20577"/>
        <pc:sldMkLst>
          <pc:docMk/>
          <pc:sldMk cId="1316949631" sldId="790"/>
        </pc:sldMkLst>
        <pc:spChg chg="mod">
          <ac:chgData name="Jenifer Prince Devaraj" userId="c3fb109c-09d1-42a6-93f4-69472d709861" providerId="ADAL" clId="{B66265E0-DDE3-4356-AFA8-2A2567A8E895}" dt="2024-07-02T12:28:36.814" v="48" actId="20577"/>
          <ac:spMkLst>
            <pc:docMk/>
            <pc:sldMk cId="1316949631" sldId="790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32:08.369" v="72" actId="20577"/>
        <pc:sldMkLst>
          <pc:docMk/>
          <pc:sldMk cId="336487278" sldId="791"/>
        </pc:sldMkLst>
        <pc:spChg chg="mod">
          <ac:chgData name="Jenifer Prince Devaraj" userId="c3fb109c-09d1-42a6-93f4-69472d709861" providerId="ADAL" clId="{B66265E0-DDE3-4356-AFA8-2A2567A8E895}" dt="2024-07-02T12:32:08.369" v="72" actId="20577"/>
          <ac:spMkLst>
            <pc:docMk/>
            <pc:sldMk cId="336487278" sldId="791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32:44.331" v="73" actId="113"/>
        <pc:sldMkLst>
          <pc:docMk/>
          <pc:sldMk cId="2764407608" sldId="792"/>
        </pc:sldMkLst>
        <pc:spChg chg="mod">
          <ac:chgData name="Jenifer Prince Devaraj" userId="c3fb109c-09d1-42a6-93f4-69472d709861" providerId="ADAL" clId="{B66265E0-DDE3-4356-AFA8-2A2567A8E895}" dt="2024-07-02T12:32:44.331" v="73" actId="113"/>
          <ac:spMkLst>
            <pc:docMk/>
            <pc:sldMk cId="2764407608" sldId="792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30:45.688" v="69" actId="6549"/>
        <pc:sldMkLst>
          <pc:docMk/>
          <pc:sldMk cId="3290282089" sldId="794"/>
        </pc:sldMkLst>
        <pc:spChg chg="mod">
          <ac:chgData name="Jenifer Prince Devaraj" userId="c3fb109c-09d1-42a6-93f4-69472d709861" providerId="ADAL" clId="{B66265E0-DDE3-4356-AFA8-2A2567A8E895}" dt="2024-07-02T12:30:45.688" v="69" actId="6549"/>
          <ac:spMkLst>
            <pc:docMk/>
            <pc:sldMk cId="3290282089" sldId="794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42:30.648" v="103" actId="20577"/>
        <pc:sldMkLst>
          <pc:docMk/>
          <pc:sldMk cId="23771364" sldId="796"/>
        </pc:sldMkLst>
        <pc:spChg chg="mod">
          <ac:chgData name="Jenifer Prince Devaraj" userId="c3fb109c-09d1-42a6-93f4-69472d709861" providerId="ADAL" clId="{B66265E0-DDE3-4356-AFA8-2A2567A8E895}" dt="2024-07-02T12:42:30.648" v="103" actId="20577"/>
          <ac:spMkLst>
            <pc:docMk/>
            <pc:sldMk cId="23771364" sldId="796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43:08.179" v="105"/>
        <pc:sldMkLst>
          <pc:docMk/>
          <pc:sldMk cId="2334428628" sldId="800"/>
        </pc:sldMkLst>
        <pc:spChg chg="mod">
          <ac:chgData name="Jenifer Prince Devaraj" userId="c3fb109c-09d1-42a6-93f4-69472d709861" providerId="ADAL" clId="{B66265E0-DDE3-4356-AFA8-2A2567A8E895}" dt="2024-07-02T12:43:08.179" v="105"/>
          <ac:spMkLst>
            <pc:docMk/>
            <pc:sldMk cId="2334428628" sldId="800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45:23.069" v="106" actId="113"/>
        <pc:sldMkLst>
          <pc:docMk/>
          <pc:sldMk cId="879837669" sldId="805"/>
        </pc:sldMkLst>
        <pc:spChg chg="mod">
          <ac:chgData name="Jenifer Prince Devaraj" userId="c3fb109c-09d1-42a6-93f4-69472d709861" providerId="ADAL" clId="{B66265E0-DDE3-4356-AFA8-2A2567A8E895}" dt="2024-07-02T12:45:23.069" v="106" actId="113"/>
          <ac:spMkLst>
            <pc:docMk/>
            <pc:sldMk cId="879837669" sldId="805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B66265E0-DDE3-4356-AFA8-2A2567A8E895}" dt="2024-07-02T12:48:00.734" v="108" actId="6549"/>
        <pc:sldMkLst>
          <pc:docMk/>
          <pc:sldMk cId="2343451493" sldId="808"/>
        </pc:sldMkLst>
        <pc:spChg chg="mod">
          <ac:chgData name="Jenifer Prince Devaraj" userId="c3fb109c-09d1-42a6-93f4-69472d709861" providerId="ADAL" clId="{B66265E0-DDE3-4356-AFA8-2A2567A8E895}" dt="2024-07-02T12:48:00.734" v="108" actId="6549"/>
          <ac:spMkLst>
            <pc:docMk/>
            <pc:sldMk cId="2343451493" sldId="808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B66265E0-DDE3-4356-AFA8-2A2567A8E895}" dt="2024-07-02T13:04:27.100" v="191" actId="47"/>
        <pc:sldMkLst>
          <pc:docMk/>
          <pc:sldMk cId="1120640149" sldId="827"/>
        </pc:sldMkLst>
        <pc:spChg chg="add mod">
          <ac:chgData name="Jenifer Prince Devaraj" userId="c3fb109c-09d1-42a6-93f4-69472d709861" providerId="ADAL" clId="{B66265E0-DDE3-4356-AFA8-2A2567A8E895}" dt="2024-07-02T12:54:36.759" v="136" actId="1076"/>
          <ac:spMkLst>
            <pc:docMk/>
            <pc:sldMk cId="1120640149" sldId="827"/>
            <ac:spMk id="6" creationId="{B49C5D3C-8A22-C4E9-43FC-6AB32F29295F}"/>
          </ac:spMkLst>
        </pc:spChg>
        <pc:spChg chg="mod">
          <ac:chgData name="Jenifer Prince Devaraj" userId="c3fb109c-09d1-42a6-93f4-69472d709861" providerId="ADAL" clId="{B66265E0-DDE3-4356-AFA8-2A2567A8E895}" dt="2024-07-02T12:54:59.950" v="190" actId="313"/>
          <ac:spMkLst>
            <pc:docMk/>
            <pc:sldMk cId="1120640149" sldId="827"/>
            <ac:spMk id="7" creationId="{B247BDBD-0B9F-BE85-20A3-8D20E13BBC12}"/>
          </ac:spMkLst>
        </pc:spChg>
        <pc:graphicFrameChg chg="del">
          <ac:chgData name="Jenifer Prince Devaraj" userId="c3fb109c-09d1-42a6-93f4-69472d709861" providerId="ADAL" clId="{B66265E0-DDE3-4356-AFA8-2A2567A8E895}" dt="2024-07-02T12:53:42.780" v="110" actId="478"/>
          <ac:graphicFrameMkLst>
            <pc:docMk/>
            <pc:sldMk cId="1120640149" sldId="827"/>
            <ac:graphicFrameMk id="8" creationId="{B2ED50D5-1C84-CA12-433A-6A988F2ACCC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example, if testing the effect of temperature on a chemical reaction, the levels of the factor "temperature" could be 25°C, 50°C, and 75°C.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27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2744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747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5798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45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1673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7690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8354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630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8450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415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3358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403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8275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4941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9752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840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microsoft.com/office/2007/relationships/hdphoto" Target="../media/hdphoto2.wdp"/><Relationship Id="rId5" Type="http://schemas.openxmlformats.org/officeDocument/2006/relationships/image" Target="../media/image29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tags" Target="../tags/tag4.xml"/><Relationship Id="rId7" Type="http://schemas.openxmlformats.org/officeDocument/2006/relationships/image" Target="../media/image35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Relationship Id="rId4" Type="http://schemas.microsoft.com/office/2007/relationships/hdphoto" Target="../media/hdphoto4.wdp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gif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249754" y="226044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Fundamentals of </a:t>
            </a:r>
          </a:p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Design Of Experiments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8355531" y="50820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0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0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0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413101"/>
            <a:ext cx="11067568" cy="4141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By the end of this lecture, students will be able to: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Understand the Purpose of Design of Experiments (DOE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Identify the Components of DOE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Understand the Benefits of DOE</a:t>
            </a:r>
          </a:p>
          <a:p>
            <a:pPr marL="1992313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Familiarize Themselves with Various Types of DOE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14589" y="1350311"/>
            <a:ext cx="10918825" cy="4832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Components of DOE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Factors, Levels and Responses </a:t>
            </a:r>
            <a:r>
              <a:rPr lang="en-GB" sz="23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are the basic components of DOE.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Factors:</a:t>
            </a:r>
            <a:r>
              <a:rPr lang="en-GB" sz="23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</a:t>
            </a:r>
            <a:r>
              <a:rPr lang="en-GB" sz="23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factors refer to the variables that are changed or controlled by the experimenter. These are the inputs or independent variables that are believed to </a:t>
            </a:r>
            <a:r>
              <a:rPr lang="en-GB" sz="23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influence the outcome </a:t>
            </a:r>
            <a:r>
              <a:rPr lang="en-GB" sz="23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the experiment.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Levels: </a:t>
            </a: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Each factor can have different settings or values known as levels. Levels represent the different conditions or treatments applied to a factor during the experiment. </a:t>
            </a:r>
            <a:endParaRPr lang="en-GB" sz="23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4012" y="1273772"/>
            <a:ext cx="10694101" cy="4302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Components of DOE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Responses: </a:t>
            </a: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Responses are the outcomes or dependent variables that are measured and observed in the experiment.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These variables are influenced by changes in the factors and their levels.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Responses can include quantitative measurements (such as yield, temperature, or time) or qualitative assessments (such as customer satisfaction ratings).</a:t>
            </a:r>
            <a:endParaRPr lang="en-GB" sz="23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33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4013" y="1273772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 Consider the table below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7ED17C-BC96-C25A-91C2-8D17FDFD259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3299" y="2206409"/>
            <a:ext cx="9622306" cy="3612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573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 Factors, Levels and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1204" y="1618290"/>
            <a:ext cx="11486254" cy="58785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Factors and Levels: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3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3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300" b="1" dirty="0">
                <a:solidFill>
                  <a:srgbClr val="0070C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 1: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1800" b="1" dirty="0">
                <a:solidFill>
                  <a:schemeClr val="accent6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Type Levels: </a:t>
            </a:r>
            <a:r>
              <a:rPr lang="en-GB" sz="1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There are three types of materials tested (denoted as Type 1, Type 2, and Type 3).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300" b="1" dirty="0">
                <a:solidFill>
                  <a:srgbClr val="0070C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 2: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1800" b="1" dirty="0">
                <a:solidFill>
                  <a:schemeClr val="accent6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Temperature Levels: </a:t>
            </a:r>
            <a:r>
              <a:rPr lang="en-GB" sz="1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experiment measures battery life at three different temperatures: 15°F, 70°F, and 125°F.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18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18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0B07D81-1258-3C48-E157-7871A5146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6607" y="2231830"/>
            <a:ext cx="5677580" cy="2166258"/>
          </a:xfrm>
          <a:prstGeom prst="rect">
            <a:avLst/>
          </a:prstGeom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2147C1C-7E08-7788-1FDC-90F92546338B}"/>
              </a:ext>
            </a:extLst>
          </p:cNvPr>
          <p:cNvSpPr/>
          <p:nvPr/>
        </p:nvSpPr>
        <p:spPr>
          <a:xfrm>
            <a:off x="2426607" y="2466302"/>
            <a:ext cx="654093" cy="1697314"/>
          </a:xfrm>
          <a:prstGeom prst="roundRect">
            <a:avLst/>
          </a:prstGeom>
          <a:solidFill>
            <a:srgbClr val="4472C4">
              <a:alpha val="30196"/>
            </a:srgb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6793FD3-66FF-B633-E650-2EC6340ACBF4}"/>
              </a:ext>
            </a:extLst>
          </p:cNvPr>
          <p:cNvSpPr/>
          <p:nvPr/>
        </p:nvSpPr>
        <p:spPr>
          <a:xfrm>
            <a:off x="3366449" y="2387402"/>
            <a:ext cx="4626429" cy="598714"/>
          </a:xfrm>
          <a:prstGeom prst="roundRect">
            <a:avLst/>
          </a:prstGeom>
          <a:solidFill>
            <a:schemeClr val="accent6"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317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 Factors, Levels and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863219"/>
            <a:ext cx="11508025" cy="4307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solidFill>
                  <a:srgbClr val="FFC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Responses 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3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3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300" b="1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18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response variable is Battery Life (in hours) under each combination of material type and temperature.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0B07D81-1258-3C48-E157-7871A5146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506" y="2520170"/>
            <a:ext cx="6447225" cy="2459913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DF569B5-40F6-CD04-AEBA-CD53969963E5}"/>
              </a:ext>
            </a:extLst>
          </p:cNvPr>
          <p:cNvSpPr/>
          <p:nvPr/>
        </p:nvSpPr>
        <p:spPr>
          <a:xfrm>
            <a:off x="3332763" y="3240429"/>
            <a:ext cx="5526474" cy="1556657"/>
          </a:xfrm>
          <a:prstGeom prst="roundRect">
            <a:avLst/>
          </a:prstGeom>
          <a:solidFill>
            <a:schemeClr val="accent4">
              <a:lumMod val="40000"/>
              <a:lumOff val="60000"/>
              <a:alpha val="30196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202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Factors, Levels and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41987" y="1716262"/>
            <a:ext cx="11508025" cy="4801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Analysis: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Each element in the data matrix represents the battery life (in hours) for a specific material type at a given temperature.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example, the data provided can be organized in a 3x3 matrix (3 material types × 3 temperatures).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3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300" b="1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18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764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Factors, Levels and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41987" y="1716262"/>
            <a:ext cx="11740259" cy="1786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Analysis: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he data provided seems to be organized in a 3x3 matrix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(3 material types × 3 temperatures) which gives 9 combinations and 4 response in each combination provides 36 responses.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528C9A4-5048-CA08-2222-1281347EB2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9754" y="3945075"/>
            <a:ext cx="3664986" cy="17932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DFE0DC-DE4A-ED96-1FA7-60810BDEBC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69244" y="3972318"/>
            <a:ext cx="3829762" cy="183915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1BAE01F-F0F1-5B12-83DA-7E42676418EE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8193510" y="4068599"/>
            <a:ext cx="3829762" cy="1646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676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84571" y="1507638"/>
            <a:ext cx="9583758" cy="58079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Randomisation : </a:t>
            </a:r>
          </a:p>
          <a:p>
            <a:pPr marL="719138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Randomization means repeating and running  the experiment in a random manner. </a:t>
            </a:r>
          </a:p>
          <a:p>
            <a:pPr marL="719138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principle is essential for removing any biasness that may occur while allocating the material or from the repetitions of the experiment. </a:t>
            </a:r>
          </a:p>
          <a:p>
            <a:pPr marL="719138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 statistical methods require the observations to be independently distributed.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949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87480" y="1151039"/>
            <a:ext cx="6676808" cy="4504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Randomisation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the battery design experiment, randomisation would mean that the order in which the different combinations of plate materials and temperatures are tested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determined randomly.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instance, if there are batteries made of Material 1, Material 2, and Material 3, tested at 15°F, 70°F, and 125°F, the specific sequence in which these combinations are tested should be random.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8BE5DA-A51F-ADDA-7A83-0795C52404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690" y="2163505"/>
            <a:ext cx="4765457" cy="2255148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EE22BE4-6B28-9165-5E1D-00D828E53A3E}"/>
              </a:ext>
            </a:extLst>
          </p:cNvPr>
          <p:cNvSpPr/>
          <p:nvPr/>
        </p:nvSpPr>
        <p:spPr>
          <a:xfrm>
            <a:off x="7735482" y="2998779"/>
            <a:ext cx="1192697" cy="335090"/>
          </a:xfrm>
          <a:prstGeom prst="roundRect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71CA4E4-FAF8-164E-68B4-CD773A63B694}"/>
              </a:ext>
            </a:extLst>
          </p:cNvPr>
          <p:cNvSpPr/>
          <p:nvPr/>
        </p:nvSpPr>
        <p:spPr>
          <a:xfrm>
            <a:off x="7735482" y="3429005"/>
            <a:ext cx="1192697" cy="335090"/>
          </a:xfrm>
          <a:prstGeom prst="roundRect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E588393-422E-961D-9DC1-A91D16604187}"/>
              </a:ext>
            </a:extLst>
          </p:cNvPr>
          <p:cNvSpPr/>
          <p:nvPr/>
        </p:nvSpPr>
        <p:spPr>
          <a:xfrm>
            <a:off x="7735482" y="3853493"/>
            <a:ext cx="1192697" cy="335090"/>
          </a:xfrm>
          <a:prstGeom prst="roundRect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EB696B3-0A76-7F4C-9DAB-08050FFDF51E}"/>
              </a:ext>
            </a:extLst>
          </p:cNvPr>
          <p:cNvSpPr/>
          <p:nvPr/>
        </p:nvSpPr>
        <p:spPr>
          <a:xfrm>
            <a:off x="9219983" y="2998832"/>
            <a:ext cx="1192697" cy="369706"/>
          </a:xfrm>
          <a:prstGeom prst="roundRect">
            <a:avLst/>
          </a:prstGeom>
          <a:solidFill>
            <a:schemeClr val="accent2">
              <a:lumMod val="40000"/>
              <a:lumOff val="6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80672B5-5286-2003-30C2-D5AF5AAF8830}"/>
              </a:ext>
            </a:extLst>
          </p:cNvPr>
          <p:cNvSpPr/>
          <p:nvPr/>
        </p:nvSpPr>
        <p:spPr>
          <a:xfrm>
            <a:off x="9226734" y="3429001"/>
            <a:ext cx="1192697" cy="369706"/>
          </a:xfrm>
          <a:prstGeom prst="roundRect">
            <a:avLst/>
          </a:prstGeom>
          <a:solidFill>
            <a:schemeClr val="accent2">
              <a:lumMod val="40000"/>
              <a:lumOff val="6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24EE243-FAEF-576D-E555-D3897FD17200}"/>
              </a:ext>
            </a:extLst>
          </p:cNvPr>
          <p:cNvSpPr/>
          <p:nvPr/>
        </p:nvSpPr>
        <p:spPr>
          <a:xfrm>
            <a:off x="9232414" y="3857512"/>
            <a:ext cx="1192697" cy="346353"/>
          </a:xfrm>
          <a:prstGeom prst="roundRect">
            <a:avLst/>
          </a:prstGeom>
          <a:solidFill>
            <a:schemeClr val="accent2">
              <a:lumMod val="40000"/>
              <a:lumOff val="6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34816A5-DC4F-3F1C-4836-5100B56D79D8}"/>
              </a:ext>
            </a:extLst>
          </p:cNvPr>
          <p:cNvSpPr/>
          <p:nvPr/>
        </p:nvSpPr>
        <p:spPr>
          <a:xfrm>
            <a:off x="10674651" y="2964110"/>
            <a:ext cx="1192697" cy="404427"/>
          </a:xfrm>
          <a:prstGeom prst="roundRect">
            <a:avLst/>
          </a:prstGeom>
          <a:solidFill>
            <a:schemeClr val="accent4">
              <a:lumMod val="60000"/>
              <a:lumOff val="4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09703C1-84BF-2E6C-8266-8CF3ECC011F0}"/>
              </a:ext>
            </a:extLst>
          </p:cNvPr>
          <p:cNvSpPr/>
          <p:nvPr/>
        </p:nvSpPr>
        <p:spPr>
          <a:xfrm>
            <a:off x="10674650" y="3414618"/>
            <a:ext cx="1192697" cy="360837"/>
          </a:xfrm>
          <a:prstGeom prst="roundRect">
            <a:avLst/>
          </a:prstGeom>
          <a:solidFill>
            <a:schemeClr val="accent4">
              <a:lumMod val="60000"/>
              <a:lumOff val="4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9D3728C-CE19-6192-62DF-717D1BF41B18}"/>
              </a:ext>
            </a:extLst>
          </p:cNvPr>
          <p:cNvSpPr/>
          <p:nvPr/>
        </p:nvSpPr>
        <p:spPr>
          <a:xfrm>
            <a:off x="10685961" y="3858936"/>
            <a:ext cx="1192697" cy="335090"/>
          </a:xfrm>
          <a:prstGeom prst="roundRect">
            <a:avLst/>
          </a:prstGeom>
          <a:solidFill>
            <a:schemeClr val="accent4">
              <a:lumMod val="60000"/>
              <a:lumOff val="4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785961E-5C01-E5D2-E641-C703563874A9}"/>
              </a:ext>
            </a:extLst>
          </p:cNvPr>
          <p:cNvCxnSpPr>
            <a:cxnSpLocks/>
          </p:cNvCxnSpPr>
          <p:nvPr/>
        </p:nvCxnSpPr>
        <p:spPr>
          <a:xfrm>
            <a:off x="8107719" y="3212083"/>
            <a:ext cx="309305" cy="1479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14AFFC2F-7659-902A-38B2-F2A738B77868}"/>
              </a:ext>
            </a:extLst>
          </p:cNvPr>
          <p:cNvSpPr txBox="1"/>
          <p:nvPr/>
        </p:nvSpPr>
        <p:spPr>
          <a:xfrm>
            <a:off x="7603049" y="4888578"/>
            <a:ext cx="2188414" cy="6041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The response implies random assignment, although it is not explicitly shown.</a:t>
            </a:r>
          </a:p>
        </p:txBody>
      </p:sp>
    </p:spTree>
    <p:extLst>
      <p:ext uri="{BB962C8B-B14F-4D97-AF65-F5344CB8AC3E}">
        <p14:creationId xmlns:p14="http://schemas.microsoft.com/office/powerpoint/2010/main" val="740768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11176" y="1583393"/>
            <a:ext cx="9347595" cy="4804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Replication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Replication involves repeating the experiments multiple times. That is, independent repetition of run for each factor combination.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They are subject to the same sources of variability, independently of each other.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Replication is often found using Mean Squares (MS) in ANOVA</a:t>
            </a:r>
          </a:p>
          <a:p>
            <a:pPr lvl="2"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2820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9" y="1238798"/>
            <a:ext cx="10570818" cy="5787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Replication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the battery design experiment, each combination of plate material and temperature is tested multiple times. For example, Material 1 at 15°F might be tested on different batteries, and similarly for other combinations.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Replication allows for a better estimate of the true effect of the factors on battery life.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C40A23-7AE1-E749-D75A-E3F33D16D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943" y="1947884"/>
            <a:ext cx="6454945" cy="2638317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5CE7B1F6-58A0-36AB-4DA0-3D62BE0F9BB8}"/>
              </a:ext>
            </a:extLst>
          </p:cNvPr>
          <p:cNvSpPr/>
          <p:nvPr/>
        </p:nvSpPr>
        <p:spPr>
          <a:xfrm>
            <a:off x="1827142" y="2900895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1B4498E-FAFE-0AD3-52A8-9EBD89AD2873}"/>
              </a:ext>
            </a:extLst>
          </p:cNvPr>
          <p:cNvSpPr/>
          <p:nvPr/>
        </p:nvSpPr>
        <p:spPr>
          <a:xfrm>
            <a:off x="3780472" y="2900894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50FF2D0-1FCA-53AF-6546-09A131B16378}"/>
              </a:ext>
            </a:extLst>
          </p:cNvPr>
          <p:cNvSpPr/>
          <p:nvPr/>
        </p:nvSpPr>
        <p:spPr>
          <a:xfrm>
            <a:off x="5733802" y="2900893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A2F8AB7-14BE-FAA4-0B6A-3AC743C6F72F}"/>
              </a:ext>
            </a:extLst>
          </p:cNvPr>
          <p:cNvSpPr/>
          <p:nvPr/>
        </p:nvSpPr>
        <p:spPr>
          <a:xfrm>
            <a:off x="1827142" y="3425892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212279B-8BF4-9E52-BABF-759C600B4E8E}"/>
              </a:ext>
            </a:extLst>
          </p:cNvPr>
          <p:cNvSpPr/>
          <p:nvPr/>
        </p:nvSpPr>
        <p:spPr>
          <a:xfrm>
            <a:off x="3780472" y="3425891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C203E20-443E-7302-CA44-CCD661D03246}"/>
              </a:ext>
            </a:extLst>
          </p:cNvPr>
          <p:cNvSpPr/>
          <p:nvPr/>
        </p:nvSpPr>
        <p:spPr>
          <a:xfrm>
            <a:off x="5733802" y="3421335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DF07F3-4982-AF7A-FDD9-1FD314DDBC66}"/>
              </a:ext>
            </a:extLst>
          </p:cNvPr>
          <p:cNvSpPr/>
          <p:nvPr/>
        </p:nvSpPr>
        <p:spPr>
          <a:xfrm>
            <a:off x="1851989" y="3877695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A9BB7A1-DB65-ED86-2A74-CCEFA487AF99}"/>
              </a:ext>
            </a:extLst>
          </p:cNvPr>
          <p:cNvSpPr/>
          <p:nvPr/>
        </p:nvSpPr>
        <p:spPr>
          <a:xfrm>
            <a:off x="3814549" y="3882367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111080B0-D366-C364-770A-09ACFA5A2DAF}"/>
              </a:ext>
            </a:extLst>
          </p:cNvPr>
          <p:cNvSpPr/>
          <p:nvPr/>
        </p:nvSpPr>
        <p:spPr>
          <a:xfrm>
            <a:off x="5733802" y="3899404"/>
            <a:ext cx="391886" cy="230699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EF6DF6E-0352-D231-5F17-E62A2A857B86}"/>
              </a:ext>
            </a:extLst>
          </p:cNvPr>
          <p:cNvCxnSpPr/>
          <p:nvPr/>
        </p:nvCxnSpPr>
        <p:spPr>
          <a:xfrm flipV="1">
            <a:off x="6204778" y="2278197"/>
            <a:ext cx="2292232" cy="6858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0B71AF4-29D8-F854-9275-230046AAE2AE}"/>
              </a:ext>
            </a:extLst>
          </p:cNvPr>
          <p:cNvCxnSpPr>
            <a:cxnSpLocks/>
          </p:cNvCxnSpPr>
          <p:nvPr/>
        </p:nvCxnSpPr>
        <p:spPr>
          <a:xfrm>
            <a:off x="6957391" y="3549704"/>
            <a:ext cx="1539619" cy="186477"/>
          </a:xfrm>
          <a:prstGeom prst="straightConnector1">
            <a:avLst/>
          </a:prstGeom>
          <a:ln w="28575">
            <a:solidFill>
              <a:srgbClr val="0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59EE40EB-9DA0-CB49-53BC-5C0B0F963E9E}"/>
              </a:ext>
            </a:extLst>
          </p:cNvPr>
          <p:cNvSpPr txBox="1"/>
          <p:nvPr/>
        </p:nvSpPr>
        <p:spPr>
          <a:xfrm>
            <a:off x="8452323" y="2139697"/>
            <a:ext cx="30293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Considered as first values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124C9FC-511A-7B44-62E0-622B69720A49}"/>
              </a:ext>
            </a:extLst>
          </p:cNvPr>
          <p:cNvSpPr txBox="1"/>
          <p:nvPr/>
        </p:nvSpPr>
        <p:spPr>
          <a:xfrm>
            <a:off x="8452323" y="3642942"/>
            <a:ext cx="30293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Considered as replicated values</a:t>
            </a:r>
          </a:p>
        </p:txBody>
      </p:sp>
    </p:spTree>
    <p:extLst>
      <p:ext uri="{BB962C8B-B14F-4D97-AF65-F5344CB8AC3E}">
        <p14:creationId xmlns:p14="http://schemas.microsoft.com/office/powerpoint/2010/main" val="336487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86442" y="1438944"/>
            <a:ext cx="10406744" cy="4166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Interaction</a:t>
            </a:r>
          </a:p>
          <a:p>
            <a:pPr marL="898525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ccurs when the effect of one factor depends on the level of another factor.</a:t>
            </a:r>
          </a:p>
          <a:p>
            <a:pPr marL="898525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Identifying interaction effects is crucial because it helps in understanding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combined influence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multiple factors on the response. </a:t>
            </a:r>
          </a:p>
          <a:p>
            <a:pPr marL="898525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Ignoring interactions can lead to incorrect conclusions and suboptimal decisions 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4076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9871" y="1715943"/>
            <a:ext cx="10406744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Interaction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25E760-C403-2B86-66D8-AB74657080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226" y="3409893"/>
            <a:ext cx="3781425" cy="24860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778C8C1-A478-9C8E-F4A7-E841CDF2FAF6}"/>
              </a:ext>
            </a:extLst>
          </p:cNvPr>
          <p:cNvSpPr txBox="1"/>
          <p:nvPr/>
        </p:nvSpPr>
        <p:spPr>
          <a:xfrm>
            <a:off x="130629" y="2834341"/>
            <a:ext cx="4936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Parallel lines indicates Factorial Experiment with no Interaction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3797F7-EFC0-C9EA-907E-D82CD1306E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2761" y="3496355"/>
            <a:ext cx="3829050" cy="25050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66CE8D5-6B4B-A928-B0B6-D957C49FA911}"/>
              </a:ext>
            </a:extLst>
          </p:cNvPr>
          <p:cNvSpPr txBox="1"/>
          <p:nvPr/>
        </p:nvSpPr>
        <p:spPr>
          <a:xfrm>
            <a:off x="6838950" y="2782669"/>
            <a:ext cx="4936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Non- Parallel lines indicates Factorial Experiment as significant interaction between Factor A and B</a:t>
            </a:r>
          </a:p>
        </p:txBody>
      </p:sp>
    </p:spTree>
    <p:extLst>
      <p:ext uri="{BB962C8B-B14F-4D97-AF65-F5344CB8AC3E}">
        <p14:creationId xmlns:p14="http://schemas.microsoft.com/office/powerpoint/2010/main" val="412821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9863" y="1019391"/>
            <a:ext cx="5511723" cy="28042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: Interaction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our Simplicity, the first response from the combination of Material and Temperature Factor which is highlighted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at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below table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68D29E-B90D-F8F5-9489-1852FB94D6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62" y="3995395"/>
            <a:ext cx="4640867" cy="24838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FC24BAD-B968-09A9-4FED-A2400BA080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2099" y="1977645"/>
            <a:ext cx="6172306" cy="290271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77CE5A70-6B59-9472-FB15-55020AABA982}"/>
              </a:ext>
            </a:extLst>
          </p:cNvPr>
          <p:cNvSpPr/>
          <p:nvPr/>
        </p:nvSpPr>
        <p:spPr>
          <a:xfrm>
            <a:off x="1235529" y="4880355"/>
            <a:ext cx="299357" cy="203274"/>
          </a:xfrm>
          <a:prstGeom prst="ellipse">
            <a:avLst/>
          </a:prstGeom>
          <a:solidFill>
            <a:schemeClr val="accent2">
              <a:lumMod val="40000"/>
              <a:lumOff val="6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CA1CEBA-87C5-4AF6-51DA-25A1A226E355}"/>
              </a:ext>
            </a:extLst>
          </p:cNvPr>
          <p:cNvSpPr/>
          <p:nvPr/>
        </p:nvSpPr>
        <p:spPr>
          <a:xfrm>
            <a:off x="2706045" y="4880355"/>
            <a:ext cx="299357" cy="203274"/>
          </a:xfrm>
          <a:prstGeom prst="ellipse">
            <a:avLst/>
          </a:prstGeom>
          <a:solidFill>
            <a:schemeClr val="accent2">
              <a:lumMod val="40000"/>
              <a:lumOff val="6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727D464-D92B-705E-01DD-39A422E0C920}"/>
              </a:ext>
            </a:extLst>
          </p:cNvPr>
          <p:cNvSpPr/>
          <p:nvPr/>
        </p:nvSpPr>
        <p:spPr>
          <a:xfrm>
            <a:off x="4076701" y="4880355"/>
            <a:ext cx="299357" cy="203274"/>
          </a:xfrm>
          <a:prstGeom prst="ellipse">
            <a:avLst/>
          </a:prstGeom>
          <a:solidFill>
            <a:schemeClr val="accent2">
              <a:lumMod val="40000"/>
              <a:lumOff val="6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7CD9E31-2BAA-3550-C705-A3A7130C16A3}"/>
              </a:ext>
            </a:extLst>
          </p:cNvPr>
          <p:cNvSpPr/>
          <p:nvPr/>
        </p:nvSpPr>
        <p:spPr>
          <a:xfrm>
            <a:off x="1242706" y="5838609"/>
            <a:ext cx="299357" cy="203274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A1E2B44-7973-DEC0-DE45-DECD55FDA07D}"/>
              </a:ext>
            </a:extLst>
          </p:cNvPr>
          <p:cNvSpPr/>
          <p:nvPr/>
        </p:nvSpPr>
        <p:spPr>
          <a:xfrm>
            <a:off x="2651616" y="5838609"/>
            <a:ext cx="299357" cy="203274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03898EB-6838-0D4A-49E9-EAC8B8AE77A2}"/>
              </a:ext>
            </a:extLst>
          </p:cNvPr>
          <p:cNvSpPr/>
          <p:nvPr/>
        </p:nvSpPr>
        <p:spPr>
          <a:xfrm>
            <a:off x="4094918" y="5806772"/>
            <a:ext cx="299357" cy="203274"/>
          </a:xfrm>
          <a:prstGeom prst="ellipse">
            <a:avLst/>
          </a:prstGeom>
          <a:solidFill>
            <a:srgbClr val="4472C4">
              <a:alpha val="3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EE63184-36B9-66CB-C52D-B12026D3BC13}"/>
              </a:ext>
            </a:extLst>
          </p:cNvPr>
          <p:cNvSpPr/>
          <p:nvPr/>
        </p:nvSpPr>
        <p:spPr>
          <a:xfrm>
            <a:off x="1242706" y="5363303"/>
            <a:ext cx="299357" cy="203274"/>
          </a:xfrm>
          <a:prstGeom prst="ellipse">
            <a:avLst/>
          </a:prstGeom>
          <a:solidFill>
            <a:schemeClr val="accent6">
              <a:lumMod val="60000"/>
              <a:lumOff val="4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31FC347-1202-0674-7CED-4EE482887636}"/>
              </a:ext>
            </a:extLst>
          </p:cNvPr>
          <p:cNvSpPr/>
          <p:nvPr/>
        </p:nvSpPr>
        <p:spPr>
          <a:xfrm>
            <a:off x="2669679" y="5381474"/>
            <a:ext cx="299357" cy="203274"/>
          </a:xfrm>
          <a:prstGeom prst="ellipse">
            <a:avLst/>
          </a:prstGeom>
          <a:solidFill>
            <a:schemeClr val="accent6">
              <a:lumMod val="60000"/>
              <a:lumOff val="4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6B6B85F-0713-FA86-9EDB-B8237A76682F}"/>
              </a:ext>
            </a:extLst>
          </p:cNvPr>
          <p:cNvSpPr/>
          <p:nvPr/>
        </p:nvSpPr>
        <p:spPr>
          <a:xfrm>
            <a:off x="4082144" y="5385365"/>
            <a:ext cx="299357" cy="203274"/>
          </a:xfrm>
          <a:prstGeom prst="ellipse">
            <a:avLst/>
          </a:prstGeom>
          <a:solidFill>
            <a:schemeClr val="accent6">
              <a:lumMod val="60000"/>
              <a:lumOff val="40000"/>
              <a:alpha val="3019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9434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-92529" y="985877"/>
            <a:ext cx="10406744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 : Interaction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0A7B49-105E-4794-AC00-50936A97A5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447" y="5068632"/>
            <a:ext cx="9810451" cy="970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The graph shows there is no parallel lines which concludes there is a significant interaction between the temperature and the type of Material used.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E025F4A-BA0C-4DDA-DBC8-7037AE1563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642" y="1912331"/>
            <a:ext cx="6172306" cy="2902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43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-73147" y="907081"/>
            <a:ext cx="10406744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 : Interaction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0A7B49-105E-4794-AC00-50936A97A5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98028" y="1444625"/>
            <a:ext cx="5976258" cy="4663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Changing from low to intermediate temperature, battery life with material type 3 may increase, whereas it decreases for types 1 and 2.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From intermediate to high temperature, battery life decreases for material types 2 and 3 and is essentially unchanged for type 1. 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Material type 3 seems to give the best results if we want less loss of effective life as the temperature changes.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B7875C-0CC2-A4B8-0EF4-B2923872B3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38" y="2177793"/>
            <a:ext cx="5843314" cy="274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8969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41145" y="1647185"/>
            <a:ext cx="10498998" cy="4038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Benefits of Design of Experiments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Improved Process and Product Design: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DOE helps to identify the optimal conditions for a process or product, reducing variability and increasing efficiency.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Reduced Costs: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By identifying the most efficient process conditions, DOE can help to reduce waste, minimize downtime, and decrease the cost of production.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0175" y="1273772"/>
            <a:ext cx="11223625" cy="4334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Benefits of Design of Experiments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Increased Understanding of Complex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DOE allows for the systematic investigation of complex systems, providing valuable information about the relationships between inputs and outputs. </a:t>
            </a: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Better Use of Resources: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DOE allows for the more efficient use of resources such as time, money, and materials.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929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666790"/>
            <a:ext cx="11332210" cy="3915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Design of Experiments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Full Factorial Designs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 Factorial Designs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Fractional Factorial Designs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Single Factorial Design-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ne way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 Surface Methodology (RSM)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13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7" y="1389204"/>
                <a:ext cx="11000804" cy="52625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Full Factorial Designs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very combination of each factor and levels are tested. 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example, the number of runs for a three-factor full factorial design (A, B, and C),  and a 2 level would involve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p>
                    </m:sSup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=8</m:t>
                    </m:r>
                  </m:oMath>
                </a14:m>
                <a:r>
                  <a:rPr lang="en-GB" sz="2400" dirty="0"/>
                  <a:t> 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combinations 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Similarly, a two factor with 3 levels would results in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e>
                      <m:sup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9 combinations which is the example of designing the battery where the factors are Temperature and the Material Type which has the 3 levels (material type1, 2,3) and temperature levels( 15, 70, 125).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7" y="1389204"/>
                <a:ext cx="11000804" cy="5262594"/>
              </a:xfrm>
              <a:prstGeom prst="rect">
                <a:avLst/>
              </a:prstGeom>
              <a:blipFill>
                <a:blip r:embed="rId2"/>
                <a:stretch>
                  <a:fillRect l="-831" r="-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4699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7" y="1389204"/>
            <a:ext cx="11000804" cy="1914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Full Factorial Designs –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Example( 2 factors and 3 levels) 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D651BC-D520-6E55-19AE-E80AC6FB24E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927070" y="2538423"/>
            <a:ext cx="9622306" cy="3612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0182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7" y="1389204"/>
                <a:ext cx="11000804" cy="398634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Two Factorial Designs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two- factor is used when the objective is to study the interaction between two specific factors and their individual effects.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 two-factor design examines the effects of two factors and their interaction on the response.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It has two factors (A and B) each at two levels. Therefore,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  <m:sup>
                        <m:r>
                          <a:rPr lang="en-GB" sz="20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4 interactions for any number of factors and any number of levels. </a:t>
                </a: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7" y="1389204"/>
                <a:ext cx="11000804" cy="3986348"/>
              </a:xfrm>
              <a:prstGeom prst="rect">
                <a:avLst/>
              </a:prstGeom>
              <a:blipFill>
                <a:blip r:embed="rId2"/>
                <a:stretch>
                  <a:fillRect l="-831" r="-665" b="-18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4286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BEC199-04DA-AFE6-4456-8D3ADC28D4C5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ABE030-E8BB-73D5-A1B1-DA188DA6D670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7D4128-D16B-C819-6A2F-22816519AF9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5 Factors with 2 levels has how many combinations 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8A53F2-0363-D0C1-9414-5FEFCD046CA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3535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7" y="1389204"/>
            <a:ext cx="11000804" cy="59387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 Factorial Designs –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Example( 2 factors and 2 levels)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table shows Two factorial Designs ignoring Material Type 3- and 125-degree Farahat.  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7BBD97-FDC7-0C6A-7CE9-8C9ECA0648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511198" y="2411184"/>
            <a:ext cx="6837158" cy="305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2472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712224" y="1334776"/>
                <a:ext cx="10097290" cy="53027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Fractional Factorial Designs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 fractional design is a design in which experimenters conduct only a selected subset or "fraction" of the runs in the full factorial design. 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Fractional factorial designs are a good choice when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resources are limited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or the number of factors in the design is large because they use fewer runs than the full factorial designs.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example, the number of runs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2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factors,  and a 3 level would involve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e>
                      <m:sup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2−1</m:t>
                        </m:r>
                      </m:sup>
                    </m:sSup>
                    <m:r>
                      <a:rPr lang="en-GB" sz="24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=3 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combinations 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224" y="1334776"/>
                <a:ext cx="10097290" cy="5302798"/>
              </a:xfrm>
              <a:prstGeom prst="rect">
                <a:avLst/>
              </a:prstGeom>
              <a:blipFill>
                <a:blip r:embed="rId2"/>
                <a:stretch>
                  <a:fillRect l="-966" r="-7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8376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7" y="1389204"/>
                <a:ext cx="11000804" cy="59387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4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Fractional Factorial Designs – </a:t>
                </a:r>
                <a:r>
                  <a:rPr lang="en-GB" sz="24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 (</a:t>
                </a:r>
                <a:r>
                  <a:rPr lang="en-GB" sz="24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e>
                      <m:sup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2−1</m:t>
                        </m:r>
                      </m:sup>
                    </m:sSup>
                  </m:oMath>
                </a14:m>
                <a:r>
                  <a:rPr lang="en-GB" sz="24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4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4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4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4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4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1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              The table shows fractional factorial Designs with reduced responses.</a:t>
                </a:r>
                <a:endParaRPr lang="en-GB" sz="21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400" b="1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7" y="1389204"/>
                <a:ext cx="11000804" cy="5938742"/>
              </a:xfrm>
              <a:prstGeom prst="rect">
                <a:avLst/>
              </a:prstGeom>
              <a:blipFill>
                <a:blip r:embed="rId2"/>
                <a:stretch>
                  <a:fillRect l="-8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0D7653-EBEE-FE91-7CDE-DD742B1C9B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05830" y="2377168"/>
            <a:ext cx="4938713" cy="284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0659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51105"/>
            <a:ext cx="10097290" cy="35201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Single Factorial Designs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Single Factor or one factor designs, also called "one factor at a time" (OFAT) or one-way analysis of variance (ANOVA), are used to determine if a particular factor influences an output or response.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Material Type Factor alone considers here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D7DDE7-877C-D496-0A0C-B42C06CA11D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951151" y="3506057"/>
            <a:ext cx="2987546" cy="2568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105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0" y="1014736"/>
            <a:ext cx="11719262" cy="1186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Comparison : Full Factorial Vs Two- Factorial Vs Fractional Factorial Vs Single Factorial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le 7">
                <a:extLst>
                  <a:ext uri="{FF2B5EF4-FFF2-40B4-BE49-F238E27FC236}">
                    <a16:creationId xmlns:a16="http://schemas.microsoft.com/office/drawing/2014/main" id="{B2ED50D5-1C84-CA12-433A-6A988F2ACC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04712773"/>
                  </p:ext>
                </p:extLst>
              </p:nvPr>
            </p:nvGraphicFramePr>
            <p:xfrm>
              <a:off x="944504" y="1607815"/>
              <a:ext cx="9830254" cy="5208176"/>
            </p:xfrm>
            <a:graphic>
              <a:graphicData uri="http://schemas.openxmlformats.org/drawingml/2006/table">
                <a:tbl>
                  <a:tblPr>
                    <a:tableStyleId>{5C22544A-7EE6-4342-B048-85BDC9FD1C3A}</a:tableStyleId>
                  </a:tblPr>
                  <a:tblGrid>
                    <a:gridCol w="1653687">
                      <a:extLst>
                        <a:ext uri="{9D8B030D-6E8A-4147-A177-3AD203B41FA5}">
                          <a16:colId xmlns:a16="http://schemas.microsoft.com/office/drawing/2014/main" val="400974245"/>
                        </a:ext>
                      </a:extLst>
                    </a:gridCol>
                    <a:gridCol w="1800681">
                      <a:extLst>
                        <a:ext uri="{9D8B030D-6E8A-4147-A177-3AD203B41FA5}">
                          <a16:colId xmlns:a16="http://schemas.microsoft.com/office/drawing/2014/main" val="1301602406"/>
                        </a:ext>
                      </a:extLst>
                    </a:gridCol>
                    <a:gridCol w="1855805">
                      <a:extLst>
                        <a:ext uri="{9D8B030D-6E8A-4147-A177-3AD203B41FA5}">
                          <a16:colId xmlns:a16="http://schemas.microsoft.com/office/drawing/2014/main" val="2059647586"/>
                        </a:ext>
                      </a:extLst>
                    </a:gridCol>
                    <a:gridCol w="2407035">
                      <a:extLst>
                        <a:ext uri="{9D8B030D-6E8A-4147-A177-3AD203B41FA5}">
                          <a16:colId xmlns:a16="http://schemas.microsoft.com/office/drawing/2014/main" val="2135872573"/>
                        </a:ext>
                      </a:extLst>
                    </a:gridCol>
                    <a:gridCol w="2113046">
                      <a:extLst>
                        <a:ext uri="{9D8B030D-6E8A-4147-A177-3AD203B41FA5}">
                          <a16:colId xmlns:a16="http://schemas.microsoft.com/office/drawing/2014/main" val="4012409079"/>
                        </a:ext>
                      </a:extLst>
                    </a:gridCol>
                  </a:tblGrid>
                  <a:tr h="944854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Aspects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Full Factorial Design 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(2 Factors, 3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Two-Factorial Design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 (2 Factors, 2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Fractional Factorial Design 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(2 Factors, 3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Single Factorial Design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 (1 Factor, Multiple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4184758863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Number of Factors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1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749477197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Number of Levels per Factor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3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3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fr-FR" sz="1500" u="none" strike="noStrike">
                              <a:effectLst/>
                              <a:latin typeface="Book Antiqua" panose="02040602050305030304" pitchFamily="18" charset="0"/>
                            </a:rPr>
                            <a:t>Multiple (e.g., 3, 4, etc.)</a:t>
                          </a:r>
                          <a:endParaRPr lang="fr-FR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379010051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Total Runs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3 × 3 = 9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sz="1500" i="1" kern="100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1500" b="0" i="1" kern="100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en-GB" sz="1500" b="0" i="1" kern="100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 = 4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sz="1500" i="1" kern="100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1500" b="0" i="1" kern="100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en-GB" sz="1500" b="0" i="1" kern="100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2−1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= 3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Number of levels (e.g., 3)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1033694253"/>
                      </a:ext>
                    </a:extLst>
                  </a:tr>
                  <a:tr h="709788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Usage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Complete analysis of all interactions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Study of two specific factors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Reduced runs to study main effects and some interactions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Study the effect of a single factor on response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4180077901"/>
                      </a:ext>
                    </a:extLst>
                  </a:tr>
                  <a:tr h="944854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Advantages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Detailed information on main effects and interactions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Simple and easy to analyze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Reduces number of runs, useful for many factors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Simple design and analysis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1649676852"/>
                      </a:ext>
                    </a:extLst>
                  </a:tr>
                  <a:tr h="709788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Disadvantages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Resource-intensive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Limited scope to two factors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Higher-order interactions may be confounded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Does not consider interactions between factors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1829739684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Design Complexity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High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Low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Low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Low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280941932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le 7">
                <a:extLst>
                  <a:ext uri="{FF2B5EF4-FFF2-40B4-BE49-F238E27FC236}">
                    <a16:creationId xmlns:a16="http://schemas.microsoft.com/office/drawing/2014/main" id="{B2ED50D5-1C84-CA12-433A-6A988F2ACCC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04712773"/>
                  </p:ext>
                </p:extLst>
              </p:nvPr>
            </p:nvGraphicFramePr>
            <p:xfrm>
              <a:off x="944504" y="1607815"/>
              <a:ext cx="9830254" cy="5208176"/>
            </p:xfrm>
            <a:graphic>
              <a:graphicData uri="http://schemas.openxmlformats.org/drawingml/2006/table">
                <a:tbl>
                  <a:tblPr>
                    <a:tableStyleId>{5C22544A-7EE6-4342-B048-85BDC9FD1C3A}</a:tableStyleId>
                  </a:tblPr>
                  <a:tblGrid>
                    <a:gridCol w="1653687">
                      <a:extLst>
                        <a:ext uri="{9D8B030D-6E8A-4147-A177-3AD203B41FA5}">
                          <a16:colId xmlns:a16="http://schemas.microsoft.com/office/drawing/2014/main" val="400974245"/>
                        </a:ext>
                      </a:extLst>
                    </a:gridCol>
                    <a:gridCol w="1800681">
                      <a:extLst>
                        <a:ext uri="{9D8B030D-6E8A-4147-A177-3AD203B41FA5}">
                          <a16:colId xmlns:a16="http://schemas.microsoft.com/office/drawing/2014/main" val="1301602406"/>
                        </a:ext>
                      </a:extLst>
                    </a:gridCol>
                    <a:gridCol w="1855805">
                      <a:extLst>
                        <a:ext uri="{9D8B030D-6E8A-4147-A177-3AD203B41FA5}">
                          <a16:colId xmlns:a16="http://schemas.microsoft.com/office/drawing/2014/main" val="2059647586"/>
                        </a:ext>
                      </a:extLst>
                    </a:gridCol>
                    <a:gridCol w="2407035">
                      <a:extLst>
                        <a:ext uri="{9D8B030D-6E8A-4147-A177-3AD203B41FA5}">
                          <a16:colId xmlns:a16="http://schemas.microsoft.com/office/drawing/2014/main" val="2135872573"/>
                        </a:ext>
                      </a:extLst>
                    </a:gridCol>
                    <a:gridCol w="2113046">
                      <a:extLst>
                        <a:ext uri="{9D8B030D-6E8A-4147-A177-3AD203B41FA5}">
                          <a16:colId xmlns:a16="http://schemas.microsoft.com/office/drawing/2014/main" val="4012409079"/>
                        </a:ext>
                      </a:extLst>
                    </a:gridCol>
                  </a:tblGrid>
                  <a:tr h="944854"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Aspects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Full Factorial Design 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(2 Factors, 3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Two-Factorial Design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 (2 Factors, 2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Fractional Factorial Design 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(2 Factors, 3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Single Factorial Design</a:t>
                          </a:r>
                        </a:p>
                        <a:p>
                          <a:pPr algn="ctr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 (1 Factor, Multiple Levels)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4184758863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Number of Factors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1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749477197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Number of Levels per Factor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3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2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3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fr-FR" sz="1500" u="none" strike="noStrike">
                              <a:effectLst/>
                              <a:latin typeface="Book Antiqua" panose="02040602050305030304" pitchFamily="18" charset="0"/>
                            </a:rPr>
                            <a:t>Multiple (e.g., 3, 4, etc.)</a:t>
                          </a:r>
                          <a:endParaRPr lang="fr-FR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379010051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Total Runs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ctr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3 × 3 = 9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4763" marR="4763" marT="4763" marB="0" anchor="ctr">
                        <a:blipFill>
                          <a:blip r:embed="rId2"/>
                          <a:stretch>
                            <a:fillRect l="-186230" t="-400000" r="-243934" b="-61923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4763" marR="4763" marT="4763" marB="0" anchor="ctr">
                        <a:blipFill>
                          <a:blip r:embed="rId2"/>
                          <a:stretch>
                            <a:fillRect l="-221013" t="-400000" r="-88354" b="-61923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Number of levels (e.g., 3)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1033694253"/>
                      </a:ext>
                    </a:extLst>
                  </a:tr>
                  <a:tr h="709788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Usage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Complete analysis of all interactions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Study of two specific factors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Reduced runs to study main effects and some interactions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Study the effect of a single factor on response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4180077901"/>
                      </a:ext>
                    </a:extLst>
                  </a:tr>
                  <a:tr h="944854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Advantages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Detailed information on main effects and interactions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Simple and easy to analyze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Reduces number of runs, useful for many factors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Simple design and analysis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1649676852"/>
                      </a:ext>
                    </a:extLst>
                  </a:tr>
                  <a:tr h="709788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>
                              <a:effectLst/>
                              <a:latin typeface="Book Antiqua" panose="02040602050305030304" pitchFamily="18" charset="0"/>
                            </a:rPr>
                            <a:t>Disadvantages</a:t>
                          </a:r>
                          <a:endParaRPr lang="en-GB" sz="1500" b="1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Resource-intensive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Limited scope to two factors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Higher-order interactions may be confounded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Does not consider interactions between factors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1829739684"/>
                      </a:ext>
                    </a:extLst>
                  </a:tr>
                  <a:tr h="474723"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b="1" u="none" strike="noStrike" dirty="0">
                              <a:effectLst/>
                              <a:latin typeface="Book Antiqua" panose="02040602050305030304" pitchFamily="18" charset="0"/>
                            </a:rPr>
                            <a:t>Design Complexity</a:t>
                          </a:r>
                          <a:endParaRPr lang="en-GB" sz="1500" b="1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High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Low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>
                              <a:effectLst/>
                              <a:latin typeface="Book Antiqua" panose="02040602050305030304" pitchFamily="18" charset="0"/>
                            </a:rPr>
                            <a:t>Low</a:t>
                          </a:r>
                          <a:endParaRPr lang="en-GB" sz="1500" b="0" i="0" u="none" strike="noStrike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tc>
                      <a:txBody>
                        <a:bodyPr/>
                        <a:lstStyle/>
                        <a:p>
                          <a:pPr algn="l" fontAlgn="ctr"/>
                          <a:r>
                            <a:rPr lang="en-GB" sz="1500" u="none" strike="noStrike" dirty="0">
                              <a:effectLst/>
                              <a:latin typeface="Book Antiqua" panose="02040602050305030304" pitchFamily="18" charset="0"/>
                            </a:rPr>
                            <a:t>Low</a:t>
                          </a:r>
                          <a:endParaRPr lang="en-GB" sz="1500" b="0" i="0" u="none" strike="noStrike" dirty="0">
                            <a:solidFill>
                              <a:srgbClr val="000000"/>
                            </a:solidFill>
                            <a:effectLst/>
                            <a:latin typeface="Book Antiqua" panose="02040602050305030304" pitchFamily="18" charset="0"/>
                          </a:endParaRPr>
                        </a:p>
                      </a:txBody>
                      <a:tcPr marL="4763" marR="4763" marT="4763" marB="0" anchor="ctr"/>
                    </a:tc>
                    <a:extLst>
                      <a:ext uri="{0D108BD9-81ED-4DB2-BD59-A6C34878D82A}">
                        <a16:rowId xmlns:a16="http://schemas.microsoft.com/office/drawing/2014/main" val="2809419327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370250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61854" y="1519833"/>
            <a:ext cx="10347660" cy="4027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 Surface Methodology (RSM)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RSM, is a collection of mathematical 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statistical techniques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useful for the modelling and analysis of problems and the objective is to optimize this response.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Central Composite Design (CCD) is used to analyse the data in RSM.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involves fitting a model to the data and then using that model to explore the relationships between several factors and one or more responses.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4514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1321" y="1612362"/>
            <a:ext cx="11594968" cy="37766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 Surface Methodology (RSM)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Fit Test</a:t>
            </a: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run a fit test, second-order polynomial model is used which includes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linear terms(only the factors) ,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Squared terms which is also referred as quadratic term,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terms(like interactions on factorial design)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3870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1321" y="1612362"/>
            <a:ext cx="11594968" cy="12320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 Surface Methodology (RSM)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First Order Polynomial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949E25-727A-E475-6AC5-D249C3531E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8223" y="2995612"/>
            <a:ext cx="3819525" cy="6381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A205CC-E82A-42D5-271D-6FEC41464C8A}"/>
              </a:ext>
            </a:extLst>
          </p:cNvPr>
          <p:cNvSpPr txBox="1"/>
          <p:nvPr/>
        </p:nvSpPr>
        <p:spPr>
          <a:xfrm>
            <a:off x="-657224" y="3693546"/>
            <a:ext cx="7688034" cy="26418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019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latin typeface="Book Antiqua" panose="02040602050305030304" pitchFamily="18" charset="0"/>
              </a:rPr>
              <a:t>where 𝑦 is the response variable,</a:t>
            </a:r>
          </a:p>
          <a:p>
            <a:pPr marL="26019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latin typeface="Book Antiqua" panose="02040602050305030304" pitchFamily="18" charset="0"/>
              </a:rPr>
              <a:t>𝑥1​  and 𝑥2​  are the input variables, </a:t>
            </a:r>
          </a:p>
          <a:p>
            <a:pPr marL="26019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latin typeface="Book Antiqua" panose="02040602050305030304" pitchFamily="18" charset="0"/>
              </a:rPr>
              <a:t>𝜖 is the error term</a:t>
            </a:r>
            <a:endParaRPr lang="en-GB" dirty="0">
              <a:latin typeface="Book Antiqua" panose="02040602050305030304" pitchFamily="18" charset="0"/>
            </a:endParaRPr>
          </a:p>
          <a:p>
            <a:pPr marL="26019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  I      is the </a:t>
            </a:r>
            <a:r>
              <a:rPr lang="en-GB" sz="1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sym typeface="Wingdings" panose="05000000000000000000" pitchFamily="2" charset="2"/>
              </a:rPr>
              <a:t> intercept, </a:t>
            </a:r>
          </a:p>
          <a:p>
            <a:pPr marL="260191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    is Factor 1,        is Factor 2.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204165-871F-C986-5A5B-0273376BD511}"/>
              </a:ext>
            </a:extLst>
          </p:cNvPr>
          <p:cNvSpPr txBox="1"/>
          <p:nvPr/>
        </p:nvSpPr>
        <p:spPr>
          <a:xfrm rot="21126346">
            <a:off x="6199414" y="2242457"/>
            <a:ext cx="4816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Comic Sans MS" panose="030F0702030302020204" pitchFamily="66" charset="0"/>
              </a:rPr>
              <a:t>Why are we using this?</a:t>
            </a:r>
          </a:p>
        </p:txBody>
      </p:sp>
      <p:pic>
        <p:nvPicPr>
          <p:cNvPr id="14" name="Picture 13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BD64E1A7-ABBB-0A70-338E-4E0D09B83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3618" y="1842889"/>
            <a:ext cx="920354" cy="92035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F85DCEC-57AD-E34B-F0A1-AEA27BCA7AD7}"/>
              </a:ext>
            </a:extLst>
          </p:cNvPr>
          <p:cNvSpPr txBox="1"/>
          <p:nvPr/>
        </p:nvSpPr>
        <p:spPr>
          <a:xfrm rot="20976104">
            <a:off x="6337696" y="3018487"/>
            <a:ext cx="5491843" cy="2539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Used in earlier stages of Analysis.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When the relationship between the factors and the response is expected to be approximately linear.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omic Sans MS" panose="030F0702030302020204" pitchFamily="66" charset="0"/>
              </a:rPr>
              <a:t>Used in Factorial Types to calculate the regression outputs.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322EF83-A975-3F24-DF8A-9A355E01053A}"/>
              </a:ext>
            </a:extLst>
          </p:cNvPr>
          <p:cNvSpPr/>
          <p:nvPr/>
        </p:nvSpPr>
        <p:spPr>
          <a:xfrm rot="21010452">
            <a:off x="6231192" y="2961397"/>
            <a:ext cx="5704852" cy="2791190"/>
          </a:xfrm>
          <a:prstGeom prst="rect">
            <a:avLst/>
          </a:prstGeom>
          <a:solidFill>
            <a:srgbClr val="4472C4">
              <a:alpha val="10196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8056558-1DE9-46BD-DB3B-0E4D997B2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9148" y="5305169"/>
            <a:ext cx="314325" cy="46672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9BC3979-8A1F-C2FE-BBB3-AA64EC9768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3378" y="5858364"/>
            <a:ext cx="304800" cy="39052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68C6C65-2D79-B5B0-A34D-2F5C4A39BF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8326" y="5929865"/>
            <a:ext cx="314325" cy="36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96207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71443"/>
            <a:ext cx="11594968" cy="53154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: First Order Polynomial (In Battery Life Example)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Consider , the regression output is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intercept (β₀) is approximately 74.66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coefficient for Material Type (βₘ) is approximately 67.49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coefficient for Temperature (βₜ) is approximately -0.35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 Life=74.66+67.49*Material Type−0.35 *Temperature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Assume the Factors to be Material Type = 2 and Temperature is 70°F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= 74.66+(67.49 * 2)−(0.35 * 70)=74.66+134.98−24.5 = 185.14 Hours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4543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34640" y="1463329"/>
            <a:ext cx="7887489" cy="4681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: First Order Polynomial (In Battery Life Example)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Predicted Battery life for the Material Type 2 and the temperature of 70 degree is </a:t>
            </a:r>
            <a:r>
              <a:rPr lang="en-GB" sz="2000" b="1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185.14 Hours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from the regression model which is compared to the actual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predicted battery life from the first order is a different combinations of temperature and material type that was not from the original data where the predicted response could be useful for future optimising and planning experiments.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1784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0" y="1261896"/>
            <a:ext cx="7887489" cy="549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: First Order Polynomial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1D8DE5-74E1-D5C4-B813-EAE7445743E0}"/>
              </a:ext>
            </a:extLst>
          </p:cNvPr>
          <p:cNvSpPr txBox="1"/>
          <p:nvPr/>
        </p:nvSpPr>
        <p:spPr>
          <a:xfrm>
            <a:off x="625929" y="2205485"/>
            <a:ext cx="4816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Comic Sans MS" panose="030F0702030302020204" pitchFamily="66" charset="0"/>
              </a:rPr>
              <a:t>Why then moving to second order?</a:t>
            </a:r>
          </a:p>
        </p:txBody>
      </p:sp>
      <p:pic>
        <p:nvPicPr>
          <p:cNvPr id="6" name="Picture 5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AA06B805-DABE-0B6B-1FB3-07A9361C0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73654">
            <a:off x="4718447" y="1929974"/>
            <a:ext cx="920354" cy="92035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0DE991-3BBD-B2B2-5647-D2FC882A9235}"/>
              </a:ext>
            </a:extLst>
          </p:cNvPr>
          <p:cNvSpPr txBox="1"/>
          <p:nvPr/>
        </p:nvSpPr>
        <p:spPr>
          <a:xfrm>
            <a:off x="947057" y="2726833"/>
            <a:ext cx="10107386" cy="3740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For more accurate predictions, in optimization and control processes, more complex models that include </a:t>
            </a:r>
            <a:r>
              <a:rPr lang="en-GB" sz="2000" b="1" dirty="0">
                <a:latin typeface="Book Antiqua" panose="02040602050305030304" pitchFamily="18" charset="0"/>
              </a:rPr>
              <a:t>quadratic </a:t>
            </a:r>
            <a:r>
              <a:rPr lang="en-GB" sz="2000" dirty="0">
                <a:latin typeface="Book Antiqua" panose="02040602050305030304" pitchFamily="18" charset="0"/>
              </a:rPr>
              <a:t>and interaction terms are often necessary.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 By not including interaction and higher-order terms, significant effects may be missed.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Finally, The first order which is used by Factorial designs primarily identify </a:t>
            </a:r>
            <a:r>
              <a:rPr lang="en-GB" sz="2000" b="1" dirty="0">
                <a:latin typeface="Book Antiqua" panose="02040602050305030304" pitchFamily="18" charset="0"/>
              </a:rPr>
              <a:t>linear </a:t>
            </a:r>
            <a:r>
              <a:rPr lang="en-GB" sz="2000" dirty="0">
                <a:latin typeface="Book Antiqua" panose="02040602050305030304" pitchFamily="18" charset="0"/>
              </a:rPr>
              <a:t>relationships and interactions but are not efficient at modelling curvature in the response surface.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9366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2113105"/>
            <a:ext cx="6155540" cy="40507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Linear Regression : </a:t>
            </a:r>
            <a:r>
              <a:rPr lang="en-GB" sz="2100" dirty="0">
                <a:latin typeface="Book Antiqua" panose="02040602050305030304" pitchFamily="18" charset="0"/>
              </a:rPr>
              <a:t>The linear regression model assumes a straight-line relationship between the factors (Temperature and Material Type) and the response (Battery Life).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Quadratic Regression 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quadratic regression model includes squared terms and interaction terms to capture curvature in the relationship between the factors and the response.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098" name="Picture 2" descr="Why Add &amp; How to Interpret a Quadratic Term in Regression – QUANTIFYING  HEALTH">
            <a:extLst>
              <a:ext uri="{FF2B5EF4-FFF2-40B4-BE49-F238E27FC236}">
                <a16:creationId xmlns:a16="http://schemas.microsoft.com/office/drawing/2014/main" id="{EBB3C0E6-5DC2-6EE8-C324-6F85E67373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699" y="2200876"/>
            <a:ext cx="4904557" cy="332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B5A168-EA82-A4C3-0987-D8F54C79C595}"/>
              </a:ext>
            </a:extLst>
          </p:cNvPr>
          <p:cNvSpPr txBox="1"/>
          <p:nvPr/>
        </p:nvSpPr>
        <p:spPr>
          <a:xfrm>
            <a:off x="87085" y="1335183"/>
            <a:ext cx="6155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</a:rPr>
              <a:t>Linear Model Vs Quadratic Model</a:t>
            </a:r>
          </a:p>
        </p:txBody>
      </p:sp>
    </p:spTree>
    <p:extLst>
      <p:ext uri="{BB962C8B-B14F-4D97-AF65-F5344CB8AC3E}">
        <p14:creationId xmlns:p14="http://schemas.microsoft.com/office/powerpoint/2010/main" val="40845633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59183" y="1568731"/>
            <a:ext cx="10260576" cy="4486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second order polynomial can be written as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344613" indent="-2571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719138" algn="l"/>
                <a:tab pos="804863" algn="l"/>
                <a:tab pos="1257300" algn="l"/>
                <a:tab pos="1616075" algn="l"/>
              </a:tabLst>
            </a:pP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where </a:t>
            </a:r>
            <a:r>
              <a:rPr lang="en-GB" sz="1900" dirty="0">
                <a:latin typeface="Book Antiqua" panose="02040602050305030304" pitchFamily="18" charset="0"/>
              </a:rPr>
              <a:t>y is the response variable.</a:t>
            </a:r>
          </a:p>
          <a:p>
            <a:pPr marL="1344613" indent="-2571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719138" algn="l"/>
                <a:tab pos="804863" algn="l"/>
                <a:tab pos="1616075" algn="l"/>
              </a:tabLst>
            </a:pPr>
            <a:r>
              <a:rPr lang="en-GB" sz="1900" dirty="0">
                <a:latin typeface="Book Antiqua" panose="02040602050305030304" pitchFamily="18" charset="0"/>
              </a:rPr>
              <a:t>𝑥1​  and 𝑥2​  are the input variables.</a:t>
            </a:r>
          </a:p>
          <a:p>
            <a:pPr marL="1344613" indent="-2571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719138" algn="l"/>
                <a:tab pos="804863" algn="l"/>
                <a:tab pos="1616075" algn="l"/>
              </a:tabLst>
            </a:pPr>
            <a:r>
              <a:rPr lang="en-GB" sz="1900" dirty="0">
                <a:latin typeface="Book Antiqua" panose="02040602050305030304" pitchFamily="18" charset="0"/>
              </a:rPr>
              <a:t>𝛽0​  is the intercept, 𝛽1​  and 𝛽2​  are the coefficients for the linear terms.</a:t>
            </a:r>
          </a:p>
          <a:p>
            <a:pPr marL="1344613" indent="-2571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719138" algn="l"/>
                <a:tab pos="804863" algn="l"/>
                <a:tab pos="1616075" algn="l"/>
              </a:tabLst>
            </a:pPr>
            <a:r>
              <a:rPr lang="en-GB" sz="1900" dirty="0">
                <a:latin typeface="Book Antiqua" panose="02040602050305030304" pitchFamily="18" charset="0"/>
              </a:rPr>
              <a:t>𝛽11 and 𝛽22​  are the coefficients for the squared terms, 𝛽12 is the coefficient for the interaction term.</a:t>
            </a:r>
          </a:p>
          <a:p>
            <a:pPr marL="1344613" indent="-2571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719138" algn="l"/>
                <a:tab pos="804863" algn="l"/>
                <a:tab pos="1616075" algn="l"/>
              </a:tabLst>
            </a:pPr>
            <a:r>
              <a:rPr lang="en-GB" sz="1900" dirty="0">
                <a:latin typeface="Book Antiqua" panose="02040602050305030304" pitchFamily="18" charset="0"/>
              </a:rPr>
              <a:t>𝜖 is the error term.</a:t>
            </a:r>
            <a:endParaRPr lang="en-GB" sz="19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3C1F41-47CA-B48B-DCA0-6867388EB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1842" y="2155427"/>
            <a:ext cx="6905625" cy="6572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DC7410-065F-2224-CEBB-867E36EEA509}"/>
              </a:ext>
            </a:extLst>
          </p:cNvPr>
          <p:cNvSpPr txBox="1"/>
          <p:nvPr/>
        </p:nvSpPr>
        <p:spPr>
          <a:xfrm>
            <a:off x="76532" y="1149598"/>
            <a:ext cx="6155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</a:rPr>
              <a:t>Second Order Polynomial</a:t>
            </a:r>
          </a:p>
        </p:txBody>
      </p:sp>
    </p:spTree>
    <p:extLst>
      <p:ext uri="{BB962C8B-B14F-4D97-AF65-F5344CB8AC3E}">
        <p14:creationId xmlns:p14="http://schemas.microsoft.com/office/powerpoint/2010/main" val="9281247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977544"/>
                <a:ext cx="11594968" cy="58804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 : Second Order Polynomial (In Battery Life Example)</a:t>
                </a:r>
              </a:p>
              <a:p>
                <a:pPr marL="266700"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intercept (β₀) is approximately 74.66</a:t>
                </a:r>
              </a:p>
              <a:p>
                <a:pPr marL="266700"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coefficient for Material Type (βₘ) is approximately 67.49</a:t>
                </a:r>
              </a:p>
              <a:p>
                <a:pPr marL="266700" lvl="1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coefficient for Temperature (βₜ) is approximately -0.35</a:t>
                </a:r>
              </a:p>
              <a:p>
                <a:pPr marL="26670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0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70 (Temperature),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2 (Material Type) </a:t>
                </a:r>
              </a:p>
              <a:p>
                <a:pPr marL="26670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  <m:sup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p>
                    </m:sSubSup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70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4900  </a:t>
                </a:r>
                <a:endParaRPr lang="en-GB" sz="2000" i="1" dirty="0">
                  <a:latin typeface="Cambria Math" panose="02040503050406030204" pitchFamily="18" charset="0"/>
                </a:endParaRPr>
              </a:p>
              <a:p>
                <a:pPr marL="26670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/>
                  <a:t>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p>
                    </m:sSubSup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= 4 	</a:t>
                </a:r>
              </a:p>
              <a:p>
                <a:pPr marL="26670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*</a:t>
                </a: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 70∗2=140</m:t>
                    </m:r>
                  </m:oMath>
                </a14:m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26670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Therefore, </a:t>
                </a:r>
                <a:r>
                  <a:rPr lang="en-GB" sz="2000" dirty="0">
                    <a:latin typeface="Book Antiqua" panose="02040602050305030304" pitchFamily="18" charset="0"/>
                  </a:rPr>
                  <a:t>Battery Life=74.66−24.5+134.98+9.8−40+21 = </a:t>
                </a:r>
                <a:r>
                  <a:rPr lang="en-GB" sz="2000" b="1" dirty="0">
                    <a:solidFill>
                      <a:srgbClr val="4472C4"/>
                    </a:solidFill>
                    <a:latin typeface="Book Antiqua" panose="02040602050305030304" pitchFamily="18" charset="0"/>
                  </a:rPr>
                  <a:t>176.94 Hours</a:t>
                </a:r>
                <a:endParaRPr lang="en-GB" sz="2000" b="1" dirty="0">
                  <a:solidFill>
                    <a:srgbClr val="4472C4"/>
                  </a:solidFill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266700"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977544"/>
                <a:ext cx="11594968" cy="5880456"/>
              </a:xfrm>
              <a:prstGeom prst="rect">
                <a:avLst/>
              </a:prstGeom>
              <a:blipFill>
                <a:blip r:embed="rId2"/>
                <a:stretch>
                  <a:fillRect l="-6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7033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7940" y="1198209"/>
            <a:ext cx="11594968" cy="4589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How to analyse the data in RSM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Data could be analysed by using the following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Regression Statistics: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includes R Square, Adjusted R Square, and Standard Error, which give you an idea of how well your model fits the data.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Coefficients Table: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includes the coefficients (𝛽0,𝛽1,𝛽2,𝛽12,𝛽11,𝛽), their standard errors, and p-values.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000" b="1" dirty="0">
              <a:solidFill>
                <a:srgbClr val="4472C4"/>
              </a:solidFill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266700" algn="just">
              <a:lnSpc>
                <a:spcPct val="150000"/>
              </a:lnSpc>
              <a:spcAft>
                <a:spcPts val="1000"/>
              </a:spcAft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9140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78825" y="1196630"/>
            <a:ext cx="8382789" cy="46985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Regression Statics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Regression Statics could be performed using ANOVA Test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Performing the regression analysis, we can conclude how well the regression model fits the data.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Table shown is the regression values for the battery life example.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solidFill>
                <a:srgbClr val="4472C4"/>
              </a:solidFill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C5E5AE0-95D4-7723-7F3E-9CDAE3AAA7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733413"/>
              </p:ext>
            </p:extLst>
          </p:nvPr>
        </p:nvGraphicFramePr>
        <p:xfrm>
          <a:off x="2830286" y="4349587"/>
          <a:ext cx="2792186" cy="19778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6093">
                  <a:extLst>
                    <a:ext uri="{9D8B030D-6E8A-4147-A177-3AD203B41FA5}">
                      <a16:colId xmlns:a16="http://schemas.microsoft.com/office/drawing/2014/main" val="3015644626"/>
                    </a:ext>
                  </a:extLst>
                </a:gridCol>
                <a:gridCol w="1396093">
                  <a:extLst>
                    <a:ext uri="{9D8B030D-6E8A-4147-A177-3AD203B41FA5}">
                      <a16:colId xmlns:a16="http://schemas.microsoft.com/office/drawing/2014/main" val="3496514152"/>
                    </a:ext>
                  </a:extLst>
                </a:gridCol>
              </a:tblGrid>
              <a:tr h="229006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Regression Statistics</a:t>
                      </a:r>
                      <a:endParaRPr lang="en-GB" sz="11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009313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Multiple 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0.789804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706889788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 Square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0.623791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32592819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Adjusted R Square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0.561089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10612192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Standard Error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32.47697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24084745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Observations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36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82969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223609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78825" y="1196630"/>
            <a:ext cx="8605946" cy="5598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Regression Statics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 Square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Indicates the proportion of the variance in the dependent variable (Battery Life) that is predictable from the independent variables (Temperature and Material Type).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 Square ranges from 0 to 1. If the values of R square is high, it indicates a good fit which explains a large portion of the variance.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our example the value of R square is 0.623791 which indicates  more of the variance in battery life.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solidFill>
                <a:srgbClr val="4472C4"/>
              </a:solidFill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C5E5AE0-95D4-7723-7F3E-9CDAE3AAA7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419897"/>
              </p:ext>
            </p:extLst>
          </p:nvPr>
        </p:nvGraphicFramePr>
        <p:xfrm>
          <a:off x="9029700" y="1644487"/>
          <a:ext cx="2792186" cy="19778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6093">
                  <a:extLst>
                    <a:ext uri="{9D8B030D-6E8A-4147-A177-3AD203B41FA5}">
                      <a16:colId xmlns:a16="http://schemas.microsoft.com/office/drawing/2014/main" val="3015644626"/>
                    </a:ext>
                  </a:extLst>
                </a:gridCol>
                <a:gridCol w="1396093">
                  <a:extLst>
                    <a:ext uri="{9D8B030D-6E8A-4147-A177-3AD203B41FA5}">
                      <a16:colId xmlns:a16="http://schemas.microsoft.com/office/drawing/2014/main" val="3496514152"/>
                    </a:ext>
                  </a:extLst>
                </a:gridCol>
              </a:tblGrid>
              <a:tr h="229006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Regression Statistics</a:t>
                      </a:r>
                      <a:endParaRPr lang="en-GB" sz="11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009313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Multiple R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0.789804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706889788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 Square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0.623791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32592819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Adjusted R Square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0.561089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10612192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Standard Error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32.47697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24084745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Observations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36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82969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444021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78825" y="1196630"/>
            <a:ext cx="8605946" cy="5598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Regression Statics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Adjusted R Square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Adjusted 𝑅 square  adjusts the 𝑅 square value for the number of factors in the model. It is more appropriate for comparing models with different numbers of factors.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high Adjusted R square explains large portion of variance.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Adjusted 𝑅 square =0.5611 is slightly lower than 𝑅 Square , which is expected as it accounts for the number of predictors. It still suggests a moderate fit.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solidFill>
                <a:srgbClr val="4472C4"/>
              </a:solidFill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C5E5AE0-95D4-7723-7F3E-9CDAE3AAA7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3294813"/>
              </p:ext>
            </p:extLst>
          </p:nvPr>
        </p:nvGraphicFramePr>
        <p:xfrm>
          <a:off x="9046028" y="2526230"/>
          <a:ext cx="2792186" cy="19778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6093">
                  <a:extLst>
                    <a:ext uri="{9D8B030D-6E8A-4147-A177-3AD203B41FA5}">
                      <a16:colId xmlns:a16="http://schemas.microsoft.com/office/drawing/2014/main" val="3015644626"/>
                    </a:ext>
                  </a:extLst>
                </a:gridCol>
                <a:gridCol w="1396093">
                  <a:extLst>
                    <a:ext uri="{9D8B030D-6E8A-4147-A177-3AD203B41FA5}">
                      <a16:colId xmlns:a16="http://schemas.microsoft.com/office/drawing/2014/main" val="3496514152"/>
                    </a:ext>
                  </a:extLst>
                </a:gridCol>
              </a:tblGrid>
              <a:tr h="229006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Regression Statistics</a:t>
                      </a:r>
                      <a:endParaRPr lang="en-GB" sz="11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009313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Multiple 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0.789804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706889788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 Square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0.623791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32592819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Adjusted R Square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0.561089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10612192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Standard Error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32.47697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24084745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Observations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36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82969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48630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78825" y="1196630"/>
            <a:ext cx="8605946" cy="34739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Regression Statics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Errors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measures the average distance that the observed values fall from the regression line.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standard error of 32.477 suggests that the model’s factors have an average error of about 32.477 units of battery life.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C5E5AE0-95D4-7723-7F3E-9CDAE3AAA764}"/>
              </a:ext>
            </a:extLst>
          </p:cNvPr>
          <p:cNvGraphicFramePr>
            <a:graphicFrameLocks noGrp="1"/>
          </p:cNvGraphicFramePr>
          <p:nvPr/>
        </p:nvGraphicFramePr>
        <p:xfrm>
          <a:off x="9046028" y="2526230"/>
          <a:ext cx="2792186" cy="19778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6093">
                  <a:extLst>
                    <a:ext uri="{9D8B030D-6E8A-4147-A177-3AD203B41FA5}">
                      <a16:colId xmlns:a16="http://schemas.microsoft.com/office/drawing/2014/main" val="3015644626"/>
                    </a:ext>
                  </a:extLst>
                </a:gridCol>
                <a:gridCol w="1396093">
                  <a:extLst>
                    <a:ext uri="{9D8B030D-6E8A-4147-A177-3AD203B41FA5}">
                      <a16:colId xmlns:a16="http://schemas.microsoft.com/office/drawing/2014/main" val="3496514152"/>
                    </a:ext>
                  </a:extLst>
                </a:gridCol>
              </a:tblGrid>
              <a:tr h="229006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Regression Statistics</a:t>
                      </a:r>
                      <a:endParaRPr lang="en-GB" sz="11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009313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Multiple 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0.789804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706889788"/>
                  </a:ext>
                </a:extLst>
              </a:tr>
              <a:tr h="22900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 Square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0.623791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32592819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Adjusted R Square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0.561089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10612192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Standard Error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32.47697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24084745"/>
                  </a:ext>
                </a:extLst>
              </a:tr>
              <a:tr h="43029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Observations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36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982969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67913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92573"/>
            <a:ext cx="5987931" cy="44421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Co- efficient Table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Intercept:(p-value = 0.1291) : The intercept is not statistically significant at the 0.05 level.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Type:(p-value = 0.1660) : Material type is not statistically significant at the 0.05 level.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Temperature:(p-value = 0.5782): Temperature is not statistically significant at the 0.05 level.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solidFill>
                <a:srgbClr val="4472C4"/>
              </a:solidFill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3A9DE1-4D0A-71DC-375F-0627950D6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3621972"/>
              </p:ext>
            </p:extLst>
          </p:nvPr>
        </p:nvGraphicFramePr>
        <p:xfrm>
          <a:off x="6697640" y="1934483"/>
          <a:ext cx="4863194" cy="28062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1065">
                  <a:extLst>
                    <a:ext uri="{9D8B030D-6E8A-4147-A177-3AD203B41FA5}">
                      <a16:colId xmlns:a16="http://schemas.microsoft.com/office/drawing/2014/main" val="497202533"/>
                    </a:ext>
                  </a:extLst>
                </a:gridCol>
                <a:gridCol w="1859456">
                  <a:extLst>
                    <a:ext uri="{9D8B030D-6E8A-4147-A177-3AD203B41FA5}">
                      <a16:colId xmlns:a16="http://schemas.microsoft.com/office/drawing/2014/main" val="2033692124"/>
                    </a:ext>
                  </a:extLst>
                </a:gridCol>
                <a:gridCol w="1382673">
                  <a:extLst>
                    <a:ext uri="{9D8B030D-6E8A-4147-A177-3AD203B41FA5}">
                      <a16:colId xmlns:a16="http://schemas.microsoft.com/office/drawing/2014/main" val="1308353075"/>
                    </a:ext>
                  </a:extLst>
                </a:gridCol>
              </a:tblGrid>
              <a:tr h="26902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Coefficients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P-value</a:t>
                      </a:r>
                      <a:endParaRPr lang="en-GB" sz="1600" b="0" i="1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869566466"/>
                  </a:ext>
                </a:extLst>
              </a:tr>
              <a:tr h="269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Intercept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74.66047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0.129057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574060752"/>
                  </a:ext>
                </a:extLst>
              </a:tr>
              <a:tr h="532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Material Type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67.49242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0.166021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69869356"/>
                  </a:ext>
                </a:extLst>
              </a:tr>
              <a:tr h="532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Temperature (°F)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-0.34842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0.578169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08861827"/>
                  </a:ext>
                </a:extLst>
              </a:tr>
              <a:tr h="269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(Temp)^2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-0.00397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0.304333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036628900"/>
                  </a:ext>
                </a:extLst>
              </a:tr>
              <a:tr h="40052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(Material)^2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-13.125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0.262054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16016193"/>
                  </a:ext>
                </a:extLst>
              </a:tr>
              <a:tr h="532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Temp*Material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0.085227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0.568023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426038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675464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78826" y="1196630"/>
            <a:ext cx="6733603" cy="63144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Co- efficient Table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(Temp)^2: (p-value = 0.3043) : The quadratic term for temperature is not statistically significant at the 0.05 level.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(Material)^2: (p-value = 0.2621) :The quadratic term for material type is not statistically significant at the 0.05 level.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Temp*Material: (p-value = 0.5680) : The interaction term between temperature and material type is not statistically significant at the 0.05 level.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solidFill>
                <a:srgbClr val="4472C4"/>
              </a:solidFill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66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3A9DE1-4D0A-71DC-375F-0627950D6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645688"/>
              </p:ext>
            </p:extLst>
          </p:nvPr>
        </p:nvGraphicFramePr>
        <p:xfrm>
          <a:off x="7149980" y="2282826"/>
          <a:ext cx="4863194" cy="28062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1065">
                  <a:extLst>
                    <a:ext uri="{9D8B030D-6E8A-4147-A177-3AD203B41FA5}">
                      <a16:colId xmlns:a16="http://schemas.microsoft.com/office/drawing/2014/main" val="497202533"/>
                    </a:ext>
                  </a:extLst>
                </a:gridCol>
                <a:gridCol w="1859456">
                  <a:extLst>
                    <a:ext uri="{9D8B030D-6E8A-4147-A177-3AD203B41FA5}">
                      <a16:colId xmlns:a16="http://schemas.microsoft.com/office/drawing/2014/main" val="2033692124"/>
                    </a:ext>
                  </a:extLst>
                </a:gridCol>
                <a:gridCol w="1382673">
                  <a:extLst>
                    <a:ext uri="{9D8B030D-6E8A-4147-A177-3AD203B41FA5}">
                      <a16:colId xmlns:a16="http://schemas.microsoft.com/office/drawing/2014/main" val="1308353075"/>
                    </a:ext>
                  </a:extLst>
                </a:gridCol>
              </a:tblGrid>
              <a:tr h="26902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Coefficients</a:t>
                      </a:r>
                      <a:endParaRPr lang="en-GB" sz="1600" b="0" i="1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P-value</a:t>
                      </a:r>
                      <a:endParaRPr lang="en-GB" sz="1600" b="0" i="1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869566466"/>
                  </a:ext>
                </a:extLst>
              </a:tr>
              <a:tr h="269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Intercept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74.66047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0.129057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574060752"/>
                  </a:ext>
                </a:extLst>
              </a:tr>
              <a:tr h="532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Material Type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67.49242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0.166021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169869356"/>
                  </a:ext>
                </a:extLst>
              </a:tr>
              <a:tr h="532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Temperature (°F)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-0.34842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0.578169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508861827"/>
                  </a:ext>
                </a:extLst>
              </a:tr>
              <a:tr h="26902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(Temp)^2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-0.00397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0.304333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036628900"/>
                  </a:ext>
                </a:extLst>
              </a:tr>
              <a:tr h="40052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(Material)^2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-13.125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0.262054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16016193"/>
                  </a:ext>
                </a:extLst>
              </a:tr>
              <a:tr h="532887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Temp*Material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>
                          <a:effectLst/>
                        </a:rPr>
                        <a:t>0.085227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u="none" strike="noStrike" dirty="0">
                          <a:effectLst/>
                        </a:rPr>
                        <a:t>0.568023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6426038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310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2415" y="1273772"/>
            <a:ext cx="11332210" cy="46258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Study Smarter, "Design of Engineering Experiments," [Online]. Available: https:</a:t>
            </a:r>
            <a:r>
              <a:rPr lang="en-GB" sz="1400" u="sng" dirty="0">
                <a:solidFill>
                  <a:srgbClr val="0070C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//www.studysmarter.co.uk/explanations/engineering/professional-engineering/design-of-engineering-experiments 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/[Accessed: 24-Jun-2024].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KCG, "Benefits of Design of Experiments," [Online]. Available: </a:t>
            </a:r>
            <a:r>
              <a:rPr lang="en-GB" sz="1400" u="sng" dirty="0">
                <a:solidFill>
                  <a:srgbClr val="0070C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https://www.kcg.com.sg/benefits-of-design-of-experiments/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[Accessed: 26-Jun-2024].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[3] D. C. Montgomery, Design and Analysis of Experiments, 8th ed. Hoboken, NJ, USA: John Wiley &amp; Sons, Inc., 2012.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[4] Minitab, "Factorial and Fractional Factorial Designs," [Online]. Available: </a:t>
            </a:r>
            <a:r>
              <a:rPr lang="en-GB" sz="1400" u="sng" dirty="0">
                <a:solidFill>
                  <a:srgbClr val="0070C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https://support.minitab.com/en-us/minitab/help-and-how-to/statistical-modeling/doe/supporting-topics/factorial-and-screening-designs/factorial-and-fractional-factorial-designs/.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[Accessed: June 29, 2024].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endParaRPr lang="en-GB" sz="1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2ODk4Nzl9"/>
  <p:tag name="SLIDO_TYPE" val="SlidoPoll"/>
  <p:tag name="SLIDO_POLL_UUID" val="4346b3fe-d3f8-454c-b3ea-128399f25d21"/>
  <p:tag name="SLIDO_TIMELINE" val="W3sicG9sbFF1ZXN0aW9uVXVpZCI6IjJmN2Y4ODA3LWYyZDUtNDE5MS05ZDcxLWQzN2YxMjM1NWY2ZSIsInNob3dSZXN1bHRzIjpmYWxzZSwic2hvd0NvcnJlY3RBbnN3ZXJzIjpmYWxzZSwidm90aW5nTG9ja2VkIjpmYWxzZX0seyJwb2xsUXVlc3Rpb25VdWlkIjoiMmY3Zjg4MDctZjJkNS00MTkxLTlkNzEtZDM3ZjEyMzU1ZjZlIiwic2hvd1Jlc3VsdHMiOnRydWUsInNob3dDb3JyZWN0QW5zd2VycyI6dHJ1ZSwidm90aW5nTG9ja2VkIjpmYWxzZX1d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MultipleChoic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3468</Words>
  <Application>Microsoft Office PowerPoint</Application>
  <PresentationFormat>Widescreen</PresentationFormat>
  <Paragraphs>503</Paragraphs>
  <Slides>48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48</vt:i4>
      </vt:variant>
    </vt:vector>
  </HeadingPairs>
  <TitlesOfParts>
    <vt:vector size="77" baseType="lpstr">
      <vt:lpstr>DengXian</vt:lpstr>
      <vt:lpstr>Aptos Narrow</vt:lpstr>
      <vt:lpstr>Arial</vt:lpstr>
      <vt:lpstr>Book Antiqua</vt:lpstr>
      <vt:lpstr>Calibri</vt:lpstr>
      <vt:lpstr>Calibri Light</vt:lpstr>
      <vt:lpstr>Cambria</vt:lpstr>
      <vt:lpstr>Cambria Math</vt:lpstr>
      <vt:lpstr>Comic Sans MS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PowerPoint Presentation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Design Of Experiments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2024-07-02T13:04:31Z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