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3"/>
  </p:notesMasterIdLst>
  <p:handoutMasterIdLst>
    <p:handoutMasterId r:id="rId14"/>
  </p:handoutMasterIdLst>
  <p:sldIdLst>
    <p:sldId id="257" r:id="rId2"/>
    <p:sldId id="258" r:id="rId3"/>
    <p:sldId id="259" r:id="rId4"/>
    <p:sldId id="260" r:id="rId5"/>
    <p:sldId id="261" r:id="rId6"/>
    <p:sldId id="262" r:id="rId7"/>
    <p:sldId id="263" r:id="rId8"/>
    <p:sldId id="264" r:id="rId9"/>
    <p:sldId id="266" r:id="rId10"/>
    <p:sldId id="272" r:id="rId11"/>
    <p:sldId id="267" r:id="rId12"/>
  </p:sldIdLst>
  <p:sldSz cx="9144000" cy="6858000" type="screen4x3"/>
  <p:notesSz cx="6865938" cy="9540875"/>
  <p:defaultTextStyle>
    <a:defPPr>
      <a:defRPr lang="en-US"/>
    </a:defPPr>
    <a:lvl1pPr algn="l" rtl="0" eaLnBrk="0" fontAlgn="base" hangingPunct="0">
      <a:spcBef>
        <a:spcPct val="0"/>
      </a:spcBef>
      <a:spcAft>
        <a:spcPct val="0"/>
      </a:spcAft>
      <a:defRPr kern="1200">
        <a:solidFill>
          <a:schemeClr val="tx1"/>
        </a:solidFill>
        <a:latin typeface="Myriad Pro"/>
        <a:ea typeface="+mn-ea"/>
        <a:cs typeface="+mn-cs"/>
      </a:defRPr>
    </a:lvl1pPr>
    <a:lvl2pPr marL="457200" algn="l" rtl="0" eaLnBrk="0" fontAlgn="base" hangingPunct="0">
      <a:spcBef>
        <a:spcPct val="0"/>
      </a:spcBef>
      <a:spcAft>
        <a:spcPct val="0"/>
      </a:spcAft>
      <a:defRPr kern="1200">
        <a:solidFill>
          <a:schemeClr val="tx1"/>
        </a:solidFill>
        <a:latin typeface="Myriad Pro"/>
        <a:ea typeface="+mn-ea"/>
        <a:cs typeface="+mn-cs"/>
      </a:defRPr>
    </a:lvl2pPr>
    <a:lvl3pPr marL="914400" algn="l" rtl="0" eaLnBrk="0" fontAlgn="base" hangingPunct="0">
      <a:spcBef>
        <a:spcPct val="0"/>
      </a:spcBef>
      <a:spcAft>
        <a:spcPct val="0"/>
      </a:spcAft>
      <a:defRPr kern="1200">
        <a:solidFill>
          <a:schemeClr val="tx1"/>
        </a:solidFill>
        <a:latin typeface="Myriad Pro"/>
        <a:ea typeface="+mn-ea"/>
        <a:cs typeface="+mn-cs"/>
      </a:defRPr>
    </a:lvl3pPr>
    <a:lvl4pPr marL="1371600" algn="l" rtl="0" eaLnBrk="0" fontAlgn="base" hangingPunct="0">
      <a:spcBef>
        <a:spcPct val="0"/>
      </a:spcBef>
      <a:spcAft>
        <a:spcPct val="0"/>
      </a:spcAft>
      <a:defRPr kern="1200">
        <a:solidFill>
          <a:schemeClr val="tx1"/>
        </a:solidFill>
        <a:latin typeface="Myriad Pro"/>
        <a:ea typeface="+mn-ea"/>
        <a:cs typeface="+mn-cs"/>
      </a:defRPr>
    </a:lvl4pPr>
    <a:lvl5pPr marL="1828800" algn="l" rtl="0" eaLnBrk="0" fontAlgn="base" hangingPunct="0">
      <a:spcBef>
        <a:spcPct val="0"/>
      </a:spcBef>
      <a:spcAft>
        <a:spcPct val="0"/>
      </a:spcAft>
      <a:defRPr kern="1200">
        <a:solidFill>
          <a:schemeClr val="tx1"/>
        </a:solidFill>
        <a:latin typeface="Myriad Pro"/>
        <a:ea typeface="+mn-ea"/>
        <a:cs typeface="+mn-cs"/>
      </a:defRPr>
    </a:lvl5pPr>
    <a:lvl6pPr marL="2286000" algn="l" defTabSz="914400" rtl="0" eaLnBrk="1" latinLnBrk="0" hangingPunct="1">
      <a:defRPr kern="1200">
        <a:solidFill>
          <a:schemeClr val="tx1"/>
        </a:solidFill>
        <a:latin typeface="Myriad Pro"/>
        <a:ea typeface="+mn-ea"/>
        <a:cs typeface="+mn-cs"/>
      </a:defRPr>
    </a:lvl6pPr>
    <a:lvl7pPr marL="2743200" algn="l" defTabSz="914400" rtl="0" eaLnBrk="1" latinLnBrk="0" hangingPunct="1">
      <a:defRPr kern="1200">
        <a:solidFill>
          <a:schemeClr val="tx1"/>
        </a:solidFill>
        <a:latin typeface="Myriad Pro"/>
        <a:ea typeface="+mn-ea"/>
        <a:cs typeface="+mn-cs"/>
      </a:defRPr>
    </a:lvl7pPr>
    <a:lvl8pPr marL="3200400" algn="l" defTabSz="914400" rtl="0" eaLnBrk="1" latinLnBrk="0" hangingPunct="1">
      <a:defRPr kern="1200">
        <a:solidFill>
          <a:schemeClr val="tx1"/>
        </a:solidFill>
        <a:latin typeface="Myriad Pro"/>
        <a:ea typeface="+mn-ea"/>
        <a:cs typeface="+mn-cs"/>
      </a:defRPr>
    </a:lvl8pPr>
    <a:lvl9pPr marL="3657600" algn="l" defTabSz="914400" rtl="0" eaLnBrk="1" latinLnBrk="0" hangingPunct="1">
      <a:defRPr kern="1200">
        <a:solidFill>
          <a:schemeClr val="tx1"/>
        </a:solidFill>
        <a:latin typeface="Myriad Pro"/>
        <a:ea typeface="+mn-ea"/>
        <a:cs typeface="+mn-cs"/>
      </a:defRPr>
    </a:lvl9pPr>
  </p:defaultTextStyle>
  <p:extLst>
    <p:ext uri="{EFAFB233-063F-42B5-8137-9DF3F51BA10A}">
      <p15:sldGuideLst xmlns:p15="http://schemas.microsoft.com/office/powerpoint/2012/main">
        <p15:guide id="1" orient="horz" pos="2137" userDrawn="1">
          <p15:clr>
            <a:srgbClr val="A4A3A4"/>
          </p15:clr>
        </p15:guide>
        <p15:guide id="2" pos="2880" userDrawn="1">
          <p15:clr>
            <a:srgbClr val="A4A3A4"/>
          </p15:clr>
        </p15:guide>
      </p15:sldGuideLst>
    </p:ext>
    <p:ext uri="{2D200454-40CA-4A62-9FC3-DE9A4176ACB9}">
      <p15:notesGuideLst xmlns:p15="http://schemas.microsoft.com/office/powerpoint/2012/main">
        <p15:guide id="1" orient="horz" pos="2973">
          <p15:clr>
            <a:srgbClr val="A4A3A4"/>
          </p15:clr>
        </p15:guide>
        <p15:guide id="2" pos="2162">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4850" autoAdjust="0"/>
    <p:restoredTop sz="95033" autoAdjust="0"/>
  </p:normalViewPr>
  <p:slideViewPr>
    <p:cSldViewPr showGuides="1">
      <p:cViewPr varScale="1">
        <p:scale>
          <a:sx n="72" d="100"/>
          <a:sy n="72" d="100"/>
        </p:scale>
        <p:origin x="200" y="1408"/>
      </p:cViewPr>
      <p:guideLst>
        <p:guide orient="horz" pos="2137"/>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973"/>
        <p:guide pos="2162"/>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76F5BC0-DDE0-485F-8148-27A31955298F}"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166690DD-A8AB-492E-953D-2489396EFC3B}">
      <dgm:prSet custT="1"/>
      <dgm:spPr/>
      <dgm:t>
        <a:bodyPr/>
        <a:lstStyle/>
        <a:p>
          <a:pPr>
            <a:lnSpc>
              <a:spcPct val="100000"/>
            </a:lnSpc>
          </a:pPr>
          <a:r>
            <a:rPr lang="en-GB" sz="1600" dirty="0"/>
            <a:t>Expands digital competencies required for clinicians.</a:t>
          </a:r>
          <a:endParaRPr lang="en-US" sz="1600" dirty="0"/>
        </a:p>
      </dgm:t>
    </dgm:pt>
    <dgm:pt modelId="{50F12783-1D6C-4FE2-A608-05A51CA5DE40}" type="parTrans" cxnId="{0326055B-4E59-404B-B6E7-7021C1C829D9}">
      <dgm:prSet/>
      <dgm:spPr/>
      <dgm:t>
        <a:bodyPr/>
        <a:lstStyle/>
        <a:p>
          <a:endParaRPr lang="en-US"/>
        </a:p>
      </dgm:t>
    </dgm:pt>
    <dgm:pt modelId="{E59872F3-BDB5-472A-BD5A-0FE735FECACD}" type="sibTrans" cxnId="{0326055B-4E59-404B-B6E7-7021C1C829D9}">
      <dgm:prSet/>
      <dgm:spPr/>
      <dgm:t>
        <a:bodyPr/>
        <a:lstStyle/>
        <a:p>
          <a:pPr>
            <a:lnSpc>
              <a:spcPct val="100000"/>
            </a:lnSpc>
          </a:pPr>
          <a:endParaRPr lang="en-US"/>
        </a:p>
      </dgm:t>
    </dgm:pt>
    <dgm:pt modelId="{F211FFF2-8940-4691-9224-52F9BDCAF2DB}">
      <dgm:prSet/>
      <dgm:spPr/>
      <dgm:t>
        <a:bodyPr/>
        <a:lstStyle/>
        <a:p>
          <a:pPr>
            <a:lnSpc>
              <a:spcPct val="100000"/>
            </a:lnSpc>
          </a:pPr>
          <a:r>
            <a:rPr lang="en-GB" dirty="0"/>
            <a:t>Improves </a:t>
          </a:r>
          <a:r>
            <a:rPr lang="en-US" dirty="0"/>
            <a:t> efficiency of workforce</a:t>
          </a:r>
          <a:r>
            <a:rPr lang="en-GB" dirty="0"/>
            <a:t> by reducing GP appointments by  25%. (National Institute for Health and Care Excellence, 2022). </a:t>
          </a:r>
          <a:endParaRPr lang="en-US" dirty="0"/>
        </a:p>
      </dgm:t>
    </dgm:pt>
    <dgm:pt modelId="{574069B3-D355-48CD-988A-FC789190CEA3}" type="parTrans" cxnId="{A1C2CDA4-5088-4ABD-A7C1-23BE705369D8}">
      <dgm:prSet/>
      <dgm:spPr/>
      <dgm:t>
        <a:bodyPr/>
        <a:lstStyle/>
        <a:p>
          <a:endParaRPr lang="en-US"/>
        </a:p>
      </dgm:t>
    </dgm:pt>
    <dgm:pt modelId="{19D7FAFF-13D5-4AFA-B11A-AFE93ECB55C1}" type="sibTrans" cxnId="{A1C2CDA4-5088-4ABD-A7C1-23BE705369D8}">
      <dgm:prSet/>
      <dgm:spPr/>
      <dgm:t>
        <a:bodyPr/>
        <a:lstStyle/>
        <a:p>
          <a:pPr>
            <a:lnSpc>
              <a:spcPct val="100000"/>
            </a:lnSpc>
          </a:pPr>
          <a:endParaRPr lang="en-US"/>
        </a:p>
      </dgm:t>
    </dgm:pt>
    <dgm:pt modelId="{2C0FEE46-B77D-42E8-851E-A29CD4859460}">
      <dgm:prSet custT="1"/>
      <dgm:spPr/>
      <dgm:t>
        <a:bodyPr/>
        <a:lstStyle/>
        <a:p>
          <a:pPr>
            <a:lnSpc>
              <a:spcPct val="100000"/>
            </a:lnSpc>
          </a:pPr>
          <a:r>
            <a:rPr lang="en-GB" sz="1600" dirty="0"/>
            <a:t>Allows </a:t>
          </a:r>
          <a:r>
            <a:rPr lang="en-US" sz="1600" dirty="0"/>
            <a:t>clinicians to </a:t>
          </a:r>
          <a:r>
            <a:rPr lang="en-US" sz="1600" dirty="0" err="1"/>
            <a:t>prioritise</a:t>
          </a:r>
          <a:r>
            <a:rPr lang="en-US" sz="1600" dirty="0"/>
            <a:t> patients with more complicated needs</a:t>
          </a:r>
        </a:p>
      </dgm:t>
    </dgm:pt>
    <dgm:pt modelId="{0C9CD1ED-B268-4A70-8DA3-23DFBDB046B4}" type="parTrans" cxnId="{73C973A7-A11D-4C00-8AB6-0245C9F10833}">
      <dgm:prSet/>
      <dgm:spPr/>
      <dgm:t>
        <a:bodyPr/>
        <a:lstStyle/>
        <a:p>
          <a:endParaRPr lang="en-US"/>
        </a:p>
      </dgm:t>
    </dgm:pt>
    <dgm:pt modelId="{8EA71AFB-DC37-4DD1-9878-89D1DF6994F3}" type="sibTrans" cxnId="{73C973A7-A11D-4C00-8AB6-0245C9F10833}">
      <dgm:prSet/>
      <dgm:spPr/>
      <dgm:t>
        <a:bodyPr/>
        <a:lstStyle/>
        <a:p>
          <a:endParaRPr lang="en-US"/>
        </a:p>
      </dgm:t>
    </dgm:pt>
    <dgm:pt modelId="{40268762-FD2B-4390-A770-A66B081BA598}" type="pres">
      <dgm:prSet presAssocID="{376F5BC0-DDE0-485F-8148-27A31955298F}" presName="root" presStyleCnt="0">
        <dgm:presLayoutVars>
          <dgm:dir/>
          <dgm:resizeHandles val="exact"/>
        </dgm:presLayoutVars>
      </dgm:prSet>
      <dgm:spPr/>
    </dgm:pt>
    <dgm:pt modelId="{B4BB571E-454D-4573-81A8-A37E623B97E2}" type="pres">
      <dgm:prSet presAssocID="{376F5BC0-DDE0-485F-8148-27A31955298F}" presName="container" presStyleCnt="0">
        <dgm:presLayoutVars>
          <dgm:dir/>
          <dgm:resizeHandles val="exact"/>
        </dgm:presLayoutVars>
      </dgm:prSet>
      <dgm:spPr/>
    </dgm:pt>
    <dgm:pt modelId="{EB00F858-8EF7-4F5D-8AB5-367F4F664A85}" type="pres">
      <dgm:prSet presAssocID="{166690DD-A8AB-492E-953D-2489396EFC3B}" presName="compNode" presStyleCnt="0"/>
      <dgm:spPr/>
    </dgm:pt>
    <dgm:pt modelId="{D2BBB2C1-E681-404B-997B-36F9293A552F}" type="pres">
      <dgm:prSet presAssocID="{166690DD-A8AB-492E-953D-2489396EFC3B}" presName="iconBgRect" presStyleLbl="bgShp" presStyleIdx="0" presStyleCnt="3"/>
      <dgm:spPr/>
    </dgm:pt>
    <dgm:pt modelId="{8F990F5E-8CAD-46B6-8504-2453DCE91F80}" type="pres">
      <dgm:prSet presAssocID="{166690DD-A8AB-492E-953D-2489396EFC3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ethoscope"/>
        </a:ext>
      </dgm:extLst>
    </dgm:pt>
    <dgm:pt modelId="{370329C1-485E-4028-B427-A18E49BEAEAC}" type="pres">
      <dgm:prSet presAssocID="{166690DD-A8AB-492E-953D-2489396EFC3B}" presName="spaceRect" presStyleCnt="0"/>
      <dgm:spPr/>
    </dgm:pt>
    <dgm:pt modelId="{EACDF32E-4798-4A9F-AAD6-4167D4B2FD50}" type="pres">
      <dgm:prSet presAssocID="{166690DD-A8AB-492E-953D-2489396EFC3B}" presName="textRect" presStyleLbl="revTx" presStyleIdx="0" presStyleCnt="3">
        <dgm:presLayoutVars>
          <dgm:chMax val="1"/>
          <dgm:chPref val="1"/>
        </dgm:presLayoutVars>
      </dgm:prSet>
      <dgm:spPr/>
    </dgm:pt>
    <dgm:pt modelId="{981DE17E-3057-4684-8E2C-8014F7BE187F}" type="pres">
      <dgm:prSet presAssocID="{E59872F3-BDB5-472A-BD5A-0FE735FECACD}" presName="sibTrans" presStyleLbl="sibTrans2D1" presStyleIdx="0" presStyleCnt="0"/>
      <dgm:spPr/>
    </dgm:pt>
    <dgm:pt modelId="{A31C4B3B-3837-4E27-9CDD-323925439448}" type="pres">
      <dgm:prSet presAssocID="{F211FFF2-8940-4691-9224-52F9BDCAF2DB}" presName="compNode" presStyleCnt="0"/>
      <dgm:spPr/>
    </dgm:pt>
    <dgm:pt modelId="{E43924EE-04CE-44CC-A9AD-CBE6E1F0754F}" type="pres">
      <dgm:prSet presAssocID="{F211FFF2-8940-4691-9224-52F9BDCAF2DB}" presName="iconBgRect" presStyleLbl="bgShp" presStyleIdx="1" presStyleCnt="3"/>
      <dgm:spPr/>
    </dgm:pt>
    <dgm:pt modelId="{89CAC304-0EC3-4F00-AAD2-E0A4D30F866F}" type="pres">
      <dgm:prSet presAssocID="{F211FFF2-8940-4691-9224-52F9BDCAF2D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ctor"/>
        </a:ext>
      </dgm:extLst>
    </dgm:pt>
    <dgm:pt modelId="{8666A98E-F918-44DB-B3B2-7F38CADECF47}" type="pres">
      <dgm:prSet presAssocID="{F211FFF2-8940-4691-9224-52F9BDCAF2DB}" presName="spaceRect" presStyleCnt="0"/>
      <dgm:spPr/>
    </dgm:pt>
    <dgm:pt modelId="{9599BAFD-B609-405F-B4A0-F221BD81B1AF}" type="pres">
      <dgm:prSet presAssocID="{F211FFF2-8940-4691-9224-52F9BDCAF2DB}" presName="textRect" presStyleLbl="revTx" presStyleIdx="1" presStyleCnt="3">
        <dgm:presLayoutVars>
          <dgm:chMax val="1"/>
          <dgm:chPref val="1"/>
        </dgm:presLayoutVars>
      </dgm:prSet>
      <dgm:spPr/>
    </dgm:pt>
    <dgm:pt modelId="{D9ED8256-ACC4-4ABC-920A-E815D2A9FB7F}" type="pres">
      <dgm:prSet presAssocID="{19D7FAFF-13D5-4AFA-B11A-AFE93ECB55C1}" presName="sibTrans" presStyleLbl="sibTrans2D1" presStyleIdx="0" presStyleCnt="0"/>
      <dgm:spPr/>
    </dgm:pt>
    <dgm:pt modelId="{79F479E4-D185-416F-A4F3-CBA8BD457476}" type="pres">
      <dgm:prSet presAssocID="{2C0FEE46-B77D-42E8-851E-A29CD4859460}" presName="compNode" presStyleCnt="0"/>
      <dgm:spPr/>
    </dgm:pt>
    <dgm:pt modelId="{728CF2F8-4375-4D11-B16A-09D3349EDDC7}" type="pres">
      <dgm:prSet presAssocID="{2C0FEE46-B77D-42E8-851E-A29CD4859460}" presName="iconBgRect" presStyleLbl="bgShp" presStyleIdx="2" presStyleCnt="3"/>
      <dgm:spPr/>
    </dgm:pt>
    <dgm:pt modelId="{16E65BD4-04D4-4A5E-9DA5-0B10D8F36A76}" type="pres">
      <dgm:prSet presAssocID="{2C0FEE46-B77D-42E8-851E-A29CD485946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edical"/>
        </a:ext>
      </dgm:extLst>
    </dgm:pt>
    <dgm:pt modelId="{47678D13-C708-4361-A428-2E58DA322643}" type="pres">
      <dgm:prSet presAssocID="{2C0FEE46-B77D-42E8-851E-A29CD4859460}" presName="spaceRect" presStyleCnt="0"/>
      <dgm:spPr/>
    </dgm:pt>
    <dgm:pt modelId="{F01B3824-79B4-43E2-866B-B044DF2018E3}" type="pres">
      <dgm:prSet presAssocID="{2C0FEE46-B77D-42E8-851E-A29CD4859460}" presName="textRect" presStyleLbl="revTx" presStyleIdx="2" presStyleCnt="3">
        <dgm:presLayoutVars>
          <dgm:chMax val="1"/>
          <dgm:chPref val="1"/>
        </dgm:presLayoutVars>
      </dgm:prSet>
      <dgm:spPr/>
    </dgm:pt>
  </dgm:ptLst>
  <dgm:cxnLst>
    <dgm:cxn modelId="{F26BD806-725B-4D01-9AF7-DCE070269C9B}" type="presOf" srcId="{19D7FAFF-13D5-4AFA-B11A-AFE93ECB55C1}" destId="{D9ED8256-ACC4-4ABC-920A-E815D2A9FB7F}" srcOrd="0" destOrd="0" presId="urn:microsoft.com/office/officeart/2018/2/layout/IconCircleList"/>
    <dgm:cxn modelId="{681A8B12-9FF0-4BB6-BD30-58A75CB56C4D}" type="presOf" srcId="{F211FFF2-8940-4691-9224-52F9BDCAF2DB}" destId="{9599BAFD-B609-405F-B4A0-F221BD81B1AF}" srcOrd="0" destOrd="0" presId="urn:microsoft.com/office/officeart/2018/2/layout/IconCircleList"/>
    <dgm:cxn modelId="{E84BF914-E535-485F-86B8-FE101377AE55}" type="presOf" srcId="{376F5BC0-DDE0-485F-8148-27A31955298F}" destId="{40268762-FD2B-4390-A770-A66B081BA598}" srcOrd="0" destOrd="0" presId="urn:microsoft.com/office/officeart/2018/2/layout/IconCircleList"/>
    <dgm:cxn modelId="{0326055B-4E59-404B-B6E7-7021C1C829D9}" srcId="{376F5BC0-DDE0-485F-8148-27A31955298F}" destId="{166690DD-A8AB-492E-953D-2489396EFC3B}" srcOrd="0" destOrd="0" parTransId="{50F12783-1D6C-4FE2-A608-05A51CA5DE40}" sibTransId="{E59872F3-BDB5-472A-BD5A-0FE735FECACD}"/>
    <dgm:cxn modelId="{A1C2CDA4-5088-4ABD-A7C1-23BE705369D8}" srcId="{376F5BC0-DDE0-485F-8148-27A31955298F}" destId="{F211FFF2-8940-4691-9224-52F9BDCAF2DB}" srcOrd="1" destOrd="0" parTransId="{574069B3-D355-48CD-988A-FC789190CEA3}" sibTransId="{19D7FAFF-13D5-4AFA-B11A-AFE93ECB55C1}"/>
    <dgm:cxn modelId="{73C973A7-A11D-4C00-8AB6-0245C9F10833}" srcId="{376F5BC0-DDE0-485F-8148-27A31955298F}" destId="{2C0FEE46-B77D-42E8-851E-A29CD4859460}" srcOrd="2" destOrd="0" parTransId="{0C9CD1ED-B268-4A70-8DA3-23DFBDB046B4}" sibTransId="{8EA71AFB-DC37-4DD1-9878-89D1DF6994F3}"/>
    <dgm:cxn modelId="{3FD2E0AB-89C9-478B-A30A-33C51CB8ED06}" type="presOf" srcId="{166690DD-A8AB-492E-953D-2489396EFC3B}" destId="{EACDF32E-4798-4A9F-AAD6-4167D4B2FD50}" srcOrd="0" destOrd="0" presId="urn:microsoft.com/office/officeart/2018/2/layout/IconCircleList"/>
    <dgm:cxn modelId="{50F4B6CA-4FAE-4402-B6BC-010CAEA70ABB}" type="presOf" srcId="{E59872F3-BDB5-472A-BD5A-0FE735FECACD}" destId="{981DE17E-3057-4684-8E2C-8014F7BE187F}" srcOrd="0" destOrd="0" presId="urn:microsoft.com/office/officeart/2018/2/layout/IconCircleList"/>
    <dgm:cxn modelId="{158DD4EB-465E-4168-8C7F-F31C852BD8E0}" type="presOf" srcId="{2C0FEE46-B77D-42E8-851E-A29CD4859460}" destId="{F01B3824-79B4-43E2-866B-B044DF2018E3}" srcOrd="0" destOrd="0" presId="urn:microsoft.com/office/officeart/2018/2/layout/IconCircleList"/>
    <dgm:cxn modelId="{D78CA0E9-6A47-4913-AD9E-CD501806E29B}" type="presParOf" srcId="{40268762-FD2B-4390-A770-A66B081BA598}" destId="{B4BB571E-454D-4573-81A8-A37E623B97E2}" srcOrd="0" destOrd="0" presId="urn:microsoft.com/office/officeart/2018/2/layout/IconCircleList"/>
    <dgm:cxn modelId="{6A1F0101-A024-47B4-A97C-0F6B80F86DD0}" type="presParOf" srcId="{B4BB571E-454D-4573-81A8-A37E623B97E2}" destId="{EB00F858-8EF7-4F5D-8AB5-367F4F664A85}" srcOrd="0" destOrd="0" presId="urn:microsoft.com/office/officeart/2018/2/layout/IconCircleList"/>
    <dgm:cxn modelId="{895DFF8B-EC1F-4666-9222-FC2637E414FC}" type="presParOf" srcId="{EB00F858-8EF7-4F5D-8AB5-367F4F664A85}" destId="{D2BBB2C1-E681-404B-997B-36F9293A552F}" srcOrd="0" destOrd="0" presId="urn:microsoft.com/office/officeart/2018/2/layout/IconCircleList"/>
    <dgm:cxn modelId="{8D3966DA-292F-406E-8CD9-EFF6EEFEC4AC}" type="presParOf" srcId="{EB00F858-8EF7-4F5D-8AB5-367F4F664A85}" destId="{8F990F5E-8CAD-46B6-8504-2453DCE91F80}" srcOrd="1" destOrd="0" presId="urn:microsoft.com/office/officeart/2018/2/layout/IconCircleList"/>
    <dgm:cxn modelId="{5E334011-ED37-41F3-9C64-67D091E6A759}" type="presParOf" srcId="{EB00F858-8EF7-4F5D-8AB5-367F4F664A85}" destId="{370329C1-485E-4028-B427-A18E49BEAEAC}" srcOrd="2" destOrd="0" presId="urn:microsoft.com/office/officeart/2018/2/layout/IconCircleList"/>
    <dgm:cxn modelId="{B5611A37-B577-4BA0-8102-CEAF71AB443A}" type="presParOf" srcId="{EB00F858-8EF7-4F5D-8AB5-367F4F664A85}" destId="{EACDF32E-4798-4A9F-AAD6-4167D4B2FD50}" srcOrd="3" destOrd="0" presId="urn:microsoft.com/office/officeart/2018/2/layout/IconCircleList"/>
    <dgm:cxn modelId="{B2C0AC25-1A6C-4AC6-B8B5-166E90C3C10F}" type="presParOf" srcId="{B4BB571E-454D-4573-81A8-A37E623B97E2}" destId="{981DE17E-3057-4684-8E2C-8014F7BE187F}" srcOrd="1" destOrd="0" presId="urn:microsoft.com/office/officeart/2018/2/layout/IconCircleList"/>
    <dgm:cxn modelId="{B09144C9-924A-40D9-9DB6-BBD938338EDB}" type="presParOf" srcId="{B4BB571E-454D-4573-81A8-A37E623B97E2}" destId="{A31C4B3B-3837-4E27-9CDD-323925439448}" srcOrd="2" destOrd="0" presId="urn:microsoft.com/office/officeart/2018/2/layout/IconCircleList"/>
    <dgm:cxn modelId="{0A0E2539-12C7-4C2F-934E-F33691011793}" type="presParOf" srcId="{A31C4B3B-3837-4E27-9CDD-323925439448}" destId="{E43924EE-04CE-44CC-A9AD-CBE6E1F0754F}" srcOrd="0" destOrd="0" presId="urn:microsoft.com/office/officeart/2018/2/layout/IconCircleList"/>
    <dgm:cxn modelId="{40B797FF-8669-4328-B406-E7F034F0C1B4}" type="presParOf" srcId="{A31C4B3B-3837-4E27-9CDD-323925439448}" destId="{89CAC304-0EC3-4F00-AAD2-E0A4D30F866F}" srcOrd="1" destOrd="0" presId="urn:microsoft.com/office/officeart/2018/2/layout/IconCircleList"/>
    <dgm:cxn modelId="{150A1F2A-5475-4D6D-8073-5F9C730C1ED3}" type="presParOf" srcId="{A31C4B3B-3837-4E27-9CDD-323925439448}" destId="{8666A98E-F918-44DB-B3B2-7F38CADECF47}" srcOrd="2" destOrd="0" presId="urn:microsoft.com/office/officeart/2018/2/layout/IconCircleList"/>
    <dgm:cxn modelId="{C38225A1-B122-4535-8937-FD2EE8BE54DA}" type="presParOf" srcId="{A31C4B3B-3837-4E27-9CDD-323925439448}" destId="{9599BAFD-B609-405F-B4A0-F221BD81B1AF}" srcOrd="3" destOrd="0" presId="urn:microsoft.com/office/officeart/2018/2/layout/IconCircleList"/>
    <dgm:cxn modelId="{0160ED9F-90F7-478E-80D9-BD65A5593077}" type="presParOf" srcId="{B4BB571E-454D-4573-81A8-A37E623B97E2}" destId="{D9ED8256-ACC4-4ABC-920A-E815D2A9FB7F}" srcOrd="3" destOrd="0" presId="urn:microsoft.com/office/officeart/2018/2/layout/IconCircleList"/>
    <dgm:cxn modelId="{349083C0-B8C9-45E2-93BE-31E54F9E9AD2}" type="presParOf" srcId="{B4BB571E-454D-4573-81A8-A37E623B97E2}" destId="{79F479E4-D185-416F-A4F3-CBA8BD457476}" srcOrd="4" destOrd="0" presId="urn:microsoft.com/office/officeart/2018/2/layout/IconCircleList"/>
    <dgm:cxn modelId="{069F7BF6-B0D6-400E-9BB7-2EBE3C3F6F1A}" type="presParOf" srcId="{79F479E4-D185-416F-A4F3-CBA8BD457476}" destId="{728CF2F8-4375-4D11-B16A-09D3349EDDC7}" srcOrd="0" destOrd="0" presId="urn:microsoft.com/office/officeart/2018/2/layout/IconCircleList"/>
    <dgm:cxn modelId="{337F41AB-F838-48D5-99F4-9FBBFD85E4C7}" type="presParOf" srcId="{79F479E4-D185-416F-A4F3-CBA8BD457476}" destId="{16E65BD4-04D4-4A5E-9DA5-0B10D8F36A76}" srcOrd="1" destOrd="0" presId="urn:microsoft.com/office/officeart/2018/2/layout/IconCircleList"/>
    <dgm:cxn modelId="{991404A2-7229-444B-A544-9FE96E9D4DF2}" type="presParOf" srcId="{79F479E4-D185-416F-A4F3-CBA8BD457476}" destId="{47678D13-C708-4361-A428-2E58DA322643}" srcOrd="2" destOrd="0" presId="urn:microsoft.com/office/officeart/2018/2/layout/IconCircleList"/>
    <dgm:cxn modelId="{C3178328-0C14-4C8F-8002-840DFD74D37B}" type="presParOf" srcId="{79F479E4-D185-416F-A4F3-CBA8BD457476}" destId="{F01B3824-79B4-43E2-866B-B044DF2018E3}"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BBB2C1-E681-404B-997B-36F9293A552F}">
      <dsp:nvSpPr>
        <dsp:cNvPr id="0" name=""/>
        <dsp:cNvSpPr/>
      </dsp:nvSpPr>
      <dsp:spPr>
        <a:xfrm>
          <a:off x="13749" y="619890"/>
          <a:ext cx="711018" cy="71101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990F5E-8CAD-46B6-8504-2453DCE91F80}">
      <dsp:nvSpPr>
        <dsp:cNvPr id="0" name=""/>
        <dsp:cNvSpPr/>
      </dsp:nvSpPr>
      <dsp:spPr>
        <a:xfrm>
          <a:off x="163063" y="769203"/>
          <a:ext cx="412390" cy="4123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ACDF32E-4798-4A9F-AAD6-4167D4B2FD50}">
      <dsp:nvSpPr>
        <dsp:cNvPr id="0" name=""/>
        <dsp:cNvSpPr/>
      </dsp:nvSpPr>
      <dsp:spPr>
        <a:xfrm>
          <a:off x="877128" y="619890"/>
          <a:ext cx="1675971" cy="711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dirty="0"/>
            <a:t>Expands digital competencies required for clinicians.</a:t>
          </a:r>
          <a:endParaRPr lang="en-US" sz="1600" kern="1200" dirty="0"/>
        </a:p>
      </dsp:txBody>
      <dsp:txXfrm>
        <a:off x="877128" y="619890"/>
        <a:ext cx="1675971" cy="711018"/>
      </dsp:txXfrm>
    </dsp:sp>
    <dsp:sp modelId="{E43924EE-04CE-44CC-A9AD-CBE6E1F0754F}">
      <dsp:nvSpPr>
        <dsp:cNvPr id="0" name=""/>
        <dsp:cNvSpPr/>
      </dsp:nvSpPr>
      <dsp:spPr>
        <a:xfrm>
          <a:off x="2845124" y="619890"/>
          <a:ext cx="711018" cy="71101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CAC304-0EC3-4F00-AAD2-E0A4D30F866F}">
      <dsp:nvSpPr>
        <dsp:cNvPr id="0" name=""/>
        <dsp:cNvSpPr/>
      </dsp:nvSpPr>
      <dsp:spPr>
        <a:xfrm>
          <a:off x="2994438" y="769203"/>
          <a:ext cx="412390" cy="4123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599BAFD-B609-405F-B4A0-F221BD81B1AF}">
      <dsp:nvSpPr>
        <dsp:cNvPr id="0" name=""/>
        <dsp:cNvSpPr/>
      </dsp:nvSpPr>
      <dsp:spPr>
        <a:xfrm>
          <a:off x="3708504" y="619890"/>
          <a:ext cx="1675971" cy="711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Improves </a:t>
          </a:r>
          <a:r>
            <a:rPr lang="en-US" sz="1100" kern="1200" dirty="0"/>
            <a:t> efficiency of workforce</a:t>
          </a:r>
          <a:r>
            <a:rPr lang="en-GB" sz="1100" kern="1200" dirty="0"/>
            <a:t> by reducing GP appointments by  25%. (National Institute for Health and Care Excellence, 2022). </a:t>
          </a:r>
          <a:endParaRPr lang="en-US" sz="1100" kern="1200" dirty="0"/>
        </a:p>
      </dsp:txBody>
      <dsp:txXfrm>
        <a:off x="3708504" y="619890"/>
        <a:ext cx="1675971" cy="711018"/>
      </dsp:txXfrm>
    </dsp:sp>
    <dsp:sp modelId="{728CF2F8-4375-4D11-B16A-09D3349EDDC7}">
      <dsp:nvSpPr>
        <dsp:cNvPr id="0" name=""/>
        <dsp:cNvSpPr/>
      </dsp:nvSpPr>
      <dsp:spPr>
        <a:xfrm>
          <a:off x="5676500" y="619890"/>
          <a:ext cx="711018" cy="71101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E65BD4-04D4-4A5E-9DA5-0B10D8F36A76}">
      <dsp:nvSpPr>
        <dsp:cNvPr id="0" name=""/>
        <dsp:cNvSpPr/>
      </dsp:nvSpPr>
      <dsp:spPr>
        <a:xfrm>
          <a:off x="5825814" y="769203"/>
          <a:ext cx="412390" cy="4123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1B3824-79B4-43E2-866B-B044DF2018E3}">
      <dsp:nvSpPr>
        <dsp:cNvPr id="0" name=""/>
        <dsp:cNvSpPr/>
      </dsp:nvSpPr>
      <dsp:spPr>
        <a:xfrm>
          <a:off x="6539879" y="619890"/>
          <a:ext cx="1675971" cy="711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dirty="0"/>
            <a:t>Allows </a:t>
          </a:r>
          <a:r>
            <a:rPr lang="en-US" sz="1600" kern="1200" dirty="0"/>
            <a:t>clinicians to </a:t>
          </a:r>
          <a:r>
            <a:rPr lang="en-US" sz="1600" kern="1200" dirty="0" err="1"/>
            <a:t>prioritise</a:t>
          </a:r>
          <a:r>
            <a:rPr lang="en-US" sz="1600" kern="1200" dirty="0"/>
            <a:t> patients with more complicated needs</a:t>
          </a:r>
        </a:p>
      </dsp:txBody>
      <dsp:txXfrm>
        <a:off x="6539879" y="619890"/>
        <a:ext cx="1675971" cy="711018"/>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8663" name="Header Placeholder 1"/>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endParaRPr lang="en-GB"/>
          </a:p>
        </p:txBody>
      </p:sp>
      <p:sp>
        <p:nvSpPr>
          <p:cNvPr id="1048664" name="Date Placeholder 2"/>
          <p:cNvSpPr>
            <a:spLocks noGrp="1"/>
          </p:cNvSpPr>
          <p:nvPr>
            <p:ph type="dt" sz="quarter"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fld id="{3316F65C-0D12-FA4C-94AB-9D8C77847359}" type="datetimeFigureOut">
              <a:rPr lang="en-GB"/>
              <a:t>29/11/2025</a:t>
            </a:fld>
            <a:endParaRPr lang="en-GB"/>
          </a:p>
        </p:txBody>
      </p:sp>
      <p:sp>
        <p:nvSpPr>
          <p:cNvPr id="1048665" name="Footer Placeholder 3"/>
          <p:cNvSpPr>
            <a:spLocks noGrp="1"/>
          </p:cNvSpPr>
          <p:nvPr>
            <p:ph type="ftr" sz="quarter" idx="2"/>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endParaRPr lang="en-GB"/>
          </a:p>
        </p:txBody>
      </p:sp>
      <p:sp>
        <p:nvSpPr>
          <p:cNvPr id="1048666" name="Slide Number Placeholder 4"/>
          <p:cNvSpPr>
            <a:spLocks noGrp="1"/>
          </p:cNvSpPr>
          <p:nvPr>
            <p:ph type="sldNum" sz="quarter" idx="3"/>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fld id="{13D0E7E8-1FEC-9345-9DD2-EF49CCDD4F8C}" type="slidenum">
              <a:rPr lang="en-GB"/>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8657" name="Header Placeholder 1"/>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endParaRPr lang="en-US"/>
          </a:p>
        </p:txBody>
      </p:sp>
      <p:sp>
        <p:nvSpPr>
          <p:cNvPr id="1048658" name="Date Placeholder 2"/>
          <p:cNvSpPr>
            <a:spLocks noGrp="1"/>
          </p:cNvSpPr>
          <p:nvPr>
            <p:ph type="dt"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fld id="{68B54050-70CB-244A-AAFB-4C257CBA1604}" type="datetimeFigureOut">
              <a:rPr lang="en-US"/>
              <a:t>11/29/25</a:t>
            </a:fld>
            <a:endParaRPr lang="en-US"/>
          </a:p>
        </p:txBody>
      </p:sp>
      <p:sp>
        <p:nvSpPr>
          <p:cNvPr id="1048659" name="Slide Image Placeholder 3"/>
          <p:cNvSpPr>
            <a:spLocks noGrp="1" noRot="1" noChangeAspect="1"/>
          </p:cNvSpPr>
          <p:nvPr>
            <p:ph type="sldImg" idx="2"/>
          </p:nvPr>
        </p:nvSpPr>
        <p:spPr>
          <a:xfrm>
            <a:off x="1047750" y="715963"/>
            <a:ext cx="4770438" cy="3578225"/>
          </a:xfrm>
          <a:prstGeom prst="rect">
            <a:avLst/>
          </a:prstGeom>
          <a:noFill/>
          <a:ln w="12700">
            <a:solidFill>
              <a:prstClr val="black"/>
            </a:solidFill>
          </a:ln>
        </p:spPr>
        <p:txBody>
          <a:bodyPr vert="horz" lIns="93744" tIns="46872" rIns="93744" bIns="46872" rtlCol="0" anchor="ctr"/>
          <a:lstStyle/>
          <a:p>
            <a:pPr lvl="0"/>
            <a:endParaRPr lang="en-US" noProof="0"/>
          </a:p>
        </p:txBody>
      </p:sp>
      <p:sp>
        <p:nvSpPr>
          <p:cNvPr id="1048660" name="Notes Placeholder 4"/>
          <p:cNvSpPr>
            <a:spLocks noGrp="1"/>
          </p:cNvSpPr>
          <p:nvPr>
            <p:ph type="body" sz="quarter" idx="3"/>
          </p:nvPr>
        </p:nvSpPr>
        <p:spPr>
          <a:xfrm>
            <a:off x="687388" y="4532313"/>
            <a:ext cx="5492750" cy="4292600"/>
          </a:xfrm>
          <a:prstGeom prst="rect">
            <a:avLst/>
          </a:prstGeom>
        </p:spPr>
        <p:txBody>
          <a:bodyPr vert="horz" lIns="93744" tIns="46872" rIns="93744" bIns="46872"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1048661" name="Footer Placeholder 5"/>
          <p:cNvSpPr>
            <a:spLocks noGrp="1"/>
          </p:cNvSpPr>
          <p:nvPr>
            <p:ph type="ftr" sz="quarter" idx="4"/>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endParaRPr lang="en-US"/>
          </a:p>
        </p:txBody>
      </p:sp>
      <p:sp>
        <p:nvSpPr>
          <p:cNvPr id="1048662" name="Slide Number Placeholder 6"/>
          <p:cNvSpPr>
            <a:spLocks noGrp="1"/>
          </p:cNvSpPr>
          <p:nvPr>
            <p:ph type="sldNum" sz="quarter" idx="5"/>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fld id="{D585E445-F7F9-9E47-BEF6-7BD00254A134}" type="slidenum">
              <a:rPr lang="en-US"/>
              <a:t>‹#›</a:t>
            </a:fld>
            <a:endParaRPr lang="en-US"/>
          </a:p>
        </p:txBody>
      </p:sp>
    </p:spTree>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mn-ea"/>
        <a:cs typeface="+mn-cs"/>
      </a:defRPr>
    </a:lvl1pPr>
    <a:lvl2pPr marL="457200" algn="l" defTabSz="457200" rtl="0" eaLnBrk="0" fontAlgn="base" hangingPunct="0">
      <a:spcBef>
        <a:spcPct val="30000"/>
      </a:spcBef>
      <a:spcAft>
        <a:spcPct val="0"/>
      </a:spcAft>
      <a:defRPr sz="1200" kern="1200">
        <a:solidFill>
          <a:schemeClr val="tx1"/>
        </a:solidFill>
        <a:latin typeface="+mn-lt"/>
        <a:ea typeface="+mn-ea"/>
        <a:cs typeface="+mn-cs"/>
      </a:defRPr>
    </a:lvl2pPr>
    <a:lvl3pPr marL="914400" algn="l" defTabSz="457200" rtl="0" eaLnBrk="0" fontAlgn="base" hangingPunct="0">
      <a:spcBef>
        <a:spcPct val="30000"/>
      </a:spcBef>
      <a:spcAft>
        <a:spcPct val="0"/>
      </a:spcAft>
      <a:defRPr sz="1200" kern="1200">
        <a:solidFill>
          <a:schemeClr val="tx1"/>
        </a:solidFill>
        <a:latin typeface="+mn-lt"/>
        <a:ea typeface="+mn-ea"/>
        <a:cs typeface="+mn-cs"/>
      </a:defRPr>
    </a:lvl3pPr>
    <a:lvl4pPr marL="1371600" algn="l" defTabSz="457200" rtl="0" eaLnBrk="0" fontAlgn="base" hangingPunct="0">
      <a:spcBef>
        <a:spcPct val="30000"/>
      </a:spcBef>
      <a:spcAft>
        <a:spcPct val="0"/>
      </a:spcAft>
      <a:defRPr sz="1200" kern="1200">
        <a:solidFill>
          <a:schemeClr val="tx1"/>
        </a:solidFill>
        <a:latin typeface="+mn-lt"/>
        <a:ea typeface="+mn-ea"/>
        <a:cs typeface="+mn-cs"/>
      </a:defRPr>
    </a:lvl4pPr>
    <a:lvl5pPr marL="1828800" algn="l" defTabSz="457200" rtl="0" eaLnBrk="0" fontAlgn="base" hangingPunct="0">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0" name="Slide Image Placeholder 1"/>
          <p:cNvSpPr>
            <a:spLocks noGrp="1" noRot="1" noChangeAspect="1" noChangeArrowheads="1" noTextEdit="1"/>
          </p:cNvSpPr>
          <p:nvPr>
            <p:ph type="sldImg"/>
          </p:nvPr>
        </p:nvSpPr>
        <p:spPr bwMode="auto">
          <a:noFill/>
          <a:ln>
            <a:solidFill>
              <a:srgbClr val="000000"/>
            </a:solidFill>
            <a:miter lim="800000"/>
          </a:ln>
        </p:spPr>
      </p:sp>
      <p:sp>
        <p:nvSpPr>
          <p:cNvPr id="1048601" name="Notes Placeholder 2"/>
          <p:cNvSpPr>
            <a:spLocks noGrp="1" noChangeArrowheads="1"/>
          </p:cNvSpPr>
          <p:nvPr>
            <p:ph type="body" idx="1"/>
          </p:nvPr>
        </p:nvSpPr>
        <p:spPr bwMode="auto">
          <a:noFill/>
        </p:spPr>
        <p:txBody>
          <a:bodyPr wrap="square" numCol="1" anchor="t" anchorCtr="0" compatLnSpc="1"/>
          <a:lstStyle/>
          <a:p>
            <a:pPr eaLnBrk="1" hangingPunct="1">
              <a:spcBef>
                <a:spcPct val="0"/>
              </a:spcBef>
            </a:pPr>
            <a:endParaRPr lang="en-GB" altLang="en-US"/>
          </a:p>
        </p:txBody>
      </p:sp>
      <p:sp>
        <p:nvSpPr>
          <p:cNvPr id="1048602" name="Slide Number Placeholder 3"/>
          <p:cNvSpPr>
            <a:spLocks noGrp="1" noChangeArrowheads="1"/>
          </p:cNvSpPr>
          <p:nvPr>
            <p:ph type="sldNum" sz="quarter" idx="5"/>
          </p:nvPr>
        </p:nvSpPr>
        <p:spPr bwMode="auto">
          <a:noFill/>
        </p:spPr>
        <p:txBody>
          <a:bodyPr wrap="square" numCol="1" anchorCtr="0" compatLnSpc="1"/>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13E496F9-BB46-0948-86A4-917378B8C6B1}" type="slidenum">
              <a:rPr lang="en-US" altLang="en-US" smtClean="0">
                <a:latin typeface="Calibri" panose="020F0502020204030204" pitchFamily="34" charset="0"/>
              </a:rPr>
              <a:t>1</a:t>
            </a:fld>
            <a:endParaRPr lang="en-US"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7" name="Slide Image Placeholder 1"/>
          <p:cNvSpPr>
            <a:spLocks noGrp="1" noRot="1" noChangeAspect="1" noChangeArrowheads="1" noTextEdit="1"/>
          </p:cNvSpPr>
          <p:nvPr>
            <p:ph type="sldImg"/>
          </p:nvPr>
        </p:nvSpPr>
        <p:spPr bwMode="auto">
          <a:noFill/>
          <a:ln>
            <a:solidFill>
              <a:srgbClr val="000000"/>
            </a:solidFill>
            <a:miter lim="800000"/>
          </a:ln>
        </p:spPr>
      </p:sp>
      <p:sp>
        <p:nvSpPr>
          <p:cNvPr id="1048608" name="Notes Placeholder 2"/>
          <p:cNvSpPr>
            <a:spLocks noGrp="1" noChangeArrowheads="1"/>
          </p:cNvSpPr>
          <p:nvPr>
            <p:ph type="body" idx="1"/>
          </p:nvPr>
        </p:nvSpPr>
        <p:spPr bwMode="auto">
          <a:noFill/>
        </p:spPr>
        <p:txBody>
          <a:bodyPr wrap="square" numCol="1" anchor="t" anchorCtr="0" compatLnSpc="1"/>
          <a:lstStyle/>
          <a:p>
            <a:pPr eaLnBrk="1" hangingPunct="1">
              <a:spcBef>
                <a:spcPct val="0"/>
              </a:spcBef>
            </a:pPr>
            <a:endParaRPr lang="en-GB" altLang="en-US"/>
          </a:p>
        </p:txBody>
      </p:sp>
      <p:sp>
        <p:nvSpPr>
          <p:cNvPr id="1048609" name="Slide Number Placeholder 3"/>
          <p:cNvSpPr>
            <a:spLocks noGrp="1" noChangeArrowheads="1"/>
          </p:cNvSpPr>
          <p:nvPr>
            <p:ph type="sldNum" sz="quarter" idx="5"/>
          </p:nvPr>
        </p:nvSpPr>
        <p:spPr bwMode="auto">
          <a:noFill/>
        </p:spPr>
        <p:txBody>
          <a:bodyPr wrap="square" numCol="1" anchorCtr="0" compatLnSpc="1"/>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6A3F50D4-19DC-7845-9A84-139914B725B0}" type="slidenum">
              <a:rPr lang="en-US" altLang="en-US" smtClean="0">
                <a:latin typeface="Calibri" panose="020F0502020204030204" pitchFamily="34" charset="0"/>
              </a:rPr>
              <a:t>3</a:t>
            </a:fld>
            <a:endParaRPr lang="en-US"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1048593"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1048594"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1048595" name="Date Placeholder 3"/>
          <p:cNvSpPr>
            <a:spLocks noGrp="1"/>
          </p:cNvSpPr>
          <p:nvPr>
            <p:ph type="dt" sz="half" idx="10"/>
          </p:nvPr>
        </p:nvSpPr>
        <p:spPr>
          <a:xfrm>
            <a:off x="395288" y="6524625"/>
            <a:ext cx="971550" cy="219075"/>
          </a:xfrm>
        </p:spPr>
        <p:txBody>
          <a:bodyPr/>
          <a:lstStyle/>
          <a:p>
            <a:fld id="{B65A2D96-4FAF-C349-AB94-DE610EDEAB4B}" type="datetimeFigureOut">
              <a:rPr lang="en-GB"/>
              <a:t>29/11/2025</a:t>
            </a:fld>
            <a:endParaRPr lang="en-GB"/>
          </a:p>
        </p:txBody>
      </p:sp>
      <p:sp>
        <p:nvSpPr>
          <p:cNvPr id="1048596" name="Footer Placeholder 4"/>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defRPr>
            </a:lvl1pPr>
          </a:lstStyle>
          <a:p>
            <a:endParaRPr lang="en-GB"/>
          </a:p>
        </p:txBody>
      </p:sp>
      <p:sp>
        <p:nvSpPr>
          <p:cNvPr id="1048597" name="Slide Number Placeholder 5"/>
          <p:cNvSpPr>
            <a:spLocks noGrp="1"/>
          </p:cNvSpPr>
          <p:nvPr>
            <p:ph type="sldNum" sz="quarter" idx="12"/>
          </p:nvPr>
        </p:nvSpPr>
        <p:spPr/>
        <p:txBody>
          <a:bodyPr/>
          <a:lstStyle/>
          <a:p>
            <a:fld id="{A24D3344-3EA3-284D-8E68-0985735D9215}" type="slidenum">
              <a:rPr lang="en-GB"/>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48580" name="Title 1"/>
          <p:cNvSpPr>
            <a:spLocks noGrp="1"/>
          </p:cNvSpPr>
          <p:nvPr>
            <p:ph type="title"/>
          </p:nvPr>
        </p:nvSpPr>
        <p:spPr/>
        <p:txBody>
          <a:bodyPr/>
          <a:lstStyle/>
          <a:p>
            <a:r>
              <a:rPr lang="en-US"/>
              <a:t>Click to edit Master title style</a:t>
            </a:r>
            <a:endParaRPr lang="en-GB"/>
          </a:p>
        </p:txBody>
      </p:sp>
      <p:sp>
        <p:nvSpPr>
          <p:cNvPr id="1048581"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582" name="Date Placeholder 3"/>
          <p:cNvSpPr>
            <a:spLocks noGrp="1"/>
          </p:cNvSpPr>
          <p:nvPr>
            <p:ph type="dt" sz="half" idx="10"/>
          </p:nvPr>
        </p:nvSpPr>
        <p:spPr/>
        <p:txBody>
          <a:bodyPr/>
          <a:lstStyle/>
          <a:p>
            <a:fld id="{B7E65796-9E4A-224D-A6E0-DD559AD18001}" type="datetimeFigureOut">
              <a:rPr lang="en-GB"/>
              <a:t>29/11/2025</a:t>
            </a:fld>
            <a:endParaRPr lang="en-GB"/>
          </a:p>
        </p:txBody>
      </p:sp>
      <p:sp>
        <p:nvSpPr>
          <p:cNvPr id="1048583"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defRPr>
            </a:lvl1pPr>
          </a:lstStyle>
          <a:p>
            <a:endParaRPr lang="en-GB"/>
          </a:p>
        </p:txBody>
      </p:sp>
      <p:sp>
        <p:nvSpPr>
          <p:cNvPr id="1048584" name="Slide Number Placeholder 5"/>
          <p:cNvSpPr>
            <a:spLocks noGrp="1"/>
          </p:cNvSpPr>
          <p:nvPr>
            <p:ph type="sldNum" sz="quarter" idx="12"/>
          </p:nvPr>
        </p:nvSpPr>
        <p:spPr/>
        <p:txBody>
          <a:bodyPr/>
          <a:lstStyle/>
          <a:p>
            <a:fld id="{F41C396F-53AA-9A43-93AD-03AED56F56CE}" type="slidenum">
              <a:rPr lang="en-GB"/>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48634"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1048635"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048636" name="Date Placeholder 3"/>
          <p:cNvSpPr>
            <a:spLocks noGrp="1"/>
          </p:cNvSpPr>
          <p:nvPr>
            <p:ph type="dt" sz="half" idx="10"/>
          </p:nvPr>
        </p:nvSpPr>
        <p:spPr/>
        <p:txBody>
          <a:bodyPr/>
          <a:lstStyle/>
          <a:p>
            <a:fld id="{58A7BDDD-1893-114F-BF36-7AE46C145E52}" type="datetimeFigureOut">
              <a:rPr lang="en-GB"/>
              <a:t>29/11/2025</a:t>
            </a:fld>
            <a:endParaRPr lang="en-GB" dirty="0"/>
          </a:p>
        </p:txBody>
      </p:sp>
      <p:sp>
        <p:nvSpPr>
          <p:cNvPr id="1048637" name="Slide Number Placeholder 5"/>
          <p:cNvSpPr>
            <a:spLocks noGrp="1"/>
          </p:cNvSpPr>
          <p:nvPr>
            <p:ph type="sldNum" sz="quarter" idx="11"/>
          </p:nvPr>
        </p:nvSpPr>
        <p:spPr/>
        <p:txBody>
          <a:bodyPr/>
          <a:lstStyle/>
          <a:p>
            <a:fld id="{2897AFBA-D17A-FA4F-B40B-9CD4ECE1C482}" type="slidenum">
              <a:rPr lang="en-GB"/>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48638" name="Title 1"/>
          <p:cNvSpPr>
            <a:spLocks noGrp="1"/>
          </p:cNvSpPr>
          <p:nvPr>
            <p:ph type="title"/>
          </p:nvPr>
        </p:nvSpPr>
        <p:spPr/>
        <p:txBody>
          <a:bodyPr/>
          <a:lstStyle/>
          <a:p>
            <a:r>
              <a:rPr lang="en-US"/>
              <a:t>Click to edit Master title style</a:t>
            </a:r>
            <a:endParaRPr lang="en-GB"/>
          </a:p>
        </p:txBody>
      </p:sp>
      <p:sp>
        <p:nvSpPr>
          <p:cNvPr id="1048639"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640"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641" name="Date Placeholder 3"/>
          <p:cNvSpPr>
            <a:spLocks noGrp="1"/>
          </p:cNvSpPr>
          <p:nvPr>
            <p:ph type="dt" sz="half" idx="10"/>
          </p:nvPr>
        </p:nvSpPr>
        <p:spPr/>
        <p:txBody>
          <a:bodyPr/>
          <a:lstStyle/>
          <a:p>
            <a:fld id="{95B310E7-8A7B-CD44-A797-7515E845F749}" type="datetimeFigureOut">
              <a:rPr lang="en-GB"/>
              <a:t>29/11/2025</a:t>
            </a:fld>
            <a:endParaRPr lang="en-GB" dirty="0"/>
          </a:p>
        </p:txBody>
      </p:sp>
      <p:sp>
        <p:nvSpPr>
          <p:cNvPr id="1048642" name="Slide Number Placeholder 5"/>
          <p:cNvSpPr>
            <a:spLocks noGrp="1"/>
          </p:cNvSpPr>
          <p:nvPr>
            <p:ph type="sldNum" sz="quarter" idx="11"/>
          </p:nvPr>
        </p:nvSpPr>
        <p:spPr/>
        <p:txBody>
          <a:bodyPr/>
          <a:lstStyle/>
          <a:p>
            <a:fld id="{F7DF5F3B-3123-5F4D-86F2-460D0406B515}" type="slidenum">
              <a:rPr lang="en-GB"/>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48643" name="Title 1"/>
          <p:cNvSpPr>
            <a:spLocks noGrp="1"/>
          </p:cNvSpPr>
          <p:nvPr>
            <p:ph type="title"/>
          </p:nvPr>
        </p:nvSpPr>
        <p:spPr/>
        <p:txBody>
          <a:bodyPr/>
          <a:lstStyle/>
          <a:p>
            <a:r>
              <a:rPr lang="en-US"/>
              <a:t>Click to edit Master title style</a:t>
            </a:r>
            <a:endParaRPr lang="en-GB"/>
          </a:p>
        </p:txBody>
      </p:sp>
      <p:sp>
        <p:nvSpPr>
          <p:cNvPr id="1048644"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645"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646"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647"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648" name="Date Placeholder 3"/>
          <p:cNvSpPr>
            <a:spLocks noGrp="1"/>
          </p:cNvSpPr>
          <p:nvPr>
            <p:ph type="dt" sz="half" idx="10"/>
          </p:nvPr>
        </p:nvSpPr>
        <p:spPr/>
        <p:txBody>
          <a:bodyPr/>
          <a:lstStyle/>
          <a:p>
            <a:fld id="{1317F136-63BD-A74A-A0CC-99C30C2942AA}" type="datetimeFigureOut">
              <a:rPr lang="en-GB"/>
              <a:t>29/11/2025</a:t>
            </a:fld>
            <a:endParaRPr lang="en-GB" dirty="0"/>
          </a:p>
        </p:txBody>
      </p:sp>
      <p:sp>
        <p:nvSpPr>
          <p:cNvPr id="1048649" name="Slide Number Placeholder 5"/>
          <p:cNvSpPr>
            <a:spLocks noGrp="1"/>
          </p:cNvSpPr>
          <p:nvPr>
            <p:ph type="sldNum" sz="quarter" idx="11"/>
          </p:nvPr>
        </p:nvSpPr>
        <p:spPr/>
        <p:txBody>
          <a:bodyPr/>
          <a:lstStyle/>
          <a:p>
            <a:fld id="{1038A0E5-6190-E44C-A9C5-C6EEC8EEF0D0}" type="slidenum">
              <a:rPr lang="en-GB"/>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048618" name="Title 1"/>
          <p:cNvSpPr>
            <a:spLocks noGrp="1"/>
          </p:cNvSpPr>
          <p:nvPr>
            <p:ph type="title"/>
          </p:nvPr>
        </p:nvSpPr>
        <p:spPr/>
        <p:txBody>
          <a:bodyPr/>
          <a:lstStyle/>
          <a:p>
            <a:r>
              <a:rPr lang="en-US"/>
              <a:t>Click to edit Master title style</a:t>
            </a:r>
            <a:endParaRPr lang="en-GB"/>
          </a:p>
        </p:txBody>
      </p:sp>
      <p:sp>
        <p:nvSpPr>
          <p:cNvPr id="1048619" name="Date Placeholder 3"/>
          <p:cNvSpPr>
            <a:spLocks noGrp="1"/>
          </p:cNvSpPr>
          <p:nvPr>
            <p:ph type="dt" sz="half" idx="10"/>
          </p:nvPr>
        </p:nvSpPr>
        <p:spPr/>
        <p:txBody>
          <a:bodyPr/>
          <a:lstStyle/>
          <a:p>
            <a:fld id="{F0022978-8FAE-ED47-B1A3-453F94490735}" type="datetimeFigureOut">
              <a:rPr lang="en-GB"/>
              <a:t>29/11/2025</a:t>
            </a:fld>
            <a:endParaRPr lang="en-GB" dirty="0"/>
          </a:p>
        </p:txBody>
      </p:sp>
      <p:sp>
        <p:nvSpPr>
          <p:cNvPr id="1048620" name="Slide Number Placeholder 5"/>
          <p:cNvSpPr>
            <a:spLocks noGrp="1"/>
          </p:cNvSpPr>
          <p:nvPr>
            <p:ph type="sldNum" sz="quarter" idx="11"/>
          </p:nvPr>
        </p:nvSpPr>
        <p:spPr/>
        <p:txBody>
          <a:bodyPr/>
          <a:lstStyle/>
          <a:p>
            <a:fld id="{519BC0B8-E146-434D-AE60-AD7D82CA20E3}" type="slidenum">
              <a:rPr lang="en-GB"/>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48650" name="Date Placeholder 3"/>
          <p:cNvSpPr>
            <a:spLocks noGrp="1"/>
          </p:cNvSpPr>
          <p:nvPr>
            <p:ph type="dt" sz="half" idx="10"/>
          </p:nvPr>
        </p:nvSpPr>
        <p:spPr/>
        <p:txBody>
          <a:bodyPr/>
          <a:lstStyle/>
          <a:p>
            <a:fld id="{00BB33A0-7AD0-C44B-A69A-CB533678C8E0}" type="datetimeFigureOut">
              <a:rPr lang="en-GB"/>
              <a:t>29/11/2025</a:t>
            </a:fld>
            <a:endParaRPr lang="en-GB" dirty="0"/>
          </a:p>
        </p:txBody>
      </p:sp>
      <p:sp>
        <p:nvSpPr>
          <p:cNvPr id="1048651" name="Slide Number Placeholder 5"/>
          <p:cNvSpPr>
            <a:spLocks noGrp="1"/>
          </p:cNvSpPr>
          <p:nvPr>
            <p:ph type="sldNum" sz="quarter" idx="11"/>
          </p:nvPr>
        </p:nvSpPr>
        <p:spPr/>
        <p:txBody>
          <a:bodyPr/>
          <a:lstStyle/>
          <a:p>
            <a:fld id="{1C880D8D-95DE-5746-99A2-4AC0D39FEA48}" type="slidenum">
              <a:rPr lang="en-GB"/>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04865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104865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65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48655" name="Date Placeholder 3"/>
          <p:cNvSpPr>
            <a:spLocks noGrp="1"/>
          </p:cNvSpPr>
          <p:nvPr>
            <p:ph type="dt" sz="half" idx="10"/>
          </p:nvPr>
        </p:nvSpPr>
        <p:spPr/>
        <p:txBody>
          <a:bodyPr/>
          <a:lstStyle/>
          <a:p>
            <a:fld id="{7F17AD0B-2BFC-A347-8F6B-2A13F859BF82}" type="datetimeFigureOut">
              <a:rPr lang="en-GB"/>
              <a:t>29/11/2025</a:t>
            </a:fld>
            <a:endParaRPr lang="en-GB" dirty="0"/>
          </a:p>
        </p:txBody>
      </p:sp>
      <p:sp>
        <p:nvSpPr>
          <p:cNvPr id="1048656" name="Slide Number Placeholder 5"/>
          <p:cNvSpPr>
            <a:spLocks noGrp="1"/>
          </p:cNvSpPr>
          <p:nvPr>
            <p:ph type="sldNum" sz="quarter" idx="11"/>
          </p:nvPr>
        </p:nvSpPr>
        <p:spPr/>
        <p:txBody>
          <a:bodyPr/>
          <a:lstStyle/>
          <a:p>
            <a:fld id="{90A2282C-B461-534B-BAEC-B8695B31ECAA}" type="slidenum">
              <a:rPr lang="en-GB"/>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48625"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1048626"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1048627"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48628" name="Date Placeholder 3"/>
          <p:cNvSpPr>
            <a:spLocks noGrp="1"/>
          </p:cNvSpPr>
          <p:nvPr>
            <p:ph type="dt" sz="half" idx="10"/>
          </p:nvPr>
        </p:nvSpPr>
        <p:spPr/>
        <p:txBody>
          <a:bodyPr/>
          <a:lstStyle/>
          <a:p>
            <a:fld id="{6B1367F7-15EF-794F-81F0-F0C77670584A}" type="datetimeFigureOut">
              <a:rPr lang="en-GB"/>
              <a:t>29/11/2025</a:t>
            </a:fld>
            <a:endParaRPr lang="en-GB" dirty="0"/>
          </a:p>
        </p:txBody>
      </p:sp>
      <p:sp>
        <p:nvSpPr>
          <p:cNvPr id="1048629" name="Slide Number Placeholder 5"/>
          <p:cNvSpPr>
            <a:spLocks noGrp="1"/>
          </p:cNvSpPr>
          <p:nvPr>
            <p:ph type="sldNum" sz="quarter" idx="11"/>
          </p:nvPr>
        </p:nvSpPr>
        <p:spPr/>
        <p:txBody>
          <a:bodyPr/>
          <a:lstStyle/>
          <a:p>
            <a:fld id="{2D565144-9B01-F342-A9BF-6E78921ACA03}" type="slidenum">
              <a:rPr lang="en-GB"/>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48630" name="Title 1"/>
          <p:cNvSpPr>
            <a:spLocks noGrp="1"/>
          </p:cNvSpPr>
          <p:nvPr>
            <p:ph type="title"/>
          </p:nvPr>
        </p:nvSpPr>
        <p:spPr/>
        <p:txBody>
          <a:bodyPr/>
          <a:lstStyle/>
          <a:p>
            <a:r>
              <a:rPr lang="en-US"/>
              <a:t>Click to edit Master title style</a:t>
            </a:r>
            <a:endParaRPr lang="en-GB"/>
          </a:p>
        </p:txBody>
      </p:sp>
      <p:sp>
        <p:nvSpPr>
          <p:cNvPr id="1048631"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632" name="Date Placeholder 3"/>
          <p:cNvSpPr>
            <a:spLocks noGrp="1"/>
          </p:cNvSpPr>
          <p:nvPr>
            <p:ph type="dt" sz="half" idx="10"/>
          </p:nvPr>
        </p:nvSpPr>
        <p:spPr/>
        <p:txBody>
          <a:bodyPr/>
          <a:lstStyle/>
          <a:p>
            <a:fld id="{FFC773BE-FD15-2840-B13A-FB43655417B9}" type="datetimeFigureOut">
              <a:rPr lang="en-GB"/>
              <a:t>29/11/2025</a:t>
            </a:fld>
            <a:endParaRPr lang="en-GB" dirty="0"/>
          </a:p>
        </p:txBody>
      </p:sp>
      <p:sp>
        <p:nvSpPr>
          <p:cNvPr id="1048633" name="Slide Number Placeholder 5"/>
          <p:cNvSpPr>
            <a:spLocks noGrp="1"/>
          </p:cNvSpPr>
          <p:nvPr>
            <p:ph type="sldNum" sz="quarter" idx="11"/>
          </p:nvPr>
        </p:nvSpPr>
        <p:spPr/>
        <p:txBody>
          <a:bodyPr/>
          <a:lstStyle/>
          <a:p>
            <a:fld id="{24871393-6F05-6749-9317-2821722525AA}" type="slidenum">
              <a:rPr lang="en-GB"/>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048621"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1048622"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623" name="Date Placeholder 3"/>
          <p:cNvSpPr>
            <a:spLocks noGrp="1"/>
          </p:cNvSpPr>
          <p:nvPr>
            <p:ph type="dt" sz="half" idx="10"/>
          </p:nvPr>
        </p:nvSpPr>
        <p:spPr/>
        <p:txBody>
          <a:bodyPr/>
          <a:lstStyle/>
          <a:p>
            <a:fld id="{F76FD691-9937-8243-82DD-F282362D3466}" type="datetimeFigureOut">
              <a:rPr lang="en-GB"/>
              <a:t>29/11/2025</a:t>
            </a:fld>
            <a:endParaRPr lang="en-GB" dirty="0"/>
          </a:p>
        </p:txBody>
      </p:sp>
      <p:sp>
        <p:nvSpPr>
          <p:cNvPr id="1048624" name="Slide Number Placeholder 5"/>
          <p:cNvSpPr>
            <a:spLocks noGrp="1"/>
          </p:cNvSpPr>
          <p:nvPr>
            <p:ph type="sldNum" sz="quarter" idx="11"/>
          </p:nvPr>
        </p:nvSpPr>
        <p:spPr/>
        <p:txBody>
          <a:bodyPr/>
          <a:lstStyle/>
          <a:p>
            <a:fld id="{9A0EE236-28C7-3C41-8151-5E68C77399FC}" type="slidenum">
              <a:rPr lang="en-GB"/>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48576" name="Title Placeholder 1"/>
          <p:cNvSpPr>
            <a:spLocks noGrp="1" noChangeArrowheads="1"/>
          </p:cNvSpPr>
          <p:nvPr>
            <p:ph type="title"/>
          </p:nvPr>
        </p:nvSpPr>
        <p:spPr bwMode="auto">
          <a:xfrm>
            <a:off x="457200" y="274638"/>
            <a:ext cx="8229600" cy="1143000"/>
          </a:xfrm>
          <a:prstGeom prst="rect">
            <a:avLst/>
          </a:prstGeom>
          <a:noFill/>
          <a:ln>
            <a:noFill/>
          </a:ln>
        </p:spPr>
        <p:txBody>
          <a:bodyPr vert="horz" wrap="square" lIns="91440" tIns="45720" rIns="91440" bIns="45720" numCol="1" anchor="ctr" anchorCtr="0" compatLnSpc="1"/>
          <a:lstStyle/>
          <a:p>
            <a:pPr lvl="0"/>
            <a:r>
              <a:rPr lang="en-US" altLang="en-US"/>
              <a:t>Click to edit Master title style</a:t>
            </a:r>
            <a:endParaRPr lang="en-GB" altLang="en-US"/>
          </a:p>
        </p:txBody>
      </p:sp>
      <p:sp>
        <p:nvSpPr>
          <p:cNvPr id="1048577" name="Text Placeholder 2"/>
          <p:cNvSpPr>
            <a:spLocks noGrp="1" noChangeArrowheads="1"/>
          </p:cNvSpPr>
          <p:nvPr>
            <p:ph type="body" idx="1"/>
          </p:nvPr>
        </p:nvSpPr>
        <p:spPr bwMode="auto">
          <a:xfrm>
            <a:off x="457200" y="1600200"/>
            <a:ext cx="8229600" cy="3916363"/>
          </a:xfrm>
          <a:prstGeom prst="rect">
            <a:avLst/>
          </a:prstGeom>
          <a:noFill/>
          <a:ln>
            <a:noFill/>
          </a:ln>
        </p:spPr>
        <p:txBody>
          <a:bodyPr vert="horz" wrap="square" lIns="91440" tIns="45720" rIns="91440" bIns="45720" numCol="1" anchor="t" anchorCtr="0" compatLnSpc="1"/>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1048578"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defRPr>
            </a:lvl1pPr>
          </a:lstStyle>
          <a:p>
            <a:fld id="{EC1158A9-4DB4-AC4C-82D6-2D6271FE494E}" type="datetimeFigureOut">
              <a:rPr lang="en-GB"/>
              <a:t>29/11/2025</a:t>
            </a:fld>
            <a:endParaRPr lang="en-GB" dirty="0"/>
          </a:p>
        </p:txBody>
      </p:sp>
      <p:sp>
        <p:nvSpPr>
          <p:cNvPr id="1048579"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fontAlgn="auto" hangingPunct="1">
              <a:spcBef>
                <a:spcPts val="0"/>
              </a:spcBef>
              <a:spcAft>
                <a:spcPts val="0"/>
              </a:spcAft>
              <a:defRPr sz="1200">
                <a:solidFill>
                  <a:schemeClr val="tx1">
                    <a:tint val="75000"/>
                  </a:schemeClr>
                </a:solidFill>
                <a:latin typeface="+mn-lt"/>
              </a:defRPr>
            </a:lvl1pPr>
          </a:lstStyle>
          <a:p>
            <a:fld id="{789936C1-BA63-8543-BEAE-2FE06456DE31}" type="slidenum">
              <a:rPr lang="en-GB"/>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pharmaphorum.com/news/sleepio-app-for-insomnia-backed-by-nice?utm_source=chatgpt.com" TargetMode="External"/><Relationship Id="rId7" Type="http://schemas.openxmlformats.org/officeDocument/2006/relationships/hyperlink" Target="https://www.wired.com/story/sleepio-rave/?utm_source=chatgpt.com" TargetMode="External"/><Relationship Id="rId2" Type="http://schemas.openxmlformats.org/officeDocument/2006/relationships/hyperlink" Target="https://www.bighealth.com/"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sleep-and-public-health-the-impact-of-sleep-on-wellbeing" TargetMode="External"/><Relationship Id="rId5" Type="http://schemas.openxmlformats.org/officeDocument/2006/relationships/hyperlink" Target="https://www.nice.org.uk/guidance/mtg70" TargetMode="External"/><Relationship Id="rId4" Type="http://schemas.openxmlformats.org/officeDocument/2006/relationships/hyperlink" Target="https://digital.nhs.uk/data-and-information/publications/statistical/digital-mental-heal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8" name="Rectangle 2"/>
          <p:cNvSpPr/>
          <p:nvPr/>
        </p:nvSpPr>
        <p:spPr>
          <a:xfrm>
            <a:off x="755650" y="3429000"/>
            <a:ext cx="7561263" cy="23034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pPr>
            <a:endParaRPr lang="en-GB" dirty="0"/>
          </a:p>
        </p:txBody>
      </p:sp>
      <p:sp>
        <p:nvSpPr>
          <p:cNvPr id="1048599" name="Title 1"/>
          <p:cNvSpPr>
            <a:spLocks noGrp="1"/>
          </p:cNvSpPr>
          <p:nvPr>
            <p:ph type="ctrTitle"/>
          </p:nvPr>
        </p:nvSpPr>
        <p:spPr>
          <a:xfrm>
            <a:off x="611188" y="1304925"/>
            <a:ext cx="8353425" cy="4248150"/>
          </a:xfrm>
        </p:spPr>
        <p:txBody>
          <a:bodyPr rtlCol="0">
            <a:normAutofit/>
          </a:bodyPr>
          <a:lstStyle/>
          <a:p>
            <a:pPr eaLnBrk="1" fontAlgn="auto" hangingPunct="1">
              <a:spcAft>
                <a:spcPts val="0"/>
              </a:spcAft>
            </a:pPr>
            <a:r>
              <a:rPr lang="en-GB" sz="4000" b="1" dirty="0">
                <a:solidFill>
                  <a:schemeClr val="accent2">
                    <a:lumMod val="20000"/>
                    <a:lumOff val="80000"/>
                  </a:schemeClr>
                </a:solidFill>
              </a:rPr>
              <a:t>Digital Transformation in the Health and Care Professions (BMHP6026)</a:t>
            </a:r>
            <a:br>
              <a:rPr lang="en-GB" sz="3200" b="1" dirty="0">
                <a:solidFill>
                  <a:schemeClr val="accent2">
                    <a:lumMod val="20000"/>
                    <a:lumOff val="80000"/>
                  </a:schemeClr>
                </a:solidFill>
              </a:rPr>
            </a:br>
            <a:r>
              <a:rPr lang="en-GB" sz="3200" b="1" dirty="0">
                <a:solidFill>
                  <a:schemeClr val="accent2">
                    <a:lumMod val="20000"/>
                    <a:lumOff val="80000"/>
                  </a:schemeClr>
                </a:solidFill>
              </a:rPr>
              <a:t>Component 2 Assessment </a:t>
            </a:r>
            <a:br>
              <a:rPr lang="en-GB" sz="3200" b="1" dirty="0">
                <a:solidFill>
                  <a:schemeClr val="accent2">
                    <a:lumMod val="20000"/>
                    <a:lumOff val="80000"/>
                  </a:schemeClr>
                </a:solidFill>
              </a:rPr>
            </a:br>
            <a:br>
              <a:rPr lang="en-GB" sz="3200" b="1" dirty="0">
                <a:solidFill>
                  <a:schemeClr val="accent2">
                    <a:lumMod val="20000"/>
                    <a:lumOff val="80000"/>
                  </a:schemeClr>
                </a:solidFill>
              </a:rPr>
            </a:br>
            <a:r>
              <a:rPr lang="en-GB" sz="3200" b="1" dirty="0">
                <a:solidFill>
                  <a:schemeClr val="accent2">
                    <a:lumMod val="20000"/>
                    <a:lumOff val="80000"/>
                  </a:schemeClr>
                </a:solidFill>
              </a:rPr>
              <a:t>Student name: Yvette Roberts</a:t>
            </a:r>
            <a:br>
              <a:rPr lang="en-GB" sz="3200" b="1" dirty="0">
                <a:solidFill>
                  <a:schemeClr val="accent2">
                    <a:lumMod val="20000"/>
                    <a:lumOff val="80000"/>
                  </a:schemeClr>
                </a:solidFill>
              </a:rPr>
            </a:br>
            <a:r>
              <a:rPr lang="en-GB" sz="3200" b="1" dirty="0">
                <a:solidFill>
                  <a:schemeClr val="accent2">
                    <a:lumMod val="20000"/>
                    <a:lumOff val="80000"/>
                  </a:schemeClr>
                </a:solidFill>
              </a:rPr>
              <a:t>Student ID:2311414</a:t>
            </a:r>
            <a:endParaRPr lang="en-GB" altLang="en-US" sz="2200" dirty="0">
              <a:solidFill>
                <a:schemeClr val="accent2">
                  <a:lumMod val="20000"/>
                  <a:lumOff val="80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3" name="Title 1"/>
          <p:cNvSpPr>
            <a:spLocks noGrp="1" noChangeArrowheads="1"/>
          </p:cNvSpPr>
          <p:nvPr>
            <p:ph type="title"/>
          </p:nvPr>
        </p:nvSpPr>
        <p:spPr/>
        <p:txBody>
          <a:bodyPr/>
          <a:lstStyle/>
          <a:p>
            <a:r>
              <a:rPr lang="en-GB" altLang="en-US" b="1"/>
              <a:t>Use of AI Acknowledgement</a:t>
            </a:r>
          </a:p>
        </p:txBody>
      </p:sp>
      <p:sp>
        <p:nvSpPr>
          <p:cNvPr id="1048604" name="Content Placeholder 2"/>
          <p:cNvSpPr>
            <a:spLocks noGrp="1" noChangeArrowheads="1"/>
          </p:cNvSpPr>
          <p:nvPr>
            <p:ph idx="1"/>
          </p:nvPr>
        </p:nvSpPr>
        <p:spPr>
          <a:xfrm>
            <a:off x="457200" y="1600200"/>
            <a:ext cx="8229600" cy="3916363"/>
          </a:xfrm>
        </p:spPr>
        <p:txBody>
          <a:bodyPr/>
          <a:lstStyle/>
          <a:p>
            <a:pPr marL="0" indent="0">
              <a:buNone/>
            </a:pPr>
            <a:r>
              <a:rPr lang="en-US" sz="1800" dirty="0">
                <a:effectLst/>
                <a:latin typeface="Arial" panose="020B0604020202020204" pitchFamily="34" charset="0"/>
                <a:ea typeface="Century Schoolbook" panose="02040604050505020304" pitchFamily="18" charset="0"/>
                <a:cs typeface="Times New Roman" panose="02020603050405020304" pitchFamily="18" charset="0"/>
              </a:rPr>
              <a:t>I acknowledge to the non-use of AI in the working and completion of this assignment.</a:t>
            </a:r>
            <a:endParaRPr lang="en-GB" sz="1800"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endParaRPr lang="en-GB" alt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8635" name="Rectangle 1048634">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637" name="Freeform: Shape 1048636">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8824632"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48605" name="Title 1"/>
          <p:cNvSpPr>
            <a:spLocks noGrp="1" noChangeArrowheads="1"/>
          </p:cNvSpPr>
          <p:nvPr>
            <p:ph type="title"/>
          </p:nvPr>
        </p:nvSpPr>
        <p:spPr>
          <a:xfrm>
            <a:off x="852775" y="609597"/>
            <a:ext cx="7044316" cy="1330841"/>
          </a:xfrm>
        </p:spPr>
        <p:txBody>
          <a:bodyPr>
            <a:normAutofit/>
          </a:bodyPr>
          <a:lstStyle/>
          <a:p>
            <a:pPr eaLnBrk="1" hangingPunct="1"/>
            <a:r>
              <a:rPr lang="en-GB" altLang="en-US" b="1"/>
              <a:t>Introduction</a:t>
            </a:r>
          </a:p>
        </p:txBody>
      </p:sp>
      <p:sp>
        <p:nvSpPr>
          <p:cNvPr id="1048606" name="Content Placeholder 2"/>
          <p:cNvSpPr>
            <a:spLocks noGrp="1" noChangeArrowheads="1"/>
          </p:cNvSpPr>
          <p:nvPr>
            <p:ph idx="1"/>
          </p:nvPr>
        </p:nvSpPr>
        <p:spPr>
          <a:xfrm>
            <a:off x="852775" y="2198362"/>
            <a:ext cx="3719225" cy="3917773"/>
          </a:xfrm>
        </p:spPr>
        <p:txBody>
          <a:bodyPr>
            <a:normAutofit/>
          </a:bodyPr>
          <a:lstStyle/>
          <a:p>
            <a:pPr>
              <a:lnSpc>
                <a:spcPct val="90000"/>
              </a:lnSpc>
              <a:spcAft>
                <a:spcPts val="800"/>
              </a:spcAft>
            </a:pP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90000"/>
              </a:lnSpc>
              <a:spcAft>
                <a:spcPts val="800"/>
              </a:spcAft>
            </a:pP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90000"/>
              </a:lnSpc>
              <a:spcAft>
                <a:spcPts val="800"/>
              </a:spcAft>
            </a:pPr>
            <a:r>
              <a:rPr lang="en-GB" sz="1400" b="1" kern="100" dirty="0" err="1">
                <a:effectLst/>
                <a:ea typeface="Aptos" panose="020B0004020202020204" pitchFamily="34" charset="0"/>
                <a:cs typeface="Times New Roman" panose="02020603050405020304" pitchFamily="18" charset="0"/>
              </a:rPr>
              <a:t>Sleepio</a:t>
            </a:r>
            <a:r>
              <a:rPr lang="en-GB" sz="1400" kern="100" dirty="0">
                <a:effectLst/>
                <a:ea typeface="Aptos" panose="020B0004020202020204" pitchFamily="34" charset="0"/>
                <a:cs typeface="Times New Roman" panose="02020603050405020304" pitchFamily="18" charset="0"/>
              </a:rPr>
              <a:t> is the technology used in this report. </a:t>
            </a:r>
          </a:p>
          <a:p>
            <a:pPr>
              <a:lnSpc>
                <a:spcPct val="90000"/>
              </a:lnSpc>
              <a:spcAft>
                <a:spcPts val="800"/>
              </a:spcAft>
            </a:pPr>
            <a:r>
              <a:rPr lang="en-GB" sz="1400" kern="100" dirty="0" err="1">
                <a:effectLst/>
                <a:ea typeface="Aptos" panose="020B0004020202020204" pitchFamily="34" charset="0"/>
                <a:cs typeface="Times New Roman" panose="02020603050405020304" pitchFamily="18" charset="0"/>
              </a:rPr>
              <a:t>Sleepio</a:t>
            </a:r>
            <a:r>
              <a:rPr lang="en-GB" sz="1400" kern="100" dirty="0">
                <a:effectLst/>
                <a:ea typeface="Aptos" panose="020B0004020202020204" pitchFamily="34" charset="0"/>
                <a:cs typeface="Times New Roman" panose="02020603050405020304" pitchFamily="18" charset="0"/>
              </a:rPr>
              <a:t> is a National Institute of Health and Care Excellence (NICE)-approved computerised Cognitive Behavioural Therapy (CBT-I) digital therapy intended to treat insomnia. (OAH P, 2020; The Scotsman, 2021; Health Innovation Oxford, 2018).</a:t>
            </a:r>
          </a:p>
          <a:p>
            <a:pPr>
              <a:lnSpc>
                <a:spcPct val="90000"/>
              </a:lnSpc>
              <a:spcAft>
                <a:spcPts val="800"/>
              </a:spcAft>
            </a:pPr>
            <a:r>
              <a:rPr lang="en-GB" sz="1400" kern="100" dirty="0">
                <a:effectLst/>
                <a:ea typeface="Aptos" panose="020B0004020202020204" pitchFamily="34" charset="0"/>
                <a:cs typeface="Times New Roman" panose="02020603050405020304" pitchFamily="18" charset="0"/>
              </a:rPr>
              <a:t>It has been in use in the UK since 2018. In 2020, it expanded countrywide for NHS employees, and in 2021, it expanded throughout Scotland.  </a:t>
            </a:r>
          </a:p>
          <a:p>
            <a:pPr marL="0" indent="0">
              <a:lnSpc>
                <a:spcPct val="90000"/>
              </a:lnSpc>
              <a:spcAft>
                <a:spcPts val="800"/>
              </a:spcAft>
              <a:buNone/>
            </a:pP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eaLnBrk="1" hangingPunct="1">
              <a:lnSpc>
                <a:spcPct val="90000"/>
              </a:lnSpc>
            </a:pPr>
            <a:endParaRPr lang="en-GB" altLang="en-US" sz="1400" dirty="0"/>
          </a:p>
          <a:p>
            <a:pPr eaLnBrk="1" hangingPunct="1">
              <a:lnSpc>
                <a:spcPct val="90000"/>
              </a:lnSpc>
            </a:pPr>
            <a:endParaRPr lang="en-GB" altLang="en-US" sz="1400" dirty="0"/>
          </a:p>
        </p:txBody>
      </p:sp>
      <p:pic>
        <p:nvPicPr>
          <p:cNvPr id="12" name="Picture 11">
            <a:extLst>
              <a:ext uri="{FF2B5EF4-FFF2-40B4-BE49-F238E27FC236}">
                <a16:creationId xmlns:a16="http://schemas.microsoft.com/office/drawing/2014/main" id="{CBCBE7B8-F784-2FEB-6B13-17FB9FDE825E}"/>
              </a:ext>
            </a:extLst>
          </p:cNvPr>
          <p:cNvPicPr>
            <a:picLocks noChangeAspect="1"/>
          </p:cNvPicPr>
          <p:nvPr/>
        </p:nvPicPr>
        <p:blipFill>
          <a:blip r:embed="rId3">
            <a:extLst>
              <a:ext uri="{28A0092B-C50C-407E-A947-70E740481C1C}">
                <a14:useLocalDpi xmlns:a14="http://schemas.microsoft.com/office/drawing/2010/main" val="0"/>
              </a:ext>
            </a:extLst>
          </a:blip>
          <a:stretch/>
        </p:blipFill>
        <p:spPr>
          <a:xfrm>
            <a:off x="5039525" y="3165027"/>
            <a:ext cx="3591379" cy="1795689"/>
          </a:xfrm>
          <a:prstGeom prst="rect">
            <a:avLst/>
          </a:prstGeom>
        </p:spPr>
      </p:pic>
      <p:sp>
        <p:nvSpPr>
          <p:cNvPr id="1048639" name="Freeform: Shape 1048638">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036218" y="6209414"/>
            <a:ext cx="5107781"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FB5EDE04-81BE-36CB-1F05-09351EFAD197}"/>
              </a:ext>
            </a:extLst>
          </p:cNvPr>
          <p:cNvSpPr txBox="1"/>
          <p:nvPr/>
        </p:nvSpPr>
        <p:spPr>
          <a:xfrm>
            <a:off x="5796136" y="5074344"/>
            <a:ext cx="2376264" cy="369332"/>
          </a:xfrm>
          <a:prstGeom prst="rect">
            <a:avLst/>
          </a:prstGeom>
          <a:noFill/>
        </p:spPr>
        <p:txBody>
          <a:bodyPr wrap="square">
            <a:spAutoFit/>
          </a:bodyPr>
          <a:lstStyle/>
          <a:p>
            <a:r>
              <a:rPr lang="en-US" dirty="0"/>
              <a:t>(CPR Guardian, 2022)</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0" name="Title 1"/>
          <p:cNvSpPr>
            <a:spLocks noGrp="1" noChangeArrowheads="1"/>
          </p:cNvSpPr>
          <p:nvPr>
            <p:ph type="title"/>
          </p:nvPr>
        </p:nvSpPr>
        <p:spPr>
          <a:xfrm>
            <a:off x="457200" y="188640"/>
            <a:ext cx="8229600" cy="1143000"/>
          </a:xfrm>
        </p:spPr>
        <p:txBody>
          <a:bodyPr/>
          <a:lstStyle/>
          <a:p>
            <a:pPr eaLnBrk="1" hangingPunct="1"/>
            <a:r>
              <a:rPr lang="en-GB" altLang="en-US" b="1" dirty="0"/>
              <a:t>Impact on Workforce</a:t>
            </a:r>
          </a:p>
        </p:txBody>
      </p:sp>
      <p:graphicFrame>
        <p:nvGraphicFramePr>
          <p:cNvPr id="1048615" name="Content Placeholder 2">
            <a:extLst>
              <a:ext uri="{FF2B5EF4-FFF2-40B4-BE49-F238E27FC236}">
                <a16:creationId xmlns:a16="http://schemas.microsoft.com/office/drawing/2014/main" id="{B9362D3B-CEF2-1344-F8A3-0B353F05B9C3}"/>
              </a:ext>
            </a:extLst>
          </p:cNvPr>
          <p:cNvGraphicFramePr>
            <a:graphicFrameLocks noGrp="1"/>
          </p:cNvGraphicFramePr>
          <p:nvPr>
            <p:ph idx="1"/>
            <p:extLst>
              <p:ext uri="{D42A27DB-BD31-4B8C-83A1-F6EECF244321}">
                <p14:modId xmlns:p14="http://schemas.microsoft.com/office/powerpoint/2010/main" val="1662027960"/>
              </p:ext>
            </p:extLst>
          </p:nvPr>
        </p:nvGraphicFramePr>
        <p:xfrm>
          <a:off x="457200" y="1124744"/>
          <a:ext cx="8229600" cy="19507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itle 1"/>
          <p:cNvSpPr txBox="1">
            <a:spLocks/>
          </p:cNvSpPr>
          <p:nvPr/>
        </p:nvSpPr>
        <p:spPr bwMode="auto">
          <a:xfrm>
            <a:off x="1609328" y="3161011"/>
            <a:ext cx="5616624" cy="887412"/>
          </a:xfrm>
          <a:prstGeom prst="rect">
            <a:avLst/>
          </a:prstGeom>
          <a:noFill/>
          <a:ln>
            <a:noFill/>
          </a:ln>
        </p:spPr>
        <p:txBody>
          <a:bodyPr vert="horz" wrap="square" lIns="91440" tIns="45720" rIns="91440" bIns="45720" numCol="1" anchor="ctr" anchorCtr="0" compatLnSpc="1"/>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a:lstStyle>
          <a:p>
            <a:r>
              <a:rPr lang="en-GB" altLang="en-US" sz="3000" b="1" dirty="0"/>
              <a:t>Challenges</a:t>
            </a:r>
          </a:p>
        </p:txBody>
      </p:sp>
      <p:sp>
        <p:nvSpPr>
          <p:cNvPr id="3" name="Content Placeholder 2">
            <a:extLst>
              <a:ext uri="{FF2B5EF4-FFF2-40B4-BE49-F238E27FC236}">
                <a16:creationId xmlns:a16="http://schemas.microsoft.com/office/drawing/2014/main" id="{EF0DB92F-B55E-D976-14A0-F7C42F82C34A}"/>
              </a:ext>
            </a:extLst>
          </p:cNvPr>
          <p:cNvSpPr txBox="1">
            <a:spLocks noChangeArrowheads="1"/>
          </p:cNvSpPr>
          <p:nvPr/>
        </p:nvSpPr>
        <p:spPr bwMode="auto">
          <a:xfrm>
            <a:off x="457200" y="3794722"/>
            <a:ext cx="8229600" cy="1512168"/>
          </a:xfrm>
          <a:prstGeom prst="rect">
            <a:avLst/>
          </a:prstGeom>
          <a:noFill/>
          <a:ln>
            <a:noFill/>
          </a:ln>
        </p:spPr>
        <p:txBody>
          <a:bodyPr vert="horz" wrap="square" lIns="91440" tIns="45720" rIns="91440" bIns="45720" numCol="1" anchor="t" anchorCtr="0" compatLnSpc="1"/>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altLang="en-US" sz="2000" dirty="0"/>
              <a:t>D</a:t>
            </a:r>
            <a:r>
              <a:rPr lang="en-US" altLang="en-US" sz="2000" dirty="0" err="1"/>
              <a:t>epersonalisation</a:t>
            </a:r>
            <a:r>
              <a:rPr lang="en-US" altLang="en-US" sz="2000" dirty="0"/>
              <a:t> and possible loss of therapeutic relationships. </a:t>
            </a:r>
            <a:r>
              <a:rPr lang="en-GB" sz="2000" kern="100" dirty="0">
                <a:effectLst/>
                <a:latin typeface="Arial" panose="020B0604020202020204" pitchFamily="34" charset="0"/>
                <a:ea typeface="Aptos" panose="020B0004020202020204" pitchFamily="34" charset="0"/>
              </a:rPr>
              <a:t>(Greenhalgh et al., 2021). </a:t>
            </a:r>
            <a:endParaRPr lang="en-GB" altLang="en-US" sz="2000" dirty="0"/>
          </a:p>
          <a:p>
            <a:r>
              <a:rPr lang="en-GB" altLang="en-US" sz="2000" dirty="0"/>
              <a:t>U</a:t>
            </a:r>
            <a:r>
              <a:rPr lang="en-US" altLang="en-US" sz="2000" dirty="0" err="1"/>
              <a:t>neven</a:t>
            </a:r>
            <a:r>
              <a:rPr lang="en-US" altLang="en-US" sz="2000" dirty="0"/>
              <a:t> </a:t>
            </a:r>
            <a:r>
              <a:rPr lang="en-US" altLang="en-US" sz="2000" dirty="0" err="1"/>
              <a:t>digitisation</a:t>
            </a:r>
            <a:r>
              <a:rPr lang="en-US" altLang="en-US" sz="2000" dirty="0"/>
              <a:t> training of NHS staff</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2" name="Title 1"/>
          <p:cNvSpPr>
            <a:spLocks noGrp="1" noChangeArrowheads="1"/>
          </p:cNvSpPr>
          <p:nvPr>
            <p:ph type="title"/>
          </p:nvPr>
        </p:nvSpPr>
        <p:spPr>
          <a:xfrm>
            <a:off x="457200" y="116632"/>
            <a:ext cx="8229600" cy="504056"/>
          </a:xfrm>
        </p:spPr>
        <p:txBody>
          <a:bodyPr/>
          <a:lstStyle/>
          <a:p>
            <a:pPr eaLnBrk="1" hangingPunct="1"/>
            <a:r>
              <a:rPr lang="en-GB" altLang="en-US" sz="2400" b="1" dirty="0"/>
              <a:t>Impact on service delivery </a:t>
            </a:r>
          </a:p>
        </p:txBody>
      </p:sp>
      <p:sp>
        <p:nvSpPr>
          <p:cNvPr id="1048613" name="Content Placeholder 2"/>
          <p:cNvSpPr>
            <a:spLocks noGrp="1" noChangeArrowheads="1"/>
          </p:cNvSpPr>
          <p:nvPr>
            <p:ph idx="1"/>
          </p:nvPr>
        </p:nvSpPr>
        <p:spPr>
          <a:xfrm>
            <a:off x="457200" y="622919"/>
            <a:ext cx="8229600" cy="1221905"/>
          </a:xfrm>
        </p:spPr>
        <p:txBody>
          <a:bodyPr/>
          <a:lstStyle/>
          <a:p>
            <a:pPr eaLnBrk="1" hangingPunct="1"/>
            <a:r>
              <a:rPr lang="en-GB" sz="1800" dirty="0">
                <a:effectLst/>
                <a:latin typeface="Aptos" panose="020B0004020202020204" pitchFamily="34" charset="0"/>
                <a:ea typeface="Aptos" panose="020B0004020202020204" pitchFamily="34" charset="0"/>
                <a:cs typeface="Times New Roman" panose="02020603050405020304" pitchFamily="18" charset="0"/>
              </a:rPr>
              <a:t>By removing conventional obstacles, </a:t>
            </a:r>
            <a:r>
              <a:rPr lang="en-GB" sz="1800" dirty="0" err="1">
                <a:effectLst/>
                <a:latin typeface="Aptos" panose="020B0004020202020204" pitchFamily="34" charset="0"/>
                <a:ea typeface="Aptos" panose="020B0004020202020204" pitchFamily="34" charset="0"/>
                <a:cs typeface="Times New Roman" panose="02020603050405020304" pitchFamily="18" charset="0"/>
              </a:rPr>
              <a:t>Sleepio</a:t>
            </a:r>
            <a:r>
              <a:rPr lang="en-GB" sz="1800" dirty="0">
                <a:effectLst/>
                <a:latin typeface="Aptos" panose="020B0004020202020204" pitchFamily="34" charset="0"/>
                <a:ea typeface="Aptos" panose="020B0004020202020204" pitchFamily="34" charset="0"/>
                <a:cs typeface="Times New Roman" panose="02020603050405020304" pitchFamily="18" charset="0"/>
              </a:rPr>
              <a:t> gives consumers access to clinically proven therapy around-the-clock. (Digital NHS, 2021). </a:t>
            </a:r>
          </a:p>
          <a:p>
            <a:pPr eaLnBrk="1" hangingPunct="1"/>
            <a:r>
              <a:rPr lang="en-GB" sz="1800" dirty="0">
                <a:effectLst/>
                <a:latin typeface="Aptos" panose="020B0004020202020204" pitchFamily="34" charset="0"/>
                <a:ea typeface="Aptos" panose="020B0004020202020204" pitchFamily="34" charset="0"/>
                <a:cs typeface="Times New Roman" panose="02020603050405020304" pitchFamily="18" charset="0"/>
              </a:rPr>
              <a:t>Its execution is both economical and scalable. Big Health (2021). </a:t>
            </a:r>
          </a:p>
          <a:p>
            <a:pPr eaLnBrk="1" hangingPunct="1"/>
            <a:r>
              <a:rPr lang="en-GB" sz="1800" dirty="0">
                <a:latin typeface="Aptos" panose="020B0004020202020204" pitchFamily="34" charset="0"/>
                <a:ea typeface="Aptos" panose="020B0004020202020204" pitchFamily="34" charset="0"/>
                <a:cs typeface="Times New Roman" panose="02020603050405020304" pitchFamily="18" charset="0"/>
              </a:rPr>
              <a:t>It </a:t>
            </a:r>
            <a:r>
              <a:rPr lang="en-GB" sz="1800" dirty="0">
                <a:effectLst/>
                <a:latin typeface="Aptos" panose="020B0004020202020204" pitchFamily="34" charset="0"/>
                <a:ea typeface="Aptos" panose="020B0004020202020204" pitchFamily="34" charset="0"/>
                <a:cs typeface="Times New Roman" panose="02020603050405020304" pitchFamily="18" charset="0"/>
              </a:rPr>
              <a:t>facilitates remote care </a:t>
            </a:r>
            <a:endParaRPr lang="en-GB" altLang="en-US" sz="2800" dirty="0"/>
          </a:p>
        </p:txBody>
      </p:sp>
      <p:sp>
        <p:nvSpPr>
          <p:cNvPr id="3" name="Content Placeholder 2"/>
          <p:cNvSpPr txBox="1">
            <a:spLocks/>
          </p:cNvSpPr>
          <p:nvPr/>
        </p:nvSpPr>
        <p:spPr bwMode="auto">
          <a:xfrm>
            <a:off x="457200" y="4671879"/>
            <a:ext cx="8229600" cy="1008112"/>
          </a:xfrm>
          <a:prstGeom prst="rect">
            <a:avLst/>
          </a:prstGeom>
          <a:noFill/>
          <a:ln>
            <a:noFill/>
          </a:ln>
        </p:spPr>
        <p:txBody>
          <a:bodyPr vert="horz" wrap="square" lIns="91440" tIns="45720" rIns="91440" bIns="45720" numCol="1" anchor="t" anchorCtr="0" compatLnSpc="1"/>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Integration with other NHS systems is uneven.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Curzons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et. al., 2021).</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Privacy, data security, and ethics </a:t>
            </a:r>
          </a:p>
        </p:txBody>
      </p:sp>
      <p:sp>
        <p:nvSpPr>
          <p:cNvPr id="2" name="Title 1"/>
          <p:cNvSpPr txBox="1">
            <a:spLocks/>
          </p:cNvSpPr>
          <p:nvPr/>
        </p:nvSpPr>
        <p:spPr bwMode="auto">
          <a:xfrm>
            <a:off x="457200" y="4386381"/>
            <a:ext cx="8229600" cy="367060"/>
          </a:xfrm>
          <a:prstGeom prst="rect">
            <a:avLst/>
          </a:prstGeom>
          <a:noFill/>
          <a:ln>
            <a:noFill/>
          </a:ln>
        </p:spPr>
        <p:txBody>
          <a:bodyPr vert="horz" wrap="square" lIns="91440" tIns="45720" rIns="91440" bIns="45720" numCol="1" anchor="ctr" anchorCtr="0" compatLnSpc="1"/>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a:lstStyle>
          <a:p>
            <a:r>
              <a:rPr lang="en-GB" altLang="en-US" sz="2400" b="1" dirty="0"/>
              <a:t>Challenges</a:t>
            </a:r>
          </a:p>
        </p:txBody>
      </p:sp>
      <p:pic>
        <p:nvPicPr>
          <p:cNvPr id="6" name="Picture 5">
            <a:extLst>
              <a:ext uri="{FF2B5EF4-FFF2-40B4-BE49-F238E27FC236}">
                <a16:creationId xmlns:a16="http://schemas.microsoft.com/office/drawing/2014/main" id="{8F9385F6-30AE-B7E7-7B18-AAB1659FC7D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71600" y="1908885"/>
            <a:ext cx="4680520" cy="2541556"/>
          </a:xfrm>
          <a:prstGeom prst="rect">
            <a:avLst/>
          </a:prstGeom>
        </p:spPr>
      </p:pic>
      <p:sp>
        <p:nvSpPr>
          <p:cNvPr id="5" name="TextBox 4">
            <a:extLst>
              <a:ext uri="{FF2B5EF4-FFF2-40B4-BE49-F238E27FC236}">
                <a16:creationId xmlns:a16="http://schemas.microsoft.com/office/drawing/2014/main" id="{9C1CBE13-5715-DBE9-8DF7-7AD0BF7EC576}"/>
              </a:ext>
            </a:extLst>
          </p:cNvPr>
          <p:cNvSpPr txBox="1"/>
          <p:nvPr/>
        </p:nvSpPr>
        <p:spPr>
          <a:xfrm>
            <a:off x="5724128" y="4089744"/>
            <a:ext cx="1728192" cy="307777"/>
          </a:xfrm>
          <a:prstGeom prst="rect">
            <a:avLst/>
          </a:prstGeom>
          <a:noFill/>
        </p:spPr>
        <p:txBody>
          <a:bodyPr wrap="square">
            <a:spAutoFit/>
          </a:bodyPr>
          <a:lstStyle/>
          <a:p>
            <a:r>
              <a:rPr lang="en-US" sz="1400" dirty="0"/>
              <a:t>(WIRED, 2021)</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4" name="Title 1"/>
          <p:cNvSpPr>
            <a:spLocks noGrp="1" noChangeArrowheads="1"/>
          </p:cNvSpPr>
          <p:nvPr>
            <p:ph type="title"/>
          </p:nvPr>
        </p:nvSpPr>
        <p:spPr>
          <a:xfrm>
            <a:off x="457200" y="260648"/>
            <a:ext cx="8229600" cy="1143000"/>
          </a:xfrm>
        </p:spPr>
        <p:txBody>
          <a:bodyPr/>
          <a:lstStyle/>
          <a:p>
            <a:pPr eaLnBrk="1" hangingPunct="1"/>
            <a:r>
              <a:rPr lang="en-GB" altLang="en-US" sz="3800" b="1" dirty="0"/>
              <a:t>Impact on patients </a:t>
            </a:r>
          </a:p>
        </p:txBody>
      </p:sp>
      <p:sp>
        <p:nvSpPr>
          <p:cNvPr id="1048615" name="Content Placeholder 2"/>
          <p:cNvSpPr>
            <a:spLocks noGrp="1" noChangeArrowheads="1"/>
          </p:cNvSpPr>
          <p:nvPr>
            <p:ph idx="1"/>
          </p:nvPr>
        </p:nvSpPr>
        <p:spPr>
          <a:xfrm>
            <a:off x="457200" y="1196752"/>
            <a:ext cx="8229600" cy="2476871"/>
          </a:xfrm>
        </p:spPr>
        <p:txBody>
          <a:bodyPr/>
          <a:lstStyle/>
          <a:p>
            <a:pPr eaLnBrk="1" hangingPunct="1"/>
            <a:r>
              <a:rPr lang="en-GB" sz="1800" dirty="0">
                <a:effectLst/>
                <a:latin typeface="Aptos" panose="020B0004020202020204" pitchFamily="34" charset="0"/>
                <a:ea typeface="Aptos" panose="020B0004020202020204" pitchFamily="34" charset="0"/>
                <a:cs typeface="Times New Roman" panose="02020603050405020304" pitchFamily="18" charset="0"/>
              </a:rPr>
              <a:t>greater flexibility, empowerment, and accessibility. (</a:t>
            </a:r>
            <a:r>
              <a:rPr lang="en-GB" sz="1800" dirty="0" err="1">
                <a:effectLst/>
                <a:latin typeface="Aptos" panose="020B0004020202020204" pitchFamily="34" charset="0"/>
                <a:ea typeface="Aptos" panose="020B0004020202020204" pitchFamily="34" charset="0"/>
                <a:cs typeface="Times New Roman" panose="02020603050405020304" pitchFamily="18" charset="0"/>
              </a:rPr>
              <a:t>Espie</a:t>
            </a:r>
            <a:r>
              <a:rPr lang="en-GB" sz="1800" dirty="0">
                <a:effectLst/>
                <a:latin typeface="Aptos" panose="020B0004020202020204" pitchFamily="34" charset="0"/>
                <a:ea typeface="Aptos" panose="020B0004020202020204" pitchFamily="34" charset="0"/>
                <a:cs typeface="Times New Roman" panose="02020603050405020304" pitchFamily="18" charset="0"/>
              </a:rPr>
              <a:t> et.al., 2019). </a:t>
            </a:r>
          </a:p>
          <a:p>
            <a:pPr eaLnBrk="1" hangingPunct="1"/>
            <a:r>
              <a:rPr lang="en-GB" sz="1800" dirty="0">
                <a:effectLst/>
                <a:latin typeface="Aptos" panose="020B0004020202020204" pitchFamily="34" charset="0"/>
                <a:ea typeface="Aptos" panose="020B0004020202020204" pitchFamily="34" charset="0"/>
                <a:cs typeface="Times New Roman" panose="02020603050405020304" pitchFamily="18" charset="0"/>
              </a:rPr>
              <a:t>clinical efficacy in enhancing sleep. </a:t>
            </a:r>
          </a:p>
          <a:p>
            <a:pPr eaLnBrk="1" hangingPunct="1"/>
            <a:r>
              <a:rPr lang="en-GB" sz="1800" dirty="0">
                <a:effectLst/>
                <a:latin typeface="Aptos" panose="020B0004020202020204" pitchFamily="34" charset="0"/>
                <a:ea typeface="Aptos" panose="020B0004020202020204" pitchFamily="34" charset="0"/>
                <a:cs typeface="Times New Roman" panose="02020603050405020304" pitchFamily="18" charset="0"/>
              </a:rPr>
              <a:t>less stigma than in-person therapy. Big Health (2021) </a:t>
            </a:r>
            <a:endParaRPr lang="en-GB" altLang="en-US" sz="2800" dirty="0"/>
          </a:p>
        </p:txBody>
      </p:sp>
      <p:sp>
        <p:nvSpPr>
          <p:cNvPr id="2" name="Title 1"/>
          <p:cNvSpPr txBox="1">
            <a:spLocks/>
          </p:cNvSpPr>
          <p:nvPr/>
        </p:nvSpPr>
        <p:spPr bwMode="auto">
          <a:xfrm>
            <a:off x="452884" y="3529607"/>
            <a:ext cx="8229600" cy="778098"/>
          </a:xfrm>
          <a:prstGeom prst="rect">
            <a:avLst/>
          </a:prstGeom>
          <a:noFill/>
          <a:ln>
            <a:noFill/>
          </a:ln>
        </p:spPr>
        <p:txBody>
          <a:bodyPr vert="horz" wrap="square" lIns="91440" tIns="45720" rIns="91440" bIns="45720" numCol="1" anchor="ctr" anchorCtr="0" compatLnSpc="1"/>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a:lstStyle>
          <a:p>
            <a:r>
              <a:rPr lang="en-GB" altLang="en-US" sz="3500" b="1" dirty="0"/>
              <a:t>Challenges</a:t>
            </a:r>
          </a:p>
        </p:txBody>
      </p:sp>
      <p:sp>
        <p:nvSpPr>
          <p:cNvPr id="3" name="Content Placeholder 2"/>
          <p:cNvSpPr txBox="1">
            <a:spLocks/>
          </p:cNvSpPr>
          <p:nvPr/>
        </p:nvSpPr>
        <p:spPr bwMode="auto">
          <a:xfrm>
            <a:off x="251520" y="4221088"/>
            <a:ext cx="8229600" cy="1324743"/>
          </a:xfrm>
          <a:prstGeom prst="rect">
            <a:avLst/>
          </a:prstGeom>
          <a:noFill/>
          <a:ln>
            <a:noFill/>
          </a:ln>
        </p:spPr>
        <p:txBody>
          <a:bodyPr vert="horz" wrap="square" lIns="91440" tIns="45720" rIns="91440" bIns="45720" numCol="1" anchor="t" anchorCtr="0" compatLnSpc="1"/>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1800" dirty="0">
                <a:effectLst/>
                <a:latin typeface="Aptos" panose="020B0004020202020204" pitchFamily="34" charset="0"/>
                <a:ea typeface="Aptos" panose="020B0004020202020204" pitchFamily="34" charset="0"/>
                <a:cs typeface="Times New Roman" panose="02020603050405020304" pitchFamily="18" charset="0"/>
              </a:rPr>
              <a:t>Digital literacy of patients (Greenhalgh et al., 2021).</a:t>
            </a:r>
          </a:p>
          <a:p>
            <a:r>
              <a:rPr lang="en-GB" sz="1800" dirty="0">
                <a:effectLst/>
                <a:latin typeface="Aptos" panose="020B0004020202020204" pitchFamily="34" charset="0"/>
                <a:ea typeface="Aptos" panose="020B0004020202020204" pitchFamily="34" charset="0"/>
                <a:cs typeface="Times New Roman" panose="02020603050405020304" pitchFamily="18" charset="0"/>
              </a:rPr>
              <a:t>Preference of patients for human therapy</a:t>
            </a:r>
            <a:endParaRPr lang="en-GB" alt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6" name="Title 1"/>
          <p:cNvSpPr>
            <a:spLocks noGrp="1" noChangeArrowheads="1"/>
          </p:cNvSpPr>
          <p:nvPr>
            <p:ph type="title"/>
          </p:nvPr>
        </p:nvSpPr>
        <p:spPr>
          <a:xfrm>
            <a:off x="457200" y="-171400"/>
            <a:ext cx="8229600" cy="1143000"/>
          </a:xfrm>
        </p:spPr>
        <p:txBody>
          <a:bodyPr/>
          <a:lstStyle/>
          <a:p>
            <a:pPr eaLnBrk="1" hangingPunct="1"/>
            <a:r>
              <a:rPr lang="en-GB" altLang="en-US" sz="3000" b="1" dirty="0"/>
              <a:t>Impact on community </a:t>
            </a:r>
          </a:p>
        </p:txBody>
      </p:sp>
      <p:sp>
        <p:nvSpPr>
          <p:cNvPr id="1048617" name="Content Placeholder 2"/>
          <p:cNvSpPr>
            <a:spLocks noGrp="1" noChangeArrowheads="1"/>
          </p:cNvSpPr>
          <p:nvPr>
            <p:ph idx="1"/>
          </p:nvPr>
        </p:nvSpPr>
        <p:spPr>
          <a:xfrm>
            <a:off x="457200" y="692696"/>
            <a:ext cx="8229600" cy="2260848"/>
          </a:xfrm>
        </p:spPr>
        <p:txBody>
          <a:bodyPr/>
          <a:lstStyle/>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Reduce the population's health burden</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Increased productivity at work and improved family well-being are two benefits of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Sleepio</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(2020, Public Health England). </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Underserved or rural populations with limited access to mental health treatments can receive services.</a:t>
            </a:r>
          </a:p>
          <a:p>
            <a:pPr eaLnBrk="1" hangingPunct="1"/>
            <a:endParaRPr lang="en-GB" altLang="en-US" sz="2500" dirty="0"/>
          </a:p>
        </p:txBody>
      </p:sp>
      <p:sp>
        <p:nvSpPr>
          <p:cNvPr id="2" name="Title 1"/>
          <p:cNvSpPr txBox="1">
            <a:spLocks/>
          </p:cNvSpPr>
          <p:nvPr/>
        </p:nvSpPr>
        <p:spPr bwMode="auto">
          <a:xfrm>
            <a:off x="457200" y="2564904"/>
            <a:ext cx="8229600" cy="1143000"/>
          </a:xfrm>
          <a:prstGeom prst="rect">
            <a:avLst/>
          </a:prstGeom>
          <a:noFill/>
          <a:ln>
            <a:noFill/>
          </a:ln>
        </p:spPr>
        <p:txBody>
          <a:bodyPr vert="horz" wrap="square" lIns="91440" tIns="45720" rIns="91440" bIns="45720" numCol="1" anchor="ctr" anchorCtr="0" compatLnSpc="1"/>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a:lstStyle>
          <a:p>
            <a:r>
              <a:rPr lang="en-GB" altLang="en-US" sz="2800" b="1"/>
              <a:t>Challenges</a:t>
            </a:r>
            <a:endParaRPr lang="en-GB" altLang="en-US" sz="2800" b="1" dirty="0"/>
          </a:p>
        </p:txBody>
      </p:sp>
      <p:sp>
        <p:nvSpPr>
          <p:cNvPr id="3" name="Content Placeholder 2"/>
          <p:cNvSpPr txBox="1">
            <a:spLocks/>
          </p:cNvSpPr>
          <p:nvPr/>
        </p:nvSpPr>
        <p:spPr bwMode="auto">
          <a:xfrm>
            <a:off x="457200" y="3415010"/>
            <a:ext cx="8229600" cy="1756791"/>
          </a:xfrm>
          <a:prstGeom prst="rect">
            <a:avLst/>
          </a:prstGeom>
          <a:noFill/>
          <a:ln>
            <a:noFill/>
          </a:ln>
        </p:spPr>
        <p:txBody>
          <a:bodyPr vert="horz" wrap="square" lIns="91440" tIns="45720" rIns="91440" bIns="45720" numCol="1" anchor="t" anchorCtr="0" compatLnSpc="1"/>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Poor broadband connections or low levels of digital inclusion among communities. Confederation of NHS, 2023. </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Insufficient community involvement and co-production in tool development</a:t>
            </a:r>
          </a:p>
          <a:p>
            <a:pPr marL="0" indent="0">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1" name="Title 1"/>
          <p:cNvSpPr>
            <a:spLocks noGrp="1" noChangeArrowheads="1"/>
          </p:cNvSpPr>
          <p:nvPr>
            <p:ph type="title"/>
          </p:nvPr>
        </p:nvSpPr>
        <p:spPr/>
        <p:txBody>
          <a:bodyPr/>
          <a:lstStyle/>
          <a:p>
            <a:pPr eaLnBrk="1" hangingPunct="1"/>
            <a:r>
              <a:rPr lang="en-GB" altLang="en-US" b="1"/>
              <a:t>Challenges of the innovation</a:t>
            </a:r>
          </a:p>
        </p:txBody>
      </p:sp>
      <p:sp>
        <p:nvSpPr>
          <p:cNvPr id="1048592" name="Content Placeholder 2"/>
          <p:cNvSpPr>
            <a:spLocks noGrp="1" noChangeArrowheads="1"/>
          </p:cNvSpPr>
          <p:nvPr>
            <p:ph idx="1"/>
          </p:nvPr>
        </p:nvSpPr>
        <p:spPr>
          <a:xfrm>
            <a:off x="457200" y="1600200"/>
            <a:ext cx="8229600" cy="3916363"/>
          </a:xfrm>
        </p:spPr>
        <p:txBody>
          <a:bodyPr/>
          <a:lstStyle/>
          <a:p>
            <a:pPr eaLnBrk="1" hangingPunct="1"/>
            <a:r>
              <a:rPr lang="en-GB" sz="1800" dirty="0">
                <a:effectLst/>
                <a:latin typeface="Aptos" panose="020B0004020202020204" pitchFamily="34" charset="0"/>
                <a:ea typeface="Aptos" panose="020B0004020202020204" pitchFamily="34" charset="0"/>
                <a:cs typeface="Times New Roman" panose="02020603050405020304" pitchFamily="18" charset="0"/>
              </a:rPr>
              <a:t>uneven adoption among clinicians. (</a:t>
            </a:r>
            <a:r>
              <a:rPr lang="en-GB" sz="1800" dirty="0" err="1">
                <a:effectLst/>
                <a:latin typeface="Aptos" panose="020B0004020202020204" pitchFamily="34" charset="0"/>
                <a:ea typeface="Aptos" panose="020B0004020202020204" pitchFamily="34" charset="0"/>
                <a:cs typeface="Times New Roman" panose="02020603050405020304" pitchFamily="18" charset="0"/>
              </a:rPr>
              <a:t>Curzons</a:t>
            </a:r>
            <a:r>
              <a:rPr lang="en-GB" sz="1800" dirty="0">
                <a:effectLst/>
                <a:latin typeface="Aptos" panose="020B0004020202020204" pitchFamily="34" charset="0"/>
                <a:ea typeface="Aptos" panose="020B0004020202020204" pitchFamily="34" charset="0"/>
                <a:cs typeface="Times New Roman" panose="02020603050405020304" pitchFamily="18" charset="0"/>
              </a:rPr>
              <a:t> et. al., 2021). </a:t>
            </a:r>
          </a:p>
          <a:p>
            <a:pPr eaLnBrk="1" hangingPunct="1"/>
            <a:r>
              <a:rPr lang="en-GB" sz="1800" dirty="0">
                <a:effectLst/>
                <a:latin typeface="Aptos" panose="020B0004020202020204" pitchFamily="34" charset="0"/>
                <a:ea typeface="Aptos" panose="020B0004020202020204" pitchFamily="34" charset="0"/>
                <a:cs typeface="Times New Roman" panose="02020603050405020304" pitchFamily="18" charset="0"/>
              </a:rPr>
              <a:t>Insufficient human contact </a:t>
            </a:r>
          </a:p>
          <a:p>
            <a:pPr eaLnBrk="1" hangingPunct="1"/>
            <a:r>
              <a:rPr lang="en-GB" sz="1800" dirty="0">
                <a:effectLst/>
                <a:latin typeface="Aptos" panose="020B0004020202020204" pitchFamily="34" charset="0"/>
                <a:ea typeface="Aptos" panose="020B0004020202020204" pitchFamily="34" charset="0"/>
                <a:cs typeface="Times New Roman" panose="02020603050405020304" pitchFamily="18" charset="0"/>
              </a:rPr>
              <a:t>Digital exclusion of low-income or low-literate populations. Confederation of NHS, 2023. </a:t>
            </a:r>
            <a:endParaRPr lang="en-GB" sz="1800" dirty="0">
              <a:latin typeface="Aptos" panose="020B0004020202020204" pitchFamily="34" charset="0"/>
              <a:ea typeface="Aptos" panose="020B0004020202020204" pitchFamily="34" charset="0"/>
              <a:cs typeface="Times New Roman" panose="02020603050405020304" pitchFamily="18" charset="0"/>
            </a:endParaRPr>
          </a:p>
          <a:p>
            <a:pPr eaLnBrk="1" hangingPunct="1"/>
            <a:r>
              <a:rPr lang="en-GB" sz="1800" dirty="0">
                <a:effectLst/>
                <a:latin typeface="Aptos" panose="020B0004020202020204" pitchFamily="34" charset="0"/>
                <a:ea typeface="Aptos" panose="020B0004020202020204" pitchFamily="34" charset="0"/>
                <a:cs typeface="Times New Roman" panose="02020603050405020304" pitchFamily="18" charset="0"/>
              </a:rPr>
              <a:t>Data governance and privacy protection for users </a:t>
            </a:r>
            <a:endParaRPr lang="en-GB" alt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87" name="Title 1"/>
          <p:cNvSpPr>
            <a:spLocks noGrp="1" noChangeArrowheads="1"/>
          </p:cNvSpPr>
          <p:nvPr>
            <p:ph type="title"/>
          </p:nvPr>
        </p:nvSpPr>
        <p:spPr/>
        <p:txBody>
          <a:bodyPr/>
          <a:lstStyle/>
          <a:p>
            <a:pPr eaLnBrk="1" hangingPunct="1"/>
            <a:r>
              <a:rPr lang="en-GB" altLang="en-US" b="1"/>
              <a:t>Recommendation</a:t>
            </a:r>
          </a:p>
        </p:txBody>
      </p:sp>
      <p:sp>
        <p:nvSpPr>
          <p:cNvPr id="1048588" name="Content Placeholder 2"/>
          <p:cNvSpPr>
            <a:spLocks noGrp="1" noChangeArrowheads="1"/>
          </p:cNvSpPr>
          <p:nvPr>
            <p:ph idx="1"/>
          </p:nvPr>
        </p:nvSpPr>
        <p:spPr>
          <a:xfrm>
            <a:off x="457200" y="1340768"/>
            <a:ext cx="8229600" cy="3916363"/>
          </a:xfrm>
        </p:spPr>
        <p:txBody>
          <a:bodyPr/>
          <a:lstStyle/>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Boost clinicians' training in digital literacy </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Boost the NHS's system integration.</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Encourage widespread involvement by collaborating with various user groups.</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increases the infrastructure that facilitates digital access.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a:t>Conclusion</a:t>
            </a:r>
          </a:p>
        </p:txBody>
      </p:sp>
      <p:sp>
        <p:nvSpPr>
          <p:cNvPr id="3" name="Content Placeholder 2"/>
          <p:cNvSpPr>
            <a:spLocks noGrp="1"/>
          </p:cNvSpPr>
          <p:nvPr>
            <p:ph idx="1"/>
          </p:nvPr>
        </p:nvSpPr>
        <p:spPr/>
        <p:txBody>
          <a:bodyPr/>
          <a:lstStyle/>
          <a:p>
            <a:pPr marL="0" indent="0">
              <a:lnSpc>
                <a:spcPct val="115000"/>
              </a:lnSpc>
              <a:spcAft>
                <a:spcPts val="800"/>
              </a:spcAft>
              <a:buNone/>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Sleepio</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serves as an example of how digital therapeutics can increase patient empowerment, staff efficiency, and accessibility in UK health systems. However, addressing clinician involvement, systems integration, and digital exclusion is necessary for long-term success.</a:t>
            </a:r>
          </a:p>
          <a:p>
            <a:pPr marL="0" indent="0">
              <a:lnSpc>
                <a:spcPct val="115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85" name="Title 1"/>
          <p:cNvSpPr>
            <a:spLocks noGrp="1" noChangeArrowheads="1"/>
          </p:cNvSpPr>
          <p:nvPr>
            <p:ph type="title"/>
          </p:nvPr>
        </p:nvSpPr>
        <p:spPr>
          <a:xfrm>
            <a:off x="457200" y="-315416"/>
            <a:ext cx="8229600" cy="1143000"/>
          </a:xfrm>
        </p:spPr>
        <p:txBody>
          <a:bodyPr/>
          <a:lstStyle/>
          <a:p>
            <a:pPr eaLnBrk="1" hangingPunct="1"/>
            <a:r>
              <a:rPr lang="en-GB" altLang="en-US" sz="2800" b="1" dirty="0"/>
              <a:t>References</a:t>
            </a:r>
          </a:p>
        </p:txBody>
      </p:sp>
      <p:sp>
        <p:nvSpPr>
          <p:cNvPr id="1048586" name="Content Placeholder 2"/>
          <p:cNvSpPr>
            <a:spLocks noGrp="1" noChangeArrowheads="1"/>
          </p:cNvSpPr>
          <p:nvPr>
            <p:ph idx="1"/>
          </p:nvPr>
        </p:nvSpPr>
        <p:spPr>
          <a:xfrm>
            <a:off x="457200" y="476672"/>
            <a:ext cx="8229600" cy="5256584"/>
          </a:xfrm>
        </p:spPr>
        <p:txBody>
          <a:bodyPr/>
          <a:lstStyle/>
          <a:p>
            <a:pPr marL="0" indent="0">
              <a:lnSpc>
                <a:spcPct val="150000"/>
              </a:lnSpc>
              <a:buNone/>
            </a:pPr>
            <a:r>
              <a:rPr lang="en-US" sz="1050" dirty="0">
                <a:latin typeface="Arial" panose="020B0604020202020204" pitchFamily="34" charset="0"/>
                <a:cs typeface="Arial" panose="020B0604020202020204" pitchFamily="34" charset="0"/>
              </a:rPr>
              <a:t>Big Health (2021) </a:t>
            </a:r>
            <a:r>
              <a:rPr lang="en-US" sz="1050" i="1" dirty="0" err="1">
                <a:latin typeface="Arial" panose="020B0604020202020204" pitchFamily="34" charset="0"/>
                <a:cs typeface="Arial" panose="020B0604020202020204" pitchFamily="34" charset="0"/>
              </a:rPr>
              <a:t>Sleepio</a:t>
            </a:r>
            <a:r>
              <a:rPr lang="en-US" sz="1050" i="1" dirty="0">
                <a:latin typeface="Arial" panose="020B0604020202020204" pitchFamily="34" charset="0"/>
                <a:cs typeface="Arial" panose="020B0604020202020204" pitchFamily="34" charset="0"/>
              </a:rPr>
              <a:t>: Proven digital CBT for insomnia</a:t>
            </a:r>
            <a:r>
              <a:rPr lang="en-US" sz="1050" dirty="0">
                <a:latin typeface="Arial" panose="020B0604020202020204" pitchFamily="34" charset="0"/>
                <a:cs typeface="Arial" panose="020B0604020202020204" pitchFamily="34" charset="0"/>
              </a:rPr>
              <a:t>. Available at: </a:t>
            </a:r>
            <a:r>
              <a:rPr lang="en-US" sz="1050" dirty="0">
                <a:latin typeface="Arial" panose="020B0604020202020204" pitchFamily="34" charset="0"/>
                <a:cs typeface="Arial" panose="020B0604020202020204" pitchFamily="34" charset="0"/>
                <a:hlinkClick r:id="rId2"/>
              </a:rPr>
              <a:t>https://www.bighealth.com</a:t>
            </a:r>
            <a:r>
              <a:rPr lang="en-US" sz="1050" dirty="0">
                <a:latin typeface="Arial" panose="020B0604020202020204" pitchFamily="34" charset="0"/>
                <a:cs typeface="Arial" panose="020B0604020202020204" pitchFamily="34" charset="0"/>
              </a:rPr>
              <a:t> (Accessed: 18 October 2025).</a:t>
            </a:r>
          </a:p>
          <a:p>
            <a:pPr marL="0" indent="0">
              <a:lnSpc>
                <a:spcPct val="150000"/>
              </a:lnSpc>
              <a:buNone/>
            </a:pPr>
            <a:r>
              <a:rPr lang="en-US" sz="1050" dirty="0">
                <a:latin typeface="Arial" panose="020B0604020202020204" pitchFamily="34" charset="0"/>
                <a:cs typeface="Arial" panose="020B0604020202020204" pitchFamily="34" charset="0"/>
              </a:rPr>
              <a:t>CPR Guardian (2022) </a:t>
            </a:r>
            <a:r>
              <a:rPr lang="en-US" sz="1050" i="1" dirty="0" err="1">
                <a:latin typeface="Arial" panose="020B0604020202020204" pitchFamily="34" charset="0"/>
                <a:cs typeface="Arial" panose="020B0604020202020204" pitchFamily="34" charset="0"/>
              </a:rPr>
              <a:t>Sleepio</a:t>
            </a:r>
            <a:r>
              <a:rPr lang="en-US" sz="1050" i="1" dirty="0">
                <a:latin typeface="Arial" panose="020B0604020202020204" pitchFamily="34" charset="0"/>
                <a:cs typeface="Arial" panose="020B0604020202020204" pitchFamily="34" charset="0"/>
              </a:rPr>
              <a:t> app for insomnia backed by NICE</a:t>
            </a:r>
            <a:r>
              <a:rPr lang="en-US" sz="1050" dirty="0">
                <a:latin typeface="Arial" panose="020B0604020202020204" pitchFamily="34" charset="0"/>
                <a:cs typeface="Arial" panose="020B0604020202020204" pitchFamily="34" charset="0"/>
              </a:rPr>
              <a:t>. Available at: </a:t>
            </a:r>
            <a:r>
              <a:rPr lang="en-US" sz="1050" dirty="0">
                <a:latin typeface="Arial" panose="020B0604020202020204" pitchFamily="34" charset="0"/>
                <a:cs typeface="Arial" panose="020B0604020202020204" pitchFamily="34" charset="0"/>
                <a:hlinkClick r:id="rId3"/>
              </a:rPr>
              <a:t>https://pharmaphorum.com/news/sleepio-app-for-insomnia-backed-by-nice</a:t>
            </a:r>
            <a:r>
              <a:rPr lang="en-US" sz="1050" dirty="0">
                <a:latin typeface="Arial" panose="020B0604020202020204" pitchFamily="34" charset="0"/>
                <a:cs typeface="Arial" panose="020B0604020202020204" pitchFamily="34" charset="0"/>
              </a:rPr>
              <a:t> (Accessed: 25 November 2025).</a:t>
            </a:r>
          </a:p>
          <a:p>
            <a:pPr marL="0" indent="0">
              <a:lnSpc>
                <a:spcPct val="150000"/>
              </a:lnSpc>
              <a:buNone/>
            </a:pPr>
            <a:r>
              <a:rPr lang="en-US" sz="1050" dirty="0" err="1">
                <a:latin typeface="Arial" panose="020B0604020202020204" pitchFamily="34" charset="0"/>
                <a:cs typeface="Arial" panose="020B0604020202020204" pitchFamily="34" charset="0"/>
              </a:rPr>
              <a:t>Curzons</a:t>
            </a:r>
            <a:r>
              <a:rPr lang="en-US" sz="1050" dirty="0">
                <a:latin typeface="Arial" panose="020B0604020202020204" pitchFamily="34" charset="0"/>
                <a:cs typeface="Arial" panose="020B0604020202020204" pitchFamily="34" charset="0"/>
              </a:rPr>
              <a:t>, S., </a:t>
            </a:r>
            <a:r>
              <a:rPr lang="en-US" sz="1050" dirty="0" err="1">
                <a:latin typeface="Arial" panose="020B0604020202020204" pitchFamily="34" charset="0"/>
                <a:cs typeface="Arial" panose="020B0604020202020204" pitchFamily="34" charset="0"/>
              </a:rPr>
              <a:t>Espie</a:t>
            </a:r>
            <a:r>
              <a:rPr lang="en-US" sz="1050" dirty="0">
                <a:latin typeface="Arial" panose="020B0604020202020204" pitchFamily="34" charset="0"/>
                <a:cs typeface="Arial" panose="020B0604020202020204" pitchFamily="34" charset="0"/>
              </a:rPr>
              <a:t>, C. A. and Kyle, S. D. (2021) ‘The impact of digital cognitive </a:t>
            </a:r>
            <a:r>
              <a:rPr lang="en-US" sz="1050" dirty="0" err="1">
                <a:latin typeface="Arial" panose="020B0604020202020204" pitchFamily="34" charset="0"/>
                <a:cs typeface="Arial" panose="020B0604020202020204" pitchFamily="34" charset="0"/>
              </a:rPr>
              <a:t>behavioural</a:t>
            </a:r>
            <a:r>
              <a:rPr lang="en-US" sz="1050" dirty="0">
                <a:latin typeface="Arial" panose="020B0604020202020204" pitchFamily="34" charset="0"/>
                <a:cs typeface="Arial" panose="020B0604020202020204" pitchFamily="34" charset="0"/>
              </a:rPr>
              <a:t> therapy for insomnia on primary care costs and consultation rates’, </a:t>
            </a:r>
            <a:r>
              <a:rPr lang="en-US" sz="1050" i="1" dirty="0">
                <a:latin typeface="Arial" panose="020B0604020202020204" pitchFamily="34" charset="0"/>
                <a:cs typeface="Arial" panose="020B0604020202020204" pitchFamily="34" charset="0"/>
              </a:rPr>
              <a:t>BMJ Open</a:t>
            </a:r>
            <a:r>
              <a:rPr lang="en-US" sz="1050" dirty="0">
                <a:latin typeface="Arial" panose="020B0604020202020204" pitchFamily="34" charset="0"/>
                <a:cs typeface="Arial" panose="020B0604020202020204" pitchFamily="34" charset="0"/>
              </a:rPr>
              <a:t>, 11(8), e047834.</a:t>
            </a:r>
          </a:p>
          <a:p>
            <a:pPr marL="0" indent="0">
              <a:lnSpc>
                <a:spcPct val="150000"/>
              </a:lnSpc>
              <a:buNone/>
            </a:pPr>
            <a:r>
              <a:rPr lang="en-US" sz="1050" dirty="0" err="1">
                <a:latin typeface="Arial" panose="020B0604020202020204" pitchFamily="34" charset="0"/>
                <a:cs typeface="Arial" panose="020B0604020202020204" pitchFamily="34" charset="0"/>
              </a:rPr>
              <a:t>Espie</a:t>
            </a:r>
            <a:r>
              <a:rPr lang="en-US" sz="1050" dirty="0">
                <a:latin typeface="Arial" panose="020B0604020202020204" pitchFamily="34" charset="0"/>
                <a:cs typeface="Arial" panose="020B0604020202020204" pitchFamily="34" charset="0"/>
              </a:rPr>
              <a:t>, C. A., Kyle, S. D. et al. (2019) ‘Digital therapeutics for insomnia: Implementation and outcomes within the NHS’, </a:t>
            </a:r>
            <a:r>
              <a:rPr lang="en-US" sz="1050" i="1" dirty="0">
                <a:latin typeface="Arial" panose="020B0604020202020204" pitchFamily="34" charset="0"/>
                <a:cs typeface="Arial" panose="020B0604020202020204" pitchFamily="34" charset="0"/>
              </a:rPr>
              <a:t>Journal of Medical Internet Research</a:t>
            </a:r>
            <a:r>
              <a:rPr lang="en-US" sz="1050" dirty="0">
                <a:latin typeface="Arial" panose="020B0604020202020204" pitchFamily="34" charset="0"/>
                <a:cs typeface="Arial" panose="020B0604020202020204" pitchFamily="34" charset="0"/>
              </a:rPr>
              <a:t>, 21(11), e13178.</a:t>
            </a:r>
          </a:p>
          <a:p>
            <a:pPr marL="0" indent="0">
              <a:lnSpc>
                <a:spcPct val="150000"/>
              </a:lnSpc>
              <a:buNone/>
            </a:pPr>
            <a:r>
              <a:rPr lang="en-US" sz="1050" dirty="0" err="1">
                <a:latin typeface="Arial" panose="020B0604020202020204" pitchFamily="34" charset="0"/>
                <a:cs typeface="Arial" panose="020B0604020202020204" pitchFamily="34" charset="0"/>
              </a:rPr>
              <a:t>Espie</a:t>
            </a:r>
            <a:r>
              <a:rPr lang="en-US" sz="1050" dirty="0">
                <a:latin typeface="Arial" panose="020B0604020202020204" pitchFamily="34" charset="0"/>
                <a:cs typeface="Arial" panose="020B0604020202020204" pitchFamily="34" charset="0"/>
              </a:rPr>
              <a:t>, C. A. et al. (2012) ‘A randomized, placebo-controlled trial of online cognitive behavioral therapy for chronic insomnia disorder delivered via an automated media-rich web application’, </a:t>
            </a:r>
            <a:r>
              <a:rPr lang="en-US" sz="1050" i="1" dirty="0">
                <a:latin typeface="Arial" panose="020B0604020202020204" pitchFamily="34" charset="0"/>
                <a:cs typeface="Arial" panose="020B0604020202020204" pitchFamily="34" charset="0"/>
              </a:rPr>
              <a:t>Sleep</a:t>
            </a:r>
            <a:r>
              <a:rPr lang="en-US" sz="1050" dirty="0">
                <a:latin typeface="Arial" panose="020B0604020202020204" pitchFamily="34" charset="0"/>
                <a:cs typeface="Arial" panose="020B0604020202020204" pitchFamily="34" charset="0"/>
              </a:rPr>
              <a:t>, 35(6), pp. 769–781.</a:t>
            </a:r>
          </a:p>
          <a:p>
            <a:pPr marL="0" indent="0">
              <a:lnSpc>
                <a:spcPct val="150000"/>
              </a:lnSpc>
              <a:buNone/>
            </a:pPr>
            <a:r>
              <a:rPr lang="en-US" sz="1050" dirty="0">
                <a:latin typeface="Arial" panose="020B0604020202020204" pitchFamily="34" charset="0"/>
                <a:cs typeface="Arial" panose="020B0604020202020204" pitchFamily="34" charset="0"/>
              </a:rPr>
              <a:t>Greenhalgh, T., </a:t>
            </a:r>
            <a:r>
              <a:rPr lang="en-US" sz="1050" dirty="0" err="1">
                <a:latin typeface="Arial" panose="020B0604020202020204" pitchFamily="34" charset="0"/>
                <a:cs typeface="Arial" panose="020B0604020202020204" pitchFamily="34" charset="0"/>
              </a:rPr>
              <a:t>Wherton</a:t>
            </a:r>
            <a:r>
              <a:rPr lang="en-US" sz="1050" dirty="0">
                <a:latin typeface="Arial" panose="020B0604020202020204" pitchFamily="34" charset="0"/>
                <a:cs typeface="Arial" panose="020B0604020202020204" pitchFamily="34" charset="0"/>
              </a:rPr>
              <a:t>, J., </a:t>
            </a:r>
            <a:r>
              <a:rPr lang="en-US" sz="1050" dirty="0" err="1">
                <a:latin typeface="Arial" panose="020B0604020202020204" pitchFamily="34" charset="0"/>
                <a:cs typeface="Arial" panose="020B0604020202020204" pitchFamily="34" charset="0"/>
              </a:rPr>
              <a:t>Papoutsi</a:t>
            </a:r>
            <a:r>
              <a:rPr lang="en-US" sz="1050" dirty="0">
                <a:latin typeface="Arial" panose="020B0604020202020204" pitchFamily="34" charset="0"/>
                <a:cs typeface="Arial" panose="020B0604020202020204" pitchFamily="34" charset="0"/>
              </a:rPr>
              <a:t>, C., Lynch, J. and Hughes, G. (2021) ‘Beyond adoption: A new framework for theorizing and evaluating </a:t>
            </a:r>
            <a:r>
              <a:rPr lang="en-US" sz="1050" dirty="0" err="1">
                <a:latin typeface="Arial" panose="020B0604020202020204" pitchFamily="34" charset="0"/>
                <a:cs typeface="Arial" panose="020B0604020202020204" pitchFamily="34" charset="0"/>
              </a:rPr>
              <a:t>nonadoption</a:t>
            </a:r>
            <a:r>
              <a:rPr lang="en-US" sz="1050" dirty="0">
                <a:latin typeface="Arial" panose="020B0604020202020204" pitchFamily="34" charset="0"/>
                <a:cs typeface="Arial" panose="020B0604020202020204" pitchFamily="34" charset="0"/>
              </a:rPr>
              <a:t>, abandonment, and challenges to scale-up of health and care technologies’, </a:t>
            </a:r>
            <a:r>
              <a:rPr lang="en-US" sz="1050" i="1" dirty="0">
                <a:latin typeface="Arial" panose="020B0604020202020204" pitchFamily="34" charset="0"/>
                <a:cs typeface="Arial" panose="020B0604020202020204" pitchFamily="34" charset="0"/>
              </a:rPr>
              <a:t>Journal of Medical Internet Research</a:t>
            </a:r>
            <a:r>
              <a:rPr lang="en-US" sz="1050" dirty="0">
                <a:latin typeface="Arial" panose="020B0604020202020204" pitchFamily="34" charset="0"/>
                <a:cs typeface="Arial" panose="020B0604020202020204" pitchFamily="34" charset="0"/>
              </a:rPr>
              <a:t>, 23(7), e22414.</a:t>
            </a:r>
          </a:p>
          <a:p>
            <a:pPr marL="0" indent="0">
              <a:lnSpc>
                <a:spcPct val="150000"/>
              </a:lnSpc>
              <a:buNone/>
            </a:pPr>
            <a:r>
              <a:rPr lang="en-US" sz="1050" dirty="0">
                <a:latin typeface="Arial" panose="020B0604020202020204" pitchFamily="34" charset="0"/>
                <a:cs typeface="Arial" panose="020B0604020202020204" pitchFamily="34" charset="0"/>
              </a:rPr>
              <a:t>National Health Service (NHS) Digital (2021) </a:t>
            </a:r>
            <a:r>
              <a:rPr lang="en-US" sz="1050" i="1" dirty="0">
                <a:latin typeface="Arial" panose="020B0604020202020204" pitchFamily="34" charset="0"/>
                <a:cs typeface="Arial" panose="020B0604020202020204" pitchFamily="34" charset="0"/>
              </a:rPr>
              <a:t>Digital mental health services: Annual report 2021</a:t>
            </a:r>
            <a:r>
              <a:rPr lang="en-US" sz="1050" dirty="0">
                <a:latin typeface="Arial" panose="020B0604020202020204" pitchFamily="34" charset="0"/>
                <a:cs typeface="Arial" panose="020B0604020202020204" pitchFamily="34" charset="0"/>
              </a:rPr>
              <a:t>. Available at: </a:t>
            </a:r>
            <a:r>
              <a:rPr lang="en-US" sz="1050" dirty="0">
                <a:latin typeface="Arial" panose="020B0604020202020204" pitchFamily="34" charset="0"/>
                <a:cs typeface="Arial" panose="020B0604020202020204" pitchFamily="34" charset="0"/>
                <a:hlinkClick r:id="rId4"/>
              </a:rPr>
              <a:t>https://digital.nhs.uk/data-and-information/publications/statistical/digital-mental-health</a:t>
            </a:r>
            <a:r>
              <a:rPr lang="en-US" sz="1050" dirty="0">
                <a:latin typeface="Arial" panose="020B0604020202020204" pitchFamily="34" charset="0"/>
                <a:cs typeface="Arial" panose="020B0604020202020204" pitchFamily="34" charset="0"/>
              </a:rPr>
              <a:t> (Accessed: 18 November 2025).</a:t>
            </a:r>
          </a:p>
          <a:p>
            <a:pPr marL="0" indent="0">
              <a:lnSpc>
                <a:spcPct val="150000"/>
              </a:lnSpc>
              <a:buNone/>
            </a:pPr>
            <a:r>
              <a:rPr lang="en-US" sz="1050" dirty="0">
                <a:latin typeface="Arial" panose="020B0604020202020204" pitchFamily="34" charset="0"/>
                <a:cs typeface="Arial" panose="020B0604020202020204" pitchFamily="34" charset="0"/>
              </a:rPr>
              <a:t>National Institute for Health and Care Excellence (NICE) (2022) </a:t>
            </a:r>
            <a:r>
              <a:rPr lang="en-US" sz="1050" i="1" dirty="0" err="1">
                <a:latin typeface="Arial" panose="020B0604020202020204" pitchFamily="34" charset="0"/>
                <a:cs typeface="Arial" panose="020B0604020202020204" pitchFamily="34" charset="0"/>
              </a:rPr>
              <a:t>Sleepio</a:t>
            </a:r>
            <a:r>
              <a:rPr lang="en-US" sz="1050" i="1" dirty="0">
                <a:latin typeface="Arial" panose="020B0604020202020204" pitchFamily="34" charset="0"/>
                <a:cs typeface="Arial" panose="020B0604020202020204" pitchFamily="34" charset="0"/>
              </a:rPr>
              <a:t> to treat insomnia and insomnia symptoms (MTG70)</a:t>
            </a:r>
            <a:r>
              <a:rPr lang="en-US" sz="1050" dirty="0">
                <a:latin typeface="Arial" panose="020B0604020202020204" pitchFamily="34" charset="0"/>
                <a:cs typeface="Arial" panose="020B0604020202020204" pitchFamily="34" charset="0"/>
              </a:rPr>
              <a:t>. Available at: </a:t>
            </a:r>
            <a:r>
              <a:rPr lang="en-US" sz="1050" dirty="0">
                <a:latin typeface="Arial" panose="020B0604020202020204" pitchFamily="34" charset="0"/>
                <a:cs typeface="Arial" panose="020B0604020202020204" pitchFamily="34" charset="0"/>
                <a:hlinkClick r:id="rId5"/>
              </a:rPr>
              <a:t>https://www.nice.org.uk/guidance/mtg70</a:t>
            </a:r>
            <a:r>
              <a:rPr lang="en-US" sz="1050" dirty="0">
                <a:latin typeface="Arial" panose="020B0604020202020204" pitchFamily="34" charset="0"/>
                <a:cs typeface="Arial" panose="020B0604020202020204" pitchFamily="34" charset="0"/>
              </a:rPr>
              <a:t> (Accessed: 23 October 2025).</a:t>
            </a:r>
          </a:p>
          <a:p>
            <a:pPr marL="0" indent="0">
              <a:lnSpc>
                <a:spcPct val="150000"/>
              </a:lnSpc>
              <a:buNone/>
            </a:pPr>
            <a:r>
              <a:rPr lang="en-US" sz="1050" dirty="0">
                <a:latin typeface="Arial" panose="020B0604020202020204" pitchFamily="34" charset="0"/>
                <a:cs typeface="Arial" panose="020B0604020202020204" pitchFamily="34" charset="0"/>
              </a:rPr>
              <a:t>Public Health England (2020) </a:t>
            </a:r>
            <a:r>
              <a:rPr lang="en-US" sz="1050" i="1" dirty="0">
                <a:latin typeface="Arial" panose="020B0604020202020204" pitchFamily="34" charset="0"/>
                <a:cs typeface="Arial" panose="020B0604020202020204" pitchFamily="34" charset="0"/>
              </a:rPr>
              <a:t>Sleep and public health: The impact of sleep on wellbeing</a:t>
            </a:r>
            <a:r>
              <a:rPr lang="en-US" sz="1050" dirty="0">
                <a:latin typeface="Arial" panose="020B0604020202020204" pitchFamily="34" charset="0"/>
                <a:cs typeface="Arial" panose="020B0604020202020204" pitchFamily="34" charset="0"/>
              </a:rPr>
              <a:t>. Available at: </a:t>
            </a:r>
            <a:r>
              <a:rPr lang="en-US" sz="1050" dirty="0">
                <a:latin typeface="Arial" panose="020B0604020202020204" pitchFamily="34" charset="0"/>
                <a:cs typeface="Arial" panose="020B0604020202020204" pitchFamily="34" charset="0"/>
                <a:hlinkClick r:id="rId6"/>
              </a:rPr>
              <a:t>https://www.gov.uk/government/publications/sleep-and-public-health-the-impact-of-sleep-on-wellbeing</a:t>
            </a:r>
            <a:r>
              <a:rPr lang="en-US" sz="1050" dirty="0">
                <a:latin typeface="Arial" panose="020B0604020202020204" pitchFamily="34" charset="0"/>
                <a:cs typeface="Arial" panose="020B0604020202020204" pitchFamily="34" charset="0"/>
              </a:rPr>
              <a:t> (Accessed: 20 October 2025).</a:t>
            </a:r>
          </a:p>
          <a:p>
            <a:pPr marL="0" indent="0">
              <a:lnSpc>
                <a:spcPct val="150000"/>
              </a:lnSpc>
              <a:buNone/>
            </a:pPr>
            <a:r>
              <a:rPr lang="en-US" sz="1050" dirty="0">
                <a:latin typeface="Arial" panose="020B0604020202020204" pitchFamily="34" charset="0"/>
                <a:cs typeface="Arial" panose="020B0604020202020204" pitchFamily="34" charset="0"/>
              </a:rPr>
              <a:t>WIRED (2021) </a:t>
            </a:r>
            <a:r>
              <a:rPr lang="en-US" sz="1050" i="1" dirty="0" err="1">
                <a:latin typeface="Arial" panose="020B0604020202020204" pitchFamily="34" charset="0"/>
                <a:cs typeface="Arial" panose="020B0604020202020204" pitchFamily="34" charset="0"/>
              </a:rPr>
              <a:t>Sleepio</a:t>
            </a:r>
            <a:r>
              <a:rPr lang="en-US" sz="1050" i="1" dirty="0">
                <a:latin typeface="Arial" panose="020B0604020202020204" pitchFamily="34" charset="0"/>
                <a:cs typeface="Arial" panose="020B0604020202020204" pitchFamily="34" charset="0"/>
              </a:rPr>
              <a:t> Conquered My Insomnia Where Quick-Fix Gadgets Failed</a:t>
            </a:r>
            <a:r>
              <a:rPr lang="en-US" sz="1050" dirty="0">
                <a:latin typeface="Arial" panose="020B0604020202020204" pitchFamily="34" charset="0"/>
                <a:cs typeface="Arial" panose="020B0604020202020204" pitchFamily="34" charset="0"/>
              </a:rPr>
              <a:t>. Available at: </a:t>
            </a:r>
            <a:r>
              <a:rPr lang="en-US" sz="1050" dirty="0">
                <a:latin typeface="Arial" panose="020B0604020202020204" pitchFamily="34" charset="0"/>
                <a:cs typeface="Arial" panose="020B0604020202020204" pitchFamily="34" charset="0"/>
                <a:hlinkClick r:id="rId7"/>
              </a:rPr>
              <a:t>https://www.wired.com/story/sleepio-rave/</a:t>
            </a:r>
            <a:r>
              <a:rPr lang="en-US" sz="1050" dirty="0">
                <a:latin typeface="Arial" panose="020B0604020202020204" pitchFamily="34" charset="0"/>
                <a:cs typeface="Arial" panose="020B0604020202020204" pitchFamily="34" charset="0"/>
              </a:rPr>
              <a:t> (Accessed: 25 November 2025).</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118</TotalTime>
  <Words>936</Words>
  <Application>Microsoft Macintosh PowerPoint</Application>
  <PresentationFormat>On-screen Show (4:3)</PresentationFormat>
  <Paragraphs>66</Paragraphs>
  <Slides>11</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Arial</vt:lpstr>
      <vt:lpstr>Calibri</vt:lpstr>
      <vt:lpstr>Century Schoolbook</vt:lpstr>
      <vt:lpstr>Myriad Pro</vt:lpstr>
      <vt:lpstr>20140311PresentationUWTSDTemplate</vt:lpstr>
      <vt:lpstr>Digital Transformation in the Health and Care Professions (BMHP6026) Component 2 Assessment   Student name: Yvette Roberts Student ID:2311414</vt:lpstr>
      <vt:lpstr>Use of AI Acknowledgement</vt:lpstr>
      <vt:lpstr>Introduction</vt:lpstr>
      <vt:lpstr>Impact on Workforce</vt:lpstr>
      <vt:lpstr>Impact on service delivery </vt:lpstr>
      <vt:lpstr>Impact on patients </vt:lpstr>
      <vt:lpstr>Impact on community </vt:lpstr>
      <vt:lpstr>Challenges of the innovation</vt:lpstr>
      <vt:lpstr>Recommendation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Transformation in the Health and Care Professions (BMHP6026) Component 2 Assessment   Student name: Student ID:</dc:title>
  <dc:creator>Rebecca Stewart</dc:creator>
  <cp:lastModifiedBy>Larry Osei Kofi (2308809)</cp:lastModifiedBy>
  <cp:revision>60</cp:revision>
  <dcterms:created xsi:type="dcterms:W3CDTF">2025-11-18T11:43:00Z</dcterms:created>
  <dcterms:modified xsi:type="dcterms:W3CDTF">2025-11-29T14:39:34Z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haredWithUsers">
    <vt:lpwstr>352;#Alison Harding;#2520;#Rachel Bendall;#2266;#Ruth Groff</vt:lpwstr>
  </property>
  <property fmtid="{D5CDD505-2E9C-101B-9397-08002B2CF9AE}" pid="3" name="ICV">
    <vt:lpwstr>dd6ee5a82c61454e92c64448a43016f3</vt:lpwstr>
  </property>
  <property fmtid="{D5CDD505-2E9C-101B-9397-08002B2CF9AE}" pid="4" name="KSOProductBuildVer">
    <vt:lpwstr>1033-12.2.0.21546</vt:lpwstr>
  </property>
</Properties>
</file>