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60" r:id="rId4"/>
    <p:sldId id="258" r:id="rId5"/>
    <p:sldId id="259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60" d="100"/>
          <a:sy n="60" d="100"/>
        </p:scale>
        <p:origin x="72" y="111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10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2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3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6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1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3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4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6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2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53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5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6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7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8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9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0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76424" y="1122363"/>
            <a:ext cx="8791575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76424" y="3602038"/>
            <a:ext cx="8791575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077511" y="5410201"/>
            <a:ext cx="2743200" cy="365125"/>
          </a:xfrm>
        </p:spPr>
        <p:txBody>
          <a:bodyPr/>
          <a:lstStyle/>
          <a:p>
            <a:fld id="{48A87A34-81AB-432B-8DAE-1953F412C126}" type="datetimeFigureOut">
              <a:rPr lang="en-US" dirty="0"/>
              <a:t>3/26/2018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76424" y="5410201"/>
            <a:ext cx="5124886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96911" y="5410199"/>
            <a:ext cx="771089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3/26/2018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419226"/>
            <a:ext cx="99060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424362"/>
            <a:ext cx="99060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3/26/2018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0" y="2249486"/>
            <a:ext cx="4878389" cy="354171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249486"/>
            <a:ext cx="4875211" cy="354171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3/26/2018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19126"/>
            <a:ext cx="9906000" cy="147796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0019" y="2249486"/>
            <a:ext cx="4649783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0" y="3073397"/>
            <a:ext cx="4878391" cy="271780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8" y="2249485"/>
            <a:ext cx="4646602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073397"/>
            <a:ext cx="4875210" cy="271780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3/26/2018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3/26/2018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3/26/2018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6705" y="609601"/>
            <a:ext cx="3856037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6200" y="592666"/>
            <a:ext cx="5891209" cy="5198534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6705" y="2249486"/>
            <a:ext cx="3856037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3/26/2018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5934508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380721" y="609601"/>
            <a:ext cx="3666690" cy="5181599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2249486"/>
            <a:ext cx="5934511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3/26/2018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4304664"/>
            <a:ext cx="9912355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41411" y="606426"/>
            <a:ext cx="9912354" cy="3299778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5124020"/>
            <a:ext cx="9910859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3/26/2018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56" y="609600"/>
            <a:ext cx="9905955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4419599"/>
            <a:ext cx="9904459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3/26/2018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599"/>
            <a:ext cx="9302752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4309919"/>
            <a:ext cx="99060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3/26/2018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60" name="TextBox 59"/>
          <p:cNvSpPr txBox="1"/>
          <p:nvPr/>
        </p:nvSpPr>
        <p:spPr>
          <a:xfrm>
            <a:off x="903512" y="73239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0537370" y="276497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2134041"/>
            <a:ext cx="99060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4657655"/>
            <a:ext cx="9904505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3/26/2018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41410" y="2674463"/>
            <a:ext cx="319689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7918" y="3360263"/>
            <a:ext cx="3208735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4766" y="2677635"/>
            <a:ext cx="3184385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04213" y="3363435"/>
            <a:ext cx="3195830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442" y="2674463"/>
            <a:ext cx="3194968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52442" y="3360263"/>
            <a:ext cx="319496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3/26/2018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1141411" y="609600"/>
            <a:ext cx="9905999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41413" y="4404596"/>
            <a:ext cx="319524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41413" y="2666998"/>
            <a:ext cx="31952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 dirty="0"/>
              <a:t>Click icon to add picture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41413" y="4980858"/>
            <a:ext cx="319524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89053" y="4404596"/>
            <a:ext cx="32004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89053" y="2666998"/>
            <a:ext cx="31989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 dirty="0"/>
              <a:t>Click icon to add picture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87593" y="4980857"/>
            <a:ext cx="32004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567" y="4404595"/>
            <a:ext cx="3190741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52442" y="2666998"/>
            <a:ext cx="3194969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 dirty="0"/>
              <a:t>Click icon to add picture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52442" y="4980854"/>
            <a:ext cx="3194968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3/26/2018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3/26/2018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609599"/>
            <a:ext cx="2005011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0" y="609599"/>
            <a:ext cx="7748590" cy="5181601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3/26/2018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56921" y="588327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3/26/2018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1" y="5883275"/>
            <a:ext cx="62393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cap="all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6321" y="5883274"/>
            <a:ext cx="77108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A11FB5-C929-497C-8515-C9F04520635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76424" y="1122363"/>
            <a:ext cx="8791575" cy="2387600"/>
          </a:xfrm>
        </p:spPr>
        <p:txBody>
          <a:bodyPr>
            <a:normAutofit/>
          </a:bodyPr>
          <a:lstStyle/>
          <a:p>
            <a:r>
              <a:rPr lang="en-GB" sz="5400" dirty="0"/>
              <a:t>Health Psychologist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373BE7C-BBC8-43BE-9297-06A1C86419D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76424" y="3602038"/>
            <a:ext cx="8791575" cy="1655762"/>
          </a:xfrm>
        </p:spPr>
        <p:txBody>
          <a:bodyPr>
            <a:normAutofit/>
          </a:bodyPr>
          <a:lstStyle/>
          <a:p>
            <a:r>
              <a:rPr lang="en-GB" sz="2400" dirty="0"/>
              <a:t>Training routes and Practical applications</a:t>
            </a:r>
          </a:p>
        </p:txBody>
      </p:sp>
    </p:spTree>
    <p:extLst>
      <p:ext uri="{BB962C8B-B14F-4D97-AF65-F5344CB8AC3E}">
        <p14:creationId xmlns:p14="http://schemas.microsoft.com/office/powerpoint/2010/main" val="33692368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ECE8E6-9E1C-4D7F-B1D5-74B8243EF7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244367"/>
          </a:xfrm>
        </p:spPr>
        <p:txBody>
          <a:bodyPr>
            <a:normAutofit/>
          </a:bodyPr>
          <a:lstStyle/>
          <a:p>
            <a:pPr algn="ctr"/>
            <a:r>
              <a:rPr lang="en-GB" sz="4000" u="sng" dirty="0"/>
              <a:t>Training Routes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BFAA691-1E70-4728-B67D-C58CF97F106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41410" y="1459833"/>
            <a:ext cx="3196899" cy="1524000"/>
          </a:xfrm>
        </p:spPr>
        <p:txBody>
          <a:bodyPr/>
          <a:lstStyle/>
          <a:p>
            <a:r>
              <a:rPr lang="en-GB" sz="2800" dirty="0"/>
              <a:t>Graduate basis for chartered membership (GBC)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2974F13-82B3-4A88-B132-6F0606E39840}"/>
              </a:ext>
            </a:extLst>
          </p:cNvPr>
          <p:cNvSpPr>
            <a:spLocks noGrp="1"/>
          </p:cNvSpPr>
          <p:nvPr>
            <p:ph type="body" sz="half" idx="15"/>
          </p:nvPr>
        </p:nvSpPr>
        <p:spPr>
          <a:xfrm>
            <a:off x="1062121" y="3039421"/>
            <a:ext cx="3208735" cy="2992409"/>
          </a:xfrm>
          <a:solidFill>
            <a:schemeClr val="bg2"/>
          </a:solidFill>
          <a:ln>
            <a:noFill/>
          </a:ln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en-GB" sz="2000" dirty="0"/>
              <a:t>Complete a society accredited degree.</a:t>
            </a:r>
          </a:p>
          <a:p>
            <a:r>
              <a:rPr lang="en-GB" sz="2000" dirty="0"/>
              <a:t>Or conversion course.</a:t>
            </a:r>
          </a:p>
          <a:p>
            <a:r>
              <a:rPr lang="en-GB" sz="2000" dirty="0"/>
              <a:t>And a Society accredited Masters in Health Psychology.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7D442AF-3C15-4C4B-9AC1-40D1F00FB32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514766" y="1459833"/>
            <a:ext cx="3184385" cy="1524000"/>
          </a:xfrm>
        </p:spPr>
        <p:txBody>
          <a:bodyPr/>
          <a:lstStyle/>
          <a:p>
            <a:r>
              <a:rPr lang="en-GB" sz="2800" dirty="0"/>
              <a:t>Plus either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85906997-4D65-4584-B933-E531F187C3E3}"/>
              </a:ext>
            </a:extLst>
          </p:cNvPr>
          <p:cNvSpPr>
            <a:spLocks noGrp="1"/>
          </p:cNvSpPr>
          <p:nvPr>
            <p:ph type="body" sz="half" idx="16"/>
          </p:nvPr>
        </p:nvSpPr>
        <p:spPr>
          <a:xfrm>
            <a:off x="4504213" y="3039423"/>
            <a:ext cx="3195830" cy="2992410"/>
          </a:xfrm>
          <a:solidFill>
            <a:schemeClr val="bg2"/>
          </a:solidFill>
          <a:ln>
            <a:noFill/>
          </a:ln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en-GB" sz="2000" dirty="0"/>
              <a:t>A Society accredited Doctorate in Health Psychology</a:t>
            </a:r>
          </a:p>
          <a:p>
            <a:r>
              <a:rPr lang="en-GB" sz="2000" dirty="0"/>
              <a:t>OR</a:t>
            </a:r>
          </a:p>
          <a:p>
            <a:r>
              <a:rPr lang="en-GB" sz="2000" dirty="0"/>
              <a:t>The Society’s qualification in Health Psychology Stage 2 (QHP Stage 2)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2FDF7C1C-D6C0-48CC-938F-1F12792F8025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7852442" y="1459833"/>
            <a:ext cx="3194968" cy="1524000"/>
          </a:xfrm>
        </p:spPr>
        <p:txBody>
          <a:bodyPr/>
          <a:lstStyle/>
          <a:p>
            <a:r>
              <a:rPr lang="en-GB" sz="2800" dirty="0"/>
              <a:t>To use the title of health psychologist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DC5864EE-65F2-4450-B051-4DCD136946BC}"/>
              </a:ext>
            </a:extLst>
          </p:cNvPr>
          <p:cNvSpPr>
            <a:spLocks noGrp="1"/>
          </p:cNvSpPr>
          <p:nvPr>
            <p:ph type="body" sz="half" idx="17"/>
          </p:nvPr>
        </p:nvSpPr>
        <p:spPr>
          <a:xfrm>
            <a:off x="7852442" y="3039422"/>
            <a:ext cx="3194968" cy="2992410"/>
          </a:xfrm>
          <a:solidFill>
            <a:schemeClr val="bg2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en-GB" sz="2000" dirty="0"/>
              <a:t>Need to register with the </a:t>
            </a:r>
          </a:p>
          <a:p>
            <a:r>
              <a:rPr lang="en-GB" sz="2000" dirty="0"/>
              <a:t>Health and Care Professionals Council (HCPC)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494CACE-AC91-4847-B989-645E1AA68AC1}"/>
              </a:ext>
            </a:extLst>
          </p:cNvPr>
          <p:cNvSpPr txBox="1"/>
          <p:nvPr/>
        </p:nvSpPr>
        <p:spPr>
          <a:xfrm>
            <a:off x="4504213" y="6231467"/>
            <a:ext cx="66379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(The British </a:t>
            </a:r>
            <a:r>
              <a:rPr lang="en-GB" sz="1600" dirty="0"/>
              <a:t>Psychological</a:t>
            </a:r>
            <a:r>
              <a:rPr lang="en-GB" dirty="0"/>
              <a:t> Society 2000 - 2018)</a:t>
            </a:r>
          </a:p>
        </p:txBody>
      </p:sp>
    </p:spTree>
    <p:extLst>
      <p:ext uri="{BB962C8B-B14F-4D97-AF65-F5344CB8AC3E}">
        <p14:creationId xmlns:p14="http://schemas.microsoft.com/office/powerpoint/2010/main" val="5548047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6AFB4B23-DB66-461D-B5AF-B37161A32E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146114"/>
          </a:xfrm>
        </p:spPr>
        <p:txBody>
          <a:bodyPr>
            <a:normAutofit/>
          </a:bodyPr>
          <a:lstStyle/>
          <a:p>
            <a:pPr algn="ctr"/>
            <a:r>
              <a:rPr lang="en-GB" sz="4000" u="sng" dirty="0"/>
              <a:t>Practical Applications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ADDEAA7C-9E2E-4476-B8E7-A9726A78A3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2" y="1764632"/>
            <a:ext cx="9905999" cy="3328737"/>
          </a:xfrm>
        </p:spPr>
        <p:txBody>
          <a:bodyPr>
            <a:normAutofit/>
          </a:bodyPr>
          <a:lstStyle/>
          <a:p>
            <a:r>
              <a:rPr lang="en-GB" sz="2000" dirty="0"/>
              <a:t> Management of patients with long-term physical conditions</a:t>
            </a:r>
          </a:p>
          <a:p>
            <a:r>
              <a:rPr lang="en-GB" sz="2000" dirty="0"/>
              <a:t> Health promotion and behaviour change</a:t>
            </a:r>
          </a:p>
          <a:p>
            <a:r>
              <a:rPr lang="en-GB" sz="2000" dirty="0"/>
              <a:t>Health service improvement</a:t>
            </a:r>
          </a:p>
          <a:p>
            <a:r>
              <a:rPr lang="en-GB" sz="2000" dirty="0"/>
              <a:t> Expert advice or consultancy</a:t>
            </a:r>
          </a:p>
          <a:p>
            <a:r>
              <a:rPr lang="en-GB" sz="2000" dirty="0"/>
              <a:t>Service evaluation and research</a:t>
            </a:r>
          </a:p>
          <a:p>
            <a:r>
              <a:rPr lang="en-GB" sz="2000" dirty="0"/>
              <a:t>Teaching and communication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943FF63-BA86-4B96-962F-403D5AD9FB54}"/>
              </a:ext>
            </a:extLst>
          </p:cNvPr>
          <p:cNvSpPr txBox="1"/>
          <p:nvPr/>
        </p:nvSpPr>
        <p:spPr>
          <a:xfrm>
            <a:off x="5165558" y="4908884"/>
            <a:ext cx="54382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(The British Psychological Society, 2013)</a:t>
            </a:r>
          </a:p>
        </p:txBody>
      </p:sp>
    </p:spTree>
    <p:extLst>
      <p:ext uri="{BB962C8B-B14F-4D97-AF65-F5344CB8AC3E}">
        <p14:creationId xmlns:p14="http://schemas.microsoft.com/office/powerpoint/2010/main" val="23828873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008F27-171F-4BC4-AD2D-0257EDD3D8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889440"/>
          </a:xfrm>
        </p:spPr>
        <p:txBody>
          <a:bodyPr>
            <a:normAutofit/>
          </a:bodyPr>
          <a:lstStyle/>
          <a:p>
            <a:pPr algn="ctr"/>
            <a:r>
              <a:rPr lang="en-GB" sz="4000" u="sng" dirty="0"/>
              <a:t>Practical Application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F70048-BDEC-4A46-816C-FE914F45F8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93422" y="1693333"/>
            <a:ext cx="10053989" cy="4835804"/>
          </a:xfrm>
        </p:spPr>
        <p:txBody>
          <a:bodyPr>
            <a:normAutofit/>
          </a:bodyPr>
          <a:lstStyle/>
          <a:p>
            <a:r>
              <a:rPr lang="en-GB" sz="2800" dirty="0"/>
              <a:t>Management of patients with long term physical conditions.</a:t>
            </a:r>
          </a:p>
          <a:p>
            <a:pPr lvl="1"/>
            <a:r>
              <a:rPr lang="en-GB" sz="2400" dirty="0"/>
              <a:t> </a:t>
            </a:r>
            <a:r>
              <a:rPr lang="en-GB" sz="2400" i="1" dirty="0"/>
              <a:t>Necessary but not sufficient? Engaging young people in the development of an avatar-based online intervention designed to provide psychosocial support to young people affected by their own or a family member's cancer diagnosis. </a:t>
            </a:r>
            <a:r>
              <a:rPr lang="en-GB" sz="2400" dirty="0"/>
              <a:t>(Phelps, et al., 2016)</a:t>
            </a:r>
          </a:p>
        </p:txBody>
      </p:sp>
    </p:spTree>
    <p:extLst>
      <p:ext uri="{BB962C8B-B14F-4D97-AF65-F5344CB8AC3E}">
        <p14:creationId xmlns:p14="http://schemas.microsoft.com/office/powerpoint/2010/main" val="25299707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E00CC8-26D8-472F-BDF0-4E5D7E3F76FD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1275644" y="619125"/>
            <a:ext cx="8630356" cy="803275"/>
          </a:xfrm>
        </p:spPr>
        <p:txBody>
          <a:bodyPr>
            <a:normAutofit/>
          </a:bodyPr>
          <a:lstStyle/>
          <a:p>
            <a:pPr algn="ctr"/>
            <a:r>
              <a:rPr lang="en-GB" sz="4000" u="sng" dirty="0"/>
              <a:t>References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C1155D9-760B-4900-8D77-2493450D6DFA}"/>
              </a:ext>
            </a:extLst>
          </p:cNvPr>
          <p:cNvSpPr txBox="1"/>
          <p:nvPr/>
        </p:nvSpPr>
        <p:spPr>
          <a:xfrm>
            <a:off x="1418836" y="1586980"/>
            <a:ext cx="9776177" cy="46166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2100" dirty="0">
                <a:solidFill>
                  <a:srgbClr val="FFFFFF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Phelps, C., </a:t>
            </a:r>
            <a:r>
              <a:rPr lang="en-US" altLang="en-US" sz="2100" dirty="0" err="1">
                <a:solidFill>
                  <a:srgbClr val="FFFFFF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Minou</a:t>
            </a:r>
            <a:r>
              <a:rPr lang="en-US" altLang="en-US" sz="2100" dirty="0">
                <a:solidFill>
                  <a:srgbClr val="FFFFFF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, M., Baker, A., Hughes, C., French, H., Hawkins, W., . . . Hutchings, P. B. 	(2016). 	Necessary but not sufficient? Engaging young people in the development 	of an avatar-based online intervention designed to provide psychosocial support 	to young people affected by their own or a family member's cancer diagnosis. 	</a:t>
            </a:r>
            <a:r>
              <a:rPr lang="en-US" altLang="en-US" sz="2100" i="1" dirty="0">
                <a:solidFill>
                  <a:srgbClr val="FFFFFF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Health Expectations, 20</a:t>
            </a:r>
            <a:r>
              <a:rPr lang="en-US" altLang="en-US" sz="2100" dirty="0">
                <a:solidFill>
                  <a:srgbClr val="FFFFFF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(3), 459-470. doi:10.1111/hex.12473</a:t>
            </a:r>
            <a:endParaRPr lang="en-GB" altLang="en-US" sz="2100" dirty="0">
              <a:solidFill>
                <a:prstClr val="white"/>
              </a:solidFill>
            </a:endParaRP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 sz="2100" dirty="0">
              <a:solidFill>
                <a:srgbClr val="FFFFFF"/>
              </a:solidFill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2100" dirty="0">
                <a:solidFill>
                  <a:srgbClr val="FFFFFF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The British Psychological Society. (2000-2018). </a:t>
            </a:r>
            <a:r>
              <a:rPr lang="en-US" altLang="en-US" sz="2100" i="1" dirty="0">
                <a:solidFill>
                  <a:srgbClr val="FFFFFF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Careers: Your journey into Psychology</a:t>
            </a:r>
            <a:r>
              <a:rPr lang="en-US" altLang="en-US" sz="2100" dirty="0">
                <a:solidFill>
                  <a:srgbClr val="FFFFFF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. 	Retrieved February 15, 2018, from www.bps.org.uk: 	</a:t>
            </a:r>
            <a:r>
              <a:rPr lang="en-US" altLang="en-US" sz="2100" dirty="0">
                <a:ea typeface="Calibri" panose="020F0502020204030204" pitchFamily="34" charset="0"/>
                <a:cs typeface="Times New Roman" panose="02020603050405020304" pitchFamily="18" charset="0"/>
              </a:rPr>
              <a:t>https://careers.bps.org.uk/area/health/how-do-i-become-one</a:t>
            </a: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 sz="21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2100" dirty="0"/>
              <a:t>The British Psychological Society (2013) </a:t>
            </a:r>
            <a:r>
              <a:rPr lang="en-GB" sz="2100" i="1" dirty="0"/>
              <a:t>Health psychology in primary care and community 	settings A guide for GPs and Public Health Practitioners</a:t>
            </a:r>
            <a:r>
              <a:rPr lang="en-GB" sz="2100" dirty="0"/>
              <a:t>. Retrieved March 25, 	2018, from https://www1.bps.org.uk/system/files/user-files/Division%20of</a:t>
            </a: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2100" dirty="0"/>
              <a:t>	%20Health%20Psychology/public/2013_health_guide_gp_practitioners.pdf</a:t>
            </a:r>
            <a:endParaRPr lang="en-GB" altLang="en-US" sz="2100" dirty="0"/>
          </a:p>
        </p:txBody>
      </p:sp>
    </p:spTree>
    <p:extLst>
      <p:ext uri="{BB962C8B-B14F-4D97-AF65-F5344CB8AC3E}">
        <p14:creationId xmlns:p14="http://schemas.microsoft.com/office/powerpoint/2010/main" val="26761195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Circuit">
      <a:dk1>
        <a:sysClr val="windowText" lastClr="000000"/>
      </a:dk1>
      <a:lt1>
        <a:sysClr val="window" lastClr="FFFFFF"/>
      </a:lt1>
      <a:dk2>
        <a:srgbClr val="134770"/>
      </a:dk2>
      <a:lt2>
        <a:srgbClr val="82FFFF"/>
      </a:lt2>
      <a:accent1>
        <a:srgbClr val="9ACD4C"/>
      </a:accent1>
      <a:accent2>
        <a:srgbClr val="FAA93A"/>
      </a:accent2>
      <a:accent3>
        <a:srgbClr val="D35940"/>
      </a:accent3>
      <a:accent4>
        <a:srgbClr val="B258D3"/>
      </a:accent4>
      <a:accent5>
        <a:srgbClr val="63A0CC"/>
      </a:accent5>
      <a:accent6>
        <a:srgbClr val="8AC4A7"/>
      </a:accent6>
      <a:hlink>
        <a:srgbClr val="B8FA56"/>
      </a:hlink>
      <a:folHlink>
        <a:srgbClr val="7AF8CC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0911B802-464C-4241-8DD9-B60FF88E379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TM04033919[[fn=Circuit]]</Template>
  <TotalTime>191</TotalTime>
  <Words>216</Words>
  <Application>Microsoft Office PowerPoint</Application>
  <PresentationFormat>Widescreen</PresentationFormat>
  <Paragraphs>33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1" baseType="lpstr">
      <vt:lpstr>Arial</vt:lpstr>
      <vt:lpstr>Calibri</vt:lpstr>
      <vt:lpstr>Times New Roman</vt:lpstr>
      <vt:lpstr>Trebuchet MS</vt:lpstr>
      <vt:lpstr>Tw Cen MT</vt:lpstr>
      <vt:lpstr>Circuit</vt:lpstr>
      <vt:lpstr>Health Psychologist</vt:lpstr>
      <vt:lpstr>Training Routes</vt:lpstr>
      <vt:lpstr>Practical Applications</vt:lpstr>
      <vt:lpstr>Practical Application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Health Psychologist</dc:title>
  <dc:creator>Sean Morgan (0851699)</dc:creator>
  <cp:lastModifiedBy>Sean Morgan (0851699)</cp:lastModifiedBy>
  <cp:revision>17</cp:revision>
  <dcterms:created xsi:type="dcterms:W3CDTF">2018-03-25T23:05:46Z</dcterms:created>
  <dcterms:modified xsi:type="dcterms:W3CDTF">2018-03-26T16:07:34Z</dcterms:modified>
</cp:coreProperties>
</file>