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324" r:id="rId2"/>
    <p:sldId id="357" r:id="rId3"/>
    <p:sldId id="343" r:id="rId4"/>
    <p:sldId id="326" r:id="rId5"/>
    <p:sldId id="351" r:id="rId6"/>
    <p:sldId id="352" r:id="rId7"/>
    <p:sldId id="328" r:id="rId8"/>
    <p:sldId id="327" r:id="rId9"/>
    <p:sldId id="348" r:id="rId10"/>
    <p:sldId id="345" r:id="rId11"/>
    <p:sldId id="349" r:id="rId12"/>
    <p:sldId id="329" r:id="rId13"/>
    <p:sldId id="331" r:id="rId14"/>
    <p:sldId id="332" r:id="rId15"/>
    <p:sldId id="354" r:id="rId16"/>
    <p:sldId id="333" r:id="rId17"/>
    <p:sldId id="353" r:id="rId18"/>
    <p:sldId id="355" r:id="rId19"/>
    <p:sldId id="341" r:id="rId20"/>
    <p:sldId id="342" r:id="rId21"/>
    <p:sldId id="340" r:id="rId22"/>
    <p:sldId id="350" r:id="rId23"/>
    <p:sldId id="358" r:id="rId24"/>
    <p:sldId id="305" r:id="rId2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728" autoAdjust="0"/>
    <p:restoredTop sz="94687" autoAdjust="0"/>
  </p:normalViewPr>
  <p:slideViewPr>
    <p:cSldViewPr>
      <p:cViewPr varScale="1">
        <p:scale>
          <a:sx n="104" d="100"/>
          <a:sy n="104" d="100"/>
        </p:scale>
        <p:origin x="1416"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This figure illustrates how a </a:t>
            </a:r>
            <a:r>
              <a:rPr lang="en-GB" b="1" i="0" u="none" strike="noStrike" dirty="0">
                <a:solidFill>
                  <a:srgbClr val="000000"/>
                </a:solidFill>
                <a:effectLst/>
              </a:rPr>
              <a:t>distributor reduces the number of channel transactions</a:t>
            </a:r>
            <a:r>
              <a:rPr lang="en-GB" b="0" i="0" u="none" strike="noStrike" dirty="0">
                <a:solidFill>
                  <a:srgbClr val="000000"/>
                </a:solidFill>
                <a:effectLst/>
              </a:rPr>
              <a:t> in a supply chain.</a:t>
            </a:r>
          </a:p>
          <a:p>
            <a:pPr algn="l">
              <a:buFont typeface="+mj-lt"/>
              <a:buAutoNum type="arabicPeriod"/>
            </a:pPr>
            <a:r>
              <a:rPr lang="en-GB" b="1" i="0" u="none" strike="noStrike" dirty="0">
                <a:solidFill>
                  <a:srgbClr val="000000"/>
                </a:solidFill>
                <a:effectLst/>
              </a:rPr>
              <a:t> A: Without a Distributor</a:t>
            </a:r>
            <a:endParaRPr lang="en-GB" b="0" i="0" u="none" strike="noStrike" dirty="0">
              <a:solidFill>
                <a:srgbClr val="000000"/>
              </a:solidFill>
              <a:effectLst/>
            </a:endParaRPr>
          </a:p>
          <a:p>
            <a:pPr marL="742950" lvl="1" indent="-285750" algn="l">
              <a:buFont typeface="+mj-lt"/>
              <a:buAutoNum type="arabicPeriod"/>
            </a:pPr>
            <a:r>
              <a:rPr lang="en-GB" b="0" i="0" u="none" strike="noStrike" dirty="0">
                <a:solidFill>
                  <a:srgbClr val="000000"/>
                </a:solidFill>
                <a:effectLst/>
              </a:rPr>
              <a:t>Manufacturers must interact directly with each customer.</a:t>
            </a:r>
          </a:p>
          <a:p>
            <a:pPr marL="742950" lvl="1" indent="-285750" algn="l">
              <a:buFont typeface="+mj-lt"/>
              <a:buAutoNum type="arabicPeriod"/>
            </a:pPr>
            <a:r>
              <a:rPr lang="en-GB" b="0" i="0" u="none" strike="noStrike" dirty="0">
                <a:solidFill>
                  <a:srgbClr val="000000"/>
                </a:solidFill>
                <a:effectLst/>
              </a:rPr>
              <a:t>This results in a large number of connections, making the system complex and inefficient.</a:t>
            </a:r>
          </a:p>
          <a:p>
            <a:pPr marL="742950" lvl="1" indent="-285750" algn="l">
              <a:buFont typeface="+mj-lt"/>
              <a:buAutoNum type="arabicPeriod"/>
            </a:pPr>
            <a:r>
              <a:rPr lang="en-GB" b="0" i="0" u="none" strike="noStrike" dirty="0">
                <a:solidFill>
                  <a:srgbClr val="000000"/>
                </a:solidFill>
                <a:effectLst/>
              </a:rPr>
              <a:t>Each manufacturer has to coordinate with multiple customers individually.</a:t>
            </a:r>
          </a:p>
          <a:p>
            <a:pPr algn="l">
              <a:buFont typeface="+mj-lt"/>
              <a:buAutoNum type="arabicPeriod"/>
            </a:pPr>
            <a:r>
              <a:rPr lang="en-GB" b="1" i="0" u="none" strike="noStrike" dirty="0">
                <a:solidFill>
                  <a:srgbClr val="000000"/>
                </a:solidFill>
                <a:effectLst/>
              </a:rPr>
              <a:t> B: With a Distributor</a:t>
            </a:r>
            <a:endParaRPr lang="en-GB" b="0" i="0" u="none" strike="noStrike" dirty="0">
              <a:solidFill>
                <a:srgbClr val="000000"/>
              </a:solidFill>
              <a:effectLst/>
            </a:endParaRPr>
          </a:p>
          <a:p>
            <a:pPr marL="742950" lvl="1" indent="-285750" algn="l">
              <a:buFont typeface="+mj-lt"/>
              <a:buAutoNum type="arabicPeriod"/>
            </a:pPr>
            <a:r>
              <a:rPr lang="en-GB" b="0" i="0" u="none" strike="noStrike" dirty="0">
                <a:solidFill>
                  <a:srgbClr val="000000"/>
                </a:solidFill>
                <a:effectLst/>
              </a:rPr>
              <a:t>A </a:t>
            </a:r>
            <a:r>
              <a:rPr lang="en-GB" b="1" i="0" u="none" strike="noStrike" dirty="0">
                <a:solidFill>
                  <a:srgbClr val="000000"/>
                </a:solidFill>
                <a:effectLst/>
              </a:rPr>
              <a:t>distributor</a:t>
            </a:r>
            <a:r>
              <a:rPr lang="en-GB" b="0" i="0" u="none" strike="noStrike" dirty="0">
                <a:solidFill>
                  <a:srgbClr val="000000"/>
                </a:solidFill>
                <a:effectLst/>
              </a:rPr>
              <a:t> acts as an intermediary between manufacturers and customers.</a:t>
            </a:r>
          </a:p>
          <a:p>
            <a:pPr marL="742950" lvl="1" indent="-285750" algn="l">
              <a:buFont typeface="+mj-lt"/>
              <a:buAutoNum type="arabicPeriod"/>
            </a:pPr>
            <a:r>
              <a:rPr lang="en-GB" b="0" i="0" u="none" strike="noStrike" dirty="0">
                <a:solidFill>
                  <a:srgbClr val="000000"/>
                </a:solidFill>
                <a:effectLst/>
              </a:rPr>
              <a:t>Manufacturers only need to interact with the distributor, who then manages customer distribution.</a:t>
            </a:r>
          </a:p>
          <a:p>
            <a:pPr marL="742950" lvl="1" indent="-285750" algn="l">
              <a:buFont typeface="+mj-lt"/>
              <a:buAutoNum type="arabicPeriod"/>
            </a:pPr>
            <a:r>
              <a:rPr lang="en-GB" b="0" i="0" u="none" strike="noStrike" dirty="0">
                <a:solidFill>
                  <a:srgbClr val="000000"/>
                </a:solidFill>
                <a:effectLst/>
              </a:rPr>
              <a:t>This </a:t>
            </a:r>
            <a:r>
              <a:rPr lang="en-GB" b="1" i="0" u="none" strike="noStrike" dirty="0">
                <a:solidFill>
                  <a:srgbClr val="000000"/>
                </a:solidFill>
                <a:effectLst/>
              </a:rPr>
              <a:t>reduces the number of direct transactions</a:t>
            </a:r>
            <a:r>
              <a:rPr lang="en-GB" b="0" i="0" u="none" strike="noStrike" dirty="0">
                <a:solidFill>
                  <a:srgbClr val="000000"/>
                </a:solidFill>
                <a:effectLst/>
              </a:rPr>
              <a:t>, simplifying logistics and increasing efficiency.</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616221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i="0" u="none" strike="noStrike" dirty="0">
                <a:solidFill>
                  <a:srgbClr val="000000"/>
                </a:solidFill>
                <a:effectLst/>
              </a:rPr>
              <a:t>Information </a:t>
            </a:r>
            <a:r>
              <a:rPr lang="en-GB" sz="1200" b="0" i="0" u="none" strike="noStrike" dirty="0">
                <a:solidFill>
                  <a:srgbClr val="000000"/>
                </a:solidFill>
                <a:effectLst/>
              </a:rPr>
              <a:t>-&gt; Collecting and sharing market data.</a:t>
            </a:r>
          </a:p>
          <a:p>
            <a:pPr lvl="1"/>
            <a:r>
              <a:rPr lang="en-GB" sz="1200" b="1" i="0" u="none" strike="noStrike" dirty="0">
                <a:solidFill>
                  <a:srgbClr val="000000"/>
                </a:solidFill>
                <a:effectLst/>
              </a:rPr>
              <a:t>Promotion</a:t>
            </a:r>
            <a:r>
              <a:rPr lang="en-GB" sz="1200" b="0" i="0" u="none" strike="noStrike" dirty="0">
                <a:solidFill>
                  <a:srgbClr val="000000"/>
                </a:solidFill>
                <a:effectLst/>
              </a:rPr>
              <a:t> -&gt; Spreading persuasive messages about offers.</a:t>
            </a:r>
          </a:p>
          <a:p>
            <a:pPr lvl="1"/>
            <a:r>
              <a:rPr lang="en-GB" sz="1200" b="1" i="0" u="none" strike="noStrike" dirty="0">
                <a:solidFill>
                  <a:srgbClr val="000000"/>
                </a:solidFill>
                <a:effectLst/>
              </a:rPr>
              <a:t>Contact</a:t>
            </a:r>
            <a:r>
              <a:rPr lang="en-GB" sz="1200" b="0" i="0" u="none" strike="noStrike" dirty="0">
                <a:solidFill>
                  <a:srgbClr val="000000"/>
                </a:solidFill>
                <a:effectLst/>
              </a:rPr>
              <a:t> -&gt; Connecting with potential buyers.</a:t>
            </a:r>
          </a:p>
          <a:p>
            <a:pPr lvl="1"/>
            <a:r>
              <a:rPr lang="en-GB" sz="1200" b="1" i="0" u="none" strike="noStrike" dirty="0">
                <a:solidFill>
                  <a:srgbClr val="000000"/>
                </a:solidFill>
                <a:effectLst/>
              </a:rPr>
              <a:t>Matching</a:t>
            </a:r>
            <a:r>
              <a:rPr lang="en-GB" sz="1200" b="0" i="0" u="none" strike="noStrike" dirty="0">
                <a:solidFill>
                  <a:srgbClr val="000000"/>
                </a:solidFill>
                <a:effectLst/>
              </a:rPr>
              <a:t> -&gt; Tailoring products to consumer needs.</a:t>
            </a:r>
          </a:p>
          <a:p>
            <a:pPr lvl="1"/>
            <a:r>
              <a:rPr lang="en-GB" sz="1200" b="1" i="0" u="none" strike="noStrike" dirty="0">
                <a:solidFill>
                  <a:srgbClr val="000000"/>
                </a:solidFill>
                <a:effectLst/>
              </a:rPr>
              <a:t>Negotiation</a:t>
            </a:r>
            <a:r>
              <a:rPr lang="en-GB" sz="1200" b="0" i="0" u="none" strike="noStrike" dirty="0">
                <a:solidFill>
                  <a:srgbClr val="000000"/>
                </a:solidFill>
                <a:effectLst/>
              </a:rPr>
              <a:t> -&gt; Agreeing on terms for ownership transfer.</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789021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i="0" u="none" strike="noStrike" dirty="0">
                <a:solidFill>
                  <a:srgbClr val="000000"/>
                </a:solidFill>
                <a:effectLst/>
              </a:rPr>
              <a:t>Physical distribution </a:t>
            </a:r>
            <a:r>
              <a:rPr lang="en-GB" sz="1200" b="0" i="0" u="none" strike="noStrike" dirty="0">
                <a:solidFill>
                  <a:srgbClr val="000000"/>
                </a:solidFill>
                <a:effectLst/>
              </a:rPr>
              <a:t>-&gt;Transporting and storing goods.</a:t>
            </a:r>
          </a:p>
          <a:p>
            <a:pPr lvl="1"/>
            <a:r>
              <a:rPr lang="en-GB" sz="1200" b="1" i="0" u="none" strike="noStrike" dirty="0">
                <a:solidFill>
                  <a:srgbClr val="000000"/>
                </a:solidFill>
                <a:effectLst/>
              </a:rPr>
              <a:t>Financing</a:t>
            </a:r>
            <a:r>
              <a:rPr lang="en-GB" sz="1200" b="0" i="0" u="none" strike="noStrike" dirty="0">
                <a:solidFill>
                  <a:srgbClr val="000000"/>
                </a:solidFill>
                <a:effectLst/>
              </a:rPr>
              <a:t> -&gt; Managing funds for channel operations.</a:t>
            </a:r>
          </a:p>
          <a:p>
            <a:pPr lvl="1"/>
            <a:r>
              <a:rPr lang="en-GB" sz="1200" b="1" i="0" u="none" strike="noStrike" dirty="0">
                <a:solidFill>
                  <a:srgbClr val="000000"/>
                </a:solidFill>
                <a:effectLst/>
              </a:rPr>
              <a:t>Risk-taking</a:t>
            </a:r>
            <a:r>
              <a:rPr lang="en-GB" sz="1200" b="0" i="0" u="none" strike="noStrike" dirty="0">
                <a:solidFill>
                  <a:srgbClr val="000000"/>
                </a:solidFill>
                <a:effectLst/>
              </a:rPr>
              <a:t> -&gt; Handling uncertainties in the channel.</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754909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428706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Growth of Franchises in Europe:</a:t>
            </a:r>
            <a:r>
              <a:rPr lang="en-GB" dirty="0"/>
              <a:t> While American brands remain popular, many European franchises have grown significantly, such as </a:t>
            </a:r>
            <a:r>
              <a:rPr lang="en-GB" b="1" dirty="0" err="1"/>
              <a:t>Tecnocasa</a:t>
            </a:r>
            <a:r>
              <a:rPr lang="en-GB" b="1" dirty="0"/>
              <a:t> (Italy), Jean Louis David (France), and Foto-Quelle (Germany)</a:t>
            </a:r>
            <a:r>
              <a:rPr lang="en-GB" dirty="0"/>
              <a:t>, expanding across multiple countries.</a:t>
            </a:r>
          </a:p>
          <a:p>
            <a:r>
              <a:rPr lang="en-GB" b="1" dirty="0"/>
              <a:t>- Types of Franchises:</a:t>
            </a:r>
            <a:r>
              <a:rPr lang="en-GB" dirty="0"/>
              <a:t> There are </a:t>
            </a:r>
            <a:r>
              <a:rPr lang="en-GB" b="1" dirty="0"/>
              <a:t>three main types of franchises</a:t>
            </a:r>
            <a:r>
              <a:rPr lang="en-GB" dirty="0"/>
              <a:t>, including </a:t>
            </a:r>
            <a:r>
              <a:rPr lang="en-GB" b="1" dirty="0"/>
              <a:t>manufacturer-sponsored systems</a:t>
            </a:r>
            <a:r>
              <a:rPr lang="en-GB" dirty="0"/>
              <a:t> (e.g., BMW’s dealer network) and </a:t>
            </a:r>
            <a:r>
              <a:rPr lang="en-GB" b="1" dirty="0"/>
              <a:t>wholesale systems</a:t>
            </a:r>
            <a:r>
              <a:rPr lang="en-GB" dirty="0"/>
              <a:t> (e.g., Coca-Cola licensing bottlers). Costa Coffee is an example of a business that expanded rapidly through franchising.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2713039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1200" b="0" i="0" u="none" strike="noStrike" dirty="0">
                <a:solidFill>
                  <a:srgbClr val="000000"/>
                </a:solidFill>
                <a:effectLst/>
              </a:rPr>
              <a:t>The provided diagram illustrates how a producer can sell directly to consumers, use retailers for indirect sales, and target business customers through distributors and direct sales.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41555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Disintermediation and Changing Distribution Channels</a:t>
            </a:r>
            <a:r>
              <a:rPr lang="en-GB" dirty="0"/>
              <a:t>: Advances in technology and the rise of online platforms are reshaping marketing channels, leading to </a:t>
            </a:r>
            <a:r>
              <a:rPr lang="en-GB" b="1" dirty="0"/>
              <a:t>disintermediation</a:t>
            </a:r>
            <a:r>
              <a:rPr lang="en-GB" dirty="0"/>
              <a:t>, where companies bypass traditional intermediaries to sell directly to consumers. This shift has disrupted industries like music, retail, and entertainment, forcing intermediaries to innovate or risk becoming obsolete (e.g., Netflix vs. Blockbuster).</a:t>
            </a:r>
          </a:p>
          <a:p>
            <a:r>
              <a:rPr lang="en-GB" b="1" dirty="0"/>
              <a:t>Netflix as a Case Study in Channel Innovation</a:t>
            </a:r>
            <a:r>
              <a:rPr lang="en-GB" dirty="0"/>
              <a:t>: Netflix successfully navigated changes in video distribution by evolving from DVD rentals to streaming, leveraging technology to stay ahead of competitors. Its ability to combine physical media with a robust streaming platform allowed it to dominate the industry, whereas traditional rental businesses like Blockbuster failed to adapt and disappeared.</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3273100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 Mix:</a:t>
            </a:r>
            <a:br>
              <a:rPr lang="en-GB" altLang="en-US" b="1" dirty="0"/>
            </a:br>
            <a:r>
              <a:rPr lang="en-GB" altLang="en-US" b="1" dirty="0"/>
              <a:t>Place</a:t>
            </a:r>
            <a:br>
              <a:rPr lang="en-GB" altLang="en-US" b="1" dirty="0"/>
            </a:br>
            <a:r>
              <a:rPr lang="en-GB" altLang="en-US" b="1" dirty="0"/>
              <a:t>LCMB7024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5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14E92-870E-1E52-7475-96C57755340A}"/>
              </a:ext>
            </a:extLst>
          </p:cNvPr>
          <p:cNvSpPr>
            <a:spLocks noGrp="1"/>
          </p:cNvSpPr>
          <p:nvPr>
            <p:ph type="title"/>
          </p:nvPr>
        </p:nvSpPr>
        <p:spPr/>
        <p:txBody>
          <a:bodyPr/>
          <a:lstStyle/>
          <a:p>
            <a:r>
              <a:rPr lang="en-GB" sz="3600" b="1" dirty="0"/>
              <a:t>Content of the Session</a:t>
            </a:r>
            <a:endParaRPr lang="en-GB" sz="3600" dirty="0"/>
          </a:p>
        </p:txBody>
      </p:sp>
      <p:sp>
        <p:nvSpPr>
          <p:cNvPr id="3" name="Content Placeholder 2">
            <a:extLst>
              <a:ext uri="{FF2B5EF4-FFF2-40B4-BE49-F238E27FC236}">
                <a16:creationId xmlns:a16="http://schemas.microsoft.com/office/drawing/2014/main" id="{40DBF298-9500-60D0-FD4D-6A54EEAD9A22}"/>
              </a:ext>
            </a:extLst>
          </p:cNvPr>
          <p:cNvSpPr>
            <a:spLocks noGrp="1"/>
          </p:cNvSpPr>
          <p:nvPr>
            <p:ph sz="half" idx="1"/>
          </p:nvPr>
        </p:nvSpPr>
        <p:spPr/>
        <p:txBody>
          <a:bodyPr/>
          <a:lstStyle/>
          <a:p>
            <a:r>
              <a:rPr lang="en-GB" sz="2400" dirty="0"/>
              <a:t>Marketing Channels</a:t>
            </a:r>
          </a:p>
          <a:p>
            <a:r>
              <a:rPr lang="en-GB" sz="2400" dirty="0"/>
              <a:t>Value added by Marketing Channels</a:t>
            </a:r>
          </a:p>
          <a:p>
            <a:r>
              <a:rPr lang="en-GB" sz="2400" dirty="0"/>
              <a:t>Consumer Marketing Channels</a:t>
            </a:r>
          </a:p>
          <a:p>
            <a:r>
              <a:rPr lang="en-GB" sz="2400" dirty="0"/>
              <a:t>Direct Marketing Channels</a:t>
            </a:r>
          </a:p>
          <a:p>
            <a:r>
              <a:rPr lang="en-GB" sz="2400" dirty="0"/>
              <a:t>Indirect Marketing Channels</a:t>
            </a:r>
          </a:p>
          <a:p>
            <a:endParaRPr lang="en-GB" dirty="0"/>
          </a:p>
        </p:txBody>
      </p:sp>
      <p:sp>
        <p:nvSpPr>
          <p:cNvPr id="4" name="Content Placeholder 3">
            <a:extLst>
              <a:ext uri="{FF2B5EF4-FFF2-40B4-BE49-F238E27FC236}">
                <a16:creationId xmlns:a16="http://schemas.microsoft.com/office/drawing/2014/main" id="{C7AA8B28-BCB9-11DF-3CBD-F186C8AD78D3}"/>
              </a:ext>
            </a:extLst>
          </p:cNvPr>
          <p:cNvSpPr>
            <a:spLocks noGrp="1"/>
          </p:cNvSpPr>
          <p:nvPr>
            <p:ph sz="half" idx="2"/>
          </p:nvPr>
        </p:nvSpPr>
        <p:spPr/>
        <p:txBody>
          <a:bodyPr/>
          <a:lstStyle/>
          <a:p>
            <a:r>
              <a:rPr lang="en-GB" sz="2400" dirty="0"/>
              <a:t>Vertical Marketing System</a:t>
            </a:r>
          </a:p>
          <a:p>
            <a:r>
              <a:rPr lang="en-GB" sz="2400" dirty="0"/>
              <a:t>Horizontal Marketing System</a:t>
            </a:r>
          </a:p>
          <a:p>
            <a:r>
              <a:rPr lang="en-GB" sz="2400" dirty="0"/>
              <a:t>Multi-Channel Distribution System</a:t>
            </a:r>
          </a:p>
          <a:p>
            <a:r>
              <a:rPr lang="en-GB" sz="2400" dirty="0"/>
              <a:t>Changing Channel Organisation</a:t>
            </a:r>
          </a:p>
          <a:p>
            <a:r>
              <a:rPr lang="en-GB" sz="2400" dirty="0"/>
              <a:t>Channel Conflict</a:t>
            </a:r>
          </a:p>
          <a:p>
            <a:endParaRPr lang="en-GB" dirty="0"/>
          </a:p>
        </p:txBody>
      </p:sp>
      <p:sp>
        <p:nvSpPr>
          <p:cNvPr id="5" name="Date Placeholder 4">
            <a:extLst>
              <a:ext uri="{FF2B5EF4-FFF2-40B4-BE49-F238E27FC236}">
                <a16:creationId xmlns:a16="http://schemas.microsoft.com/office/drawing/2014/main" id="{6EC0BC78-A4F7-7152-275F-D9E085DEFEA5}"/>
              </a:ext>
            </a:extLst>
          </p:cNvPr>
          <p:cNvSpPr>
            <a:spLocks noGrp="1"/>
          </p:cNvSpPr>
          <p:nvPr>
            <p:ph type="dt" sz="half" idx="10"/>
          </p:nvPr>
        </p:nvSpPr>
        <p:spPr/>
        <p:txBody>
          <a:bodyPr/>
          <a:lstStyle/>
          <a:p>
            <a:pPr>
              <a:defRPr/>
            </a:pPr>
            <a:fld id="{F7614AD2-EBEE-4B9C-B8EB-7B45076136C4}" type="datetime1">
              <a:rPr lang="en-GB" altLang="en-US" smtClean="0"/>
              <a:pPr>
                <a:defRPr/>
              </a:pPr>
              <a:t>10/03/2025</a:t>
            </a:fld>
            <a:endParaRPr lang="en-GB" altLang="en-US"/>
          </a:p>
        </p:txBody>
      </p:sp>
      <p:sp>
        <p:nvSpPr>
          <p:cNvPr id="6" name="Slide Number Placeholder 5">
            <a:extLst>
              <a:ext uri="{FF2B5EF4-FFF2-40B4-BE49-F238E27FC236}">
                <a16:creationId xmlns:a16="http://schemas.microsoft.com/office/drawing/2014/main" id="{270B250A-F8F8-F2E6-DC58-4B3814DD0AD9}"/>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3473468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5CA6A-9E66-6AF3-7E14-DA17FEB5AD44}"/>
              </a:ext>
            </a:extLst>
          </p:cNvPr>
          <p:cNvSpPr>
            <a:spLocks noGrp="1"/>
          </p:cNvSpPr>
          <p:nvPr>
            <p:ph type="title"/>
          </p:nvPr>
        </p:nvSpPr>
        <p:spPr/>
        <p:txBody>
          <a:bodyPr/>
          <a:lstStyle/>
          <a:p>
            <a:r>
              <a:rPr lang="en-GB" sz="3600" b="1" dirty="0"/>
              <a:t>Marketing Channels</a:t>
            </a:r>
          </a:p>
        </p:txBody>
      </p:sp>
      <p:sp>
        <p:nvSpPr>
          <p:cNvPr id="3" name="Content Placeholder 2">
            <a:extLst>
              <a:ext uri="{FF2B5EF4-FFF2-40B4-BE49-F238E27FC236}">
                <a16:creationId xmlns:a16="http://schemas.microsoft.com/office/drawing/2014/main" id="{45B0FB61-D2D1-57DC-4483-E0B99585EDAB}"/>
              </a:ext>
            </a:extLst>
          </p:cNvPr>
          <p:cNvSpPr>
            <a:spLocks noGrp="1"/>
          </p:cNvSpPr>
          <p:nvPr>
            <p:ph idx="1"/>
          </p:nvPr>
        </p:nvSpPr>
        <p:spPr/>
        <p:txBody>
          <a:bodyPr/>
          <a:lstStyle/>
          <a:p>
            <a:r>
              <a:rPr lang="en-GB" sz="2800" b="1" dirty="0"/>
              <a:t>Marketing channel </a:t>
            </a:r>
            <a:r>
              <a:rPr lang="en-GB" sz="2800" dirty="0"/>
              <a:t>is a network of interdependent organisations that help deliver a product or service to consumers or businesses.</a:t>
            </a:r>
          </a:p>
          <a:p>
            <a:r>
              <a:rPr lang="en-GB" sz="2800" dirty="0"/>
              <a:t>These organisations include </a:t>
            </a:r>
            <a:r>
              <a:rPr lang="en-GB" sz="2800" b="1" dirty="0"/>
              <a:t>manufacturers</a:t>
            </a:r>
            <a:r>
              <a:rPr lang="en-GB" sz="2800" dirty="0"/>
              <a:t>, </a:t>
            </a:r>
            <a:r>
              <a:rPr lang="en-GB" sz="2800" b="1" dirty="0"/>
              <a:t>wholesalers</a:t>
            </a:r>
            <a:r>
              <a:rPr lang="en-GB" sz="2800" dirty="0"/>
              <a:t>, </a:t>
            </a:r>
            <a:r>
              <a:rPr lang="en-GB" sz="2800" b="1" dirty="0"/>
              <a:t>retailers</a:t>
            </a:r>
            <a:r>
              <a:rPr lang="en-GB" sz="2800" dirty="0"/>
              <a:t>, and </a:t>
            </a:r>
            <a:r>
              <a:rPr lang="en-GB" sz="2800" b="1" dirty="0"/>
              <a:t>distributors</a:t>
            </a:r>
            <a:r>
              <a:rPr lang="en-GB" sz="2800" dirty="0"/>
              <a:t>, working together to ensure efficient product flow from production to final consumption.</a:t>
            </a:r>
          </a:p>
        </p:txBody>
      </p:sp>
      <p:sp>
        <p:nvSpPr>
          <p:cNvPr id="4" name="Date Placeholder 3">
            <a:extLst>
              <a:ext uri="{FF2B5EF4-FFF2-40B4-BE49-F238E27FC236}">
                <a16:creationId xmlns:a16="http://schemas.microsoft.com/office/drawing/2014/main" id="{3F0C6CD3-A09E-D3DB-6A41-348271715F99}"/>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76E89D1A-1DF4-FB27-336C-85CFB4BB18B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26" name="Picture 2" descr="Distribution Channel Icons - Free SVG ...">
            <a:extLst>
              <a:ext uri="{FF2B5EF4-FFF2-40B4-BE49-F238E27FC236}">
                <a16:creationId xmlns:a16="http://schemas.microsoft.com/office/drawing/2014/main" id="{9BE91086-C09A-5263-FFEE-46D015FED8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6675" y="133685"/>
            <a:ext cx="1270000" cy="127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463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315639-1FFC-37AD-B617-E3150D25FF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7DE5E3-629D-8BCD-56A9-0F44A18F404E}"/>
              </a:ext>
            </a:extLst>
          </p:cNvPr>
          <p:cNvSpPr>
            <a:spLocks noGrp="1"/>
          </p:cNvSpPr>
          <p:nvPr>
            <p:ph type="title"/>
          </p:nvPr>
        </p:nvSpPr>
        <p:spPr/>
        <p:txBody>
          <a:bodyPr/>
          <a:lstStyle/>
          <a:p>
            <a:r>
              <a:rPr lang="en-GB" sz="3600" b="1" dirty="0"/>
              <a:t>Value Added by Marketing Channels</a:t>
            </a:r>
            <a:br>
              <a:rPr lang="en-GB" sz="3600" b="1" dirty="0"/>
            </a:br>
            <a:r>
              <a:rPr lang="en-GB" sz="2000" dirty="0"/>
              <a:t>(1 of 3)</a:t>
            </a:r>
            <a:endParaRPr lang="en-GB" sz="3600" dirty="0"/>
          </a:p>
        </p:txBody>
      </p:sp>
      <p:pic>
        <p:nvPicPr>
          <p:cNvPr id="7" name="Content Placeholder 6" descr="A diagram of a company&#10;&#10;Description automatically generated">
            <a:extLst>
              <a:ext uri="{FF2B5EF4-FFF2-40B4-BE49-F238E27FC236}">
                <a16:creationId xmlns:a16="http://schemas.microsoft.com/office/drawing/2014/main" id="{FBF85F34-581E-08DD-4951-11F4195D0F4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9512" y="1484784"/>
            <a:ext cx="8856984" cy="4104456"/>
          </a:xfrm>
        </p:spPr>
      </p:pic>
      <p:sp>
        <p:nvSpPr>
          <p:cNvPr id="4" name="Date Placeholder 3">
            <a:extLst>
              <a:ext uri="{FF2B5EF4-FFF2-40B4-BE49-F238E27FC236}">
                <a16:creationId xmlns:a16="http://schemas.microsoft.com/office/drawing/2014/main" id="{EF87B812-4632-E0EA-C025-97DC188348E2}"/>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C38480D3-0C82-9F0C-816C-717C526E2448}"/>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8" name="TextBox 7">
            <a:extLst>
              <a:ext uri="{FF2B5EF4-FFF2-40B4-BE49-F238E27FC236}">
                <a16:creationId xmlns:a16="http://schemas.microsoft.com/office/drawing/2014/main" id="{820B6DD5-B956-5928-861C-0EB87972D07E}"/>
              </a:ext>
            </a:extLst>
          </p:cNvPr>
          <p:cNvSpPr txBox="1"/>
          <p:nvPr/>
        </p:nvSpPr>
        <p:spPr>
          <a:xfrm>
            <a:off x="3779912"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1800913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1D22C-F307-C34A-2595-2E04F4BDD568}"/>
              </a:ext>
            </a:extLst>
          </p:cNvPr>
          <p:cNvSpPr>
            <a:spLocks noGrp="1"/>
          </p:cNvSpPr>
          <p:nvPr>
            <p:ph type="title"/>
          </p:nvPr>
        </p:nvSpPr>
        <p:spPr/>
        <p:txBody>
          <a:bodyPr/>
          <a:lstStyle/>
          <a:p>
            <a:r>
              <a:rPr lang="en-GB" sz="3600" b="1" dirty="0"/>
              <a:t>Value Added by Marketing Channels</a:t>
            </a:r>
            <a:br>
              <a:rPr lang="en-GB" sz="3600" b="1" dirty="0"/>
            </a:br>
            <a:r>
              <a:rPr lang="en-GB" sz="2000" dirty="0"/>
              <a:t>(2 of 3)</a:t>
            </a:r>
            <a:endParaRPr lang="en-GB" sz="3600" dirty="0"/>
          </a:p>
        </p:txBody>
      </p:sp>
      <p:sp>
        <p:nvSpPr>
          <p:cNvPr id="3" name="Content Placeholder 2">
            <a:extLst>
              <a:ext uri="{FF2B5EF4-FFF2-40B4-BE49-F238E27FC236}">
                <a16:creationId xmlns:a16="http://schemas.microsoft.com/office/drawing/2014/main" id="{01A175C3-985D-F2EE-DE62-1FFD6D494D41}"/>
              </a:ext>
            </a:extLst>
          </p:cNvPr>
          <p:cNvSpPr>
            <a:spLocks noGrp="1"/>
          </p:cNvSpPr>
          <p:nvPr>
            <p:ph idx="1"/>
          </p:nvPr>
        </p:nvSpPr>
        <p:spPr>
          <a:xfrm>
            <a:off x="457200" y="1484784"/>
            <a:ext cx="8229600" cy="3917032"/>
          </a:xfrm>
        </p:spPr>
        <p:txBody>
          <a:bodyPr/>
          <a:lstStyle/>
          <a:p>
            <a:pPr marL="0" indent="0">
              <a:buNone/>
            </a:pPr>
            <a:r>
              <a:rPr lang="en-GB" sz="2800" dirty="0">
                <a:solidFill>
                  <a:srgbClr val="000000"/>
                </a:solidFill>
              </a:rPr>
              <a:t>M</a:t>
            </a:r>
            <a:r>
              <a:rPr lang="en-GB" sz="2800" b="0" i="0" u="none" strike="noStrike" dirty="0">
                <a:solidFill>
                  <a:srgbClr val="000000"/>
                </a:solidFill>
                <a:effectLst/>
              </a:rPr>
              <a:t>arketing channel members add value by bridging gaps between producers and consumers. Their key functions include:</a:t>
            </a:r>
          </a:p>
          <a:p>
            <a:pPr lvl="1"/>
            <a:r>
              <a:rPr lang="en-GB" b="1" i="0" u="none" strike="noStrike" dirty="0">
                <a:solidFill>
                  <a:srgbClr val="000000"/>
                </a:solidFill>
                <a:effectLst/>
              </a:rPr>
              <a:t>Information </a:t>
            </a:r>
          </a:p>
          <a:p>
            <a:pPr lvl="1"/>
            <a:r>
              <a:rPr lang="en-GB" b="1" i="0" u="none" strike="noStrike" dirty="0">
                <a:solidFill>
                  <a:srgbClr val="000000"/>
                </a:solidFill>
                <a:effectLst/>
              </a:rPr>
              <a:t>Promotion</a:t>
            </a:r>
            <a:endParaRPr lang="en-GB" b="0" i="0" u="none" strike="noStrike" dirty="0">
              <a:solidFill>
                <a:srgbClr val="000000"/>
              </a:solidFill>
              <a:effectLst/>
            </a:endParaRPr>
          </a:p>
          <a:p>
            <a:pPr lvl="1"/>
            <a:r>
              <a:rPr lang="en-GB" b="1" i="0" u="none" strike="noStrike" dirty="0">
                <a:solidFill>
                  <a:srgbClr val="000000"/>
                </a:solidFill>
                <a:effectLst/>
              </a:rPr>
              <a:t>Contact</a:t>
            </a:r>
            <a:endParaRPr lang="en-GB" b="0" i="0" u="none" strike="noStrike" dirty="0">
              <a:solidFill>
                <a:srgbClr val="000000"/>
              </a:solidFill>
              <a:effectLst/>
            </a:endParaRPr>
          </a:p>
          <a:p>
            <a:pPr lvl="1"/>
            <a:r>
              <a:rPr lang="en-GB" b="1" i="0" u="none" strike="noStrike" dirty="0">
                <a:solidFill>
                  <a:srgbClr val="000000"/>
                </a:solidFill>
                <a:effectLst/>
              </a:rPr>
              <a:t>Matching</a:t>
            </a:r>
            <a:r>
              <a:rPr lang="en-GB" b="0" i="0" u="none" strike="noStrike" dirty="0">
                <a:solidFill>
                  <a:srgbClr val="000000"/>
                </a:solidFill>
                <a:effectLst/>
              </a:rPr>
              <a:t> </a:t>
            </a:r>
          </a:p>
          <a:p>
            <a:pPr lvl="1"/>
            <a:r>
              <a:rPr lang="en-GB" b="1" i="0" u="none" strike="noStrike" dirty="0">
                <a:solidFill>
                  <a:srgbClr val="000000"/>
                </a:solidFill>
                <a:effectLst/>
              </a:rPr>
              <a:t>Negotiation</a:t>
            </a:r>
            <a:endParaRPr lang="en-GB" b="0" i="0" u="none" strike="noStrike" dirty="0">
              <a:solidFill>
                <a:srgbClr val="000000"/>
              </a:solidFill>
              <a:effectLst/>
            </a:endParaRPr>
          </a:p>
        </p:txBody>
      </p:sp>
      <p:sp>
        <p:nvSpPr>
          <p:cNvPr id="4" name="Date Placeholder 3">
            <a:extLst>
              <a:ext uri="{FF2B5EF4-FFF2-40B4-BE49-F238E27FC236}">
                <a16:creationId xmlns:a16="http://schemas.microsoft.com/office/drawing/2014/main" id="{A549F622-53BB-1B96-35E1-A1D5EB5C1DD3}"/>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46C1E16C-3AD7-AD1C-523C-04BAB4E33488}"/>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036317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EE21B-B16B-D16E-26AD-41C6AE824038}"/>
              </a:ext>
            </a:extLst>
          </p:cNvPr>
          <p:cNvSpPr>
            <a:spLocks noGrp="1"/>
          </p:cNvSpPr>
          <p:nvPr>
            <p:ph type="title"/>
          </p:nvPr>
        </p:nvSpPr>
        <p:spPr/>
        <p:txBody>
          <a:bodyPr/>
          <a:lstStyle/>
          <a:p>
            <a:r>
              <a:rPr lang="en-GB" sz="3600" b="1" dirty="0"/>
              <a:t>Value Added by Marketing Channels</a:t>
            </a:r>
            <a:br>
              <a:rPr lang="en-GB" sz="3600" b="1" dirty="0"/>
            </a:br>
            <a:r>
              <a:rPr lang="en-GB" sz="2000" dirty="0"/>
              <a:t>(3 of 3)</a:t>
            </a:r>
            <a:endParaRPr lang="en-GB" sz="3600" dirty="0"/>
          </a:p>
        </p:txBody>
      </p:sp>
      <p:sp>
        <p:nvSpPr>
          <p:cNvPr id="3" name="Content Placeholder 2">
            <a:extLst>
              <a:ext uri="{FF2B5EF4-FFF2-40B4-BE49-F238E27FC236}">
                <a16:creationId xmlns:a16="http://schemas.microsoft.com/office/drawing/2014/main" id="{9790059B-7EF9-5764-534B-56A94E82A891}"/>
              </a:ext>
            </a:extLst>
          </p:cNvPr>
          <p:cNvSpPr>
            <a:spLocks noGrp="1"/>
          </p:cNvSpPr>
          <p:nvPr>
            <p:ph idx="1"/>
          </p:nvPr>
        </p:nvSpPr>
        <p:spPr/>
        <p:txBody>
          <a:bodyPr/>
          <a:lstStyle/>
          <a:p>
            <a:pPr marL="0" indent="0">
              <a:buNone/>
            </a:pPr>
            <a:r>
              <a:rPr lang="en-GB" sz="2800" b="0" i="0" u="none" strike="noStrike" dirty="0">
                <a:solidFill>
                  <a:srgbClr val="000000"/>
                </a:solidFill>
                <a:effectLst/>
              </a:rPr>
              <a:t>Additional functions supporting transactions include:</a:t>
            </a:r>
          </a:p>
          <a:p>
            <a:pPr lvl="1"/>
            <a:r>
              <a:rPr lang="en-GB" b="1" i="0" u="none" strike="noStrike" dirty="0">
                <a:solidFill>
                  <a:srgbClr val="000000"/>
                </a:solidFill>
                <a:effectLst/>
              </a:rPr>
              <a:t>Physical distribution</a:t>
            </a:r>
            <a:endParaRPr lang="en-GB" b="0" i="0" u="none" strike="noStrike" dirty="0">
              <a:solidFill>
                <a:srgbClr val="000000"/>
              </a:solidFill>
              <a:effectLst/>
            </a:endParaRPr>
          </a:p>
          <a:p>
            <a:pPr lvl="1"/>
            <a:r>
              <a:rPr lang="en-GB" b="1" i="0" u="none" strike="noStrike" dirty="0">
                <a:solidFill>
                  <a:srgbClr val="000000"/>
                </a:solidFill>
                <a:effectLst/>
              </a:rPr>
              <a:t>Financing</a:t>
            </a:r>
            <a:r>
              <a:rPr lang="en-GB" b="0" i="0" u="none" strike="noStrike" dirty="0">
                <a:solidFill>
                  <a:srgbClr val="000000"/>
                </a:solidFill>
                <a:effectLst/>
              </a:rPr>
              <a:t> </a:t>
            </a:r>
          </a:p>
          <a:p>
            <a:pPr lvl="1"/>
            <a:r>
              <a:rPr lang="en-GB" b="1" i="0" u="none" strike="noStrike" dirty="0">
                <a:solidFill>
                  <a:srgbClr val="000000"/>
                </a:solidFill>
                <a:effectLst/>
              </a:rPr>
              <a:t>Risk-taking</a:t>
            </a:r>
            <a:endParaRPr lang="en-GB" b="0" i="0" u="none" strike="noStrike" dirty="0">
              <a:solidFill>
                <a:srgbClr val="000000"/>
              </a:solidFill>
              <a:effectLst/>
            </a:endParaRPr>
          </a:p>
          <a:p>
            <a:endParaRPr lang="en-GB" dirty="0"/>
          </a:p>
        </p:txBody>
      </p:sp>
      <p:sp>
        <p:nvSpPr>
          <p:cNvPr id="4" name="Date Placeholder 3">
            <a:extLst>
              <a:ext uri="{FF2B5EF4-FFF2-40B4-BE49-F238E27FC236}">
                <a16:creationId xmlns:a16="http://schemas.microsoft.com/office/drawing/2014/main" id="{549FD92C-68B3-EA3E-506A-61B27C9A676D}"/>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C75ECD1C-9AF1-530D-9E1D-8A69A2B855C9}"/>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690930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76E42-6FB1-A978-F612-6C8383093C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5143E1-172E-C35F-5FAF-C8AA1F4E7400}"/>
              </a:ext>
            </a:extLst>
          </p:cNvPr>
          <p:cNvSpPr>
            <a:spLocks noGrp="1"/>
          </p:cNvSpPr>
          <p:nvPr>
            <p:ph type="title"/>
          </p:nvPr>
        </p:nvSpPr>
        <p:spPr/>
        <p:txBody>
          <a:bodyPr/>
          <a:lstStyle/>
          <a:p>
            <a:r>
              <a:rPr lang="en-GB" sz="3600" b="1" dirty="0"/>
              <a:t>Consumer Marketing Channels</a:t>
            </a:r>
          </a:p>
        </p:txBody>
      </p:sp>
      <p:pic>
        <p:nvPicPr>
          <p:cNvPr id="7" name="Content Placeholder 6" descr="A diagram of a product&#10;&#10;Description automatically generated">
            <a:extLst>
              <a:ext uri="{FF2B5EF4-FFF2-40B4-BE49-F238E27FC236}">
                <a16:creationId xmlns:a16="http://schemas.microsoft.com/office/drawing/2014/main" id="{3A0A94C0-AAE7-0EB8-6C53-FC6667B7DB9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1720" y="1556792"/>
            <a:ext cx="5112568" cy="4104456"/>
          </a:xfrm>
        </p:spPr>
      </p:pic>
      <p:sp>
        <p:nvSpPr>
          <p:cNvPr id="4" name="Date Placeholder 3">
            <a:extLst>
              <a:ext uri="{FF2B5EF4-FFF2-40B4-BE49-F238E27FC236}">
                <a16:creationId xmlns:a16="http://schemas.microsoft.com/office/drawing/2014/main" id="{BC63F3E9-4646-47B3-54E2-38CAE4D53F31}"/>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69BA178C-3A54-4CE3-6404-1978BCBFC9E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8" name="TextBox 7">
            <a:extLst>
              <a:ext uri="{FF2B5EF4-FFF2-40B4-BE49-F238E27FC236}">
                <a16:creationId xmlns:a16="http://schemas.microsoft.com/office/drawing/2014/main" id="{49984505-A74E-47E2-A2C3-944AED8E07A3}"/>
              </a:ext>
            </a:extLst>
          </p:cNvPr>
          <p:cNvSpPr txBox="1"/>
          <p:nvPr/>
        </p:nvSpPr>
        <p:spPr>
          <a:xfrm>
            <a:off x="6959321" y="5356237"/>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1561805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A33EE-FA43-6D3F-4FCB-036B58FEFD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EC3CA1-78A1-634C-E00A-0CC4BF4523A5}"/>
              </a:ext>
            </a:extLst>
          </p:cNvPr>
          <p:cNvSpPr>
            <a:spLocks noGrp="1"/>
          </p:cNvSpPr>
          <p:nvPr>
            <p:ph type="title"/>
          </p:nvPr>
        </p:nvSpPr>
        <p:spPr>
          <a:xfrm>
            <a:off x="457200" y="274638"/>
            <a:ext cx="8229600" cy="1143000"/>
          </a:xfrm>
        </p:spPr>
        <p:txBody>
          <a:bodyPr wrap="square" anchor="ctr">
            <a:normAutofit/>
          </a:bodyPr>
          <a:lstStyle/>
          <a:p>
            <a:r>
              <a:rPr lang="en-GB" sz="3600" b="1" dirty="0"/>
              <a:t>Direct Marketing Channels</a:t>
            </a:r>
          </a:p>
        </p:txBody>
      </p:sp>
      <p:sp>
        <p:nvSpPr>
          <p:cNvPr id="3" name="Content Placeholder 2">
            <a:extLst>
              <a:ext uri="{FF2B5EF4-FFF2-40B4-BE49-F238E27FC236}">
                <a16:creationId xmlns:a16="http://schemas.microsoft.com/office/drawing/2014/main" id="{DB0775CC-1339-4512-E62C-318C35DAFD06}"/>
              </a:ext>
            </a:extLst>
          </p:cNvPr>
          <p:cNvSpPr>
            <a:spLocks noGrp="1"/>
          </p:cNvSpPr>
          <p:nvPr>
            <p:ph sz="half" idx="1"/>
          </p:nvPr>
        </p:nvSpPr>
        <p:spPr>
          <a:xfrm>
            <a:off x="457200" y="1600201"/>
            <a:ext cx="4038600" cy="3989040"/>
          </a:xfrm>
        </p:spPr>
        <p:txBody>
          <a:bodyPr wrap="square" anchor="t">
            <a:normAutofit/>
          </a:bodyPr>
          <a:lstStyle/>
          <a:p>
            <a:r>
              <a:rPr lang="en-GB" dirty="0"/>
              <a:t>A marketing channel with no intermediary level is a setup where the producer sells directly to the consumer.</a:t>
            </a:r>
          </a:p>
        </p:txBody>
      </p:sp>
      <p:pic>
        <p:nvPicPr>
          <p:cNvPr id="6" name="Picture 5" descr="A blue pencil with a white background&#10;&#10;Description automatically generated">
            <a:extLst>
              <a:ext uri="{FF2B5EF4-FFF2-40B4-BE49-F238E27FC236}">
                <a16:creationId xmlns:a16="http://schemas.microsoft.com/office/drawing/2014/main" id="{9B6DEB76-40E4-0D32-D2A0-AF77BAD06B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4733" y="1556792"/>
            <a:ext cx="1625533" cy="3989040"/>
          </a:xfrm>
          <a:prstGeom prst="rect">
            <a:avLst/>
          </a:prstGeom>
          <a:noFill/>
        </p:spPr>
      </p:pic>
      <p:sp>
        <p:nvSpPr>
          <p:cNvPr id="4" name="Date Placeholder 3">
            <a:extLst>
              <a:ext uri="{FF2B5EF4-FFF2-40B4-BE49-F238E27FC236}">
                <a16:creationId xmlns:a16="http://schemas.microsoft.com/office/drawing/2014/main" id="{348E8273-9425-35A4-5FAA-0FBD98DE60C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10/03/2025</a:t>
            </a:fld>
            <a:endParaRPr lang="en-GB" altLang="en-US" sz="900"/>
          </a:p>
        </p:txBody>
      </p:sp>
      <p:sp>
        <p:nvSpPr>
          <p:cNvPr id="5" name="Slide Number Placeholder 4">
            <a:extLst>
              <a:ext uri="{FF2B5EF4-FFF2-40B4-BE49-F238E27FC236}">
                <a16:creationId xmlns:a16="http://schemas.microsoft.com/office/drawing/2014/main" id="{972758C1-EC13-2F33-BF8B-D3CBBEF1B5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
        <p:nvSpPr>
          <p:cNvPr id="7" name="TextBox 6">
            <a:extLst>
              <a:ext uri="{FF2B5EF4-FFF2-40B4-BE49-F238E27FC236}">
                <a16:creationId xmlns:a16="http://schemas.microsoft.com/office/drawing/2014/main" id="{DB040F31-2099-3E6B-5FC1-577D60D452E1}"/>
              </a:ext>
            </a:extLst>
          </p:cNvPr>
          <p:cNvSpPr txBox="1"/>
          <p:nvPr/>
        </p:nvSpPr>
        <p:spPr>
          <a:xfrm>
            <a:off x="5670270" y="5404575"/>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1092035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8F0FC-839B-5C2E-E822-8732CB3BE8A9}"/>
              </a:ext>
            </a:extLst>
          </p:cNvPr>
          <p:cNvSpPr>
            <a:spLocks noGrp="1"/>
          </p:cNvSpPr>
          <p:nvPr>
            <p:ph type="title"/>
          </p:nvPr>
        </p:nvSpPr>
        <p:spPr/>
        <p:txBody>
          <a:bodyPr/>
          <a:lstStyle/>
          <a:p>
            <a:r>
              <a:rPr lang="en-GB" sz="3600" b="1" dirty="0"/>
              <a:t>Direct Marketing Channels</a:t>
            </a:r>
            <a:endParaRPr lang="en-GB" sz="3600" dirty="0"/>
          </a:p>
        </p:txBody>
      </p:sp>
      <p:sp>
        <p:nvSpPr>
          <p:cNvPr id="3" name="Text Placeholder 2">
            <a:extLst>
              <a:ext uri="{FF2B5EF4-FFF2-40B4-BE49-F238E27FC236}">
                <a16:creationId xmlns:a16="http://schemas.microsoft.com/office/drawing/2014/main" id="{BE30F984-D527-4AEE-20B1-F1525B79307F}"/>
              </a:ext>
            </a:extLst>
          </p:cNvPr>
          <p:cNvSpPr>
            <a:spLocks noGrp="1"/>
          </p:cNvSpPr>
          <p:nvPr>
            <p:ph type="body" idx="1"/>
          </p:nvPr>
        </p:nvSpPr>
        <p:spPr/>
        <p:txBody>
          <a:bodyPr/>
          <a:lstStyle/>
          <a:p>
            <a:pPr algn="ctr"/>
            <a:r>
              <a:rPr lang="en-GB" sz="2400" b="1" dirty="0"/>
              <a:t>Advantages</a:t>
            </a:r>
            <a:endParaRPr lang="en-GB" dirty="0"/>
          </a:p>
        </p:txBody>
      </p:sp>
      <p:sp>
        <p:nvSpPr>
          <p:cNvPr id="4" name="Content Placeholder 3">
            <a:extLst>
              <a:ext uri="{FF2B5EF4-FFF2-40B4-BE49-F238E27FC236}">
                <a16:creationId xmlns:a16="http://schemas.microsoft.com/office/drawing/2014/main" id="{94CA995F-F089-4154-C2A3-536D00F3F98D}"/>
              </a:ext>
            </a:extLst>
          </p:cNvPr>
          <p:cNvSpPr>
            <a:spLocks noGrp="1"/>
          </p:cNvSpPr>
          <p:nvPr>
            <p:ph sz="half" idx="2"/>
          </p:nvPr>
        </p:nvSpPr>
        <p:spPr/>
        <p:txBody>
          <a:bodyPr/>
          <a:lstStyle/>
          <a:p>
            <a:r>
              <a:rPr lang="en-GB" dirty="0"/>
              <a:t>Greater control</a:t>
            </a:r>
          </a:p>
          <a:p>
            <a:r>
              <a:rPr lang="en-GB" dirty="0"/>
              <a:t>Faster decision making</a:t>
            </a:r>
          </a:p>
          <a:p>
            <a:r>
              <a:rPr lang="en-GB" dirty="0"/>
              <a:t>Better communication </a:t>
            </a:r>
          </a:p>
          <a:p>
            <a:r>
              <a:rPr lang="en-GB" dirty="0"/>
              <a:t>Brand loyalty</a:t>
            </a:r>
          </a:p>
          <a:p>
            <a:endParaRPr lang="en-GB" dirty="0"/>
          </a:p>
        </p:txBody>
      </p:sp>
      <p:sp>
        <p:nvSpPr>
          <p:cNvPr id="5" name="Text Placeholder 4">
            <a:extLst>
              <a:ext uri="{FF2B5EF4-FFF2-40B4-BE49-F238E27FC236}">
                <a16:creationId xmlns:a16="http://schemas.microsoft.com/office/drawing/2014/main" id="{DA7BB294-BD10-6937-4697-8F4665D27D81}"/>
              </a:ext>
            </a:extLst>
          </p:cNvPr>
          <p:cNvSpPr>
            <a:spLocks noGrp="1"/>
          </p:cNvSpPr>
          <p:nvPr>
            <p:ph type="body" sz="quarter" idx="3"/>
          </p:nvPr>
        </p:nvSpPr>
        <p:spPr/>
        <p:txBody>
          <a:bodyPr/>
          <a:lstStyle/>
          <a:p>
            <a:pPr algn="ctr"/>
            <a:r>
              <a:rPr lang="en-GB" sz="2400" b="1" dirty="0"/>
              <a:t>Disadvantages</a:t>
            </a:r>
            <a:endParaRPr lang="en-GB" dirty="0"/>
          </a:p>
        </p:txBody>
      </p:sp>
      <p:sp>
        <p:nvSpPr>
          <p:cNvPr id="6" name="Content Placeholder 5">
            <a:extLst>
              <a:ext uri="{FF2B5EF4-FFF2-40B4-BE49-F238E27FC236}">
                <a16:creationId xmlns:a16="http://schemas.microsoft.com/office/drawing/2014/main" id="{EAC81A14-26B2-C480-628B-AEAF6C53EA9E}"/>
              </a:ext>
            </a:extLst>
          </p:cNvPr>
          <p:cNvSpPr>
            <a:spLocks noGrp="1"/>
          </p:cNvSpPr>
          <p:nvPr>
            <p:ph sz="quarter" idx="4"/>
          </p:nvPr>
        </p:nvSpPr>
        <p:spPr/>
        <p:txBody>
          <a:bodyPr/>
          <a:lstStyle/>
          <a:p>
            <a:r>
              <a:rPr lang="en-GB" sz="2400" dirty="0"/>
              <a:t>High operational costs</a:t>
            </a:r>
          </a:p>
          <a:p>
            <a:r>
              <a:rPr lang="en-GB" sz="2400" dirty="0"/>
              <a:t>Limited reach</a:t>
            </a:r>
          </a:p>
          <a:p>
            <a:r>
              <a:rPr lang="en-GB" sz="2400" dirty="0"/>
              <a:t>Lack of expertise</a:t>
            </a:r>
          </a:p>
          <a:p>
            <a:r>
              <a:rPr lang="en-GB" sz="2400" dirty="0"/>
              <a:t>Logistical challenges</a:t>
            </a:r>
          </a:p>
          <a:p>
            <a:endParaRPr lang="en-GB" dirty="0"/>
          </a:p>
        </p:txBody>
      </p:sp>
      <p:sp>
        <p:nvSpPr>
          <p:cNvPr id="7" name="Date Placeholder 6">
            <a:extLst>
              <a:ext uri="{FF2B5EF4-FFF2-40B4-BE49-F238E27FC236}">
                <a16:creationId xmlns:a16="http://schemas.microsoft.com/office/drawing/2014/main" id="{C422F0F0-777A-7AF8-B756-0032AD8AC88A}"/>
              </a:ext>
            </a:extLst>
          </p:cNvPr>
          <p:cNvSpPr>
            <a:spLocks noGrp="1"/>
          </p:cNvSpPr>
          <p:nvPr>
            <p:ph type="dt" sz="half" idx="10"/>
          </p:nvPr>
        </p:nvSpPr>
        <p:spPr/>
        <p:txBody>
          <a:bodyPr/>
          <a:lstStyle/>
          <a:p>
            <a:pPr>
              <a:defRPr/>
            </a:pPr>
            <a:fld id="{9453B735-BACA-4CF9-84E6-D7AD67CD6A41}" type="datetime1">
              <a:rPr lang="en-GB" altLang="en-US" smtClean="0"/>
              <a:pPr>
                <a:defRPr/>
              </a:pPr>
              <a:t>10/03/2025</a:t>
            </a:fld>
            <a:endParaRPr lang="en-GB" altLang="en-US"/>
          </a:p>
        </p:txBody>
      </p:sp>
      <p:sp>
        <p:nvSpPr>
          <p:cNvPr id="8" name="Slide Number Placeholder 7">
            <a:extLst>
              <a:ext uri="{FF2B5EF4-FFF2-40B4-BE49-F238E27FC236}">
                <a16:creationId xmlns:a16="http://schemas.microsoft.com/office/drawing/2014/main" id="{1C33C9E2-92D9-EE71-31D5-17C32A437004}"/>
              </a:ext>
            </a:extLst>
          </p:cNvPr>
          <p:cNvSpPr>
            <a:spLocks noGrp="1"/>
          </p:cNvSpPr>
          <p:nvPr>
            <p:ph type="sldNum" sz="quarter" idx="11"/>
          </p:nvPr>
        </p:nvSpPr>
        <p:spPr/>
        <p:txBody>
          <a:bodyPr/>
          <a:lstStyle/>
          <a:p>
            <a:pPr>
              <a:defRPr/>
            </a:pPr>
            <a:fld id="{0669F83E-C611-4B90-8FAE-1379528B23C3}" type="slidenum">
              <a:rPr lang="en-GB" altLang="en-US" smtClean="0"/>
              <a:pPr>
                <a:defRPr/>
              </a:pPr>
              <a:t>9</a:t>
            </a:fld>
            <a:endParaRPr lang="en-GB" altLang="en-US"/>
          </a:p>
        </p:txBody>
      </p:sp>
    </p:spTree>
    <p:extLst>
      <p:ext uri="{BB962C8B-B14F-4D97-AF65-F5344CB8AC3E}">
        <p14:creationId xmlns:p14="http://schemas.microsoft.com/office/powerpoint/2010/main" val="2400500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BA508-5FE3-D1AA-CF28-354057A1E642}"/>
              </a:ext>
            </a:extLst>
          </p:cNvPr>
          <p:cNvSpPr>
            <a:spLocks noGrp="1"/>
          </p:cNvSpPr>
          <p:nvPr>
            <p:ph type="title"/>
          </p:nvPr>
        </p:nvSpPr>
        <p:spPr>
          <a:xfrm>
            <a:off x="457200" y="274638"/>
            <a:ext cx="8229600" cy="1143000"/>
          </a:xfrm>
        </p:spPr>
        <p:txBody>
          <a:bodyPr wrap="square" anchor="ctr">
            <a:normAutofit/>
          </a:bodyPr>
          <a:lstStyle/>
          <a:p>
            <a:r>
              <a:rPr lang="en-GB" sz="3600" b="1" dirty="0"/>
              <a:t>Indirect Marketing Channels</a:t>
            </a:r>
          </a:p>
        </p:txBody>
      </p:sp>
      <p:sp>
        <p:nvSpPr>
          <p:cNvPr id="3" name="Content Placeholder 2">
            <a:extLst>
              <a:ext uri="{FF2B5EF4-FFF2-40B4-BE49-F238E27FC236}">
                <a16:creationId xmlns:a16="http://schemas.microsoft.com/office/drawing/2014/main" id="{A5064EC8-AB38-3708-B7E9-E85E68F0F710}"/>
              </a:ext>
            </a:extLst>
          </p:cNvPr>
          <p:cNvSpPr>
            <a:spLocks noGrp="1"/>
          </p:cNvSpPr>
          <p:nvPr>
            <p:ph sz="half" idx="1"/>
          </p:nvPr>
        </p:nvSpPr>
        <p:spPr>
          <a:xfrm>
            <a:off x="457200" y="1600201"/>
            <a:ext cx="4038600" cy="3989040"/>
          </a:xfrm>
        </p:spPr>
        <p:txBody>
          <a:bodyPr wrap="square" anchor="t">
            <a:normAutofit lnSpcReduction="10000"/>
          </a:bodyPr>
          <a:lstStyle/>
          <a:p>
            <a:r>
              <a:rPr lang="en-GB" b="0" i="0" u="none" strike="noStrike" dirty="0">
                <a:solidFill>
                  <a:srgbClr val="000000"/>
                </a:solidFill>
                <a:effectLst/>
              </a:rPr>
              <a:t>Indirect Marketing Channels is a setup, where the product is sold through intermediaries such as wholesalers, distributors, and retailers before reaching the end consumer</a:t>
            </a:r>
            <a:endParaRPr lang="en-GB" dirty="0"/>
          </a:p>
        </p:txBody>
      </p:sp>
      <p:pic>
        <p:nvPicPr>
          <p:cNvPr id="8" name="Picture 7" descr="A diagram of a diagram&#10;&#10;Description automatically generated">
            <a:extLst>
              <a:ext uri="{FF2B5EF4-FFF2-40B4-BE49-F238E27FC236}">
                <a16:creationId xmlns:a16="http://schemas.microsoft.com/office/drawing/2014/main" id="{9D70E328-4C72-605F-3584-315EB4ABA3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0103" y="1556792"/>
            <a:ext cx="1894793" cy="3989040"/>
          </a:xfrm>
          <a:prstGeom prst="rect">
            <a:avLst/>
          </a:prstGeom>
          <a:noFill/>
        </p:spPr>
      </p:pic>
      <p:sp>
        <p:nvSpPr>
          <p:cNvPr id="4" name="Date Placeholder 3">
            <a:extLst>
              <a:ext uri="{FF2B5EF4-FFF2-40B4-BE49-F238E27FC236}">
                <a16:creationId xmlns:a16="http://schemas.microsoft.com/office/drawing/2014/main" id="{FBBBB7E1-B183-9A0E-CF4B-ABABC823825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10/03/2025</a:t>
            </a:fld>
            <a:endParaRPr lang="en-GB" altLang="en-US" sz="900"/>
          </a:p>
        </p:txBody>
      </p:sp>
      <p:sp>
        <p:nvSpPr>
          <p:cNvPr id="5" name="Slide Number Placeholder 4">
            <a:extLst>
              <a:ext uri="{FF2B5EF4-FFF2-40B4-BE49-F238E27FC236}">
                <a16:creationId xmlns:a16="http://schemas.microsoft.com/office/drawing/2014/main" id="{B20DFBA1-DA38-7369-8EA7-5A4FDA858C7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
        <p:nvSpPr>
          <p:cNvPr id="9" name="TextBox 8">
            <a:extLst>
              <a:ext uri="{FF2B5EF4-FFF2-40B4-BE49-F238E27FC236}">
                <a16:creationId xmlns:a16="http://schemas.microsoft.com/office/drawing/2014/main" id="{32C398BE-89B3-802D-1970-EB462D5FB36D}"/>
              </a:ext>
            </a:extLst>
          </p:cNvPr>
          <p:cNvSpPr txBox="1"/>
          <p:nvPr/>
        </p:nvSpPr>
        <p:spPr>
          <a:xfrm>
            <a:off x="5604673" y="5404575"/>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1538469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44610-454E-77DB-7E3F-E92971DD0877}"/>
              </a:ext>
            </a:extLst>
          </p:cNvPr>
          <p:cNvSpPr>
            <a:spLocks noGrp="1"/>
          </p:cNvSpPr>
          <p:nvPr>
            <p:ph type="title"/>
          </p:nvPr>
        </p:nvSpPr>
        <p:spPr/>
        <p:txBody>
          <a:bodyPr/>
          <a:lstStyle/>
          <a:p>
            <a:r>
              <a:rPr lang="en-GB" sz="3600" b="1" dirty="0"/>
              <a:t>Indirect Marketing Channels</a:t>
            </a:r>
          </a:p>
        </p:txBody>
      </p:sp>
      <p:sp>
        <p:nvSpPr>
          <p:cNvPr id="3" name="Text Placeholder 2">
            <a:extLst>
              <a:ext uri="{FF2B5EF4-FFF2-40B4-BE49-F238E27FC236}">
                <a16:creationId xmlns:a16="http://schemas.microsoft.com/office/drawing/2014/main" id="{ECE485B5-617B-9E2E-DF32-5B20B7D13918}"/>
              </a:ext>
            </a:extLst>
          </p:cNvPr>
          <p:cNvSpPr>
            <a:spLocks noGrp="1"/>
          </p:cNvSpPr>
          <p:nvPr>
            <p:ph type="body" idx="1"/>
          </p:nvPr>
        </p:nvSpPr>
        <p:spPr/>
        <p:txBody>
          <a:bodyPr/>
          <a:lstStyle/>
          <a:p>
            <a:pPr algn="ctr"/>
            <a:r>
              <a:rPr lang="en-GB" dirty="0"/>
              <a:t>Advantages</a:t>
            </a:r>
          </a:p>
        </p:txBody>
      </p:sp>
      <p:sp>
        <p:nvSpPr>
          <p:cNvPr id="4" name="Content Placeholder 3">
            <a:extLst>
              <a:ext uri="{FF2B5EF4-FFF2-40B4-BE49-F238E27FC236}">
                <a16:creationId xmlns:a16="http://schemas.microsoft.com/office/drawing/2014/main" id="{1AA8CB1A-0207-2880-9861-5E2A84928DC5}"/>
              </a:ext>
            </a:extLst>
          </p:cNvPr>
          <p:cNvSpPr>
            <a:spLocks noGrp="1"/>
          </p:cNvSpPr>
          <p:nvPr>
            <p:ph sz="half" idx="2"/>
          </p:nvPr>
        </p:nvSpPr>
        <p:spPr/>
        <p:txBody>
          <a:bodyPr/>
          <a:lstStyle/>
          <a:p>
            <a:r>
              <a:rPr lang="en-GB" i="0" u="none" strike="noStrike" dirty="0">
                <a:solidFill>
                  <a:srgbClr val="000000"/>
                </a:solidFill>
                <a:effectLst/>
              </a:rPr>
              <a:t>Wider Market Reach</a:t>
            </a:r>
            <a:endParaRPr lang="en-GB" dirty="0">
              <a:solidFill>
                <a:srgbClr val="000000"/>
              </a:solidFill>
              <a:latin typeface="-webkit-standard"/>
            </a:endParaRPr>
          </a:p>
          <a:p>
            <a:r>
              <a:rPr lang="en-GB" i="0" u="none" strike="noStrike" dirty="0">
                <a:solidFill>
                  <a:srgbClr val="000000"/>
                </a:solidFill>
                <a:effectLst/>
              </a:rPr>
              <a:t>Lower Costs for the Producer</a:t>
            </a:r>
            <a:endParaRPr lang="en-GB" i="0" u="none" strike="noStrike" dirty="0">
              <a:solidFill>
                <a:srgbClr val="000000"/>
              </a:solidFill>
              <a:effectLst/>
              <a:latin typeface="-webkit-standard"/>
            </a:endParaRPr>
          </a:p>
          <a:p>
            <a:r>
              <a:rPr lang="en-GB" i="0" u="none" strike="noStrike" dirty="0">
                <a:solidFill>
                  <a:srgbClr val="000000"/>
                </a:solidFill>
                <a:effectLst/>
                <a:latin typeface="-webkit-standard"/>
              </a:rPr>
              <a:t>Expertise and Efficiency</a:t>
            </a:r>
            <a:endParaRPr lang="en-GB" dirty="0">
              <a:solidFill>
                <a:srgbClr val="000000"/>
              </a:solidFill>
              <a:latin typeface="-webkit-standard"/>
            </a:endParaRPr>
          </a:p>
          <a:p>
            <a:r>
              <a:rPr lang="en-GB" i="0" u="none" strike="noStrike" dirty="0">
                <a:solidFill>
                  <a:srgbClr val="000000"/>
                </a:solidFill>
                <a:effectLst/>
                <a:latin typeface="-webkit-standard"/>
              </a:rPr>
              <a:t>Reduced Operational challenges</a:t>
            </a:r>
            <a:endParaRPr lang="en-GB" dirty="0"/>
          </a:p>
        </p:txBody>
      </p:sp>
      <p:sp>
        <p:nvSpPr>
          <p:cNvPr id="5" name="Text Placeholder 4">
            <a:extLst>
              <a:ext uri="{FF2B5EF4-FFF2-40B4-BE49-F238E27FC236}">
                <a16:creationId xmlns:a16="http://schemas.microsoft.com/office/drawing/2014/main" id="{F4C282AB-FBDA-A077-7F50-CCE1C15C2D20}"/>
              </a:ext>
            </a:extLst>
          </p:cNvPr>
          <p:cNvSpPr>
            <a:spLocks noGrp="1"/>
          </p:cNvSpPr>
          <p:nvPr>
            <p:ph type="body" sz="quarter" idx="3"/>
          </p:nvPr>
        </p:nvSpPr>
        <p:spPr/>
        <p:txBody>
          <a:bodyPr/>
          <a:lstStyle/>
          <a:p>
            <a:pPr algn="ctr"/>
            <a:r>
              <a:rPr lang="en-GB" dirty="0"/>
              <a:t>Disadvantages</a:t>
            </a:r>
          </a:p>
        </p:txBody>
      </p:sp>
      <p:sp>
        <p:nvSpPr>
          <p:cNvPr id="6" name="Content Placeholder 5">
            <a:extLst>
              <a:ext uri="{FF2B5EF4-FFF2-40B4-BE49-F238E27FC236}">
                <a16:creationId xmlns:a16="http://schemas.microsoft.com/office/drawing/2014/main" id="{B5D2376D-391D-353D-5C0B-9230218DB75C}"/>
              </a:ext>
            </a:extLst>
          </p:cNvPr>
          <p:cNvSpPr>
            <a:spLocks noGrp="1"/>
          </p:cNvSpPr>
          <p:nvPr>
            <p:ph sz="quarter" idx="4"/>
          </p:nvPr>
        </p:nvSpPr>
        <p:spPr/>
        <p:txBody>
          <a:bodyPr/>
          <a:lstStyle/>
          <a:p>
            <a:r>
              <a:rPr lang="en-GB" b="0" i="0" u="none" strike="noStrike" dirty="0">
                <a:solidFill>
                  <a:srgbClr val="000000"/>
                </a:solidFill>
                <a:effectLst/>
              </a:rPr>
              <a:t>Less Control</a:t>
            </a:r>
          </a:p>
          <a:p>
            <a:r>
              <a:rPr lang="en-GB" b="0" i="0" u="none" strike="noStrike" dirty="0">
                <a:solidFill>
                  <a:srgbClr val="000000"/>
                </a:solidFill>
                <a:effectLst/>
              </a:rPr>
              <a:t>Dependence on Intermediaries</a:t>
            </a:r>
            <a:endParaRPr lang="en-GB" dirty="0">
              <a:solidFill>
                <a:srgbClr val="000000"/>
              </a:solidFill>
            </a:endParaRPr>
          </a:p>
          <a:p>
            <a:r>
              <a:rPr lang="en-GB" b="0" i="0" u="none" strike="noStrike" dirty="0">
                <a:solidFill>
                  <a:srgbClr val="000000"/>
                </a:solidFill>
                <a:effectLst/>
              </a:rPr>
              <a:t>Weaker Customer Relationships</a:t>
            </a:r>
            <a:endParaRPr lang="en-GB" dirty="0"/>
          </a:p>
        </p:txBody>
      </p:sp>
      <p:sp>
        <p:nvSpPr>
          <p:cNvPr id="7" name="Date Placeholder 6">
            <a:extLst>
              <a:ext uri="{FF2B5EF4-FFF2-40B4-BE49-F238E27FC236}">
                <a16:creationId xmlns:a16="http://schemas.microsoft.com/office/drawing/2014/main" id="{26EAD154-EBE0-0DDC-891B-6BD0534AFD32}"/>
              </a:ext>
            </a:extLst>
          </p:cNvPr>
          <p:cNvSpPr>
            <a:spLocks noGrp="1"/>
          </p:cNvSpPr>
          <p:nvPr>
            <p:ph type="dt" sz="half" idx="10"/>
          </p:nvPr>
        </p:nvSpPr>
        <p:spPr/>
        <p:txBody>
          <a:bodyPr/>
          <a:lstStyle/>
          <a:p>
            <a:pPr>
              <a:defRPr/>
            </a:pPr>
            <a:fld id="{9453B735-BACA-4CF9-84E6-D7AD67CD6A41}" type="datetime1">
              <a:rPr lang="en-GB" altLang="en-US" smtClean="0"/>
              <a:pPr>
                <a:defRPr/>
              </a:pPr>
              <a:t>10/03/2025</a:t>
            </a:fld>
            <a:endParaRPr lang="en-GB" altLang="en-US"/>
          </a:p>
        </p:txBody>
      </p:sp>
      <p:sp>
        <p:nvSpPr>
          <p:cNvPr id="8" name="Slide Number Placeholder 7">
            <a:extLst>
              <a:ext uri="{FF2B5EF4-FFF2-40B4-BE49-F238E27FC236}">
                <a16:creationId xmlns:a16="http://schemas.microsoft.com/office/drawing/2014/main" id="{0AD735DD-71ED-A2AE-DAAB-A2AFB5F0B0E8}"/>
              </a:ext>
            </a:extLst>
          </p:cNvPr>
          <p:cNvSpPr>
            <a:spLocks noGrp="1"/>
          </p:cNvSpPr>
          <p:nvPr>
            <p:ph type="sldNum" sz="quarter" idx="11"/>
          </p:nvPr>
        </p:nvSpPr>
        <p:spPr/>
        <p:txBody>
          <a:bodyPr/>
          <a:lstStyle/>
          <a:p>
            <a:pPr>
              <a:defRPr/>
            </a:pPr>
            <a:fld id="{0669F83E-C611-4B90-8FAE-1379528B23C3}" type="slidenum">
              <a:rPr lang="en-GB" altLang="en-US" smtClean="0"/>
              <a:pPr>
                <a:defRPr/>
              </a:pPr>
              <a:t>11</a:t>
            </a:fld>
            <a:endParaRPr lang="en-GB" altLang="en-US"/>
          </a:p>
        </p:txBody>
      </p:sp>
    </p:spTree>
    <p:extLst>
      <p:ext uri="{BB962C8B-B14F-4D97-AF65-F5344CB8AC3E}">
        <p14:creationId xmlns:p14="http://schemas.microsoft.com/office/powerpoint/2010/main" val="1778179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ABEBC-1A80-1DAB-1E0E-B0EEB5029E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2D93E-96B0-4ACF-2DAF-D9832E89D59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dirty="0"/>
              <a:t>Vertical Marketing System (VMS)</a:t>
            </a:r>
            <a:br>
              <a:rPr lang="en-GB" sz="3700" b="1" dirty="0"/>
            </a:br>
            <a:r>
              <a:rPr lang="en-GB" sz="2000" dirty="0"/>
              <a:t>(1 of 3)</a:t>
            </a:r>
            <a:endParaRPr lang="en-GB" sz="3700" dirty="0"/>
          </a:p>
        </p:txBody>
      </p:sp>
      <p:sp>
        <p:nvSpPr>
          <p:cNvPr id="16" name="Content Placeholder 2">
            <a:extLst>
              <a:ext uri="{FF2B5EF4-FFF2-40B4-BE49-F238E27FC236}">
                <a16:creationId xmlns:a16="http://schemas.microsoft.com/office/drawing/2014/main" id="{7DC994D1-7F91-C6E4-1DA7-4BED80C489C0}"/>
              </a:ext>
            </a:extLst>
          </p:cNvPr>
          <p:cNvSpPr>
            <a:spLocks noGrp="1"/>
          </p:cNvSpPr>
          <p:nvPr>
            <p:ph sz="half" idx="1"/>
          </p:nvPr>
        </p:nvSpPr>
        <p:spPr>
          <a:xfrm>
            <a:off x="457200" y="1600201"/>
            <a:ext cx="4038600" cy="3989040"/>
          </a:xfrm>
        </p:spPr>
        <p:txBody>
          <a:bodyPr/>
          <a:lstStyle/>
          <a:p>
            <a:r>
              <a:rPr lang="en-GB" sz="2400" dirty="0"/>
              <a:t>VMS is a coordinated distribution channel where different members (Producer, Wholesaler, and Retailer) work together in a unified system. </a:t>
            </a:r>
            <a:endParaRPr lang="en-US" sz="2400" dirty="0"/>
          </a:p>
        </p:txBody>
      </p:sp>
      <p:pic>
        <p:nvPicPr>
          <p:cNvPr id="10" name="Content Placeholder 9" descr="A diagram of a product&#10;&#10;Description automatically generated">
            <a:extLst>
              <a:ext uri="{FF2B5EF4-FFF2-40B4-BE49-F238E27FC236}">
                <a16:creationId xmlns:a16="http://schemas.microsoft.com/office/drawing/2014/main" id="{F8884115-2A33-72C3-50EE-44659DC3E8E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47775" y="1600201"/>
            <a:ext cx="3839450" cy="3989040"/>
          </a:xfrm>
          <a:noFill/>
        </p:spPr>
      </p:pic>
      <p:sp>
        <p:nvSpPr>
          <p:cNvPr id="4" name="Date Placeholder 3">
            <a:extLst>
              <a:ext uri="{FF2B5EF4-FFF2-40B4-BE49-F238E27FC236}">
                <a16:creationId xmlns:a16="http://schemas.microsoft.com/office/drawing/2014/main" id="{A5B3B463-0AA4-3474-2761-AD081FDDCF5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10/03/2025</a:t>
            </a:fld>
            <a:endParaRPr lang="en-GB" altLang="en-US" sz="900"/>
          </a:p>
        </p:txBody>
      </p:sp>
      <p:sp>
        <p:nvSpPr>
          <p:cNvPr id="5" name="Slide Number Placeholder 4">
            <a:extLst>
              <a:ext uri="{FF2B5EF4-FFF2-40B4-BE49-F238E27FC236}">
                <a16:creationId xmlns:a16="http://schemas.microsoft.com/office/drawing/2014/main" id="{90D2A68F-D7F7-9EA6-1F0C-F1D913401AE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sp>
        <p:nvSpPr>
          <p:cNvPr id="11" name="TextBox 10">
            <a:extLst>
              <a:ext uri="{FF2B5EF4-FFF2-40B4-BE49-F238E27FC236}">
                <a16:creationId xmlns:a16="http://schemas.microsoft.com/office/drawing/2014/main" id="{D1E3435B-3C05-06EF-6B80-9343B9A108C0}"/>
              </a:ext>
            </a:extLst>
          </p:cNvPr>
          <p:cNvSpPr txBox="1"/>
          <p:nvPr/>
        </p:nvSpPr>
        <p:spPr>
          <a:xfrm>
            <a:off x="1403648" y="2060848"/>
            <a:ext cx="184731" cy="369332"/>
          </a:xfrm>
          <a:prstGeom prst="rect">
            <a:avLst/>
          </a:prstGeom>
          <a:noFill/>
        </p:spPr>
        <p:txBody>
          <a:bodyPr wrap="none" rtlCol="0">
            <a:spAutoFit/>
          </a:bodyPr>
          <a:lstStyle/>
          <a:p>
            <a:endParaRPr lang="en-GB" dirty="0"/>
          </a:p>
        </p:txBody>
      </p:sp>
      <p:sp>
        <p:nvSpPr>
          <p:cNvPr id="13" name="TextBox 12">
            <a:extLst>
              <a:ext uri="{FF2B5EF4-FFF2-40B4-BE49-F238E27FC236}">
                <a16:creationId xmlns:a16="http://schemas.microsoft.com/office/drawing/2014/main" id="{A90359CE-CC35-A621-E060-55C05417EDB6}"/>
              </a:ext>
            </a:extLst>
          </p:cNvPr>
          <p:cNvSpPr txBox="1"/>
          <p:nvPr/>
        </p:nvSpPr>
        <p:spPr>
          <a:xfrm>
            <a:off x="6609991"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1507221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7E21F-A8C8-B1A4-875F-D42AD031D7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C1F792-60F9-229B-4785-FC797CD9DA40}"/>
              </a:ext>
            </a:extLst>
          </p:cNvPr>
          <p:cNvSpPr>
            <a:spLocks noGrp="1"/>
          </p:cNvSpPr>
          <p:nvPr>
            <p:ph type="title"/>
          </p:nvPr>
        </p:nvSpPr>
        <p:spPr/>
        <p:txBody>
          <a:bodyPr/>
          <a:lstStyle/>
          <a:p>
            <a:r>
              <a:rPr lang="en-GB" sz="3600" b="1" dirty="0"/>
              <a:t>Contractual VMS</a:t>
            </a:r>
            <a:br>
              <a:rPr lang="en-GB" sz="3600" b="1" dirty="0"/>
            </a:br>
            <a:r>
              <a:rPr lang="en-GB" sz="2000" dirty="0"/>
              <a:t>(2 of 3)</a:t>
            </a:r>
            <a:endParaRPr lang="en-GB" sz="3600" b="1" dirty="0"/>
          </a:p>
        </p:txBody>
      </p:sp>
      <p:sp>
        <p:nvSpPr>
          <p:cNvPr id="3" name="Content Placeholder 2">
            <a:extLst>
              <a:ext uri="{FF2B5EF4-FFF2-40B4-BE49-F238E27FC236}">
                <a16:creationId xmlns:a16="http://schemas.microsoft.com/office/drawing/2014/main" id="{B511AA1E-942C-65F2-0290-6BCA62024C9A}"/>
              </a:ext>
            </a:extLst>
          </p:cNvPr>
          <p:cNvSpPr>
            <a:spLocks noGrp="1"/>
          </p:cNvSpPr>
          <p:nvPr>
            <p:ph idx="1"/>
          </p:nvPr>
        </p:nvSpPr>
        <p:spPr/>
        <p:txBody>
          <a:bodyPr/>
          <a:lstStyle/>
          <a:p>
            <a:r>
              <a:rPr lang="en-GB" sz="2400" b="0" i="0" u="none" strike="noStrike" dirty="0">
                <a:solidFill>
                  <a:srgbClr val="000000"/>
                </a:solidFill>
                <a:effectLst/>
              </a:rPr>
              <a:t>A </a:t>
            </a:r>
            <a:r>
              <a:rPr lang="en-GB" sz="2400" b="1" i="0" u="none" strike="noStrike" dirty="0">
                <a:solidFill>
                  <a:srgbClr val="000000"/>
                </a:solidFill>
                <a:effectLst/>
              </a:rPr>
              <a:t>Contractual Vertical Marketing System (VMS)</a:t>
            </a:r>
            <a:r>
              <a:rPr lang="en-GB" sz="2400" b="0" i="0" u="none" strike="noStrike" dirty="0">
                <a:solidFill>
                  <a:srgbClr val="000000"/>
                </a:solidFill>
                <a:effectLst/>
              </a:rPr>
              <a:t> consists of independent firms that collaborate through contracts to enhance efficiency. </a:t>
            </a:r>
          </a:p>
          <a:p>
            <a:r>
              <a:rPr lang="en-GB" sz="2400" dirty="0">
                <a:solidFill>
                  <a:srgbClr val="000000"/>
                </a:solidFill>
              </a:rPr>
              <a:t>T</a:t>
            </a:r>
            <a:r>
              <a:rPr lang="en-GB" sz="2400" b="0" i="0" u="none" strike="noStrike" dirty="0">
                <a:solidFill>
                  <a:srgbClr val="000000"/>
                </a:solidFill>
                <a:effectLst/>
              </a:rPr>
              <a:t>he most common form of contractual VMS is </a:t>
            </a:r>
            <a:r>
              <a:rPr lang="en-GB" sz="2400" b="1" i="0" u="none" strike="noStrike" dirty="0">
                <a:solidFill>
                  <a:srgbClr val="000000"/>
                </a:solidFill>
                <a:effectLst/>
              </a:rPr>
              <a:t>franchise organisations</a:t>
            </a:r>
            <a:r>
              <a:rPr lang="en-GB" sz="2400" b="0" i="0" u="none" strike="noStrike" dirty="0">
                <a:solidFill>
                  <a:srgbClr val="000000"/>
                </a:solidFill>
                <a:effectLst/>
              </a:rPr>
              <a:t>, where a </a:t>
            </a:r>
            <a:r>
              <a:rPr lang="en-GB" sz="2400" b="1" i="0" u="none" strike="noStrike" dirty="0">
                <a:solidFill>
                  <a:srgbClr val="000000"/>
                </a:solidFill>
                <a:effectLst/>
              </a:rPr>
              <a:t>franchisor</a:t>
            </a:r>
            <a:r>
              <a:rPr lang="en-GB" sz="2400" b="0" i="0" u="none" strike="noStrike" dirty="0">
                <a:solidFill>
                  <a:srgbClr val="000000"/>
                </a:solidFill>
                <a:effectLst/>
              </a:rPr>
              <a:t> coordinates different stages of production and distribution.</a:t>
            </a:r>
            <a:endParaRPr lang="en-GB" sz="2400" dirty="0"/>
          </a:p>
        </p:txBody>
      </p:sp>
      <p:sp>
        <p:nvSpPr>
          <p:cNvPr id="4" name="Date Placeholder 3">
            <a:extLst>
              <a:ext uri="{FF2B5EF4-FFF2-40B4-BE49-F238E27FC236}">
                <a16:creationId xmlns:a16="http://schemas.microsoft.com/office/drawing/2014/main" id="{7786EA2D-FE78-A277-673F-3C7C92F4D2B6}"/>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95FEF2DE-C58F-4E69-7BD4-0BFA97763A0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323836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C6ABD-13B0-3082-EE53-53BED2521E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8949C5-984D-A5D0-BE2B-21872ABC8F57}"/>
              </a:ext>
            </a:extLst>
          </p:cNvPr>
          <p:cNvSpPr>
            <a:spLocks noGrp="1"/>
          </p:cNvSpPr>
          <p:nvPr>
            <p:ph type="title"/>
          </p:nvPr>
        </p:nvSpPr>
        <p:spPr/>
        <p:txBody>
          <a:bodyPr/>
          <a:lstStyle/>
          <a:p>
            <a:r>
              <a:rPr lang="en-GB" sz="3600" b="1" dirty="0"/>
              <a:t>Administered VMS</a:t>
            </a:r>
            <a:br>
              <a:rPr lang="en-GB" sz="3600" b="1" dirty="0"/>
            </a:br>
            <a:r>
              <a:rPr lang="en-GB" sz="2000" dirty="0"/>
              <a:t>(3 of 3)</a:t>
            </a:r>
            <a:endParaRPr lang="en-GB" sz="3600" b="1" dirty="0"/>
          </a:p>
        </p:txBody>
      </p:sp>
      <p:sp>
        <p:nvSpPr>
          <p:cNvPr id="3" name="Content Placeholder 2">
            <a:extLst>
              <a:ext uri="{FF2B5EF4-FFF2-40B4-BE49-F238E27FC236}">
                <a16:creationId xmlns:a16="http://schemas.microsoft.com/office/drawing/2014/main" id="{F668660F-28A4-CD97-F8DD-978F925E34A7}"/>
              </a:ext>
            </a:extLst>
          </p:cNvPr>
          <p:cNvSpPr>
            <a:spLocks noGrp="1"/>
          </p:cNvSpPr>
          <p:nvPr>
            <p:ph idx="1"/>
          </p:nvPr>
        </p:nvSpPr>
        <p:spPr/>
        <p:txBody>
          <a:bodyPr/>
          <a:lstStyle/>
          <a:p>
            <a:r>
              <a:rPr lang="en-GB" sz="2800" b="1" dirty="0"/>
              <a:t>Administered VMS</a:t>
            </a:r>
            <a:r>
              <a:rPr lang="en-GB" sz="2800" dirty="0"/>
              <a:t> operates without ownership or contracts, relying on the </a:t>
            </a:r>
            <a:r>
              <a:rPr lang="en-GB" sz="2800" b="1" dirty="0"/>
              <a:t>market power</a:t>
            </a:r>
            <a:r>
              <a:rPr lang="en-GB" sz="2800" dirty="0"/>
              <a:t> of dominant companies (e.g., P&amp;G, Apple) to influence resellers on pricing, promotions, and shelf placement.</a:t>
            </a:r>
          </a:p>
          <a:p>
            <a:r>
              <a:rPr lang="en-GB" sz="2800" dirty="0"/>
              <a:t>Large retailers like </a:t>
            </a:r>
            <a:r>
              <a:rPr lang="en-GB" sz="2800" b="1" dirty="0"/>
              <a:t>Tesco and Carrefour</a:t>
            </a:r>
            <a:r>
              <a:rPr lang="en-GB" sz="2800" dirty="0"/>
              <a:t> can pressure suppliers into favourable terms.</a:t>
            </a:r>
            <a:endParaRPr lang="en-GB" dirty="0"/>
          </a:p>
        </p:txBody>
      </p:sp>
      <p:sp>
        <p:nvSpPr>
          <p:cNvPr id="4" name="Date Placeholder 3">
            <a:extLst>
              <a:ext uri="{FF2B5EF4-FFF2-40B4-BE49-F238E27FC236}">
                <a16:creationId xmlns:a16="http://schemas.microsoft.com/office/drawing/2014/main" id="{05832464-4CC2-29B6-159B-7B36484BFD95}"/>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1928F95A-FCF1-E413-62E4-7FE8865A464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793971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7124C-9F43-C160-153F-076BF27049C7}"/>
              </a:ext>
            </a:extLst>
          </p:cNvPr>
          <p:cNvSpPr>
            <a:spLocks noGrp="1"/>
          </p:cNvSpPr>
          <p:nvPr>
            <p:ph type="title"/>
          </p:nvPr>
        </p:nvSpPr>
        <p:spPr/>
        <p:txBody>
          <a:bodyPr/>
          <a:lstStyle/>
          <a:p>
            <a:r>
              <a:rPr lang="en-GB" sz="3600" b="1" i="0" u="none" strike="noStrike" dirty="0">
                <a:solidFill>
                  <a:srgbClr val="000000"/>
                </a:solidFill>
                <a:effectLst/>
              </a:rPr>
              <a:t>Horizontal Marketing Systems</a:t>
            </a:r>
            <a:endParaRPr lang="en-GB" sz="3600" dirty="0"/>
          </a:p>
        </p:txBody>
      </p:sp>
      <p:sp>
        <p:nvSpPr>
          <p:cNvPr id="3" name="Content Placeholder 2">
            <a:extLst>
              <a:ext uri="{FF2B5EF4-FFF2-40B4-BE49-F238E27FC236}">
                <a16:creationId xmlns:a16="http://schemas.microsoft.com/office/drawing/2014/main" id="{2521E36C-9B2F-F254-FD40-885524F9B80C}"/>
              </a:ext>
            </a:extLst>
          </p:cNvPr>
          <p:cNvSpPr>
            <a:spLocks noGrp="1"/>
          </p:cNvSpPr>
          <p:nvPr>
            <p:ph idx="1"/>
          </p:nvPr>
        </p:nvSpPr>
        <p:spPr/>
        <p:txBody>
          <a:bodyPr/>
          <a:lstStyle/>
          <a:p>
            <a:pPr algn="l">
              <a:buFont typeface="Arial" panose="020B0604020202020204" pitchFamily="34" charset="0"/>
              <a:buChar char="•"/>
            </a:pPr>
            <a:r>
              <a:rPr lang="en-GB" sz="2800" b="1" dirty="0">
                <a:solidFill>
                  <a:srgbClr val="000000"/>
                </a:solidFill>
              </a:rPr>
              <a:t>HMS</a:t>
            </a:r>
            <a:r>
              <a:rPr lang="en-GB" sz="2800" b="1" i="0" u="none" strike="noStrike" dirty="0">
                <a:solidFill>
                  <a:srgbClr val="000000"/>
                </a:solidFill>
                <a:effectLst/>
              </a:rPr>
              <a:t> </a:t>
            </a:r>
            <a:r>
              <a:rPr lang="en-GB" sz="2800" b="0" i="0" u="none" strike="noStrike" dirty="0">
                <a:solidFill>
                  <a:srgbClr val="000000"/>
                </a:solidFill>
                <a:effectLst/>
              </a:rPr>
              <a:t>involves two or more companies at the same level working together to pursue a new marketing opportunity.</a:t>
            </a:r>
          </a:p>
          <a:p>
            <a:pPr algn="l">
              <a:buFont typeface="Arial" panose="020B0604020202020204" pitchFamily="34" charset="0"/>
              <a:buChar char="•"/>
            </a:pPr>
            <a:r>
              <a:rPr lang="en-GB" sz="2800" b="0" i="0" u="none" strike="noStrike" dirty="0">
                <a:solidFill>
                  <a:srgbClr val="000000"/>
                </a:solidFill>
                <a:effectLst/>
              </a:rPr>
              <a:t>Companies may collaborate temporarily or create a joint venture.</a:t>
            </a:r>
          </a:p>
          <a:p>
            <a:pPr algn="l">
              <a:buFont typeface="Arial" panose="020B0604020202020204" pitchFamily="34" charset="0"/>
              <a:buChar char="•"/>
            </a:pPr>
            <a:r>
              <a:rPr lang="en-GB" sz="2800" b="0" i="0" u="none" strike="noStrike" dirty="0">
                <a:solidFill>
                  <a:srgbClr val="000000"/>
                </a:solidFill>
                <a:effectLst/>
              </a:rPr>
              <a:t>Examples include Walmart partnering with McDonald's to place restaurants inside Walmart stores and Tesco collaborating with coffee shops or opticians.</a:t>
            </a:r>
          </a:p>
          <a:p>
            <a:endParaRPr lang="en-GB" dirty="0"/>
          </a:p>
        </p:txBody>
      </p:sp>
      <p:sp>
        <p:nvSpPr>
          <p:cNvPr id="4" name="Date Placeholder 3">
            <a:extLst>
              <a:ext uri="{FF2B5EF4-FFF2-40B4-BE49-F238E27FC236}">
                <a16:creationId xmlns:a16="http://schemas.microsoft.com/office/drawing/2014/main" id="{A4DB3871-1C0D-EF74-4D2E-FE704F8C18B4}"/>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10AC7B87-847B-83C5-DAF2-234DABC0EE40}"/>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4047346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5FFA8-BD72-7146-10FE-BC3C5904CD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EAAE08-D896-0027-D854-251CA0BF0CCA}"/>
              </a:ext>
            </a:extLst>
          </p:cNvPr>
          <p:cNvSpPr>
            <a:spLocks noGrp="1"/>
          </p:cNvSpPr>
          <p:nvPr>
            <p:ph type="title"/>
          </p:nvPr>
        </p:nvSpPr>
        <p:spPr/>
        <p:txBody>
          <a:bodyPr/>
          <a:lstStyle/>
          <a:p>
            <a:r>
              <a:rPr lang="en-GB" sz="3600" b="1" dirty="0"/>
              <a:t>Multi-Channel Distribution System</a:t>
            </a:r>
          </a:p>
        </p:txBody>
      </p:sp>
      <p:pic>
        <p:nvPicPr>
          <p:cNvPr id="7" name="Content Placeholder 6" descr="A diagram of a company&#10;&#10;Description automatically generated">
            <a:extLst>
              <a:ext uri="{FF2B5EF4-FFF2-40B4-BE49-F238E27FC236}">
                <a16:creationId xmlns:a16="http://schemas.microsoft.com/office/drawing/2014/main" id="{08A626A3-3756-5D26-5DEE-EC81AF91A77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23281" y="1600200"/>
            <a:ext cx="6297438" cy="3916363"/>
          </a:xfrm>
        </p:spPr>
      </p:pic>
      <p:sp>
        <p:nvSpPr>
          <p:cNvPr id="4" name="Date Placeholder 3">
            <a:extLst>
              <a:ext uri="{FF2B5EF4-FFF2-40B4-BE49-F238E27FC236}">
                <a16:creationId xmlns:a16="http://schemas.microsoft.com/office/drawing/2014/main" id="{A3804DCD-40BB-1156-FC05-2C064C16E8F7}"/>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D75A0006-F12A-F1C1-F524-B2BE3CA2F46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8" name="TextBox 7">
            <a:extLst>
              <a:ext uri="{FF2B5EF4-FFF2-40B4-BE49-F238E27FC236}">
                <a16:creationId xmlns:a16="http://schemas.microsoft.com/office/drawing/2014/main" id="{5230FE64-A484-8973-831B-AB1CD4A9B596}"/>
              </a:ext>
            </a:extLst>
          </p:cNvPr>
          <p:cNvSpPr txBox="1"/>
          <p:nvPr/>
        </p:nvSpPr>
        <p:spPr>
          <a:xfrm>
            <a:off x="3851920"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1530800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66062-AA07-A1B4-42A4-48E04662D8F8}"/>
              </a:ext>
            </a:extLst>
          </p:cNvPr>
          <p:cNvSpPr>
            <a:spLocks noGrp="1"/>
          </p:cNvSpPr>
          <p:nvPr>
            <p:ph type="title"/>
          </p:nvPr>
        </p:nvSpPr>
        <p:spPr/>
        <p:txBody>
          <a:bodyPr/>
          <a:lstStyle/>
          <a:p>
            <a:r>
              <a:rPr lang="en-GB" sz="3600" b="1" i="0" u="none" strike="noStrike" dirty="0">
                <a:solidFill>
                  <a:srgbClr val="000000"/>
                </a:solidFill>
                <a:effectLst/>
              </a:rPr>
              <a:t>Multi-Channel Distribution Systems</a:t>
            </a:r>
            <a:endParaRPr lang="en-GB" sz="3600" dirty="0"/>
          </a:p>
        </p:txBody>
      </p:sp>
      <p:sp>
        <p:nvSpPr>
          <p:cNvPr id="3" name="Content Placeholder 2">
            <a:extLst>
              <a:ext uri="{FF2B5EF4-FFF2-40B4-BE49-F238E27FC236}">
                <a16:creationId xmlns:a16="http://schemas.microsoft.com/office/drawing/2014/main" id="{B9A51BD3-DE41-DEE2-81DD-685262155F75}"/>
              </a:ext>
            </a:extLst>
          </p:cNvPr>
          <p:cNvSpPr>
            <a:spLocks noGrp="1"/>
          </p:cNvSpPr>
          <p:nvPr>
            <p:ph idx="1"/>
          </p:nvPr>
        </p:nvSpPr>
        <p:spPr/>
        <p:txBody>
          <a:bodyPr/>
          <a:lstStyle/>
          <a:p>
            <a:pPr algn="l">
              <a:buFont typeface="Arial" panose="020B0604020202020204" pitchFamily="34" charset="0"/>
              <a:buChar char="•"/>
            </a:pPr>
            <a:r>
              <a:rPr lang="en-GB" sz="2800" b="0" i="0" u="none" strike="noStrike" dirty="0">
                <a:solidFill>
                  <a:srgbClr val="000000"/>
                </a:solidFill>
                <a:effectLst/>
              </a:rPr>
              <a:t>Instead of relying on a single channel to reach customers, businesses now use multiple channels to expand their reach.</a:t>
            </a:r>
          </a:p>
          <a:p>
            <a:pPr algn="l">
              <a:buFont typeface="Arial" panose="020B0604020202020204" pitchFamily="34" charset="0"/>
              <a:buChar char="•"/>
            </a:pPr>
            <a:r>
              <a:rPr lang="en-GB" sz="2800" b="0" i="0" u="none" strike="noStrike" dirty="0">
                <a:solidFill>
                  <a:srgbClr val="000000"/>
                </a:solidFill>
                <a:effectLst/>
              </a:rPr>
              <a:t>This approach maximises market penetration and efficiency.</a:t>
            </a:r>
          </a:p>
        </p:txBody>
      </p:sp>
      <p:sp>
        <p:nvSpPr>
          <p:cNvPr id="4" name="Date Placeholder 3">
            <a:extLst>
              <a:ext uri="{FF2B5EF4-FFF2-40B4-BE49-F238E27FC236}">
                <a16:creationId xmlns:a16="http://schemas.microsoft.com/office/drawing/2014/main" id="{190D8FEE-24FF-F50E-13E5-F034598C838D}"/>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0FE9C623-9BB1-833A-0200-33F8AEA38B7F}"/>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538349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77EE0-8747-23BD-76D3-581F8999CF21}"/>
              </a:ext>
            </a:extLst>
          </p:cNvPr>
          <p:cNvSpPr>
            <a:spLocks noGrp="1"/>
          </p:cNvSpPr>
          <p:nvPr>
            <p:ph type="title"/>
          </p:nvPr>
        </p:nvSpPr>
        <p:spPr/>
        <p:txBody>
          <a:bodyPr/>
          <a:lstStyle/>
          <a:p>
            <a:r>
              <a:rPr lang="en-GB" sz="3600" b="1" dirty="0"/>
              <a:t>Changing Channel Organisation</a:t>
            </a:r>
          </a:p>
        </p:txBody>
      </p:sp>
      <p:sp>
        <p:nvSpPr>
          <p:cNvPr id="3" name="Content Placeholder 2">
            <a:extLst>
              <a:ext uri="{FF2B5EF4-FFF2-40B4-BE49-F238E27FC236}">
                <a16:creationId xmlns:a16="http://schemas.microsoft.com/office/drawing/2014/main" id="{E445C4B8-E476-7C15-5FD7-44AB3C3D3028}"/>
              </a:ext>
            </a:extLst>
          </p:cNvPr>
          <p:cNvSpPr>
            <a:spLocks noGrp="1"/>
          </p:cNvSpPr>
          <p:nvPr>
            <p:ph idx="1"/>
          </p:nvPr>
        </p:nvSpPr>
        <p:spPr/>
        <p:txBody>
          <a:bodyPr/>
          <a:lstStyle/>
          <a:p>
            <a:r>
              <a:rPr lang="en-GB" sz="2800" b="1" dirty="0"/>
              <a:t>Direct sales are replacing intermediaries</a:t>
            </a:r>
            <a:r>
              <a:rPr lang="en-GB" sz="2800" dirty="0"/>
              <a:t> as technology enables companies to sell straight to consumers (e.g., streaming replaced DVD rentals).</a:t>
            </a:r>
          </a:p>
          <a:p>
            <a:r>
              <a:rPr lang="en-GB" sz="2800" b="1" dirty="0"/>
              <a:t>Netflix adapted, Blockbuster didn’t.</a:t>
            </a:r>
            <a:endParaRPr lang="en-GB" sz="2800" dirty="0"/>
          </a:p>
        </p:txBody>
      </p:sp>
      <p:sp>
        <p:nvSpPr>
          <p:cNvPr id="4" name="Date Placeholder 3">
            <a:extLst>
              <a:ext uri="{FF2B5EF4-FFF2-40B4-BE49-F238E27FC236}">
                <a16:creationId xmlns:a16="http://schemas.microsoft.com/office/drawing/2014/main" id="{B7E04704-3286-74D1-1F9F-77517FF5014F}"/>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FA4C97F9-223F-DBE6-FA0C-78C6863197E9}"/>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726766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D373F-47E1-FED8-031A-8FAEAA9170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D7D42-8EEA-91A1-644E-DF3A560F6A2F}"/>
              </a:ext>
            </a:extLst>
          </p:cNvPr>
          <p:cNvSpPr>
            <a:spLocks noGrp="1"/>
          </p:cNvSpPr>
          <p:nvPr>
            <p:ph type="title"/>
          </p:nvPr>
        </p:nvSpPr>
        <p:spPr/>
        <p:txBody>
          <a:bodyPr/>
          <a:lstStyle/>
          <a:p>
            <a:r>
              <a:rPr lang="en-GB" sz="3600" b="1" dirty="0"/>
              <a:t>Channel Conflict </a:t>
            </a:r>
            <a:r>
              <a:rPr lang="en-GB" sz="2000" dirty="0"/>
              <a:t>(1 of 3)</a:t>
            </a:r>
            <a:endParaRPr lang="en-GB" sz="3600" dirty="0"/>
          </a:p>
        </p:txBody>
      </p:sp>
      <p:sp>
        <p:nvSpPr>
          <p:cNvPr id="3" name="Content Placeholder 2">
            <a:extLst>
              <a:ext uri="{FF2B5EF4-FFF2-40B4-BE49-F238E27FC236}">
                <a16:creationId xmlns:a16="http://schemas.microsoft.com/office/drawing/2014/main" id="{B9F2BC6D-9FC6-F22F-2394-BD88C6CC2253}"/>
              </a:ext>
            </a:extLst>
          </p:cNvPr>
          <p:cNvSpPr>
            <a:spLocks noGrp="1"/>
          </p:cNvSpPr>
          <p:nvPr>
            <p:ph idx="1"/>
          </p:nvPr>
        </p:nvSpPr>
        <p:spPr/>
        <p:txBody>
          <a:bodyPr/>
          <a:lstStyle/>
          <a:p>
            <a:r>
              <a:rPr lang="en-GB" sz="2800" dirty="0"/>
              <a:t>Channel conflict -&gt; disagreement among marketing channel members on goals, roles, and rewards – who should do what and for what reward. </a:t>
            </a:r>
          </a:p>
        </p:txBody>
      </p:sp>
      <p:sp>
        <p:nvSpPr>
          <p:cNvPr id="4" name="Date Placeholder 3">
            <a:extLst>
              <a:ext uri="{FF2B5EF4-FFF2-40B4-BE49-F238E27FC236}">
                <a16:creationId xmlns:a16="http://schemas.microsoft.com/office/drawing/2014/main" id="{3F3426A8-389F-47C3-82F4-1C952B9C4F55}"/>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8D4207AA-4CA2-6885-DCD3-DC2266C37F56}"/>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500422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C54CF-0EC2-CC6B-4CA0-74C31B4F36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74EA16-6CE9-CDF7-F404-596F7C2106E2}"/>
              </a:ext>
            </a:extLst>
          </p:cNvPr>
          <p:cNvSpPr>
            <a:spLocks noGrp="1"/>
          </p:cNvSpPr>
          <p:nvPr>
            <p:ph type="title"/>
          </p:nvPr>
        </p:nvSpPr>
        <p:spPr/>
        <p:txBody>
          <a:bodyPr/>
          <a:lstStyle/>
          <a:p>
            <a:r>
              <a:rPr lang="en-GB" sz="3600" b="1" dirty="0"/>
              <a:t>Horizontal conflict </a:t>
            </a:r>
            <a:r>
              <a:rPr lang="en-GB" sz="2000" dirty="0"/>
              <a:t>(2 of 3)</a:t>
            </a:r>
            <a:endParaRPr lang="en-GB" sz="3600" b="1" dirty="0"/>
          </a:p>
        </p:txBody>
      </p:sp>
      <p:sp>
        <p:nvSpPr>
          <p:cNvPr id="3" name="Content Placeholder 2">
            <a:extLst>
              <a:ext uri="{FF2B5EF4-FFF2-40B4-BE49-F238E27FC236}">
                <a16:creationId xmlns:a16="http://schemas.microsoft.com/office/drawing/2014/main" id="{7C8BD291-9B1E-8783-9541-6B374B60C62B}"/>
              </a:ext>
            </a:extLst>
          </p:cNvPr>
          <p:cNvSpPr>
            <a:spLocks noGrp="1"/>
          </p:cNvSpPr>
          <p:nvPr>
            <p:ph idx="1"/>
          </p:nvPr>
        </p:nvSpPr>
        <p:spPr/>
        <p:txBody>
          <a:bodyPr/>
          <a:lstStyle/>
          <a:p>
            <a:r>
              <a:rPr lang="en-GB" sz="2800" b="1" dirty="0"/>
              <a:t>Horizontal conflict</a:t>
            </a:r>
            <a:r>
              <a:rPr lang="en-GB" sz="2800" dirty="0"/>
              <a:t> occurs between entities at the same level of the marketing channel, such as competitors within the same distribution tier.</a:t>
            </a:r>
          </a:p>
          <a:p>
            <a:r>
              <a:rPr lang="en-GB" sz="2800" dirty="0"/>
              <a:t>Example: BMW dealers in Manchester may argue if one dealer prices too low or advertises outside their designated territory, stealing sales.</a:t>
            </a:r>
          </a:p>
        </p:txBody>
      </p:sp>
      <p:sp>
        <p:nvSpPr>
          <p:cNvPr id="4" name="Date Placeholder 3">
            <a:extLst>
              <a:ext uri="{FF2B5EF4-FFF2-40B4-BE49-F238E27FC236}">
                <a16:creationId xmlns:a16="http://schemas.microsoft.com/office/drawing/2014/main" id="{0A27AED5-4742-127A-8CA6-E3416C1C9805}"/>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9559F985-C82A-42A2-69AB-055E6AD2F49C}"/>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281415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6B25E-FC04-F4FA-E4EA-A48778CA43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92B081-0188-6715-B642-AF0F3673F64A}"/>
              </a:ext>
            </a:extLst>
          </p:cNvPr>
          <p:cNvSpPr>
            <a:spLocks noGrp="1"/>
          </p:cNvSpPr>
          <p:nvPr>
            <p:ph type="title"/>
          </p:nvPr>
        </p:nvSpPr>
        <p:spPr/>
        <p:txBody>
          <a:bodyPr/>
          <a:lstStyle/>
          <a:p>
            <a:r>
              <a:rPr lang="en-GB" sz="3600" b="1" dirty="0"/>
              <a:t>Vertical Conflict </a:t>
            </a:r>
            <a:r>
              <a:rPr lang="en-GB" sz="2000" dirty="0"/>
              <a:t>(3 of 3)</a:t>
            </a:r>
            <a:endParaRPr lang="en-GB" sz="3600" b="1" dirty="0"/>
          </a:p>
        </p:txBody>
      </p:sp>
      <p:sp>
        <p:nvSpPr>
          <p:cNvPr id="3" name="Content Placeholder 2">
            <a:extLst>
              <a:ext uri="{FF2B5EF4-FFF2-40B4-BE49-F238E27FC236}">
                <a16:creationId xmlns:a16="http://schemas.microsoft.com/office/drawing/2014/main" id="{355ED6A7-D603-475B-E341-1EEA9C0C861D}"/>
              </a:ext>
            </a:extLst>
          </p:cNvPr>
          <p:cNvSpPr>
            <a:spLocks noGrp="1"/>
          </p:cNvSpPr>
          <p:nvPr>
            <p:ph idx="1"/>
          </p:nvPr>
        </p:nvSpPr>
        <p:spPr/>
        <p:txBody>
          <a:bodyPr/>
          <a:lstStyle/>
          <a:p>
            <a:r>
              <a:rPr lang="en-GB" sz="2800" b="1" i="0" u="none" strike="noStrike" dirty="0">
                <a:solidFill>
                  <a:srgbClr val="000000"/>
                </a:solidFill>
                <a:effectLst/>
              </a:rPr>
              <a:t>Vertical conflict</a:t>
            </a:r>
            <a:r>
              <a:rPr lang="en-GB" sz="2800" b="0" i="0" u="none" strike="noStrike" dirty="0">
                <a:solidFill>
                  <a:srgbClr val="000000"/>
                </a:solidFill>
                <a:effectLst/>
              </a:rPr>
              <a:t> occurs between different levels of the same channel and is more common. Let’s explore the next example.</a:t>
            </a:r>
          </a:p>
          <a:p>
            <a:r>
              <a:rPr lang="en-GB" sz="2800" dirty="0"/>
              <a:t>Let’s look into the next example and discuss it.</a:t>
            </a:r>
          </a:p>
        </p:txBody>
      </p:sp>
      <p:sp>
        <p:nvSpPr>
          <p:cNvPr id="4" name="Date Placeholder 3">
            <a:extLst>
              <a:ext uri="{FF2B5EF4-FFF2-40B4-BE49-F238E27FC236}">
                <a16:creationId xmlns:a16="http://schemas.microsoft.com/office/drawing/2014/main" id="{585B2802-A3B7-1B26-E876-69024D96454A}"/>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2D0530E5-7499-1C4D-649B-6385F8292CD1}"/>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6508115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up of a text&#10;&#10;Description automatically generated">
            <a:extLst>
              <a:ext uri="{FF2B5EF4-FFF2-40B4-BE49-F238E27FC236}">
                <a16:creationId xmlns:a16="http://schemas.microsoft.com/office/drawing/2014/main" id="{0969FA09-8E13-D47B-D058-47EE8C7438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36526"/>
            <a:ext cx="8928991" cy="5380038"/>
          </a:xfrm>
        </p:spPr>
      </p:pic>
      <p:sp>
        <p:nvSpPr>
          <p:cNvPr id="4" name="Date Placeholder 3">
            <a:extLst>
              <a:ext uri="{FF2B5EF4-FFF2-40B4-BE49-F238E27FC236}">
                <a16:creationId xmlns:a16="http://schemas.microsoft.com/office/drawing/2014/main" id="{F6D556C7-4C9A-1820-F3DD-09DF65DB5432}"/>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B42A8143-A06C-C3B5-EE43-5F998436F708}"/>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9122866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B4ACF-8CA0-C47C-AB39-8467E89C1ED4}"/>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70B5FA01-9007-B8FB-A6B6-3DB3251D9BC4}"/>
              </a:ext>
            </a:extLst>
          </p:cNvPr>
          <p:cNvSpPr>
            <a:spLocks noGrp="1"/>
          </p:cNvSpPr>
          <p:nvPr>
            <p:ph idx="1"/>
          </p:nvPr>
        </p:nvSpPr>
        <p:spPr/>
        <p:txBody>
          <a:bodyPr/>
          <a:lstStyle/>
          <a:p>
            <a:r>
              <a:rPr lang="en-GB" sz="2800" b="1" i="0" u="none" strike="noStrike" dirty="0">
                <a:solidFill>
                  <a:srgbClr val="000000"/>
                </a:solidFill>
                <a:effectLst/>
              </a:rPr>
              <a:t>Now you can read and answer the case study questions available on Moodle.</a:t>
            </a:r>
            <a:endParaRPr lang="en-GB" sz="2800" b="1" dirty="0"/>
          </a:p>
        </p:txBody>
      </p:sp>
      <p:sp>
        <p:nvSpPr>
          <p:cNvPr id="4" name="Date Placeholder 3">
            <a:extLst>
              <a:ext uri="{FF2B5EF4-FFF2-40B4-BE49-F238E27FC236}">
                <a16:creationId xmlns:a16="http://schemas.microsoft.com/office/drawing/2014/main" id="{A07CF24D-407B-CE8E-C89D-B74DA85352E9}"/>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1F85F9B9-E7BD-B527-90D7-73C9B0E9AB23}"/>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084909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4D4D-8E43-92FF-ECB1-F0EA7293FE28}"/>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5996A54E-7ABD-A525-B289-D99E9088D7D9}"/>
              </a:ext>
            </a:extLst>
          </p:cNvPr>
          <p:cNvSpPr>
            <a:spLocks noGrp="1"/>
          </p:cNvSpPr>
          <p:nvPr>
            <p:ph idx="1"/>
          </p:nvPr>
        </p:nvSpPr>
        <p:spPr/>
        <p:txBody>
          <a:bodyPr/>
          <a:lstStyle/>
          <a:p>
            <a:pPr marL="0" indent="0">
              <a:buNone/>
            </a:pPr>
            <a:r>
              <a:rPr lang="en-GB" sz="2400" dirty="0">
                <a:effectLst/>
                <a:cs typeface="Arial" panose="020B0604020202020204" pitchFamily="34" charset="0"/>
              </a:rPr>
              <a:t>Hooley, G.J. et al. (2020) Marketing strategy and competitive positioning. Seventh edition. Harlow, England ; Pearson.</a:t>
            </a:r>
          </a:p>
          <a:p>
            <a:pPr marL="0" indent="0">
              <a:buNone/>
            </a:pPr>
            <a:r>
              <a:rPr lang="en-GB" sz="2400" b="0" i="0" u="none" strike="noStrike" dirty="0">
                <a:effectLst/>
              </a:rPr>
              <a:t>Kotler, P. </a:t>
            </a:r>
            <a:r>
              <a:rPr lang="en-GB" sz="2400" b="0" i="1" u="none" strike="noStrike" dirty="0">
                <a:effectLst/>
              </a:rPr>
              <a:t>et al.</a:t>
            </a:r>
            <a:r>
              <a:rPr lang="en-GB" sz="2400" b="0" i="0" u="none" strike="noStrike" dirty="0">
                <a:effectLst/>
              </a:rPr>
              <a:t> (2020) ’</a:t>
            </a:r>
            <a:r>
              <a:rPr lang="en-GB" sz="2400" b="0" i="1" u="none" strike="noStrike" dirty="0">
                <a:effectLst/>
              </a:rPr>
              <a:t>Principles of marketing’</a:t>
            </a:r>
            <a:r>
              <a:rPr lang="en-GB" sz="2400" b="0" i="0" u="none" strike="noStrike" dirty="0">
                <a:effectLst/>
              </a:rPr>
              <a:t>. Eighth European Edition. Harlow ; Pearson.</a:t>
            </a:r>
            <a:endParaRPr lang="en-GB" sz="2400" dirty="0">
              <a:effectLst/>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B8920CB7-A7D6-240E-7C2D-ABFCD3AC8742}"/>
              </a:ext>
            </a:extLst>
          </p:cNvPr>
          <p:cNvSpPr>
            <a:spLocks noGrp="1"/>
          </p:cNvSpPr>
          <p:nvPr>
            <p:ph type="dt" sz="half" idx="10"/>
          </p:nvPr>
        </p:nvSpPr>
        <p:spPr/>
        <p:txBody>
          <a:bodyPr/>
          <a:lstStyle/>
          <a:p>
            <a:pPr>
              <a:defRPr/>
            </a:pPr>
            <a:fld id="{2303D31F-598B-47EE-BA37-93F097A3D676}" type="datetime1">
              <a:rPr lang="en-GB" altLang="en-US" smtClean="0"/>
              <a:pPr>
                <a:defRPr/>
              </a:pPr>
              <a:t>10/03/2025</a:t>
            </a:fld>
            <a:endParaRPr lang="en-GB" altLang="en-US"/>
          </a:p>
        </p:txBody>
      </p:sp>
      <p:sp>
        <p:nvSpPr>
          <p:cNvPr id="5" name="Slide Number Placeholder 4">
            <a:extLst>
              <a:ext uri="{FF2B5EF4-FFF2-40B4-BE49-F238E27FC236}">
                <a16:creationId xmlns:a16="http://schemas.microsoft.com/office/drawing/2014/main" id="{7F2BB249-0217-6DE9-CF22-C3CB5FE9C4F7}"/>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7018654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660</TotalTime>
  <Words>1246</Words>
  <Application>Microsoft Macintosh PowerPoint</Application>
  <PresentationFormat>On-screen Show (4:3)</PresentationFormat>
  <Paragraphs>168</Paragraphs>
  <Slides>24</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-webkit-standard</vt:lpstr>
      <vt:lpstr>Arial</vt:lpstr>
      <vt:lpstr>Myriad Pro</vt:lpstr>
      <vt:lpstr>Source Sans Pro</vt:lpstr>
      <vt:lpstr>Verdana</vt:lpstr>
      <vt:lpstr>20140311PresentationUWTSDTemplate</vt:lpstr>
      <vt:lpstr>Marketing Mix: Place LCMB7024              Week 5 – Session 1 </vt:lpstr>
      <vt:lpstr>Content of the Session</vt:lpstr>
      <vt:lpstr>Marketing Channels</vt:lpstr>
      <vt:lpstr>Value Added by Marketing Channels (1 of 3)</vt:lpstr>
      <vt:lpstr>Value Added by Marketing Channels (2 of 3)</vt:lpstr>
      <vt:lpstr>Value Added by Marketing Channels (3 of 3)</vt:lpstr>
      <vt:lpstr>Consumer Marketing Channels</vt:lpstr>
      <vt:lpstr>Direct Marketing Channels</vt:lpstr>
      <vt:lpstr>Direct Marketing Channels</vt:lpstr>
      <vt:lpstr>Indirect Marketing Channels</vt:lpstr>
      <vt:lpstr>Indirect Marketing Channels</vt:lpstr>
      <vt:lpstr>Vertical Marketing System (VMS) (1 of 3)</vt:lpstr>
      <vt:lpstr>Contractual VMS (2 of 3)</vt:lpstr>
      <vt:lpstr>Administered VMS (3 of 3)</vt:lpstr>
      <vt:lpstr>Horizontal Marketing Systems</vt:lpstr>
      <vt:lpstr>Multi-Channel Distribution System</vt:lpstr>
      <vt:lpstr>Multi-Channel Distribution Systems</vt:lpstr>
      <vt:lpstr>Changing Channel Organisation</vt:lpstr>
      <vt:lpstr>Channel Conflict (1 of 3)</vt:lpstr>
      <vt:lpstr>Horizontal conflict (2 of 3)</vt:lpstr>
      <vt:lpstr>Vertical Conflict (3 of 3)</vt:lpstr>
      <vt:lpstr>PowerPoint Presentation</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196</cp:revision>
  <cp:lastPrinted>2022-03-08T18:23:15Z</cp:lastPrinted>
  <dcterms:created xsi:type="dcterms:W3CDTF">2002-10-07T19:43:58Z</dcterms:created>
  <dcterms:modified xsi:type="dcterms:W3CDTF">2025-03-10T08:46:16Z</dcterms:modified>
</cp:coreProperties>
</file>