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78" r:id="rId6"/>
    <p:sldId id="265" r:id="rId7"/>
    <p:sldId id="266" r:id="rId8"/>
    <p:sldId id="267" r:id="rId9"/>
    <p:sldId id="269" r:id="rId10"/>
    <p:sldId id="260" r:id="rId11"/>
    <p:sldId id="268" r:id="rId12"/>
    <p:sldId id="273" r:id="rId13"/>
    <p:sldId id="274" r:id="rId14"/>
    <p:sldId id="275" r:id="rId15"/>
    <p:sldId id="276" r:id="rId16"/>
    <p:sldId id="279" r:id="rId17"/>
    <p:sldId id="277" r:id="rId18"/>
    <p:sldId id="280" r:id="rId19"/>
    <p:sldId id="281" r:id="rId20"/>
  </p:sldIdLst>
  <p:sldSz cx="9144000" cy="6858000" type="screen4x3"/>
  <p:notesSz cx="6858000" cy="9144000"/>
  <p:defaultTextStyle>
    <a:defPPr>
      <a:defRPr lang="en-US"/>
    </a:defPPr>
    <a:lvl1pPr algn="ctr"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ctr"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ctr"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ctr"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ctr"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3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9E1AE-5B0F-46AB-8638-C0177F1485D2}"/>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50E677-934D-4108-BD38-527771DFF31A}"/>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F7BE0AC-1464-474A-9BDA-E53D59CC16D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D156593C-1AB3-483F-857E-BC23024947FB}"/>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9DF4768-63A8-4C66-B30B-23687D59FFB1}"/>
              </a:ext>
            </a:extLst>
          </p:cNvPr>
          <p:cNvSpPr>
            <a:spLocks noGrp="1"/>
          </p:cNvSpPr>
          <p:nvPr>
            <p:ph type="sldNum" sz="quarter" idx="12"/>
          </p:nvPr>
        </p:nvSpPr>
        <p:spPr/>
        <p:txBody>
          <a:bodyPr/>
          <a:lstStyle>
            <a:lvl1pPr>
              <a:defRPr/>
            </a:lvl1pPr>
          </a:lstStyle>
          <a:p>
            <a:fld id="{1BDCA93A-85BC-48C8-A683-BBF49C758701}" type="slidenum">
              <a:rPr lang="en-US" altLang="en-US"/>
              <a:pPr/>
              <a:t>‹#›</a:t>
            </a:fld>
            <a:endParaRPr lang="en-US" altLang="en-US"/>
          </a:p>
        </p:txBody>
      </p:sp>
    </p:spTree>
    <p:extLst>
      <p:ext uri="{BB962C8B-B14F-4D97-AF65-F5344CB8AC3E}">
        <p14:creationId xmlns:p14="http://schemas.microsoft.com/office/powerpoint/2010/main" val="1953660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26879-2EA7-4010-BE45-42E2B02FEC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900DC1-5C45-4DC1-AE9B-814EDB9FAEE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0D2439-76D0-4C99-9FEB-647CDD34CF79}"/>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41EEF98-603D-4D4B-94C0-E60C02BB438D}"/>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7FCC95C-F746-4979-ABF1-A66A26300B8E}"/>
              </a:ext>
            </a:extLst>
          </p:cNvPr>
          <p:cNvSpPr>
            <a:spLocks noGrp="1"/>
          </p:cNvSpPr>
          <p:nvPr>
            <p:ph type="sldNum" sz="quarter" idx="12"/>
          </p:nvPr>
        </p:nvSpPr>
        <p:spPr/>
        <p:txBody>
          <a:bodyPr/>
          <a:lstStyle>
            <a:lvl1pPr>
              <a:defRPr/>
            </a:lvl1pPr>
          </a:lstStyle>
          <a:p>
            <a:fld id="{56A644F3-588D-434B-A7BF-46508B31BB1D}" type="slidenum">
              <a:rPr lang="en-US" altLang="en-US"/>
              <a:pPr/>
              <a:t>‹#›</a:t>
            </a:fld>
            <a:endParaRPr lang="en-US" altLang="en-US"/>
          </a:p>
        </p:txBody>
      </p:sp>
    </p:spTree>
    <p:extLst>
      <p:ext uri="{BB962C8B-B14F-4D97-AF65-F5344CB8AC3E}">
        <p14:creationId xmlns:p14="http://schemas.microsoft.com/office/powerpoint/2010/main" val="63306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762A-AEAA-463D-80E8-21B50744C77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BF2A02B-1FDA-4C5A-AFC4-2A2C88027FF6}"/>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13C75681-868D-45B7-93A4-3FFB20EA566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F35A6309-5FF1-4C27-AF01-20470AB9DFFB}"/>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A81A02C-9ADA-44FF-92B7-9E44229301F7}"/>
              </a:ext>
            </a:extLst>
          </p:cNvPr>
          <p:cNvSpPr>
            <a:spLocks noGrp="1"/>
          </p:cNvSpPr>
          <p:nvPr>
            <p:ph type="sldNum" sz="quarter" idx="12"/>
          </p:nvPr>
        </p:nvSpPr>
        <p:spPr/>
        <p:txBody>
          <a:bodyPr/>
          <a:lstStyle>
            <a:lvl1pPr>
              <a:defRPr/>
            </a:lvl1pPr>
          </a:lstStyle>
          <a:p>
            <a:fld id="{33343ED5-F9B6-4E7D-B477-079C2CFD5307}" type="slidenum">
              <a:rPr lang="en-US" altLang="en-US"/>
              <a:pPr/>
              <a:t>‹#›</a:t>
            </a:fld>
            <a:endParaRPr lang="en-US" altLang="en-US"/>
          </a:p>
        </p:txBody>
      </p:sp>
    </p:spTree>
    <p:extLst>
      <p:ext uri="{BB962C8B-B14F-4D97-AF65-F5344CB8AC3E}">
        <p14:creationId xmlns:p14="http://schemas.microsoft.com/office/powerpoint/2010/main" val="352957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0F26-DCEC-4B2F-8638-BAEA403AF8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925740-B6D8-429B-9FF3-D726F495265B}"/>
              </a:ext>
            </a:extLst>
          </p:cNvPr>
          <p:cNvSpPr>
            <a:spLocks noGrp="1"/>
          </p:cNvSpPr>
          <p:nvPr>
            <p:ph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1661EF6-661A-4079-B1F5-6874B4B64C54}"/>
              </a:ext>
            </a:extLst>
          </p:cNvPr>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E90733-0309-4E45-8406-256D96EC5431}"/>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646751F9-DA81-4FD3-A813-650EF11268F6}"/>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9687E16C-11B5-4939-B3E2-545D857BDF8F}"/>
              </a:ext>
            </a:extLst>
          </p:cNvPr>
          <p:cNvSpPr>
            <a:spLocks noGrp="1"/>
          </p:cNvSpPr>
          <p:nvPr>
            <p:ph type="sldNum" sz="quarter" idx="12"/>
          </p:nvPr>
        </p:nvSpPr>
        <p:spPr/>
        <p:txBody>
          <a:bodyPr/>
          <a:lstStyle>
            <a:lvl1pPr>
              <a:defRPr/>
            </a:lvl1pPr>
          </a:lstStyle>
          <a:p>
            <a:fld id="{0903EAF2-3639-412C-83A3-2061D5E0C452}" type="slidenum">
              <a:rPr lang="en-US" altLang="en-US"/>
              <a:pPr/>
              <a:t>‹#›</a:t>
            </a:fld>
            <a:endParaRPr lang="en-US" altLang="en-US"/>
          </a:p>
        </p:txBody>
      </p:sp>
    </p:spTree>
    <p:extLst>
      <p:ext uri="{BB962C8B-B14F-4D97-AF65-F5344CB8AC3E}">
        <p14:creationId xmlns:p14="http://schemas.microsoft.com/office/powerpoint/2010/main" val="3525995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0387-1C40-4A9E-B902-3D8C35503C30}"/>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473629C-BD91-4B6F-B924-B6E43463DCC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70EE001-FAB2-4557-AD66-72D93BAE6F61}"/>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7A9502-135F-40CF-B546-12B43F0B299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9A252F2-FB55-4DBE-9A87-27099C5C6239}"/>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FB0C59-9208-4820-8D5F-E553D5B9354B}"/>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14956A53-225A-4E50-900D-4B1BE8D1FD51}"/>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B445082B-887F-48CC-B041-C7619186ADD5}"/>
              </a:ext>
            </a:extLst>
          </p:cNvPr>
          <p:cNvSpPr>
            <a:spLocks noGrp="1"/>
          </p:cNvSpPr>
          <p:nvPr>
            <p:ph type="sldNum" sz="quarter" idx="12"/>
          </p:nvPr>
        </p:nvSpPr>
        <p:spPr/>
        <p:txBody>
          <a:bodyPr/>
          <a:lstStyle>
            <a:lvl1pPr>
              <a:defRPr/>
            </a:lvl1pPr>
          </a:lstStyle>
          <a:p>
            <a:fld id="{396339BA-78D6-4F78-AD3D-45FDDA25C9D1}" type="slidenum">
              <a:rPr lang="en-US" altLang="en-US"/>
              <a:pPr/>
              <a:t>‹#›</a:t>
            </a:fld>
            <a:endParaRPr lang="en-US" altLang="en-US"/>
          </a:p>
        </p:txBody>
      </p:sp>
    </p:spTree>
    <p:extLst>
      <p:ext uri="{BB962C8B-B14F-4D97-AF65-F5344CB8AC3E}">
        <p14:creationId xmlns:p14="http://schemas.microsoft.com/office/powerpoint/2010/main" val="1936968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AE9AA-D590-4AA9-9DFA-FD3CEC68A19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09942C-3295-4069-8DEA-45E14B208580}"/>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59FA0B31-8216-47AF-BA6C-A8125881AADC}"/>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E2A9ED8B-3C65-4179-AA8A-0C260A284567}"/>
              </a:ext>
            </a:extLst>
          </p:cNvPr>
          <p:cNvSpPr>
            <a:spLocks noGrp="1"/>
          </p:cNvSpPr>
          <p:nvPr>
            <p:ph type="sldNum" sz="quarter" idx="12"/>
          </p:nvPr>
        </p:nvSpPr>
        <p:spPr/>
        <p:txBody>
          <a:bodyPr/>
          <a:lstStyle>
            <a:lvl1pPr>
              <a:defRPr/>
            </a:lvl1pPr>
          </a:lstStyle>
          <a:p>
            <a:fld id="{EFAD36AF-283C-4168-9538-793D2D06BFD2}" type="slidenum">
              <a:rPr lang="en-US" altLang="en-US"/>
              <a:pPr/>
              <a:t>‹#›</a:t>
            </a:fld>
            <a:endParaRPr lang="en-US" altLang="en-US"/>
          </a:p>
        </p:txBody>
      </p:sp>
    </p:spTree>
    <p:extLst>
      <p:ext uri="{BB962C8B-B14F-4D97-AF65-F5344CB8AC3E}">
        <p14:creationId xmlns:p14="http://schemas.microsoft.com/office/powerpoint/2010/main" val="2785809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8E7799-518F-42CE-8C61-4FE6A35695AD}"/>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C17B55B9-2CB6-4028-B55B-247905209FB1}"/>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3FA0D175-370A-4A7E-A2F5-6177B238E96D}"/>
              </a:ext>
            </a:extLst>
          </p:cNvPr>
          <p:cNvSpPr>
            <a:spLocks noGrp="1"/>
          </p:cNvSpPr>
          <p:nvPr>
            <p:ph type="sldNum" sz="quarter" idx="12"/>
          </p:nvPr>
        </p:nvSpPr>
        <p:spPr/>
        <p:txBody>
          <a:bodyPr/>
          <a:lstStyle>
            <a:lvl1pPr>
              <a:defRPr/>
            </a:lvl1pPr>
          </a:lstStyle>
          <a:p>
            <a:fld id="{E86A1E58-55C3-415B-9F50-DCFB6381DD02}" type="slidenum">
              <a:rPr lang="en-US" altLang="en-US"/>
              <a:pPr/>
              <a:t>‹#›</a:t>
            </a:fld>
            <a:endParaRPr lang="en-US" altLang="en-US"/>
          </a:p>
        </p:txBody>
      </p:sp>
    </p:spTree>
    <p:extLst>
      <p:ext uri="{BB962C8B-B14F-4D97-AF65-F5344CB8AC3E}">
        <p14:creationId xmlns:p14="http://schemas.microsoft.com/office/powerpoint/2010/main" val="541756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38032-5F6B-44A5-9098-B095C401E8F2}"/>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12D4239-2805-426F-93A5-DE991F97070D}"/>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8BED275-C7E1-4EE5-9385-42818973079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214A61-BF0F-4184-8139-CC6473153174}"/>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2085D5B1-980E-40BD-9902-491A10A83A0C}"/>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4AF21C8A-7ECC-4F2B-9F23-15722592C177}"/>
              </a:ext>
            </a:extLst>
          </p:cNvPr>
          <p:cNvSpPr>
            <a:spLocks noGrp="1"/>
          </p:cNvSpPr>
          <p:nvPr>
            <p:ph type="sldNum" sz="quarter" idx="12"/>
          </p:nvPr>
        </p:nvSpPr>
        <p:spPr/>
        <p:txBody>
          <a:bodyPr/>
          <a:lstStyle>
            <a:lvl1pPr>
              <a:defRPr/>
            </a:lvl1pPr>
          </a:lstStyle>
          <a:p>
            <a:fld id="{09EAF181-0D60-413B-B2FB-8A4B1F25B0E5}" type="slidenum">
              <a:rPr lang="en-US" altLang="en-US"/>
              <a:pPr/>
              <a:t>‹#›</a:t>
            </a:fld>
            <a:endParaRPr lang="en-US" altLang="en-US"/>
          </a:p>
        </p:txBody>
      </p:sp>
    </p:spTree>
    <p:extLst>
      <p:ext uri="{BB962C8B-B14F-4D97-AF65-F5344CB8AC3E}">
        <p14:creationId xmlns:p14="http://schemas.microsoft.com/office/powerpoint/2010/main" val="2792606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A81-9293-4090-B8B3-A7478D0C005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39986D5-A841-496D-B8A2-3569FF1BFF6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AF1375-760A-4B4D-81C0-1C39C49090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70A7DA8-F6C1-467F-BA63-AE35ED7EEA45}"/>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D419F99-E695-43C6-A8D0-235F25A5191D}"/>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3A74BE6A-819B-448B-973B-DE9691C7C80D}"/>
              </a:ext>
            </a:extLst>
          </p:cNvPr>
          <p:cNvSpPr>
            <a:spLocks noGrp="1"/>
          </p:cNvSpPr>
          <p:nvPr>
            <p:ph type="sldNum" sz="quarter" idx="12"/>
          </p:nvPr>
        </p:nvSpPr>
        <p:spPr/>
        <p:txBody>
          <a:bodyPr/>
          <a:lstStyle>
            <a:lvl1pPr>
              <a:defRPr/>
            </a:lvl1pPr>
          </a:lstStyle>
          <a:p>
            <a:fld id="{550B9CD9-9E68-4447-BAC4-14A9A290D671}" type="slidenum">
              <a:rPr lang="en-US" altLang="en-US"/>
              <a:pPr/>
              <a:t>‹#›</a:t>
            </a:fld>
            <a:endParaRPr lang="en-US" altLang="en-US"/>
          </a:p>
        </p:txBody>
      </p:sp>
    </p:spTree>
    <p:extLst>
      <p:ext uri="{BB962C8B-B14F-4D97-AF65-F5344CB8AC3E}">
        <p14:creationId xmlns:p14="http://schemas.microsoft.com/office/powerpoint/2010/main" val="4193143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7B64-D2AB-4A31-997F-FE0D3881456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C938EB-1F7F-4CAC-8C9C-EBB0F9AFE2D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A2CE20-E441-4270-B921-8DA1182A1A45}"/>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60CBAA2-231F-46E0-BE95-7F7F9EC36DD7}"/>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889F200-1B7F-4DFC-AEEE-3F5A830D1A5B}"/>
              </a:ext>
            </a:extLst>
          </p:cNvPr>
          <p:cNvSpPr>
            <a:spLocks noGrp="1"/>
          </p:cNvSpPr>
          <p:nvPr>
            <p:ph type="sldNum" sz="quarter" idx="12"/>
          </p:nvPr>
        </p:nvSpPr>
        <p:spPr/>
        <p:txBody>
          <a:bodyPr/>
          <a:lstStyle>
            <a:lvl1pPr>
              <a:defRPr/>
            </a:lvl1pPr>
          </a:lstStyle>
          <a:p>
            <a:fld id="{9105755C-EA5D-433D-A9AE-FEC0FF52F360}" type="slidenum">
              <a:rPr lang="en-US" altLang="en-US"/>
              <a:pPr/>
              <a:t>‹#›</a:t>
            </a:fld>
            <a:endParaRPr lang="en-US" altLang="en-US"/>
          </a:p>
        </p:txBody>
      </p:sp>
    </p:spTree>
    <p:extLst>
      <p:ext uri="{BB962C8B-B14F-4D97-AF65-F5344CB8AC3E}">
        <p14:creationId xmlns:p14="http://schemas.microsoft.com/office/powerpoint/2010/main" val="1065861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84B3A7-46AB-44AC-9D1C-E08A2C95ED91}"/>
              </a:ext>
            </a:extLst>
          </p:cNvPr>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8BD275B-8733-4F86-8635-507688AFFDDF}"/>
              </a:ext>
            </a:extLst>
          </p:cNvPr>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4D2C43-B34B-4C0D-9EF8-F5CCC07CA951}"/>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782F23D6-AC85-472B-B606-6B64B0F6237F}"/>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DF13BA8-98BC-41F5-A73B-31C44BDB6EF7}"/>
              </a:ext>
            </a:extLst>
          </p:cNvPr>
          <p:cNvSpPr>
            <a:spLocks noGrp="1"/>
          </p:cNvSpPr>
          <p:nvPr>
            <p:ph type="sldNum" sz="quarter" idx="12"/>
          </p:nvPr>
        </p:nvSpPr>
        <p:spPr/>
        <p:txBody>
          <a:bodyPr/>
          <a:lstStyle>
            <a:lvl1pPr>
              <a:defRPr/>
            </a:lvl1pPr>
          </a:lstStyle>
          <a:p>
            <a:fld id="{0D5F42B6-895B-4284-9B2D-F0C9A5604148}" type="slidenum">
              <a:rPr lang="en-US" altLang="en-US"/>
              <a:pPr/>
              <a:t>‹#›</a:t>
            </a:fld>
            <a:endParaRPr lang="en-US" altLang="en-US"/>
          </a:p>
        </p:txBody>
      </p:sp>
    </p:spTree>
    <p:extLst>
      <p:ext uri="{BB962C8B-B14F-4D97-AF65-F5344CB8AC3E}">
        <p14:creationId xmlns:p14="http://schemas.microsoft.com/office/powerpoint/2010/main" val="815563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2F2F-46D1-4EB0-9702-C9AD0ACC2B3E}"/>
              </a:ext>
            </a:extLst>
          </p:cNvPr>
          <p:cNvSpPr>
            <a:spLocks noGrp="1"/>
          </p:cNvSpPr>
          <p:nvPr>
            <p:ph type="title"/>
          </p:nvPr>
        </p:nvSpPr>
        <p:spPr>
          <a:xfrm>
            <a:off x="457200" y="274638"/>
            <a:ext cx="8229600" cy="1143000"/>
          </a:xfrm>
        </p:spPr>
        <p:txBody>
          <a:bodyPr/>
          <a:lstStyle/>
          <a:p>
            <a:r>
              <a:rPr lang="en-US"/>
              <a:t>Click to edit Master title style</a:t>
            </a:r>
          </a:p>
        </p:txBody>
      </p:sp>
      <p:sp>
        <p:nvSpPr>
          <p:cNvPr id="3" name="Table Placeholder 2">
            <a:extLst>
              <a:ext uri="{FF2B5EF4-FFF2-40B4-BE49-F238E27FC236}">
                <a16:creationId xmlns:a16="http://schemas.microsoft.com/office/drawing/2014/main" id="{456A3B7E-B849-4B32-866B-7054565FF448}"/>
              </a:ext>
            </a:extLst>
          </p:cNvPr>
          <p:cNvSpPr>
            <a:spLocks noGrp="1"/>
          </p:cNvSpPr>
          <p:nvPr>
            <p:ph type="tbl" idx="1"/>
          </p:nvPr>
        </p:nvSpPr>
        <p:spPr>
          <a:xfrm>
            <a:off x="457200" y="1600200"/>
            <a:ext cx="8229600" cy="4525963"/>
          </a:xfrm>
        </p:spPr>
        <p:txBody>
          <a:bodyPr/>
          <a:lstStyle/>
          <a:p>
            <a:endParaRPr lang="en-US"/>
          </a:p>
        </p:txBody>
      </p:sp>
      <p:sp>
        <p:nvSpPr>
          <p:cNvPr id="4" name="Date Placeholder 3">
            <a:extLst>
              <a:ext uri="{FF2B5EF4-FFF2-40B4-BE49-F238E27FC236}">
                <a16:creationId xmlns:a16="http://schemas.microsoft.com/office/drawing/2014/main" id="{E38F316C-BAFB-434C-9460-0A8A80735261}"/>
              </a:ext>
            </a:extLst>
          </p:cNvPr>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738F19A-A997-41B2-80C7-46C1247256FA}"/>
              </a:ext>
            </a:extLst>
          </p:cNvPr>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0DADC27-2024-4742-9ECA-41214C90A0D4}"/>
              </a:ext>
            </a:extLst>
          </p:cNvPr>
          <p:cNvSpPr>
            <a:spLocks noGrp="1"/>
          </p:cNvSpPr>
          <p:nvPr>
            <p:ph type="sldNum" sz="quarter" idx="12"/>
          </p:nvPr>
        </p:nvSpPr>
        <p:spPr>
          <a:xfrm>
            <a:off x="6553200" y="6245225"/>
            <a:ext cx="2133600" cy="476250"/>
          </a:xfrm>
        </p:spPr>
        <p:txBody>
          <a:bodyPr/>
          <a:lstStyle>
            <a:lvl1pPr>
              <a:defRPr/>
            </a:lvl1pPr>
          </a:lstStyle>
          <a:p>
            <a:fld id="{1CB2D5D0-8BAA-4EC3-B12D-3B2929C77673}" type="slidenum">
              <a:rPr lang="en-US" altLang="en-US"/>
              <a:pPr/>
              <a:t>‹#›</a:t>
            </a:fld>
            <a:endParaRPr lang="en-US" altLang="en-US"/>
          </a:p>
        </p:txBody>
      </p:sp>
    </p:spTree>
    <p:extLst>
      <p:ext uri="{BB962C8B-B14F-4D97-AF65-F5344CB8AC3E}">
        <p14:creationId xmlns:p14="http://schemas.microsoft.com/office/powerpoint/2010/main" val="2457259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4730C71-85F8-4DF0-A7A8-4B898496BE2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0611D05F-4388-4EFA-8265-1624CA59CDAA}"/>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CAE2E698-59E0-4F0F-9D29-E798BAB71E41}"/>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endParaRPr lang="en-US" altLang="en-US"/>
          </a:p>
        </p:txBody>
      </p:sp>
      <p:sp>
        <p:nvSpPr>
          <p:cNvPr id="1029" name="Rectangle 5">
            <a:extLst>
              <a:ext uri="{FF2B5EF4-FFF2-40B4-BE49-F238E27FC236}">
                <a16:creationId xmlns:a16="http://schemas.microsoft.com/office/drawing/2014/main" id="{DAEF7103-B368-4021-A526-BE9C140159D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30" name="Rectangle 6">
            <a:extLst>
              <a:ext uri="{FF2B5EF4-FFF2-40B4-BE49-F238E27FC236}">
                <a16:creationId xmlns:a16="http://schemas.microsoft.com/office/drawing/2014/main" id="{9066805A-4501-4340-8741-2A533F6A07F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9A78AE35-8E5C-4374-BFF3-AB0A2798A11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gov.wales/statistics-and-research/academic-achievement-free-school-meals/?lang=en" TargetMode="External"/><Relationship Id="rId2" Type="http://schemas.openxmlformats.org/officeDocument/2006/relationships/hyperlink" Target="http://www.summerhillschool.co.uk/q-a.ph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EE9533D3-9F55-4A4E-9C2C-0A5005A09EC9}"/>
              </a:ext>
            </a:extLst>
          </p:cNvPr>
          <p:cNvSpPr>
            <a:spLocks noGrp="1" noChangeArrowheads="1"/>
          </p:cNvSpPr>
          <p:nvPr>
            <p:ph type="ctrTitle"/>
          </p:nvPr>
        </p:nvSpPr>
        <p:spPr>
          <a:xfrm>
            <a:off x="685800" y="2130425"/>
            <a:ext cx="7772400" cy="1470025"/>
          </a:xfrm>
        </p:spPr>
        <p:txBody>
          <a:bodyPr anchor="ctr"/>
          <a:lstStyle/>
          <a:p>
            <a:r>
              <a:rPr lang="en-GB" altLang="en-US" sz="4400"/>
              <a:t>Radical Education</a:t>
            </a:r>
            <a:endParaRPr lang="en-US" altLang="en-US" sz="4400"/>
          </a:p>
        </p:txBody>
      </p:sp>
      <p:sp>
        <p:nvSpPr>
          <p:cNvPr id="2051" name="Rectangle 3">
            <a:extLst>
              <a:ext uri="{FF2B5EF4-FFF2-40B4-BE49-F238E27FC236}">
                <a16:creationId xmlns:a16="http://schemas.microsoft.com/office/drawing/2014/main" id="{889979BA-AF9F-4022-9BA3-9E1A670533BC}"/>
              </a:ext>
            </a:extLst>
          </p:cNvPr>
          <p:cNvSpPr>
            <a:spLocks noGrp="1" noChangeArrowheads="1"/>
          </p:cNvSpPr>
          <p:nvPr>
            <p:ph type="subTitle" idx="1"/>
          </p:nvPr>
        </p:nvSpPr>
        <p:spPr>
          <a:xfrm>
            <a:off x="1371600" y="3886200"/>
            <a:ext cx="6400800" cy="1752600"/>
          </a:xfrm>
        </p:spPr>
        <p:txBody>
          <a:bodyPr/>
          <a:lstStyle/>
          <a:p>
            <a:r>
              <a:rPr lang="en-GB" altLang="en-US" sz="3200"/>
              <a:t>Closing the Deprivation Gap</a:t>
            </a:r>
          </a:p>
          <a:p>
            <a:r>
              <a:rPr lang="en-GB" altLang="en-US" sz="3200"/>
              <a:t>Learners aged 4-16</a:t>
            </a:r>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7" name="Picture 5">
            <a:extLst>
              <a:ext uri="{FF2B5EF4-FFF2-40B4-BE49-F238E27FC236}">
                <a16:creationId xmlns:a16="http://schemas.microsoft.com/office/drawing/2014/main" id="{FBC51C51-63FB-431A-9F85-6F63CCA84C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700" y="-131763"/>
            <a:ext cx="9932988" cy="7126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8" name="Rectangle 6">
            <a:extLst>
              <a:ext uri="{FF2B5EF4-FFF2-40B4-BE49-F238E27FC236}">
                <a16:creationId xmlns:a16="http://schemas.microsoft.com/office/drawing/2014/main" id="{B9CE9A77-C9C5-4956-BFBB-4245EEDAAC2A}"/>
              </a:ext>
            </a:extLst>
          </p:cNvPr>
          <p:cNvSpPr>
            <a:spLocks noGrp="1" noChangeArrowheads="1"/>
          </p:cNvSpPr>
          <p:nvPr>
            <p:ph type="body" idx="1"/>
          </p:nvPr>
        </p:nvSpPr>
        <p:spPr>
          <a:xfrm>
            <a:off x="468313" y="836613"/>
            <a:ext cx="8229600" cy="5472112"/>
          </a:xfrm>
          <a:noFill/>
          <a:ln/>
        </p:spPr>
        <p:txBody>
          <a:bodyPr/>
          <a:lstStyle/>
          <a:p>
            <a:pPr algn="just">
              <a:lnSpc>
                <a:spcPct val="80000"/>
              </a:lnSpc>
              <a:buFontTx/>
              <a:buNone/>
            </a:pPr>
            <a:r>
              <a:rPr lang="en-GB" altLang="en-US" sz="2800"/>
              <a:t>   “Education and skills are key to improving life chances but the stark fact is that children’s educational outcomes are more likely to be determined by their home background than by their personal characteristics.” </a:t>
            </a:r>
            <a:r>
              <a:rPr lang="en-GB" altLang="en-US" sz="2000"/>
              <a:t>(Welsh Government, 2014, p.4)</a:t>
            </a:r>
          </a:p>
          <a:p>
            <a:pPr algn="just">
              <a:lnSpc>
                <a:spcPct val="80000"/>
              </a:lnSpc>
              <a:buFontTx/>
              <a:buNone/>
            </a:pPr>
            <a:endParaRPr lang="en-GB" altLang="en-US" sz="2000"/>
          </a:p>
          <a:p>
            <a:pPr lvl="1" algn="just">
              <a:lnSpc>
                <a:spcPct val="80000"/>
              </a:lnSpc>
              <a:buFontTx/>
              <a:buNone/>
            </a:pPr>
            <a:r>
              <a:rPr lang="en-GB" altLang="en-US" sz="1800"/>
              <a:t>Disadvantaged areas characterised by:</a:t>
            </a:r>
          </a:p>
          <a:p>
            <a:pPr lvl="1" algn="just">
              <a:lnSpc>
                <a:spcPct val="80000"/>
              </a:lnSpc>
              <a:buFontTx/>
              <a:buNone/>
            </a:pPr>
            <a:endParaRPr lang="en-GB" altLang="en-US" sz="1800"/>
          </a:p>
          <a:p>
            <a:pPr lvl="1" algn="just">
              <a:lnSpc>
                <a:spcPct val="80000"/>
              </a:lnSpc>
            </a:pPr>
            <a:r>
              <a:rPr lang="en-GB" altLang="en-US" sz="1800"/>
              <a:t>Relative poverty</a:t>
            </a:r>
          </a:p>
          <a:p>
            <a:pPr lvl="1" algn="just">
              <a:lnSpc>
                <a:spcPct val="80000"/>
              </a:lnSpc>
            </a:pPr>
            <a:r>
              <a:rPr lang="en-GB" altLang="en-US" sz="1800"/>
              <a:t>Poor quality housing</a:t>
            </a:r>
          </a:p>
          <a:p>
            <a:pPr lvl="1" algn="just">
              <a:lnSpc>
                <a:spcPct val="80000"/>
              </a:lnSpc>
            </a:pPr>
            <a:r>
              <a:rPr lang="en-GB" altLang="en-US" sz="1800"/>
              <a:t>Poor access to services</a:t>
            </a:r>
          </a:p>
          <a:p>
            <a:pPr lvl="1" algn="just">
              <a:lnSpc>
                <a:spcPct val="80000"/>
              </a:lnSpc>
            </a:pPr>
            <a:r>
              <a:rPr lang="en-GB" altLang="en-US" sz="1800"/>
              <a:t>Lack of community safety (National Assembly for Wales, 2015)</a:t>
            </a:r>
          </a:p>
          <a:p>
            <a:pPr lvl="1" algn="just">
              <a:lnSpc>
                <a:spcPct val="80000"/>
              </a:lnSpc>
            </a:pPr>
            <a:endParaRPr lang="en-GB" altLang="en-US" sz="1800"/>
          </a:p>
          <a:p>
            <a:pPr lvl="1" algn="just">
              <a:lnSpc>
                <a:spcPct val="80000"/>
              </a:lnSpc>
              <a:buFontTx/>
              <a:buNone/>
            </a:pPr>
            <a:r>
              <a:rPr lang="en-GB" altLang="en-US" sz="1800"/>
              <a:t>Impact on families:</a:t>
            </a:r>
          </a:p>
          <a:p>
            <a:pPr lvl="1" algn="just">
              <a:lnSpc>
                <a:spcPct val="80000"/>
              </a:lnSpc>
            </a:pPr>
            <a:endParaRPr lang="en-GB" altLang="en-US" sz="1800"/>
          </a:p>
          <a:p>
            <a:pPr lvl="1" algn="just">
              <a:lnSpc>
                <a:spcPct val="80000"/>
              </a:lnSpc>
            </a:pPr>
            <a:r>
              <a:rPr lang="en-GB" altLang="en-US" sz="1800"/>
              <a:t>Parental depression and/or stress</a:t>
            </a:r>
          </a:p>
          <a:p>
            <a:pPr lvl="1" algn="just">
              <a:lnSpc>
                <a:spcPct val="80000"/>
              </a:lnSpc>
            </a:pPr>
            <a:r>
              <a:rPr lang="en-GB" altLang="en-US" sz="1800"/>
              <a:t>Negative parenting styles (Hutchings </a:t>
            </a:r>
            <a:r>
              <a:rPr lang="en-GB" altLang="en-US" sz="1800" i="1"/>
              <a:t>et al</a:t>
            </a:r>
            <a:r>
              <a:rPr lang="en-GB" altLang="en-US" sz="1800"/>
              <a:t>, 2017)</a:t>
            </a:r>
            <a:endParaRPr lang="en-US" altLang="en-US"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 name="Rectangle 40">
            <a:extLst>
              <a:ext uri="{FF2B5EF4-FFF2-40B4-BE49-F238E27FC236}">
                <a16:creationId xmlns:a16="http://schemas.microsoft.com/office/drawing/2014/main" id="{5298E9F3-9455-4381-8C32-181C6BAADD2D}"/>
              </a:ext>
            </a:extLst>
          </p:cNvPr>
          <p:cNvSpPr>
            <a:spLocks noGrp="1" noChangeArrowheads="1"/>
          </p:cNvSpPr>
          <p:nvPr>
            <p:ph type="title"/>
          </p:nvPr>
        </p:nvSpPr>
        <p:spPr/>
        <p:txBody>
          <a:bodyPr/>
          <a:lstStyle/>
          <a:p>
            <a:endParaRPr lang="en-US" altLang="en-US"/>
          </a:p>
        </p:txBody>
      </p:sp>
      <p:pic>
        <p:nvPicPr>
          <p:cNvPr id="3080" name="Picture 8" descr="wales background">
            <a:extLst>
              <a:ext uri="{FF2B5EF4-FFF2-40B4-BE49-F238E27FC236}">
                <a16:creationId xmlns:a16="http://schemas.microsoft.com/office/drawing/2014/main" id="{DD3907A3-4E98-41F0-A216-C96FDAD12D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251950" cy="7099300"/>
          </a:xfrm>
          <a:prstGeom prst="rect">
            <a:avLst/>
          </a:prstGeom>
          <a:noFill/>
          <a:extLst>
            <a:ext uri="{909E8E84-426E-40DD-AFC4-6F175D3DCCD1}">
              <a14:hiddenFill xmlns:a14="http://schemas.microsoft.com/office/drawing/2010/main">
                <a:solidFill>
                  <a:srgbClr val="FFFFFF"/>
                </a:solidFill>
              </a14:hiddenFill>
            </a:ext>
          </a:extLst>
        </p:spPr>
      </p:pic>
      <p:sp>
        <p:nvSpPr>
          <p:cNvPr id="3081" name="Text Box 9">
            <a:extLst>
              <a:ext uri="{FF2B5EF4-FFF2-40B4-BE49-F238E27FC236}">
                <a16:creationId xmlns:a16="http://schemas.microsoft.com/office/drawing/2014/main" id="{E3AF017E-DF88-47B8-A2C0-C12B41EA5B61}"/>
              </a:ext>
            </a:extLst>
          </p:cNvPr>
          <p:cNvSpPr txBox="1">
            <a:spLocks noChangeArrowheads="1"/>
          </p:cNvSpPr>
          <p:nvPr/>
        </p:nvSpPr>
        <p:spPr bwMode="auto">
          <a:xfrm>
            <a:off x="971550" y="765175"/>
            <a:ext cx="7704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endParaRPr lang="en-US" altLang="en-US"/>
          </a:p>
        </p:txBody>
      </p:sp>
      <p:sp>
        <p:nvSpPr>
          <p:cNvPr id="3082" name="Text Box 10">
            <a:extLst>
              <a:ext uri="{FF2B5EF4-FFF2-40B4-BE49-F238E27FC236}">
                <a16:creationId xmlns:a16="http://schemas.microsoft.com/office/drawing/2014/main" id="{27A1358D-3C15-4EDF-9810-7AFDD412F2FC}"/>
              </a:ext>
            </a:extLst>
          </p:cNvPr>
          <p:cNvSpPr txBox="1">
            <a:spLocks noChangeArrowheads="1"/>
          </p:cNvSpPr>
          <p:nvPr/>
        </p:nvSpPr>
        <p:spPr bwMode="auto">
          <a:xfrm>
            <a:off x="755650" y="476250"/>
            <a:ext cx="7632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b="1"/>
              <a:t>Quantifying the Deprivation Gap</a:t>
            </a:r>
            <a:endParaRPr lang="en-US" altLang="en-US" sz="2400" b="1"/>
          </a:p>
        </p:txBody>
      </p:sp>
      <p:sp>
        <p:nvSpPr>
          <p:cNvPr id="3084" name="Text Box 12">
            <a:extLst>
              <a:ext uri="{FF2B5EF4-FFF2-40B4-BE49-F238E27FC236}">
                <a16:creationId xmlns:a16="http://schemas.microsoft.com/office/drawing/2014/main" id="{010DD73A-3A78-49A6-9929-5B5A488D4C9A}"/>
              </a:ext>
            </a:extLst>
          </p:cNvPr>
          <p:cNvSpPr txBox="1">
            <a:spLocks noChangeArrowheads="1"/>
          </p:cNvSpPr>
          <p:nvPr/>
        </p:nvSpPr>
        <p:spPr bwMode="auto">
          <a:xfrm>
            <a:off x="900113" y="1341438"/>
            <a:ext cx="7632700" cy="462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buFontTx/>
              <a:buChar char="•"/>
            </a:pPr>
            <a:r>
              <a:rPr lang="en-GB" altLang="en-US"/>
              <a:t> At the start of primary school, the vocabulary of children from   disadvantaged backgrounds is more than a year behind their peers’</a:t>
            </a:r>
          </a:p>
          <a:p>
            <a:pPr algn="l">
              <a:spcBef>
                <a:spcPct val="50000"/>
              </a:spcBef>
              <a:buFontTx/>
              <a:buChar char="•"/>
            </a:pPr>
            <a:r>
              <a:rPr lang="en-GB" altLang="en-US"/>
              <a:t> Children from disadvantaged backgrounds are several times more likely to be absent throughout primary and secondary school (Welsh Government, 2014)</a:t>
            </a:r>
          </a:p>
          <a:p>
            <a:pPr>
              <a:spcBef>
                <a:spcPct val="50000"/>
              </a:spcBef>
            </a:pPr>
            <a:r>
              <a:rPr lang="en-GB" altLang="en-US"/>
              <a:t> </a:t>
            </a:r>
            <a:r>
              <a:rPr lang="en-GB" altLang="en-US" u="sng"/>
              <a:t>GCSE Results</a:t>
            </a:r>
            <a:endParaRPr lang="en-GB" altLang="en-US"/>
          </a:p>
          <a:p>
            <a:pPr algn="l">
              <a:spcBef>
                <a:spcPct val="50000"/>
              </a:spcBef>
            </a:pPr>
            <a:r>
              <a:rPr lang="en-GB" altLang="en-US"/>
              <a:t>Although the gap has closed somewhat in the 2010s, still a large difference in the percentage of pupils achieving grades A*-C (Welsh Government, 2017): </a:t>
            </a:r>
          </a:p>
          <a:p>
            <a:pPr algn="l">
              <a:spcBef>
                <a:spcPct val="50000"/>
              </a:spcBef>
            </a:pPr>
            <a:r>
              <a:rPr lang="en-GB" altLang="en-US"/>
              <a:t> </a:t>
            </a:r>
          </a:p>
          <a:p>
            <a:pPr algn="l">
              <a:spcBef>
                <a:spcPct val="50000"/>
              </a:spcBef>
              <a:buFontTx/>
              <a:buChar char="•"/>
            </a:pPr>
            <a:endParaRPr lang="en-GB" altLang="en-US"/>
          </a:p>
          <a:p>
            <a:pPr algn="l">
              <a:spcBef>
                <a:spcPct val="50000"/>
              </a:spcBef>
              <a:buFontTx/>
              <a:buChar char="•"/>
            </a:pPr>
            <a:endParaRPr lang="en-GB" altLang="en-US"/>
          </a:p>
          <a:p>
            <a:pPr algn="l">
              <a:spcBef>
                <a:spcPct val="50000"/>
              </a:spcBef>
              <a:buFontTx/>
              <a:buChar char="•"/>
            </a:pPr>
            <a:endParaRPr lang="en-US" altLang="en-US"/>
          </a:p>
        </p:txBody>
      </p:sp>
      <p:graphicFrame>
        <p:nvGraphicFramePr>
          <p:cNvPr id="3119" name="Group 47">
            <a:extLst>
              <a:ext uri="{FF2B5EF4-FFF2-40B4-BE49-F238E27FC236}">
                <a16:creationId xmlns:a16="http://schemas.microsoft.com/office/drawing/2014/main" id="{CE1982E5-43A4-4C78-98BC-18B142F34275}"/>
              </a:ext>
            </a:extLst>
          </p:cNvPr>
          <p:cNvGraphicFramePr>
            <a:graphicFrameLocks noGrp="1"/>
          </p:cNvGraphicFramePr>
          <p:nvPr>
            <p:ph idx="1"/>
          </p:nvPr>
        </p:nvGraphicFramePr>
        <p:xfrm>
          <a:off x="900113" y="4652963"/>
          <a:ext cx="7991475" cy="1863725"/>
        </p:xfrm>
        <a:graphic>
          <a:graphicData uri="http://schemas.openxmlformats.org/drawingml/2006/table">
            <a:tbl>
              <a:tblPr/>
              <a:tblGrid>
                <a:gridCol w="2663825">
                  <a:extLst>
                    <a:ext uri="{9D8B030D-6E8A-4147-A177-3AD203B41FA5}">
                      <a16:colId xmlns:a16="http://schemas.microsoft.com/office/drawing/2014/main" val="1621762311"/>
                    </a:ext>
                  </a:extLst>
                </a:gridCol>
                <a:gridCol w="2663825">
                  <a:extLst>
                    <a:ext uri="{9D8B030D-6E8A-4147-A177-3AD203B41FA5}">
                      <a16:colId xmlns:a16="http://schemas.microsoft.com/office/drawing/2014/main" val="494087273"/>
                    </a:ext>
                  </a:extLst>
                </a:gridCol>
                <a:gridCol w="2663825">
                  <a:extLst>
                    <a:ext uri="{9D8B030D-6E8A-4147-A177-3AD203B41FA5}">
                      <a16:colId xmlns:a16="http://schemas.microsoft.com/office/drawing/2014/main" val="1767605368"/>
                    </a:ext>
                  </a:extLst>
                </a:gridCol>
              </a:tblGrid>
              <a:tr h="301625">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1" u="none" strike="noStrike" cap="none" normalizeH="0" baseline="0">
                          <a:ln>
                            <a:noFill/>
                          </a:ln>
                          <a:solidFill>
                            <a:schemeClr val="tx1"/>
                          </a:solidFill>
                          <a:effectLst/>
                          <a:latin typeface="Arial" panose="020B0604020202020204" pitchFamily="34" charset="0"/>
                        </a:rPr>
                        <a:t>2017</a:t>
                      </a:r>
                      <a:endParaRPr kumimoji="0" lang="en-US" altLang="en-US" sz="1800" b="0" i="1"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Arial" panose="020B0604020202020204" pitchFamily="34" charset="0"/>
                        </a:rPr>
                        <a:t>Eligible for F.S.M.</a:t>
                      </a:r>
                      <a:endParaRPr kumimoji="0" lang="en-US" altLang="en-US" sz="1800" b="1"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a:ln>
                            <a:noFill/>
                          </a:ln>
                          <a:solidFill>
                            <a:schemeClr val="tx1"/>
                          </a:solidFill>
                          <a:effectLst/>
                          <a:latin typeface="Arial" panose="020B0604020202020204" pitchFamily="34" charset="0"/>
                        </a:rPr>
                        <a:t>Non-eligible for F.S.M.</a:t>
                      </a:r>
                      <a:endParaRPr kumimoji="0" lang="en-US" altLang="en-US" sz="1800" b="1"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51072729"/>
                  </a:ext>
                </a:extLst>
              </a:tr>
              <a:tr h="374650">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English</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38.5%</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70.0%</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37474462"/>
                  </a:ext>
                </a:extLst>
              </a:tr>
              <a:tr h="374650">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Maths</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38.3%</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68.6%</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74140390"/>
                  </a:ext>
                </a:extLst>
              </a:tr>
              <a:tr h="374650">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Science</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57.1%</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81.1%</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49507442"/>
                  </a:ext>
                </a:extLst>
              </a:tr>
              <a:tr h="374650">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Welsh (first language)</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53.8%</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har char="•"/>
                        <a:defRPr sz="2800">
                          <a:solidFill>
                            <a:schemeClr val="tx1"/>
                          </a:solidFill>
                          <a:latin typeface="Arial" panose="020B0604020202020204" pitchFamily="34" charset="0"/>
                        </a:defRPr>
                      </a:lvl1pPr>
                      <a:lvl2pPr algn="l">
                        <a:spcBef>
                          <a:spcPct val="20000"/>
                        </a:spcBef>
                        <a:buChar char="–"/>
                        <a:defRPr sz="2400">
                          <a:solidFill>
                            <a:schemeClr val="tx1"/>
                          </a:solidFill>
                          <a:latin typeface="Arial" panose="020B0604020202020204" pitchFamily="34" charset="0"/>
                        </a:defRPr>
                      </a:lvl2pPr>
                      <a:lvl3pPr algn="l">
                        <a:spcBef>
                          <a:spcPct val="20000"/>
                        </a:spcBef>
                        <a:buChar char="•"/>
                        <a:defRPr sz="2000">
                          <a:solidFill>
                            <a:schemeClr val="tx1"/>
                          </a:solidFill>
                          <a:latin typeface="Arial" panose="020B0604020202020204" pitchFamily="34" charset="0"/>
                        </a:defRPr>
                      </a:lvl3pPr>
                      <a:lvl4pPr algn="l">
                        <a:spcBef>
                          <a:spcPct val="20000"/>
                        </a:spcBef>
                        <a:buChar char="–"/>
                        <a:defRPr>
                          <a:solidFill>
                            <a:schemeClr val="tx1"/>
                          </a:solidFill>
                          <a:latin typeface="Arial" panose="020B0604020202020204" pitchFamily="34" charset="0"/>
                        </a:defRPr>
                      </a:lvl4pPr>
                      <a:lvl5pPr algn="l">
                        <a:spcBef>
                          <a:spcPct val="20000"/>
                        </a:spcBef>
                        <a:buChar char="»"/>
                        <a:defRPr>
                          <a:solidFill>
                            <a:schemeClr val="tx1"/>
                          </a:solidFill>
                          <a:latin typeface="Arial" panose="020B0604020202020204" pitchFamily="34" charset="0"/>
                        </a:defRPr>
                      </a:lvl5pPr>
                      <a:lvl6pPr fontAlgn="base">
                        <a:spcBef>
                          <a:spcPct val="20000"/>
                        </a:spcBef>
                        <a:spcAft>
                          <a:spcPct val="0"/>
                        </a:spcAft>
                        <a:buChar char="»"/>
                        <a:defRPr>
                          <a:solidFill>
                            <a:schemeClr val="tx1"/>
                          </a:solidFill>
                          <a:latin typeface="Arial" panose="020B0604020202020204" pitchFamily="34" charset="0"/>
                        </a:defRPr>
                      </a:lvl6pPr>
                      <a:lvl7pPr fontAlgn="base">
                        <a:spcBef>
                          <a:spcPct val="20000"/>
                        </a:spcBef>
                        <a:spcAft>
                          <a:spcPct val="0"/>
                        </a:spcAft>
                        <a:buChar char="»"/>
                        <a:defRPr>
                          <a:solidFill>
                            <a:schemeClr val="tx1"/>
                          </a:solidFill>
                          <a:latin typeface="Arial" panose="020B0604020202020204" pitchFamily="34" charset="0"/>
                        </a:defRPr>
                      </a:lvl7pPr>
                      <a:lvl8pPr fontAlgn="base">
                        <a:spcBef>
                          <a:spcPct val="20000"/>
                        </a:spcBef>
                        <a:spcAft>
                          <a:spcPct val="0"/>
                        </a:spcAft>
                        <a:buChar char="»"/>
                        <a:defRPr>
                          <a:solidFill>
                            <a:schemeClr val="tx1"/>
                          </a:solidFill>
                          <a:latin typeface="Arial" panose="020B0604020202020204" pitchFamily="34" charset="0"/>
                        </a:defRPr>
                      </a:lvl8pPr>
                      <a:lvl9pPr fontAlgn="base">
                        <a:spcBef>
                          <a:spcPct val="20000"/>
                        </a:spcBef>
                        <a:spcAft>
                          <a:spcPct val="0"/>
                        </a:spcAft>
                        <a:buChar char="»"/>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a:ln>
                            <a:noFill/>
                          </a:ln>
                          <a:solidFill>
                            <a:schemeClr val="tx1"/>
                          </a:solidFill>
                          <a:effectLst/>
                          <a:latin typeface="Arial" panose="020B0604020202020204" pitchFamily="34" charset="0"/>
                        </a:rPr>
                        <a:t>76.3%</a:t>
                      </a: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2358854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C98BC04-363F-452C-B6ED-C626A52C41F3}"/>
              </a:ext>
            </a:extLst>
          </p:cNvPr>
          <p:cNvSpPr>
            <a:spLocks noGrp="1" noChangeArrowheads="1"/>
          </p:cNvSpPr>
          <p:nvPr>
            <p:ph type="title"/>
          </p:nvPr>
        </p:nvSpPr>
        <p:spPr/>
        <p:txBody>
          <a:bodyPr/>
          <a:lstStyle/>
          <a:p>
            <a:endParaRPr lang="en-US" altLang="en-US"/>
          </a:p>
        </p:txBody>
      </p:sp>
      <p:sp>
        <p:nvSpPr>
          <p:cNvPr id="4099" name="Rectangle 3">
            <a:extLst>
              <a:ext uri="{FF2B5EF4-FFF2-40B4-BE49-F238E27FC236}">
                <a16:creationId xmlns:a16="http://schemas.microsoft.com/office/drawing/2014/main" id="{3A3E4730-DF8F-4B3A-9C08-E4618C1C0C15}"/>
              </a:ext>
            </a:extLst>
          </p:cNvPr>
          <p:cNvSpPr>
            <a:spLocks noGrp="1" noChangeArrowheads="1"/>
          </p:cNvSpPr>
          <p:nvPr>
            <p:ph type="body" idx="1"/>
          </p:nvPr>
        </p:nvSpPr>
        <p:spPr/>
        <p:txBody>
          <a:bodyPr/>
          <a:lstStyle/>
          <a:p>
            <a:endParaRPr lang="en-US" altLang="en-US"/>
          </a:p>
        </p:txBody>
      </p:sp>
      <p:pic>
        <p:nvPicPr>
          <p:cNvPr id="4100" name="Picture 4" descr="wales background">
            <a:extLst>
              <a:ext uri="{FF2B5EF4-FFF2-40B4-BE49-F238E27FC236}">
                <a16:creationId xmlns:a16="http://schemas.microsoft.com/office/drawing/2014/main" id="{6EF8F4FB-0613-4B9C-A654-5B612A25AC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251950" cy="7099300"/>
          </a:xfrm>
          <a:prstGeom prst="rect">
            <a:avLst/>
          </a:prstGeom>
          <a:noFill/>
          <a:extLst>
            <a:ext uri="{909E8E84-426E-40DD-AFC4-6F175D3DCCD1}">
              <a14:hiddenFill xmlns:a14="http://schemas.microsoft.com/office/drawing/2010/main">
                <a:solidFill>
                  <a:srgbClr val="FFFFFF"/>
                </a:solidFill>
              </a14:hiddenFill>
            </a:ext>
          </a:extLst>
        </p:spPr>
      </p:pic>
      <p:sp>
        <p:nvSpPr>
          <p:cNvPr id="4101" name="Text Box 5">
            <a:extLst>
              <a:ext uri="{FF2B5EF4-FFF2-40B4-BE49-F238E27FC236}">
                <a16:creationId xmlns:a16="http://schemas.microsoft.com/office/drawing/2014/main" id="{ABC26525-F9E3-43AB-A496-26713F23438F}"/>
              </a:ext>
            </a:extLst>
          </p:cNvPr>
          <p:cNvSpPr txBox="1">
            <a:spLocks noChangeArrowheads="1"/>
          </p:cNvSpPr>
          <p:nvPr/>
        </p:nvSpPr>
        <p:spPr bwMode="auto">
          <a:xfrm>
            <a:off x="1403350" y="692150"/>
            <a:ext cx="66976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sz="2400" b="1"/>
              <a:t>Key reasons for low educational attainment</a:t>
            </a:r>
            <a:endParaRPr lang="en-US" altLang="en-US" sz="2400" b="1"/>
          </a:p>
        </p:txBody>
      </p:sp>
      <p:sp>
        <p:nvSpPr>
          <p:cNvPr id="4102" name="Text Box 6">
            <a:extLst>
              <a:ext uri="{FF2B5EF4-FFF2-40B4-BE49-F238E27FC236}">
                <a16:creationId xmlns:a16="http://schemas.microsoft.com/office/drawing/2014/main" id="{EFBE2CF1-582F-4D1A-9714-ABB07CC4033F}"/>
              </a:ext>
            </a:extLst>
          </p:cNvPr>
          <p:cNvSpPr txBox="1">
            <a:spLocks noChangeArrowheads="1"/>
          </p:cNvSpPr>
          <p:nvPr/>
        </p:nvSpPr>
        <p:spPr bwMode="auto">
          <a:xfrm>
            <a:off x="755650" y="1916113"/>
            <a:ext cx="7777163" cy="3941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a:t>A complex problem caused by multiple factors although key causes are:</a:t>
            </a:r>
          </a:p>
          <a:p>
            <a:pPr algn="l">
              <a:spcBef>
                <a:spcPct val="50000"/>
              </a:spcBef>
            </a:pPr>
            <a:endParaRPr lang="en-GB" altLang="en-US"/>
          </a:p>
          <a:p>
            <a:pPr algn="l">
              <a:spcBef>
                <a:spcPct val="50000"/>
              </a:spcBef>
              <a:buFontTx/>
              <a:buChar char="•"/>
            </a:pPr>
            <a:r>
              <a:rPr lang="en-GB" altLang="en-US"/>
              <a:t> Poor attendance – while around 70% of children with absence rates of between 0% and 4% achieve the secondary school Level 2 (inclusive) threshold, once absence reaches 10%-20%, this falls under 40%. Once absence hits 50% or more the proportion of pupils reaching this threshold is just 5% or so</a:t>
            </a:r>
          </a:p>
          <a:p>
            <a:pPr algn="l">
              <a:spcBef>
                <a:spcPct val="50000"/>
              </a:spcBef>
              <a:buFontTx/>
              <a:buChar char="•"/>
            </a:pPr>
            <a:r>
              <a:rPr lang="en-GB" altLang="en-US"/>
              <a:t> Lack of parental/family engagement (Welsh Government, 2014)</a:t>
            </a:r>
          </a:p>
          <a:p>
            <a:pPr algn="l">
              <a:spcBef>
                <a:spcPct val="50000"/>
              </a:spcBef>
              <a:buFontTx/>
              <a:buChar char="•"/>
            </a:pPr>
            <a:endParaRPr lang="en-GB" altLang="en-US"/>
          </a:p>
          <a:p>
            <a:pPr algn="l">
              <a:spcBef>
                <a:spcPct val="50000"/>
              </a:spcBef>
            </a:pPr>
            <a:endParaRPr lang="en-GB" altLang="en-US"/>
          </a:p>
          <a:p>
            <a:pPr algn="l">
              <a:spcBef>
                <a:spcPct val="50000"/>
              </a:spcBef>
              <a:buFontTx/>
              <a:buChar char="•"/>
            </a:pPr>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0B94E52-9E29-4A21-A19E-FAA3E13D0227}"/>
              </a:ext>
            </a:extLst>
          </p:cNvPr>
          <p:cNvSpPr>
            <a:spLocks noGrp="1" noChangeArrowheads="1"/>
          </p:cNvSpPr>
          <p:nvPr>
            <p:ph type="title"/>
          </p:nvPr>
        </p:nvSpPr>
        <p:spPr/>
        <p:txBody>
          <a:bodyPr/>
          <a:lstStyle/>
          <a:p>
            <a:r>
              <a:rPr lang="en-GB" altLang="en-US"/>
              <a:t>Is radical education the answer?</a:t>
            </a:r>
            <a:endParaRPr lang="en-US" altLang="en-US"/>
          </a:p>
        </p:txBody>
      </p:sp>
      <p:sp>
        <p:nvSpPr>
          <p:cNvPr id="26629" name="AutoShape 5" descr="Image result for radical education">
            <a:extLst>
              <a:ext uri="{FF2B5EF4-FFF2-40B4-BE49-F238E27FC236}">
                <a16:creationId xmlns:a16="http://schemas.microsoft.com/office/drawing/2014/main" id="{276512A6-1FFC-4C8A-B050-A5043367225F}"/>
              </a:ext>
            </a:extLst>
          </p:cNvPr>
          <p:cNvSpPr>
            <a:spLocks noChangeAspect="1" noChangeArrowheads="1"/>
          </p:cNvSpPr>
          <p:nvPr/>
        </p:nvSpPr>
        <p:spPr bwMode="auto">
          <a:xfrm>
            <a:off x="155575" y="46038"/>
            <a:ext cx="3810000" cy="3810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pic>
        <p:nvPicPr>
          <p:cNvPr id="26631" name="Picture 7" descr="anarchistschool">
            <a:extLst>
              <a:ext uri="{FF2B5EF4-FFF2-40B4-BE49-F238E27FC236}">
                <a16:creationId xmlns:a16="http://schemas.microsoft.com/office/drawing/2014/main" id="{84D10CF1-5017-4652-9DED-BBA17F5730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1844675"/>
            <a:ext cx="5486400" cy="39719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AutoShape 5" descr="Image result for summerhill school">
            <a:extLst>
              <a:ext uri="{FF2B5EF4-FFF2-40B4-BE49-F238E27FC236}">
                <a16:creationId xmlns:a16="http://schemas.microsoft.com/office/drawing/2014/main" id="{168DA623-935E-4E7D-B36D-C402CD41C094}"/>
              </a:ext>
            </a:extLst>
          </p:cNvPr>
          <p:cNvSpPr>
            <a:spLocks noChangeAspect="1" noChangeArrowheads="1"/>
          </p:cNvSpPr>
          <p:nvPr/>
        </p:nvSpPr>
        <p:spPr bwMode="auto">
          <a:xfrm>
            <a:off x="155575" y="46038"/>
            <a:ext cx="2857500" cy="20097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ltLang="en-US"/>
          </a:p>
        </p:txBody>
      </p:sp>
      <p:sp>
        <p:nvSpPr>
          <p:cNvPr id="13319" name="AutoShape 7" descr="Image result for summerhill school">
            <a:extLst>
              <a:ext uri="{FF2B5EF4-FFF2-40B4-BE49-F238E27FC236}">
                <a16:creationId xmlns:a16="http://schemas.microsoft.com/office/drawing/2014/main" id="{493C611C-2F43-4DEB-8E02-4F8529289F35}"/>
              </a:ext>
            </a:extLst>
          </p:cNvPr>
          <p:cNvSpPr>
            <a:spLocks noChangeAspect="1" noChangeArrowheads="1"/>
          </p:cNvSpPr>
          <p:nvPr/>
        </p:nvSpPr>
        <p:spPr bwMode="auto">
          <a:xfrm>
            <a:off x="155575" y="46038"/>
            <a:ext cx="2857500" cy="20097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pic>
        <p:nvPicPr>
          <p:cNvPr id="13321" name="Picture 9" descr="summerhill">
            <a:extLst>
              <a:ext uri="{FF2B5EF4-FFF2-40B4-BE49-F238E27FC236}">
                <a16:creationId xmlns:a16="http://schemas.microsoft.com/office/drawing/2014/main" id="{39C0C709-56D6-4AD4-AAEB-BE44C2A57A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38950"/>
          </a:xfrm>
          <a:prstGeom prst="rect">
            <a:avLst/>
          </a:prstGeom>
          <a:noFill/>
          <a:extLst>
            <a:ext uri="{909E8E84-426E-40DD-AFC4-6F175D3DCCD1}">
              <a14:hiddenFill xmlns:a14="http://schemas.microsoft.com/office/drawing/2010/main">
                <a:solidFill>
                  <a:srgbClr val="FFFFFF"/>
                </a:solidFill>
              </a14:hiddenFill>
            </a:ext>
          </a:extLst>
        </p:spPr>
      </p:pic>
      <p:sp>
        <p:nvSpPr>
          <p:cNvPr id="13322" name="Rectangle 10">
            <a:extLst>
              <a:ext uri="{FF2B5EF4-FFF2-40B4-BE49-F238E27FC236}">
                <a16:creationId xmlns:a16="http://schemas.microsoft.com/office/drawing/2014/main" id="{A90E012E-1B5B-4C82-8882-291904E5D851}"/>
              </a:ext>
            </a:extLst>
          </p:cNvPr>
          <p:cNvSpPr>
            <a:spLocks noGrp="1" noChangeArrowheads="1"/>
          </p:cNvSpPr>
          <p:nvPr>
            <p:ph type="title"/>
          </p:nvPr>
        </p:nvSpPr>
        <p:spPr>
          <a:xfrm>
            <a:off x="914400" y="620713"/>
            <a:ext cx="8229600" cy="1143000"/>
          </a:xfrm>
          <a:noFill/>
          <a:ln/>
        </p:spPr>
        <p:txBody>
          <a:bodyPr/>
          <a:lstStyle/>
          <a:p>
            <a:r>
              <a:rPr lang="en-GB" altLang="en-US"/>
              <a:t>‘Free’ schools</a:t>
            </a:r>
            <a:endParaRPr lang="en-US" altLang="en-US"/>
          </a:p>
        </p:txBody>
      </p:sp>
      <p:sp>
        <p:nvSpPr>
          <p:cNvPr id="13324" name="Rectangle 12">
            <a:extLst>
              <a:ext uri="{FF2B5EF4-FFF2-40B4-BE49-F238E27FC236}">
                <a16:creationId xmlns:a16="http://schemas.microsoft.com/office/drawing/2014/main" id="{CED95C31-E252-4B92-9EB2-792F89171A3E}"/>
              </a:ext>
            </a:extLst>
          </p:cNvPr>
          <p:cNvSpPr>
            <a:spLocks noGrp="1" noChangeArrowheads="1"/>
          </p:cNvSpPr>
          <p:nvPr>
            <p:ph type="body" idx="1"/>
          </p:nvPr>
        </p:nvSpPr>
        <p:spPr>
          <a:xfrm>
            <a:off x="1187450" y="2133600"/>
            <a:ext cx="7005638" cy="4319588"/>
          </a:xfrm>
          <a:noFill/>
          <a:ln/>
        </p:spPr>
        <p:txBody>
          <a:bodyPr/>
          <a:lstStyle/>
          <a:p>
            <a:pPr lvl="2">
              <a:buFontTx/>
              <a:buNone/>
            </a:pPr>
            <a:r>
              <a:rPr lang="en-GB" altLang="en-US"/>
              <a:t>  </a:t>
            </a:r>
            <a:r>
              <a:rPr lang="en-GB" altLang="en-US" b="1"/>
              <a:t>“I have to compromise….realising that my primary job is not the reformation of society but the bringing of happiness to some few children” (Neill, 1961 </a:t>
            </a:r>
            <a:r>
              <a:rPr lang="en-GB" altLang="en-US" b="1" i="1"/>
              <a:t>cited in</a:t>
            </a:r>
            <a:r>
              <a:rPr lang="en-GB" altLang="en-US" b="1"/>
              <a:t> Barrow, 2012, p.67)</a:t>
            </a:r>
          </a:p>
          <a:p>
            <a:endParaRPr lang="en-GB" altLang="en-US" sz="2400" b="1"/>
          </a:p>
          <a:p>
            <a:pPr lvl="2">
              <a:buFontTx/>
              <a:buNone/>
            </a:pPr>
            <a:r>
              <a:rPr lang="en-GB" altLang="en-US" b="1"/>
              <a:t>  Summerhill today: “Summerhill pupils are mostly from pretty wealthy backgrounds” (Summerhill School, 2018)</a:t>
            </a:r>
          </a:p>
          <a:p>
            <a:pPr lvl="2">
              <a:buFontTx/>
              <a:buNone/>
            </a:pPr>
            <a:endParaRPr lang="en-GB" altLang="en-US" b="1"/>
          </a:p>
          <a:p>
            <a:endParaRPr lang="en-GB" altLang="en-US"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936AA33-1A9F-49D9-9716-57BD2466BEC5}"/>
              </a:ext>
            </a:extLst>
          </p:cNvPr>
          <p:cNvSpPr>
            <a:spLocks noGrp="1" noChangeArrowheads="1"/>
          </p:cNvSpPr>
          <p:nvPr>
            <p:ph type="title"/>
          </p:nvPr>
        </p:nvSpPr>
        <p:spPr/>
        <p:txBody>
          <a:bodyPr/>
          <a:lstStyle/>
          <a:p>
            <a:endParaRPr lang="en-US" altLang="en-US"/>
          </a:p>
        </p:txBody>
      </p:sp>
      <p:sp>
        <p:nvSpPr>
          <p:cNvPr id="14339" name="Rectangle 3">
            <a:extLst>
              <a:ext uri="{FF2B5EF4-FFF2-40B4-BE49-F238E27FC236}">
                <a16:creationId xmlns:a16="http://schemas.microsoft.com/office/drawing/2014/main" id="{18B59657-C219-4F06-9B1B-F2028504C992}"/>
              </a:ext>
            </a:extLst>
          </p:cNvPr>
          <p:cNvSpPr>
            <a:spLocks noGrp="1" noChangeArrowheads="1"/>
          </p:cNvSpPr>
          <p:nvPr>
            <p:ph type="body" idx="1"/>
          </p:nvPr>
        </p:nvSpPr>
        <p:spPr/>
        <p:txBody>
          <a:bodyPr/>
          <a:lstStyle/>
          <a:p>
            <a:endParaRPr lang="en-US" altLang="en-US"/>
          </a:p>
        </p:txBody>
      </p:sp>
      <p:pic>
        <p:nvPicPr>
          <p:cNvPr id="14340" name="Picture 4" descr="unschooling-day-in-the-life06">
            <a:extLst>
              <a:ext uri="{FF2B5EF4-FFF2-40B4-BE49-F238E27FC236}">
                <a16:creationId xmlns:a16="http://schemas.microsoft.com/office/drawing/2014/main" id="{B3934A24-7F3A-42FB-ADF4-01B81205E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92938"/>
          </a:xfrm>
          <a:prstGeom prst="rect">
            <a:avLst/>
          </a:prstGeom>
          <a:noFill/>
          <a:extLst>
            <a:ext uri="{909E8E84-426E-40DD-AFC4-6F175D3DCCD1}">
              <a14:hiddenFill xmlns:a14="http://schemas.microsoft.com/office/drawing/2010/main">
                <a:solidFill>
                  <a:srgbClr val="FFFFFF"/>
                </a:solidFill>
              </a14:hiddenFill>
            </a:ext>
          </a:extLst>
        </p:spPr>
      </p:pic>
      <p:sp>
        <p:nvSpPr>
          <p:cNvPr id="14341" name="Rectangle 5">
            <a:extLst>
              <a:ext uri="{FF2B5EF4-FFF2-40B4-BE49-F238E27FC236}">
                <a16:creationId xmlns:a16="http://schemas.microsoft.com/office/drawing/2014/main" id="{CA581171-21EE-42A4-B4AB-47054B3965C8}"/>
              </a:ext>
            </a:extLst>
          </p:cNvPr>
          <p:cNvSpPr>
            <a:spLocks noChangeArrowheads="1"/>
          </p:cNvSpPr>
          <p:nvPr/>
        </p:nvSpPr>
        <p:spPr bwMode="auto">
          <a:xfrm>
            <a:off x="673100" y="4905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4400">
                <a:solidFill>
                  <a:schemeClr val="tx2"/>
                </a:solidFill>
                <a:latin typeface="Arial" panose="020B0604020202020204" pitchFamily="34" charset="0"/>
              </a:defRPr>
            </a:lvl1pPr>
            <a:lvl2pPr>
              <a:defRPr sz="4400">
                <a:solidFill>
                  <a:schemeClr val="tx2"/>
                </a:solidFill>
                <a:latin typeface="Arial" panose="020B0604020202020204" pitchFamily="34" charset="0"/>
              </a:defRPr>
            </a:lvl2pPr>
            <a:lvl3pPr>
              <a:defRPr sz="4400">
                <a:solidFill>
                  <a:schemeClr val="tx2"/>
                </a:solidFill>
                <a:latin typeface="Arial" panose="020B0604020202020204" pitchFamily="34" charset="0"/>
              </a:defRPr>
            </a:lvl3pPr>
            <a:lvl4pPr>
              <a:defRPr sz="4400">
                <a:solidFill>
                  <a:schemeClr val="tx2"/>
                </a:solidFill>
                <a:latin typeface="Arial" panose="020B0604020202020204" pitchFamily="34" charset="0"/>
              </a:defRPr>
            </a:lvl4pPr>
            <a:lvl5pPr>
              <a:defRPr sz="4400">
                <a:solidFill>
                  <a:schemeClr val="tx2"/>
                </a:solidFill>
                <a:latin typeface="Arial" panose="020B0604020202020204" pitchFamily="34" charset="0"/>
              </a:defRPr>
            </a:lvl5pPr>
            <a:lvl6pPr marL="457200" algn="ctr" fontAlgn="base">
              <a:spcBef>
                <a:spcPct val="0"/>
              </a:spcBef>
              <a:spcAft>
                <a:spcPct val="0"/>
              </a:spcAft>
              <a:defRPr sz="4400">
                <a:solidFill>
                  <a:schemeClr val="tx2"/>
                </a:solidFill>
                <a:latin typeface="Arial" panose="020B0604020202020204" pitchFamily="34" charset="0"/>
              </a:defRPr>
            </a:lvl6pPr>
            <a:lvl7pPr marL="914400" algn="ctr" fontAlgn="base">
              <a:spcBef>
                <a:spcPct val="0"/>
              </a:spcBef>
              <a:spcAft>
                <a:spcPct val="0"/>
              </a:spcAft>
              <a:defRPr sz="4400">
                <a:solidFill>
                  <a:schemeClr val="tx2"/>
                </a:solidFill>
                <a:latin typeface="Arial" panose="020B0604020202020204" pitchFamily="34" charset="0"/>
              </a:defRPr>
            </a:lvl7pPr>
            <a:lvl8pPr marL="1371600" algn="ctr" fontAlgn="base">
              <a:spcBef>
                <a:spcPct val="0"/>
              </a:spcBef>
              <a:spcAft>
                <a:spcPct val="0"/>
              </a:spcAft>
              <a:defRPr sz="4400">
                <a:solidFill>
                  <a:schemeClr val="tx2"/>
                </a:solidFill>
                <a:latin typeface="Arial" panose="020B0604020202020204" pitchFamily="34" charset="0"/>
              </a:defRPr>
            </a:lvl8pPr>
            <a:lvl9pPr marL="1828800" algn="ctr" fontAlgn="base">
              <a:spcBef>
                <a:spcPct val="0"/>
              </a:spcBef>
              <a:spcAft>
                <a:spcPct val="0"/>
              </a:spcAft>
              <a:defRPr sz="4400">
                <a:solidFill>
                  <a:schemeClr val="tx2"/>
                </a:solidFill>
                <a:latin typeface="Arial" panose="020B0604020202020204" pitchFamily="34" charset="0"/>
              </a:defRPr>
            </a:lvl9pPr>
          </a:lstStyle>
          <a:p>
            <a:r>
              <a:rPr lang="en-GB" altLang="en-US"/>
              <a:t>Unschooling and deschooling</a:t>
            </a:r>
            <a:endParaRPr lang="en-US" altLang="en-US"/>
          </a:p>
        </p:txBody>
      </p:sp>
      <p:sp>
        <p:nvSpPr>
          <p:cNvPr id="14342" name="Rectangle 6">
            <a:extLst>
              <a:ext uri="{FF2B5EF4-FFF2-40B4-BE49-F238E27FC236}">
                <a16:creationId xmlns:a16="http://schemas.microsoft.com/office/drawing/2014/main" id="{4F5C62DA-62A1-4F4F-8C1A-30590FDD8CEB}"/>
              </a:ext>
            </a:extLst>
          </p:cNvPr>
          <p:cNvSpPr>
            <a:spLocks noChangeArrowheads="1"/>
          </p:cNvSpPr>
          <p:nvPr/>
        </p:nvSpPr>
        <p:spPr bwMode="auto">
          <a:xfrm>
            <a:off x="673100" y="18161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har char="•"/>
              <a:defRPr sz="3200">
                <a:solidFill>
                  <a:schemeClr val="tx1"/>
                </a:solidFill>
                <a:latin typeface="Arial" panose="020B0604020202020204" pitchFamily="34" charset="0"/>
              </a:defRPr>
            </a:lvl1pPr>
            <a:lvl2pPr marL="742950" indent="-285750" algn="l">
              <a:spcBef>
                <a:spcPct val="20000"/>
              </a:spcBef>
              <a:buChar char="–"/>
              <a:defRPr sz="2800">
                <a:solidFill>
                  <a:schemeClr val="tx1"/>
                </a:solidFill>
                <a:latin typeface="Arial" panose="020B0604020202020204" pitchFamily="34" charset="0"/>
              </a:defRPr>
            </a:lvl2pPr>
            <a:lvl3pPr marL="1143000" indent="-228600" algn="l">
              <a:spcBef>
                <a:spcPct val="20000"/>
              </a:spcBef>
              <a:buChar char="•"/>
              <a:defRPr sz="2400">
                <a:solidFill>
                  <a:schemeClr val="tx1"/>
                </a:solidFill>
                <a:latin typeface="Arial" panose="020B0604020202020204" pitchFamily="34" charset="0"/>
              </a:defRPr>
            </a:lvl3pPr>
            <a:lvl4pPr marL="1600200" indent="-228600" algn="l">
              <a:spcBef>
                <a:spcPct val="20000"/>
              </a:spcBef>
              <a:buChar char="–"/>
              <a:defRPr sz="2000">
                <a:solidFill>
                  <a:schemeClr val="tx1"/>
                </a:solidFill>
                <a:latin typeface="Arial" panose="020B0604020202020204" pitchFamily="34" charset="0"/>
              </a:defRPr>
            </a:lvl4pPr>
            <a:lvl5pPr marL="2057400" indent="-228600" algn="l">
              <a:spcBef>
                <a:spcPct val="20000"/>
              </a:spcBef>
              <a:buChar char="»"/>
              <a:defRPr sz="2000">
                <a:solidFill>
                  <a:schemeClr val="tx1"/>
                </a:solidFill>
                <a:latin typeface="Arial" panose="020B0604020202020204" pitchFamily="34" charset="0"/>
              </a:defRPr>
            </a:lvl5pPr>
            <a:lvl6pPr marL="2514600" indent="-228600" fontAlgn="base">
              <a:spcBef>
                <a:spcPct val="20000"/>
              </a:spcBef>
              <a:spcAft>
                <a:spcPct val="0"/>
              </a:spcAft>
              <a:buChar char="»"/>
              <a:defRPr sz="2000">
                <a:solidFill>
                  <a:schemeClr val="tx1"/>
                </a:solidFill>
                <a:latin typeface="Arial" panose="020B0604020202020204" pitchFamily="34" charset="0"/>
              </a:defRPr>
            </a:lvl6pPr>
            <a:lvl7pPr marL="2971800" indent="-228600" fontAlgn="base">
              <a:spcBef>
                <a:spcPct val="20000"/>
              </a:spcBef>
              <a:spcAft>
                <a:spcPct val="0"/>
              </a:spcAft>
              <a:buChar char="»"/>
              <a:defRPr sz="2000">
                <a:solidFill>
                  <a:schemeClr val="tx1"/>
                </a:solidFill>
                <a:latin typeface="Arial" panose="020B0604020202020204" pitchFamily="34" charset="0"/>
              </a:defRPr>
            </a:lvl7pPr>
            <a:lvl8pPr marL="3429000" indent="-228600" fontAlgn="base">
              <a:spcBef>
                <a:spcPct val="20000"/>
              </a:spcBef>
              <a:spcAft>
                <a:spcPct val="0"/>
              </a:spcAft>
              <a:buChar char="»"/>
              <a:defRPr sz="2000">
                <a:solidFill>
                  <a:schemeClr val="tx1"/>
                </a:solidFill>
                <a:latin typeface="Arial" panose="020B0604020202020204" pitchFamily="34" charset="0"/>
              </a:defRPr>
            </a:lvl8pPr>
            <a:lvl9pPr marL="3886200" indent="-228600" fontAlgn="base">
              <a:spcBef>
                <a:spcPct val="20000"/>
              </a:spcBef>
              <a:spcAft>
                <a:spcPct val="0"/>
              </a:spcAft>
              <a:buChar char="»"/>
              <a:defRPr sz="2000">
                <a:solidFill>
                  <a:schemeClr val="tx1"/>
                </a:solidFill>
                <a:latin typeface="Arial" panose="020B0604020202020204" pitchFamily="34" charset="0"/>
              </a:defRPr>
            </a:lvl9pPr>
          </a:lstStyle>
          <a:p>
            <a:pPr>
              <a:buFontTx/>
              <a:buNone/>
            </a:pPr>
            <a:r>
              <a:rPr lang="en-GB" altLang="en-US" sz="2400"/>
              <a:t>Unschooling – many benefits, but:</a:t>
            </a:r>
          </a:p>
          <a:p>
            <a:pPr>
              <a:buFontTx/>
              <a:buNone/>
            </a:pPr>
            <a:endParaRPr lang="en-GB" altLang="en-US" sz="2400"/>
          </a:p>
          <a:p>
            <a:r>
              <a:rPr lang="en-GB" altLang="en-US" sz="2400"/>
              <a:t>Takes time and energy. The parents of unschooled children act as facilitators, creating a learning environment and helping the child interact with that environment</a:t>
            </a:r>
          </a:p>
          <a:p>
            <a:pPr>
              <a:buFontTx/>
              <a:buNone/>
            </a:pPr>
            <a:endParaRPr lang="en-GB" altLang="en-US" sz="2400"/>
          </a:p>
          <a:p>
            <a:r>
              <a:rPr lang="en-GB" altLang="en-US" sz="2400"/>
              <a:t>Costs – majority of unschooling families are two-parent households where one parent works full time and the other either stays home </a:t>
            </a:r>
          </a:p>
          <a:p>
            <a:pPr algn="r">
              <a:buFontTx/>
              <a:buNone/>
            </a:pPr>
            <a:r>
              <a:rPr lang="en-GB" altLang="en-US" sz="2400"/>
              <a:t>(Gray and Riley, 2013) </a:t>
            </a:r>
          </a:p>
          <a:p>
            <a:endParaRPr lang="en-GB" altLang="en-US" sz="2400"/>
          </a:p>
          <a:p>
            <a:endParaRPr lang="en-US"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FD79CAB-1998-4AF8-BACE-38D33EA42566}"/>
              </a:ext>
            </a:extLst>
          </p:cNvPr>
          <p:cNvSpPr>
            <a:spLocks noGrp="1" noChangeArrowheads="1"/>
          </p:cNvSpPr>
          <p:nvPr>
            <p:ph type="title"/>
          </p:nvPr>
        </p:nvSpPr>
        <p:spPr/>
        <p:txBody>
          <a:bodyPr/>
          <a:lstStyle/>
          <a:p>
            <a:endParaRPr lang="en-US" altLang="en-US"/>
          </a:p>
        </p:txBody>
      </p:sp>
      <p:sp>
        <p:nvSpPr>
          <p:cNvPr id="15363" name="Rectangle 3">
            <a:extLst>
              <a:ext uri="{FF2B5EF4-FFF2-40B4-BE49-F238E27FC236}">
                <a16:creationId xmlns:a16="http://schemas.microsoft.com/office/drawing/2014/main" id="{8363D9A6-E151-4818-A62A-260CF12F77FB}"/>
              </a:ext>
            </a:extLst>
          </p:cNvPr>
          <p:cNvSpPr>
            <a:spLocks noGrp="1" noChangeArrowheads="1"/>
          </p:cNvSpPr>
          <p:nvPr>
            <p:ph type="body" idx="1"/>
          </p:nvPr>
        </p:nvSpPr>
        <p:spPr/>
        <p:txBody>
          <a:bodyPr/>
          <a:lstStyle/>
          <a:p>
            <a:endParaRPr lang="en-US" altLang="en-US"/>
          </a:p>
        </p:txBody>
      </p:sp>
      <p:pic>
        <p:nvPicPr>
          <p:cNvPr id="15364" name="Picture 4" descr="unschooling-day-in-the-life06">
            <a:extLst>
              <a:ext uri="{FF2B5EF4-FFF2-40B4-BE49-F238E27FC236}">
                <a16:creationId xmlns:a16="http://schemas.microsoft.com/office/drawing/2014/main" id="{FDE4656E-C63B-4B6C-B40C-354BF5F8B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92938"/>
          </a:xfrm>
          <a:prstGeom prst="rect">
            <a:avLst/>
          </a:prstGeom>
          <a:noFill/>
          <a:extLst>
            <a:ext uri="{909E8E84-426E-40DD-AFC4-6F175D3DCCD1}">
              <a14:hiddenFill xmlns:a14="http://schemas.microsoft.com/office/drawing/2010/main">
                <a:solidFill>
                  <a:srgbClr val="FFFFFF"/>
                </a:solidFill>
              </a14:hiddenFill>
            </a:ext>
          </a:extLst>
        </p:spPr>
      </p:pic>
      <p:sp>
        <p:nvSpPr>
          <p:cNvPr id="15365" name="Text Box 5">
            <a:extLst>
              <a:ext uri="{FF2B5EF4-FFF2-40B4-BE49-F238E27FC236}">
                <a16:creationId xmlns:a16="http://schemas.microsoft.com/office/drawing/2014/main" id="{0DCE11B4-E568-4997-B020-ABBAFD335D34}"/>
              </a:ext>
            </a:extLst>
          </p:cNvPr>
          <p:cNvSpPr txBox="1">
            <a:spLocks noChangeArrowheads="1"/>
          </p:cNvSpPr>
          <p:nvPr/>
        </p:nvSpPr>
        <p:spPr bwMode="auto">
          <a:xfrm>
            <a:off x="1042988" y="333375"/>
            <a:ext cx="7343775" cy="627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sz="2800"/>
              <a:t>Deschooling:</a:t>
            </a:r>
          </a:p>
          <a:p>
            <a:pPr algn="l">
              <a:spcBef>
                <a:spcPct val="50000"/>
              </a:spcBef>
              <a:buFontTx/>
              <a:buChar char="•"/>
            </a:pPr>
            <a:r>
              <a:rPr lang="en-GB" altLang="en-US" sz="2000"/>
              <a:t> </a:t>
            </a:r>
            <a:r>
              <a:rPr lang="en-GB" altLang="en-US" sz="2400"/>
              <a:t>Focused on giving the student control of their own learning and freeing the ‘market’ for education</a:t>
            </a:r>
          </a:p>
          <a:p>
            <a:pPr algn="l">
              <a:spcBef>
                <a:spcPct val="50000"/>
              </a:spcBef>
              <a:buFontTx/>
              <a:buChar char="•"/>
            </a:pPr>
            <a:r>
              <a:rPr lang="en-GB" altLang="en-US" sz="2400"/>
              <a:t> Removes the ‘hidden curriculum’ that shapes students to the prevailing ideology</a:t>
            </a:r>
          </a:p>
          <a:p>
            <a:pPr algn="l">
              <a:spcBef>
                <a:spcPct val="50000"/>
              </a:spcBef>
              <a:buFontTx/>
              <a:buChar char="•"/>
            </a:pPr>
            <a:r>
              <a:rPr lang="en-GB" altLang="en-US" sz="2400"/>
              <a:t> Illich envisaged ‘skill centers’ taking the place of schools</a:t>
            </a:r>
          </a:p>
          <a:p>
            <a:pPr algn="l">
              <a:spcBef>
                <a:spcPct val="50000"/>
              </a:spcBef>
              <a:buFontTx/>
              <a:buChar char="•"/>
            </a:pPr>
            <a:r>
              <a:rPr lang="en-GB" altLang="en-US" sz="2400"/>
              <a:t> System of lifelong education credit. Poor would redeem it later in life </a:t>
            </a:r>
          </a:p>
          <a:p>
            <a:pPr algn="r">
              <a:spcBef>
                <a:spcPct val="50000"/>
              </a:spcBef>
            </a:pPr>
            <a:r>
              <a:rPr lang="en-GB" altLang="en-US" sz="2400"/>
              <a:t>(Illich, 1970)</a:t>
            </a:r>
          </a:p>
          <a:p>
            <a:pPr algn="l">
              <a:spcBef>
                <a:spcPct val="50000"/>
              </a:spcBef>
            </a:pPr>
            <a:endParaRPr lang="en-GB" altLang="en-US" sz="2000"/>
          </a:p>
          <a:p>
            <a:pPr algn="l">
              <a:spcBef>
                <a:spcPct val="50000"/>
              </a:spcBef>
            </a:pPr>
            <a:endParaRPr lang="en-GB" altLang="en-US" sz="2400"/>
          </a:p>
          <a:p>
            <a:pPr>
              <a:spcBef>
                <a:spcPct val="50000"/>
              </a:spcBef>
            </a:pPr>
            <a:endParaRPr lang="en-US"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C47E770B-5D42-422F-9F26-D451DD2A44CC}"/>
              </a:ext>
            </a:extLst>
          </p:cNvPr>
          <p:cNvSpPr>
            <a:spLocks noGrp="1" noChangeArrowheads="1"/>
          </p:cNvSpPr>
          <p:nvPr>
            <p:ph type="body" idx="1"/>
          </p:nvPr>
        </p:nvSpPr>
        <p:spPr>
          <a:xfrm>
            <a:off x="457200" y="476250"/>
            <a:ext cx="8229600" cy="5649913"/>
          </a:xfrm>
        </p:spPr>
        <p:txBody>
          <a:bodyPr/>
          <a:lstStyle/>
          <a:p>
            <a:pPr>
              <a:spcBef>
                <a:spcPct val="50000"/>
              </a:spcBef>
              <a:buFontTx/>
              <a:buNone/>
            </a:pPr>
            <a:r>
              <a:rPr lang="en-GB" altLang="en-US" sz="2400"/>
              <a:t>   “A world without the sort of effort currently being made by schools – Emile’s world, a world of Summerhills or a world without schools – would in practice be a world in which the individual’s background determines his future and, since we start with varying backgrounds, a world in which difference, envy and inequality are perpetuated…..to solve the sort of problems that we all perceive, we need to make better use of our schools” (Barrow, 1978, pp. 179-180)</a:t>
            </a:r>
          </a:p>
          <a:p>
            <a:pPr>
              <a:spcBef>
                <a:spcPct val="50000"/>
              </a:spcBef>
              <a:buFontTx/>
              <a:buNone/>
            </a:pPr>
            <a:endParaRPr lang="en-GB" altLang="en-US" sz="2400"/>
          </a:p>
          <a:p>
            <a:pPr>
              <a:spcBef>
                <a:spcPct val="50000"/>
              </a:spcBef>
              <a:buFontTx/>
              <a:buNone/>
            </a:pPr>
            <a:endParaRPr lang="en-GB" altLang="en-US" sz="2400"/>
          </a:p>
          <a:p>
            <a:pPr>
              <a:buFontTx/>
              <a:buNone/>
            </a:pPr>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C989F9B-E9EC-4648-938B-3B118AF9DDCD}"/>
              </a:ext>
            </a:extLst>
          </p:cNvPr>
          <p:cNvSpPr>
            <a:spLocks noGrp="1" noChangeArrowheads="1"/>
          </p:cNvSpPr>
          <p:nvPr>
            <p:ph type="title"/>
          </p:nvPr>
        </p:nvSpPr>
        <p:spPr/>
        <p:txBody>
          <a:bodyPr/>
          <a:lstStyle/>
          <a:p>
            <a:endParaRPr lang="en-US" altLang="en-US"/>
          </a:p>
        </p:txBody>
      </p:sp>
      <p:sp>
        <p:nvSpPr>
          <p:cNvPr id="7171" name="Rectangle 3">
            <a:extLst>
              <a:ext uri="{FF2B5EF4-FFF2-40B4-BE49-F238E27FC236}">
                <a16:creationId xmlns:a16="http://schemas.microsoft.com/office/drawing/2014/main" id="{F34E143B-9DAB-460C-BE90-DB24704343BF}"/>
              </a:ext>
            </a:extLst>
          </p:cNvPr>
          <p:cNvSpPr>
            <a:spLocks noGrp="1" noChangeArrowheads="1"/>
          </p:cNvSpPr>
          <p:nvPr>
            <p:ph type="body" idx="1"/>
          </p:nvPr>
        </p:nvSpPr>
        <p:spPr/>
        <p:txBody>
          <a:bodyPr/>
          <a:lstStyle/>
          <a:p>
            <a:endParaRPr lang="en-US" altLang="en-US"/>
          </a:p>
        </p:txBody>
      </p:sp>
      <p:pic>
        <p:nvPicPr>
          <p:cNvPr id="7172" name="Picture 4" descr="gamesschool">
            <a:extLst>
              <a:ext uri="{FF2B5EF4-FFF2-40B4-BE49-F238E27FC236}">
                <a16:creationId xmlns:a16="http://schemas.microsoft.com/office/drawing/2014/main" id="{F3995B43-56E7-49E7-89E7-6299B84C0E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4788"/>
            <a:ext cx="9144000" cy="6616701"/>
          </a:xfrm>
          <a:prstGeom prst="rect">
            <a:avLst/>
          </a:prstGeom>
          <a:noFill/>
          <a:extLst>
            <a:ext uri="{909E8E84-426E-40DD-AFC4-6F175D3DCCD1}">
              <a14:hiddenFill xmlns:a14="http://schemas.microsoft.com/office/drawing/2010/main">
                <a:solidFill>
                  <a:srgbClr val="FFFFFF"/>
                </a:solidFill>
              </a14:hiddenFill>
            </a:ext>
          </a:extLst>
        </p:spPr>
      </p:pic>
      <p:sp>
        <p:nvSpPr>
          <p:cNvPr id="7173" name="Text Box 5">
            <a:extLst>
              <a:ext uri="{FF2B5EF4-FFF2-40B4-BE49-F238E27FC236}">
                <a16:creationId xmlns:a16="http://schemas.microsoft.com/office/drawing/2014/main" id="{2E7576CD-5D76-4A37-A3EC-F52DEA5EE72C}"/>
              </a:ext>
            </a:extLst>
          </p:cNvPr>
          <p:cNvSpPr txBox="1">
            <a:spLocks noChangeArrowheads="1"/>
          </p:cNvSpPr>
          <p:nvPr/>
        </p:nvSpPr>
        <p:spPr bwMode="auto">
          <a:xfrm>
            <a:off x="1331913" y="188913"/>
            <a:ext cx="72009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800" b="1"/>
              <a:t>GameSchool</a:t>
            </a:r>
            <a:endParaRPr lang="en-US" altLang="en-US" sz="2800"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EEA4667-09E7-4DC8-AB03-FA21A75CB3AA}"/>
              </a:ext>
            </a:extLst>
          </p:cNvPr>
          <p:cNvSpPr>
            <a:spLocks noGrp="1" noChangeArrowheads="1"/>
          </p:cNvSpPr>
          <p:nvPr>
            <p:ph type="title"/>
          </p:nvPr>
        </p:nvSpPr>
        <p:spPr/>
        <p:txBody>
          <a:bodyPr/>
          <a:lstStyle/>
          <a:p>
            <a:endParaRPr lang="en-US" altLang="en-US"/>
          </a:p>
        </p:txBody>
      </p:sp>
      <p:sp>
        <p:nvSpPr>
          <p:cNvPr id="16387" name="Rectangle 3">
            <a:extLst>
              <a:ext uri="{FF2B5EF4-FFF2-40B4-BE49-F238E27FC236}">
                <a16:creationId xmlns:a16="http://schemas.microsoft.com/office/drawing/2014/main" id="{213792DA-3C7A-41E9-B317-D7DF06342BF9}"/>
              </a:ext>
            </a:extLst>
          </p:cNvPr>
          <p:cNvSpPr>
            <a:spLocks noGrp="1" noChangeArrowheads="1"/>
          </p:cNvSpPr>
          <p:nvPr>
            <p:ph type="body" idx="1"/>
          </p:nvPr>
        </p:nvSpPr>
        <p:spPr/>
        <p:txBody>
          <a:bodyPr/>
          <a:lstStyle/>
          <a:p>
            <a:endParaRPr lang="en-US" altLang="en-US"/>
          </a:p>
        </p:txBody>
      </p:sp>
      <p:pic>
        <p:nvPicPr>
          <p:cNvPr id="16389" name="Picture 5" descr="games">
            <a:extLst>
              <a:ext uri="{FF2B5EF4-FFF2-40B4-BE49-F238E27FC236}">
                <a16:creationId xmlns:a16="http://schemas.microsoft.com/office/drawing/2014/main" id="{3EF4204E-3AD5-4C56-83B8-7900A51343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7031038"/>
          </a:xfrm>
          <a:prstGeom prst="rect">
            <a:avLst/>
          </a:prstGeom>
          <a:noFill/>
          <a:extLst>
            <a:ext uri="{909E8E84-426E-40DD-AFC4-6F175D3DCCD1}">
              <a14:hiddenFill xmlns:a14="http://schemas.microsoft.com/office/drawing/2010/main">
                <a:solidFill>
                  <a:srgbClr val="FFFFFF"/>
                </a:solidFill>
              </a14:hiddenFill>
            </a:ext>
          </a:extLst>
        </p:spPr>
      </p:pic>
      <p:sp>
        <p:nvSpPr>
          <p:cNvPr id="16390" name="Text Box 6">
            <a:extLst>
              <a:ext uri="{FF2B5EF4-FFF2-40B4-BE49-F238E27FC236}">
                <a16:creationId xmlns:a16="http://schemas.microsoft.com/office/drawing/2014/main" id="{AA46CB98-0ABF-450A-9E02-666D2915D45E}"/>
              </a:ext>
            </a:extLst>
          </p:cNvPr>
          <p:cNvSpPr txBox="1">
            <a:spLocks noChangeArrowheads="1"/>
          </p:cNvSpPr>
          <p:nvPr/>
        </p:nvSpPr>
        <p:spPr bwMode="auto">
          <a:xfrm>
            <a:off x="323850" y="404813"/>
            <a:ext cx="8569325" cy="666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b="1"/>
              <a:t>Why games?</a:t>
            </a:r>
          </a:p>
          <a:p>
            <a:pPr algn="l">
              <a:spcBef>
                <a:spcPct val="50000"/>
              </a:spcBef>
              <a:buFontTx/>
              <a:buChar char="•"/>
            </a:pPr>
            <a:r>
              <a:rPr lang="en-GB" altLang="en-US" sz="2400"/>
              <a:t> Almost all young people are already gamers – 99% of 8-15 year olds in 2014 (IAB, 2014)</a:t>
            </a:r>
          </a:p>
          <a:p>
            <a:pPr algn="l">
              <a:spcBef>
                <a:spcPct val="50000"/>
              </a:spcBef>
              <a:buFontTx/>
              <a:buChar char="•"/>
            </a:pPr>
            <a:r>
              <a:rPr lang="en-GB" altLang="en-US" sz="2400"/>
              <a:t> Digital games-based approach can:</a:t>
            </a:r>
          </a:p>
          <a:p>
            <a:pPr lvl="1" algn="l">
              <a:spcBef>
                <a:spcPct val="50000"/>
              </a:spcBef>
              <a:buFont typeface="Wingdings" panose="05000000000000000000" pitchFamily="2" charset="2"/>
              <a:buChar char="Ø"/>
            </a:pPr>
            <a:r>
              <a:rPr lang="en-GB" altLang="en-US" sz="2400"/>
              <a:t> support disengaged and disadvantaged learners</a:t>
            </a:r>
          </a:p>
          <a:p>
            <a:pPr lvl="1" algn="l">
              <a:spcBef>
                <a:spcPct val="50000"/>
              </a:spcBef>
              <a:buFont typeface="Wingdings" panose="05000000000000000000" pitchFamily="2" charset="2"/>
              <a:buChar char="Ø"/>
            </a:pPr>
            <a:r>
              <a:rPr lang="en-GB" altLang="en-US" sz="2400"/>
              <a:t> promote social inclusion</a:t>
            </a:r>
          </a:p>
          <a:p>
            <a:pPr lvl="1" algn="l">
              <a:spcBef>
                <a:spcPct val="50000"/>
              </a:spcBef>
              <a:buFont typeface="Wingdings" panose="05000000000000000000" pitchFamily="2" charset="2"/>
              <a:buChar char="Ø"/>
            </a:pPr>
            <a:r>
              <a:rPr lang="en-GB" altLang="en-US" sz="2400"/>
              <a:t> facilitate learning in many ways, not just imparting knowledge but also developing thinking skills, creativity, social skills etc</a:t>
            </a:r>
          </a:p>
          <a:p>
            <a:pPr lvl="1" algn="l">
              <a:spcBef>
                <a:spcPct val="50000"/>
              </a:spcBef>
              <a:buFont typeface="Wingdings" panose="05000000000000000000" pitchFamily="2" charset="2"/>
              <a:buChar char="Ø"/>
            </a:pPr>
            <a:r>
              <a:rPr lang="en-GB" altLang="en-US" sz="2400"/>
              <a:t> develop core skills such as literacy and numeracy, specialised skills eg technology and design, online collaboration etc</a:t>
            </a:r>
          </a:p>
          <a:p>
            <a:pPr lvl="1" algn="l">
              <a:spcBef>
                <a:spcPct val="50000"/>
              </a:spcBef>
              <a:buFont typeface="Wingdings" panose="05000000000000000000" pitchFamily="2" charset="2"/>
              <a:buChar char="Ø"/>
            </a:pPr>
            <a:r>
              <a:rPr lang="en-GB" altLang="en-US" sz="2400"/>
              <a:t> boost personal empowerment (JRC, 2013)</a:t>
            </a:r>
          </a:p>
          <a:p>
            <a:pPr algn="l">
              <a:spcBef>
                <a:spcPct val="50000"/>
              </a:spcBef>
            </a:pPr>
            <a:endParaRPr lang="en-US" altLang="en-US"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3013525-DA99-4DBB-A8BA-E65D032ED9B3}"/>
              </a:ext>
            </a:extLst>
          </p:cNvPr>
          <p:cNvSpPr>
            <a:spLocks noGrp="1" noChangeArrowheads="1"/>
          </p:cNvSpPr>
          <p:nvPr>
            <p:ph type="title"/>
          </p:nvPr>
        </p:nvSpPr>
        <p:spPr/>
        <p:txBody>
          <a:bodyPr/>
          <a:lstStyle/>
          <a:p>
            <a:r>
              <a:rPr lang="en-GB" altLang="en-US"/>
              <a:t>GameSchool</a:t>
            </a:r>
            <a:endParaRPr lang="en-US" altLang="en-US"/>
          </a:p>
        </p:txBody>
      </p:sp>
      <p:sp>
        <p:nvSpPr>
          <p:cNvPr id="21507" name="Rectangle 3">
            <a:extLst>
              <a:ext uri="{FF2B5EF4-FFF2-40B4-BE49-F238E27FC236}">
                <a16:creationId xmlns:a16="http://schemas.microsoft.com/office/drawing/2014/main" id="{BD2D18A6-9018-484B-B443-01BA3C85C9D6}"/>
              </a:ext>
            </a:extLst>
          </p:cNvPr>
          <p:cNvSpPr>
            <a:spLocks noGrp="1" noChangeArrowheads="1"/>
          </p:cNvSpPr>
          <p:nvPr>
            <p:ph type="body" idx="1"/>
          </p:nvPr>
        </p:nvSpPr>
        <p:spPr>
          <a:xfrm>
            <a:off x="457200" y="1600200"/>
            <a:ext cx="8229600" cy="4924425"/>
          </a:xfrm>
        </p:spPr>
        <p:txBody>
          <a:bodyPr/>
          <a:lstStyle/>
          <a:p>
            <a:r>
              <a:rPr lang="en-GB" altLang="en-US" sz="2000"/>
              <a:t>No need for school premises – children can play at home</a:t>
            </a:r>
          </a:p>
          <a:p>
            <a:r>
              <a:rPr lang="en-GB" altLang="en-US" sz="2000"/>
              <a:t>Hardware and connectivity would be subsidised</a:t>
            </a:r>
          </a:p>
          <a:p>
            <a:r>
              <a:rPr lang="en-GB" altLang="en-US" sz="2000"/>
              <a:t>Core curriculum elements embedded with scope for almost unlimited expansion</a:t>
            </a:r>
          </a:p>
          <a:p>
            <a:r>
              <a:rPr lang="en-GB" altLang="en-US" sz="2000"/>
              <a:t>Multi-player elements to encourage parents and carers to play with the child, increasing parental engagement</a:t>
            </a:r>
          </a:p>
          <a:p>
            <a:r>
              <a:rPr lang="en-GB" altLang="en-US" sz="2000"/>
              <a:t>Teacher as guide – provides autonomy support and creates sense of relatedness in the learner to boost intrinsic motivation (Riley, 2016)</a:t>
            </a:r>
          </a:p>
          <a:p>
            <a:r>
              <a:rPr lang="en-GB" altLang="en-US" sz="2000"/>
              <a:t>Large amounts of user data can be collected automatically, reducing teacher workload (de Freitas and Liarokapis, 2011). The reclaimed time used to personalise the gaming experience for each child, allowing them to learn at their own pace</a:t>
            </a:r>
            <a:endParaRPr lang="en-US" altLang="en-US" sz="2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FEF1402-4CDB-4132-810B-4FD1C6FE278D}"/>
              </a:ext>
            </a:extLst>
          </p:cNvPr>
          <p:cNvSpPr>
            <a:spLocks noGrp="1" noChangeArrowheads="1"/>
          </p:cNvSpPr>
          <p:nvPr>
            <p:ph type="title"/>
          </p:nvPr>
        </p:nvSpPr>
        <p:spPr/>
        <p:txBody>
          <a:bodyPr/>
          <a:lstStyle/>
          <a:p>
            <a:r>
              <a:rPr lang="en-GB" altLang="en-US"/>
              <a:t>Virtual worlds</a:t>
            </a:r>
            <a:endParaRPr lang="en-US" altLang="en-US"/>
          </a:p>
        </p:txBody>
      </p:sp>
      <p:pic>
        <p:nvPicPr>
          <p:cNvPr id="22532" name="Picture 4" descr="640px-Dresden_Art_Gallery_in_Second_Life">
            <a:extLst>
              <a:ext uri="{FF2B5EF4-FFF2-40B4-BE49-F238E27FC236}">
                <a16:creationId xmlns:a16="http://schemas.microsoft.com/office/drawing/2014/main" id="{20631BA9-92F6-4CBC-920D-626DC64D0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288" y="3957638"/>
            <a:ext cx="5319712" cy="2900362"/>
          </a:xfrm>
          <a:prstGeom prst="rect">
            <a:avLst/>
          </a:prstGeom>
          <a:noFill/>
          <a:extLst>
            <a:ext uri="{909E8E84-426E-40DD-AFC4-6F175D3DCCD1}">
              <a14:hiddenFill xmlns:a14="http://schemas.microsoft.com/office/drawing/2010/main">
                <a:solidFill>
                  <a:srgbClr val="FFFFFF"/>
                </a:solidFill>
              </a14:hiddenFill>
            </a:ext>
          </a:extLst>
        </p:spPr>
      </p:pic>
      <p:pic>
        <p:nvPicPr>
          <p:cNvPr id="22533" name="Picture 5" descr="screenshot9">
            <a:extLst>
              <a:ext uri="{FF2B5EF4-FFF2-40B4-BE49-F238E27FC236}">
                <a16:creationId xmlns:a16="http://schemas.microsoft.com/office/drawing/2014/main" id="{1A5B51C9-D44C-4593-B053-3FED9523F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12875"/>
            <a:ext cx="5003800" cy="33353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70E3029-CFC9-41A4-91E6-6E5203BA54FF}"/>
              </a:ext>
            </a:extLst>
          </p:cNvPr>
          <p:cNvSpPr>
            <a:spLocks noGrp="1" noChangeArrowheads="1"/>
          </p:cNvSpPr>
          <p:nvPr>
            <p:ph type="title"/>
          </p:nvPr>
        </p:nvSpPr>
        <p:spPr>
          <a:xfrm>
            <a:off x="468313" y="0"/>
            <a:ext cx="8229600" cy="1143000"/>
          </a:xfrm>
        </p:spPr>
        <p:txBody>
          <a:bodyPr/>
          <a:lstStyle/>
          <a:p>
            <a:r>
              <a:rPr lang="en-GB" altLang="en-US" sz="2400" b="1"/>
              <a:t>‘Sandbox’ games</a:t>
            </a:r>
            <a:endParaRPr lang="en-US" altLang="en-US" sz="2400" b="1"/>
          </a:p>
        </p:txBody>
      </p:sp>
      <p:pic>
        <p:nvPicPr>
          <p:cNvPr id="23556" name="Picture 4" descr="mc-farming-hero-01">
            <a:extLst>
              <a:ext uri="{FF2B5EF4-FFF2-40B4-BE49-F238E27FC236}">
                <a16:creationId xmlns:a16="http://schemas.microsoft.com/office/drawing/2014/main" id="{6B37A564-D508-4531-9211-174206367D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908050"/>
            <a:ext cx="5505450" cy="4156075"/>
          </a:xfrm>
          <a:prstGeom prst="rect">
            <a:avLst/>
          </a:prstGeom>
          <a:noFill/>
          <a:extLst>
            <a:ext uri="{909E8E84-426E-40DD-AFC4-6F175D3DCCD1}">
              <a14:hiddenFill xmlns:a14="http://schemas.microsoft.com/office/drawing/2010/main">
                <a:solidFill>
                  <a:srgbClr val="FFFFFF"/>
                </a:solidFill>
              </a14:hiddenFill>
            </a:ext>
          </a:extLst>
        </p:spPr>
      </p:pic>
      <p:sp>
        <p:nvSpPr>
          <p:cNvPr id="23557" name="Text Box 5">
            <a:extLst>
              <a:ext uri="{FF2B5EF4-FFF2-40B4-BE49-F238E27FC236}">
                <a16:creationId xmlns:a16="http://schemas.microsoft.com/office/drawing/2014/main" id="{9966A4E4-4833-4777-B8B8-33B75074D6DC}"/>
              </a:ext>
            </a:extLst>
          </p:cNvPr>
          <p:cNvSpPr txBox="1">
            <a:spLocks noChangeArrowheads="1"/>
          </p:cNvSpPr>
          <p:nvPr/>
        </p:nvSpPr>
        <p:spPr bwMode="auto">
          <a:xfrm>
            <a:off x="539750" y="5516563"/>
            <a:ext cx="77771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Ability to adapt environment – transformational play. Constructivist approaches (Nebel </a:t>
            </a:r>
            <a:r>
              <a:rPr lang="en-GB" altLang="en-US" i="1"/>
              <a:t>et al</a:t>
            </a:r>
            <a:r>
              <a:rPr lang="en-GB" altLang="en-US"/>
              <a:t>, 2016)</a:t>
            </a: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5148B5E-9605-455B-A276-F09EC6A07048}"/>
              </a:ext>
            </a:extLst>
          </p:cNvPr>
          <p:cNvSpPr>
            <a:spLocks noGrp="1" noChangeArrowheads="1"/>
          </p:cNvSpPr>
          <p:nvPr>
            <p:ph type="title"/>
          </p:nvPr>
        </p:nvSpPr>
        <p:spPr/>
        <p:txBody>
          <a:bodyPr/>
          <a:lstStyle/>
          <a:p>
            <a:r>
              <a:rPr lang="en-GB" altLang="en-US"/>
              <a:t>Virtual reality</a:t>
            </a:r>
            <a:endParaRPr lang="en-US" altLang="en-US"/>
          </a:p>
        </p:txBody>
      </p:sp>
      <p:sp>
        <p:nvSpPr>
          <p:cNvPr id="24579" name="Rectangle 3">
            <a:extLst>
              <a:ext uri="{FF2B5EF4-FFF2-40B4-BE49-F238E27FC236}">
                <a16:creationId xmlns:a16="http://schemas.microsoft.com/office/drawing/2014/main" id="{637F6AE8-15BE-4424-9065-7838C39C3619}"/>
              </a:ext>
            </a:extLst>
          </p:cNvPr>
          <p:cNvSpPr>
            <a:spLocks noGrp="1" noChangeArrowheads="1"/>
          </p:cNvSpPr>
          <p:nvPr>
            <p:ph type="body" idx="1"/>
          </p:nvPr>
        </p:nvSpPr>
        <p:spPr/>
        <p:txBody>
          <a:bodyPr/>
          <a:lstStyle/>
          <a:p>
            <a:r>
              <a:rPr lang="en-GB" altLang="en-US" sz="2400"/>
              <a:t>As yet, not widespread</a:t>
            </a:r>
          </a:p>
          <a:p>
            <a:r>
              <a:rPr lang="en-GB" altLang="en-US" sz="2400"/>
              <a:t>Can be used across a wide range of subjects</a:t>
            </a:r>
          </a:p>
          <a:p>
            <a:r>
              <a:rPr lang="en-GB" altLang="en-US" sz="2400"/>
              <a:t>Immersive, increases motivation, increases enjoyment, personalised, promotes deeper learning</a:t>
            </a:r>
          </a:p>
          <a:p>
            <a:r>
              <a:rPr lang="en-GB" altLang="en-US" sz="2400"/>
              <a:t>Can provide simulations that would otherwise be impossible – for example exploring 16</a:t>
            </a:r>
            <a:r>
              <a:rPr lang="en-GB" altLang="en-US" sz="2400" baseline="30000"/>
              <a:t>th</a:t>
            </a:r>
            <a:r>
              <a:rPr lang="en-GB" altLang="en-US" sz="2400"/>
              <a:t> century Spain </a:t>
            </a:r>
          </a:p>
          <a:p>
            <a:pPr>
              <a:buFontTx/>
              <a:buNone/>
            </a:pPr>
            <a:r>
              <a:rPr lang="en-GB" altLang="en-US" sz="2400"/>
              <a:t>(Kavanagh </a:t>
            </a:r>
            <a:r>
              <a:rPr lang="en-GB" altLang="en-US" sz="2400" i="1"/>
              <a:t>et al</a:t>
            </a:r>
            <a:r>
              <a:rPr lang="en-GB" altLang="en-US" sz="2400"/>
              <a:t>, 2017)</a:t>
            </a: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2" name="Picture 4" descr="sevillaaugment">
            <a:extLst>
              <a:ext uri="{FF2B5EF4-FFF2-40B4-BE49-F238E27FC236}">
                <a16:creationId xmlns:a16="http://schemas.microsoft.com/office/drawing/2014/main" id="{D0A0A252-CD8B-40D2-A128-5C28B375D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3" y="0"/>
            <a:ext cx="9144001"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DA61B21-07E2-4966-B790-BFCB7999F195}"/>
              </a:ext>
            </a:extLst>
          </p:cNvPr>
          <p:cNvSpPr>
            <a:spLocks noGrp="1" noChangeArrowheads="1"/>
          </p:cNvSpPr>
          <p:nvPr>
            <p:ph type="title"/>
          </p:nvPr>
        </p:nvSpPr>
        <p:spPr/>
        <p:txBody>
          <a:bodyPr/>
          <a:lstStyle/>
          <a:p>
            <a:r>
              <a:rPr lang="en-GB" altLang="en-US"/>
              <a:t>Barriers</a:t>
            </a:r>
            <a:endParaRPr lang="en-US" altLang="en-US"/>
          </a:p>
        </p:txBody>
      </p:sp>
      <p:sp>
        <p:nvSpPr>
          <p:cNvPr id="25603" name="Rectangle 3">
            <a:extLst>
              <a:ext uri="{FF2B5EF4-FFF2-40B4-BE49-F238E27FC236}">
                <a16:creationId xmlns:a16="http://schemas.microsoft.com/office/drawing/2014/main" id="{9A56E7D5-B44D-4BFD-B677-3BEF0EC0676F}"/>
              </a:ext>
            </a:extLst>
          </p:cNvPr>
          <p:cNvSpPr>
            <a:spLocks noGrp="1" noChangeArrowheads="1"/>
          </p:cNvSpPr>
          <p:nvPr>
            <p:ph type="body" idx="1"/>
          </p:nvPr>
        </p:nvSpPr>
        <p:spPr/>
        <p:txBody>
          <a:bodyPr/>
          <a:lstStyle/>
          <a:p>
            <a:pPr>
              <a:lnSpc>
                <a:spcPct val="90000"/>
              </a:lnSpc>
            </a:pPr>
            <a:r>
              <a:rPr lang="en-GB" altLang="en-US"/>
              <a:t>Negative perception of gaming</a:t>
            </a:r>
          </a:p>
          <a:p>
            <a:pPr>
              <a:lnSpc>
                <a:spcPct val="90000"/>
              </a:lnSpc>
            </a:pPr>
            <a:r>
              <a:rPr lang="en-GB" altLang="en-US"/>
              <a:t>Online safety</a:t>
            </a:r>
          </a:p>
          <a:p>
            <a:pPr>
              <a:lnSpc>
                <a:spcPct val="90000"/>
              </a:lnSpc>
            </a:pPr>
            <a:r>
              <a:rPr lang="en-GB" altLang="en-US"/>
              <a:t>Development costs </a:t>
            </a:r>
          </a:p>
          <a:p>
            <a:pPr>
              <a:lnSpc>
                <a:spcPct val="90000"/>
              </a:lnSpc>
            </a:pPr>
            <a:r>
              <a:rPr lang="en-GB" altLang="en-US"/>
              <a:t>Game developers aren’t educators</a:t>
            </a:r>
          </a:p>
          <a:p>
            <a:pPr>
              <a:lnSpc>
                <a:spcPct val="90000"/>
              </a:lnSpc>
            </a:pPr>
            <a:r>
              <a:rPr lang="en-GB" altLang="en-US"/>
              <a:t>Teachers need to learn new skills (Hirumi, 2010)</a:t>
            </a:r>
          </a:p>
          <a:p>
            <a:pPr>
              <a:lnSpc>
                <a:spcPct val="90000"/>
              </a:lnSpc>
            </a:pPr>
            <a:r>
              <a:rPr lang="en-GB" altLang="en-US"/>
              <a:t>Software/hardware usability; motion sickness. Many existing games not good enough (Kavanagh </a:t>
            </a:r>
            <a:r>
              <a:rPr lang="en-GB" altLang="en-US" i="1"/>
              <a:t>et al</a:t>
            </a:r>
            <a:r>
              <a:rPr lang="en-GB" altLang="en-US"/>
              <a:t>, 2017)</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a:extLst>
              <a:ext uri="{FF2B5EF4-FFF2-40B4-BE49-F238E27FC236}">
                <a16:creationId xmlns:a16="http://schemas.microsoft.com/office/drawing/2014/main" id="{D97F4DA8-CDF5-4A4F-9D6B-E1D9F9BFFDF2}"/>
              </a:ext>
            </a:extLst>
          </p:cNvPr>
          <p:cNvSpPr>
            <a:spLocks noGrp="1" noChangeArrowheads="1"/>
          </p:cNvSpPr>
          <p:nvPr>
            <p:ph type="body" idx="1"/>
          </p:nvPr>
        </p:nvSpPr>
        <p:spPr/>
        <p:txBody>
          <a:bodyPr/>
          <a:lstStyle/>
          <a:p>
            <a:pPr algn="ctr">
              <a:buFontTx/>
              <a:buNone/>
            </a:pPr>
            <a:endParaRPr lang="en-GB" altLang="en-US" sz="3600"/>
          </a:p>
          <a:p>
            <a:pPr algn="ctr">
              <a:buFontTx/>
              <a:buNone/>
            </a:pPr>
            <a:r>
              <a:rPr lang="en-GB" altLang="en-US" sz="3600"/>
              <a:t>“..in the future, all learning will involve game-based and immersive, social and interactive elements” </a:t>
            </a:r>
          </a:p>
          <a:p>
            <a:pPr algn="ctr">
              <a:buFontTx/>
              <a:buNone/>
            </a:pPr>
            <a:r>
              <a:rPr lang="en-GB" altLang="en-US" sz="2000"/>
              <a:t>(de Freitas and Liarokapis, 2011, p. 20)</a:t>
            </a:r>
          </a:p>
          <a:p>
            <a:pPr algn="ctr">
              <a:buFontTx/>
              <a:buNone/>
            </a:pPr>
            <a:endParaRPr lang="en-GB" altLang="en-US" sz="3600"/>
          </a:p>
          <a:p>
            <a:pPr algn="ctr">
              <a:buFontTx/>
              <a:buNone/>
            </a:pPr>
            <a:r>
              <a:rPr lang="en-GB" altLang="en-US" sz="3600"/>
              <a:t>Any questions?</a:t>
            </a:r>
            <a:endParaRPr lang="en-US" altLang="en-US" sz="3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5">
            <a:extLst>
              <a:ext uri="{FF2B5EF4-FFF2-40B4-BE49-F238E27FC236}">
                <a16:creationId xmlns:a16="http://schemas.microsoft.com/office/drawing/2014/main" id="{FE1C2B0C-DAA1-4826-A5D3-8AF4CD9224A8}"/>
              </a:ext>
            </a:extLst>
          </p:cNvPr>
          <p:cNvSpPr>
            <a:spLocks noGrp="1" noChangeArrowheads="1"/>
          </p:cNvSpPr>
          <p:nvPr>
            <p:ph type="body" idx="1"/>
          </p:nvPr>
        </p:nvSpPr>
        <p:spPr>
          <a:xfrm>
            <a:off x="457200" y="333375"/>
            <a:ext cx="8229600" cy="5792788"/>
          </a:xfrm>
        </p:spPr>
        <p:txBody>
          <a:bodyPr/>
          <a:lstStyle/>
          <a:p>
            <a:pPr>
              <a:lnSpc>
                <a:spcPct val="80000"/>
              </a:lnSpc>
            </a:pPr>
            <a:endParaRPr lang="en-GB" altLang="en-US" sz="1000"/>
          </a:p>
          <a:p>
            <a:pPr algn="ctr">
              <a:lnSpc>
                <a:spcPct val="80000"/>
              </a:lnSpc>
              <a:buFontTx/>
              <a:buNone/>
            </a:pPr>
            <a:r>
              <a:rPr lang="en-GB" altLang="en-US" sz="1000" b="1" u="sng"/>
              <a:t>Reference List</a:t>
            </a:r>
          </a:p>
          <a:p>
            <a:pPr algn="ctr">
              <a:lnSpc>
                <a:spcPct val="80000"/>
              </a:lnSpc>
              <a:buFontTx/>
              <a:buNone/>
            </a:pPr>
            <a:endParaRPr lang="en-GB" altLang="en-US" sz="1000"/>
          </a:p>
          <a:p>
            <a:pPr>
              <a:lnSpc>
                <a:spcPct val="80000"/>
              </a:lnSpc>
            </a:pPr>
            <a:r>
              <a:rPr lang="en-GB" altLang="en-US" sz="1000"/>
              <a:t>Barrow, R. (1978) </a:t>
            </a:r>
            <a:r>
              <a:rPr lang="en-GB" altLang="en-US" sz="1000" i="1"/>
              <a:t>Radical Education: A Critique of Freeschooling and Deschooling</a:t>
            </a:r>
            <a:r>
              <a:rPr lang="en-GB" altLang="en-US" sz="1000"/>
              <a:t>. London: Martin Robertson.</a:t>
            </a:r>
          </a:p>
          <a:p>
            <a:pPr>
              <a:lnSpc>
                <a:spcPct val="80000"/>
              </a:lnSpc>
            </a:pPr>
            <a:endParaRPr lang="en-GB" altLang="en-US" sz="1000"/>
          </a:p>
          <a:p>
            <a:pPr>
              <a:lnSpc>
                <a:spcPct val="80000"/>
              </a:lnSpc>
            </a:pPr>
            <a:r>
              <a:rPr lang="en-GB" altLang="en-US" sz="1000"/>
              <a:t>De Freitas, S. and Liarokapis, F. (2011) 'Serious Games: A New Paradigm for Education?', in M. Ma, A. Oikonomou and C. L. Jain (eds.) </a:t>
            </a:r>
            <a:r>
              <a:rPr lang="en-GB" altLang="en-US" sz="1000" i="1"/>
              <a:t>Serious Games and Edutainment Applications</a:t>
            </a:r>
            <a:r>
              <a:rPr lang="en-GB" altLang="en-US" sz="1000"/>
              <a:t>. London: Springer-Verlag.</a:t>
            </a:r>
          </a:p>
          <a:p>
            <a:pPr>
              <a:lnSpc>
                <a:spcPct val="80000"/>
              </a:lnSpc>
            </a:pPr>
            <a:endParaRPr lang="en-GB" altLang="en-US" sz="1000"/>
          </a:p>
          <a:p>
            <a:pPr>
              <a:lnSpc>
                <a:spcPct val="80000"/>
              </a:lnSpc>
            </a:pPr>
            <a:r>
              <a:rPr lang="en-GB" altLang="en-US" sz="1000"/>
              <a:t>Gray, P. and Riley, G. (2013) 'The Challenges and Benefits of Unschooling, According to 232 Families Who Have Chosen that Route', </a:t>
            </a:r>
            <a:r>
              <a:rPr lang="en-GB" altLang="en-US" sz="1000" i="1"/>
              <a:t>Journal of Unschooling and Alternative Learning</a:t>
            </a:r>
            <a:r>
              <a:rPr lang="en-GB" altLang="en-US" sz="1000"/>
              <a:t>, 7 (14), pp.1-27.</a:t>
            </a:r>
          </a:p>
          <a:p>
            <a:pPr>
              <a:lnSpc>
                <a:spcPct val="80000"/>
              </a:lnSpc>
            </a:pPr>
            <a:endParaRPr lang="en-GB" altLang="en-US" sz="1000"/>
          </a:p>
          <a:p>
            <a:pPr>
              <a:lnSpc>
                <a:spcPct val="80000"/>
              </a:lnSpc>
            </a:pPr>
            <a:r>
              <a:rPr lang="en-GB" altLang="en-US" sz="1000"/>
              <a:t>Hirumi, A. </a:t>
            </a:r>
            <a:r>
              <a:rPr lang="en-GB" altLang="en-US" sz="1000" i="1"/>
              <a:t>Playing Games in School: Video Games and Simulations for Primary and Secondary Education</a:t>
            </a:r>
            <a:r>
              <a:rPr lang="en-GB" altLang="en-US" sz="1000"/>
              <a:t>. Washington, DC: International Society for Technology in Education.</a:t>
            </a:r>
          </a:p>
          <a:p>
            <a:pPr>
              <a:lnSpc>
                <a:spcPct val="80000"/>
              </a:lnSpc>
            </a:pPr>
            <a:endParaRPr lang="en-GB" altLang="en-US" sz="1000"/>
          </a:p>
          <a:p>
            <a:pPr>
              <a:lnSpc>
                <a:spcPct val="80000"/>
              </a:lnSpc>
            </a:pPr>
            <a:r>
              <a:rPr lang="en-GB" altLang="en-US" sz="1000"/>
              <a:t>Hutchings, J., Griffith, N., Bywater, T. and Williams, M.E. (2017) 'Evaluating the Incredible Years Toddler Parenting Programme with parents of toddlers in disadvantaged (Flying Start) areas of Wales', </a:t>
            </a:r>
            <a:r>
              <a:rPr lang="en-GB" altLang="en-US" sz="1000" i="1"/>
              <a:t>Child: care, health and development</a:t>
            </a:r>
            <a:r>
              <a:rPr lang="en-GB" altLang="en-US" sz="1000"/>
              <a:t>, 43 (1), pp. 104-113.</a:t>
            </a:r>
          </a:p>
          <a:p>
            <a:pPr>
              <a:lnSpc>
                <a:spcPct val="80000"/>
              </a:lnSpc>
            </a:pPr>
            <a:endParaRPr lang="en-GB" altLang="en-US" sz="1000"/>
          </a:p>
          <a:p>
            <a:pPr>
              <a:lnSpc>
                <a:spcPct val="80000"/>
              </a:lnSpc>
            </a:pPr>
            <a:r>
              <a:rPr lang="en-GB" altLang="en-US" sz="1000"/>
              <a:t>Illich, I. (1970) </a:t>
            </a:r>
            <a:r>
              <a:rPr lang="en-GB" altLang="en-US" sz="1000" i="1"/>
              <a:t>Deschooling Society</a:t>
            </a:r>
            <a:r>
              <a:rPr lang="en-GB" altLang="en-US" sz="1000"/>
              <a:t>. London: Marion Boyars Publishers.</a:t>
            </a:r>
          </a:p>
          <a:p>
            <a:pPr>
              <a:lnSpc>
                <a:spcPct val="80000"/>
              </a:lnSpc>
            </a:pPr>
            <a:endParaRPr lang="en-GB" altLang="en-US" sz="1000"/>
          </a:p>
          <a:p>
            <a:pPr>
              <a:lnSpc>
                <a:spcPct val="80000"/>
              </a:lnSpc>
            </a:pPr>
            <a:r>
              <a:rPr lang="en-GB" altLang="en-US" sz="1000"/>
              <a:t>Internet Advertising Bureau (IAB) (2014) </a:t>
            </a:r>
            <a:r>
              <a:rPr lang="en-GB" altLang="en-US" sz="1000" i="1"/>
              <a:t>Gaming Revolution</a:t>
            </a:r>
            <a:r>
              <a:rPr lang="en-GB" altLang="en-US" sz="1000"/>
              <a:t>, London: Internet Advertising Bureau.</a:t>
            </a:r>
          </a:p>
          <a:p>
            <a:pPr>
              <a:lnSpc>
                <a:spcPct val="80000"/>
              </a:lnSpc>
            </a:pPr>
            <a:endParaRPr lang="en-GB" altLang="en-US" sz="1000"/>
          </a:p>
          <a:p>
            <a:pPr>
              <a:lnSpc>
                <a:spcPct val="80000"/>
              </a:lnSpc>
            </a:pPr>
            <a:r>
              <a:rPr lang="en-GB" altLang="en-US" sz="1000"/>
              <a:t>Joint Research Centre (JRC) (2013) </a:t>
            </a:r>
            <a:r>
              <a:rPr lang="en-GB" altLang="en-US" sz="1000" i="1"/>
              <a:t>The Potential of Digital Games for Empowerment and Social Inclusion of Groups at Risk of Social and Economic Exclusion: Evidence and Opportunity for Policy</a:t>
            </a:r>
            <a:r>
              <a:rPr lang="en-GB" altLang="en-US" sz="1000"/>
              <a:t>. Seville: European Union.</a:t>
            </a:r>
          </a:p>
          <a:p>
            <a:pPr>
              <a:lnSpc>
                <a:spcPct val="80000"/>
              </a:lnSpc>
            </a:pPr>
            <a:endParaRPr lang="en-GB" altLang="en-US" sz="1000"/>
          </a:p>
          <a:p>
            <a:pPr>
              <a:lnSpc>
                <a:spcPct val="80000"/>
              </a:lnSpc>
            </a:pPr>
            <a:r>
              <a:rPr lang="en-GB" altLang="en-US" sz="1000"/>
              <a:t>National Assembly for Wales (2015)</a:t>
            </a:r>
            <a:r>
              <a:rPr lang="en-GB" altLang="en-US" sz="1000" i="1"/>
              <a:t> Inquiry into Poverty in Wales: Poverty and Inequality</a:t>
            </a:r>
            <a:r>
              <a:rPr lang="en-GB" altLang="en-US" sz="1000"/>
              <a:t>. Cardiff: National Assembly for Wales.</a:t>
            </a:r>
          </a:p>
          <a:p>
            <a:pPr>
              <a:lnSpc>
                <a:spcPct val="80000"/>
              </a:lnSpc>
            </a:pPr>
            <a:endParaRPr lang="en-GB" altLang="en-US" sz="1000"/>
          </a:p>
          <a:p>
            <a:pPr>
              <a:lnSpc>
                <a:spcPct val="80000"/>
              </a:lnSpc>
            </a:pPr>
            <a:r>
              <a:rPr lang="en-GB" altLang="en-US" sz="1000"/>
              <a:t>Nebel, S., Schneider, S. and Rey, G. D. (2016) 'Mining Learning and Crafting Scientific Experiments: A Literature Review on the Use of  Minecraft in Education and Research', </a:t>
            </a:r>
            <a:r>
              <a:rPr lang="en-GB" altLang="en-US" sz="1000" i="1"/>
              <a:t>Educational Technology and Society</a:t>
            </a:r>
            <a:r>
              <a:rPr lang="en-GB" altLang="en-US" sz="1000"/>
              <a:t>, 19 (2), pp. 355-366.</a:t>
            </a:r>
          </a:p>
          <a:p>
            <a:pPr>
              <a:lnSpc>
                <a:spcPct val="80000"/>
              </a:lnSpc>
            </a:pPr>
            <a:endParaRPr lang="en-GB" altLang="en-US" sz="1000"/>
          </a:p>
          <a:p>
            <a:pPr>
              <a:lnSpc>
                <a:spcPct val="80000"/>
              </a:lnSpc>
            </a:pPr>
            <a:r>
              <a:rPr lang="en-GB" altLang="en-US" sz="1000"/>
              <a:t>Riley, G. (2016) 'The role of self-determination theory and cognitive evaluation theory in home education', </a:t>
            </a:r>
            <a:r>
              <a:rPr lang="en-GB" altLang="en-US" sz="1000" i="1"/>
              <a:t>Cogent Education</a:t>
            </a:r>
            <a:r>
              <a:rPr lang="en-GB" altLang="en-US" sz="1000"/>
              <a:t>, 3 (1), pp. 1-7.</a:t>
            </a:r>
          </a:p>
          <a:p>
            <a:pPr>
              <a:lnSpc>
                <a:spcPct val="80000"/>
              </a:lnSpc>
            </a:pPr>
            <a:endParaRPr lang="en-GB" altLang="en-US" sz="1000"/>
          </a:p>
          <a:p>
            <a:pPr>
              <a:lnSpc>
                <a:spcPct val="80000"/>
              </a:lnSpc>
            </a:pPr>
            <a:r>
              <a:rPr lang="en-GB" altLang="en-US" sz="1000"/>
              <a:t>Summerhill School (2018) </a:t>
            </a:r>
            <a:r>
              <a:rPr lang="en-GB" altLang="en-US" sz="1000" i="1"/>
              <a:t>Summerhill - Questions and Answers </a:t>
            </a:r>
            <a:r>
              <a:rPr lang="en-GB" altLang="en-US" sz="1000">
                <a:hlinkClick r:id="rId2"/>
              </a:rPr>
              <a:t>http://www.summerhillschool.co.uk/q-a.php</a:t>
            </a:r>
            <a:r>
              <a:rPr lang="en-GB" altLang="en-US" sz="1000"/>
              <a:t> (Accessed 21 October 2018).</a:t>
            </a:r>
          </a:p>
          <a:p>
            <a:pPr>
              <a:lnSpc>
                <a:spcPct val="80000"/>
              </a:lnSpc>
            </a:pPr>
            <a:endParaRPr lang="en-GB" altLang="en-US" sz="1000"/>
          </a:p>
          <a:p>
            <a:pPr>
              <a:lnSpc>
                <a:spcPct val="80000"/>
              </a:lnSpc>
            </a:pPr>
            <a:r>
              <a:rPr lang="en-GB" altLang="en-US" sz="1000"/>
              <a:t>Welsh Government (2014) </a:t>
            </a:r>
            <a:r>
              <a:rPr lang="en-GB" altLang="en-US" sz="1000" i="1"/>
              <a:t>Rewriting the future: Raising ambition and attainment in Welsh Schools</a:t>
            </a:r>
            <a:r>
              <a:rPr lang="en-GB" altLang="en-US" sz="1000"/>
              <a:t>. Cardiff: Welsh Government.</a:t>
            </a:r>
          </a:p>
          <a:p>
            <a:pPr>
              <a:lnSpc>
                <a:spcPct val="80000"/>
              </a:lnSpc>
            </a:pPr>
            <a:endParaRPr lang="en-GB" altLang="en-US" sz="1000"/>
          </a:p>
          <a:p>
            <a:pPr>
              <a:lnSpc>
                <a:spcPct val="80000"/>
              </a:lnSpc>
            </a:pPr>
            <a:r>
              <a:rPr lang="en-GB" altLang="en-US" sz="1000"/>
              <a:t>Welsh Government (2017) </a:t>
            </a:r>
            <a:r>
              <a:rPr lang="en-GB" altLang="en-US" sz="1000" i="1"/>
              <a:t>Achievement and entitlement to free school meals, 2017</a:t>
            </a:r>
            <a:r>
              <a:rPr lang="en-GB" altLang="en-US" sz="1000"/>
              <a:t> </a:t>
            </a:r>
            <a:r>
              <a:rPr lang="en-GB" altLang="en-US" sz="1000">
                <a:hlinkClick r:id="rId3"/>
              </a:rPr>
              <a:t>https://gov.wales/statistics-and-research/academic-achievement-free-school-meals/?lang=en</a:t>
            </a:r>
            <a:r>
              <a:rPr lang="en-GB" altLang="en-US" sz="1000"/>
              <a:t> (Accessed 19 October 2018).</a:t>
            </a:r>
            <a:endParaRPr lang="en-US" altLang="en-US" sz="100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1486</TotalTime>
  <Words>1079</Words>
  <Application>Microsoft Office PowerPoint</Application>
  <PresentationFormat>On-screen Show (4:3)</PresentationFormat>
  <Paragraphs>132</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Default Design</vt:lpstr>
      <vt:lpstr>Radical Education</vt:lpstr>
      <vt:lpstr>PowerPoint Presentation</vt:lpstr>
      <vt:lpstr>PowerPoint Presentation</vt:lpstr>
      <vt:lpstr>PowerPoint Presentation</vt:lpstr>
      <vt:lpstr>Is radical education the answer?</vt:lpstr>
      <vt:lpstr>‘Free’ schools</vt:lpstr>
      <vt:lpstr>PowerPoint Presentation</vt:lpstr>
      <vt:lpstr>PowerPoint Presentation</vt:lpstr>
      <vt:lpstr>PowerPoint Presentation</vt:lpstr>
      <vt:lpstr>PowerPoint Presentation</vt:lpstr>
      <vt:lpstr>PowerPoint Presentation</vt:lpstr>
      <vt:lpstr>GameSchool</vt:lpstr>
      <vt:lpstr>Virtual worlds</vt:lpstr>
      <vt:lpstr>‘Sandbox’ games</vt:lpstr>
      <vt:lpstr>Virtual reality</vt:lpstr>
      <vt:lpstr>PowerPoint Presentation</vt:lpstr>
      <vt:lpstr>Barriers</vt:lpstr>
      <vt:lpstr>PowerPoint Presentation</vt:lpstr>
      <vt:lpstr>PowerPoint Presentation</vt:lpstr>
    </vt:vector>
  </TitlesOfParts>
  <Company>Parkes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Educations</dc:title>
  <dc:creator>Parkes</dc:creator>
  <cp:lastModifiedBy>Octavian Parkes (1601278)</cp:lastModifiedBy>
  <cp:revision>69</cp:revision>
  <dcterms:created xsi:type="dcterms:W3CDTF">2018-10-17T09:44:10Z</dcterms:created>
  <dcterms:modified xsi:type="dcterms:W3CDTF">2018-10-23T15:50:38Z</dcterms:modified>
</cp:coreProperties>
</file>