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77" r:id="rId3"/>
    <p:sldId id="257" r:id="rId4"/>
    <p:sldId id="259" r:id="rId5"/>
    <p:sldId id="260" r:id="rId6"/>
    <p:sldId id="274" r:id="rId7"/>
    <p:sldId id="261" r:id="rId8"/>
    <p:sldId id="275" r:id="rId9"/>
    <p:sldId id="262" r:id="rId10"/>
    <p:sldId id="263" r:id="rId11"/>
    <p:sldId id="264" r:id="rId12"/>
    <p:sldId id="276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4183" autoAdjust="0"/>
  </p:normalViewPr>
  <p:slideViewPr>
    <p:cSldViewPr snapToGrid="0">
      <p:cViewPr varScale="1">
        <p:scale>
          <a:sx n="93" d="100"/>
          <a:sy n="93" d="100"/>
        </p:scale>
        <p:origin x="74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urel lature" userId="3c652f2e378324f6" providerId="LiveId" clId="{6665A882-212E-415B-9BBE-A9EA1E9795EB}"/>
    <pc:docChg chg="modSld">
      <pc:chgData name="aurel lature" userId="3c652f2e378324f6" providerId="LiveId" clId="{6665A882-212E-415B-9BBE-A9EA1E9795EB}" dt="2025-06-08T07:00:47.440" v="18" actId="20577"/>
      <pc:docMkLst>
        <pc:docMk/>
      </pc:docMkLst>
      <pc:sldChg chg="modNotesTx">
        <pc:chgData name="aurel lature" userId="3c652f2e378324f6" providerId="LiveId" clId="{6665A882-212E-415B-9BBE-A9EA1E9795EB}" dt="2025-06-08T06:59:32.981" v="0" actId="20577"/>
        <pc:sldMkLst>
          <pc:docMk/>
          <pc:sldMk cId="984713232" sldId="256"/>
        </pc:sldMkLst>
      </pc:sldChg>
      <pc:sldChg chg="modNotesTx">
        <pc:chgData name="aurel lature" userId="3c652f2e378324f6" providerId="LiveId" clId="{6665A882-212E-415B-9BBE-A9EA1E9795EB}" dt="2025-06-08T06:59:39.985" v="1" actId="20577"/>
        <pc:sldMkLst>
          <pc:docMk/>
          <pc:sldMk cId="1865256133" sldId="257"/>
        </pc:sldMkLst>
      </pc:sldChg>
      <pc:sldChg chg="modNotesTx">
        <pc:chgData name="aurel lature" userId="3c652f2e378324f6" providerId="LiveId" clId="{6665A882-212E-415B-9BBE-A9EA1E9795EB}" dt="2025-06-08T06:59:45.570" v="2" actId="20577"/>
        <pc:sldMkLst>
          <pc:docMk/>
          <pc:sldMk cId="2934669847" sldId="259"/>
        </pc:sldMkLst>
      </pc:sldChg>
      <pc:sldChg chg="modNotesTx">
        <pc:chgData name="aurel lature" userId="3c652f2e378324f6" providerId="LiveId" clId="{6665A882-212E-415B-9BBE-A9EA1E9795EB}" dt="2025-06-08T06:59:49.233" v="3" actId="20577"/>
        <pc:sldMkLst>
          <pc:docMk/>
          <pc:sldMk cId="1421851524" sldId="260"/>
        </pc:sldMkLst>
      </pc:sldChg>
      <pc:sldChg chg="modNotesTx">
        <pc:chgData name="aurel lature" userId="3c652f2e378324f6" providerId="LiveId" clId="{6665A882-212E-415B-9BBE-A9EA1E9795EB}" dt="2025-06-08T06:59:56.497" v="5" actId="20577"/>
        <pc:sldMkLst>
          <pc:docMk/>
          <pc:sldMk cId="726626587" sldId="261"/>
        </pc:sldMkLst>
      </pc:sldChg>
      <pc:sldChg chg="modNotesTx">
        <pc:chgData name="aurel lature" userId="3c652f2e378324f6" providerId="LiveId" clId="{6665A882-212E-415B-9BBE-A9EA1E9795EB}" dt="2025-06-08T07:00:06.609" v="7" actId="20577"/>
        <pc:sldMkLst>
          <pc:docMk/>
          <pc:sldMk cId="3421670733" sldId="262"/>
        </pc:sldMkLst>
      </pc:sldChg>
      <pc:sldChg chg="modNotesTx">
        <pc:chgData name="aurel lature" userId="3c652f2e378324f6" providerId="LiveId" clId="{6665A882-212E-415B-9BBE-A9EA1E9795EB}" dt="2025-06-08T07:00:10.196" v="8" actId="20577"/>
        <pc:sldMkLst>
          <pc:docMk/>
          <pc:sldMk cId="3093113431" sldId="263"/>
        </pc:sldMkLst>
      </pc:sldChg>
      <pc:sldChg chg="modNotesTx">
        <pc:chgData name="aurel lature" userId="3c652f2e378324f6" providerId="LiveId" clId="{6665A882-212E-415B-9BBE-A9EA1E9795EB}" dt="2025-06-08T07:00:14.127" v="9" actId="20577"/>
        <pc:sldMkLst>
          <pc:docMk/>
          <pc:sldMk cId="42290808" sldId="264"/>
        </pc:sldMkLst>
      </pc:sldChg>
      <pc:sldChg chg="modNotesTx">
        <pc:chgData name="aurel lature" userId="3c652f2e378324f6" providerId="LiveId" clId="{6665A882-212E-415B-9BBE-A9EA1E9795EB}" dt="2025-06-08T07:00:21.570" v="11" actId="20577"/>
        <pc:sldMkLst>
          <pc:docMk/>
          <pc:sldMk cId="1163843536" sldId="265"/>
        </pc:sldMkLst>
      </pc:sldChg>
      <pc:sldChg chg="modNotesTx">
        <pc:chgData name="aurel lature" userId="3c652f2e378324f6" providerId="LiveId" clId="{6665A882-212E-415B-9BBE-A9EA1E9795EB}" dt="2025-06-08T07:00:25.291" v="12" actId="20577"/>
        <pc:sldMkLst>
          <pc:docMk/>
          <pc:sldMk cId="4094893097" sldId="266"/>
        </pc:sldMkLst>
      </pc:sldChg>
      <pc:sldChg chg="modNotesTx">
        <pc:chgData name="aurel lature" userId="3c652f2e378324f6" providerId="LiveId" clId="{6665A882-212E-415B-9BBE-A9EA1E9795EB}" dt="2025-06-08T07:00:28.981" v="13" actId="20577"/>
        <pc:sldMkLst>
          <pc:docMk/>
          <pc:sldMk cId="2447276076" sldId="267"/>
        </pc:sldMkLst>
      </pc:sldChg>
      <pc:sldChg chg="modNotesTx">
        <pc:chgData name="aurel lature" userId="3c652f2e378324f6" providerId="LiveId" clId="{6665A882-212E-415B-9BBE-A9EA1E9795EB}" dt="2025-06-08T07:00:32.511" v="14" actId="20577"/>
        <pc:sldMkLst>
          <pc:docMk/>
          <pc:sldMk cId="1474921735" sldId="268"/>
        </pc:sldMkLst>
      </pc:sldChg>
      <pc:sldChg chg="modNotesTx">
        <pc:chgData name="aurel lature" userId="3c652f2e378324f6" providerId="LiveId" clId="{6665A882-212E-415B-9BBE-A9EA1E9795EB}" dt="2025-06-08T07:00:36.148" v="15" actId="20577"/>
        <pc:sldMkLst>
          <pc:docMk/>
          <pc:sldMk cId="1888422338" sldId="269"/>
        </pc:sldMkLst>
      </pc:sldChg>
      <pc:sldChg chg="modNotesTx">
        <pc:chgData name="aurel lature" userId="3c652f2e378324f6" providerId="LiveId" clId="{6665A882-212E-415B-9BBE-A9EA1E9795EB}" dt="2025-06-08T07:00:39.396" v="16" actId="20577"/>
        <pc:sldMkLst>
          <pc:docMk/>
          <pc:sldMk cId="4098716310" sldId="270"/>
        </pc:sldMkLst>
      </pc:sldChg>
      <pc:sldChg chg="modNotesTx">
        <pc:chgData name="aurel lature" userId="3c652f2e378324f6" providerId="LiveId" clId="{6665A882-212E-415B-9BBE-A9EA1E9795EB}" dt="2025-06-08T07:00:42.540" v="17" actId="20577"/>
        <pc:sldMkLst>
          <pc:docMk/>
          <pc:sldMk cId="1774355555" sldId="271"/>
        </pc:sldMkLst>
      </pc:sldChg>
      <pc:sldChg chg="modNotesTx">
        <pc:chgData name="aurel lature" userId="3c652f2e378324f6" providerId="LiveId" clId="{6665A882-212E-415B-9BBE-A9EA1E9795EB}" dt="2025-06-08T07:00:47.440" v="18" actId="20577"/>
        <pc:sldMkLst>
          <pc:docMk/>
          <pc:sldMk cId="382808638" sldId="272"/>
        </pc:sldMkLst>
      </pc:sldChg>
      <pc:sldChg chg="modNotesTx">
        <pc:chgData name="aurel lature" userId="3c652f2e378324f6" providerId="LiveId" clId="{6665A882-212E-415B-9BBE-A9EA1E9795EB}" dt="2025-06-08T06:59:52.723" v="4" actId="20577"/>
        <pc:sldMkLst>
          <pc:docMk/>
          <pc:sldMk cId="2289274222" sldId="274"/>
        </pc:sldMkLst>
      </pc:sldChg>
      <pc:sldChg chg="modNotesTx">
        <pc:chgData name="aurel lature" userId="3c652f2e378324f6" providerId="LiveId" clId="{6665A882-212E-415B-9BBE-A9EA1E9795EB}" dt="2025-06-08T07:00:00.786" v="6" actId="20577"/>
        <pc:sldMkLst>
          <pc:docMk/>
          <pc:sldMk cId="4189295657" sldId="275"/>
        </pc:sldMkLst>
      </pc:sldChg>
      <pc:sldChg chg="modNotesTx">
        <pc:chgData name="aurel lature" userId="3c652f2e378324f6" providerId="LiveId" clId="{6665A882-212E-415B-9BBE-A9EA1E9795EB}" dt="2025-06-08T07:00:17.854" v="10" actId="20577"/>
        <pc:sldMkLst>
          <pc:docMk/>
          <pc:sldMk cId="2546935808" sldId="2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E08B7-5B2E-436A-9407-A5D31E09E0FC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C6F8D5-F8FA-4AA1-893F-934E967BE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757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4322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E026B-F8CF-E4CD-D778-F015A1AA75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0089AB-9549-BF3A-1085-DD2663F222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9FF11D-638F-51FF-D1DD-BF72C2B45D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4A1755-2CC3-5C56-C772-B9444A36ED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298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2780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7885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4748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2EAEB4-9224-333D-BB9A-20A9F20FE3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C3DE12-9725-9827-4CD2-0387774DCF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B90678-58E0-C29C-9EB8-8FAD306FF8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6AB708-2EE0-B566-E208-876BCFD042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8736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3832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36CF8-749F-AC19-A25E-1E802865FF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128BDE-47CF-F0E0-46E4-01243DCE89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E2D89E-53E8-E803-28DB-FD33CB8409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690743-255C-09C5-DF82-13BB800B26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2513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5337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2634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071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AD7506-47A5-2C53-4167-FEE6660BB0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DF340E-42C2-29ED-0628-8EF5EFE06B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266CA7-1307-7F34-B67C-B195E2D2CC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A457AB-220C-C833-F2BF-5250B0A4B4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6757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0158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9042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2753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7543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1809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39868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866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85490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C6F8D5-F8FA-4AA1-893F-934E967BEC8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311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CABF2-C1CC-5099-BBCD-BD3A1F3B5D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CCB320-D27B-B675-B16D-C0E57CFD2C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5FF218-E89E-C2B5-09EB-92521E53D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22B296-FCD1-4DD0-606B-B3E63C904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02DD9-22A4-F4CA-688E-A12B2D362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103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A5441-4585-2E66-EA5C-3D2C9651D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800B3-2F86-40CE-BECC-C283FABE2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76C5F-C377-5D76-AEEA-C3467B0B6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FAA13B-2BC1-0F31-FDC3-1474662CB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CCB72-7537-1133-12EA-EE5F317DF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91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4E215-8929-802B-E982-C0BEE5AA2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97A00E-E9EE-E590-D3C9-2ABAD5692A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78F19-EC22-0B14-60B8-AB3DF2A0B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91989B-CBAC-26FA-F0BA-A3E6130EC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3DEA0E-5B3D-76FE-0186-E944328FD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089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6C20B-5DE2-4399-AD8F-BFC1116AE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C6A05-3C93-2A45-ADFF-31470ABFEF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E1BC87-D0D4-0220-831D-BF8A1DC191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451246-F327-0EB1-ED76-9B63DD3F6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C3095A-BEDA-7795-D394-D280AE425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64B692-3215-8686-AB1F-621B5915C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763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FB231-6431-53DA-67BB-C5839AEAB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5FF1D-09FD-5295-FF0D-11221D75E9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AAD839-2A0C-AF92-5F1C-FE37D9B0E0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A7CE9B-8509-897D-91E0-7A3EA141F7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DDC79D-A4B6-61F5-DCE9-C78938CC80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9EFEA3-E0C7-B818-1AD8-63ACDF614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BE98B6-9CEA-2505-565E-44318B908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C1F8EF-CDCA-7570-FD7A-40A8350E9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43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10B4D-A1D1-FC47-0D90-C7F2F954A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43D849-E9EC-60E0-3CDF-DE0902752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9C769E-3E25-A73D-7719-64710065F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BB9D65-92EC-1BF7-B087-366091355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496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BB75D7-9074-E95C-DA89-7583E6E67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D22DAA-7CBB-768B-397E-316B8B21C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EC3D40-58C5-AF62-349A-49082B653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75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FC0FE-C1D3-0964-001A-22436900E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A42A7-E4B4-684D-FA14-5E420D31F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244050-2906-F69A-D743-297149B2CD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C1FAE8-FA2B-3238-BAF7-A55A526D9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623397-CAB4-F4F8-D9F7-9897C618F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4696DF-D77C-FAA2-C7DE-F6919DC3B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930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E3E8B-B27C-79C0-7E25-3F87D07F6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AA952B-8DFC-E0DC-E57F-5962EE96E6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85D6B6-44FB-B52C-90F7-78618BC645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1FDC95-B658-46B1-7C2C-E1A71349D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60D7C6-ABEA-8A2D-AE7A-AD5F970E2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8D7F27-EDA7-ECD5-7D08-BC086682F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11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3A533-9590-85D3-6C69-26437BAF5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8AD306-7BF3-F733-BFE7-C3EEBBBF4C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ED1CE2-D63D-3D47-5755-90BC05225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96C73-13B3-402E-E095-6F4436DD5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4F6CA2-72E9-837A-660A-649EA5420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243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E5107D-CF98-EB1E-1F28-3AEBAE111F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DBE6D8-D559-018F-67E6-8501B0E5F4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BFC10-4422-569E-9765-273BFA1FE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D01136-FEB8-BCC7-0CF9-0906CBCD4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10F91-A5F0-16C3-768F-E1259869B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163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467875-A1C0-EBA0-73EB-1952DBB81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6F48B-481F-8B5E-D61C-2043A58479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357352-2E08-5639-27E2-8A2397A4EF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0A26C4-3F81-47BF-B7F9-4D5E3FC56F0F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1CE81-8A49-9658-30F0-DC4098E4E6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0C42D-CCBF-4FFD-50EC-273B91962B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27B6EE-19F6-4325-B13F-0D5915892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65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andfonline.com/doi/pdf/10.1080/09669582.2021.1903019" TargetMode="External"/><Relationship Id="rId13" Type="http://schemas.openxmlformats.org/officeDocument/2006/relationships/hyperlink" Target="https://journals.sagepub.com/doi/pdf/10.1177/16094069231205789" TargetMode="External"/><Relationship Id="rId3" Type="http://schemas.openxmlformats.org/officeDocument/2006/relationships/hyperlink" Target="https://link.springer.com/content/pdf/10.1007/s43615-021-00141-x.pdf" TargetMode="External"/><Relationship Id="rId7" Type="http://schemas.openxmlformats.org/officeDocument/2006/relationships/hyperlink" Target="https://www.mdpi.com/2071-1050/14/21/14118" TargetMode="External"/><Relationship Id="rId12" Type="http://schemas.openxmlformats.org/officeDocument/2006/relationships/hyperlink" Target="https://www.researchgate.net/profile/Syeda-Ayeman-Mazhar/publication/356269289_Methods_of_Data_Collection_A_Fundamental_Tool_of_Research/links/61fe7e23870587329e943cd1/Methods-of-Data-Collection-A-Fundamental-Tool-of-Research.pdf" TargetMode="External"/><Relationship Id="rId2" Type="http://schemas.openxmlformats.org/officeDocument/2006/relationships/notesSlide" Target="../notesSlides/notesSlide21.xml"/><Relationship Id="rId16" Type="http://schemas.openxmlformats.org/officeDocument/2006/relationships/hyperlink" Target="https://www.sciencedirect.com/science/article/pii/S266678942300038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dpi.com/2071-1050/14/5/2885" TargetMode="External"/><Relationship Id="rId11" Type="http://schemas.openxmlformats.org/officeDocument/2006/relationships/hyperlink" Target="https://onlinelibrary.wiley.com/doi/pdfdirect/10.1002/bse.2919" TargetMode="External"/><Relationship Id="rId5" Type="http://schemas.openxmlformats.org/officeDocument/2006/relationships/hyperlink" Target="https://www.mdpi.com/2071-1050/13/11/6332?trk=public_post_main-feed-card-text" TargetMode="External"/><Relationship Id="rId15" Type="http://schemas.openxmlformats.org/officeDocument/2006/relationships/hyperlink" Target="http://eprints.bournemouth.ac.uk/36954/3/Pizam%20RobotsManuscript%20Revised.pdf" TargetMode="External"/><Relationship Id="rId10" Type="http://schemas.openxmlformats.org/officeDocument/2006/relationships/hyperlink" Target="https://www.mdpi.com/2071-1050/15/15/11491" TargetMode="External"/><Relationship Id="rId4" Type="http://schemas.openxmlformats.org/officeDocument/2006/relationships/hyperlink" Target="https://d.docs.live.net/b21d6bc428948f54/Documents/Arka/30.5.25/%20https:/www.igi-global.com/chapter/challenges-in-times-of-crisis-and-pandemics-in-the-hospitality-industry/305921" TargetMode="External"/><Relationship Id="rId9" Type="http://schemas.openxmlformats.org/officeDocument/2006/relationships/hyperlink" Target="https://onlinelibrary.wiley.com/doi/pdfdirect/10.1111/irj.12329" TargetMode="External"/><Relationship Id="rId14" Type="http://schemas.openxmlformats.org/officeDocument/2006/relationships/hyperlink" Target="https://journals.sagepub.com/doi/pdf/10.1177/2043886923118159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9D96E3F-159B-4733-BE61-1AAB43A59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202B2A-E3B3-4965-8D55-B58E5405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0E7DC6-45C3-5A71-AF4E-BE19A4EC5E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682" y="2019083"/>
            <a:ext cx="10021446" cy="3734946"/>
          </a:xfrm>
        </p:spPr>
        <p:txBody>
          <a:bodyPr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b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Module Title: Contemporary Themes in the Hotel and Hospitality Sector</a:t>
            </a:r>
            <a:b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Module code: BMIH6001</a:t>
            </a:r>
            <a:b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Student name: Aurel-Constantin Lature</a:t>
            </a:r>
            <a:b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Student number: 2208733</a:t>
            </a:r>
            <a:b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Lecturer name: Antoinette Milne</a:t>
            </a:r>
            <a:b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Assignment 2: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Option Two: Sustainability and net-zero in the hotel industry</a:t>
            </a:r>
            <a:endParaRPr lang="en-GB" sz="54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C505F6D-25F2-479B-AEEE-66F34B3FB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298"/>
            <a:ext cx="2514948" cy="2174333"/>
            <a:chOff x="-305" y="-4155"/>
            <a:chExt cx="2514948" cy="2174333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5C49ED7-EC50-4D2C-A945-D4907F081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9A8266C-3886-4618-B2EB-EA7FE32CE6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B4610CF-D689-4B1B-A7FB-1CE14209E6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DA7C44F-B555-41AC-95A7-645015293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C0A542E-DBAB-412E-9F06-247CFE5FB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8304973" y="939510"/>
            <a:ext cx="4826538" cy="2947516"/>
            <a:chOff x="6867015" y="-1"/>
            <a:chExt cx="5324985" cy="3251912"/>
          </a:xfrm>
          <a:solidFill>
            <a:schemeClr val="accent5">
              <a:alpha val="5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41E2FAC-3A8F-4977-ACC1-92B455FD4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264E774-D8C6-4806-9911-955DD8039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450CBAC-6145-4598-BA48-1EB500923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451637-F91B-479F-8251-660E22819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image1.png">
            <a:extLst>
              <a:ext uri="{FF2B5EF4-FFF2-40B4-BE49-F238E27FC236}">
                <a16:creationId xmlns:a16="http://schemas.microsoft.com/office/drawing/2014/main" id="{50A6AE37-A98F-122F-00BF-25EBF89CC0B8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3287025" y="0"/>
            <a:ext cx="5943600" cy="1664335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98471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EB21B-F521-531F-D3A8-39C8830657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C9CD1-EF7F-3CB0-1F5C-4213D6986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7" y="2040673"/>
            <a:ext cx="11390840" cy="4538547"/>
          </a:xfrm>
        </p:spPr>
        <p:txBody>
          <a:bodyPr anchor="t">
            <a:normAutofit/>
          </a:bodyPr>
          <a:lstStyle/>
          <a:p>
            <a:pPr marL="0" lvl="0" indent="0" algn="just">
              <a:lnSpc>
                <a:spcPct val="150000"/>
              </a:lnSpc>
              <a:buNone/>
            </a:pPr>
            <a:r>
              <a:rPr lang="en-GB" sz="20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710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6AE3A6-E42D-AE15-9630-766B02464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377" y="98860"/>
            <a:ext cx="5417708" cy="1663033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Introduction </a:t>
            </a:r>
            <a:br>
              <a:rPr lang="en-GB" sz="4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Outline and importance </a:t>
            </a: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E64DB-6009-01EC-F5C6-E39E0C0AF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7" y="2040673"/>
            <a:ext cx="5182524" cy="4538547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Eco-friendly practices chosen by travellers, and 35% of travellers in 2025 choose hotels that are eco-friendly (Statista, 2025)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Renewable sources such as solar panels and geothermal systems are implemented in hotels 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Buildings that are energy efficient and strategies of waste reduction are used 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A graph of different colored lines&#10;&#10;AI-generated content may be incorrect.">
            <a:extLst>
              <a:ext uri="{FF2B5EF4-FFF2-40B4-BE49-F238E27FC236}">
                <a16:creationId xmlns:a16="http://schemas.microsoft.com/office/drawing/2014/main" id="{7E44F657-1BA6-CA18-CBEC-735A99D73C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352968"/>
            <a:ext cx="4142232" cy="3075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5256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1017B-36DE-28BB-71A7-341DAA5B8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955" y="111579"/>
            <a:ext cx="4766330" cy="1454051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Background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D4EF7-4B26-3BB4-8A23-5386E106F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6" y="1293541"/>
            <a:ext cx="5229245" cy="4481618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 helped in the waste reduction and carbon footprint management in hotels.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 the UK economy, the hospitality sector contributed £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40 billion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66% of hospitality SMEs used food waste measurement and the process of sustainable waste management (Roberts, 2024)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CD5025A3-715A-E78B-8737-37CFCAB18A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2" y="2112692"/>
            <a:ext cx="4142232" cy="3556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669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4CF35-4F98-051B-7741-1E28904F0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11" y="336407"/>
            <a:ext cx="7037140" cy="192060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br>
              <a:rPr lang="en-GB" sz="32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32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Literature Review</a:t>
            </a:r>
            <a:br>
              <a:rPr lang="en-GB" sz="3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32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Impact of sustainability and net-zero strategy </a:t>
            </a:r>
            <a:br>
              <a:rPr lang="en-GB" sz="32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A73BC-FAFF-2F19-6825-6226DC4A2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6" y="2553682"/>
            <a:ext cx="5754623" cy="3967912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Customer behaviour is important in tourism and hospitality (Han, 2021)</a:t>
            </a:r>
            <a:endParaRPr lang="en-GB" sz="18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hospitality industry faced social and environmental issues (Legrand </a:t>
            </a:r>
            <a:r>
              <a:rPr lang="en-GB" sz="1800" i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</a:t>
            </a:r>
            <a:r>
              <a:rPr lang="en-GB" sz="18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2022)</a:t>
            </a:r>
            <a:endParaRPr lang="en-GB" sz="18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●"/>
            </a:pPr>
            <a:r>
              <a:rPr lang="en-GB" sz="18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government planned a net-zero emission establishment </a:t>
            </a:r>
            <a:endParaRPr lang="en-GB" sz="18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200000"/>
              </a:lnSpc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3083" name="Group 308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084" name="Freeform: Shape 308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85" name="Freeform: Shape 308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86" name="Freeform: Shape 308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87" name="Freeform: Shape 308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074" name="Picture 2" descr="Pioneering Sustainable Healthcare in ...">
            <a:extLst>
              <a:ext uri="{FF2B5EF4-FFF2-40B4-BE49-F238E27FC236}">
                <a16:creationId xmlns:a16="http://schemas.microsoft.com/office/drawing/2014/main" id="{51AA4609-BE50-6DC2-C9A8-639C8BE6C3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893568"/>
            <a:ext cx="4142232" cy="199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1851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95804A-4202-5F2E-F63D-49F4CB16E3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54697-BCA1-0BF1-7C84-5917B351A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11" y="336407"/>
            <a:ext cx="7037140" cy="192060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36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Impact 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0AAD6-4009-E32B-2A13-CEFDE00BC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0469" y="2257007"/>
            <a:ext cx="5754623" cy="3967912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●"/>
            </a:pPr>
            <a:r>
              <a:rPr lang="en-US" sz="18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Brand image development of the hotels 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●"/>
            </a:pPr>
            <a:r>
              <a:rPr lang="en-US" sz="18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Tourism industry revenue development </a:t>
            </a:r>
          </a:p>
          <a:p>
            <a:pPr marL="342900" lvl="0" indent="-342900" algn="just">
              <a:lnSpc>
                <a:spcPct val="200000"/>
              </a:lnSpc>
              <a:buFont typeface="Arial" panose="020B0604020202020204" pitchFamily="34" charset="0"/>
              <a:buChar char="●"/>
            </a:pPr>
            <a:r>
              <a:rPr lang="en-US" sz="18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Consumer interests in the hotels are developed (Han, 2021)</a:t>
            </a:r>
          </a:p>
        </p:txBody>
      </p:sp>
      <p:pic>
        <p:nvPicPr>
          <p:cNvPr id="1026" name="Picture 2" descr="Sustainable Development: Meaning ...">
            <a:extLst>
              <a:ext uri="{FF2B5EF4-FFF2-40B4-BE49-F238E27FC236}">
                <a16:creationId xmlns:a16="http://schemas.microsoft.com/office/drawing/2014/main" id="{32D4876F-FEE2-99D2-F8A5-854F7891C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3980" y="1605776"/>
            <a:ext cx="3830793" cy="341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9274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D4E11D-0EF3-3B04-43A5-022F49796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88989"/>
            <a:ext cx="6454772" cy="145405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Challenges of sustainability implementation in hotels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AC964-B9E9-7A02-9C77-82162B429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316" y="2421683"/>
            <a:ext cx="4765949" cy="4099911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Reduction of biodiversity and global warming have become the main reasons (Khatter, 2023)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Sustainable HR strategy followed by hotels in hospitality (Ghani </a:t>
            </a:r>
            <a:r>
              <a:rPr lang="en-GB" sz="2000" i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 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2022)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Water conservation and pollution remain key business issues due to sustainability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grpSp>
        <p:nvGrpSpPr>
          <p:cNvPr id="4107" name="Group 4106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4108" name="Freeform: Shape 410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9" name="Freeform: Shape 410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10" name="Freeform: Shape 410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11" name="Freeform: Shape 411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098" name="Picture 2" descr="Sustainable Business Stock Photos ...">
            <a:extLst>
              <a:ext uri="{FF2B5EF4-FFF2-40B4-BE49-F238E27FC236}">
                <a16:creationId xmlns:a16="http://schemas.microsoft.com/office/drawing/2014/main" id="{9F61C9D3-3028-5F28-96A9-051C77CBAF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1819656"/>
            <a:ext cx="4142232" cy="4142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6626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818D1-7BFF-DBC1-7BB4-22A8351AAF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8E594-DF38-B07F-DEAC-E06C08F22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88989"/>
            <a:ext cx="6454772" cy="145405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Challenges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CAEFC-48A1-BE1A-46A5-DE8D54B69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828" y="2003512"/>
            <a:ext cx="4765949" cy="4099911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Plastic waste generation enhanced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Fossil fuel use in high amounts and nature gets affected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Biodiversity loss is responsible for affecting natural activities (Khatter, 2023)</a:t>
            </a:r>
          </a:p>
        </p:txBody>
      </p:sp>
      <p:pic>
        <p:nvPicPr>
          <p:cNvPr id="2050" name="Picture 2" descr="Sustainable Development Definition | Arena">
            <a:extLst>
              <a:ext uri="{FF2B5EF4-FFF2-40B4-BE49-F238E27FC236}">
                <a16:creationId xmlns:a16="http://schemas.microsoft.com/office/drawing/2014/main" id="{6CDAFE6A-2FED-CB85-86C5-A2A545CF7A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070" y="1354682"/>
            <a:ext cx="4516244" cy="451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295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11005-768E-50DD-06F3-CEBAA3CBC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32" y="802955"/>
            <a:ext cx="6326724" cy="145405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Strategies for sustainability implementation 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138C0-DB0D-239A-FA8C-7099109ED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146" y="2399380"/>
            <a:ext cx="4765949" cy="4034873"/>
          </a:xfrm>
        </p:spPr>
        <p:txBody>
          <a:bodyPr anchor="t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Industry 4.0 focused on technology advancement to deal with sustainability issues</a:t>
            </a:r>
            <a:r>
              <a:rPr lang="en-GB" sz="2000" b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Ben Youssef and Zeqiri, 2022</a:t>
            </a:r>
            <a:r>
              <a:rPr lang="en-GB" sz="2000" b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QR code use has become a sustainable strategy for the hospitality sector</a:t>
            </a:r>
            <a:r>
              <a:rPr lang="en-GB" sz="2000" b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GB" sz="2000" u="none" strike="noStrike" dirty="0" err="1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Ozturkcan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and </a:t>
            </a:r>
            <a:r>
              <a:rPr lang="en-GB" sz="2000" u="none" strike="noStrike" dirty="0" err="1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Kitapci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2025</a:t>
            </a:r>
            <a:r>
              <a:rPr lang="en-GB" sz="2000" b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Management of waste in the hospitality industry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5131" name="Group 51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5132" name="Freeform: Shape 51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3" name="Freeform: Shape 51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4" name="Freeform: Shape 51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5" name="Freeform: Shape 51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Sustainability Images – Browse 4,932 ...">
            <a:extLst>
              <a:ext uri="{FF2B5EF4-FFF2-40B4-BE49-F238E27FC236}">
                <a16:creationId xmlns:a16="http://schemas.microsoft.com/office/drawing/2014/main" id="{2354D03D-6C18-2EBE-B2B2-5AC4E7760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512538"/>
            <a:ext cx="4142232" cy="275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1670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7EAC92-7E15-DAFE-0810-396292F98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253" y="296674"/>
            <a:ext cx="4766330" cy="1454051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TBL theory 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80045-7765-93D7-03F1-E4A8B8733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6" y="1572322"/>
            <a:ext cx="5229245" cy="4861931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Triple Bottom Line theory presents a sustainability standard, and it focuses on people, planet and profit (</a:t>
            </a:r>
            <a:r>
              <a:rPr lang="en-GB" sz="2000" u="none" strike="noStrike" dirty="0" err="1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Grădinaru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000" i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2022)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Environmental performance can be easily analysed through the TBL approach (</a:t>
            </a:r>
            <a:r>
              <a:rPr lang="en-GB" sz="2000" u="none" strike="noStrike" dirty="0" err="1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Liute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and De Giacomo, 2022)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theory is criticised due to over-focusing on the profit aspect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6155" name="Group 615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6156" name="Freeform: Shape 615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7" name="Freeform: Shape 615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8" name="Freeform: Shape 615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9" name="Freeform: Shape 615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146" name="Picture 2">
            <a:extLst>
              <a:ext uri="{FF2B5EF4-FFF2-40B4-BE49-F238E27FC236}">
                <a16:creationId xmlns:a16="http://schemas.microsoft.com/office/drawing/2014/main" id="{35FDC38C-ED48-28E9-ACCA-23DF059DDB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684347"/>
            <a:ext cx="4142232" cy="24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3113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AED0BD-1788-CF15-EA84-FD3CB230B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291" y="691375"/>
            <a:ext cx="4766330" cy="1454051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Three-pillar model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646B4-395F-5309-D19E-2850AC8F1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model enhanced awareness of the economic profitability</a:t>
            </a:r>
            <a:r>
              <a:rPr lang="en-GB" sz="2000" b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Díaz </a:t>
            </a:r>
            <a:r>
              <a:rPr lang="en-GB" sz="2000" i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 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2021)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SMEs ensure sustainability through the three-pillar approach (Surman and Böcskei, 2023)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Lack of universality and development, this theory is criticised 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7179" name="Group 7178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7180" name="Freeform: Shape 7179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81" name="Freeform: Shape 7180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82" name="Freeform: Shape 7181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83" name="Freeform: Shape 7182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170" name="Picture 2">
            <a:extLst>
              <a:ext uri="{FF2B5EF4-FFF2-40B4-BE49-F238E27FC236}">
                <a16:creationId xmlns:a16="http://schemas.microsoft.com/office/drawing/2014/main" id="{0BF9B5D0-F852-86F0-7A55-7848A6CEE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3010548"/>
            <a:ext cx="4142232" cy="17604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0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2D35B8-E657-B1C8-4498-21B4D2259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EE064-AE1E-BE4A-9919-5A352225D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291" y="691375"/>
            <a:ext cx="4766330" cy="1454051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Literature gap </a:t>
            </a: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70A04-2F61-E064-B2E4-D66F06D96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Lack of evidence about sustainability in the hospitality sector 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Researchers did not get enough time to collect sustainable protocols information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US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Net-zero protocol-based journals are not used properly </a:t>
            </a:r>
          </a:p>
        </p:txBody>
      </p:sp>
      <p:pic>
        <p:nvPicPr>
          <p:cNvPr id="3074" name="Picture 2" descr="What is sustainability?">
            <a:extLst>
              <a:ext uri="{FF2B5EF4-FFF2-40B4-BE49-F238E27FC236}">
                <a16:creationId xmlns:a16="http://schemas.microsoft.com/office/drawing/2014/main" id="{91625FBD-8909-714F-34DA-726142302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9804" y="1418400"/>
            <a:ext cx="4560849" cy="4604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9358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9BA553-D84F-F9DF-AC75-7D97C762C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595" y="122731"/>
            <a:ext cx="5405644" cy="145405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Data collection method 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DD758-EDB5-C2D0-5610-370BFACAC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1576782"/>
            <a:ext cx="4765949" cy="4198377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Secondary data collection with a qualitative method is focused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Books and journals of previous researchers are used for secondary data collection (Mazhar, 2021)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Google Scholar-based sustainability type articles included, and before 2018 data excluded 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8203" name="Group 820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8204" name="Freeform: Shape 820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05" name="Freeform: Shape 820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06" name="Freeform: Shape 820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07" name="Freeform: Shape 820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194" name="Picture 2" descr="Secondary Research Advantages ...">
            <a:extLst>
              <a:ext uri="{FF2B5EF4-FFF2-40B4-BE49-F238E27FC236}">
                <a16:creationId xmlns:a16="http://schemas.microsoft.com/office/drawing/2014/main" id="{0774D576-E697-D81C-D8DA-A7B9AC9E9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110639"/>
            <a:ext cx="4142232" cy="356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38435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5C9AC-EE09-3ECA-91AA-A92834997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Techniques and tools 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8A7AF-A1D8-F945-47CA-37B37ECDB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757" y="2075928"/>
            <a:ext cx="5229245" cy="3979117"/>
          </a:xfrm>
        </p:spPr>
        <p:txBody>
          <a:bodyPr anchor="t"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Use of thematic analysis for sustainability and net-zero emission analysis in the hospitality sector 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PEST became a useful tool for understanding the external conditions of hospitality  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Development of the conceptual model becomes easier with thematic analysis (Naeem </a:t>
            </a:r>
            <a:r>
              <a:rPr lang="en-GB" sz="2000" i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2023)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0D87F0A3-D430-9A0D-BEAE-60785F5B03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2" y="3000796"/>
            <a:ext cx="4142232" cy="1779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8930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B80DC-FF07-FF98-E760-EF6EFAAF0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02" y="296674"/>
            <a:ext cx="5269919" cy="1527717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br>
              <a:rPr lang="en-GB" sz="40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40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Theme analysis </a:t>
            </a:r>
            <a:br>
              <a:rPr lang="en-GB" sz="4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Political 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A48B0-2A77-300A-8609-6F7532114D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702" y="2421682"/>
            <a:ext cx="5269919" cy="4139643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Not favourable political conditions for hotels in the UK 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UK hospitality industry-based employment laws cater for the hotels (Ioannou and Dukes, 2021)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CSR maintenance focused on hotels such as Marriott through community engagement (Marriott, 2025)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51330A6-DDD3-6B5B-C141-1F5D08323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2" y="2496110"/>
            <a:ext cx="4142232" cy="2789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2760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E3694-4781-A547-1A7F-2EF31C08D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745" y="586606"/>
            <a:ext cx="4766330" cy="145405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Economic 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21D9F-5EE0-D3BE-DA1C-380767033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21682"/>
            <a:ext cx="5113421" cy="4139643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90% of hospitality companies followed sustainable protocols (Roberts, 2024)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hospitality sector contributed almost £54 billion via taxes, and the economy of the UK developed 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Sustainable commitment followed by companies in the industry, such as IHG Hotels (IHG, 2025)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F86C217-AD39-D884-E6F8-B216934876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2" y="2446965"/>
            <a:ext cx="4142232" cy="2887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9217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8EA77B-A237-E6AF-836D-5755ECE94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Social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2F73C-001B-E9BF-5A9B-C5A7F6522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5013567" cy="4057176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UK hospitality sector gives almost 17% job opportunities (UK Hospitality, 2023)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Almost 3.5 million UK people have gotten job opportunities ‘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Climate action becomes an effective initiative in the industry by companies such as Hilton (Hilton, 2025)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5C5504C4-5BEE-92AD-4CA9-C65A56D19E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2" y="2209382"/>
            <a:ext cx="4142232" cy="3362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4223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B08CC6-A1D4-569B-EA2C-99B621A36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Technological 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D08A3-D1E6-5653-611F-00EB6BF6E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864" y="2421683"/>
            <a:ext cx="4990758" cy="4057176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Use of robotics and automation is followed in the UK hospitality sector</a:t>
            </a:r>
            <a:r>
              <a:rPr lang="en-GB" sz="2000" b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(Pizam </a:t>
            </a:r>
            <a:r>
              <a:rPr lang="en-GB" sz="2000" i="1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</a:t>
            </a: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2022)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Human-generated waste is reduced through the application of probiotics 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Green technology has also been adopted in the UK hotels 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1FA673CE-B341-4851-C06F-3D6EC1A3D9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2" y="2614179"/>
            <a:ext cx="4142232" cy="2553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7163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5" name="Rectangle 9224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95041-B15A-A123-460F-495E9E533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CA2DF-1E3A-D41D-CEFD-F08A1B498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 hospitality, sustainability and net-zero emissions are key features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Business success is ensured for hotels, and job opportunities are created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Waste generation and the use of fossil fuels remained issues 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9227" name="Group 9226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9228" name="Freeform: Shape 922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29" name="Freeform: Shape 922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30" name="Freeform: Shape 922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31" name="Freeform: Shape 923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218" name="Picture 2" descr="Sustainability Goals Stock Photos ...">
            <a:extLst>
              <a:ext uri="{FF2B5EF4-FFF2-40B4-BE49-F238E27FC236}">
                <a16:creationId xmlns:a16="http://schemas.microsoft.com/office/drawing/2014/main" id="{D5B00AB1-54C0-7459-D205-A1CBE0F699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1819656"/>
            <a:ext cx="4142232" cy="4142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43555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9" name="Rectangle 1024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4F4EA-FB2E-D1A7-84EC-C1CB94FD3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Recommendations </a:t>
            </a:r>
            <a:b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8AB70-F6CF-BB5C-8009-52F4030D5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6" y="2141034"/>
            <a:ext cx="5229245" cy="4270917"/>
          </a:xfrm>
        </p:spPr>
        <p:txBody>
          <a:bodyPr anchor="t"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Hospitality management followed as an automated operation of a better guest experience (Ford and Sturman, 2020)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Sustainable protocols such as plastic avoidance and renewable energy use become helpful (Costa and Costa, 2022)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Eco-friendly protocols helped in reducing philosophical issues in hospitality (Tribe, 2009)</a:t>
            </a:r>
            <a:endParaRPr lang="en-GB" sz="200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0251" name="Group 1025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0252" name="Freeform: Shape 1025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53" name="Freeform: Shape 1025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54" name="Freeform: Shape 1025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55" name="Freeform: Shape 1025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42" name="Picture 2" descr="Environmental Sustainability - GHG ...">
            <a:extLst>
              <a:ext uri="{FF2B5EF4-FFF2-40B4-BE49-F238E27FC236}">
                <a16:creationId xmlns:a16="http://schemas.microsoft.com/office/drawing/2014/main" id="{B2259B56-5F4D-CDA5-D678-591C16F3F3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808447"/>
            <a:ext cx="4142232" cy="216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8086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C684D-68FA-D814-8A88-6E7B6DB55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004" y="73362"/>
            <a:ext cx="9833548" cy="520235"/>
          </a:xfrm>
        </p:spPr>
        <p:txBody>
          <a:bodyPr anchor="b">
            <a:noAutofit/>
          </a:bodyPr>
          <a:lstStyle/>
          <a:p>
            <a:pPr algn="ctr"/>
            <a:r>
              <a:rPr lang="en-GB" sz="40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 </a:t>
            </a:r>
            <a:endParaRPr lang="en-GB" sz="40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89A37DD0-005A-4C6D-66D6-A3699131D77F}"/>
              </a:ext>
            </a:extLst>
          </p:cNvPr>
          <p:cNvSpPr txBox="1"/>
          <p:nvPr/>
        </p:nvSpPr>
        <p:spPr>
          <a:xfrm>
            <a:off x="78059" y="892098"/>
            <a:ext cx="12021014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Ben Youssef, A. and Zeqiri, A., (2022). Hospitality industry 4.0 and climate change.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Circular Economy and Sustainability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(3), pp.1043-1063.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 https://link.springer.com/content/pdf/10.1007/s43615-021-00141-x.pdf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Costa, V. and Costa, C., (2022). Challenges in Times of Crisis and Pandemics in the Hospitality Industry: A Systematic Literature Review.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 and Competitiveness in the Hospitality Industry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pp.1-22.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 https://www.igi-global.com/chapter/challenges-in-times-of-crisis-and-pandemics-in-the-hospitality-industry/305921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Díaz de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Otálora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X., Del Prado, A.,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Dragoni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Estellés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F. and Amon, B., (2021). Evaluating three-pillar sustainability modelling approaches for dairy cattle production systems.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13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(11), p.6332.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 https://www.mdpi.com/2071-1050/13/11/6332?trk=public_post_main-feed-card-text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Ford, R.C. and Sturman, M.C., (2020).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Managing hospitality organizations: Achieving excellence in the guest experience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SAGE Publications.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Ghani, B., Zada, M., Memon, K.R., Ullah, R., Khattak, A., Han, H., Ariza-Montes, A. and Araya-Castillo, L., (2022). Challenges and strategies for employee retention in the hospitality industry: A review.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14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(5), p.2885.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 https://www.mdpi.com/2071-1050/14/5/2885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Grădinaru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Obadă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D.R.,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Grădinaru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I.A. and Dabija, D.C., (2022). Enhancing sustainable cosmetics brand purchase: a comprehensive approach based on the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sor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model and the triple bottom line.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14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(21), p.14118.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 https://www.mdpi.com/2071-1050/14/21/14118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Han, H., (2021). Consumer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and environmental sustainability in tourism and hospitality: A review of theories, concepts, and latest research.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Sustainable consumer behaviour and the environment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pp.1-22.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 https://www.tandfonline.com/doi/pdf/10.1080/09669582.2021.1903019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Hilton (2025)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Travel with purpose: Environmental, social and governance at Hilton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Travel With Purpose | Hilton TWP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https://esg.hilton.com/environment/ (Accessed: 20 May 2025).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IHG (2025)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 at IHG Hotels &amp; Resorts: Options to support a more sustainable stay experience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IHG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https://www.ihg.com/content/us/en/sustainability-low-carbon (Accessed: 20 May 2025).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Ioannou, G. and Dukes, R., (2021). Anything goes? Exploring the limits of employment law in UK hospitality and catering.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Industrial Relations Journal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52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(3), pp.255-269.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 https://onlinelibrary.wiley.com/doi/pdfdirect/10.1111/irj.12329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Khatter, A., (2023). Challenges and solutions for environmental sustainability in the hospitality sector.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15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(15), p.11491.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 https://www.mdpi.com/2071-1050/15/15/11491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Legrand, W., Chen, J.S. and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Laeis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G.C., (2022).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 in the hospitality industry: Principles of sustainable operations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Routledge.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Liute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 and De Giacomo, M.R., (2022). The environmental performance of UK‐based B Corp companies: An analysis based on the triple bottom line approach.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Business Strategy and the Environment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31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(3), pp.810-827.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 https://onlinelibrary.wiley.com/doi/pdfdirect/10.1002/bse.2919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Marriott (2025)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Home - CSR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marriott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https://serve360.marriott.com/ (Accessed: 20 May 2025).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Mazhar, S.A., Anjum, R., Anwar, A.I. and Khan, A.A., (2021). Methods of data collection: A fundamental tool of research.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Integrated Community Health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10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(1), pp.6-10.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 https://www.researchgate.net/profile/Syeda-Ayeman-Mazhar/publication/356269289_Methods_of_Data_Collection_A_Fundamental_Tool_of_Research/links/61fe7e23870587329e943cd1/Methods-of-Data-Collection-A-Fundamental-Tool-of-Research.pdf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Naeem, M.,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Ozuem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W., Howell, K. and Ranfagni, S., (2023). A step-by-step process of thematic analysis to develop a conceptual model in qualitative research.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qualitative methods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22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p.16094069231205789.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3"/>
              </a:rPr>
              <a:t> https://journals.sagepub.com/doi/pdf/10.1177/16094069231205789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Ozturkcan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 and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Kitapci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O., (2025). A sustainable solution for the hospitality industry: The QR code menus.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Information Technology Teaching Cases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15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(1), pp.2-7.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4"/>
              </a:rPr>
              <a:t> https://journals.sagepub.com/doi/pdf/10.1177/20438869231181599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Pizam, A., Ozturk, A.B., Balderas-Cejudo, A.,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Buhalis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D., Fuchs, G., Hara, T., Meira, J., Revilla, M.R.G., Sethi, D., Shen, Y. and State, O., (2022). Factors affecting hotel managers’ intentions to adopt robotic technologies: A global study.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102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p.103139.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5"/>
              </a:rPr>
              <a:t> http://eprints.bournemouth.ac.uk/36954/3/Pizam%20RobotsManuscript%20Revised.pdf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Roberts, I. (2024)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UK hospitality sector and Sustainability in 2024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UKHospitality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https://www.ukhospitality.org.uk/the-uk-hospitality-sector-and-sustainability-in-2024/ (Accessed: 20 May 2025).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Statista (2025)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Share of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travelers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choosing eco-friendly Hotels GB 2025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Statista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https://www.statista.com/statistics/1340780/travelers-choosing-ecofriendly-hotels-uk/ (Accessed: 20 May 2025).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Surman, V. and Böcskei, E., (2023). The SDG relevance-presence map of Hungarian SMEs-The relationship between the SDGs and the three pillar model.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Cleaner Environmental Systems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11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p.100144. Link:</a:t>
            </a:r>
            <a:r>
              <a:rPr lang="en-GB" sz="800" u="sng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6"/>
              </a:rPr>
              <a:t> https://www.sciencedirect.com/science/article/pii/S2666789423000387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Tribe, J. ed., (2009).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Philosophical issues in tourism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(Vol. 37). Bristol: Channel view publications.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UK Hospitality (2023)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Economic contribution of hospitality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UKHospitality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ukhospitality.org.uk/insight/economic-contribution-of-hospitality/#:~:text=Hospitality%20contributed%20%C2%A354%20billion,to%20the%20Treasury%20last%20year.&amp;text=The%20sector%20generated%20%C2%A320%20billion%20worth%20of%20exports%20in%202022.&amp;text=Hospitality%20attracted%20%C2%A37%20billion%20worth%20of%20business%20investment%20last%20year. (Accessed: 20 May 2025).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201395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2199</Words>
  <Application>Microsoft Office PowerPoint</Application>
  <PresentationFormat>Widescreen</PresentationFormat>
  <Paragraphs>120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Aptos Display</vt:lpstr>
      <vt:lpstr>Arial</vt:lpstr>
      <vt:lpstr>Times New Roman</vt:lpstr>
      <vt:lpstr>Office Theme</vt:lpstr>
      <vt:lpstr>  Module Title: Contemporary Themes in the Hotel and Hospitality Sector Module code: BMIH6001 Student name: Aurel-Constantin Lature Student number: 2208733 Lecturer name: Antoinette Milne  Assignment 2: Option Two: Sustainability and net-zero in the hotel industry</vt:lpstr>
      <vt:lpstr>PowerPoint Presentation</vt:lpstr>
      <vt:lpstr>Introduction  Outline and importance </vt:lpstr>
      <vt:lpstr>Background </vt:lpstr>
      <vt:lpstr> Literature Review Impact of sustainability and net-zero strategy  </vt:lpstr>
      <vt:lpstr>Impact </vt:lpstr>
      <vt:lpstr>Challenges of sustainability implementation in hotels </vt:lpstr>
      <vt:lpstr>Challenges </vt:lpstr>
      <vt:lpstr>Strategies for sustainability implementation  </vt:lpstr>
      <vt:lpstr>TBL theory  </vt:lpstr>
      <vt:lpstr>Three-pillar model </vt:lpstr>
      <vt:lpstr>Literature gap </vt:lpstr>
      <vt:lpstr>Data collection method  </vt:lpstr>
      <vt:lpstr>Techniques and tools  </vt:lpstr>
      <vt:lpstr> Theme analysis  Political  </vt:lpstr>
      <vt:lpstr>Economic  </vt:lpstr>
      <vt:lpstr>Social </vt:lpstr>
      <vt:lpstr>Technological  </vt:lpstr>
      <vt:lpstr>Conclusion </vt:lpstr>
      <vt:lpstr>Recommendations 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akra2024paul@outlook.com</dc:creator>
  <cp:lastModifiedBy>aurel lature</cp:lastModifiedBy>
  <cp:revision>4</cp:revision>
  <dcterms:created xsi:type="dcterms:W3CDTF">2025-06-02T08:34:08Z</dcterms:created>
  <dcterms:modified xsi:type="dcterms:W3CDTF">2025-06-08T07:00:48Z</dcterms:modified>
</cp:coreProperties>
</file>