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sldIdLst>
    <p:sldId id="256" r:id="rId2"/>
    <p:sldId id="280" r:id="rId3"/>
    <p:sldId id="281" r:id="rId4"/>
    <p:sldId id="278" r:id="rId5"/>
    <p:sldId id="260" r:id="rId6"/>
    <p:sldId id="269" r:id="rId7"/>
    <p:sldId id="270" r:id="rId8"/>
    <p:sldId id="271" r:id="rId9"/>
    <p:sldId id="272" r:id="rId10"/>
    <p:sldId id="273" r:id="rId11"/>
    <p:sldId id="274" r:id="rId12"/>
    <p:sldId id="276" r:id="rId13"/>
    <p:sldId id="275" r:id="rId14"/>
    <p:sldId id="277" r:id="rId15"/>
    <p:sldId id="346" r:id="rId16"/>
    <p:sldId id="324" r:id="rId17"/>
    <p:sldId id="318" r:id="rId18"/>
    <p:sldId id="317" r:id="rId19"/>
    <p:sldId id="320" r:id="rId20"/>
    <p:sldId id="321" r:id="rId21"/>
    <p:sldId id="323" r:id="rId22"/>
    <p:sldId id="322" r:id="rId23"/>
    <p:sldId id="263" r:id="rId24"/>
    <p:sldId id="347" r:id="rId25"/>
    <p:sldId id="34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DF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50" autoAdjust="0"/>
    <p:restoredTop sz="78771" autoAdjust="0"/>
  </p:normalViewPr>
  <p:slideViewPr>
    <p:cSldViewPr snapToGrid="0">
      <p:cViewPr varScale="1">
        <p:scale>
          <a:sx n="57" d="100"/>
          <a:sy n="57" d="100"/>
        </p:scale>
        <p:origin x="92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9AED37-0F1E-40BA-B568-1C70577C64EC}" type="datetimeFigureOut">
              <a:rPr lang="en-GB" smtClean="0"/>
              <a:t>23/05/2023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1C3AE7-25E0-4C99-9921-B00ED668EAF5}" type="slidenum">
              <a:rPr lang="en-GB" smtClean="0"/>
              <a:t>‹#›</a:t>
            </a:fld>
            <a:endParaRPr lang="en-GB"/>
          </a:p>
        </p:txBody>
      </p:sp>
    </p:spTree>
    <p:extLst>
      <p:ext uri="{BB962C8B-B14F-4D97-AF65-F5344CB8AC3E}">
        <p14:creationId xmlns:p14="http://schemas.microsoft.com/office/powerpoint/2010/main" val="4220681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1C3AE7-25E0-4C99-9921-B00ED668EAF5}" type="slidenum">
              <a:rPr lang="en-GB" smtClean="0"/>
              <a:t>24</a:t>
            </a:fld>
            <a:endParaRPr lang="en-GB"/>
          </a:p>
        </p:txBody>
      </p:sp>
    </p:spTree>
    <p:extLst>
      <p:ext uri="{BB962C8B-B14F-4D97-AF65-F5344CB8AC3E}">
        <p14:creationId xmlns:p14="http://schemas.microsoft.com/office/powerpoint/2010/main" val="419737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1DBC5C-45E0-47DB-9DC9-02D7D6AF52B0}"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280643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DBC5C-45E0-47DB-9DC9-02D7D6AF52B0}"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2091469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3406060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1DBC5C-45E0-47DB-9DC9-02D7D6AF52B0}"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967205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1DBC5C-45E0-47DB-9DC9-02D7D6AF52B0}" type="datetimeFigureOut">
              <a:rPr lang="en-GB" smtClean="0"/>
              <a:t>23/05/2023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2688118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1DBC5C-45E0-47DB-9DC9-02D7D6AF52B0}" type="datetimeFigureOut">
              <a:rPr lang="en-GB" smtClean="0"/>
              <a:t>23/05/2023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2338019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1DBC5C-45E0-47DB-9DC9-02D7D6AF52B0}" type="datetimeFigureOut">
              <a:rPr lang="en-GB" smtClean="0"/>
              <a:t>23/05/2023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459388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1DBC5C-45E0-47DB-9DC9-02D7D6AF52B0}"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4126069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268A9F-7CA7-4EC5-AB84-B02E367B48DB}" type="slidenum">
              <a:rPr lang="en-GB" smtClean="0"/>
              <a:t>‹#›</a:t>
            </a:fld>
            <a:endParaRPr lang="en-GB"/>
          </a:p>
        </p:txBody>
      </p:sp>
      <p:sp>
        <p:nvSpPr>
          <p:cNvPr id="5" name="Date Placeholder 4"/>
          <p:cNvSpPr>
            <a:spLocks noGrp="1"/>
          </p:cNvSpPr>
          <p:nvPr>
            <p:ph type="dt" sz="half" idx="10"/>
          </p:nvPr>
        </p:nvSpPr>
        <p:spPr/>
        <p:txBody>
          <a:bodyPr/>
          <a:lstStyle/>
          <a:p>
            <a:fld id="{3B1DBC5C-45E0-47DB-9DC9-02D7D6AF52B0}" type="datetimeFigureOut">
              <a:rPr lang="en-GB" smtClean="0"/>
              <a:t>23/05/2023</a:t>
            </a:fld>
            <a:endParaRPr lang="en-GB"/>
          </a:p>
        </p:txBody>
      </p:sp>
    </p:spTree>
    <p:extLst>
      <p:ext uri="{BB962C8B-B14F-4D97-AF65-F5344CB8AC3E}">
        <p14:creationId xmlns:p14="http://schemas.microsoft.com/office/powerpoint/2010/main" val="3894130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3733285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79893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2922105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341536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11694655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DBC5C-45E0-47DB-9DC9-02D7D6AF52B0}"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493667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DBC5C-45E0-47DB-9DC9-02D7D6AF52B0}"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1773617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B1DBC5C-45E0-47DB-9DC9-02D7D6AF52B0}" type="datetimeFigureOut">
              <a:rPr lang="en-GB" smtClean="0"/>
              <a:t>23/05/2023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8268A9F-7CA7-4EC5-AB84-B02E367B48DB}" type="slidenum">
              <a:rPr lang="en-GB" smtClean="0"/>
              <a:t>‹#›</a:t>
            </a:fld>
            <a:endParaRPr lang="en-GB"/>
          </a:p>
        </p:txBody>
      </p:sp>
    </p:spTree>
    <p:extLst>
      <p:ext uri="{BB962C8B-B14F-4D97-AF65-F5344CB8AC3E}">
        <p14:creationId xmlns:p14="http://schemas.microsoft.com/office/powerpoint/2010/main" val="172918706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4.jpeg"/><Relationship Id="rId11" Type="http://schemas.openxmlformats.org/officeDocument/2006/relationships/image" Target="../media/image29.jpe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20.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image" Target="../media/image38.png"/></Relationships>
</file>

<file path=ppt/slides/_rels/slide2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hyperlink" Target="https://www.camhs-resources.co.uk/downloads" TargetMode="External"/><Relationship Id="rId13" Type="http://schemas.openxmlformats.org/officeDocument/2006/relationships/image" Target="../media/image47.png"/><Relationship Id="rId3" Type="http://schemas.openxmlformats.org/officeDocument/2006/relationships/image" Target="../media/image41.png"/><Relationship Id="rId7" Type="http://schemas.openxmlformats.org/officeDocument/2006/relationships/hyperlink" Target="https://www.nhs.uk/live-well/healthy-weight/childrens-weight/very-overweight-children-advice-for-parents/" TargetMode="External"/><Relationship Id="rId12" Type="http://schemas.openxmlformats.org/officeDocument/2006/relationships/image" Target="../media/image46.png"/><Relationship Id="rId2" Type="http://schemas.openxmlformats.org/officeDocument/2006/relationships/image" Target="../media/image40.png"/><Relationship Id="rId1" Type="http://schemas.openxmlformats.org/officeDocument/2006/relationships/slideLayout" Target="../slideLayouts/slideLayout7.xml"/><Relationship Id="rId6" Type="http://schemas.openxmlformats.org/officeDocument/2006/relationships/image" Target="../media/image44.png"/><Relationship Id="rId11" Type="http://schemas.openxmlformats.org/officeDocument/2006/relationships/image" Target="../media/image45.png"/><Relationship Id="rId5" Type="http://schemas.openxmlformats.org/officeDocument/2006/relationships/image" Target="../media/image43.png"/><Relationship Id="rId10" Type="http://schemas.openxmlformats.org/officeDocument/2006/relationships/hyperlink" Target="https://www.mind.org.uk/for-young-people/how-to-get-help-and-support/useful-contacts/" TargetMode="External"/><Relationship Id="rId4" Type="http://schemas.openxmlformats.org/officeDocument/2006/relationships/image" Target="../media/image42.png"/><Relationship Id="rId9" Type="http://schemas.openxmlformats.org/officeDocument/2006/relationships/hyperlink" Target="https://www.youngminds.org.uk/young-person/" TargetMode="External"/><Relationship Id="rId14" Type="http://schemas.openxmlformats.org/officeDocument/2006/relationships/image" Target="../media/image48.png"/></Relationships>
</file>

<file path=ppt/slides/_rels/slide23.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hyperlink" Target="https://theheartfoundation.org/2018/02/09/childhood-obesity/" TargetMode="External"/><Relationship Id="rId3" Type="http://schemas.openxmlformats.org/officeDocument/2006/relationships/hyperlink" Target="https://www.bhf.org.uk/informationsupport/support/healthy-living/managing-your-weight#Heading4" TargetMode="External"/><Relationship Id="rId7" Type="http://schemas.openxmlformats.org/officeDocument/2006/relationships/hyperlink" Target="https://dworakpeck.usc.edu/blog/the-link-between-childhood-trauma-and-obesity#:~:text=Excess%20stress%20can%20lead%20to,short%2D%20and%20long%2Dterm" TargetMode="External"/><Relationship Id="rId12" Type="http://schemas.openxmlformats.org/officeDocument/2006/relationships/hyperlink" Target="https://www.istockphoto.com/vector/fat-family-gm121117704-9959120"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rharshsheth.com/obesity-mental-health-how-excess-body-fat-affects-our-mental-health-dr-harsh-sheth/" TargetMode="External"/><Relationship Id="rId11" Type="http://schemas.openxmlformats.org/officeDocument/2006/relationships/hyperlink" Target="https://www.hindustantimes.com/fitness/parents-need-to-limit-children-s-screentime-to-prevent-obesity/story-cNjd2w1uU5p7lQjLtheHfN.html" TargetMode="External"/><Relationship Id="rId5" Type="http://schemas.openxmlformats.org/officeDocument/2006/relationships/hyperlink" Target="https://psychscenehub.com/psychinsights/social-media-use-sleep-and-obesity-in-children-2/" TargetMode="External"/><Relationship Id="rId10" Type="http://schemas.openxmlformats.org/officeDocument/2006/relationships/hyperlink" Target="https://www.verywellfamily.com/obesity-and-bullying-what-is-the-connection-460623" TargetMode="External"/><Relationship Id="rId4" Type="http://schemas.openxmlformats.org/officeDocument/2006/relationships/hyperlink" Target="https://www.cdc.gov/obesity/basics/consequences.html#:~:text=Obesity%20in%20children%20and%20adults,for%20the%20following%20health%20conditions.&amp;text=High%20blood%20pressure%20and%20high,as%20asthma%20and%20sleep%20apnea" TargetMode="External"/><Relationship Id="rId9" Type="http://schemas.openxmlformats.org/officeDocument/2006/relationships/hyperlink" Target="https://www.freepik.com/free-photos-vectors/stop-bullying"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wheninmanila.com/5-ways-obesity-affects-your-organs/" TargetMode="External"/><Relationship Id="rId13" Type="http://schemas.openxmlformats.org/officeDocument/2006/relationships/hyperlink" Target="https://www.who.int/health-topics/obesity#tab=tab_1" TargetMode="External"/><Relationship Id="rId3" Type="http://schemas.openxmlformats.org/officeDocument/2006/relationships/hyperlink" Target="https://news.harvard.edu/gazette/story/2014/07/obesity-risk-stronger-among-siblings/" TargetMode="External"/><Relationship Id="rId7" Type="http://schemas.openxmlformats.org/officeDocument/2006/relationships/hyperlink" Target="https://www.pixtastock.com/illustration/15162363" TargetMode="External"/><Relationship Id="rId12" Type="http://schemas.openxmlformats.org/officeDocument/2006/relationships/hyperlink" Target="https://www.vitalabo.co.uk/info/magazine/types-of-exercise" TargetMode="External"/><Relationship Id="rId2" Type="http://schemas.openxmlformats.org/officeDocument/2006/relationships/hyperlink" Target="https://www.structural-learning.com/post/bronfenbrenners-ecological-model" TargetMode="External"/><Relationship Id="rId1" Type="http://schemas.openxmlformats.org/officeDocument/2006/relationships/slideLayout" Target="../slideLayouts/slideLayout7.xml"/><Relationship Id="rId6" Type="http://schemas.openxmlformats.org/officeDocument/2006/relationships/hyperlink" Target="https://www.worldobesity.org/news/blog-childhood-obesity-and-human-capital#:~:text=It%20may%20lower%20the%20child's,their%20expectations%20of%20future%20employment" TargetMode="External"/><Relationship Id="rId11" Type="http://schemas.openxmlformats.org/officeDocument/2006/relationships/hyperlink" Target="https://www.ukyouth.org/wp-content/uploads/2022/09/Economic-Value-of-Youth-Work-Final-260822-STC-clean75-1.pdf" TargetMode="External"/><Relationship Id="rId5" Type="http://schemas.openxmlformats.org/officeDocument/2006/relationships/hyperlink" Target="https://www.mind.org.uk/workplace/mental-health-at-work/five-ways-to-wellbeing/" TargetMode="External"/><Relationship Id="rId10" Type="http://schemas.openxmlformats.org/officeDocument/2006/relationships/hyperlink" Target="https://www.metropolisindia.com/blog/preventive-healthcare/how-to-get-tested-for-food-allergies/" TargetMode="External"/><Relationship Id="rId4" Type="http://schemas.openxmlformats.org/officeDocument/2006/relationships/hyperlink" Target="https://steemit.com/life/@merlotmama/get-to-know-me-challenge-day-7-top-10-favorite-foods" TargetMode="External"/><Relationship Id="rId9" Type="http://schemas.openxmlformats.org/officeDocument/2006/relationships/hyperlink" Target="https://www.npr.org/sections/health-shots/2015/03/02/387007941/take-the-ace-quiz-and-learn-what-it-does-and-doesnt-mean" TargetMode="External"/><Relationship Id="rId14" Type="http://schemas.openxmlformats.org/officeDocument/2006/relationships/hyperlink" Target="https://www.123rf.com/clipart-vector/naughty_chil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062F25-8532-8103-718E-47E2C25D5E85}"/>
              </a:ext>
            </a:extLst>
          </p:cNvPr>
          <p:cNvSpPr txBox="1"/>
          <p:nvPr/>
        </p:nvSpPr>
        <p:spPr>
          <a:xfrm>
            <a:off x="1691797" y="1796884"/>
            <a:ext cx="7875284" cy="2554545"/>
          </a:xfrm>
          <a:prstGeom prst="rect">
            <a:avLst/>
          </a:prstGeom>
          <a:noFill/>
        </p:spPr>
        <p:txBody>
          <a:bodyPr wrap="square">
            <a:spAutoFit/>
          </a:bodyPr>
          <a:lstStyle/>
          <a:p>
            <a:pPr algn="ctr"/>
            <a:r>
              <a:rPr lang="en-GB" sz="3600" u="sng" dirty="0">
                <a:latin typeface="Arial" panose="020B0604020202020204" pitchFamily="34" charset="0"/>
                <a:cs typeface="Arial" panose="020B0604020202020204" pitchFamily="34" charset="0"/>
              </a:rPr>
              <a:t>Childhood Obesity </a:t>
            </a:r>
          </a:p>
          <a:p>
            <a:pPr algn="ctr"/>
            <a:endParaRPr lang="en-GB" sz="28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UWTSD – BA Youth Work and Social Education</a:t>
            </a:r>
          </a:p>
          <a:p>
            <a:pPr algn="ctr"/>
            <a:endParaRPr lang="en-GB" sz="12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ECYW6004 - Young People and Society 3: Trauma, Exploitation and Toxic Childhood</a:t>
            </a:r>
          </a:p>
        </p:txBody>
      </p:sp>
      <p:sp>
        <p:nvSpPr>
          <p:cNvPr id="6" name="Subtitle 2">
            <a:extLst>
              <a:ext uri="{FF2B5EF4-FFF2-40B4-BE49-F238E27FC236}">
                <a16:creationId xmlns:a16="http://schemas.microsoft.com/office/drawing/2014/main" id="{7790E9AC-2C94-1BD4-1751-8D4665D4958C}"/>
              </a:ext>
            </a:extLst>
          </p:cNvPr>
          <p:cNvSpPr txBox="1">
            <a:spLocks/>
          </p:cNvSpPr>
          <p:nvPr/>
        </p:nvSpPr>
        <p:spPr>
          <a:xfrm>
            <a:off x="145782" y="5960618"/>
            <a:ext cx="3419576" cy="897382"/>
          </a:xfrm>
          <a:prstGeom prst="rect">
            <a:avLst/>
          </a:prstGeom>
        </p:spPr>
        <p:txBody>
          <a:bodyPr vert="horz" lIns="91440" tIns="45720" rIns="91440" bIns="45720" rtlCol="0">
            <a:noAutofit/>
          </a:bodyPr>
          <a:lstStyle>
            <a:lvl1pPr marL="0" indent="0" algn="ctr" defTabSz="914400" rtl="0" eaLnBrk="1" latinLnBrk="0" hangingPunct="1">
              <a:lnSpc>
                <a:spcPct val="105000"/>
              </a:lnSpc>
              <a:spcBef>
                <a:spcPts val="900"/>
              </a:spcBef>
              <a:buClr>
                <a:schemeClr val="accent5"/>
              </a:buClr>
              <a:buFont typeface="Avenir Next LT Pro" panose="020B05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914400" indent="0" algn="ctr" defTabSz="914400" rtl="0" eaLnBrk="1" latinLnBrk="0" hangingPunct="1">
              <a:lnSpc>
                <a:spcPct val="105000"/>
              </a:lnSpc>
              <a:spcBef>
                <a:spcPts val="600"/>
              </a:spcBef>
              <a:buClr>
                <a:schemeClr val="accent5"/>
              </a:buClr>
              <a:buFont typeface="Avenir Next LT Pro" panose="020B05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5000"/>
              </a:lnSpc>
              <a:spcBef>
                <a:spcPts val="600"/>
              </a:spcBef>
              <a:buFontTx/>
              <a:buNone/>
              <a:defRPr sz="1600" i="1" kern="1200">
                <a:solidFill>
                  <a:schemeClr val="tx1">
                    <a:lumMod val="75000"/>
                    <a:lumOff val="25000"/>
                  </a:schemeClr>
                </a:solidFill>
                <a:latin typeface="+mn-lt"/>
                <a:ea typeface="+mn-ea"/>
                <a:cs typeface="+mn-cs"/>
              </a:defRPr>
            </a:lvl4pPr>
            <a:lvl5pPr marL="1828800" indent="0" algn="ctr" defTabSz="914400" rtl="0" eaLnBrk="1" latinLnBrk="0" hangingPunct="1">
              <a:lnSpc>
                <a:spcPct val="105000"/>
              </a:lnSpc>
              <a:spcBef>
                <a:spcPts val="600"/>
              </a:spcBef>
              <a:buClr>
                <a:schemeClr val="accent5"/>
              </a:buClr>
              <a:buFont typeface="Avenir Next LT Pro" panose="020B05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5000"/>
              </a:lnSpc>
              <a:spcBef>
                <a:spcPts val="900"/>
              </a:spcBef>
              <a:spcAft>
                <a:spcPts val="0"/>
              </a:spcAft>
              <a:buClr>
                <a:srgbClr val="716EEE"/>
              </a:buClr>
              <a:buSzTx/>
              <a:buFont typeface="Avenir Next LT Pro" panose="020B0504020202020204" pitchFamily="34" charset="0"/>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Vickie Lovell – 2004322</a:t>
            </a:r>
          </a:p>
          <a:p>
            <a:pPr marL="0" marR="0" lvl="0" indent="0" algn="l" defTabSz="914400" rtl="0" eaLnBrk="1" fontAlgn="auto" latinLnBrk="0" hangingPunct="1">
              <a:lnSpc>
                <a:spcPct val="105000"/>
              </a:lnSpc>
              <a:spcBef>
                <a:spcPts val="900"/>
              </a:spcBef>
              <a:spcAft>
                <a:spcPts val="0"/>
              </a:spcAft>
              <a:buClr>
                <a:srgbClr val="716EEE"/>
              </a:buClr>
              <a:buSzTx/>
              <a:buFont typeface="Avenir Next LT Pro" panose="020B0504020202020204" pitchFamily="34" charset="0"/>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Nicholas Sutton - 2012183</a:t>
            </a:r>
          </a:p>
          <a:p>
            <a:pPr marL="0" marR="0" lvl="0" indent="0" algn="l" defTabSz="914400" rtl="0" eaLnBrk="1" fontAlgn="auto" latinLnBrk="0" hangingPunct="1">
              <a:lnSpc>
                <a:spcPct val="105000"/>
              </a:lnSpc>
              <a:spcBef>
                <a:spcPts val="900"/>
              </a:spcBef>
              <a:spcAft>
                <a:spcPts val="0"/>
              </a:spcAft>
              <a:buClr>
                <a:srgbClr val="716EEE"/>
              </a:buClr>
              <a:buSzTx/>
              <a:buFont typeface="Avenir Next LT Pro" panose="020B0504020202020204" pitchFamily="34" charset="0"/>
              <a:buNone/>
              <a:tabLst/>
              <a:defRPr/>
            </a:pP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8FC7117-6877-4CA5-7AB4-119536E421AE}"/>
              </a:ext>
            </a:extLst>
          </p:cNvPr>
          <p:cNvSpPr txBox="1"/>
          <p:nvPr/>
        </p:nvSpPr>
        <p:spPr>
          <a:xfrm>
            <a:off x="3771161" y="4537660"/>
            <a:ext cx="4043094" cy="1015663"/>
          </a:xfrm>
          <a:prstGeom prst="rect">
            <a:avLst/>
          </a:prstGeom>
          <a:noFill/>
        </p:spPr>
        <p:txBody>
          <a:bodyPr wrap="none" rtlCol="0">
            <a:spAutoFit/>
          </a:bodyPr>
          <a:lstStyle/>
          <a:p>
            <a:pPr algn="ctr" defTabSz="914400"/>
            <a:r>
              <a:rPr lang="en-GB" sz="2000" dirty="0">
                <a:solidFill>
                  <a:srgbClr val="000000"/>
                </a:solidFill>
                <a:latin typeface="Arial" panose="020B0604020202020204" pitchFamily="34" charset="0"/>
                <a:cs typeface="Arial" panose="020B0604020202020204" pitchFamily="34" charset="0"/>
              </a:rPr>
              <a:t>40 minutes seminar presentation </a:t>
            </a:r>
            <a:br>
              <a:rPr lang="en-GB" sz="2000" dirty="0">
                <a:solidFill>
                  <a:srgbClr val="000000"/>
                </a:solidFill>
                <a:latin typeface="Arial" panose="020B0604020202020204" pitchFamily="34" charset="0"/>
                <a:cs typeface="Arial" panose="020B0604020202020204" pitchFamily="34" charset="0"/>
              </a:rPr>
            </a:br>
            <a:r>
              <a:rPr lang="en-GB" sz="2000" dirty="0">
                <a:solidFill>
                  <a:srgbClr val="000000"/>
                </a:solidFill>
                <a:latin typeface="Arial" panose="020B0604020202020204" pitchFamily="34" charset="0"/>
                <a:cs typeface="Arial" panose="020B0604020202020204" pitchFamily="34" charset="0"/>
              </a:rPr>
              <a:t>(20 minutes each)</a:t>
            </a:r>
          </a:p>
          <a:p>
            <a:pPr algn="ctr" defTabSz="914400"/>
            <a:r>
              <a:rPr lang="en-GB" sz="2000" dirty="0">
                <a:solidFill>
                  <a:srgbClr val="000000"/>
                </a:solidFill>
                <a:latin typeface="Arial" panose="020B0604020202020204" pitchFamily="34" charset="0"/>
                <a:cs typeface="Arial" panose="020B0604020202020204" pitchFamily="34" charset="0"/>
              </a:rPr>
              <a:t>(broken down into 4 x 10 minutes)</a:t>
            </a:r>
          </a:p>
        </p:txBody>
      </p:sp>
    </p:spTree>
    <p:extLst>
      <p:ext uri="{BB962C8B-B14F-4D97-AF65-F5344CB8AC3E}">
        <p14:creationId xmlns:p14="http://schemas.microsoft.com/office/powerpoint/2010/main" val="2972153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753D8A9-BA5F-A852-FC0C-396795909DF3}"/>
              </a:ext>
            </a:extLst>
          </p:cNvPr>
          <p:cNvSpPr txBox="1"/>
          <p:nvPr/>
        </p:nvSpPr>
        <p:spPr>
          <a:xfrm>
            <a:off x="119269" y="321061"/>
            <a:ext cx="6105378" cy="397738"/>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000" b="1" i="0" u="sng"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Childhood Obesity </a:t>
            </a:r>
          </a:p>
        </p:txBody>
      </p:sp>
      <p:sp>
        <p:nvSpPr>
          <p:cNvPr id="5" name="TextBox 4">
            <a:extLst>
              <a:ext uri="{FF2B5EF4-FFF2-40B4-BE49-F238E27FC236}">
                <a16:creationId xmlns:a16="http://schemas.microsoft.com/office/drawing/2014/main" id="{96E80121-F781-66B7-3821-2E5E006D2023}"/>
              </a:ext>
            </a:extLst>
          </p:cNvPr>
          <p:cNvSpPr txBox="1"/>
          <p:nvPr/>
        </p:nvSpPr>
        <p:spPr>
          <a:xfrm>
            <a:off x="583529" y="961385"/>
            <a:ext cx="9101892" cy="4401205"/>
          </a:xfrm>
          <a:prstGeom prst="rect">
            <a:avLst/>
          </a:prstGeom>
          <a:noFill/>
        </p:spPr>
        <p:txBody>
          <a:bodyPr wrap="square">
            <a:spAutoFit/>
          </a:bodyPr>
          <a:lstStyle/>
          <a:p>
            <a:r>
              <a:rPr lang="en-GB" sz="2000" u="sng" dirty="0">
                <a:latin typeface="Arial" panose="020B0604020202020204" pitchFamily="34" charset="0"/>
                <a:cs typeface="Arial" panose="020B0604020202020204" pitchFamily="34" charset="0"/>
              </a:rPr>
              <a:t>What is obesity. </a:t>
            </a:r>
          </a:p>
          <a:p>
            <a:r>
              <a:rPr lang="en-GB" sz="2000" dirty="0">
                <a:latin typeface="Arial" panose="020B0604020202020204" pitchFamily="34" charset="0"/>
                <a:cs typeface="Arial" panose="020B0604020202020204" pitchFamily="34" charset="0"/>
              </a:rPr>
              <a:t>Overweight and obesity are defined as excessive fat accumulation that may cause a risk to the persons health. A body mass index (BMI) over 25 is considered overweight, and over 30 is obese.</a:t>
            </a:r>
          </a:p>
          <a:p>
            <a:endParaRPr lang="en-GB" sz="20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Is obesity on the rise?</a:t>
            </a:r>
          </a:p>
          <a:p>
            <a:r>
              <a:rPr lang="en-GB" sz="2000" dirty="0">
                <a:latin typeface="Arial" panose="020B0604020202020204" pitchFamily="34" charset="0"/>
                <a:cs typeface="Arial" panose="020B0604020202020204" pitchFamily="34" charset="0"/>
              </a:rPr>
              <a:t>Rates of obesity continue to grow in adults and children. From 1975 to 2016, the number of obese children and young people (aged 5–19 years), increased from 4% to 18% globally.</a:t>
            </a:r>
          </a:p>
          <a:p>
            <a:endParaRPr lang="en-GB" sz="2000" u="sng"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Why is obesity an issue.</a:t>
            </a:r>
          </a:p>
          <a:p>
            <a:r>
              <a:rPr lang="en-GB" sz="2000" dirty="0">
                <a:latin typeface="Arial" panose="020B0604020202020204" pitchFamily="34" charset="0"/>
                <a:cs typeface="Arial" panose="020B0604020202020204" pitchFamily="34" charset="0"/>
              </a:rPr>
              <a:t>The issue has grown to epidemic proportions, with over 4 million people dying each year as a result of being overweight or obese in 2017 according to the global burden of disease. </a:t>
            </a:r>
          </a:p>
        </p:txBody>
      </p:sp>
      <p:sp>
        <p:nvSpPr>
          <p:cNvPr id="3" name="TextBox 2">
            <a:extLst>
              <a:ext uri="{FF2B5EF4-FFF2-40B4-BE49-F238E27FC236}">
                <a16:creationId xmlns:a16="http://schemas.microsoft.com/office/drawing/2014/main" id="{9919B6C0-28DC-52D0-526E-9E1BF313AF53}"/>
              </a:ext>
            </a:extLst>
          </p:cNvPr>
          <p:cNvSpPr txBox="1"/>
          <p:nvPr/>
        </p:nvSpPr>
        <p:spPr>
          <a:xfrm>
            <a:off x="5140656" y="5696560"/>
            <a:ext cx="4699379"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(World Health Organisation, 2023). </a:t>
            </a:r>
          </a:p>
        </p:txBody>
      </p:sp>
    </p:spTree>
    <p:extLst>
      <p:ext uri="{BB962C8B-B14F-4D97-AF65-F5344CB8AC3E}">
        <p14:creationId xmlns:p14="http://schemas.microsoft.com/office/powerpoint/2010/main" val="3725318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753D8A9-BA5F-A852-FC0C-396795909DF3}"/>
              </a:ext>
            </a:extLst>
          </p:cNvPr>
          <p:cNvSpPr txBox="1"/>
          <p:nvPr/>
        </p:nvSpPr>
        <p:spPr>
          <a:xfrm>
            <a:off x="119269" y="321061"/>
            <a:ext cx="6105378" cy="397738"/>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000" b="1" i="0" u="sng"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Childhood Obesity </a:t>
            </a:r>
          </a:p>
        </p:txBody>
      </p:sp>
      <p:sp>
        <p:nvSpPr>
          <p:cNvPr id="14" name="TextBox 13">
            <a:extLst>
              <a:ext uri="{FF2B5EF4-FFF2-40B4-BE49-F238E27FC236}">
                <a16:creationId xmlns:a16="http://schemas.microsoft.com/office/drawing/2014/main" id="{7696AA4C-B2EB-F077-FB9E-6543FBA92C43}"/>
              </a:ext>
            </a:extLst>
          </p:cNvPr>
          <p:cNvSpPr txBox="1"/>
          <p:nvPr/>
        </p:nvSpPr>
        <p:spPr>
          <a:xfrm>
            <a:off x="697859" y="1314666"/>
            <a:ext cx="4679358" cy="2439963"/>
          </a:xfrm>
          <a:prstGeom prst="rect">
            <a:avLst/>
          </a:prstGeom>
          <a:noFill/>
        </p:spPr>
        <p:txBody>
          <a:bodyPr wrap="square">
            <a:spAutoFit/>
          </a:bodyPr>
          <a:lstStyle/>
          <a:p>
            <a:pPr marR="0" lvl="1" algn="l" defTabSz="457200" rtl="0" eaLnBrk="1" fontAlgn="auto" latinLnBrk="0" hangingPunct="1">
              <a:lnSpc>
                <a:spcPct val="107000"/>
              </a:lnSpc>
              <a:spcBef>
                <a:spcPts val="0"/>
              </a:spcBef>
              <a:spcAft>
                <a:spcPts val="0"/>
              </a:spcAft>
              <a:buClrTx/>
              <a:buSzTx/>
              <a:tabLst/>
              <a:defRPr/>
            </a:pPr>
            <a:r>
              <a:rPr kumimoji="0" lang="en-GB" sz="2000" b="0" i="0" u="sng"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Ice breaker</a:t>
            </a:r>
          </a:p>
          <a:p>
            <a:pPr marR="0" lvl="1" algn="l" defTabSz="457200" rtl="0" eaLnBrk="1" fontAlgn="auto" latinLnBrk="0" hangingPunct="1">
              <a:lnSpc>
                <a:spcPct val="107000"/>
              </a:lnSpc>
              <a:spcBef>
                <a:spcPts val="0"/>
              </a:spcBef>
              <a:spcAft>
                <a:spcPts val="0"/>
              </a:spcAft>
              <a:buClrTx/>
              <a:buSzTx/>
              <a:tabLst/>
              <a:defRPr/>
            </a:pPr>
            <a:endParaRPr kumimoji="0" lang="en-GB" sz="2000" b="0" i="0" u="sng"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800100" marR="0" lvl="1" indent="-34290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Name </a:t>
            </a:r>
          </a:p>
          <a:p>
            <a:pPr marL="800100" marR="0" lvl="1" indent="-34290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endParaRPr kumimoji="0" lang="en-GB" sz="8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800100" marR="0" lvl="1" indent="-34290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Favourite Food </a:t>
            </a:r>
          </a:p>
          <a:p>
            <a:pPr marL="800100" marR="0" lvl="1" indent="-34290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endParaRPr kumimoji="0" lang="en-GB" sz="8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800100" marR="0" lvl="1" indent="-34290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Allergies </a:t>
            </a:r>
          </a:p>
          <a:p>
            <a:pPr marL="800100" marR="0" lvl="1" indent="-34290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endParaRPr kumimoji="0" lang="en-GB" sz="8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800100" marR="0" lvl="1" indent="-34290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Favourite form of exercise </a:t>
            </a:r>
          </a:p>
        </p:txBody>
      </p:sp>
      <p:pic>
        <p:nvPicPr>
          <p:cNvPr id="2" name="Picture 1">
            <a:extLst>
              <a:ext uri="{FF2B5EF4-FFF2-40B4-BE49-F238E27FC236}">
                <a16:creationId xmlns:a16="http://schemas.microsoft.com/office/drawing/2014/main" id="{9B78F95C-0355-C86A-4467-0655FF470717}"/>
              </a:ext>
            </a:extLst>
          </p:cNvPr>
          <p:cNvPicPr>
            <a:picLocks noChangeAspect="1"/>
          </p:cNvPicPr>
          <p:nvPr/>
        </p:nvPicPr>
        <p:blipFill>
          <a:blip r:embed="rId2"/>
          <a:stretch>
            <a:fillRect/>
          </a:stretch>
        </p:blipFill>
        <p:spPr>
          <a:xfrm>
            <a:off x="6814784" y="205347"/>
            <a:ext cx="4035844" cy="2710201"/>
          </a:xfrm>
          <a:prstGeom prst="rect">
            <a:avLst/>
          </a:prstGeom>
        </p:spPr>
      </p:pic>
      <p:pic>
        <p:nvPicPr>
          <p:cNvPr id="3" name="Picture 2">
            <a:extLst>
              <a:ext uri="{FF2B5EF4-FFF2-40B4-BE49-F238E27FC236}">
                <a16:creationId xmlns:a16="http://schemas.microsoft.com/office/drawing/2014/main" id="{98EC2B5C-5211-32C5-5186-5572F8778EB6}"/>
              </a:ext>
            </a:extLst>
          </p:cNvPr>
          <p:cNvPicPr>
            <a:picLocks noChangeAspect="1"/>
          </p:cNvPicPr>
          <p:nvPr/>
        </p:nvPicPr>
        <p:blipFill>
          <a:blip r:embed="rId3"/>
          <a:stretch>
            <a:fillRect/>
          </a:stretch>
        </p:blipFill>
        <p:spPr>
          <a:xfrm>
            <a:off x="6814784" y="3429000"/>
            <a:ext cx="4035844" cy="3086734"/>
          </a:xfrm>
          <a:prstGeom prst="rect">
            <a:avLst/>
          </a:prstGeom>
        </p:spPr>
      </p:pic>
      <p:pic>
        <p:nvPicPr>
          <p:cNvPr id="9" name="Picture 8">
            <a:extLst>
              <a:ext uri="{FF2B5EF4-FFF2-40B4-BE49-F238E27FC236}">
                <a16:creationId xmlns:a16="http://schemas.microsoft.com/office/drawing/2014/main" id="{B089371A-0BB4-2CA2-0123-479258A18450}"/>
              </a:ext>
            </a:extLst>
          </p:cNvPr>
          <p:cNvPicPr>
            <a:picLocks noChangeAspect="1"/>
          </p:cNvPicPr>
          <p:nvPr/>
        </p:nvPicPr>
        <p:blipFill>
          <a:blip r:embed="rId4"/>
          <a:stretch>
            <a:fillRect/>
          </a:stretch>
        </p:blipFill>
        <p:spPr>
          <a:xfrm>
            <a:off x="468771" y="4323352"/>
            <a:ext cx="5921211" cy="1795873"/>
          </a:xfrm>
          <a:prstGeom prst="rect">
            <a:avLst/>
          </a:prstGeom>
          <a:ln>
            <a:solidFill>
              <a:schemeClr val="tx1"/>
            </a:solidFill>
          </a:ln>
        </p:spPr>
      </p:pic>
      <p:sp>
        <p:nvSpPr>
          <p:cNvPr id="12" name="TextBox 11">
            <a:extLst>
              <a:ext uri="{FF2B5EF4-FFF2-40B4-BE49-F238E27FC236}">
                <a16:creationId xmlns:a16="http://schemas.microsoft.com/office/drawing/2014/main" id="{13E61888-EA9D-AE04-9230-69DC1CF99E2C}"/>
              </a:ext>
            </a:extLst>
          </p:cNvPr>
          <p:cNvSpPr txBox="1"/>
          <p:nvPr/>
        </p:nvSpPr>
        <p:spPr>
          <a:xfrm>
            <a:off x="7052331" y="6488668"/>
            <a:ext cx="4035844" cy="369332"/>
          </a:xfrm>
          <a:prstGeom prst="rect">
            <a:avLst/>
          </a:prstGeom>
          <a:noFill/>
        </p:spPr>
        <p:txBody>
          <a:bodyPr wrap="square">
            <a:spAutoFit/>
          </a:bodyPr>
          <a:lstStyle/>
          <a:p>
            <a:r>
              <a:rPr lang="en-GB" dirty="0"/>
              <a:t>(Image from TruHealth Blog, 2022). </a:t>
            </a:r>
          </a:p>
        </p:txBody>
      </p:sp>
      <p:sp>
        <p:nvSpPr>
          <p:cNvPr id="13" name="TextBox 12">
            <a:extLst>
              <a:ext uri="{FF2B5EF4-FFF2-40B4-BE49-F238E27FC236}">
                <a16:creationId xmlns:a16="http://schemas.microsoft.com/office/drawing/2014/main" id="{12638853-736A-5FA0-7F20-E0477283477F}"/>
              </a:ext>
            </a:extLst>
          </p:cNvPr>
          <p:cNvSpPr txBox="1"/>
          <p:nvPr/>
        </p:nvSpPr>
        <p:spPr>
          <a:xfrm>
            <a:off x="7052331" y="2873008"/>
            <a:ext cx="4035844" cy="369332"/>
          </a:xfrm>
          <a:prstGeom prst="rect">
            <a:avLst/>
          </a:prstGeom>
          <a:noFill/>
        </p:spPr>
        <p:txBody>
          <a:bodyPr wrap="square">
            <a:spAutoFit/>
          </a:bodyPr>
          <a:lstStyle/>
          <a:p>
            <a:r>
              <a:rPr lang="en-GB" dirty="0"/>
              <a:t>(Image from Merlotmama, 2020). </a:t>
            </a:r>
          </a:p>
        </p:txBody>
      </p:sp>
      <p:sp>
        <p:nvSpPr>
          <p:cNvPr id="16" name="TextBox 15">
            <a:extLst>
              <a:ext uri="{FF2B5EF4-FFF2-40B4-BE49-F238E27FC236}">
                <a16:creationId xmlns:a16="http://schemas.microsoft.com/office/drawing/2014/main" id="{D9302C47-B2B1-B0D0-A4FC-A34E26467BCA}"/>
              </a:ext>
            </a:extLst>
          </p:cNvPr>
          <p:cNvSpPr txBox="1"/>
          <p:nvPr/>
        </p:nvSpPr>
        <p:spPr>
          <a:xfrm>
            <a:off x="1753441" y="6233699"/>
            <a:ext cx="4035844" cy="369332"/>
          </a:xfrm>
          <a:prstGeom prst="rect">
            <a:avLst/>
          </a:prstGeom>
          <a:noFill/>
        </p:spPr>
        <p:txBody>
          <a:bodyPr wrap="square">
            <a:spAutoFit/>
          </a:bodyPr>
          <a:lstStyle/>
          <a:p>
            <a:r>
              <a:rPr lang="en-GB" dirty="0"/>
              <a:t>(Image from </a:t>
            </a:r>
            <a:r>
              <a:rPr lang="en-GB" dirty="0" err="1"/>
              <a:t>VitAl</a:t>
            </a:r>
            <a:r>
              <a:rPr lang="en-GB" dirty="0"/>
              <a:t> abo, 2023). </a:t>
            </a:r>
          </a:p>
        </p:txBody>
      </p:sp>
    </p:spTree>
    <p:extLst>
      <p:ext uri="{BB962C8B-B14F-4D97-AF65-F5344CB8AC3E}">
        <p14:creationId xmlns:p14="http://schemas.microsoft.com/office/powerpoint/2010/main" val="1835739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0D8CDB-6E2B-8966-F10E-67CA919C7DBB}"/>
              </a:ext>
            </a:extLst>
          </p:cNvPr>
          <p:cNvPicPr>
            <a:picLocks noChangeAspect="1"/>
          </p:cNvPicPr>
          <p:nvPr/>
        </p:nvPicPr>
        <p:blipFill rotWithShape="1">
          <a:blip r:embed="rId2"/>
          <a:srcRect t="106" r="1285"/>
          <a:stretch/>
        </p:blipFill>
        <p:spPr>
          <a:xfrm>
            <a:off x="5711228" y="228859"/>
            <a:ext cx="6105378" cy="6178277"/>
          </a:xfrm>
          <a:prstGeom prst="rect">
            <a:avLst/>
          </a:prstGeom>
        </p:spPr>
      </p:pic>
      <p:sp>
        <p:nvSpPr>
          <p:cNvPr id="4" name="TextBox 3">
            <a:extLst>
              <a:ext uri="{FF2B5EF4-FFF2-40B4-BE49-F238E27FC236}">
                <a16:creationId xmlns:a16="http://schemas.microsoft.com/office/drawing/2014/main" id="{D8E05BB6-26D1-F5EF-7032-80853D109C56}"/>
              </a:ext>
            </a:extLst>
          </p:cNvPr>
          <p:cNvSpPr txBox="1"/>
          <p:nvPr/>
        </p:nvSpPr>
        <p:spPr>
          <a:xfrm>
            <a:off x="7340891" y="5936940"/>
            <a:ext cx="4181194" cy="369332"/>
          </a:xfrm>
          <a:prstGeom prst="rect">
            <a:avLst/>
          </a:prstGeom>
          <a:noFill/>
        </p:spPr>
        <p:txBody>
          <a:bodyPr wrap="square">
            <a:spAutoFit/>
          </a:bodyPr>
          <a:lstStyle/>
          <a:p>
            <a:r>
              <a:rPr lang="en-GB" dirty="0"/>
              <a:t>(Image from </a:t>
            </a:r>
            <a:r>
              <a:rPr lang="en-GB" dirty="0" err="1"/>
              <a:t>Erlinger</a:t>
            </a:r>
            <a:r>
              <a:rPr lang="en-GB" dirty="0"/>
              <a:t>, 2018). </a:t>
            </a:r>
          </a:p>
        </p:txBody>
      </p:sp>
      <p:sp>
        <p:nvSpPr>
          <p:cNvPr id="6" name="TextBox 5">
            <a:extLst>
              <a:ext uri="{FF2B5EF4-FFF2-40B4-BE49-F238E27FC236}">
                <a16:creationId xmlns:a16="http://schemas.microsoft.com/office/drawing/2014/main" id="{D753D8A9-BA5F-A852-FC0C-396795909DF3}"/>
              </a:ext>
            </a:extLst>
          </p:cNvPr>
          <p:cNvSpPr txBox="1"/>
          <p:nvPr/>
        </p:nvSpPr>
        <p:spPr>
          <a:xfrm>
            <a:off x="119269" y="321061"/>
            <a:ext cx="6105378" cy="397738"/>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000" b="1" i="0" u="sng"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Effects and impact of Childhood Obesity </a:t>
            </a:r>
          </a:p>
        </p:txBody>
      </p:sp>
      <p:sp>
        <p:nvSpPr>
          <p:cNvPr id="8" name="TextBox 7">
            <a:extLst>
              <a:ext uri="{FF2B5EF4-FFF2-40B4-BE49-F238E27FC236}">
                <a16:creationId xmlns:a16="http://schemas.microsoft.com/office/drawing/2014/main" id="{04544367-D73A-934A-9B15-682D049EA78E}"/>
              </a:ext>
            </a:extLst>
          </p:cNvPr>
          <p:cNvSpPr txBox="1"/>
          <p:nvPr/>
        </p:nvSpPr>
        <p:spPr>
          <a:xfrm>
            <a:off x="213972" y="1312038"/>
            <a:ext cx="5360778" cy="3785652"/>
          </a:xfrm>
          <a:prstGeom prst="rect">
            <a:avLst/>
          </a:prstGeom>
          <a:noFill/>
        </p:spPr>
        <p:txBody>
          <a:bodyPr wrap="square">
            <a:spAutoFit/>
          </a:bodyPr>
          <a:lstStyle/>
          <a:p>
            <a:pPr algn="l"/>
            <a:r>
              <a:rPr lang="en-GB" sz="2000" dirty="0">
                <a:solidFill>
                  <a:srgbClr val="1F1F1F"/>
                </a:solidFill>
                <a:latin typeface="Arial" panose="020B0604020202020204" pitchFamily="34" charset="0"/>
                <a:cs typeface="Arial" panose="020B0604020202020204" pitchFamily="34" charset="0"/>
              </a:rPr>
              <a:t>E</a:t>
            </a:r>
            <a:r>
              <a:rPr lang="en-GB" sz="2000" b="0" i="0" dirty="0">
                <a:solidFill>
                  <a:srgbClr val="1F1F1F"/>
                </a:solidFill>
                <a:effectLst/>
                <a:latin typeface="Arial" panose="020B0604020202020204" pitchFamily="34" charset="0"/>
                <a:cs typeface="Arial" panose="020B0604020202020204" pitchFamily="34" charset="0"/>
              </a:rPr>
              <a:t>xcess weight at young ages has been linked to higher chances of obesity and earlier death rates in adulthood. </a:t>
            </a:r>
          </a:p>
          <a:p>
            <a:pPr algn="l"/>
            <a:endParaRPr lang="en-GB" sz="2000" dirty="0">
              <a:solidFill>
                <a:srgbClr val="1F1F1F"/>
              </a:solidFill>
              <a:latin typeface="Arial" panose="020B0604020202020204" pitchFamily="34" charset="0"/>
              <a:cs typeface="Arial" panose="020B0604020202020204" pitchFamily="34" charset="0"/>
            </a:endParaRPr>
          </a:p>
          <a:p>
            <a:pPr algn="l"/>
            <a:r>
              <a:rPr lang="en-GB" sz="2000" b="0" i="0" dirty="0">
                <a:solidFill>
                  <a:srgbClr val="1F1F1F"/>
                </a:solidFill>
                <a:effectLst/>
                <a:latin typeface="Arial" panose="020B0604020202020204" pitchFamily="34" charset="0"/>
                <a:cs typeface="Arial" panose="020B0604020202020204" pitchFamily="34" charset="0"/>
              </a:rPr>
              <a:t>There are also psychological effects: Obese children are more prone to low self-esteem, negative body image and depression. </a:t>
            </a:r>
          </a:p>
          <a:p>
            <a:pPr algn="l"/>
            <a:endParaRPr lang="en-GB" sz="2000" b="0" i="0" dirty="0">
              <a:solidFill>
                <a:srgbClr val="1F1F1F"/>
              </a:solidFill>
              <a:effectLst/>
              <a:latin typeface="Arial" panose="020B0604020202020204" pitchFamily="34" charset="0"/>
              <a:cs typeface="Arial" panose="020B0604020202020204" pitchFamily="34" charset="0"/>
            </a:endParaRPr>
          </a:p>
          <a:p>
            <a:pPr algn="l"/>
            <a:r>
              <a:rPr lang="en-GB" sz="2000" b="0" i="0" dirty="0">
                <a:solidFill>
                  <a:srgbClr val="1F1F1F"/>
                </a:solidFill>
                <a:effectLst/>
                <a:latin typeface="Arial" panose="020B0604020202020204" pitchFamily="34" charset="0"/>
                <a:cs typeface="Arial" panose="020B0604020202020204" pitchFamily="34" charset="0"/>
              </a:rPr>
              <a:t>If you’re worried that your child is putting on too much weight, we will discuss activities you can do with your child and support services you can go to for further advice.</a:t>
            </a:r>
          </a:p>
        </p:txBody>
      </p:sp>
      <p:sp>
        <p:nvSpPr>
          <p:cNvPr id="9" name="TextBox 8">
            <a:extLst>
              <a:ext uri="{FF2B5EF4-FFF2-40B4-BE49-F238E27FC236}">
                <a16:creationId xmlns:a16="http://schemas.microsoft.com/office/drawing/2014/main" id="{1A581516-4A62-0329-297E-4EF718F843CE}"/>
              </a:ext>
            </a:extLst>
          </p:cNvPr>
          <p:cNvSpPr txBox="1"/>
          <p:nvPr/>
        </p:nvSpPr>
        <p:spPr>
          <a:xfrm>
            <a:off x="544180" y="6174630"/>
            <a:ext cx="6105378"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(Centres for Disease Control and Prevention, 2022). </a:t>
            </a:r>
          </a:p>
        </p:txBody>
      </p:sp>
    </p:spTree>
    <p:extLst>
      <p:ext uri="{BB962C8B-B14F-4D97-AF65-F5344CB8AC3E}">
        <p14:creationId xmlns:p14="http://schemas.microsoft.com/office/powerpoint/2010/main" val="3990092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6FB38452-962F-FBBB-C56B-A9B8A0AFB77E}"/>
              </a:ext>
            </a:extLst>
          </p:cNvPr>
          <p:cNvPicPr>
            <a:picLocks noChangeAspect="1"/>
          </p:cNvPicPr>
          <p:nvPr/>
        </p:nvPicPr>
        <p:blipFill>
          <a:blip r:embed="rId2"/>
          <a:stretch>
            <a:fillRect/>
          </a:stretch>
        </p:blipFill>
        <p:spPr>
          <a:xfrm>
            <a:off x="6619164" y="713545"/>
            <a:ext cx="5416502" cy="4438097"/>
          </a:xfrm>
          <a:prstGeom prst="rect">
            <a:avLst/>
          </a:prstGeom>
        </p:spPr>
      </p:pic>
      <p:sp>
        <p:nvSpPr>
          <p:cNvPr id="3" name="TextBox 2">
            <a:extLst>
              <a:ext uri="{FF2B5EF4-FFF2-40B4-BE49-F238E27FC236}">
                <a16:creationId xmlns:a16="http://schemas.microsoft.com/office/drawing/2014/main" id="{C7755272-5320-D9CB-40D5-19C46831D446}"/>
              </a:ext>
            </a:extLst>
          </p:cNvPr>
          <p:cNvSpPr txBox="1"/>
          <p:nvPr/>
        </p:nvSpPr>
        <p:spPr>
          <a:xfrm>
            <a:off x="290308" y="713545"/>
            <a:ext cx="6511369" cy="5998117"/>
          </a:xfrm>
          <a:prstGeom prst="rect">
            <a:avLst/>
          </a:prstGeom>
          <a:noFill/>
        </p:spPr>
        <p:txBody>
          <a:bodyPr wrap="square">
            <a:spAutoFit/>
          </a:bodyPr>
          <a:lstStyle/>
          <a:p>
            <a:pPr lvl="0">
              <a:lnSpc>
                <a:spcPct val="107000"/>
              </a:lnSpc>
            </a:pPr>
            <a:r>
              <a:rPr lang="en-GB" sz="2000" u="sng" kern="100" dirty="0">
                <a:effectLst/>
                <a:latin typeface="Arial" panose="020B0604020202020204" pitchFamily="34" charset="0"/>
                <a:ea typeface="Calibri" panose="020F0502020204030204" pitchFamily="34" charset="0"/>
                <a:cs typeface="Arial" panose="020B0604020202020204" pitchFamily="34" charset="0"/>
              </a:rPr>
              <a:t>Physical/ Health issues linked to obesity.</a:t>
            </a:r>
          </a:p>
          <a:p>
            <a:pPr lvl="0">
              <a:lnSpc>
                <a:spcPct val="107000"/>
              </a:lnSpc>
            </a:pPr>
            <a:endParaRPr lang="en-GB" sz="1800" u="sng" kern="100" dirty="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1800" b="1" kern="100" dirty="0">
                <a:effectLst/>
                <a:latin typeface="Arial" panose="020B0604020202020204" pitchFamily="34" charset="0"/>
                <a:ea typeface="Calibri" panose="020F0502020204030204" pitchFamily="34" charset="0"/>
                <a:cs typeface="Arial" panose="020B0604020202020204" pitchFamily="34" charset="0"/>
              </a:rPr>
              <a:t>Type 2 diabetes</a:t>
            </a:r>
            <a:r>
              <a:rPr lang="en-GB" sz="1800" kern="100" dirty="0">
                <a:effectLst/>
                <a:latin typeface="Arial" panose="020B0604020202020204" pitchFamily="34" charset="0"/>
                <a:ea typeface="Calibri" panose="020F0502020204030204" pitchFamily="34" charset="0"/>
                <a:cs typeface="Arial" panose="020B0604020202020204" pitchFamily="34" charset="0"/>
              </a:rPr>
              <a:t>. This chronic condition affects the way your child’s body uses sugar (glucose). </a:t>
            </a:r>
          </a:p>
          <a:p>
            <a:pPr marL="285750" lvl="0" indent="-285750">
              <a:lnSpc>
                <a:spcPct val="107000"/>
              </a:lnSpc>
              <a:buFont typeface="Arial" panose="020B0604020202020204" pitchFamily="34" charset="0"/>
              <a:buChar char="•"/>
            </a:pPr>
            <a:r>
              <a:rPr lang="en-GB" b="1" kern="100" dirty="0">
                <a:latin typeface="Arial" panose="020B0604020202020204" pitchFamily="34" charset="0"/>
                <a:ea typeface="Calibri" panose="020F0502020204030204" pitchFamily="34" charset="0"/>
                <a:cs typeface="Arial" panose="020B0604020202020204" pitchFamily="34" charset="0"/>
              </a:rPr>
              <a:t>H</a:t>
            </a:r>
            <a:r>
              <a:rPr lang="en-GB" sz="1800" b="1" kern="100" dirty="0">
                <a:effectLst/>
                <a:latin typeface="Arial" panose="020B0604020202020204" pitchFamily="34" charset="0"/>
                <a:ea typeface="Calibri" panose="020F0502020204030204" pitchFamily="34" charset="0"/>
                <a:cs typeface="Arial" panose="020B0604020202020204" pitchFamily="34" charset="0"/>
              </a:rPr>
              <a:t>igh cholesterol </a:t>
            </a:r>
            <a:r>
              <a:rPr lang="en-GB" sz="1800" kern="100" dirty="0">
                <a:effectLst/>
                <a:latin typeface="Arial" panose="020B0604020202020204" pitchFamily="34" charset="0"/>
                <a:ea typeface="Calibri" panose="020F0502020204030204" pitchFamily="34" charset="0"/>
                <a:cs typeface="Arial" panose="020B0604020202020204" pitchFamily="34" charset="0"/>
              </a:rPr>
              <a:t>and </a:t>
            </a:r>
            <a:r>
              <a:rPr lang="en-GB" sz="1800" b="1" kern="100" dirty="0">
                <a:effectLst/>
                <a:latin typeface="Arial" panose="020B0604020202020204" pitchFamily="34" charset="0"/>
                <a:ea typeface="Calibri" panose="020F0502020204030204" pitchFamily="34" charset="0"/>
                <a:cs typeface="Arial" panose="020B0604020202020204" pitchFamily="34" charset="0"/>
              </a:rPr>
              <a:t>high blood pressure</a:t>
            </a:r>
            <a:r>
              <a:rPr lang="en-GB" sz="1800" kern="100" dirty="0">
                <a:effectLst/>
                <a:latin typeface="Arial" panose="020B0604020202020204" pitchFamily="34" charset="0"/>
                <a:ea typeface="Calibri" panose="020F0502020204030204" pitchFamily="34" charset="0"/>
                <a:cs typeface="Arial" panose="020B0604020202020204" pitchFamily="34" charset="0"/>
              </a:rPr>
              <a:t>. These factors can contribute to the build up of plaques in the arteries. These plaques can cause arteries to narrow and harden, which can lead to a </a:t>
            </a:r>
            <a:r>
              <a:rPr lang="en-GB" sz="1800" b="1" kern="100" dirty="0">
                <a:effectLst/>
                <a:latin typeface="Arial" panose="020B0604020202020204" pitchFamily="34" charset="0"/>
                <a:ea typeface="Calibri" panose="020F0502020204030204" pitchFamily="34" charset="0"/>
                <a:cs typeface="Arial" panose="020B0604020202020204" pitchFamily="34" charset="0"/>
              </a:rPr>
              <a:t>heart attack </a:t>
            </a:r>
            <a:r>
              <a:rPr lang="en-GB" sz="1800" kern="100" dirty="0">
                <a:effectLst/>
                <a:latin typeface="Arial" panose="020B0604020202020204" pitchFamily="34" charset="0"/>
                <a:ea typeface="Calibri" panose="020F0502020204030204" pitchFamily="34" charset="0"/>
                <a:cs typeface="Arial" panose="020B0604020202020204" pitchFamily="34" charset="0"/>
              </a:rPr>
              <a:t>or </a:t>
            </a:r>
            <a:r>
              <a:rPr lang="en-GB" sz="1800" b="1" kern="100" dirty="0">
                <a:effectLst/>
                <a:latin typeface="Arial" panose="020B0604020202020204" pitchFamily="34" charset="0"/>
                <a:ea typeface="Calibri" panose="020F0502020204030204" pitchFamily="34" charset="0"/>
                <a:cs typeface="Arial" panose="020B0604020202020204" pitchFamily="34" charset="0"/>
              </a:rPr>
              <a:t>stroke</a:t>
            </a:r>
            <a:r>
              <a:rPr lang="en-GB" sz="1800" kern="100" dirty="0">
                <a:effectLst/>
                <a:latin typeface="Arial" panose="020B0604020202020204" pitchFamily="34" charset="0"/>
                <a:ea typeface="Calibri" panose="020F0502020204030204" pitchFamily="34" charset="0"/>
                <a:cs typeface="Arial" panose="020B0604020202020204" pitchFamily="34" charset="0"/>
              </a:rPr>
              <a:t> later in life.</a:t>
            </a:r>
          </a:p>
          <a:p>
            <a:pPr marL="285750" lvl="0" indent="-285750">
              <a:lnSpc>
                <a:spcPct val="107000"/>
              </a:lnSpc>
              <a:buFont typeface="Arial" panose="020B0604020202020204" pitchFamily="34" charset="0"/>
              <a:buChar char="•"/>
            </a:pPr>
            <a:r>
              <a:rPr lang="en-GB" sz="1800" b="1" kern="100" dirty="0">
                <a:effectLst/>
                <a:latin typeface="Arial" panose="020B0604020202020204" pitchFamily="34" charset="0"/>
                <a:ea typeface="Calibri" panose="020F0502020204030204" pitchFamily="34" charset="0"/>
                <a:cs typeface="Arial" panose="020B0604020202020204" pitchFamily="34" charset="0"/>
              </a:rPr>
              <a:t>Asthma.</a:t>
            </a:r>
            <a:r>
              <a:rPr lang="en-GB" sz="1800" kern="100" dirty="0">
                <a:effectLst/>
                <a:latin typeface="Arial" panose="020B0604020202020204" pitchFamily="34" charset="0"/>
                <a:ea typeface="Calibri" panose="020F0502020204030204" pitchFamily="34" charset="0"/>
                <a:cs typeface="Arial" panose="020B0604020202020204" pitchFamily="34" charset="0"/>
              </a:rPr>
              <a:t> Children who are overweight or obese might be more likely to have asthma.</a:t>
            </a:r>
          </a:p>
          <a:p>
            <a:pPr marL="285750" lvl="0" indent="-285750">
              <a:lnSpc>
                <a:spcPct val="107000"/>
              </a:lnSpc>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Arial" panose="020B0604020202020204" pitchFamily="34" charset="0"/>
              </a:rPr>
              <a:t>Sleep disorders. Obstructive </a:t>
            </a:r>
            <a:r>
              <a:rPr lang="en-GB" sz="1800" b="1" kern="100" dirty="0">
                <a:effectLst/>
                <a:latin typeface="Arial" panose="020B0604020202020204" pitchFamily="34" charset="0"/>
                <a:ea typeface="Calibri" panose="020F0502020204030204" pitchFamily="34" charset="0"/>
                <a:cs typeface="Arial" panose="020B0604020202020204" pitchFamily="34" charset="0"/>
              </a:rPr>
              <a:t>sleep apnoea </a:t>
            </a:r>
            <a:r>
              <a:rPr lang="en-GB" sz="1800" kern="100" dirty="0">
                <a:effectLst/>
                <a:latin typeface="Arial" panose="020B0604020202020204" pitchFamily="34" charset="0"/>
                <a:ea typeface="Calibri" panose="020F0502020204030204" pitchFamily="34" charset="0"/>
                <a:cs typeface="Arial" panose="020B0604020202020204" pitchFamily="34" charset="0"/>
              </a:rPr>
              <a:t>is a potentially serious disorder in which a child’s breathing repeatedly stops and starts during sleep.</a:t>
            </a:r>
          </a:p>
          <a:p>
            <a:pPr marL="285750" lvl="0" indent="-285750">
              <a:lnSpc>
                <a:spcPct val="107000"/>
              </a:lnSpc>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Arial" panose="020B0604020202020204" pitchFamily="34" charset="0"/>
              </a:rPr>
              <a:t>Non-alcoholic fatty </a:t>
            </a:r>
            <a:r>
              <a:rPr lang="en-GB" sz="1800" b="1" kern="100" dirty="0">
                <a:effectLst/>
                <a:latin typeface="Arial" panose="020B0604020202020204" pitchFamily="34" charset="0"/>
                <a:ea typeface="Calibri" panose="020F0502020204030204" pitchFamily="34" charset="0"/>
                <a:cs typeface="Arial" panose="020B0604020202020204" pitchFamily="34" charset="0"/>
              </a:rPr>
              <a:t>liver disease </a:t>
            </a:r>
            <a:r>
              <a:rPr lang="en-GB" sz="1800" kern="100" dirty="0">
                <a:effectLst/>
                <a:latin typeface="Arial" panose="020B0604020202020204" pitchFamily="34" charset="0"/>
                <a:ea typeface="Calibri" panose="020F0502020204030204" pitchFamily="34" charset="0"/>
                <a:cs typeface="Arial" panose="020B0604020202020204" pitchFamily="34" charset="0"/>
              </a:rPr>
              <a:t>(NAFLD). This disorder causes fatty deposits to build up in the liver. NAFLD can lead to scarring and liver damage.</a:t>
            </a:r>
          </a:p>
          <a:p>
            <a:pPr marL="285750" lvl="0" indent="-285750">
              <a:lnSpc>
                <a:spcPct val="107000"/>
              </a:lnSpc>
              <a:buFont typeface="Arial" panose="020B0604020202020204" pitchFamily="34" charset="0"/>
              <a:buChar char="•"/>
            </a:pPr>
            <a:r>
              <a:rPr lang="en-GB" sz="1800" kern="100" dirty="0">
                <a:effectLst/>
                <a:latin typeface="Arial" panose="020B0604020202020204" pitchFamily="34" charset="0"/>
                <a:ea typeface="Calibri" panose="020F0502020204030204" pitchFamily="34" charset="0"/>
                <a:cs typeface="Arial" panose="020B0604020202020204" pitchFamily="34" charset="0"/>
              </a:rPr>
              <a:t>Joint problems such </a:t>
            </a:r>
            <a:r>
              <a:rPr lang="en-GB" sz="1800" b="1" kern="100" dirty="0">
                <a:effectLst/>
                <a:latin typeface="Arial" panose="020B0604020202020204" pitchFamily="34" charset="0"/>
                <a:ea typeface="Calibri" panose="020F0502020204030204" pitchFamily="34" charset="0"/>
                <a:cs typeface="Arial" panose="020B0604020202020204" pitchFamily="34" charset="0"/>
              </a:rPr>
              <a:t>as osteoarthritis </a:t>
            </a:r>
            <a:r>
              <a:rPr lang="en-GB" sz="1800" kern="100" dirty="0">
                <a:effectLst/>
                <a:latin typeface="Arial" panose="020B0604020202020204" pitchFamily="34" charset="0"/>
                <a:ea typeface="Calibri" panose="020F0502020204030204" pitchFamily="34" charset="0"/>
                <a:cs typeface="Arial" panose="020B0604020202020204" pitchFamily="34" charset="0"/>
              </a:rPr>
              <a:t>and musculoskeletal discomfort.</a:t>
            </a:r>
          </a:p>
          <a:p>
            <a:pPr marL="285750" lvl="0" indent="-285750">
              <a:lnSpc>
                <a:spcPct val="107000"/>
              </a:lnSpc>
              <a:buFont typeface="Arial" panose="020B0604020202020204" pitchFamily="34" charset="0"/>
              <a:buChar char="•"/>
            </a:pPr>
            <a:r>
              <a:rPr lang="en-GB" sz="1800" b="1" kern="100" dirty="0">
                <a:effectLst/>
                <a:latin typeface="Arial" panose="020B0604020202020204" pitchFamily="34" charset="0"/>
                <a:ea typeface="Calibri" panose="020F0502020204030204" pitchFamily="34" charset="0"/>
                <a:cs typeface="Arial" panose="020B0604020202020204" pitchFamily="34" charset="0"/>
              </a:rPr>
              <a:t>Gallstones</a:t>
            </a:r>
            <a:r>
              <a:rPr lang="en-GB" sz="1800" kern="100" dirty="0">
                <a:effectLst/>
                <a:latin typeface="Arial" panose="020B0604020202020204" pitchFamily="34" charset="0"/>
                <a:ea typeface="Calibri" panose="020F0502020204030204" pitchFamily="34" charset="0"/>
                <a:cs typeface="Arial" panose="020B0604020202020204" pitchFamily="34" charset="0"/>
              </a:rPr>
              <a:t> and gallbladder disease.</a:t>
            </a:r>
          </a:p>
          <a:p>
            <a:pPr marL="285750" lvl="0" indent="-285750">
              <a:lnSpc>
                <a:spcPct val="107000"/>
              </a:lnSpc>
              <a:buFont typeface="Arial" panose="020B0604020202020204" pitchFamily="34" charset="0"/>
              <a:buChar char="•"/>
            </a:pPr>
            <a:r>
              <a:rPr lang="en-GB" kern="100" dirty="0">
                <a:latin typeface="Arial" panose="020B0604020202020204" pitchFamily="34" charset="0"/>
                <a:ea typeface="Calibri" panose="020F0502020204030204" pitchFamily="34" charset="0"/>
                <a:cs typeface="Arial" panose="020B0604020202020204" pitchFamily="34" charset="0"/>
              </a:rPr>
              <a:t>Many types of </a:t>
            </a:r>
            <a:r>
              <a:rPr lang="en-GB" b="1" kern="100" dirty="0">
                <a:latin typeface="Arial" panose="020B0604020202020204" pitchFamily="34" charset="0"/>
                <a:ea typeface="Calibri" panose="020F0502020204030204" pitchFamily="34" charset="0"/>
                <a:cs typeface="Arial" panose="020B0604020202020204" pitchFamily="34" charset="0"/>
              </a:rPr>
              <a:t>Cancer.</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Effects and impact </a:t>
            </a:r>
            <a:r>
              <a:rPr lang="en-GB" sz="2000" b="1" u="sng" kern="100" dirty="0">
                <a:latin typeface="Arial" panose="020B0604020202020204" pitchFamily="34" charset="0"/>
                <a:ea typeface="Calibri" panose="020F0502020204030204" pitchFamily="34" charset="0"/>
                <a:cs typeface="Arial" panose="020B0604020202020204" pitchFamily="34" charset="0"/>
              </a:rPr>
              <a:t>of 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9FBD43FF-905B-20C9-726A-AFEEC1A08A91}"/>
              </a:ext>
            </a:extLst>
          </p:cNvPr>
          <p:cNvSpPr txBox="1"/>
          <p:nvPr/>
        </p:nvSpPr>
        <p:spPr>
          <a:xfrm>
            <a:off x="7916102" y="5310522"/>
            <a:ext cx="3985590" cy="369332"/>
          </a:xfrm>
          <a:prstGeom prst="rect">
            <a:avLst/>
          </a:prstGeom>
          <a:noFill/>
        </p:spPr>
        <p:txBody>
          <a:bodyPr wrap="square">
            <a:spAutoFit/>
          </a:bodyPr>
          <a:lstStyle/>
          <a:p>
            <a:r>
              <a:rPr lang="en-GB" dirty="0"/>
              <a:t>(Image from Rodriguez, 2016). </a:t>
            </a:r>
          </a:p>
        </p:txBody>
      </p:sp>
      <p:sp>
        <p:nvSpPr>
          <p:cNvPr id="2" name="TextBox 1">
            <a:extLst>
              <a:ext uri="{FF2B5EF4-FFF2-40B4-BE49-F238E27FC236}">
                <a16:creationId xmlns:a16="http://schemas.microsoft.com/office/drawing/2014/main" id="{4B5909CF-B8B9-EAB1-8BA9-8E1274A7E642}"/>
              </a:ext>
            </a:extLst>
          </p:cNvPr>
          <p:cNvSpPr txBox="1"/>
          <p:nvPr/>
        </p:nvSpPr>
        <p:spPr>
          <a:xfrm>
            <a:off x="3525532" y="6417562"/>
            <a:ext cx="5632116"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(Centres for Disease Control and Prevention, 2022). </a:t>
            </a:r>
          </a:p>
        </p:txBody>
      </p:sp>
    </p:spTree>
    <p:extLst>
      <p:ext uri="{BB962C8B-B14F-4D97-AF65-F5344CB8AC3E}">
        <p14:creationId xmlns:p14="http://schemas.microsoft.com/office/powerpoint/2010/main" val="1857591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755272-5320-D9CB-40D5-19C46831D446}"/>
              </a:ext>
            </a:extLst>
          </p:cNvPr>
          <p:cNvSpPr txBox="1"/>
          <p:nvPr/>
        </p:nvSpPr>
        <p:spPr>
          <a:xfrm>
            <a:off x="290308" y="713545"/>
            <a:ext cx="6203257" cy="5776261"/>
          </a:xfrm>
          <a:prstGeom prst="rect">
            <a:avLst/>
          </a:prstGeom>
          <a:noFill/>
        </p:spPr>
        <p:txBody>
          <a:bodyPr wrap="square">
            <a:spAutoFit/>
          </a:bodyPr>
          <a:lstStyle/>
          <a:p>
            <a:pPr lvl="0">
              <a:lnSpc>
                <a:spcPct val="107000"/>
              </a:lnSpc>
            </a:pPr>
            <a:r>
              <a:rPr lang="en-GB" sz="2000" u="sng" kern="100" dirty="0">
                <a:effectLst/>
                <a:latin typeface="Arial" panose="020B0604020202020204" pitchFamily="34" charset="0"/>
                <a:ea typeface="Calibri" panose="020F0502020204030204" pitchFamily="34" charset="0"/>
                <a:cs typeface="Arial" panose="020B0604020202020204" pitchFamily="34" charset="0"/>
              </a:rPr>
              <a:t>Mental health issues linked to obesity.</a:t>
            </a:r>
          </a:p>
          <a:p>
            <a:pPr lvl="0">
              <a:lnSpc>
                <a:spcPct val="107000"/>
              </a:lnSpc>
            </a:pPr>
            <a:endParaRPr lang="en-GB" sz="2000" u="sng" kern="100" dirty="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Psychological problems such as anxiety and depression.</a:t>
            </a:r>
          </a:p>
          <a:p>
            <a:pPr marL="285750" lvl="0" indent="-285750">
              <a:lnSpc>
                <a:spcPct val="107000"/>
              </a:lnSpc>
              <a:buFont typeface="Arial" panose="020B0604020202020204" pitchFamily="34" charset="0"/>
              <a:buChar char="•"/>
            </a:pPr>
            <a:endParaRPr lang="en-GB" sz="8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Having a low mood or low energy.</a:t>
            </a:r>
          </a:p>
          <a:p>
            <a:pPr marL="285750" lvl="0" indent="-285750">
              <a:lnSpc>
                <a:spcPct val="107000"/>
              </a:lnSpc>
              <a:buFont typeface="Arial" panose="020B0604020202020204" pitchFamily="34" charset="0"/>
              <a:buChar char="•"/>
            </a:pPr>
            <a:endParaRPr lang="en-GB" sz="8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effectLst/>
                <a:latin typeface="Arial" panose="020B0604020202020204" pitchFamily="34" charset="0"/>
                <a:ea typeface="Calibri" panose="020F0502020204030204" pitchFamily="34" charset="0"/>
                <a:cs typeface="Arial" panose="020B0604020202020204" pitchFamily="34" charset="0"/>
              </a:rPr>
              <a:t>Low self-esteem and lower self-reported quality of life.</a:t>
            </a:r>
          </a:p>
          <a:p>
            <a:pPr marL="285750" lvl="0" indent="-285750">
              <a:lnSpc>
                <a:spcPct val="107000"/>
              </a:lnSpc>
              <a:buFont typeface="Arial" panose="020B0604020202020204" pitchFamily="34" charset="0"/>
              <a:buChar char="•"/>
            </a:pPr>
            <a:endParaRPr lang="en-GB" sz="8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effectLst/>
                <a:latin typeface="Arial" panose="020B0604020202020204" pitchFamily="34" charset="0"/>
                <a:ea typeface="Calibri" panose="020F0502020204030204" pitchFamily="34" charset="0"/>
                <a:cs typeface="Arial" panose="020B0604020202020204" pitchFamily="34" charset="0"/>
              </a:rPr>
              <a:t>Self consciousness and negative self thoughts.</a:t>
            </a:r>
          </a:p>
          <a:p>
            <a:pPr marL="285750" lvl="0" indent="-285750">
              <a:lnSpc>
                <a:spcPct val="107000"/>
              </a:lnSpc>
              <a:buFont typeface="Arial" panose="020B0604020202020204" pitchFamily="34" charset="0"/>
              <a:buChar char="•"/>
            </a:pPr>
            <a:endParaRPr lang="en-GB" sz="8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effectLst/>
                <a:latin typeface="Arial" panose="020B0604020202020204" pitchFamily="34" charset="0"/>
                <a:ea typeface="Calibri" panose="020F0502020204030204" pitchFamily="34" charset="0"/>
                <a:cs typeface="Arial" panose="020B0604020202020204" pitchFamily="34" charset="0"/>
              </a:rPr>
              <a:t> Often feel lonely. </a:t>
            </a:r>
          </a:p>
          <a:p>
            <a:pPr marL="285750" lvl="0" indent="-285750">
              <a:lnSpc>
                <a:spcPct val="107000"/>
              </a:lnSpc>
              <a:buFont typeface="Arial" panose="020B0604020202020204" pitchFamily="34" charset="0"/>
              <a:buChar char="•"/>
            </a:pPr>
            <a:endParaRPr lang="en-GB" sz="800" kern="100" dirty="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Lack of self-confidence can lead to poorer academic performance at school.</a:t>
            </a:r>
          </a:p>
          <a:p>
            <a:pPr marL="285750" lvl="0" indent="-285750">
              <a:lnSpc>
                <a:spcPct val="107000"/>
              </a:lnSpc>
              <a:buFont typeface="Arial" panose="020B0604020202020204" pitchFamily="34" charset="0"/>
              <a:buChar char="•"/>
            </a:pPr>
            <a:endParaRPr lang="en-GB" sz="8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Eating disorders – including binge eating (some children who are overweight might seek emotional comfort in food), and bulimia and anorexia  </a:t>
            </a:r>
          </a:p>
          <a:p>
            <a:pPr marL="285750" lvl="0" indent="-285750">
              <a:lnSpc>
                <a:spcPct val="107000"/>
              </a:lnSpc>
              <a:buFont typeface="Arial" panose="020B0604020202020204" pitchFamily="34" charset="0"/>
              <a:buChar cha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Effects and impact </a:t>
            </a:r>
            <a:r>
              <a:rPr lang="en-GB" sz="2000" b="1" u="sng" kern="100" dirty="0">
                <a:latin typeface="Arial" panose="020B0604020202020204" pitchFamily="34" charset="0"/>
                <a:ea typeface="Calibri" panose="020F0502020204030204" pitchFamily="34" charset="0"/>
                <a:cs typeface="Arial" panose="020B0604020202020204" pitchFamily="34" charset="0"/>
              </a:rPr>
              <a:t>of 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026" name="Picture 2" descr="Obesity &amp;Mental Health – How excess body fat affects our mental health |  Dr. Harsh Sheth">
            <a:extLst>
              <a:ext uri="{FF2B5EF4-FFF2-40B4-BE49-F238E27FC236}">
                <a16:creationId xmlns:a16="http://schemas.microsoft.com/office/drawing/2014/main" id="{D3447FCB-93F4-773A-2CEC-BCE747E0018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92" r="1648" b="30912"/>
          <a:stretch/>
        </p:blipFill>
        <p:spPr bwMode="auto">
          <a:xfrm>
            <a:off x="6567500" y="713545"/>
            <a:ext cx="5116500" cy="33377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3D0C8ED-3F3C-93BC-8CFE-301A07B18751}"/>
              </a:ext>
            </a:extLst>
          </p:cNvPr>
          <p:cNvSpPr txBox="1"/>
          <p:nvPr/>
        </p:nvSpPr>
        <p:spPr>
          <a:xfrm>
            <a:off x="3613150" y="6116710"/>
            <a:ext cx="3981450" cy="369332"/>
          </a:xfrm>
          <a:prstGeom prst="rect">
            <a:avLst/>
          </a:prstGeom>
          <a:noFill/>
        </p:spPr>
        <p:txBody>
          <a:bodyPr wrap="square">
            <a:spAutoFit/>
          </a:bodyPr>
          <a:lstStyle/>
          <a:p>
            <a:r>
              <a:rPr lang="en-GB" dirty="0"/>
              <a:t>(British Heart Foundation, 2023). </a:t>
            </a:r>
          </a:p>
        </p:txBody>
      </p:sp>
      <p:sp>
        <p:nvSpPr>
          <p:cNvPr id="6" name="TextBox 5">
            <a:extLst>
              <a:ext uri="{FF2B5EF4-FFF2-40B4-BE49-F238E27FC236}">
                <a16:creationId xmlns:a16="http://schemas.microsoft.com/office/drawing/2014/main" id="{FE87E78F-95ED-E84C-CA10-18A347738C5D}"/>
              </a:ext>
            </a:extLst>
          </p:cNvPr>
          <p:cNvSpPr txBox="1"/>
          <p:nvPr/>
        </p:nvSpPr>
        <p:spPr>
          <a:xfrm>
            <a:off x="7594600" y="4224635"/>
            <a:ext cx="3854450" cy="369332"/>
          </a:xfrm>
          <a:prstGeom prst="rect">
            <a:avLst/>
          </a:prstGeom>
          <a:noFill/>
        </p:spPr>
        <p:txBody>
          <a:bodyPr wrap="square">
            <a:spAutoFit/>
          </a:bodyPr>
          <a:lstStyle/>
          <a:p>
            <a:r>
              <a:rPr lang="en-GB" dirty="0"/>
              <a:t>(Image from </a:t>
            </a:r>
            <a:r>
              <a:rPr lang="en-GB" dirty="0" err="1"/>
              <a:t>Dr.</a:t>
            </a:r>
            <a:r>
              <a:rPr lang="en-GB" dirty="0"/>
              <a:t> Sheth, 2021). </a:t>
            </a:r>
          </a:p>
        </p:txBody>
      </p:sp>
    </p:spTree>
    <p:extLst>
      <p:ext uri="{BB962C8B-B14F-4D97-AF65-F5344CB8AC3E}">
        <p14:creationId xmlns:p14="http://schemas.microsoft.com/office/powerpoint/2010/main" val="108456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83D5AF-CD5D-C671-440C-FA0B0B837B4D}"/>
              </a:ext>
            </a:extLst>
          </p:cNvPr>
          <p:cNvPicPr>
            <a:picLocks noChangeAspect="1"/>
          </p:cNvPicPr>
          <p:nvPr/>
        </p:nvPicPr>
        <p:blipFill>
          <a:blip r:embed="rId2"/>
          <a:stretch>
            <a:fillRect/>
          </a:stretch>
        </p:blipFill>
        <p:spPr>
          <a:xfrm>
            <a:off x="6801677" y="713545"/>
            <a:ext cx="4411111" cy="4411111"/>
          </a:xfrm>
          <a:prstGeom prst="rect">
            <a:avLst/>
          </a:prstGeom>
        </p:spPr>
      </p:pic>
      <p:sp>
        <p:nvSpPr>
          <p:cNvPr id="3" name="TextBox 2">
            <a:extLst>
              <a:ext uri="{FF2B5EF4-FFF2-40B4-BE49-F238E27FC236}">
                <a16:creationId xmlns:a16="http://schemas.microsoft.com/office/drawing/2014/main" id="{C7755272-5320-D9CB-40D5-19C46831D446}"/>
              </a:ext>
            </a:extLst>
          </p:cNvPr>
          <p:cNvSpPr txBox="1"/>
          <p:nvPr/>
        </p:nvSpPr>
        <p:spPr>
          <a:xfrm>
            <a:off x="290308" y="713545"/>
            <a:ext cx="6751937" cy="5611729"/>
          </a:xfrm>
          <a:prstGeom prst="rect">
            <a:avLst/>
          </a:prstGeom>
          <a:noFill/>
        </p:spPr>
        <p:txBody>
          <a:bodyPr wrap="square">
            <a:spAutoFit/>
          </a:bodyPr>
          <a:lstStyle/>
          <a:p>
            <a:pPr lvl="0">
              <a:lnSpc>
                <a:spcPct val="107000"/>
              </a:lnSpc>
            </a:pPr>
            <a:r>
              <a:rPr lang="en-GB" sz="2000" u="sng" kern="100" dirty="0">
                <a:effectLst/>
                <a:latin typeface="Arial" panose="020B0604020202020204" pitchFamily="34" charset="0"/>
                <a:ea typeface="Calibri" panose="020F0502020204030204" pitchFamily="34" charset="0"/>
                <a:cs typeface="Arial" panose="020B0604020202020204" pitchFamily="34" charset="0"/>
              </a:rPr>
              <a:t>Social issues linked to obesity.</a:t>
            </a:r>
          </a:p>
          <a:p>
            <a:pPr lvl="0">
              <a:lnSpc>
                <a:spcPct val="107000"/>
              </a:lnSpc>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effectLst/>
                <a:latin typeface="Arial" panose="020B0604020202020204" pitchFamily="34" charset="0"/>
                <a:ea typeface="Calibri" panose="020F0502020204030204" pitchFamily="34" charset="0"/>
                <a:cs typeface="Arial" panose="020B0604020202020204" pitchFamily="34" charset="0"/>
              </a:rPr>
              <a:t>Finding it difficult to be physically active. Therefore do not join social clubs or activities</a:t>
            </a:r>
            <a:r>
              <a:rPr lang="en-GB" sz="2000" kern="100" dirty="0">
                <a:latin typeface="Arial" panose="020B0604020202020204" pitchFamily="34" charset="0"/>
                <a:ea typeface="Calibri" panose="020F0502020204030204" pitchFamily="34" charset="0"/>
                <a:cs typeface="Arial" panose="020B0604020202020204" pitchFamily="34" charset="0"/>
              </a:rPr>
              <a: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effectLst/>
                <a:latin typeface="Arial" panose="020B0604020202020204" pitchFamily="34" charset="0"/>
                <a:ea typeface="Calibri" panose="020F0502020204030204" pitchFamily="34" charset="0"/>
                <a:cs typeface="Arial" panose="020B0604020202020204" pitchFamily="34" charset="0"/>
              </a:rPr>
              <a:t>Overweight children tend to have poorer social skills.</a:t>
            </a:r>
          </a:p>
          <a:p>
            <a:pPr marL="285750" lvl="0" indent="-285750">
              <a:lnSpc>
                <a:spcPct val="107000"/>
              </a:lnSpc>
              <a:buFont typeface="Arial" panose="020B0604020202020204" pitchFamily="34" charset="0"/>
              <a:buChar char="•"/>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effectLst/>
                <a:latin typeface="Arial" panose="020B0604020202020204" pitchFamily="34" charset="0"/>
                <a:ea typeface="Calibri" panose="020F0502020204030204" pitchFamily="34" charset="0"/>
                <a:cs typeface="Arial" panose="020B0604020202020204" pitchFamily="34" charset="0"/>
              </a:rPr>
              <a:t>These problems might lead children who are overweight to act out and disrupt their classrooms at one extreme, or to withdraw socially at the other.</a:t>
            </a:r>
          </a:p>
          <a:p>
            <a:pPr marL="285750" lvl="0" indent="-285750">
              <a:lnSpc>
                <a:spcPct val="107000"/>
              </a:lnSpc>
              <a:buFont typeface="Arial" panose="020B0604020202020204" pitchFamily="34" charset="0"/>
              <a:buChar char="•"/>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effectLst/>
                <a:latin typeface="Arial" panose="020B0604020202020204" pitchFamily="34" charset="0"/>
                <a:ea typeface="Calibri" panose="020F0502020204030204" pitchFamily="34" charset="0"/>
                <a:cs typeface="Arial" panose="020B0604020202020204" pitchFamily="34" charset="0"/>
              </a:rPr>
              <a:t>It may lower the child’s self-esteem, decrease a sense of individual agency and empowerment, reduce interest in academic achievement, diminish their participation in society and lower their expectations of future employment.</a:t>
            </a:r>
          </a:p>
          <a:p>
            <a:pPr marL="285750" lvl="0" indent="-285750">
              <a:lnSpc>
                <a:spcPct val="107000"/>
              </a:lnSpc>
              <a:buFont typeface="Arial" panose="020B0604020202020204" pitchFamily="34" charset="0"/>
              <a:buChar char="•"/>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07000"/>
              </a:lnSpc>
              <a:buFont typeface="Arial" panose="020B0604020202020204" pitchFamily="34" charset="0"/>
              <a:buChar cha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Effects and impact </a:t>
            </a:r>
            <a:r>
              <a:rPr lang="en-GB" sz="2000" b="1" u="sng" kern="100" dirty="0">
                <a:latin typeface="Arial" panose="020B0604020202020204" pitchFamily="34" charset="0"/>
                <a:ea typeface="Calibri" panose="020F0502020204030204" pitchFamily="34" charset="0"/>
                <a:cs typeface="Arial" panose="020B0604020202020204" pitchFamily="34" charset="0"/>
              </a:rPr>
              <a:t>of 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2" name="Arrow: Down 1">
            <a:extLst>
              <a:ext uri="{FF2B5EF4-FFF2-40B4-BE49-F238E27FC236}">
                <a16:creationId xmlns:a16="http://schemas.microsoft.com/office/drawing/2014/main" id="{F4BE0537-519A-43A4-9AB7-F1C90D36B4A8}"/>
              </a:ext>
            </a:extLst>
          </p:cNvPr>
          <p:cNvSpPr/>
          <p:nvPr/>
        </p:nvSpPr>
        <p:spPr>
          <a:xfrm>
            <a:off x="2228601" y="2059429"/>
            <a:ext cx="177800" cy="2413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5150C6EA-BEBB-241C-EABA-696243AAC451}"/>
              </a:ext>
            </a:extLst>
          </p:cNvPr>
          <p:cNvPicPr>
            <a:picLocks noChangeAspect="1"/>
          </p:cNvPicPr>
          <p:nvPr/>
        </p:nvPicPr>
        <p:blipFill>
          <a:blip r:embed="rId3"/>
          <a:stretch>
            <a:fillRect/>
          </a:stretch>
        </p:blipFill>
        <p:spPr>
          <a:xfrm>
            <a:off x="2201667" y="2743737"/>
            <a:ext cx="231668" cy="262151"/>
          </a:xfrm>
          <a:prstGeom prst="rect">
            <a:avLst/>
          </a:prstGeom>
        </p:spPr>
      </p:pic>
      <p:pic>
        <p:nvPicPr>
          <p:cNvPr id="7" name="Picture 6">
            <a:extLst>
              <a:ext uri="{FF2B5EF4-FFF2-40B4-BE49-F238E27FC236}">
                <a16:creationId xmlns:a16="http://schemas.microsoft.com/office/drawing/2014/main" id="{4DB63055-9F8E-1F2D-AE56-3EB893A8C8E3}"/>
              </a:ext>
            </a:extLst>
          </p:cNvPr>
          <p:cNvPicPr>
            <a:picLocks noChangeAspect="1"/>
          </p:cNvPicPr>
          <p:nvPr/>
        </p:nvPicPr>
        <p:blipFill>
          <a:blip r:embed="rId3"/>
          <a:stretch>
            <a:fillRect/>
          </a:stretch>
        </p:blipFill>
        <p:spPr>
          <a:xfrm>
            <a:off x="2228601" y="4068770"/>
            <a:ext cx="231668" cy="262151"/>
          </a:xfrm>
          <a:prstGeom prst="rect">
            <a:avLst/>
          </a:prstGeom>
        </p:spPr>
      </p:pic>
      <p:sp>
        <p:nvSpPr>
          <p:cNvPr id="12" name="TextBox 11">
            <a:extLst>
              <a:ext uri="{FF2B5EF4-FFF2-40B4-BE49-F238E27FC236}">
                <a16:creationId xmlns:a16="http://schemas.microsoft.com/office/drawing/2014/main" id="{E7BCAA7D-BF2A-4741-4B36-5F37BF8A875D}"/>
              </a:ext>
            </a:extLst>
          </p:cNvPr>
          <p:cNvSpPr txBox="1"/>
          <p:nvPr/>
        </p:nvSpPr>
        <p:spPr>
          <a:xfrm>
            <a:off x="1485899" y="5830908"/>
            <a:ext cx="4324057" cy="369332"/>
          </a:xfrm>
          <a:prstGeom prst="rect">
            <a:avLst/>
          </a:prstGeom>
          <a:noFill/>
        </p:spPr>
        <p:txBody>
          <a:bodyPr wrap="square">
            <a:spAutoFit/>
          </a:bodyPr>
          <a:lstStyle/>
          <a:p>
            <a:r>
              <a:rPr lang="en-GB" dirty="0"/>
              <a:t>(Neveux, Brinsden, and Lobstein, 2021). </a:t>
            </a:r>
          </a:p>
        </p:txBody>
      </p:sp>
      <p:sp>
        <p:nvSpPr>
          <p:cNvPr id="9" name="TextBox 8">
            <a:extLst>
              <a:ext uri="{FF2B5EF4-FFF2-40B4-BE49-F238E27FC236}">
                <a16:creationId xmlns:a16="http://schemas.microsoft.com/office/drawing/2014/main" id="{C54C6E5A-D150-E325-79B7-F6CE10EE391D}"/>
              </a:ext>
            </a:extLst>
          </p:cNvPr>
          <p:cNvSpPr txBox="1"/>
          <p:nvPr/>
        </p:nvSpPr>
        <p:spPr>
          <a:xfrm>
            <a:off x="8365900" y="5124656"/>
            <a:ext cx="3044687" cy="369332"/>
          </a:xfrm>
          <a:prstGeom prst="rect">
            <a:avLst/>
          </a:prstGeom>
          <a:noFill/>
        </p:spPr>
        <p:txBody>
          <a:bodyPr wrap="square">
            <a:spAutoFit/>
          </a:bodyPr>
          <a:lstStyle/>
          <a:p>
            <a:r>
              <a:rPr lang="en-GB" dirty="0"/>
              <a:t>(Image from 123RF, 2023). </a:t>
            </a:r>
          </a:p>
        </p:txBody>
      </p:sp>
    </p:spTree>
    <p:extLst>
      <p:ext uri="{BB962C8B-B14F-4D97-AF65-F5344CB8AC3E}">
        <p14:creationId xmlns:p14="http://schemas.microsoft.com/office/powerpoint/2010/main" val="764145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755272-5320-D9CB-40D5-19C46831D446}"/>
              </a:ext>
            </a:extLst>
          </p:cNvPr>
          <p:cNvSpPr txBox="1"/>
          <p:nvPr/>
        </p:nvSpPr>
        <p:spPr>
          <a:xfrm>
            <a:off x="290308" y="713545"/>
            <a:ext cx="6203257" cy="407035"/>
          </a:xfrm>
          <a:prstGeom prst="rect">
            <a:avLst/>
          </a:prstGeom>
          <a:noFill/>
        </p:spPr>
        <p:txBody>
          <a:bodyPr wrap="square">
            <a:spAutoFit/>
          </a:bodyPr>
          <a:lstStyle/>
          <a:p>
            <a:pPr lvl="0">
              <a:lnSpc>
                <a:spcPct val="107000"/>
              </a:lnSpc>
            </a:pPr>
            <a:r>
              <a:rPr lang="en-GB" sz="2000" u="sng" kern="100" dirty="0">
                <a:effectLst/>
                <a:latin typeface="Arial" panose="020B0604020202020204" pitchFamily="34" charset="0"/>
                <a:ea typeface="Calibri" panose="020F0502020204030204" pitchFamily="34" charset="0"/>
                <a:cs typeface="Arial" panose="020B0604020202020204" pitchFamily="34" charset="0"/>
              </a:rPr>
              <a:t>Social issues/ Bullying linked to obesity.</a:t>
            </a:r>
          </a:p>
        </p:txBody>
      </p:sp>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Effects and impact </a:t>
            </a:r>
            <a:r>
              <a:rPr lang="en-GB" sz="2000" b="1" u="sng" kern="100" dirty="0">
                <a:latin typeface="Arial" panose="020B0604020202020204" pitchFamily="34" charset="0"/>
                <a:ea typeface="Calibri" panose="020F0502020204030204" pitchFamily="34" charset="0"/>
                <a:cs typeface="Arial" panose="020B0604020202020204" pitchFamily="34" charset="0"/>
              </a:rPr>
              <a:t>of 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B8511B1-3555-7A1C-47A0-ECF0DE461B96}"/>
              </a:ext>
            </a:extLst>
          </p:cNvPr>
          <p:cNvSpPr txBox="1"/>
          <p:nvPr/>
        </p:nvSpPr>
        <p:spPr>
          <a:xfrm>
            <a:off x="290307" y="1349649"/>
            <a:ext cx="5577093" cy="4678910"/>
          </a:xfrm>
          <a:prstGeom prst="rect">
            <a:avLst/>
          </a:prstGeom>
          <a:noFill/>
        </p:spPr>
        <p:txBody>
          <a:bodyPr wrap="square">
            <a:spAutoFit/>
          </a:bodyPr>
          <a:lstStyle/>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Heavy teenagers and adults might face discrimination and bully based solely on their weight</a:t>
            </a:r>
          </a:p>
          <a:p>
            <a:pPr marL="285750" lvl="0" indent="-285750">
              <a:lnSpc>
                <a:spcPct val="107000"/>
              </a:lnSpc>
              <a:buFont typeface="Arial" panose="020B0604020202020204" pitchFamily="34" charset="0"/>
              <a:buChar char="•"/>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While kids with excess weight are frequently targeted for abuse at school, there also are instances where they are the ones who engage in bullying others. Other kids with obesity are trapped in a bully-victim cycle where they are both victim and perpetrator.</a:t>
            </a:r>
          </a:p>
          <a:p>
            <a:pPr lvl="0">
              <a:lnSpc>
                <a:spcPct val="107000"/>
              </a:lnSpc>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bullies with obesity may use their size to their advantage, allowing them to wield more power over a smaller victim.</a:t>
            </a:r>
          </a:p>
        </p:txBody>
      </p:sp>
      <p:pic>
        <p:nvPicPr>
          <p:cNvPr id="13" name="Picture 12">
            <a:extLst>
              <a:ext uri="{FF2B5EF4-FFF2-40B4-BE49-F238E27FC236}">
                <a16:creationId xmlns:a16="http://schemas.microsoft.com/office/drawing/2014/main" id="{D00F5C6F-3ABA-8A6C-611B-302771B83F0B}"/>
              </a:ext>
            </a:extLst>
          </p:cNvPr>
          <p:cNvPicPr>
            <a:picLocks noChangeAspect="1"/>
          </p:cNvPicPr>
          <p:nvPr/>
        </p:nvPicPr>
        <p:blipFill>
          <a:blip r:embed="rId2"/>
          <a:stretch>
            <a:fillRect/>
          </a:stretch>
        </p:blipFill>
        <p:spPr>
          <a:xfrm>
            <a:off x="1634356" y="2323721"/>
            <a:ext cx="231668" cy="262151"/>
          </a:xfrm>
          <a:prstGeom prst="rect">
            <a:avLst/>
          </a:prstGeom>
        </p:spPr>
      </p:pic>
      <p:pic>
        <p:nvPicPr>
          <p:cNvPr id="15" name="Picture 14">
            <a:extLst>
              <a:ext uri="{FF2B5EF4-FFF2-40B4-BE49-F238E27FC236}">
                <a16:creationId xmlns:a16="http://schemas.microsoft.com/office/drawing/2014/main" id="{B431F1AD-6E29-864C-373E-ADE27E19E7DC}"/>
              </a:ext>
            </a:extLst>
          </p:cNvPr>
          <p:cNvPicPr>
            <a:picLocks noChangeAspect="1"/>
          </p:cNvPicPr>
          <p:nvPr/>
        </p:nvPicPr>
        <p:blipFill>
          <a:blip r:embed="rId2"/>
          <a:stretch>
            <a:fillRect/>
          </a:stretch>
        </p:blipFill>
        <p:spPr>
          <a:xfrm>
            <a:off x="1572553" y="4713277"/>
            <a:ext cx="231668" cy="262151"/>
          </a:xfrm>
          <a:prstGeom prst="rect">
            <a:avLst/>
          </a:prstGeom>
        </p:spPr>
      </p:pic>
      <p:sp>
        <p:nvSpPr>
          <p:cNvPr id="17" name="TextBox 16">
            <a:extLst>
              <a:ext uri="{FF2B5EF4-FFF2-40B4-BE49-F238E27FC236}">
                <a16:creationId xmlns:a16="http://schemas.microsoft.com/office/drawing/2014/main" id="{0E82C107-8C4A-764C-D0E1-F6E4B0229868}"/>
              </a:ext>
            </a:extLst>
          </p:cNvPr>
          <p:cNvSpPr txBox="1"/>
          <p:nvPr/>
        </p:nvSpPr>
        <p:spPr>
          <a:xfrm>
            <a:off x="3078853" y="5881815"/>
            <a:ext cx="4324350"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(Gordon, 2023). </a:t>
            </a:r>
            <a:endParaRPr lang="en-GB" dirty="0"/>
          </a:p>
        </p:txBody>
      </p:sp>
      <p:pic>
        <p:nvPicPr>
          <p:cNvPr id="4" name="Picture 3">
            <a:extLst>
              <a:ext uri="{FF2B5EF4-FFF2-40B4-BE49-F238E27FC236}">
                <a16:creationId xmlns:a16="http://schemas.microsoft.com/office/drawing/2014/main" id="{BA8B3864-F0D8-4CBD-81A4-B685DC128AC3}"/>
              </a:ext>
            </a:extLst>
          </p:cNvPr>
          <p:cNvPicPr>
            <a:picLocks noChangeAspect="1"/>
          </p:cNvPicPr>
          <p:nvPr/>
        </p:nvPicPr>
        <p:blipFill>
          <a:blip r:embed="rId3"/>
          <a:stretch>
            <a:fillRect/>
          </a:stretch>
        </p:blipFill>
        <p:spPr>
          <a:xfrm>
            <a:off x="6469975" y="2323298"/>
            <a:ext cx="4863548" cy="3239775"/>
          </a:xfrm>
          <a:prstGeom prst="rect">
            <a:avLst/>
          </a:prstGeom>
        </p:spPr>
      </p:pic>
      <p:sp>
        <p:nvSpPr>
          <p:cNvPr id="9" name="TextBox 8">
            <a:extLst>
              <a:ext uri="{FF2B5EF4-FFF2-40B4-BE49-F238E27FC236}">
                <a16:creationId xmlns:a16="http://schemas.microsoft.com/office/drawing/2014/main" id="{87702008-3F4E-B0C8-8ACE-F33BAF1DBBEE}"/>
              </a:ext>
            </a:extLst>
          </p:cNvPr>
          <p:cNvSpPr txBox="1"/>
          <p:nvPr/>
        </p:nvSpPr>
        <p:spPr>
          <a:xfrm>
            <a:off x="8093213" y="5512483"/>
            <a:ext cx="3273287" cy="369332"/>
          </a:xfrm>
          <a:prstGeom prst="rect">
            <a:avLst/>
          </a:prstGeom>
          <a:noFill/>
        </p:spPr>
        <p:txBody>
          <a:bodyPr wrap="square">
            <a:spAutoFit/>
          </a:bodyPr>
          <a:lstStyle/>
          <a:p>
            <a:r>
              <a:rPr lang="en-GB" dirty="0"/>
              <a:t>(Image from </a:t>
            </a:r>
            <a:r>
              <a:rPr lang="en-GB" dirty="0" err="1"/>
              <a:t>Freepik</a:t>
            </a:r>
            <a:r>
              <a:rPr lang="en-GB" dirty="0"/>
              <a:t>, 2023). </a:t>
            </a:r>
          </a:p>
        </p:txBody>
      </p:sp>
      <p:sp>
        <p:nvSpPr>
          <p:cNvPr id="14" name="Rectangle 13">
            <a:extLst>
              <a:ext uri="{FF2B5EF4-FFF2-40B4-BE49-F238E27FC236}">
                <a16:creationId xmlns:a16="http://schemas.microsoft.com/office/drawing/2014/main" id="{DD9B6DC6-2AAC-289D-396F-0DFD349ED2BC}"/>
              </a:ext>
            </a:extLst>
          </p:cNvPr>
          <p:cNvSpPr/>
          <p:nvPr/>
        </p:nvSpPr>
        <p:spPr>
          <a:xfrm>
            <a:off x="6324600" y="674848"/>
            <a:ext cx="5041900" cy="1911024"/>
          </a:xfrm>
          <a:prstGeom prst="rect">
            <a:avLst/>
          </a:prstGeom>
          <a:solidFill>
            <a:srgbClr val="F5DF5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44.4% of kids with severe obesity experienced name-calling compared to 10.1% of children at a healthy weight</a:t>
            </a:r>
          </a:p>
        </p:txBody>
      </p:sp>
      <p:sp>
        <p:nvSpPr>
          <p:cNvPr id="2" name="TextBox 1">
            <a:extLst>
              <a:ext uri="{FF2B5EF4-FFF2-40B4-BE49-F238E27FC236}">
                <a16:creationId xmlns:a16="http://schemas.microsoft.com/office/drawing/2014/main" id="{809BAAEE-E4FE-89E1-F486-597B8FBA4F63}"/>
              </a:ext>
            </a:extLst>
          </p:cNvPr>
          <p:cNvSpPr txBox="1"/>
          <p:nvPr/>
        </p:nvSpPr>
        <p:spPr>
          <a:xfrm>
            <a:off x="9349700" y="2138632"/>
            <a:ext cx="4324350"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(Gordon, 2023). </a:t>
            </a:r>
            <a:endParaRPr lang="en-GB" dirty="0"/>
          </a:p>
        </p:txBody>
      </p:sp>
    </p:spTree>
    <p:extLst>
      <p:ext uri="{BB962C8B-B14F-4D97-AF65-F5344CB8AC3E}">
        <p14:creationId xmlns:p14="http://schemas.microsoft.com/office/powerpoint/2010/main" val="2017799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A63CA8F-8CE1-C62F-2550-CBDF3D0C3E96}"/>
              </a:ext>
            </a:extLst>
          </p:cNvPr>
          <p:cNvPicPr>
            <a:picLocks noChangeAspect="1"/>
          </p:cNvPicPr>
          <p:nvPr/>
        </p:nvPicPr>
        <p:blipFill>
          <a:blip r:embed="rId2"/>
          <a:stretch>
            <a:fillRect/>
          </a:stretch>
        </p:blipFill>
        <p:spPr>
          <a:xfrm>
            <a:off x="5868536" y="1349649"/>
            <a:ext cx="5086350" cy="2848356"/>
          </a:xfrm>
          <a:prstGeom prst="rect">
            <a:avLst/>
          </a:prstGeom>
        </p:spPr>
      </p:pic>
      <p:sp>
        <p:nvSpPr>
          <p:cNvPr id="3" name="TextBox 2">
            <a:extLst>
              <a:ext uri="{FF2B5EF4-FFF2-40B4-BE49-F238E27FC236}">
                <a16:creationId xmlns:a16="http://schemas.microsoft.com/office/drawing/2014/main" id="{C7755272-5320-D9CB-40D5-19C46831D446}"/>
              </a:ext>
            </a:extLst>
          </p:cNvPr>
          <p:cNvSpPr txBox="1"/>
          <p:nvPr/>
        </p:nvSpPr>
        <p:spPr>
          <a:xfrm>
            <a:off x="290308" y="713545"/>
            <a:ext cx="6203257" cy="399725"/>
          </a:xfrm>
          <a:prstGeom prst="rect">
            <a:avLst/>
          </a:prstGeom>
          <a:noFill/>
        </p:spPr>
        <p:txBody>
          <a:bodyPr wrap="square">
            <a:spAutoFit/>
          </a:bodyPr>
          <a:lstStyle/>
          <a:p>
            <a:pPr lvl="0">
              <a:lnSpc>
                <a:spcPct val="107000"/>
              </a:lnSpc>
            </a:pPr>
            <a:r>
              <a:rPr lang="en-GB" sz="2000" u="sng" kern="100" dirty="0">
                <a:effectLst/>
                <a:latin typeface="Arial" panose="020B0604020202020204" pitchFamily="34" charset="0"/>
                <a:ea typeface="Calibri" panose="020F0502020204030204" pitchFamily="34" charset="0"/>
                <a:cs typeface="Arial" panose="020B0604020202020204" pitchFamily="34" charset="0"/>
              </a:rPr>
              <a:t>Social media / Screen time linked to obesity</a:t>
            </a:r>
            <a:r>
              <a:rPr lang="en-GB" sz="1800" u="sng" kern="100" dirty="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Effects and impact </a:t>
            </a:r>
            <a:r>
              <a:rPr lang="en-GB" sz="2000" b="1" u="sng" kern="100" dirty="0">
                <a:latin typeface="Arial" panose="020B0604020202020204" pitchFamily="34" charset="0"/>
                <a:ea typeface="Calibri" panose="020F0502020204030204" pitchFamily="34" charset="0"/>
                <a:cs typeface="Arial" panose="020B0604020202020204" pitchFamily="34" charset="0"/>
              </a:rPr>
              <a:t>of 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B8511B1-3555-7A1C-47A0-ECF0DE461B96}"/>
              </a:ext>
            </a:extLst>
          </p:cNvPr>
          <p:cNvSpPr txBox="1"/>
          <p:nvPr/>
        </p:nvSpPr>
        <p:spPr>
          <a:xfrm>
            <a:off x="290307" y="1349649"/>
            <a:ext cx="5578229" cy="4349589"/>
          </a:xfrm>
          <a:prstGeom prst="rect">
            <a:avLst/>
          </a:prstGeom>
          <a:noFill/>
        </p:spPr>
        <p:txBody>
          <a:bodyPr wrap="square">
            <a:spAutoFit/>
          </a:bodyPr>
          <a:lstStyle/>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1 - The extended amount of screen time. </a:t>
            </a: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Young people are choosing to spend their leisure time on screens, playing video games or on social media.</a:t>
            </a: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Therefore they are choosing not to engage in outdoor play, and experiential learning. </a:t>
            </a:r>
          </a:p>
          <a:p>
            <a:pPr lvl="0">
              <a:lnSpc>
                <a:spcPct val="107000"/>
              </a:lnSpc>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2 - The exposure to unrealistic body ideals.</a:t>
            </a: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Young people are constantly seeing filtered and photos hoped celebrities, influencers and regular people via TV and social media. </a:t>
            </a: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This can lead to negative self body image and reduced self-esteem. </a:t>
            </a:r>
          </a:p>
        </p:txBody>
      </p:sp>
      <p:sp>
        <p:nvSpPr>
          <p:cNvPr id="5" name="TextBox 4">
            <a:extLst>
              <a:ext uri="{FF2B5EF4-FFF2-40B4-BE49-F238E27FC236}">
                <a16:creationId xmlns:a16="http://schemas.microsoft.com/office/drawing/2014/main" id="{4D8628CB-0221-7F22-E323-F729E3406CD9}"/>
              </a:ext>
            </a:extLst>
          </p:cNvPr>
          <p:cNvSpPr txBox="1"/>
          <p:nvPr/>
        </p:nvSpPr>
        <p:spPr>
          <a:xfrm>
            <a:off x="3542900" y="5699238"/>
            <a:ext cx="3283226" cy="369332"/>
          </a:xfrm>
          <a:prstGeom prst="rect">
            <a:avLst/>
          </a:prstGeom>
          <a:noFill/>
        </p:spPr>
        <p:txBody>
          <a:bodyPr wrap="square">
            <a:spAutoFit/>
          </a:bodyPr>
          <a:lstStyle/>
          <a:p>
            <a:r>
              <a:rPr lang="en-GB" dirty="0"/>
              <a:t>(Dr. </a:t>
            </a:r>
            <a:r>
              <a:rPr lang="en-GB" dirty="0" err="1"/>
              <a:t>Rege</a:t>
            </a:r>
            <a:r>
              <a:rPr lang="en-GB" dirty="0"/>
              <a:t>, 2020). </a:t>
            </a:r>
          </a:p>
        </p:txBody>
      </p:sp>
      <p:sp>
        <p:nvSpPr>
          <p:cNvPr id="11" name="TextBox 10">
            <a:extLst>
              <a:ext uri="{FF2B5EF4-FFF2-40B4-BE49-F238E27FC236}">
                <a16:creationId xmlns:a16="http://schemas.microsoft.com/office/drawing/2014/main" id="{77CD4043-8C6F-C33D-572E-D488C2FDE3E0}"/>
              </a:ext>
            </a:extLst>
          </p:cNvPr>
          <p:cNvSpPr txBox="1"/>
          <p:nvPr/>
        </p:nvSpPr>
        <p:spPr>
          <a:xfrm>
            <a:off x="7249144" y="4249718"/>
            <a:ext cx="4117977" cy="369332"/>
          </a:xfrm>
          <a:prstGeom prst="rect">
            <a:avLst/>
          </a:prstGeom>
          <a:noFill/>
        </p:spPr>
        <p:txBody>
          <a:bodyPr wrap="square">
            <a:spAutoFit/>
          </a:bodyPr>
          <a:lstStyle/>
          <a:p>
            <a:r>
              <a:rPr lang="en-GB" dirty="0"/>
              <a:t>(Image from Hindustan times, 2017). </a:t>
            </a:r>
          </a:p>
        </p:txBody>
      </p:sp>
    </p:spTree>
    <p:extLst>
      <p:ext uri="{BB962C8B-B14F-4D97-AF65-F5344CB8AC3E}">
        <p14:creationId xmlns:p14="http://schemas.microsoft.com/office/powerpoint/2010/main" val="149389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755272-5320-D9CB-40D5-19C46831D446}"/>
              </a:ext>
            </a:extLst>
          </p:cNvPr>
          <p:cNvSpPr txBox="1"/>
          <p:nvPr/>
        </p:nvSpPr>
        <p:spPr>
          <a:xfrm>
            <a:off x="290308" y="713545"/>
            <a:ext cx="6203257" cy="399725"/>
          </a:xfrm>
          <a:prstGeom prst="rect">
            <a:avLst/>
          </a:prstGeom>
          <a:noFill/>
        </p:spPr>
        <p:txBody>
          <a:bodyPr wrap="square">
            <a:spAutoFit/>
          </a:bodyPr>
          <a:lstStyle/>
          <a:p>
            <a:pPr lvl="0">
              <a:lnSpc>
                <a:spcPct val="107000"/>
              </a:lnSpc>
            </a:pPr>
            <a:r>
              <a:rPr lang="en-GB" sz="2000" u="sng" kern="100" dirty="0">
                <a:latin typeface="Arial" panose="020B0604020202020204" pitchFamily="34" charset="0"/>
                <a:ea typeface="Calibri" panose="020F0502020204030204" pitchFamily="34" charset="0"/>
                <a:cs typeface="Arial" panose="020B0604020202020204" pitchFamily="34" charset="0"/>
              </a:rPr>
              <a:t>O</a:t>
            </a:r>
            <a:r>
              <a:rPr lang="en-GB" sz="2000" u="sng" kern="100" dirty="0">
                <a:effectLst/>
                <a:latin typeface="Arial" panose="020B0604020202020204" pitchFamily="34" charset="0"/>
                <a:ea typeface="Calibri" panose="020F0502020204030204" pitchFamily="34" charset="0"/>
                <a:cs typeface="Arial" panose="020B0604020202020204" pitchFamily="34" charset="0"/>
              </a:rPr>
              <a:t>besity</a:t>
            </a:r>
            <a:r>
              <a:rPr lang="en-GB" sz="2000" u="sng" kern="100" dirty="0">
                <a:latin typeface="Arial" panose="020B0604020202020204" pitchFamily="34" charset="0"/>
                <a:ea typeface="Calibri" panose="020F0502020204030204" pitchFamily="34" charset="0"/>
                <a:cs typeface="Arial" panose="020B0604020202020204" pitchFamily="34" charset="0"/>
              </a:rPr>
              <a:t> linked to Toxic Childhood</a:t>
            </a:r>
            <a:r>
              <a:rPr lang="en-GB" u="sng" kern="100" dirty="0">
                <a:latin typeface="Calibri" panose="020F0502020204030204" pitchFamily="34" charset="0"/>
                <a:ea typeface="Calibri" panose="020F0502020204030204" pitchFamily="34" charset="0"/>
                <a:cs typeface="Times New Roman" panose="02020603050405020304" pitchFamily="18" charset="0"/>
              </a:rPr>
              <a:t>.</a:t>
            </a:r>
            <a:r>
              <a:rPr lang="en-GB" kern="100" dirty="0">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Effects and impact </a:t>
            </a:r>
            <a:r>
              <a:rPr lang="en-GB" sz="2000" b="1" u="sng" kern="100" dirty="0">
                <a:latin typeface="Arial" panose="020B0604020202020204" pitchFamily="34" charset="0"/>
                <a:ea typeface="Calibri" panose="020F0502020204030204" pitchFamily="34" charset="0"/>
                <a:cs typeface="Arial" panose="020B0604020202020204" pitchFamily="34" charset="0"/>
              </a:rPr>
              <a:t>of 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B8511B1-3555-7A1C-47A0-ECF0DE461B96}"/>
              </a:ext>
            </a:extLst>
          </p:cNvPr>
          <p:cNvSpPr txBox="1"/>
          <p:nvPr/>
        </p:nvSpPr>
        <p:spPr>
          <a:xfrm>
            <a:off x="290307" y="1349649"/>
            <a:ext cx="7447974" cy="4868192"/>
          </a:xfrm>
          <a:prstGeom prst="rect">
            <a:avLst/>
          </a:prstGeom>
          <a:noFill/>
        </p:spPr>
        <p:txBody>
          <a:bodyPr wrap="square">
            <a:spAutoFit/>
          </a:bodyPr>
          <a:lstStyle/>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There are six social changes which have impacted on children’s development resulting in Toxic childhood (Palmer, 2015).  </a:t>
            </a: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The lifestyle we have just discussed can be linked to three of these changes .</a:t>
            </a:r>
          </a:p>
          <a:p>
            <a:pPr lvl="0">
              <a:lnSpc>
                <a:spcPct val="107000"/>
              </a:lnSpc>
            </a:pPr>
            <a:endParaRPr lang="en-GB" sz="105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1 - The decline of outdoor play </a:t>
            </a: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Young people are spending less time outdoors and therefore getting less exercise.</a:t>
            </a:r>
          </a:p>
          <a:p>
            <a:pPr lvl="0">
              <a:lnSpc>
                <a:spcPct val="107000"/>
              </a:lnSpc>
            </a:pPr>
            <a:endParaRPr lang="en-GB" sz="105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2 - The ‘</a:t>
            </a:r>
            <a:r>
              <a:rPr lang="en-GB" sz="2000" kern="100" dirty="0" err="1">
                <a:latin typeface="Arial" panose="020B0604020202020204" pitchFamily="34" charset="0"/>
                <a:ea typeface="Calibri" panose="020F0502020204030204" pitchFamily="34" charset="0"/>
                <a:cs typeface="Arial" panose="020B0604020202020204" pitchFamily="34" charset="0"/>
              </a:rPr>
              <a:t>schoolification</a:t>
            </a:r>
            <a:r>
              <a:rPr lang="en-GB" sz="2000" kern="100" dirty="0">
                <a:latin typeface="Arial" panose="020B0604020202020204" pitchFamily="34" charset="0"/>
                <a:ea typeface="Calibri" panose="020F0502020204030204" pitchFamily="34" charset="0"/>
                <a:cs typeface="Arial" panose="020B0604020202020204" pitchFamily="34" charset="0"/>
              </a:rPr>
              <a:t>’ of early childhood</a:t>
            </a: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School focuses on Maths and English NOT practical life skills, such as cooking, healthy eating and budgeting. </a:t>
            </a:r>
          </a:p>
          <a:p>
            <a:pPr lvl="0">
              <a:lnSpc>
                <a:spcPct val="107000"/>
              </a:lnSpc>
            </a:pPr>
            <a:endParaRPr lang="en-GB" sz="105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3 - Screen saturation </a:t>
            </a: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Young people are spending more time on screens, being less active and see unrealistic body ideals.</a:t>
            </a:r>
          </a:p>
        </p:txBody>
      </p:sp>
      <p:sp>
        <p:nvSpPr>
          <p:cNvPr id="9" name="TextBox 8">
            <a:extLst>
              <a:ext uri="{FF2B5EF4-FFF2-40B4-BE49-F238E27FC236}">
                <a16:creationId xmlns:a16="http://schemas.microsoft.com/office/drawing/2014/main" id="{8704CC8E-9A1D-1209-6157-B44E13E4A349}"/>
              </a:ext>
            </a:extLst>
          </p:cNvPr>
          <p:cNvSpPr txBox="1"/>
          <p:nvPr/>
        </p:nvSpPr>
        <p:spPr>
          <a:xfrm>
            <a:off x="5179942" y="6053626"/>
            <a:ext cx="3243469" cy="369332"/>
          </a:xfrm>
          <a:prstGeom prst="rect">
            <a:avLst/>
          </a:prstGeom>
          <a:noFill/>
        </p:spPr>
        <p:txBody>
          <a:bodyPr wrap="square">
            <a:spAutoFit/>
          </a:bodyPr>
          <a:lstStyle/>
          <a:p>
            <a:r>
              <a:rPr lang="en-GB" dirty="0"/>
              <a:t>(Palmer, 2015).</a:t>
            </a:r>
          </a:p>
        </p:txBody>
      </p:sp>
      <p:pic>
        <p:nvPicPr>
          <p:cNvPr id="12" name="Picture 11">
            <a:extLst>
              <a:ext uri="{FF2B5EF4-FFF2-40B4-BE49-F238E27FC236}">
                <a16:creationId xmlns:a16="http://schemas.microsoft.com/office/drawing/2014/main" id="{D42F95AE-456E-1B9C-E2BE-8FF5A56EC2D8}"/>
              </a:ext>
            </a:extLst>
          </p:cNvPr>
          <p:cNvPicPr>
            <a:picLocks noChangeAspect="1"/>
          </p:cNvPicPr>
          <p:nvPr/>
        </p:nvPicPr>
        <p:blipFill>
          <a:blip r:embed="rId2"/>
          <a:stretch>
            <a:fillRect/>
          </a:stretch>
        </p:blipFill>
        <p:spPr>
          <a:xfrm>
            <a:off x="7958581" y="713545"/>
            <a:ext cx="3498818" cy="5359709"/>
          </a:xfrm>
          <a:prstGeom prst="rect">
            <a:avLst/>
          </a:prstGeom>
        </p:spPr>
      </p:pic>
      <p:sp>
        <p:nvSpPr>
          <p:cNvPr id="2" name="TextBox 1">
            <a:extLst>
              <a:ext uri="{FF2B5EF4-FFF2-40B4-BE49-F238E27FC236}">
                <a16:creationId xmlns:a16="http://schemas.microsoft.com/office/drawing/2014/main" id="{EFB33AB1-BDF9-9C15-83F4-1860016247D8}"/>
              </a:ext>
            </a:extLst>
          </p:cNvPr>
          <p:cNvSpPr txBox="1"/>
          <p:nvPr/>
        </p:nvSpPr>
        <p:spPr>
          <a:xfrm>
            <a:off x="8540372" y="6079558"/>
            <a:ext cx="3243469" cy="369332"/>
          </a:xfrm>
          <a:prstGeom prst="rect">
            <a:avLst/>
          </a:prstGeom>
          <a:noFill/>
        </p:spPr>
        <p:txBody>
          <a:bodyPr wrap="square">
            <a:spAutoFit/>
          </a:bodyPr>
          <a:lstStyle/>
          <a:p>
            <a:r>
              <a:rPr lang="en-GB" dirty="0"/>
              <a:t>(Image from Palmer, 2015).</a:t>
            </a:r>
          </a:p>
        </p:txBody>
      </p:sp>
    </p:spTree>
    <p:extLst>
      <p:ext uri="{BB962C8B-B14F-4D97-AF65-F5344CB8AC3E}">
        <p14:creationId xmlns:p14="http://schemas.microsoft.com/office/powerpoint/2010/main" val="474185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755272-5320-D9CB-40D5-19C46831D446}"/>
              </a:ext>
            </a:extLst>
          </p:cNvPr>
          <p:cNvSpPr txBox="1"/>
          <p:nvPr/>
        </p:nvSpPr>
        <p:spPr>
          <a:xfrm>
            <a:off x="290308" y="713545"/>
            <a:ext cx="6203257" cy="399725"/>
          </a:xfrm>
          <a:prstGeom prst="rect">
            <a:avLst/>
          </a:prstGeom>
          <a:noFill/>
        </p:spPr>
        <p:txBody>
          <a:bodyPr wrap="square">
            <a:spAutoFit/>
          </a:bodyPr>
          <a:lstStyle/>
          <a:p>
            <a:pPr lvl="0">
              <a:lnSpc>
                <a:spcPct val="107000"/>
              </a:lnSpc>
            </a:pPr>
            <a:r>
              <a:rPr lang="en-GB" sz="2000" u="sng" kern="100" dirty="0">
                <a:latin typeface="Arial" panose="020B0604020202020204" pitchFamily="34" charset="0"/>
                <a:ea typeface="Calibri" panose="020F0502020204030204" pitchFamily="34" charset="0"/>
                <a:cs typeface="Arial" panose="020B0604020202020204" pitchFamily="34" charset="0"/>
              </a:rPr>
              <a:t>Impact of childhood o</a:t>
            </a:r>
            <a:r>
              <a:rPr lang="en-GB" sz="2000" u="sng" kern="100" dirty="0">
                <a:effectLst/>
                <a:latin typeface="Arial" panose="020B0604020202020204" pitchFamily="34" charset="0"/>
                <a:ea typeface="Calibri" panose="020F0502020204030204" pitchFamily="34" charset="0"/>
                <a:cs typeface="Arial" panose="020B0604020202020204" pitchFamily="34" charset="0"/>
              </a:rPr>
              <a:t>besity on the family</a:t>
            </a:r>
            <a:r>
              <a:rPr lang="en-GB" u="sng" kern="100" dirty="0">
                <a:latin typeface="Calibri" panose="020F0502020204030204" pitchFamily="34" charset="0"/>
                <a:ea typeface="Calibri" panose="020F0502020204030204" pitchFamily="34" charset="0"/>
                <a:cs typeface="Times New Roman" panose="02020603050405020304" pitchFamily="18" charset="0"/>
              </a:rPr>
              <a:t>.</a:t>
            </a:r>
          </a:p>
        </p:txBody>
      </p:sp>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Effects and impact </a:t>
            </a:r>
            <a:r>
              <a:rPr lang="en-GB" sz="2000" b="1" u="sng" kern="100" dirty="0">
                <a:latin typeface="Arial" panose="020B0604020202020204" pitchFamily="34" charset="0"/>
                <a:ea typeface="Calibri" panose="020F0502020204030204" pitchFamily="34" charset="0"/>
                <a:cs typeface="Arial" panose="020B0604020202020204" pitchFamily="34" charset="0"/>
              </a:rPr>
              <a:t>of 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B8511B1-3555-7A1C-47A0-ECF0DE461B96}"/>
              </a:ext>
            </a:extLst>
          </p:cNvPr>
          <p:cNvSpPr txBox="1"/>
          <p:nvPr/>
        </p:nvSpPr>
        <p:spPr>
          <a:xfrm>
            <a:off x="290307" y="1349649"/>
            <a:ext cx="6847472" cy="4547079"/>
          </a:xfrm>
          <a:prstGeom prst="rect">
            <a:avLst/>
          </a:prstGeom>
          <a:noFill/>
        </p:spPr>
        <p:txBody>
          <a:bodyPr wrap="square">
            <a:spAutoFit/>
          </a:bodyPr>
          <a:lstStyle/>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Research suggested that having one obese child in the house, doubles the chances of other children in the household becoming obese.</a:t>
            </a:r>
          </a:p>
          <a:p>
            <a:pPr lvl="0">
              <a:lnSpc>
                <a:spcPct val="107000"/>
              </a:lnSpc>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If one member of the household is obese, in can make family life challenging </a:t>
            </a:r>
          </a:p>
          <a:p>
            <a:pPr lvl="0">
              <a:lnSpc>
                <a:spcPct val="107000"/>
              </a:lnSpc>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Meal (Timing, portion sizes, healthier choices)</a:t>
            </a:r>
          </a:p>
          <a:p>
            <a:pPr marL="285750" lvl="0" indent="-285750">
              <a:lnSpc>
                <a:spcPct val="107000"/>
              </a:lnSpc>
              <a:buFont typeface="Arial" panose="020B0604020202020204" pitchFamily="34" charset="0"/>
              <a:buChar char="•"/>
            </a:pPr>
            <a:endParaRPr lang="en-GB" sz="8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Family outings </a:t>
            </a:r>
          </a:p>
          <a:p>
            <a:pPr marL="285750" lvl="0" indent="-285750">
              <a:lnSpc>
                <a:spcPct val="107000"/>
              </a:lnSpc>
              <a:buFont typeface="Arial" panose="020B0604020202020204" pitchFamily="34" charset="0"/>
              <a:buChar char="•"/>
            </a:pPr>
            <a:endParaRPr lang="en-GB" sz="8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Family bonding activities </a:t>
            </a:r>
          </a:p>
          <a:p>
            <a:pPr marL="285750" lvl="0" indent="-285750">
              <a:lnSpc>
                <a:spcPct val="107000"/>
              </a:lnSpc>
              <a:buFont typeface="Arial" panose="020B0604020202020204" pitchFamily="34" charset="0"/>
              <a:buChar char="•"/>
            </a:pPr>
            <a:endParaRPr lang="en-GB" sz="8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Anxiety and depression (both child and parents)</a:t>
            </a:r>
          </a:p>
          <a:p>
            <a:pPr marL="285750" lvl="0" indent="-285750">
              <a:lnSpc>
                <a:spcPct val="107000"/>
              </a:lnSpc>
              <a:buFont typeface="Arial" panose="020B0604020202020204" pitchFamily="34" charset="0"/>
              <a:buChar char="•"/>
            </a:pPr>
            <a:endParaRPr lang="en-GB" sz="8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Medical issues </a:t>
            </a:r>
          </a:p>
        </p:txBody>
      </p:sp>
      <p:sp>
        <p:nvSpPr>
          <p:cNvPr id="4" name="TextBox 3">
            <a:extLst>
              <a:ext uri="{FF2B5EF4-FFF2-40B4-BE49-F238E27FC236}">
                <a16:creationId xmlns:a16="http://schemas.microsoft.com/office/drawing/2014/main" id="{69DF4934-6C09-6907-F060-20FA72F949F8}"/>
              </a:ext>
            </a:extLst>
          </p:cNvPr>
          <p:cNvSpPr txBox="1"/>
          <p:nvPr/>
        </p:nvSpPr>
        <p:spPr>
          <a:xfrm>
            <a:off x="3589915" y="5896728"/>
            <a:ext cx="3750364" cy="369332"/>
          </a:xfrm>
          <a:prstGeom prst="rect">
            <a:avLst/>
          </a:prstGeom>
          <a:noFill/>
        </p:spPr>
        <p:txBody>
          <a:bodyPr wrap="square">
            <a:spAutoFit/>
          </a:bodyPr>
          <a:lstStyle/>
          <a:p>
            <a:r>
              <a:rPr lang="en-GB" dirty="0"/>
              <a:t>(McGreevey, 2014). </a:t>
            </a:r>
          </a:p>
        </p:txBody>
      </p:sp>
      <p:pic>
        <p:nvPicPr>
          <p:cNvPr id="5" name="Picture 4">
            <a:extLst>
              <a:ext uri="{FF2B5EF4-FFF2-40B4-BE49-F238E27FC236}">
                <a16:creationId xmlns:a16="http://schemas.microsoft.com/office/drawing/2014/main" id="{ED7A68E1-4477-E668-A963-7BCF4933FFCF}"/>
              </a:ext>
            </a:extLst>
          </p:cNvPr>
          <p:cNvPicPr>
            <a:picLocks noChangeAspect="1"/>
          </p:cNvPicPr>
          <p:nvPr/>
        </p:nvPicPr>
        <p:blipFill>
          <a:blip r:embed="rId2"/>
          <a:stretch>
            <a:fillRect/>
          </a:stretch>
        </p:blipFill>
        <p:spPr>
          <a:xfrm>
            <a:off x="6801677" y="1173628"/>
            <a:ext cx="4472402" cy="3628214"/>
          </a:xfrm>
          <a:prstGeom prst="rect">
            <a:avLst/>
          </a:prstGeom>
        </p:spPr>
      </p:pic>
      <p:sp>
        <p:nvSpPr>
          <p:cNvPr id="7" name="TextBox 6">
            <a:extLst>
              <a:ext uri="{FF2B5EF4-FFF2-40B4-BE49-F238E27FC236}">
                <a16:creationId xmlns:a16="http://schemas.microsoft.com/office/drawing/2014/main" id="{D475B98A-9DE9-B906-A3F4-3099865F3DB3}"/>
              </a:ext>
            </a:extLst>
          </p:cNvPr>
          <p:cNvSpPr txBox="1"/>
          <p:nvPr/>
        </p:nvSpPr>
        <p:spPr>
          <a:xfrm>
            <a:off x="8229600" y="4892593"/>
            <a:ext cx="3410239" cy="369332"/>
          </a:xfrm>
          <a:prstGeom prst="rect">
            <a:avLst/>
          </a:prstGeom>
          <a:noFill/>
        </p:spPr>
        <p:txBody>
          <a:bodyPr wrap="square">
            <a:spAutoFit/>
          </a:bodyPr>
          <a:lstStyle/>
          <a:p>
            <a:r>
              <a:rPr lang="en-GB" dirty="0"/>
              <a:t>(Image from Istock, 2009). </a:t>
            </a:r>
          </a:p>
        </p:txBody>
      </p:sp>
    </p:spTree>
    <p:extLst>
      <p:ext uri="{BB962C8B-B14F-4D97-AF65-F5344CB8AC3E}">
        <p14:creationId xmlns:p14="http://schemas.microsoft.com/office/powerpoint/2010/main" val="2067126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755272-5320-D9CB-40D5-19C46831D446}"/>
              </a:ext>
            </a:extLst>
          </p:cNvPr>
          <p:cNvSpPr txBox="1"/>
          <p:nvPr/>
        </p:nvSpPr>
        <p:spPr>
          <a:xfrm>
            <a:off x="290308" y="713545"/>
            <a:ext cx="4851535" cy="4656724"/>
          </a:xfrm>
          <a:prstGeom prst="rect">
            <a:avLst/>
          </a:prstGeom>
          <a:noFill/>
        </p:spPr>
        <p:txBody>
          <a:bodyPr wrap="square">
            <a:spAutoFit/>
          </a:bodyPr>
          <a:lstStyle/>
          <a:p>
            <a:pPr lvl="0">
              <a:lnSpc>
                <a:spcPct val="107000"/>
              </a:lnSpc>
            </a:pPr>
            <a:r>
              <a:rPr lang="en-GB" sz="2000" u="sng" kern="100" dirty="0">
                <a:latin typeface="Arial" panose="020B0604020202020204" pitchFamily="34" charset="0"/>
                <a:ea typeface="Calibri" panose="020F0502020204030204" pitchFamily="34" charset="0"/>
                <a:cs typeface="Arial" panose="020B0604020202020204" pitchFamily="34" charset="0"/>
              </a:rPr>
              <a:t>Bronfenbrenner social ecological model.</a:t>
            </a:r>
          </a:p>
          <a:p>
            <a:pPr lvl="0">
              <a:lnSpc>
                <a:spcPct val="107000"/>
              </a:lnSpc>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Shows how different aspects of a child life can have an impact on how they grow up. </a:t>
            </a:r>
          </a:p>
          <a:p>
            <a:pPr lvl="0">
              <a:lnSpc>
                <a:spcPct val="107000"/>
              </a:lnSpc>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While they are still young, parents, family, friends and school have the most impact on them. Which come under the Microsystem. </a:t>
            </a:r>
          </a:p>
          <a:p>
            <a:pPr lvl="0">
              <a:lnSpc>
                <a:spcPct val="107000"/>
              </a:lnSpc>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Youth workers can also play a major role in children and  young peoples lives. </a:t>
            </a:r>
          </a:p>
          <a:p>
            <a:pPr lvl="0">
              <a:lnSpc>
                <a:spcPct val="107000"/>
              </a:lnSpc>
            </a:pPr>
            <a:r>
              <a:rPr lang="en-GB" kern="100" dirty="0">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Effects and impact </a:t>
            </a:r>
            <a:r>
              <a:rPr lang="en-GB" sz="2000" b="1" u="sng" kern="100" dirty="0">
                <a:latin typeface="Arial" panose="020B0604020202020204" pitchFamily="34" charset="0"/>
                <a:ea typeface="Calibri" panose="020F0502020204030204" pitchFamily="34" charset="0"/>
                <a:cs typeface="Arial" panose="020B0604020202020204" pitchFamily="34" charset="0"/>
              </a:rPr>
              <a:t>of 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7CAA2A2-D3B3-F43E-737D-4C951AD9E2A0}"/>
              </a:ext>
            </a:extLst>
          </p:cNvPr>
          <p:cNvPicPr>
            <a:picLocks noChangeAspect="1"/>
          </p:cNvPicPr>
          <p:nvPr/>
        </p:nvPicPr>
        <p:blipFill>
          <a:blip r:embed="rId2"/>
          <a:stretch>
            <a:fillRect/>
          </a:stretch>
        </p:blipFill>
        <p:spPr>
          <a:xfrm>
            <a:off x="5276438" y="157904"/>
            <a:ext cx="6759850" cy="6384290"/>
          </a:xfrm>
          <a:prstGeom prst="rect">
            <a:avLst/>
          </a:prstGeom>
        </p:spPr>
      </p:pic>
      <p:sp>
        <p:nvSpPr>
          <p:cNvPr id="5" name="TextBox 4">
            <a:extLst>
              <a:ext uri="{FF2B5EF4-FFF2-40B4-BE49-F238E27FC236}">
                <a16:creationId xmlns:a16="http://schemas.microsoft.com/office/drawing/2014/main" id="{BD10D70D-D0A3-33EB-551B-3947B4B48845}"/>
              </a:ext>
            </a:extLst>
          </p:cNvPr>
          <p:cNvSpPr txBox="1"/>
          <p:nvPr/>
        </p:nvSpPr>
        <p:spPr>
          <a:xfrm>
            <a:off x="2265280" y="5398675"/>
            <a:ext cx="6105378"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(Bronfenbrenner, 1979). </a:t>
            </a:r>
          </a:p>
        </p:txBody>
      </p:sp>
      <p:sp>
        <p:nvSpPr>
          <p:cNvPr id="7" name="TextBox 6">
            <a:extLst>
              <a:ext uri="{FF2B5EF4-FFF2-40B4-BE49-F238E27FC236}">
                <a16:creationId xmlns:a16="http://schemas.microsoft.com/office/drawing/2014/main" id="{8A0F2EB1-C564-F3FB-A720-AB0E5C850593}"/>
              </a:ext>
            </a:extLst>
          </p:cNvPr>
          <p:cNvSpPr txBox="1"/>
          <p:nvPr/>
        </p:nvSpPr>
        <p:spPr>
          <a:xfrm>
            <a:off x="9129932" y="6457890"/>
            <a:ext cx="3319976"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(Image from Main, 2022). </a:t>
            </a:r>
          </a:p>
        </p:txBody>
      </p:sp>
    </p:spTree>
    <p:extLst>
      <p:ext uri="{BB962C8B-B14F-4D97-AF65-F5344CB8AC3E}">
        <p14:creationId xmlns:p14="http://schemas.microsoft.com/office/powerpoint/2010/main" val="3474598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755272-5320-D9CB-40D5-19C46831D446}"/>
              </a:ext>
            </a:extLst>
          </p:cNvPr>
          <p:cNvSpPr txBox="1"/>
          <p:nvPr/>
        </p:nvSpPr>
        <p:spPr>
          <a:xfrm>
            <a:off x="290308" y="713545"/>
            <a:ext cx="6203257" cy="399725"/>
          </a:xfrm>
          <a:prstGeom prst="rect">
            <a:avLst/>
          </a:prstGeom>
          <a:noFill/>
        </p:spPr>
        <p:txBody>
          <a:bodyPr wrap="square">
            <a:spAutoFit/>
          </a:bodyPr>
          <a:lstStyle/>
          <a:p>
            <a:pPr lvl="0">
              <a:lnSpc>
                <a:spcPct val="107000"/>
              </a:lnSpc>
            </a:pPr>
            <a:r>
              <a:rPr lang="en-GB" sz="2000" u="sng" kern="100" dirty="0">
                <a:latin typeface="Arial" panose="020B0604020202020204" pitchFamily="34" charset="0"/>
                <a:ea typeface="Calibri" panose="020F0502020204030204" pitchFamily="34" charset="0"/>
                <a:cs typeface="Arial" panose="020B0604020202020204" pitchFamily="34" charset="0"/>
              </a:rPr>
              <a:t>Childs protective factors</a:t>
            </a:r>
            <a:r>
              <a:rPr lang="en-GB" u="sng" kern="100" dirty="0">
                <a:latin typeface="Calibri" panose="020F0502020204030204" pitchFamily="34" charset="0"/>
                <a:ea typeface="Calibri" panose="020F0502020204030204" pitchFamily="34" charset="0"/>
                <a:cs typeface="Times New Roman" panose="02020603050405020304" pitchFamily="18" charset="0"/>
              </a:rPr>
              <a:t>.</a:t>
            </a:r>
          </a:p>
        </p:txBody>
      </p:sp>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Effects and impact </a:t>
            </a:r>
            <a:r>
              <a:rPr lang="en-GB" sz="2000" b="1" u="sng" kern="100" dirty="0">
                <a:latin typeface="Arial" panose="020B0604020202020204" pitchFamily="34" charset="0"/>
                <a:ea typeface="Calibri" panose="020F0502020204030204" pitchFamily="34" charset="0"/>
                <a:cs typeface="Arial" panose="020B0604020202020204" pitchFamily="34" charset="0"/>
              </a:rPr>
              <a:t>of 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B8511B1-3555-7A1C-47A0-ECF0DE461B96}"/>
              </a:ext>
            </a:extLst>
          </p:cNvPr>
          <p:cNvSpPr txBox="1"/>
          <p:nvPr/>
        </p:nvSpPr>
        <p:spPr>
          <a:xfrm>
            <a:off x="290306" y="1349649"/>
            <a:ext cx="9781741" cy="1945533"/>
          </a:xfrm>
          <a:prstGeom prst="rect">
            <a:avLst/>
          </a:prstGeom>
          <a:noFill/>
        </p:spPr>
        <p:txBody>
          <a:bodyPr wrap="square">
            <a:spAutoFit/>
          </a:bodyPr>
          <a:lstStyle/>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Protective factors are conditions or attributes that mitigate risk, promote healthy development, increase the well-being of children and their likelihood to thrive in adult life. </a:t>
            </a:r>
          </a:p>
          <a:p>
            <a:pPr lvl="0">
              <a:lnSpc>
                <a:spcPct val="107000"/>
              </a:lnSpc>
            </a:pPr>
            <a:endParaRPr lang="en-GB" sz="1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Research demonstrates that building resilience can help contradict stress-induced changes in the brain. </a:t>
            </a:r>
          </a:p>
        </p:txBody>
      </p:sp>
      <p:pic>
        <p:nvPicPr>
          <p:cNvPr id="2" name="Picture 1">
            <a:extLst>
              <a:ext uri="{FF2B5EF4-FFF2-40B4-BE49-F238E27FC236}">
                <a16:creationId xmlns:a16="http://schemas.microsoft.com/office/drawing/2014/main" id="{577EFF20-F17E-A7D3-3724-84B03CD4530D}"/>
              </a:ext>
            </a:extLst>
          </p:cNvPr>
          <p:cNvPicPr>
            <a:picLocks noChangeAspect="1"/>
          </p:cNvPicPr>
          <p:nvPr/>
        </p:nvPicPr>
        <p:blipFill>
          <a:blip r:embed="rId2"/>
          <a:stretch>
            <a:fillRect/>
          </a:stretch>
        </p:blipFill>
        <p:spPr>
          <a:xfrm>
            <a:off x="290307" y="3207017"/>
            <a:ext cx="11398110" cy="3485331"/>
          </a:xfrm>
          <a:prstGeom prst="rect">
            <a:avLst/>
          </a:prstGeom>
        </p:spPr>
      </p:pic>
      <p:sp>
        <p:nvSpPr>
          <p:cNvPr id="11" name="TextBox 10">
            <a:extLst>
              <a:ext uri="{FF2B5EF4-FFF2-40B4-BE49-F238E27FC236}">
                <a16:creationId xmlns:a16="http://schemas.microsoft.com/office/drawing/2014/main" id="{5AF6C225-883F-1482-F503-6F10126E17FF}"/>
              </a:ext>
            </a:extLst>
          </p:cNvPr>
          <p:cNvSpPr txBox="1"/>
          <p:nvPr/>
        </p:nvSpPr>
        <p:spPr>
          <a:xfrm>
            <a:off x="6223044" y="2806907"/>
            <a:ext cx="4657188" cy="400110"/>
          </a:xfrm>
          <a:prstGeom prst="rect">
            <a:avLst/>
          </a:prstGeom>
          <a:noFill/>
        </p:spPr>
        <p:txBody>
          <a:bodyPr wrap="square">
            <a:spAutoFit/>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(Liebenberg and Ungar, 2017).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4470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755272-5320-D9CB-40D5-19C46831D446}"/>
              </a:ext>
            </a:extLst>
          </p:cNvPr>
          <p:cNvSpPr txBox="1"/>
          <p:nvPr/>
        </p:nvSpPr>
        <p:spPr>
          <a:xfrm>
            <a:off x="290306" y="713545"/>
            <a:ext cx="5805693" cy="5337551"/>
          </a:xfrm>
          <a:prstGeom prst="rect">
            <a:avLst/>
          </a:prstGeom>
          <a:noFill/>
        </p:spPr>
        <p:txBody>
          <a:bodyPr wrap="square">
            <a:spAutoFit/>
          </a:bodyPr>
          <a:lstStyle/>
          <a:p>
            <a:pPr lvl="0">
              <a:lnSpc>
                <a:spcPct val="107000"/>
              </a:lnSpc>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Now that we have spoken about what factors influence a child. We can now discuses, how we can use Bronfenbrenner social ecological model along with the child's protective factors, to either prevent children and young people from become obese, or support the young people who are obese to live a healthier lifestyle. </a:t>
            </a:r>
          </a:p>
          <a:p>
            <a:pPr lvl="0">
              <a:lnSpc>
                <a:spcPct val="107000"/>
              </a:lnSpc>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07000"/>
              </a:lnSpc>
            </a:pPr>
            <a:r>
              <a:rPr lang="en-GB" sz="2000" kern="100" dirty="0">
                <a:latin typeface="Arial" panose="020B0604020202020204" pitchFamily="34" charset="0"/>
                <a:ea typeface="Calibri" panose="020F0502020204030204" pitchFamily="34" charset="0"/>
                <a:cs typeface="Arial" panose="020B0604020202020204" pitchFamily="34" charset="0"/>
              </a:rPr>
              <a:t>Were going to start with what young as the parents can do support your child, these include things like.</a:t>
            </a:r>
          </a:p>
          <a:p>
            <a:pPr lvl="0">
              <a:lnSpc>
                <a:spcPct val="107000"/>
              </a:lnSpc>
            </a:pPr>
            <a:endParaRPr lang="en-GB" sz="2000" kern="100" dirty="0">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Health eating sessions </a:t>
            </a: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Cooking sessions</a:t>
            </a:r>
          </a:p>
          <a:p>
            <a:pPr marL="285750" lvl="0" indent="-285750">
              <a:lnSpc>
                <a:spcPct val="107000"/>
              </a:lnSpc>
              <a:buFont typeface="Arial" panose="020B0604020202020204" pitchFamily="34" charset="0"/>
              <a:buChar char="•"/>
            </a:pPr>
            <a:r>
              <a:rPr lang="en-GB" sz="2000" kern="100" dirty="0">
                <a:latin typeface="Arial" panose="020B0604020202020204" pitchFamily="34" charset="0"/>
                <a:ea typeface="Calibri" panose="020F0502020204030204" pitchFamily="34" charset="0"/>
                <a:cs typeface="Arial" panose="020B0604020202020204" pitchFamily="34" charset="0"/>
              </a:rPr>
              <a:t>Budgeting </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Effects and impact </a:t>
            </a:r>
            <a:r>
              <a:rPr lang="en-GB" sz="2000" b="1" u="sng" kern="100" dirty="0">
                <a:latin typeface="Arial" panose="020B0604020202020204" pitchFamily="34" charset="0"/>
                <a:ea typeface="Calibri" panose="020F0502020204030204" pitchFamily="34" charset="0"/>
                <a:cs typeface="Arial" panose="020B0604020202020204" pitchFamily="34" charset="0"/>
              </a:rPr>
              <a:t>of 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8EE1EAFE-72EF-1D44-26B0-5A8C20D9C182}"/>
              </a:ext>
            </a:extLst>
          </p:cNvPr>
          <p:cNvPicPr>
            <a:picLocks noChangeAspect="1"/>
          </p:cNvPicPr>
          <p:nvPr/>
        </p:nvPicPr>
        <p:blipFill rotWithShape="1">
          <a:blip r:embed="rId2"/>
          <a:srcRect b="5109"/>
          <a:stretch/>
        </p:blipFill>
        <p:spPr>
          <a:xfrm>
            <a:off x="6427306" y="1213738"/>
            <a:ext cx="4286250" cy="3344194"/>
          </a:xfrm>
          <a:prstGeom prst="rect">
            <a:avLst/>
          </a:prstGeom>
        </p:spPr>
      </p:pic>
      <p:sp>
        <p:nvSpPr>
          <p:cNvPr id="5" name="TextBox 4">
            <a:extLst>
              <a:ext uri="{FF2B5EF4-FFF2-40B4-BE49-F238E27FC236}">
                <a16:creationId xmlns:a16="http://schemas.microsoft.com/office/drawing/2014/main" id="{55595E96-D690-6E09-4254-401033AEC30C}"/>
              </a:ext>
            </a:extLst>
          </p:cNvPr>
          <p:cNvSpPr txBox="1"/>
          <p:nvPr/>
        </p:nvSpPr>
        <p:spPr>
          <a:xfrm>
            <a:off x="7524586" y="4688793"/>
            <a:ext cx="3374617" cy="369332"/>
          </a:xfrm>
          <a:prstGeom prst="rect">
            <a:avLst/>
          </a:prstGeom>
          <a:noFill/>
        </p:spPr>
        <p:txBody>
          <a:bodyPr wrap="square">
            <a:spAutoFit/>
          </a:bodyPr>
          <a:lstStyle/>
          <a:p>
            <a:r>
              <a:rPr lang="en-GB" dirty="0"/>
              <a:t>(Image from </a:t>
            </a:r>
            <a:r>
              <a:rPr lang="en-GB" dirty="0" err="1"/>
              <a:t>Pixtastock</a:t>
            </a:r>
            <a:r>
              <a:rPr lang="en-GB" dirty="0"/>
              <a:t>, 2023). </a:t>
            </a:r>
          </a:p>
        </p:txBody>
      </p:sp>
    </p:spTree>
    <p:extLst>
      <p:ext uri="{BB962C8B-B14F-4D97-AF65-F5344CB8AC3E}">
        <p14:creationId xmlns:p14="http://schemas.microsoft.com/office/powerpoint/2010/main" val="4280353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0514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Youth Work and </a:t>
            </a:r>
            <a:r>
              <a:rPr lang="en-GB" sz="2000" b="1" u="sng" kern="100" dirty="0">
                <a:latin typeface="Arial" panose="020B0604020202020204" pitchFamily="34" charset="0"/>
                <a:ea typeface="Calibri" panose="020F0502020204030204" pitchFamily="34" charset="0"/>
                <a:cs typeface="Arial" panose="020B0604020202020204" pitchFamily="34" charset="0"/>
              </a:rPr>
              <a:t>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57E61C-46B3-A9E4-CDEC-0498B706F1A4}"/>
              </a:ext>
            </a:extLst>
          </p:cNvPr>
          <p:cNvSpPr txBox="1"/>
          <p:nvPr/>
        </p:nvSpPr>
        <p:spPr>
          <a:xfrm>
            <a:off x="155712" y="1082992"/>
            <a:ext cx="9959837" cy="1938992"/>
          </a:xfrm>
          <a:prstGeom prst="rect">
            <a:avLst/>
          </a:prstGeom>
          <a:noFill/>
        </p:spPr>
        <p:txBody>
          <a:bodyPr wrap="square">
            <a:spAutoFit/>
          </a:bodyPr>
          <a:lstStyle/>
          <a:p>
            <a:r>
              <a:rPr lang="en-GB" sz="2000" u="sng" dirty="0">
                <a:latin typeface="Arial" panose="020B0604020202020204" pitchFamily="34" charset="0"/>
                <a:cs typeface="Arial" panose="020B0604020202020204" pitchFamily="34" charset="0"/>
              </a:rPr>
              <a:t>Does youth work, work?</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One study on youth work estimated the return on investment (ROI) range of 3.2x to 6.4x, for the central benefits estimate. This means that for </a:t>
            </a:r>
            <a:r>
              <a:rPr lang="en-GB" sz="2000" b="1" dirty="0">
                <a:latin typeface="Arial" panose="020B0604020202020204" pitchFamily="34" charset="0"/>
                <a:cs typeface="Arial" panose="020B0604020202020204" pitchFamily="34" charset="0"/>
              </a:rPr>
              <a:t>every pound the government invests in the youth sector, this generates between £3.20 and £6.40 in benefits to the taxpayer.</a:t>
            </a:r>
          </a:p>
        </p:txBody>
      </p:sp>
      <p:sp>
        <p:nvSpPr>
          <p:cNvPr id="5" name="TextBox 4">
            <a:extLst>
              <a:ext uri="{FF2B5EF4-FFF2-40B4-BE49-F238E27FC236}">
                <a16:creationId xmlns:a16="http://schemas.microsoft.com/office/drawing/2014/main" id="{8ADFD91A-0D8F-A59D-100D-D0D977C53ABB}"/>
              </a:ext>
            </a:extLst>
          </p:cNvPr>
          <p:cNvSpPr txBox="1"/>
          <p:nvPr/>
        </p:nvSpPr>
        <p:spPr>
          <a:xfrm>
            <a:off x="7755731" y="2621874"/>
            <a:ext cx="6107906"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(UK Youth, 2022). </a:t>
            </a:r>
          </a:p>
        </p:txBody>
      </p:sp>
      <p:pic>
        <p:nvPicPr>
          <p:cNvPr id="7" name="Picture 6">
            <a:extLst>
              <a:ext uri="{FF2B5EF4-FFF2-40B4-BE49-F238E27FC236}">
                <a16:creationId xmlns:a16="http://schemas.microsoft.com/office/drawing/2014/main" id="{E1C8E9D1-769A-C288-09F3-C837A40C966D}"/>
              </a:ext>
            </a:extLst>
          </p:cNvPr>
          <p:cNvPicPr>
            <a:picLocks noChangeAspect="1"/>
          </p:cNvPicPr>
          <p:nvPr/>
        </p:nvPicPr>
        <p:blipFill rotWithShape="1">
          <a:blip r:embed="rId2"/>
          <a:srcRect l="26250" t="48552" r="27344" b="24154"/>
          <a:stretch/>
        </p:blipFill>
        <p:spPr>
          <a:xfrm>
            <a:off x="0" y="3021984"/>
            <a:ext cx="10274162" cy="3397371"/>
          </a:xfrm>
          <a:prstGeom prst="rect">
            <a:avLst/>
          </a:prstGeom>
        </p:spPr>
      </p:pic>
      <p:sp>
        <p:nvSpPr>
          <p:cNvPr id="9" name="TextBox 8">
            <a:extLst>
              <a:ext uri="{FF2B5EF4-FFF2-40B4-BE49-F238E27FC236}">
                <a16:creationId xmlns:a16="http://schemas.microsoft.com/office/drawing/2014/main" id="{27AF307E-F382-06F4-9882-0F63D64CA0B5}"/>
              </a:ext>
            </a:extLst>
          </p:cNvPr>
          <p:cNvSpPr txBox="1"/>
          <p:nvPr/>
        </p:nvSpPr>
        <p:spPr>
          <a:xfrm>
            <a:off x="5625703" y="6419355"/>
            <a:ext cx="6322218" cy="400110"/>
          </a:xfrm>
          <a:prstGeom prst="rect">
            <a:avLst/>
          </a:prstGeom>
          <a:noFill/>
        </p:spPr>
        <p:txBody>
          <a:bodyPr wrap="square">
            <a:spAutoFit/>
          </a:bodyPr>
          <a:lstStyle/>
          <a:p>
            <a:r>
              <a:rPr lang="en-GB" sz="2000" dirty="0">
                <a:effectLst/>
                <a:latin typeface="Arial" panose="020B0604020202020204" pitchFamily="34" charset="0"/>
                <a:ea typeface="Calibri" panose="020F0502020204030204" pitchFamily="34" charset="0"/>
              </a:rPr>
              <a:t>(Image from Welsh Government</a:t>
            </a:r>
            <a:r>
              <a:rPr lang="en-GB" sz="2000" dirty="0">
                <a:latin typeface="Arial" panose="020B0604020202020204" pitchFamily="34" charset="0"/>
                <a:ea typeface="Calibri" panose="020F0502020204030204" pitchFamily="34" charset="0"/>
              </a:rPr>
              <a:t>, </a:t>
            </a:r>
            <a:r>
              <a:rPr lang="en-GB" sz="2000" dirty="0">
                <a:effectLst/>
                <a:latin typeface="Arial" panose="020B0604020202020204" pitchFamily="34" charset="0"/>
                <a:ea typeface="Calibri" panose="020F0502020204030204" pitchFamily="34" charset="0"/>
              </a:rPr>
              <a:t>2019). </a:t>
            </a:r>
            <a:endParaRPr lang="en-GB" sz="2000" dirty="0"/>
          </a:p>
        </p:txBody>
      </p:sp>
    </p:spTree>
    <p:extLst>
      <p:ext uri="{BB962C8B-B14F-4D97-AF65-F5344CB8AC3E}">
        <p14:creationId xmlns:p14="http://schemas.microsoft.com/office/powerpoint/2010/main" val="3418334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Youth Work and </a:t>
            </a:r>
            <a:r>
              <a:rPr lang="en-GB" sz="2000" b="1" u="sng" kern="100" dirty="0">
                <a:latin typeface="Arial" panose="020B0604020202020204" pitchFamily="34" charset="0"/>
                <a:ea typeface="Calibri" panose="020F0502020204030204" pitchFamily="34" charset="0"/>
                <a:cs typeface="Arial" panose="020B0604020202020204" pitchFamily="34" charset="0"/>
              </a:rPr>
              <a:t>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82BD39D-14B7-10FE-40DC-AF1A651D573F}"/>
              </a:ext>
            </a:extLst>
          </p:cNvPr>
          <p:cNvSpPr txBox="1"/>
          <p:nvPr/>
        </p:nvSpPr>
        <p:spPr>
          <a:xfrm>
            <a:off x="155713" y="5323100"/>
            <a:ext cx="10674212" cy="1015663"/>
          </a:xfrm>
          <a:prstGeom prst="rect">
            <a:avLst/>
          </a:prstGeom>
          <a:noFill/>
        </p:spPr>
        <p:txBody>
          <a:bodyPr wrap="square">
            <a:spAutoFit/>
          </a:bodyPr>
          <a:lstStyle/>
          <a:p>
            <a:r>
              <a:rPr lang="en-GB" sz="2000" dirty="0">
                <a:solidFill>
                  <a:srgbClr val="202020"/>
                </a:solidFill>
                <a:latin typeface="Arial" panose="020B0604020202020204" pitchFamily="34" charset="0"/>
                <a:cs typeface="Arial" panose="020B0604020202020204" pitchFamily="34" charset="0"/>
              </a:rPr>
              <a:t>C</a:t>
            </a:r>
            <a:r>
              <a:rPr lang="en-GB" sz="2000" b="0" i="0" dirty="0">
                <a:solidFill>
                  <a:srgbClr val="202020"/>
                </a:solidFill>
                <a:effectLst/>
                <a:latin typeface="Arial" panose="020B0604020202020204" pitchFamily="34" charset="0"/>
                <a:cs typeface="Arial" panose="020B0604020202020204" pitchFamily="34" charset="0"/>
              </a:rPr>
              <a:t>hildhood trauma can lead to obesity both in the short- and long-term. When treating obesity, it is critical to address the underlying causes of their weight gain, which may be rooted in their childhood.</a:t>
            </a:r>
            <a:endParaRPr lang="en-GB"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4D00BED1-F9D0-33B9-5F58-77844067166E}"/>
              </a:ext>
            </a:extLst>
          </p:cNvPr>
          <p:cNvSpPr txBox="1"/>
          <p:nvPr/>
        </p:nvSpPr>
        <p:spPr>
          <a:xfrm>
            <a:off x="8059341" y="6087834"/>
            <a:ext cx="6107906"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Dworak</a:t>
            </a:r>
            <a:r>
              <a:rPr lang="en-GB" sz="2000" dirty="0">
                <a:latin typeface="Arial" panose="020B0604020202020204" pitchFamily="34" charset="0"/>
                <a:cs typeface="Arial" panose="020B0604020202020204" pitchFamily="34" charset="0"/>
              </a:rPr>
              <a:t>-Peck, 2017). </a:t>
            </a:r>
          </a:p>
        </p:txBody>
      </p:sp>
      <p:pic>
        <p:nvPicPr>
          <p:cNvPr id="14" name="Picture 13">
            <a:extLst>
              <a:ext uri="{FF2B5EF4-FFF2-40B4-BE49-F238E27FC236}">
                <a16:creationId xmlns:a16="http://schemas.microsoft.com/office/drawing/2014/main" id="{CAE77B0D-9A12-6C83-3AA5-C3A7EDE80A6C}"/>
              </a:ext>
            </a:extLst>
          </p:cNvPr>
          <p:cNvPicPr>
            <a:picLocks noChangeAspect="1"/>
          </p:cNvPicPr>
          <p:nvPr/>
        </p:nvPicPr>
        <p:blipFill>
          <a:blip r:embed="rId2"/>
          <a:stretch>
            <a:fillRect/>
          </a:stretch>
        </p:blipFill>
        <p:spPr>
          <a:xfrm>
            <a:off x="155713" y="946682"/>
            <a:ext cx="5592625" cy="3385944"/>
          </a:xfrm>
          <a:prstGeom prst="rect">
            <a:avLst/>
          </a:prstGeom>
        </p:spPr>
      </p:pic>
      <p:pic>
        <p:nvPicPr>
          <p:cNvPr id="15" name="Picture 14">
            <a:extLst>
              <a:ext uri="{FF2B5EF4-FFF2-40B4-BE49-F238E27FC236}">
                <a16:creationId xmlns:a16="http://schemas.microsoft.com/office/drawing/2014/main" id="{D2749BF7-1B4C-3928-4B21-1E284A166B40}"/>
              </a:ext>
            </a:extLst>
          </p:cNvPr>
          <p:cNvPicPr>
            <a:picLocks noChangeAspect="1"/>
          </p:cNvPicPr>
          <p:nvPr/>
        </p:nvPicPr>
        <p:blipFill>
          <a:blip r:embed="rId3"/>
          <a:stretch>
            <a:fillRect/>
          </a:stretch>
        </p:blipFill>
        <p:spPr>
          <a:xfrm>
            <a:off x="6443663" y="749414"/>
            <a:ext cx="5457825" cy="3732792"/>
          </a:xfrm>
          <a:prstGeom prst="rect">
            <a:avLst/>
          </a:prstGeom>
        </p:spPr>
      </p:pic>
      <p:sp>
        <p:nvSpPr>
          <p:cNvPr id="4" name="TextBox 3">
            <a:extLst>
              <a:ext uri="{FF2B5EF4-FFF2-40B4-BE49-F238E27FC236}">
                <a16:creationId xmlns:a16="http://schemas.microsoft.com/office/drawing/2014/main" id="{C1D95BDA-4029-41EA-78C5-4725BC6E87E2}"/>
              </a:ext>
            </a:extLst>
          </p:cNvPr>
          <p:cNvSpPr txBox="1"/>
          <p:nvPr/>
        </p:nvSpPr>
        <p:spPr>
          <a:xfrm>
            <a:off x="7366397" y="4566475"/>
            <a:ext cx="6107906" cy="400110"/>
          </a:xfrm>
          <a:prstGeom prst="rect">
            <a:avLst/>
          </a:prstGeom>
          <a:noFill/>
        </p:spPr>
        <p:txBody>
          <a:bodyPr wrap="square">
            <a:spAutoFit/>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(Image from </a:t>
            </a:r>
            <a:r>
              <a:rPr lang="en-GB" sz="2000" dirty="0" err="1">
                <a:effectLst/>
                <a:latin typeface="Arial" panose="020B0604020202020204" pitchFamily="34" charset="0"/>
                <a:ea typeface="Calibri" panose="020F0502020204030204" pitchFamily="34" charset="0"/>
                <a:cs typeface="Arial" panose="020B0604020202020204" pitchFamily="34" charset="0"/>
              </a:rPr>
              <a:t>Starecheski</a:t>
            </a:r>
            <a:r>
              <a:rPr lang="en-GB" sz="2000" dirty="0">
                <a:effectLst/>
                <a:latin typeface="Arial" panose="020B0604020202020204" pitchFamily="34" charset="0"/>
                <a:ea typeface="Calibri" panose="020F0502020204030204" pitchFamily="34" charset="0"/>
                <a:cs typeface="Arial" panose="020B0604020202020204" pitchFamily="34" charset="0"/>
              </a:rPr>
              <a:t>, 2015). </a:t>
            </a:r>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295A509-3652-FB46-E1E6-BD1050C326ED}"/>
              </a:ext>
            </a:extLst>
          </p:cNvPr>
          <p:cNvSpPr txBox="1"/>
          <p:nvPr/>
        </p:nvSpPr>
        <p:spPr>
          <a:xfrm>
            <a:off x="937022" y="4491685"/>
            <a:ext cx="6107906" cy="400110"/>
          </a:xfrm>
          <a:prstGeom prst="rect">
            <a:avLst/>
          </a:prstGeom>
          <a:noFill/>
        </p:spPr>
        <p:txBody>
          <a:bodyPr wrap="square">
            <a:spAutoFit/>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(Image from </a:t>
            </a:r>
            <a:r>
              <a:rPr lang="en-GB" sz="2000" dirty="0" err="1">
                <a:effectLst/>
                <a:latin typeface="Arial" panose="020B0604020202020204" pitchFamily="34" charset="0"/>
                <a:ea typeface="Calibri" panose="020F0502020204030204" pitchFamily="34" charset="0"/>
                <a:cs typeface="Arial" panose="020B0604020202020204" pitchFamily="34" charset="0"/>
              </a:rPr>
              <a:t>Starecheski</a:t>
            </a:r>
            <a:r>
              <a:rPr lang="en-GB" sz="2000" dirty="0">
                <a:effectLst/>
                <a:latin typeface="Arial" panose="020B0604020202020204" pitchFamily="34" charset="0"/>
                <a:ea typeface="Calibri" panose="020F0502020204030204" pitchFamily="34" charset="0"/>
                <a:cs typeface="Arial" panose="020B0604020202020204" pitchFamily="34" charset="0"/>
              </a:rPr>
              <a:t>, 2015).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0184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Youth Work and </a:t>
            </a:r>
            <a:r>
              <a:rPr lang="en-GB" sz="2000" b="1" u="sng" kern="100" dirty="0">
                <a:latin typeface="Arial" panose="020B0604020202020204" pitchFamily="34" charset="0"/>
                <a:ea typeface="Calibri" panose="020F0502020204030204" pitchFamily="34" charset="0"/>
                <a:cs typeface="Arial" panose="020B0604020202020204" pitchFamily="34" charset="0"/>
              </a:rPr>
              <a:t>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30CD528-2B8F-3F2F-67DE-0889B30D615B}"/>
              </a:ext>
            </a:extLst>
          </p:cNvPr>
          <p:cNvPicPr>
            <a:picLocks noChangeAspect="1"/>
          </p:cNvPicPr>
          <p:nvPr/>
        </p:nvPicPr>
        <p:blipFill>
          <a:blip r:embed="rId2"/>
          <a:stretch>
            <a:fillRect/>
          </a:stretch>
        </p:blipFill>
        <p:spPr>
          <a:xfrm>
            <a:off x="770076" y="713545"/>
            <a:ext cx="9526449" cy="6233323"/>
          </a:xfrm>
          <a:prstGeom prst="rect">
            <a:avLst/>
          </a:prstGeom>
        </p:spPr>
      </p:pic>
      <p:sp>
        <p:nvSpPr>
          <p:cNvPr id="7" name="Oval 6">
            <a:extLst>
              <a:ext uri="{FF2B5EF4-FFF2-40B4-BE49-F238E27FC236}">
                <a16:creationId xmlns:a16="http://schemas.microsoft.com/office/drawing/2014/main" id="{DA92C9B2-811F-3CCE-197D-7415454C0128}"/>
              </a:ext>
            </a:extLst>
          </p:cNvPr>
          <p:cNvSpPr/>
          <p:nvPr/>
        </p:nvSpPr>
        <p:spPr>
          <a:xfrm>
            <a:off x="6196013" y="2587608"/>
            <a:ext cx="1685925" cy="2214563"/>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D31E70DB-E221-2452-4A16-3210FA8C259E}"/>
              </a:ext>
            </a:extLst>
          </p:cNvPr>
          <p:cNvSpPr txBox="1"/>
          <p:nvPr/>
        </p:nvSpPr>
        <p:spPr>
          <a:xfrm>
            <a:off x="9436894" y="5636623"/>
            <a:ext cx="2947988" cy="1015663"/>
          </a:xfrm>
          <a:prstGeom prst="rect">
            <a:avLst/>
          </a:prstGeom>
          <a:noFill/>
        </p:spPr>
        <p:txBody>
          <a:bodyPr wrap="square">
            <a:spAutoFit/>
          </a:bodyPr>
          <a:lstStyle/>
          <a:p>
            <a:r>
              <a:rPr lang="en-GB" sz="2000" dirty="0">
                <a:effectLst/>
                <a:latin typeface="Arial" panose="020B0604020202020204" pitchFamily="34" charset="0"/>
                <a:ea typeface="Calibri" panose="020F0502020204030204" pitchFamily="34" charset="0"/>
              </a:rPr>
              <a:t>(Image from CLD Standards Council Scotland</a:t>
            </a:r>
            <a:r>
              <a:rPr lang="en-GB" sz="2000" dirty="0">
                <a:latin typeface="Arial" panose="020B0604020202020204" pitchFamily="34" charset="0"/>
                <a:ea typeface="Calibri" panose="020F0502020204030204" pitchFamily="34" charset="0"/>
              </a:rPr>
              <a:t>, </a:t>
            </a:r>
            <a:r>
              <a:rPr lang="en-GB" sz="2000" dirty="0">
                <a:effectLst/>
                <a:latin typeface="Arial" panose="020B0604020202020204" pitchFamily="34" charset="0"/>
                <a:ea typeface="Calibri" panose="020F0502020204030204" pitchFamily="34" charset="0"/>
              </a:rPr>
              <a:t>2019). </a:t>
            </a:r>
            <a:endParaRPr lang="en-GB" sz="2000" dirty="0"/>
          </a:p>
        </p:txBody>
      </p:sp>
    </p:spTree>
    <p:extLst>
      <p:ext uri="{BB962C8B-B14F-4D97-AF65-F5344CB8AC3E}">
        <p14:creationId xmlns:p14="http://schemas.microsoft.com/office/powerpoint/2010/main" val="3306417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853B33A1-19A2-0A5F-2A86-05313B7B8FAA}"/>
              </a:ext>
            </a:extLst>
          </p:cNvPr>
          <p:cNvPicPr>
            <a:picLocks noChangeAspect="1"/>
          </p:cNvPicPr>
          <p:nvPr/>
        </p:nvPicPr>
        <p:blipFill>
          <a:blip r:embed="rId2"/>
          <a:stretch>
            <a:fillRect/>
          </a:stretch>
        </p:blipFill>
        <p:spPr>
          <a:xfrm>
            <a:off x="5378358" y="3380590"/>
            <a:ext cx="2143125" cy="2143125"/>
          </a:xfrm>
          <a:prstGeom prst="rect">
            <a:avLst/>
          </a:prstGeom>
        </p:spPr>
      </p:pic>
      <p:pic>
        <p:nvPicPr>
          <p:cNvPr id="1032" name="Picture 8">
            <a:extLst>
              <a:ext uri="{FF2B5EF4-FFF2-40B4-BE49-F238E27FC236}">
                <a16:creationId xmlns:a16="http://schemas.microsoft.com/office/drawing/2014/main" id="{50998982-2ACD-FBD8-6014-9821880902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20729">
            <a:off x="4530052" y="4802204"/>
            <a:ext cx="2334231" cy="233423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219A1DFD-4760-BB84-1CEB-C15B863E7E52}"/>
              </a:ext>
            </a:extLst>
          </p:cNvPr>
          <p:cNvPicPr>
            <a:picLocks noChangeAspect="1"/>
          </p:cNvPicPr>
          <p:nvPr/>
        </p:nvPicPr>
        <p:blipFill>
          <a:blip r:embed="rId4"/>
          <a:stretch>
            <a:fillRect/>
          </a:stretch>
        </p:blipFill>
        <p:spPr>
          <a:xfrm>
            <a:off x="2655457" y="3786582"/>
            <a:ext cx="2009775" cy="2672152"/>
          </a:xfrm>
          <a:prstGeom prst="rect">
            <a:avLst/>
          </a:prstGeom>
        </p:spPr>
      </p:pic>
      <p:pic>
        <p:nvPicPr>
          <p:cNvPr id="17" name="Picture 16">
            <a:extLst>
              <a:ext uri="{FF2B5EF4-FFF2-40B4-BE49-F238E27FC236}">
                <a16:creationId xmlns:a16="http://schemas.microsoft.com/office/drawing/2014/main" id="{027B3F2A-E782-CBEC-4812-5BE8E0C33129}"/>
              </a:ext>
            </a:extLst>
          </p:cNvPr>
          <p:cNvPicPr>
            <a:picLocks noChangeAspect="1"/>
          </p:cNvPicPr>
          <p:nvPr/>
        </p:nvPicPr>
        <p:blipFill>
          <a:blip r:embed="rId5"/>
          <a:stretch>
            <a:fillRect/>
          </a:stretch>
        </p:blipFill>
        <p:spPr>
          <a:xfrm rot="627075">
            <a:off x="118268" y="3386486"/>
            <a:ext cx="2790825" cy="1638300"/>
          </a:xfrm>
          <a:prstGeom prst="rect">
            <a:avLst/>
          </a:prstGeom>
        </p:spPr>
      </p:pic>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Youth Work and </a:t>
            </a:r>
            <a:r>
              <a:rPr lang="en-GB" sz="2000" b="1" u="sng" kern="100" dirty="0">
                <a:latin typeface="Arial" panose="020B0604020202020204" pitchFamily="34" charset="0"/>
                <a:ea typeface="Calibri" panose="020F0502020204030204" pitchFamily="34" charset="0"/>
                <a:cs typeface="Arial" panose="020B0604020202020204" pitchFamily="34" charset="0"/>
              </a:rPr>
              <a:t>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D4B5F08F-F673-E576-9298-ADC89BE47BC9}"/>
              </a:ext>
            </a:extLst>
          </p:cNvPr>
          <p:cNvSpPr txBox="1"/>
          <p:nvPr/>
        </p:nvSpPr>
        <p:spPr>
          <a:xfrm>
            <a:off x="-130938" y="847076"/>
            <a:ext cx="6107906" cy="1385700"/>
          </a:xfrm>
          <a:prstGeom prst="rect">
            <a:avLst/>
          </a:prstGeom>
          <a:noFill/>
        </p:spPr>
        <p:txBody>
          <a:bodyPr wrap="square">
            <a:spAutoFit/>
          </a:bodyPr>
          <a:lstStyle/>
          <a:p>
            <a:pPr marR="0" lvl="1" algn="l" defTabSz="457200" rtl="0" eaLnBrk="1" fontAlgn="auto" latinLnBrk="0" hangingPunct="1">
              <a:lnSpc>
                <a:spcPct val="107000"/>
              </a:lnSpc>
              <a:spcBef>
                <a:spcPts val="0"/>
              </a:spcBef>
              <a:spcAft>
                <a:spcPts val="0"/>
              </a:spcAft>
              <a:buClrTx/>
              <a:buSzTx/>
              <a:tabLst/>
              <a:defRPr/>
            </a:pP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Youth workers support young people </a:t>
            </a:r>
          </a:p>
          <a:p>
            <a:pPr marL="742950" marR="0" lvl="1" indent="-285750" algn="l" defTabSz="457200" rtl="0" eaLnBrk="1" fontAlgn="auto" latinLnBrk="0" hangingPunct="1">
              <a:lnSpc>
                <a:spcPct val="107000"/>
              </a:lnSpc>
              <a:spcBef>
                <a:spcPts val="0"/>
              </a:spcBef>
              <a:spcAft>
                <a:spcPts val="0"/>
              </a:spcAft>
              <a:buClrTx/>
              <a:buSzTx/>
              <a:buFont typeface="Symbol" panose="05050102010706020507" pitchFamily="18" charset="2"/>
              <a:buChar char=""/>
              <a:tabLst/>
              <a:defRPr/>
            </a:pP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I</a:t>
            </a: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 school’s</a:t>
            </a:r>
          </a:p>
          <a:p>
            <a:pPr marL="742950" marR="0" lvl="1" indent="-285750" algn="l" defTabSz="457200" rtl="0" eaLnBrk="1" fontAlgn="auto" latinLnBrk="0" hangingPunct="1">
              <a:lnSpc>
                <a:spcPct val="107000"/>
              </a:lnSpc>
              <a:spcBef>
                <a:spcPts val="0"/>
              </a:spcBef>
              <a:spcAft>
                <a:spcPts val="0"/>
              </a:spcAft>
              <a:buClrTx/>
              <a:buSzTx/>
              <a:buFont typeface="Symbol" panose="05050102010706020507" pitchFamily="18" charset="2"/>
              <a:buChar char=""/>
              <a:tabLst/>
              <a:defRPr/>
            </a:pP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I</a:t>
            </a: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 club’s</a:t>
            </a:r>
          </a:p>
          <a:p>
            <a:pPr marL="742950" marR="0" lvl="1" indent="-285750" algn="l" defTabSz="457200" rtl="0" eaLnBrk="1" fontAlgn="auto" latinLnBrk="0" hangingPunct="1">
              <a:lnSpc>
                <a:spcPct val="107000"/>
              </a:lnSpc>
              <a:spcBef>
                <a:spcPts val="0"/>
              </a:spcBef>
              <a:spcAft>
                <a:spcPts val="0"/>
              </a:spcAft>
              <a:buClrTx/>
              <a:buSzTx/>
              <a:buFont typeface="Symbol" panose="05050102010706020507" pitchFamily="18" charset="2"/>
              <a:buChar char=""/>
              <a:tabLst/>
              <a:defRPr/>
            </a:pP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One-to-one’s</a:t>
            </a:r>
            <a:endPar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pic>
        <p:nvPicPr>
          <p:cNvPr id="1026" name="Picture 2" descr="Talking Heads: How to Make the Most of Sports Day">
            <a:extLst>
              <a:ext uri="{FF2B5EF4-FFF2-40B4-BE49-F238E27FC236}">
                <a16:creationId xmlns:a16="http://schemas.microsoft.com/office/drawing/2014/main" id="{7A1B07FE-F857-89D6-110A-3745963589A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319815">
            <a:off x="6137615" y="38401"/>
            <a:ext cx="3297098" cy="164854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AA57A8C-617E-2C25-E4EB-D5C09D9A1798}"/>
              </a:ext>
            </a:extLst>
          </p:cNvPr>
          <p:cNvSpPr txBox="1"/>
          <p:nvPr/>
        </p:nvSpPr>
        <p:spPr>
          <a:xfrm>
            <a:off x="152102" y="2416833"/>
            <a:ext cx="6193630" cy="1015663"/>
          </a:xfrm>
          <a:prstGeom prst="rect">
            <a:avLst/>
          </a:prstGeom>
          <a:noFill/>
        </p:spPr>
        <p:txBody>
          <a:bodyPr wrap="square">
            <a:spAutoFit/>
          </a:bodyPr>
          <a:lstStyle/>
          <a:p>
            <a:r>
              <a:rPr lang="en-GB" sz="2000" b="0" i="0" dirty="0">
                <a:solidFill>
                  <a:srgbClr val="000000"/>
                </a:solidFill>
                <a:effectLst/>
                <a:latin typeface="Arial" panose="020B0604020202020204" pitchFamily="34" charset="0"/>
                <a:cs typeface="Arial" panose="020B0604020202020204" pitchFamily="34" charset="0"/>
              </a:rPr>
              <a:t>Children aged 5–17, should accumulate at least 60 minutes of moderate to vigorous intensity physical activity daily.</a:t>
            </a:r>
            <a:endParaRPr lang="en-GB" sz="2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5749CF8-C883-2EB7-1039-910F81763B69}"/>
              </a:ext>
            </a:extLst>
          </p:cNvPr>
          <p:cNvSpPr txBox="1"/>
          <p:nvPr/>
        </p:nvSpPr>
        <p:spPr>
          <a:xfrm>
            <a:off x="2384590" y="3266710"/>
            <a:ext cx="4561285" cy="400110"/>
          </a:xfrm>
          <a:prstGeom prst="rect">
            <a:avLst/>
          </a:prstGeom>
          <a:noFill/>
        </p:spPr>
        <p:txBody>
          <a:bodyPr wrap="square">
            <a:spAutoFit/>
          </a:bodyPr>
          <a:lstStyle/>
          <a:p>
            <a:r>
              <a:rPr lang="en-GB" sz="2000" dirty="0">
                <a:effectLst/>
                <a:latin typeface="Arial" panose="020B0604020202020204" pitchFamily="34" charset="0"/>
                <a:ea typeface="Calibri" panose="020F0502020204030204" pitchFamily="34" charset="0"/>
              </a:rPr>
              <a:t>(World Health Organisation</a:t>
            </a:r>
            <a:r>
              <a:rPr lang="en-GB" sz="2000" dirty="0">
                <a:latin typeface="Arial" panose="020B0604020202020204" pitchFamily="34" charset="0"/>
                <a:ea typeface="Calibri" panose="020F0502020204030204" pitchFamily="34" charset="0"/>
              </a:rPr>
              <a:t>, </a:t>
            </a:r>
            <a:r>
              <a:rPr lang="en-GB" sz="2000" dirty="0">
                <a:effectLst/>
                <a:latin typeface="Arial" panose="020B0604020202020204" pitchFamily="34" charset="0"/>
                <a:ea typeface="Calibri" panose="020F0502020204030204" pitchFamily="34" charset="0"/>
              </a:rPr>
              <a:t>2023). </a:t>
            </a:r>
            <a:endParaRPr lang="en-GB" sz="2000" dirty="0"/>
          </a:p>
        </p:txBody>
      </p:sp>
      <p:pic>
        <p:nvPicPr>
          <p:cNvPr id="1028" name="Picture 4">
            <a:extLst>
              <a:ext uri="{FF2B5EF4-FFF2-40B4-BE49-F238E27FC236}">
                <a16:creationId xmlns:a16="http://schemas.microsoft.com/office/drawing/2014/main" id="{1AE69D17-BA9B-C85C-29FB-9884188355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661944">
            <a:off x="10019652" y="4244452"/>
            <a:ext cx="2455322" cy="245532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lay the taste-test game and get your kids to like new foods!">
            <a:extLst>
              <a:ext uri="{FF2B5EF4-FFF2-40B4-BE49-F238E27FC236}">
                <a16:creationId xmlns:a16="http://schemas.microsoft.com/office/drawing/2014/main" id="{280C13F7-6201-52F2-D1B4-2587D1A9DF3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13643" y="2262713"/>
            <a:ext cx="3207244" cy="213427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3029C2DD-EAC2-CE0B-A9D4-AB1D13773E87}"/>
              </a:ext>
            </a:extLst>
          </p:cNvPr>
          <p:cNvPicPr>
            <a:picLocks noChangeAspect="1"/>
          </p:cNvPicPr>
          <p:nvPr/>
        </p:nvPicPr>
        <p:blipFill>
          <a:blip r:embed="rId9"/>
          <a:stretch>
            <a:fillRect/>
          </a:stretch>
        </p:blipFill>
        <p:spPr>
          <a:xfrm rot="581700">
            <a:off x="8874521" y="1921188"/>
            <a:ext cx="3389012" cy="1699202"/>
          </a:xfrm>
          <a:prstGeom prst="rect">
            <a:avLst/>
          </a:prstGeom>
        </p:spPr>
      </p:pic>
      <p:pic>
        <p:nvPicPr>
          <p:cNvPr id="16" name="Picture 15">
            <a:extLst>
              <a:ext uri="{FF2B5EF4-FFF2-40B4-BE49-F238E27FC236}">
                <a16:creationId xmlns:a16="http://schemas.microsoft.com/office/drawing/2014/main" id="{42725E6A-1487-2E20-8F32-60C1814B6751}"/>
              </a:ext>
            </a:extLst>
          </p:cNvPr>
          <p:cNvPicPr>
            <a:picLocks noChangeAspect="1"/>
          </p:cNvPicPr>
          <p:nvPr/>
        </p:nvPicPr>
        <p:blipFill>
          <a:blip r:embed="rId10"/>
          <a:stretch>
            <a:fillRect/>
          </a:stretch>
        </p:blipFill>
        <p:spPr>
          <a:xfrm rot="20723405">
            <a:off x="7008561" y="4826261"/>
            <a:ext cx="3101819" cy="2038019"/>
          </a:xfrm>
          <a:prstGeom prst="rect">
            <a:avLst/>
          </a:prstGeom>
        </p:spPr>
      </p:pic>
      <p:pic>
        <p:nvPicPr>
          <p:cNvPr id="1034" name="Picture 10" descr="The Eatwell Plate | public | Queen's University Belfast">
            <a:extLst>
              <a:ext uri="{FF2B5EF4-FFF2-40B4-BE49-F238E27FC236}">
                <a16:creationId xmlns:a16="http://schemas.microsoft.com/office/drawing/2014/main" id="{1C2822D5-32BF-A4FC-08D0-79E087699A3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20413070">
            <a:off x="236838" y="5029290"/>
            <a:ext cx="2721960" cy="1916586"/>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D2E9B59B-4A44-7793-E4C3-2E1E4102A234}"/>
              </a:ext>
            </a:extLst>
          </p:cNvPr>
          <p:cNvPicPr>
            <a:picLocks noChangeAspect="1"/>
          </p:cNvPicPr>
          <p:nvPr/>
        </p:nvPicPr>
        <p:blipFill>
          <a:blip r:embed="rId12"/>
          <a:stretch>
            <a:fillRect/>
          </a:stretch>
        </p:blipFill>
        <p:spPr>
          <a:xfrm rot="541288">
            <a:off x="9517004" y="111092"/>
            <a:ext cx="2638425" cy="1733550"/>
          </a:xfrm>
          <a:prstGeom prst="rect">
            <a:avLst/>
          </a:prstGeom>
        </p:spPr>
      </p:pic>
    </p:spTree>
    <p:extLst>
      <p:ext uri="{BB962C8B-B14F-4D97-AF65-F5344CB8AC3E}">
        <p14:creationId xmlns:p14="http://schemas.microsoft.com/office/powerpoint/2010/main" val="16607909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Youth Work and </a:t>
            </a:r>
            <a:r>
              <a:rPr lang="en-GB" sz="2000" b="1" u="sng" kern="100" dirty="0">
                <a:latin typeface="Arial" panose="020B0604020202020204" pitchFamily="34" charset="0"/>
                <a:ea typeface="Calibri" panose="020F0502020204030204" pitchFamily="34" charset="0"/>
                <a:cs typeface="Arial" panose="020B0604020202020204" pitchFamily="34" charset="0"/>
              </a:rPr>
              <a:t>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D4B5F08F-F673-E576-9298-ADC89BE47BC9}"/>
              </a:ext>
            </a:extLst>
          </p:cNvPr>
          <p:cNvSpPr txBox="1"/>
          <p:nvPr/>
        </p:nvSpPr>
        <p:spPr>
          <a:xfrm>
            <a:off x="-246460" y="1072364"/>
            <a:ext cx="6107906" cy="727059"/>
          </a:xfrm>
          <a:prstGeom prst="rect">
            <a:avLst/>
          </a:prstGeom>
          <a:noFill/>
        </p:spPr>
        <p:txBody>
          <a:bodyPr wrap="square">
            <a:spAutoFit/>
          </a:bodyPr>
          <a:lstStyle/>
          <a:p>
            <a:pPr marR="0" lvl="1" algn="l" defTabSz="457200" rtl="0" eaLnBrk="1" fontAlgn="auto" latinLnBrk="0" hangingPunct="1">
              <a:lnSpc>
                <a:spcPct val="107000"/>
              </a:lnSpc>
              <a:spcBef>
                <a:spcPts val="0"/>
              </a:spcBef>
              <a:spcAft>
                <a:spcPts val="0"/>
              </a:spcAft>
              <a:buClrTx/>
              <a:buSzTx/>
              <a:tabLst/>
              <a:defRPr/>
            </a:pPr>
            <a:r>
              <a:rPr kumimoji="0" lang="en-GB" sz="2000" b="0" i="0" u="sng"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Youth work Activity – How much sugar.</a:t>
            </a:r>
          </a:p>
          <a:p>
            <a:pPr marR="0" lvl="1" algn="l" defTabSz="457200" rtl="0" eaLnBrk="1" fontAlgn="auto" latinLnBrk="0" hangingPunct="1">
              <a:lnSpc>
                <a:spcPct val="107000"/>
              </a:lnSpc>
              <a:spcBef>
                <a:spcPts val="0"/>
              </a:spcBef>
              <a:spcAft>
                <a:spcPts val="0"/>
              </a:spcAft>
              <a:buClrTx/>
              <a:buSzTx/>
              <a:tabLst/>
              <a:defRPr/>
            </a:pPr>
            <a:endParaRPr lang="en-GB" sz="2000" kern="100" dirty="0">
              <a:solidFill>
                <a:prstClr val="black"/>
              </a:solidFill>
              <a:highlight>
                <a:srgbClr val="FFFF00"/>
              </a:highlight>
              <a:latin typeface="Arial" panose="020B0604020202020204" pitchFamily="34" charset="0"/>
              <a:ea typeface="Calibri" panose="020F050202020403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AFE8519-71CD-C723-3BA9-642D0AD3BA2F}"/>
              </a:ext>
            </a:extLst>
          </p:cNvPr>
          <p:cNvPicPr>
            <a:picLocks noChangeAspect="1"/>
          </p:cNvPicPr>
          <p:nvPr/>
        </p:nvPicPr>
        <p:blipFill rotWithShape="1">
          <a:blip r:embed="rId2"/>
          <a:srcRect r="50462"/>
          <a:stretch/>
        </p:blipFill>
        <p:spPr>
          <a:xfrm>
            <a:off x="281453" y="1799423"/>
            <a:ext cx="1475910" cy="1988713"/>
          </a:xfrm>
          <a:prstGeom prst="rect">
            <a:avLst/>
          </a:prstGeom>
        </p:spPr>
      </p:pic>
      <p:pic>
        <p:nvPicPr>
          <p:cNvPr id="7" name="Picture 6">
            <a:extLst>
              <a:ext uri="{FF2B5EF4-FFF2-40B4-BE49-F238E27FC236}">
                <a16:creationId xmlns:a16="http://schemas.microsoft.com/office/drawing/2014/main" id="{50B6C3B5-6B37-6154-9B4F-A716516FF029}"/>
              </a:ext>
            </a:extLst>
          </p:cNvPr>
          <p:cNvPicPr>
            <a:picLocks noChangeAspect="1"/>
          </p:cNvPicPr>
          <p:nvPr/>
        </p:nvPicPr>
        <p:blipFill>
          <a:blip r:embed="rId3"/>
          <a:stretch>
            <a:fillRect/>
          </a:stretch>
        </p:blipFill>
        <p:spPr>
          <a:xfrm>
            <a:off x="1718601" y="1549484"/>
            <a:ext cx="2143125" cy="2143125"/>
          </a:xfrm>
          <a:prstGeom prst="rect">
            <a:avLst/>
          </a:prstGeom>
        </p:spPr>
      </p:pic>
      <p:pic>
        <p:nvPicPr>
          <p:cNvPr id="9" name="Picture 8">
            <a:extLst>
              <a:ext uri="{FF2B5EF4-FFF2-40B4-BE49-F238E27FC236}">
                <a16:creationId xmlns:a16="http://schemas.microsoft.com/office/drawing/2014/main" id="{E4ECE04A-221F-392A-A7B2-228147F2CD62}"/>
              </a:ext>
            </a:extLst>
          </p:cNvPr>
          <p:cNvPicPr>
            <a:picLocks noChangeAspect="1"/>
          </p:cNvPicPr>
          <p:nvPr/>
        </p:nvPicPr>
        <p:blipFill>
          <a:blip r:embed="rId4"/>
          <a:stretch>
            <a:fillRect/>
          </a:stretch>
        </p:blipFill>
        <p:spPr>
          <a:xfrm>
            <a:off x="446428" y="3886772"/>
            <a:ext cx="943700" cy="491574"/>
          </a:xfrm>
          <a:prstGeom prst="rect">
            <a:avLst/>
          </a:prstGeom>
        </p:spPr>
      </p:pic>
      <p:pic>
        <p:nvPicPr>
          <p:cNvPr id="10" name="Picture 9">
            <a:extLst>
              <a:ext uri="{FF2B5EF4-FFF2-40B4-BE49-F238E27FC236}">
                <a16:creationId xmlns:a16="http://schemas.microsoft.com/office/drawing/2014/main" id="{24A0D3EA-AE82-4065-F406-27A012438DBE}"/>
              </a:ext>
            </a:extLst>
          </p:cNvPr>
          <p:cNvPicPr>
            <a:picLocks noChangeAspect="1"/>
          </p:cNvPicPr>
          <p:nvPr/>
        </p:nvPicPr>
        <p:blipFill>
          <a:blip r:embed="rId5"/>
          <a:stretch>
            <a:fillRect/>
          </a:stretch>
        </p:blipFill>
        <p:spPr>
          <a:xfrm>
            <a:off x="446428" y="4381251"/>
            <a:ext cx="943700" cy="492169"/>
          </a:xfrm>
          <a:prstGeom prst="rect">
            <a:avLst/>
          </a:prstGeom>
        </p:spPr>
      </p:pic>
      <p:pic>
        <p:nvPicPr>
          <p:cNvPr id="11" name="Picture 10">
            <a:extLst>
              <a:ext uri="{FF2B5EF4-FFF2-40B4-BE49-F238E27FC236}">
                <a16:creationId xmlns:a16="http://schemas.microsoft.com/office/drawing/2014/main" id="{6F8D3202-7A28-9E32-DF41-DA74909CEB10}"/>
              </a:ext>
            </a:extLst>
          </p:cNvPr>
          <p:cNvPicPr>
            <a:picLocks noChangeAspect="1"/>
          </p:cNvPicPr>
          <p:nvPr/>
        </p:nvPicPr>
        <p:blipFill>
          <a:blip r:embed="rId4"/>
          <a:stretch>
            <a:fillRect/>
          </a:stretch>
        </p:blipFill>
        <p:spPr>
          <a:xfrm>
            <a:off x="446428" y="4873420"/>
            <a:ext cx="944843" cy="492169"/>
          </a:xfrm>
          <a:prstGeom prst="rect">
            <a:avLst/>
          </a:prstGeom>
        </p:spPr>
      </p:pic>
      <p:pic>
        <p:nvPicPr>
          <p:cNvPr id="12" name="Picture 11">
            <a:extLst>
              <a:ext uri="{FF2B5EF4-FFF2-40B4-BE49-F238E27FC236}">
                <a16:creationId xmlns:a16="http://schemas.microsoft.com/office/drawing/2014/main" id="{99B7A70A-3613-1AA1-BC5F-C6F1BC01707B}"/>
              </a:ext>
            </a:extLst>
          </p:cNvPr>
          <p:cNvPicPr>
            <a:picLocks noChangeAspect="1"/>
          </p:cNvPicPr>
          <p:nvPr/>
        </p:nvPicPr>
        <p:blipFill>
          <a:blip r:embed="rId5"/>
          <a:stretch>
            <a:fillRect/>
          </a:stretch>
        </p:blipFill>
        <p:spPr>
          <a:xfrm>
            <a:off x="2127590" y="3843912"/>
            <a:ext cx="943700" cy="492169"/>
          </a:xfrm>
          <a:prstGeom prst="rect">
            <a:avLst/>
          </a:prstGeom>
        </p:spPr>
      </p:pic>
      <p:pic>
        <p:nvPicPr>
          <p:cNvPr id="13" name="Picture 12">
            <a:extLst>
              <a:ext uri="{FF2B5EF4-FFF2-40B4-BE49-F238E27FC236}">
                <a16:creationId xmlns:a16="http://schemas.microsoft.com/office/drawing/2014/main" id="{DC7DE6BE-EB66-87DD-2A25-F1FFF8494161}"/>
              </a:ext>
            </a:extLst>
          </p:cNvPr>
          <p:cNvPicPr>
            <a:picLocks noChangeAspect="1"/>
          </p:cNvPicPr>
          <p:nvPr/>
        </p:nvPicPr>
        <p:blipFill>
          <a:blip r:embed="rId5"/>
          <a:stretch>
            <a:fillRect/>
          </a:stretch>
        </p:blipFill>
        <p:spPr>
          <a:xfrm>
            <a:off x="2127590" y="4236953"/>
            <a:ext cx="943700" cy="492169"/>
          </a:xfrm>
          <a:prstGeom prst="rect">
            <a:avLst/>
          </a:prstGeom>
        </p:spPr>
      </p:pic>
      <p:pic>
        <p:nvPicPr>
          <p:cNvPr id="14" name="Picture 13">
            <a:extLst>
              <a:ext uri="{FF2B5EF4-FFF2-40B4-BE49-F238E27FC236}">
                <a16:creationId xmlns:a16="http://schemas.microsoft.com/office/drawing/2014/main" id="{3EC4A4C0-B0D0-D8A6-BB98-0AE5C2DAC455}"/>
              </a:ext>
            </a:extLst>
          </p:cNvPr>
          <p:cNvPicPr>
            <a:picLocks noChangeAspect="1"/>
          </p:cNvPicPr>
          <p:nvPr/>
        </p:nvPicPr>
        <p:blipFill>
          <a:blip r:embed="rId5"/>
          <a:stretch>
            <a:fillRect/>
          </a:stretch>
        </p:blipFill>
        <p:spPr>
          <a:xfrm>
            <a:off x="2127590" y="4621725"/>
            <a:ext cx="943700" cy="492169"/>
          </a:xfrm>
          <a:prstGeom prst="rect">
            <a:avLst/>
          </a:prstGeom>
        </p:spPr>
      </p:pic>
      <p:pic>
        <p:nvPicPr>
          <p:cNvPr id="15" name="Picture 14">
            <a:extLst>
              <a:ext uri="{FF2B5EF4-FFF2-40B4-BE49-F238E27FC236}">
                <a16:creationId xmlns:a16="http://schemas.microsoft.com/office/drawing/2014/main" id="{FE097460-EB30-1888-6FEF-625E07702627}"/>
              </a:ext>
            </a:extLst>
          </p:cNvPr>
          <p:cNvPicPr>
            <a:picLocks noChangeAspect="1"/>
          </p:cNvPicPr>
          <p:nvPr/>
        </p:nvPicPr>
        <p:blipFill>
          <a:blip r:embed="rId5"/>
          <a:stretch>
            <a:fillRect/>
          </a:stretch>
        </p:blipFill>
        <p:spPr>
          <a:xfrm>
            <a:off x="2138305" y="5014725"/>
            <a:ext cx="943700" cy="492169"/>
          </a:xfrm>
          <a:prstGeom prst="rect">
            <a:avLst/>
          </a:prstGeom>
        </p:spPr>
      </p:pic>
      <p:pic>
        <p:nvPicPr>
          <p:cNvPr id="16" name="Picture 15">
            <a:extLst>
              <a:ext uri="{FF2B5EF4-FFF2-40B4-BE49-F238E27FC236}">
                <a16:creationId xmlns:a16="http://schemas.microsoft.com/office/drawing/2014/main" id="{24A7592D-312F-62D3-A60A-75E9A36C3113}"/>
              </a:ext>
            </a:extLst>
          </p:cNvPr>
          <p:cNvPicPr>
            <a:picLocks noChangeAspect="1"/>
          </p:cNvPicPr>
          <p:nvPr/>
        </p:nvPicPr>
        <p:blipFill>
          <a:blip r:embed="rId5"/>
          <a:stretch>
            <a:fillRect/>
          </a:stretch>
        </p:blipFill>
        <p:spPr>
          <a:xfrm>
            <a:off x="2152513" y="5413982"/>
            <a:ext cx="943700" cy="492169"/>
          </a:xfrm>
          <a:prstGeom prst="rect">
            <a:avLst/>
          </a:prstGeom>
        </p:spPr>
      </p:pic>
      <p:pic>
        <p:nvPicPr>
          <p:cNvPr id="17" name="Picture 16">
            <a:extLst>
              <a:ext uri="{FF2B5EF4-FFF2-40B4-BE49-F238E27FC236}">
                <a16:creationId xmlns:a16="http://schemas.microsoft.com/office/drawing/2014/main" id="{A03865FA-B057-8E20-A24F-B9FBCE411B36}"/>
              </a:ext>
            </a:extLst>
          </p:cNvPr>
          <p:cNvPicPr>
            <a:picLocks noChangeAspect="1"/>
          </p:cNvPicPr>
          <p:nvPr/>
        </p:nvPicPr>
        <p:blipFill>
          <a:blip r:embed="rId6"/>
          <a:stretch>
            <a:fillRect/>
          </a:stretch>
        </p:blipFill>
        <p:spPr>
          <a:xfrm>
            <a:off x="3146821" y="1877092"/>
            <a:ext cx="2714625" cy="1685925"/>
          </a:xfrm>
          <a:prstGeom prst="rect">
            <a:avLst/>
          </a:prstGeom>
        </p:spPr>
      </p:pic>
      <p:pic>
        <p:nvPicPr>
          <p:cNvPr id="18" name="Picture 17">
            <a:extLst>
              <a:ext uri="{FF2B5EF4-FFF2-40B4-BE49-F238E27FC236}">
                <a16:creationId xmlns:a16="http://schemas.microsoft.com/office/drawing/2014/main" id="{A4A0B8AD-B69F-FF21-096B-06D6A617073A}"/>
              </a:ext>
            </a:extLst>
          </p:cNvPr>
          <p:cNvPicPr>
            <a:picLocks noChangeAspect="1"/>
          </p:cNvPicPr>
          <p:nvPr/>
        </p:nvPicPr>
        <p:blipFill>
          <a:blip r:embed="rId5"/>
          <a:stretch>
            <a:fillRect/>
          </a:stretch>
        </p:blipFill>
        <p:spPr>
          <a:xfrm>
            <a:off x="4032283" y="3640687"/>
            <a:ext cx="943700" cy="492169"/>
          </a:xfrm>
          <a:prstGeom prst="rect">
            <a:avLst/>
          </a:prstGeom>
        </p:spPr>
      </p:pic>
      <p:pic>
        <p:nvPicPr>
          <p:cNvPr id="19" name="Picture 18">
            <a:extLst>
              <a:ext uri="{FF2B5EF4-FFF2-40B4-BE49-F238E27FC236}">
                <a16:creationId xmlns:a16="http://schemas.microsoft.com/office/drawing/2014/main" id="{767973F4-E846-0A5A-5079-A5BD8A10C789}"/>
              </a:ext>
            </a:extLst>
          </p:cNvPr>
          <p:cNvPicPr>
            <a:picLocks noChangeAspect="1"/>
          </p:cNvPicPr>
          <p:nvPr/>
        </p:nvPicPr>
        <p:blipFill>
          <a:blip r:embed="rId5"/>
          <a:stretch>
            <a:fillRect/>
          </a:stretch>
        </p:blipFill>
        <p:spPr>
          <a:xfrm>
            <a:off x="4032283" y="4025084"/>
            <a:ext cx="943700" cy="492169"/>
          </a:xfrm>
          <a:prstGeom prst="rect">
            <a:avLst/>
          </a:prstGeom>
        </p:spPr>
      </p:pic>
      <p:pic>
        <p:nvPicPr>
          <p:cNvPr id="20" name="Picture 19">
            <a:extLst>
              <a:ext uri="{FF2B5EF4-FFF2-40B4-BE49-F238E27FC236}">
                <a16:creationId xmlns:a16="http://schemas.microsoft.com/office/drawing/2014/main" id="{116BE563-D199-3188-4496-30C32FDA51BE}"/>
              </a:ext>
            </a:extLst>
          </p:cNvPr>
          <p:cNvPicPr>
            <a:picLocks noChangeAspect="1"/>
          </p:cNvPicPr>
          <p:nvPr/>
        </p:nvPicPr>
        <p:blipFill>
          <a:blip r:embed="rId7"/>
          <a:stretch>
            <a:fillRect/>
          </a:stretch>
        </p:blipFill>
        <p:spPr>
          <a:xfrm>
            <a:off x="5631060" y="1722217"/>
            <a:ext cx="2143125" cy="2143125"/>
          </a:xfrm>
          <a:prstGeom prst="rect">
            <a:avLst/>
          </a:prstGeom>
        </p:spPr>
      </p:pic>
      <p:pic>
        <p:nvPicPr>
          <p:cNvPr id="21" name="Picture 20">
            <a:extLst>
              <a:ext uri="{FF2B5EF4-FFF2-40B4-BE49-F238E27FC236}">
                <a16:creationId xmlns:a16="http://schemas.microsoft.com/office/drawing/2014/main" id="{21E3C4EF-98B4-5272-4B83-D6BE8543763C}"/>
              </a:ext>
            </a:extLst>
          </p:cNvPr>
          <p:cNvPicPr>
            <a:picLocks noChangeAspect="1"/>
          </p:cNvPicPr>
          <p:nvPr/>
        </p:nvPicPr>
        <p:blipFill>
          <a:blip r:embed="rId8"/>
          <a:stretch>
            <a:fillRect/>
          </a:stretch>
        </p:blipFill>
        <p:spPr>
          <a:xfrm>
            <a:off x="6096000" y="3897131"/>
            <a:ext cx="944962" cy="877900"/>
          </a:xfrm>
          <a:prstGeom prst="rect">
            <a:avLst/>
          </a:prstGeom>
        </p:spPr>
      </p:pic>
      <p:pic>
        <p:nvPicPr>
          <p:cNvPr id="22" name="Picture 21">
            <a:extLst>
              <a:ext uri="{FF2B5EF4-FFF2-40B4-BE49-F238E27FC236}">
                <a16:creationId xmlns:a16="http://schemas.microsoft.com/office/drawing/2014/main" id="{98E3C446-21B1-355C-BF21-7E9F1BAF576E}"/>
              </a:ext>
            </a:extLst>
          </p:cNvPr>
          <p:cNvPicPr>
            <a:picLocks noChangeAspect="1"/>
          </p:cNvPicPr>
          <p:nvPr/>
        </p:nvPicPr>
        <p:blipFill>
          <a:blip r:embed="rId9"/>
          <a:stretch>
            <a:fillRect/>
          </a:stretch>
        </p:blipFill>
        <p:spPr>
          <a:xfrm>
            <a:off x="7804183" y="2000916"/>
            <a:ext cx="3181350" cy="1438275"/>
          </a:xfrm>
          <a:prstGeom prst="rect">
            <a:avLst/>
          </a:prstGeom>
        </p:spPr>
      </p:pic>
      <p:pic>
        <p:nvPicPr>
          <p:cNvPr id="23" name="Picture 22">
            <a:extLst>
              <a:ext uri="{FF2B5EF4-FFF2-40B4-BE49-F238E27FC236}">
                <a16:creationId xmlns:a16="http://schemas.microsoft.com/office/drawing/2014/main" id="{1B592FCD-3121-DE66-1800-5FDC83ABB827}"/>
              </a:ext>
            </a:extLst>
          </p:cNvPr>
          <p:cNvPicPr>
            <a:picLocks noChangeAspect="1"/>
          </p:cNvPicPr>
          <p:nvPr/>
        </p:nvPicPr>
        <p:blipFill>
          <a:blip r:embed="rId5"/>
          <a:stretch>
            <a:fillRect/>
          </a:stretch>
        </p:blipFill>
        <p:spPr>
          <a:xfrm>
            <a:off x="8279550" y="3566788"/>
            <a:ext cx="943700" cy="492169"/>
          </a:xfrm>
          <a:prstGeom prst="rect">
            <a:avLst/>
          </a:prstGeom>
        </p:spPr>
      </p:pic>
      <p:pic>
        <p:nvPicPr>
          <p:cNvPr id="24" name="Picture 23">
            <a:extLst>
              <a:ext uri="{FF2B5EF4-FFF2-40B4-BE49-F238E27FC236}">
                <a16:creationId xmlns:a16="http://schemas.microsoft.com/office/drawing/2014/main" id="{06726E34-AC71-06AA-1B3D-35F80D062579}"/>
              </a:ext>
            </a:extLst>
          </p:cNvPr>
          <p:cNvPicPr>
            <a:picLocks noChangeAspect="1"/>
          </p:cNvPicPr>
          <p:nvPr/>
        </p:nvPicPr>
        <p:blipFill>
          <a:blip r:embed="rId5"/>
          <a:stretch>
            <a:fillRect/>
          </a:stretch>
        </p:blipFill>
        <p:spPr>
          <a:xfrm>
            <a:off x="8279550" y="3959829"/>
            <a:ext cx="943700" cy="492169"/>
          </a:xfrm>
          <a:prstGeom prst="rect">
            <a:avLst/>
          </a:prstGeom>
        </p:spPr>
      </p:pic>
      <p:pic>
        <p:nvPicPr>
          <p:cNvPr id="25" name="Picture 24">
            <a:extLst>
              <a:ext uri="{FF2B5EF4-FFF2-40B4-BE49-F238E27FC236}">
                <a16:creationId xmlns:a16="http://schemas.microsoft.com/office/drawing/2014/main" id="{1128DF7B-0433-6F0E-7A42-B036579BD75B}"/>
              </a:ext>
            </a:extLst>
          </p:cNvPr>
          <p:cNvPicPr>
            <a:picLocks noChangeAspect="1"/>
          </p:cNvPicPr>
          <p:nvPr/>
        </p:nvPicPr>
        <p:blipFill>
          <a:blip r:embed="rId5"/>
          <a:stretch>
            <a:fillRect/>
          </a:stretch>
        </p:blipFill>
        <p:spPr>
          <a:xfrm>
            <a:off x="8279550" y="4344601"/>
            <a:ext cx="943700" cy="492169"/>
          </a:xfrm>
          <a:prstGeom prst="rect">
            <a:avLst/>
          </a:prstGeom>
        </p:spPr>
      </p:pic>
      <p:pic>
        <p:nvPicPr>
          <p:cNvPr id="26" name="Picture 25">
            <a:extLst>
              <a:ext uri="{FF2B5EF4-FFF2-40B4-BE49-F238E27FC236}">
                <a16:creationId xmlns:a16="http://schemas.microsoft.com/office/drawing/2014/main" id="{27074234-A2FD-820E-A7A1-4BB5E14A4829}"/>
              </a:ext>
            </a:extLst>
          </p:cNvPr>
          <p:cNvPicPr>
            <a:picLocks noChangeAspect="1"/>
          </p:cNvPicPr>
          <p:nvPr/>
        </p:nvPicPr>
        <p:blipFill>
          <a:blip r:embed="rId5"/>
          <a:stretch>
            <a:fillRect/>
          </a:stretch>
        </p:blipFill>
        <p:spPr>
          <a:xfrm>
            <a:off x="8290265" y="4737601"/>
            <a:ext cx="943700" cy="492169"/>
          </a:xfrm>
          <a:prstGeom prst="rect">
            <a:avLst/>
          </a:prstGeom>
        </p:spPr>
      </p:pic>
      <p:pic>
        <p:nvPicPr>
          <p:cNvPr id="27" name="Picture 26">
            <a:extLst>
              <a:ext uri="{FF2B5EF4-FFF2-40B4-BE49-F238E27FC236}">
                <a16:creationId xmlns:a16="http://schemas.microsoft.com/office/drawing/2014/main" id="{941CEC17-7111-612B-9C74-90E7165BC0C8}"/>
              </a:ext>
            </a:extLst>
          </p:cNvPr>
          <p:cNvPicPr>
            <a:picLocks noChangeAspect="1"/>
          </p:cNvPicPr>
          <p:nvPr/>
        </p:nvPicPr>
        <p:blipFill>
          <a:blip r:embed="rId5"/>
          <a:stretch>
            <a:fillRect/>
          </a:stretch>
        </p:blipFill>
        <p:spPr>
          <a:xfrm>
            <a:off x="8304473" y="5136858"/>
            <a:ext cx="943700" cy="492169"/>
          </a:xfrm>
          <a:prstGeom prst="rect">
            <a:avLst/>
          </a:prstGeom>
        </p:spPr>
      </p:pic>
      <p:pic>
        <p:nvPicPr>
          <p:cNvPr id="28" name="Picture 27">
            <a:extLst>
              <a:ext uri="{FF2B5EF4-FFF2-40B4-BE49-F238E27FC236}">
                <a16:creationId xmlns:a16="http://schemas.microsoft.com/office/drawing/2014/main" id="{9CFF1696-85DF-DE7A-4E02-6B4B0B7E2B73}"/>
              </a:ext>
            </a:extLst>
          </p:cNvPr>
          <p:cNvPicPr>
            <a:picLocks noChangeAspect="1"/>
          </p:cNvPicPr>
          <p:nvPr/>
        </p:nvPicPr>
        <p:blipFill>
          <a:blip r:embed="rId5"/>
          <a:stretch>
            <a:fillRect/>
          </a:stretch>
        </p:blipFill>
        <p:spPr>
          <a:xfrm>
            <a:off x="9268917" y="3597827"/>
            <a:ext cx="943700" cy="492169"/>
          </a:xfrm>
          <a:prstGeom prst="rect">
            <a:avLst/>
          </a:prstGeom>
        </p:spPr>
      </p:pic>
      <p:pic>
        <p:nvPicPr>
          <p:cNvPr id="29" name="Picture 28">
            <a:extLst>
              <a:ext uri="{FF2B5EF4-FFF2-40B4-BE49-F238E27FC236}">
                <a16:creationId xmlns:a16="http://schemas.microsoft.com/office/drawing/2014/main" id="{26378DE3-9FFD-7616-5A6F-0B115A70294D}"/>
              </a:ext>
            </a:extLst>
          </p:cNvPr>
          <p:cNvPicPr>
            <a:picLocks noChangeAspect="1"/>
          </p:cNvPicPr>
          <p:nvPr/>
        </p:nvPicPr>
        <p:blipFill>
          <a:blip r:embed="rId5"/>
          <a:stretch>
            <a:fillRect/>
          </a:stretch>
        </p:blipFill>
        <p:spPr>
          <a:xfrm>
            <a:off x="9268917" y="3990868"/>
            <a:ext cx="943700" cy="492169"/>
          </a:xfrm>
          <a:prstGeom prst="rect">
            <a:avLst/>
          </a:prstGeom>
        </p:spPr>
      </p:pic>
      <p:pic>
        <p:nvPicPr>
          <p:cNvPr id="30" name="Picture 29">
            <a:extLst>
              <a:ext uri="{FF2B5EF4-FFF2-40B4-BE49-F238E27FC236}">
                <a16:creationId xmlns:a16="http://schemas.microsoft.com/office/drawing/2014/main" id="{5B678D8D-FFA7-568A-2C78-AD809C972D31}"/>
              </a:ext>
            </a:extLst>
          </p:cNvPr>
          <p:cNvPicPr>
            <a:picLocks noChangeAspect="1"/>
          </p:cNvPicPr>
          <p:nvPr/>
        </p:nvPicPr>
        <p:blipFill>
          <a:blip r:embed="rId5"/>
          <a:stretch>
            <a:fillRect/>
          </a:stretch>
        </p:blipFill>
        <p:spPr>
          <a:xfrm>
            <a:off x="9268917" y="4375640"/>
            <a:ext cx="943700" cy="492169"/>
          </a:xfrm>
          <a:prstGeom prst="rect">
            <a:avLst/>
          </a:prstGeom>
        </p:spPr>
      </p:pic>
      <p:pic>
        <p:nvPicPr>
          <p:cNvPr id="31" name="Picture 30">
            <a:extLst>
              <a:ext uri="{FF2B5EF4-FFF2-40B4-BE49-F238E27FC236}">
                <a16:creationId xmlns:a16="http://schemas.microsoft.com/office/drawing/2014/main" id="{B78A92AB-A2E9-F101-381B-CD287A1F94B3}"/>
              </a:ext>
            </a:extLst>
          </p:cNvPr>
          <p:cNvPicPr>
            <a:picLocks noChangeAspect="1"/>
          </p:cNvPicPr>
          <p:nvPr/>
        </p:nvPicPr>
        <p:blipFill>
          <a:blip r:embed="rId5"/>
          <a:stretch>
            <a:fillRect/>
          </a:stretch>
        </p:blipFill>
        <p:spPr>
          <a:xfrm>
            <a:off x="9279632" y="4768640"/>
            <a:ext cx="943700" cy="492169"/>
          </a:xfrm>
          <a:prstGeom prst="rect">
            <a:avLst/>
          </a:prstGeom>
        </p:spPr>
      </p:pic>
      <p:pic>
        <p:nvPicPr>
          <p:cNvPr id="32" name="Picture 31">
            <a:extLst>
              <a:ext uri="{FF2B5EF4-FFF2-40B4-BE49-F238E27FC236}">
                <a16:creationId xmlns:a16="http://schemas.microsoft.com/office/drawing/2014/main" id="{6D1C5DC4-D7C8-7FCC-F184-B0697FE1A5D3}"/>
              </a:ext>
            </a:extLst>
          </p:cNvPr>
          <p:cNvPicPr>
            <a:picLocks noChangeAspect="1"/>
          </p:cNvPicPr>
          <p:nvPr/>
        </p:nvPicPr>
        <p:blipFill>
          <a:blip r:embed="rId5"/>
          <a:stretch>
            <a:fillRect/>
          </a:stretch>
        </p:blipFill>
        <p:spPr>
          <a:xfrm>
            <a:off x="9293840" y="5167897"/>
            <a:ext cx="943700" cy="492169"/>
          </a:xfrm>
          <a:prstGeom prst="rect">
            <a:avLst/>
          </a:prstGeom>
        </p:spPr>
      </p:pic>
      <p:pic>
        <p:nvPicPr>
          <p:cNvPr id="33" name="Picture 32">
            <a:extLst>
              <a:ext uri="{FF2B5EF4-FFF2-40B4-BE49-F238E27FC236}">
                <a16:creationId xmlns:a16="http://schemas.microsoft.com/office/drawing/2014/main" id="{0232B194-431E-8FDA-618E-C0B4B8FAC654}"/>
              </a:ext>
            </a:extLst>
          </p:cNvPr>
          <p:cNvPicPr>
            <a:picLocks noChangeAspect="1"/>
          </p:cNvPicPr>
          <p:nvPr/>
        </p:nvPicPr>
        <p:blipFill>
          <a:blip r:embed="rId5"/>
          <a:stretch>
            <a:fillRect/>
          </a:stretch>
        </p:blipFill>
        <p:spPr>
          <a:xfrm>
            <a:off x="10236893" y="3498699"/>
            <a:ext cx="943700" cy="492169"/>
          </a:xfrm>
          <a:prstGeom prst="rect">
            <a:avLst/>
          </a:prstGeom>
        </p:spPr>
      </p:pic>
      <p:pic>
        <p:nvPicPr>
          <p:cNvPr id="34" name="Picture 33">
            <a:extLst>
              <a:ext uri="{FF2B5EF4-FFF2-40B4-BE49-F238E27FC236}">
                <a16:creationId xmlns:a16="http://schemas.microsoft.com/office/drawing/2014/main" id="{9917A93F-A2D5-F937-71B2-481E4BEF8B04}"/>
              </a:ext>
            </a:extLst>
          </p:cNvPr>
          <p:cNvPicPr>
            <a:picLocks noChangeAspect="1"/>
          </p:cNvPicPr>
          <p:nvPr/>
        </p:nvPicPr>
        <p:blipFill>
          <a:blip r:embed="rId5"/>
          <a:stretch>
            <a:fillRect/>
          </a:stretch>
        </p:blipFill>
        <p:spPr>
          <a:xfrm>
            <a:off x="10236893" y="3891740"/>
            <a:ext cx="943700" cy="492169"/>
          </a:xfrm>
          <a:prstGeom prst="rect">
            <a:avLst/>
          </a:prstGeom>
        </p:spPr>
      </p:pic>
      <p:pic>
        <p:nvPicPr>
          <p:cNvPr id="35" name="Picture 34">
            <a:extLst>
              <a:ext uri="{FF2B5EF4-FFF2-40B4-BE49-F238E27FC236}">
                <a16:creationId xmlns:a16="http://schemas.microsoft.com/office/drawing/2014/main" id="{B20EE826-3796-7A93-C61A-4F50790CA247}"/>
              </a:ext>
            </a:extLst>
          </p:cNvPr>
          <p:cNvPicPr>
            <a:picLocks noChangeAspect="1"/>
          </p:cNvPicPr>
          <p:nvPr/>
        </p:nvPicPr>
        <p:blipFill>
          <a:blip r:embed="rId5"/>
          <a:stretch>
            <a:fillRect/>
          </a:stretch>
        </p:blipFill>
        <p:spPr>
          <a:xfrm>
            <a:off x="10236893" y="4276512"/>
            <a:ext cx="943700" cy="492169"/>
          </a:xfrm>
          <a:prstGeom prst="rect">
            <a:avLst/>
          </a:prstGeom>
        </p:spPr>
      </p:pic>
      <p:pic>
        <p:nvPicPr>
          <p:cNvPr id="36" name="Picture 35">
            <a:extLst>
              <a:ext uri="{FF2B5EF4-FFF2-40B4-BE49-F238E27FC236}">
                <a16:creationId xmlns:a16="http://schemas.microsoft.com/office/drawing/2014/main" id="{6411F8B1-2C0A-5E87-2DA0-0966ABF22856}"/>
              </a:ext>
            </a:extLst>
          </p:cNvPr>
          <p:cNvPicPr>
            <a:picLocks noChangeAspect="1"/>
          </p:cNvPicPr>
          <p:nvPr/>
        </p:nvPicPr>
        <p:blipFill>
          <a:blip r:embed="rId5"/>
          <a:stretch>
            <a:fillRect/>
          </a:stretch>
        </p:blipFill>
        <p:spPr>
          <a:xfrm>
            <a:off x="10247608" y="4669512"/>
            <a:ext cx="943700" cy="492169"/>
          </a:xfrm>
          <a:prstGeom prst="rect">
            <a:avLst/>
          </a:prstGeom>
        </p:spPr>
      </p:pic>
      <p:pic>
        <p:nvPicPr>
          <p:cNvPr id="37" name="Picture 36">
            <a:extLst>
              <a:ext uri="{FF2B5EF4-FFF2-40B4-BE49-F238E27FC236}">
                <a16:creationId xmlns:a16="http://schemas.microsoft.com/office/drawing/2014/main" id="{4663B173-9BA3-8693-5673-82DD976E73B5}"/>
              </a:ext>
            </a:extLst>
          </p:cNvPr>
          <p:cNvPicPr>
            <a:picLocks noChangeAspect="1"/>
          </p:cNvPicPr>
          <p:nvPr/>
        </p:nvPicPr>
        <p:blipFill>
          <a:blip r:embed="rId5"/>
          <a:stretch>
            <a:fillRect/>
          </a:stretch>
        </p:blipFill>
        <p:spPr>
          <a:xfrm>
            <a:off x="10261816" y="5068769"/>
            <a:ext cx="943700" cy="492169"/>
          </a:xfrm>
          <a:prstGeom prst="rect">
            <a:avLst/>
          </a:prstGeom>
        </p:spPr>
      </p:pic>
    </p:spTree>
    <p:extLst>
      <p:ext uri="{BB962C8B-B14F-4D97-AF65-F5344CB8AC3E}">
        <p14:creationId xmlns:p14="http://schemas.microsoft.com/office/powerpoint/2010/main" val="449255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5"/>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7"/>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28"/>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29"/>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1"/>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32"/>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33"/>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4"/>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35"/>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36"/>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Youth Work and </a:t>
            </a:r>
            <a:r>
              <a:rPr lang="en-GB" sz="2000" b="1" u="sng" kern="100" dirty="0">
                <a:latin typeface="Arial" panose="020B0604020202020204" pitchFamily="34" charset="0"/>
                <a:ea typeface="Calibri" panose="020F0502020204030204" pitchFamily="34" charset="0"/>
                <a:cs typeface="Arial" panose="020B0604020202020204" pitchFamily="34" charset="0"/>
              </a:rPr>
              <a:t>Childhood Obesity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D4B5F08F-F673-E576-9298-ADC89BE47BC9}"/>
              </a:ext>
            </a:extLst>
          </p:cNvPr>
          <p:cNvSpPr txBox="1"/>
          <p:nvPr/>
        </p:nvSpPr>
        <p:spPr>
          <a:xfrm>
            <a:off x="-246460" y="1072364"/>
            <a:ext cx="6107906" cy="727059"/>
          </a:xfrm>
          <a:prstGeom prst="rect">
            <a:avLst/>
          </a:prstGeom>
          <a:noFill/>
        </p:spPr>
        <p:txBody>
          <a:bodyPr wrap="square">
            <a:spAutoFit/>
          </a:bodyPr>
          <a:lstStyle/>
          <a:p>
            <a:pPr marR="0" lvl="1" algn="l" defTabSz="457200" rtl="0" eaLnBrk="1" fontAlgn="auto" latinLnBrk="0" hangingPunct="1">
              <a:lnSpc>
                <a:spcPct val="107000"/>
              </a:lnSpc>
              <a:spcBef>
                <a:spcPts val="0"/>
              </a:spcBef>
              <a:spcAft>
                <a:spcPts val="0"/>
              </a:spcAft>
              <a:buClrTx/>
              <a:buSzTx/>
              <a:tabLst/>
              <a:defRPr/>
            </a:pPr>
            <a:r>
              <a:rPr kumimoji="0" lang="en-GB" sz="2000" b="0" i="0" u="sng"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Youth work Activity – How much sugar.</a:t>
            </a:r>
          </a:p>
          <a:p>
            <a:pPr marR="0" lvl="1" algn="l" defTabSz="457200" rtl="0" eaLnBrk="1" fontAlgn="auto" latinLnBrk="0" hangingPunct="1">
              <a:lnSpc>
                <a:spcPct val="107000"/>
              </a:lnSpc>
              <a:spcBef>
                <a:spcPts val="0"/>
              </a:spcBef>
              <a:spcAft>
                <a:spcPts val="0"/>
              </a:spcAft>
              <a:buClrTx/>
              <a:buSzTx/>
              <a:tabLst/>
              <a:defRPr/>
            </a:pPr>
            <a:endParaRPr lang="en-GB" sz="2000" kern="100" dirty="0">
              <a:solidFill>
                <a:prstClr val="black"/>
              </a:solidFill>
              <a:highlight>
                <a:srgbClr val="FFFF00"/>
              </a:highlight>
              <a:latin typeface="Arial" panose="020B060402020202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B3362355-6B86-5210-0E9C-E80672006446}"/>
              </a:ext>
            </a:extLst>
          </p:cNvPr>
          <p:cNvSpPr txBox="1"/>
          <p:nvPr/>
        </p:nvSpPr>
        <p:spPr>
          <a:xfrm>
            <a:off x="-430075" y="1799423"/>
            <a:ext cx="7716699" cy="4217821"/>
          </a:xfrm>
          <a:prstGeom prst="rect">
            <a:avLst/>
          </a:prstGeom>
          <a:noFill/>
        </p:spPr>
        <p:txBody>
          <a:bodyPr wrap="square">
            <a:spAutoFit/>
          </a:bodyPr>
          <a:lstStyle/>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Plan and </a:t>
            </a: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implement</a:t>
            </a: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learning activities in youth work. </a:t>
            </a: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endParaRPr lang="en-GB" sz="1600"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R="0" lvl="1" algn="l" defTabSz="457200" rtl="0" eaLnBrk="1" fontAlgn="auto" latinLnBrk="0" hangingPunct="1">
              <a:lnSpc>
                <a:spcPct val="107000"/>
              </a:lnSpc>
              <a:spcBef>
                <a:spcPts val="0"/>
              </a:spcBef>
              <a:spcAft>
                <a:spcPts val="0"/>
              </a:spcAft>
              <a:buClrTx/>
              <a:buSzTx/>
              <a:tabLst/>
              <a:defRPr/>
            </a:pPr>
            <a:b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br>
            <a:endPar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Educative, Participative, inclusive and empowering pillars of youth work. </a:t>
            </a:r>
          </a:p>
          <a:p>
            <a:pPr marL="1200150" lvl="2" indent="-285750">
              <a:lnSpc>
                <a:spcPct val="107000"/>
              </a:lnSpc>
              <a:buFont typeface="Arial" panose="020B0604020202020204" pitchFamily="34" charset="0"/>
              <a:buChar char="•"/>
              <a:defRPr/>
            </a:pPr>
            <a:endParaRPr lang="en-GB" sz="1400"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endParaRPr lang="en-GB" sz="1400"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endParaRPr lang="en-GB" sz="1400"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buFont typeface="Arial" panose="020B0604020202020204" pitchFamily="34" charset="0"/>
              <a:buChar char="•"/>
              <a:defRPr/>
            </a:pP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Learn - 5 ways to wellbeing.</a:t>
            </a:r>
          </a:p>
          <a:p>
            <a:pPr marL="742950" lvl="1" indent="-285750">
              <a:lnSpc>
                <a:spcPct val="107000"/>
              </a:lnSpc>
              <a:buFont typeface="Arial" panose="020B0604020202020204" pitchFamily="34" charset="0"/>
              <a:buChar char="•"/>
              <a:defRPr/>
            </a:pPr>
            <a:endParaRPr lang="en-GB" sz="1400"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buFont typeface="Arial" panose="020B0604020202020204" pitchFamily="34" charset="0"/>
              <a:buChar char="•"/>
              <a:defRPr/>
            </a:pPr>
            <a:endParaRPr lang="en-GB" sz="1400"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lvl="1">
              <a:lnSpc>
                <a:spcPct val="107000"/>
              </a:lnSpc>
              <a:defRPr/>
            </a:pPr>
            <a:endParaRPr lang="en-GB" sz="1400"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800100" marR="0" lvl="1" indent="-34290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 to opportunities that enhance informal learning -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Youth Work Strategy for Wales</a:t>
            </a:r>
            <a:endPar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pic>
        <p:nvPicPr>
          <p:cNvPr id="2050" name="Picture 2" descr="A man carrying a heavy bag of sugar in the Indian town of Shimla Stock  Photo - Alamy">
            <a:extLst>
              <a:ext uri="{FF2B5EF4-FFF2-40B4-BE49-F238E27FC236}">
                <a16:creationId xmlns:a16="http://schemas.microsoft.com/office/drawing/2014/main" id="{149EA7B1-AD73-A135-2B8B-8100A75449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7195" y="488024"/>
            <a:ext cx="3429049" cy="55213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A64DEF0-7A82-AA23-0049-322F927AC494}"/>
              </a:ext>
            </a:extLst>
          </p:cNvPr>
          <p:cNvSpPr txBox="1"/>
          <p:nvPr/>
        </p:nvSpPr>
        <p:spPr>
          <a:xfrm>
            <a:off x="2357438" y="2158242"/>
            <a:ext cx="5043487"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(CLD Standards Council Scotland, 2019). </a:t>
            </a:r>
          </a:p>
        </p:txBody>
      </p:sp>
      <p:sp>
        <p:nvSpPr>
          <p:cNvPr id="7" name="TextBox 6">
            <a:extLst>
              <a:ext uri="{FF2B5EF4-FFF2-40B4-BE49-F238E27FC236}">
                <a16:creationId xmlns:a16="http://schemas.microsoft.com/office/drawing/2014/main" id="{BD11CA12-3916-AE29-049E-7C12459C6156}"/>
              </a:ext>
            </a:extLst>
          </p:cNvPr>
          <p:cNvSpPr txBox="1"/>
          <p:nvPr/>
        </p:nvSpPr>
        <p:spPr>
          <a:xfrm>
            <a:off x="2063592" y="3363920"/>
            <a:ext cx="5683568" cy="400110"/>
          </a:xfrm>
          <a:prstGeom prst="rect">
            <a:avLst/>
          </a:prstGeom>
          <a:noFill/>
        </p:spPr>
        <p:txBody>
          <a:bodyPr wrap="square">
            <a:spAutoFit/>
          </a:bodyPr>
          <a:lstStyle/>
          <a:p>
            <a:r>
              <a:rPr lang="en-GB" sz="2000" kern="0" dirty="0">
                <a:effectLst/>
                <a:latin typeface="Arial" panose="020B0604020202020204" pitchFamily="34" charset="0"/>
                <a:ea typeface="Calibri" panose="020F0502020204030204" pitchFamily="34" charset="0"/>
              </a:rPr>
              <a:t>(Youth Work in Wales Review Group</a:t>
            </a:r>
            <a:r>
              <a:rPr lang="en-GB" sz="2000" kern="0" dirty="0">
                <a:latin typeface="Arial" panose="020B0604020202020204" pitchFamily="34" charset="0"/>
                <a:ea typeface="Calibri" panose="020F0502020204030204" pitchFamily="34" charset="0"/>
              </a:rPr>
              <a:t>, </a:t>
            </a:r>
            <a:r>
              <a:rPr lang="en-GB" sz="2000" kern="0" dirty="0">
                <a:effectLst/>
                <a:latin typeface="Arial" panose="020B0604020202020204" pitchFamily="34" charset="0"/>
                <a:ea typeface="Calibri" panose="020F0502020204030204" pitchFamily="34" charset="0"/>
              </a:rPr>
              <a:t>2022). </a:t>
            </a:r>
            <a:endParaRPr lang="en-GB" sz="2000" dirty="0"/>
          </a:p>
        </p:txBody>
      </p:sp>
      <p:sp>
        <p:nvSpPr>
          <p:cNvPr id="10" name="TextBox 9">
            <a:extLst>
              <a:ext uri="{FF2B5EF4-FFF2-40B4-BE49-F238E27FC236}">
                <a16:creationId xmlns:a16="http://schemas.microsoft.com/office/drawing/2014/main" id="{00EB3D59-A0C4-C088-9ED6-D4E4E6494042}"/>
              </a:ext>
            </a:extLst>
          </p:cNvPr>
          <p:cNvSpPr txBox="1"/>
          <p:nvPr/>
        </p:nvSpPr>
        <p:spPr>
          <a:xfrm>
            <a:off x="4239816" y="4497376"/>
            <a:ext cx="6322218" cy="400110"/>
          </a:xfrm>
          <a:prstGeom prst="rect">
            <a:avLst/>
          </a:prstGeom>
          <a:noFill/>
        </p:spPr>
        <p:txBody>
          <a:bodyPr wrap="square">
            <a:spAutoFit/>
          </a:bodyPr>
          <a:lstStyle/>
          <a:p>
            <a:r>
              <a:rPr lang="en-GB" sz="2000" kern="0" dirty="0">
                <a:effectLst/>
                <a:latin typeface="Arial" panose="020B0604020202020204" pitchFamily="34" charset="0"/>
                <a:ea typeface="Calibri" panose="020F0502020204030204" pitchFamily="34" charset="0"/>
              </a:rPr>
              <a:t>(Mind</a:t>
            </a:r>
            <a:r>
              <a:rPr lang="en-GB" sz="2000" kern="0" dirty="0">
                <a:latin typeface="Arial" panose="020B0604020202020204" pitchFamily="34" charset="0"/>
                <a:ea typeface="Calibri" panose="020F0502020204030204" pitchFamily="34" charset="0"/>
              </a:rPr>
              <a:t>, </a:t>
            </a:r>
            <a:r>
              <a:rPr lang="en-GB" sz="2000" kern="0" dirty="0">
                <a:effectLst/>
                <a:latin typeface="Arial" panose="020B0604020202020204" pitchFamily="34" charset="0"/>
                <a:ea typeface="Calibri" panose="020F0502020204030204" pitchFamily="34" charset="0"/>
              </a:rPr>
              <a:t>2023). </a:t>
            </a:r>
            <a:endParaRPr lang="en-GB" sz="2000" dirty="0"/>
          </a:p>
        </p:txBody>
      </p:sp>
      <p:sp>
        <p:nvSpPr>
          <p:cNvPr id="12" name="TextBox 11">
            <a:extLst>
              <a:ext uri="{FF2B5EF4-FFF2-40B4-BE49-F238E27FC236}">
                <a16:creationId xmlns:a16="http://schemas.microsoft.com/office/drawing/2014/main" id="{21D773D1-7463-0A28-92B9-024B0C6C72D1}"/>
              </a:ext>
            </a:extLst>
          </p:cNvPr>
          <p:cNvSpPr txBox="1"/>
          <p:nvPr/>
        </p:nvSpPr>
        <p:spPr>
          <a:xfrm>
            <a:off x="3883042" y="5903109"/>
            <a:ext cx="6322218" cy="400110"/>
          </a:xfrm>
          <a:prstGeom prst="rect">
            <a:avLst/>
          </a:prstGeom>
          <a:noFill/>
        </p:spPr>
        <p:txBody>
          <a:bodyPr wrap="square">
            <a:spAutoFit/>
          </a:bodyPr>
          <a:lstStyle/>
          <a:p>
            <a:r>
              <a:rPr lang="en-GB" sz="2000" dirty="0">
                <a:effectLst/>
                <a:latin typeface="Arial" panose="020B0604020202020204" pitchFamily="34" charset="0"/>
                <a:ea typeface="Calibri" panose="020F0502020204030204" pitchFamily="34" charset="0"/>
              </a:rPr>
              <a:t>(Welsh Government</a:t>
            </a:r>
            <a:r>
              <a:rPr lang="en-GB" sz="2000" dirty="0">
                <a:latin typeface="Arial" panose="020B0604020202020204" pitchFamily="34" charset="0"/>
                <a:ea typeface="Calibri" panose="020F0502020204030204" pitchFamily="34" charset="0"/>
              </a:rPr>
              <a:t>, </a:t>
            </a:r>
            <a:r>
              <a:rPr lang="en-GB" sz="2000" dirty="0">
                <a:effectLst/>
                <a:latin typeface="Arial" panose="020B0604020202020204" pitchFamily="34" charset="0"/>
                <a:ea typeface="Calibri" panose="020F0502020204030204" pitchFamily="34" charset="0"/>
              </a:rPr>
              <a:t>2019). </a:t>
            </a:r>
            <a:endParaRPr lang="en-GB" sz="2000" dirty="0"/>
          </a:p>
        </p:txBody>
      </p:sp>
    </p:spTree>
    <p:extLst>
      <p:ext uri="{BB962C8B-B14F-4D97-AF65-F5344CB8AC3E}">
        <p14:creationId xmlns:p14="http://schemas.microsoft.com/office/powerpoint/2010/main" val="896612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E980B7E-3B9B-5CA7-C766-EB06E07E7C98}"/>
              </a:ext>
            </a:extLst>
          </p:cNvPr>
          <p:cNvSpPr txBox="1"/>
          <p:nvPr/>
        </p:nvSpPr>
        <p:spPr>
          <a:xfrm>
            <a:off x="155713" y="315807"/>
            <a:ext cx="6645964" cy="397738"/>
          </a:xfrm>
          <a:prstGeom prst="rect">
            <a:avLst/>
          </a:prstGeom>
          <a:noFill/>
        </p:spPr>
        <p:txBody>
          <a:bodyPr wrap="square">
            <a:spAutoFit/>
          </a:bodyPr>
          <a:lstStyle/>
          <a:p>
            <a:pPr>
              <a:lnSpc>
                <a:spcPct val="107000"/>
              </a:lnSpc>
              <a:spcAft>
                <a:spcPts val="800"/>
              </a:spcAft>
            </a:pPr>
            <a:r>
              <a:rPr lang="en-GB" sz="2000" b="1" u="sng" kern="100">
                <a:latin typeface="Arial" panose="020B0604020202020204" pitchFamily="34" charset="0"/>
                <a:ea typeface="Calibri" panose="020F0502020204030204" pitchFamily="34" charset="0"/>
                <a:cs typeface="Arial" panose="020B0604020202020204" pitchFamily="34" charset="0"/>
              </a:rPr>
              <a:t>Childhood Obesity support  </a:t>
            </a:r>
            <a:endParaRPr lang="en-GB" sz="2000" b="1" u="sng"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2A0559AA-F362-C6EC-00CE-F5B0B64D6212}"/>
              </a:ext>
            </a:extLst>
          </p:cNvPr>
          <p:cNvSpPr txBox="1"/>
          <p:nvPr/>
        </p:nvSpPr>
        <p:spPr>
          <a:xfrm>
            <a:off x="422674" y="948202"/>
            <a:ext cx="6112042" cy="1158972"/>
          </a:xfrm>
          <a:prstGeom prst="rect">
            <a:avLst/>
          </a:prstGeom>
          <a:noFill/>
        </p:spPr>
        <p:txBody>
          <a:bodyPr wrap="square">
            <a:spAutoFit/>
          </a:bodyPr>
          <a:lstStyle/>
          <a:p>
            <a:pPr marL="342900" lvl="0" indent="-342900">
              <a:lnSpc>
                <a:spcPct val="107000"/>
              </a:lnSpc>
              <a:buFont typeface="Symbol" panose="05050102010706020507" pitchFamily="18" charset="2"/>
              <a:buChar char=""/>
            </a:pPr>
            <a:r>
              <a:rPr lang="en-GB" sz="2000" kern="100">
                <a:latin typeface="Arial" panose="020B0604020202020204" pitchFamily="34" charset="0"/>
                <a:ea typeface="Calibri" panose="020F0502020204030204" pitchFamily="34" charset="0"/>
                <a:cs typeface="Arial" panose="020B0604020202020204" pitchFamily="34" charset="0"/>
              </a:rPr>
              <a:t>Y</a:t>
            </a:r>
            <a:r>
              <a:rPr lang="en-GB" sz="2000" kern="100">
                <a:effectLst/>
                <a:latin typeface="Arial" panose="020B0604020202020204" pitchFamily="34" charset="0"/>
                <a:ea typeface="Calibri" panose="020F0502020204030204" pitchFamily="34" charset="0"/>
                <a:cs typeface="Arial" panose="020B0604020202020204" pitchFamily="34" charset="0"/>
              </a:rPr>
              <a:t>our GP</a:t>
            </a:r>
          </a:p>
          <a:p>
            <a:pPr marL="342900" lvl="0" indent="-342900">
              <a:lnSpc>
                <a:spcPct val="107000"/>
              </a:lnSpc>
              <a:spcAft>
                <a:spcPts val="800"/>
              </a:spcAft>
              <a:buFont typeface="Symbol" panose="05050102010706020507" pitchFamily="18" charset="2"/>
              <a:buChar char=""/>
            </a:pPr>
            <a:r>
              <a:rPr lang="en-GB" sz="2000" kern="100">
                <a:latin typeface="Arial" panose="020B0604020202020204" pitchFamily="34" charset="0"/>
                <a:ea typeface="Calibri" panose="020F0502020204030204" pitchFamily="34" charset="0"/>
                <a:cs typeface="Arial" panose="020B0604020202020204" pitchFamily="34" charset="0"/>
              </a:rPr>
              <a:t>H</a:t>
            </a:r>
            <a:r>
              <a:rPr lang="en-GB" sz="2000" kern="100">
                <a:effectLst/>
                <a:latin typeface="Arial" panose="020B0604020202020204" pitchFamily="34" charset="0"/>
                <a:ea typeface="Calibri" panose="020F0502020204030204" pitchFamily="34" charset="0"/>
                <a:cs typeface="Arial" panose="020B0604020202020204" pitchFamily="34" charset="0"/>
              </a:rPr>
              <a:t>ealth visitors</a:t>
            </a:r>
          </a:p>
          <a:p>
            <a:pPr marL="342900" lvl="0" indent="-342900">
              <a:lnSpc>
                <a:spcPct val="107000"/>
              </a:lnSpc>
              <a:spcAft>
                <a:spcPts val="800"/>
              </a:spcAft>
              <a:buFont typeface="Symbol" panose="05050102010706020507" pitchFamily="18" charset="2"/>
              <a:buChar char=""/>
            </a:pPr>
            <a:r>
              <a:rPr lang="en-GB" sz="2000">
                <a:latin typeface="Arial" panose="020B0604020202020204" pitchFamily="34" charset="0"/>
                <a:ea typeface="Calibri" panose="020F0502020204030204" pitchFamily="34" charset="0"/>
                <a:cs typeface="Arial" panose="020B0604020202020204" pitchFamily="34" charset="0"/>
              </a:rPr>
              <a:t>C</a:t>
            </a:r>
            <a:r>
              <a:rPr lang="en-GB" sz="2000">
                <a:effectLst/>
                <a:latin typeface="Arial" panose="020B0604020202020204" pitchFamily="34" charset="0"/>
                <a:ea typeface="Calibri" panose="020F0502020204030204" pitchFamily="34" charset="0"/>
                <a:cs typeface="Arial" panose="020B0604020202020204" pitchFamily="34" charset="0"/>
              </a:rPr>
              <a:t>hildren's centres</a:t>
            </a:r>
            <a:endParaRPr lang="en-GB" sz="2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B9EC21DA-0124-CADD-4FF5-064100AE5891}"/>
              </a:ext>
            </a:extLst>
          </p:cNvPr>
          <p:cNvPicPr>
            <a:picLocks noChangeAspect="1"/>
          </p:cNvPicPr>
          <p:nvPr/>
        </p:nvPicPr>
        <p:blipFill rotWithShape="1">
          <a:blip r:embed="rId2"/>
          <a:srcRect l="14802" t="55793" r="77500" b="30716"/>
          <a:stretch/>
        </p:blipFill>
        <p:spPr>
          <a:xfrm>
            <a:off x="4788568" y="52283"/>
            <a:ext cx="938463" cy="924785"/>
          </a:xfrm>
          <a:prstGeom prst="rect">
            <a:avLst/>
          </a:prstGeom>
        </p:spPr>
      </p:pic>
      <p:pic>
        <p:nvPicPr>
          <p:cNvPr id="9" name="Picture 8">
            <a:extLst>
              <a:ext uri="{FF2B5EF4-FFF2-40B4-BE49-F238E27FC236}">
                <a16:creationId xmlns:a16="http://schemas.microsoft.com/office/drawing/2014/main" id="{CA5AB772-7554-9303-2D9E-9090AC9C75DD}"/>
              </a:ext>
            </a:extLst>
          </p:cNvPr>
          <p:cNvPicPr>
            <a:picLocks noChangeAspect="1"/>
          </p:cNvPicPr>
          <p:nvPr/>
        </p:nvPicPr>
        <p:blipFill rotWithShape="1">
          <a:blip r:embed="rId3"/>
          <a:srcRect l="14606" t="53335" r="77105" b="33325"/>
          <a:stretch/>
        </p:blipFill>
        <p:spPr>
          <a:xfrm>
            <a:off x="5959645" y="62668"/>
            <a:ext cx="1010652" cy="914400"/>
          </a:xfrm>
          <a:prstGeom prst="rect">
            <a:avLst/>
          </a:prstGeom>
        </p:spPr>
      </p:pic>
      <p:pic>
        <p:nvPicPr>
          <p:cNvPr id="11" name="Picture 10">
            <a:extLst>
              <a:ext uri="{FF2B5EF4-FFF2-40B4-BE49-F238E27FC236}">
                <a16:creationId xmlns:a16="http://schemas.microsoft.com/office/drawing/2014/main" id="{CCACF43C-88EB-0DEF-56DA-46765E5C4975}"/>
              </a:ext>
            </a:extLst>
          </p:cNvPr>
          <p:cNvPicPr>
            <a:picLocks noChangeAspect="1"/>
          </p:cNvPicPr>
          <p:nvPr/>
        </p:nvPicPr>
        <p:blipFill rotWithShape="1">
          <a:blip r:embed="rId4"/>
          <a:srcRect l="14802" t="30716" r="77303" b="55090"/>
          <a:stretch/>
        </p:blipFill>
        <p:spPr>
          <a:xfrm>
            <a:off x="7202911" y="28220"/>
            <a:ext cx="962526" cy="972910"/>
          </a:xfrm>
          <a:prstGeom prst="rect">
            <a:avLst/>
          </a:prstGeom>
        </p:spPr>
      </p:pic>
      <p:pic>
        <p:nvPicPr>
          <p:cNvPr id="28" name="Picture 27">
            <a:extLst>
              <a:ext uri="{FF2B5EF4-FFF2-40B4-BE49-F238E27FC236}">
                <a16:creationId xmlns:a16="http://schemas.microsoft.com/office/drawing/2014/main" id="{1FD3B97F-ED19-58A8-A577-412344114541}"/>
              </a:ext>
            </a:extLst>
          </p:cNvPr>
          <p:cNvPicPr>
            <a:picLocks noChangeAspect="1"/>
          </p:cNvPicPr>
          <p:nvPr/>
        </p:nvPicPr>
        <p:blipFill rotWithShape="1">
          <a:blip r:embed="rId5"/>
          <a:srcRect l="14211" t="34140" r="76710" b="50000"/>
          <a:stretch/>
        </p:blipFill>
        <p:spPr>
          <a:xfrm>
            <a:off x="8280179" y="62668"/>
            <a:ext cx="1106906" cy="1087169"/>
          </a:xfrm>
          <a:prstGeom prst="rect">
            <a:avLst/>
          </a:prstGeom>
        </p:spPr>
      </p:pic>
      <p:pic>
        <p:nvPicPr>
          <p:cNvPr id="32" name="Picture 31">
            <a:extLst>
              <a:ext uri="{FF2B5EF4-FFF2-40B4-BE49-F238E27FC236}">
                <a16:creationId xmlns:a16="http://schemas.microsoft.com/office/drawing/2014/main" id="{66F3687E-530D-8EF6-0065-E14CFBA6056F}"/>
              </a:ext>
            </a:extLst>
          </p:cNvPr>
          <p:cNvPicPr>
            <a:picLocks noChangeAspect="1"/>
          </p:cNvPicPr>
          <p:nvPr/>
        </p:nvPicPr>
        <p:blipFill rotWithShape="1">
          <a:blip r:embed="rId6"/>
          <a:srcRect l="14014" t="38942" r="76710" b="44150"/>
          <a:stretch/>
        </p:blipFill>
        <p:spPr>
          <a:xfrm>
            <a:off x="9641317" y="62668"/>
            <a:ext cx="1130969" cy="1158973"/>
          </a:xfrm>
          <a:prstGeom prst="rect">
            <a:avLst/>
          </a:prstGeom>
        </p:spPr>
      </p:pic>
      <p:sp>
        <p:nvSpPr>
          <p:cNvPr id="34" name="TextBox 33">
            <a:extLst>
              <a:ext uri="{FF2B5EF4-FFF2-40B4-BE49-F238E27FC236}">
                <a16:creationId xmlns:a16="http://schemas.microsoft.com/office/drawing/2014/main" id="{C9756A70-069A-9B18-FAEB-2C1E3A0D134D}"/>
              </a:ext>
            </a:extLst>
          </p:cNvPr>
          <p:cNvSpPr txBox="1"/>
          <p:nvPr/>
        </p:nvSpPr>
        <p:spPr>
          <a:xfrm>
            <a:off x="155713" y="2341831"/>
            <a:ext cx="4632855" cy="3950825"/>
          </a:xfrm>
          <a:prstGeom prst="rect">
            <a:avLst/>
          </a:prstGeom>
          <a:noFill/>
        </p:spPr>
        <p:txBody>
          <a:bodyPr wrap="square">
            <a:spAutoFit/>
          </a:bodyPr>
          <a:lstStyle/>
          <a:p>
            <a:pPr marL="285750" indent="-285750">
              <a:buFont typeface="Arial" panose="020B0604020202020204" pitchFamily="34" charset="0"/>
              <a:buChar char="•"/>
            </a:pPr>
            <a:r>
              <a:rPr lang="en-GB" dirty="0"/>
              <a:t>NHS website - </a:t>
            </a:r>
            <a:r>
              <a:rPr lang="en-GB" dirty="0">
                <a:hlinkClick r:id="rId7"/>
              </a:rPr>
              <a:t>https://www.nhs.uk/live-well/healthy-weight/childrens-weight/very-overweight-children-advice-for-parents/</a:t>
            </a:r>
            <a:r>
              <a:rPr lang="en-GB" dirty="0"/>
              <a:t> </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CAMHS Resources -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https://www.camhs-resources.co.uk/downloads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Young minds website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https://www.youngminds.org.uk/young-person/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  -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https://www.mind.org.uk/for-young-people/how-to-get-help-and-support/useful-contacts/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35" name="Picture 34" descr="Graphical user interface, application&#10;&#10;Description automatically generated">
            <a:extLst>
              <a:ext uri="{FF2B5EF4-FFF2-40B4-BE49-F238E27FC236}">
                <a16:creationId xmlns:a16="http://schemas.microsoft.com/office/drawing/2014/main" id="{183CA2A3-B019-7716-4170-9E06D8108764}"/>
              </a:ext>
            </a:extLst>
          </p:cNvPr>
          <p:cNvPicPr>
            <a:picLocks noChangeAspect="1"/>
          </p:cNvPicPr>
          <p:nvPr/>
        </p:nvPicPr>
        <p:blipFill rotWithShape="1">
          <a:blip r:embed="rId11"/>
          <a:srcRect l="9805" t="15961" r="15411" b="17832"/>
          <a:stretch/>
        </p:blipFill>
        <p:spPr bwMode="auto">
          <a:xfrm>
            <a:off x="4827171" y="1332356"/>
            <a:ext cx="5975259" cy="2974351"/>
          </a:xfrm>
          <a:prstGeom prst="rect">
            <a:avLst/>
          </a:prstGeom>
          <a:ln>
            <a:noFill/>
          </a:ln>
          <a:extLst>
            <a:ext uri="{53640926-AAD7-44D8-BBD7-CCE9431645EC}">
              <a14:shadowObscured xmlns:a14="http://schemas.microsoft.com/office/drawing/2010/main"/>
            </a:ext>
          </a:extLst>
        </p:spPr>
      </p:pic>
      <p:pic>
        <p:nvPicPr>
          <p:cNvPr id="36" name="Picture 35">
            <a:extLst>
              <a:ext uri="{FF2B5EF4-FFF2-40B4-BE49-F238E27FC236}">
                <a16:creationId xmlns:a16="http://schemas.microsoft.com/office/drawing/2014/main" id="{6131118D-8284-D385-14F6-412C16740CFF}"/>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788568" y="4690861"/>
            <a:ext cx="1388745" cy="1438275"/>
          </a:xfrm>
          <a:prstGeom prst="rect">
            <a:avLst/>
          </a:prstGeom>
          <a:noFill/>
        </p:spPr>
      </p:pic>
      <p:pic>
        <p:nvPicPr>
          <p:cNvPr id="37" name="Picture 36">
            <a:extLst>
              <a:ext uri="{FF2B5EF4-FFF2-40B4-BE49-F238E27FC236}">
                <a16:creationId xmlns:a16="http://schemas.microsoft.com/office/drawing/2014/main" id="{C14AF10F-4749-B515-A3C4-968DAD756383}"/>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448417" y="4758541"/>
            <a:ext cx="2197475" cy="1438275"/>
          </a:xfrm>
          <a:prstGeom prst="rect">
            <a:avLst/>
          </a:prstGeom>
          <a:noFill/>
        </p:spPr>
      </p:pic>
      <p:pic>
        <p:nvPicPr>
          <p:cNvPr id="38" name="Picture 37">
            <a:extLst>
              <a:ext uri="{FF2B5EF4-FFF2-40B4-BE49-F238E27FC236}">
                <a16:creationId xmlns:a16="http://schemas.microsoft.com/office/drawing/2014/main" id="{BE0BCE07-8DE8-79DA-CC43-2C572A773D1E}"/>
              </a:ext>
            </a:extLst>
          </p:cNvPr>
          <p:cNvPicPr>
            <a:picLocks noChangeAspect="1"/>
          </p:cNvPicPr>
          <p:nvPr/>
        </p:nvPicPr>
        <p:blipFill>
          <a:blip r:embed="rId14"/>
          <a:stretch>
            <a:fillRect/>
          </a:stretch>
        </p:blipFill>
        <p:spPr>
          <a:xfrm>
            <a:off x="8935900" y="4689486"/>
            <a:ext cx="3100387" cy="1576387"/>
          </a:xfrm>
          <a:prstGeom prst="rect">
            <a:avLst/>
          </a:prstGeom>
        </p:spPr>
      </p:pic>
    </p:spTree>
    <p:extLst>
      <p:ext uri="{BB962C8B-B14F-4D97-AF65-F5344CB8AC3E}">
        <p14:creationId xmlns:p14="http://schemas.microsoft.com/office/powerpoint/2010/main" val="3785325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deas for self care - Moodspark">
            <a:extLst>
              <a:ext uri="{FF2B5EF4-FFF2-40B4-BE49-F238E27FC236}">
                <a16:creationId xmlns:a16="http://schemas.microsoft.com/office/drawing/2014/main" id="{A2002491-8B0F-1A77-F57C-5540249500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642" y="381000"/>
            <a:ext cx="1058779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205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A9A506-DFC6-14C6-B184-A4AF5FC2DE7D}"/>
              </a:ext>
            </a:extLst>
          </p:cNvPr>
          <p:cNvSpPr txBox="1"/>
          <p:nvPr/>
        </p:nvSpPr>
        <p:spPr>
          <a:xfrm>
            <a:off x="0" y="0"/>
            <a:ext cx="11023600" cy="5044201"/>
          </a:xfrm>
          <a:prstGeom prst="rect">
            <a:avLst/>
          </a:prstGeom>
          <a:noFill/>
        </p:spPr>
        <p:txBody>
          <a:bodyPr wrap="square">
            <a:spAutoFit/>
          </a:bodyPr>
          <a:lstStyle/>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British Heart Foundation. (2023).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Managing Your Weight</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from:</a:t>
            </a:r>
            <a:r>
              <a:rPr lang="en-GB" sz="1200" kern="120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https://www.bhf.org.uk/informationsupport/support/healthy-living/managing-your-weight#Heading4</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9/5/23].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Bronfenbrenner, U. (1979).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The Ecology of Human Development: Experiments by Nature and Design.</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United Kingdom: Harvard University Press.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Centres for Disease Control and Prevention. (2022).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Consequences of Obesity.</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https://www.cdc.gov/obesity/basics/consequences.html#:~:text=Obesity%20in%20children%20and%20adults,for%20the%20following%20health%20conditions.&amp;text=High%20blood%20pressure%20and%20high,as%20asthma%20and%20sleep%20apnea</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9/5/23].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CLD Standards Council Scotland. (2019).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Youth Work National Occupational Standards.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Glasgow: CLD Standards Council Scotland.</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Dr. </a:t>
            </a:r>
            <a:r>
              <a:rPr lang="en-GB" sz="1200" kern="100" dirty="0" err="1">
                <a:effectLst/>
                <a:latin typeface="Arial" panose="020B0604020202020204" pitchFamily="34" charset="0"/>
                <a:ea typeface="Calibri" panose="020F0502020204030204" pitchFamily="34" charset="0"/>
                <a:cs typeface="Times New Roman" panose="02020603050405020304" pitchFamily="18" charset="0"/>
              </a:rPr>
              <a:t>Rege</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S. (2020).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Social media use, sleep, and obesity in children</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https://psychscenehub.com/psychinsights/social-media-use-sleep-and-obesity-in-children-2/</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18/5/23].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Dr. Sheth, H. (2021).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Obesity &amp; Mental Health – How excess body fat affects our mental health</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form: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https://drharshsheth.com/obesity-mental-health-how-excess-body-fat-affects-our-mental-health-dr-harsh-sheth/</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18/5/23].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err="1">
                <a:effectLst/>
                <a:latin typeface="Arial" panose="020B0604020202020204" pitchFamily="34" charset="0"/>
                <a:ea typeface="Calibri" panose="020F0502020204030204" pitchFamily="34" charset="0"/>
                <a:cs typeface="Times New Roman" panose="02020603050405020304" pitchFamily="18" charset="0"/>
              </a:rPr>
              <a:t>Dworak</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-Peck. (2017).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The Link Between Childhood Trauma and Obesity.</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university of Southern California.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https://dworakpeck.usc.edu/blog/the-link-between-childhood-trauma-and-obesity#:~:text=Excess%20stress%20can%20lead%20to,short%2D%20and%20long%2Dterm</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19/5/23].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Erlinger, C. (2018).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Childhood Obesity</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The Heart Foundation.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https://theheartfoundation.org/2018/02/09/childhood-obesity/</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9/5/23].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err="1">
                <a:effectLst/>
                <a:latin typeface="Arial" panose="020B0604020202020204" pitchFamily="34" charset="0"/>
                <a:ea typeface="Calibri" panose="020F0502020204030204" pitchFamily="34" charset="0"/>
                <a:cs typeface="Times New Roman" panose="02020603050405020304" pitchFamily="18" charset="0"/>
              </a:rPr>
              <a:t>Freepik</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(2023).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Stop Bullying Images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https://www.freepik.com/free-photos-vectors/stop-bullying</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18/5/23].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Gordon, S. (2023).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How Obesity and Bullying Are Connected.</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https://www.verywellfamily.com/obesity-and-bullying-what-is-the-connection-460623</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18/5/23].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3209E03F-FC80-7DB4-C742-89BE26761AA2}"/>
              </a:ext>
            </a:extLst>
          </p:cNvPr>
          <p:cNvSpPr txBox="1"/>
          <p:nvPr/>
        </p:nvSpPr>
        <p:spPr>
          <a:xfrm>
            <a:off x="0" y="5044201"/>
            <a:ext cx="11023600" cy="1275670"/>
          </a:xfrm>
          <a:prstGeom prst="rect">
            <a:avLst/>
          </a:prstGeom>
          <a:noFill/>
        </p:spPr>
        <p:txBody>
          <a:bodyPr wrap="square">
            <a:spAutoFit/>
          </a:bodyPr>
          <a:lstStyle/>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Hindustan times. (2017). Ob</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esity alert: Don’t let your kid watch more than 90 minutes of TV per day. </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https://www.hindustantimes.com/fitness/parents-need-to-limit-children-s-screentime-to-prevent-obesity/story-cNjd2w1uU5p7lQjLtheHfN.html</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18/5/23].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Istock. (2009).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Fat Family stock illustration</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a:rPr>
              <a:t>https://www.istockphoto.com/vector/fat-family-gm121117704-9959120</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18/5/23].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Liebenberg, L. and Ungar, M. (2017)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Researching Resilience.</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Toronto: University of Toronto Press.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77018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80FDF2-0E96-2AEF-8131-C797FD4F4A97}"/>
              </a:ext>
            </a:extLst>
          </p:cNvPr>
          <p:cNvSpPr txBox="1"/>
          <p:nvPr/>
        </p:nvSpPr>
        <p:spPr>
          <a:xfrm>
            <a:off x="0" y="213039"/>
            <a:ext cx="11963400" cy="6644961"/>
          </a:xfrm>
          <a:prstGeom prst="rect">
            <a:avLst/>
          </a:prstGeom>
          <a:noFill/>
        </p:spPr>
        <p:txBody>
          <a:bodyPr wrap="square">
            <a:spAutoFit/>
          </a:bodyPr>
          <a:lstStyle/>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Main, P. (2022).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Bronfenbrenner's Ecological Model.</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https://www.structural-learning.com/post/bronfenbrenners-ecological-model</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[Accessed on 18/5/23].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McGreevey, S. (2014).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Siblings may have a greater influence than parents on a child’s obesity risk</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https://news.harvard.edu/gazette/story/2014/07/obesity-risk-stronger-among-siblings/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[Accessed on 18/5/23].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err="1">
                <a:effectLst/>
                <a:latin typeface="Arial" panose="020B0604020202020204" pitchFamily="34" charset="0"/>
                <a:ea typeface="Calibri" panose="020F0502020204030204" pitchFamily="34" charset="0"/>
                <a:cs typeface="Times New Roman" panose="02020603050405020304" pitchFamily="18" charset="0"/>
              </a:rPr>
              <a:t>Merlotmama</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(2020).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Get to know me challenge - day 7 - top 10 favourite foods. Online. </a:t>
            </a:r>
            <a:r>
              <a:rPr lang="en-GB" sz="1200" i="1" kern="100" dirty="0" err="1">
                <a:effectLst/>
                <a:latin typeface="Arial" panose="020B0604020202020204" pitchFamily="34" charset="0"/>
                <a:ea typeface="Calibri" panose="020F0502020204030204" pitchFamily="34" charset="0"/>
                <a:cs typeface="Times New Roman" panose="02020603050405020304" pitchFamily="18" charset="0"/>
              </a:rPr>
              <a:t>Steemit</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https://steemit.com/life/@merlotmama/get-to-know-me-challenge-day-7-top-10-favorite-foods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9/5/23].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200" kern="0" dirty="0">
                <a:effectLst/>
                <a:latin typeface="Arial" panose="020B0604020202020204" pitchFamily="34" charset="0"/>
                <a:ea typeface="Calibri" panose="020F0502020204030204" pitchFamily="34" charset="0"/>
                <a:cs typeface="Times New Roman" panose="02020603050405020304" pitchFamily="18" charset="0"/>
              </a:rPr>
              <a:t>Mind. (2023). 5 ways to wellbeing. Online. Available from: </a:t>
            </a:r>
            <a:r>
              <a:rPr lang="en-GB" sz="1200" u="sng" kern="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https://www.mind.org.uk/workplace/mental-health-at-work/five-ways-to-wellbeing/</a:t>
            </a:r>
            <a:r>
              <a:rPr lang="en-GB" sz="1200" kern="0" dirty="0">
                <a:effectLst/>
                <a:latin typeface="Arial" panose="020B0604020202020204" pitchFamily="34" charset="0"/>
                <a:ea typeface="Calibri" panose="020F0502020204030204" pitchFamily="34" charset="0"/>
                <a:cs typeface="Times New Roman" panose="02020603050405020304" pitchFamily="18" charset="0"/>
              </a:rPr>
              <a:t> [Accessed on 21/5/23].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Neveux, M., Brinsden, H., and Lobstein, T. (2021).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New research is evaluating the cost of childhood obesity to social and economic welfare.</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World Obesity.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https://www.worldobesity.org/news/blog-childhood-obesity-and-human-capital#:~:text=It%20may%20lower%20the%20child's,their%20expectations%20of%20future%20employment</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 Accessed on 18/5/23].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Palmer, S. (2015).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Toxic childhood : how the modern world is damaging our children and what we can do about it</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(New edition.). Orion.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err="1">
                <a:effectLst/>
                <a:latin typeface="Arial" panose="020B0604020202020204" pitchFamily="34" charset="0"/>
                <a:ea typeface="Calibri" panose="020F0502020204030204" pitchFamily="34" charset="0"/>
                <a:cs typeface="Times New Roman" panose="02020603050405020304" pitchFamily="18" charset="0"/>
              </a:rPr>
              <a:t>Pixtastock</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(2023).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Stock Illustration: Stop obesity</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https://www.pixtastock.com/illustration/15162363</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18/5/23].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Rodriguez, A. (2016). 5 Ways that Obesity Affects Your Organs. Online. wheninmanila.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https://www.wheninmanila.com/5-ways-obesity-affects-your-organs/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9/5/23].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err="1">
                <a:effectLst/>
                <a:latin typeface="Arial" panose="020B0604020202020204" pitchFamily="34" charset="0"/>
                <a:ea typeface="Calibri" panose="020F0502020204030204" pitchFamily="34" charset="0"/>
                <a:cs typeface="Times New Roman" panose="02020603050405020304" pitchFamily="18" charset="0"/>
              </a:rPr>
              <a:t>Starecheski</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L. (2015). Take The ACE Quiz — And Learn What It Does And Doesn't Mean. Online.  NPR.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https://www.npr.org/sections/health-shots/2015/03/02/387007941/take-the-ace-quiz-and-learn-what-it-does-and-doesnt-mean</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21/5/23].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48025" algn="l"/>
              </a:tabLst>
            </a:pPr>
            <a:r>
              <a:rPr lang="en-GB" sz="1200" kern="100" dirty="0" err="1">
                <a:effectLst/>
                <a:latin typeface="Arial" panose="020B0604020202020204" pitchFamily="34" charset="0"/>
                <a:ea typeface="Calibri" panose="020F0502020204030204" pitchFamily="34" charset="0"/>
                <a:cs typeface="Times New Roman" panose="02020603050405020304" pitchFamily="18" charset="0"/>
              </a:rPr>
              <a:t>TruHealth</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Blog. (2022).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How to Get Tested for Food Allergies?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Metropolis.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https://www.metropolisindia.com/blog/preventive-healthcare/how-to-get-tested-for-food-allergies/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9/5/23].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UK Youth. (2022).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The economic value of youth work: A report for UK youth</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https://www.ukyouth.org/wp-content/uploads/2022/09/Economic-Value-of-Youth-Work-Final-260822-STC-clean75-1.pdf</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19/5/23].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err="1">
                <a:effectLst/>
                <a:latin typeface="Arial" panose="020B0604020202020204" pitchFamily="34" charset="0"/>
                <a:ea typeface="Calibri" panose="020F0502020204030204" pitchFamily="34" charset="0"/>
                <a:cs typeface="Times New Roman" panose="02020603050405020304" pitchFamily="18" charset="0"/>
              </a:rPr>
              <a:t>VitAl</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abo. (2023).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Types of Exercise</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a:rPr>
              <a:t>https://www.vitalabo.co.uk/info/magazine/types-of-exercise</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9/5/23].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Welsh Government. (2019). </a:t>
            </a:r>
            <a:r>
              <a:rPr lang="en-GB" sz="1200" i="1"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Youth Work Strategy for Wales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Cardiff: Welsh Government.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World Health Organisation. (2023).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Obesity.</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a:rPr>
              <a:t>https://www.who.int/health-topics/obesity#tab=tab_1</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9/5/23].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200" kern="0" dirty="0">
                <a:effectLst/>
                <a:latin typeface="Arial" panose="020B0604020202020204" pitchFamily="34" charset="0"/>
                <a:ea typeface="Calibri" panose="020F0502020204030204" pitchFamily="34" charset="0"/>
                <a:cs typeface="Times New Roman" panose="02020603050405020304" pitchFamily="18" charset="0"/>
              </a:rPr>
              <a:t>Youth Work in Wales Review Group. (2022). </a:t>
            </a:r>
            <a:r>
              <a:rPr lang="en-GB" sz="1200" i="1" kern="0" dirty="0">
                <a:effectLst/>
                <a:latin typeface="Arial" panose="020B0604020202020204" pitchFamily="34" charset="0"/>
                <a:ea typeface="Calibri" panose="020F0502020204030204" pitchFamily="34" charset="0"/>
                <a:cs typeface="Times New Roman" panose="02020603050405020304" pitchFamily="18" charset="0"/>
              </a:rPr>
              <a:t>Youth Work in Wales: Principles and Purposes</a:t>
            </a:r>
            <a:r>
              <a:rPr lang="en-GB" sz="1200" kern="0" dirty="0">
                <a:effectLst/>
                <a:latin typeface="Arial" panose="020B0604020202020204" pitchFamily="34" charset="0"/>
                <a:ea typeface="Calibri" panose="020F0502020204030204" pitchFamily="34" charset="0"/>
                <a:cs typeface="Times New Roman" panose="02020603050405020304" pitchFamily="18" charset="0"/>
              </a:rPr>
              <a:t>. Cardiff: Youth Work in Wales Review Group.</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123RF. (2023). </a:t>
            </a:r>
            <a:r>
              <a:rPr lang="en-GB" sz="1200" i="1" kern="100" dirty="0">
                <a:effectLst/>
                <a:latin typeface="Arial" panose="020B0604020202020204" pitchFamily="34" charset="0"/>
                <a:ea typeface="Calibri" panose="020F0502020204030204" pitchFamily="34" charset="0"/>
                <a:cs typeface="Times New Roman" panose="02020603050405020304" pitchFamily="18" charset="0"/>
              </a:rPr>
              <a:t>Naughty Child Stock Vectors, Clipart and Illustrations.</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Online. Available from: </a:t>
            </a:r>
            <a:r>
              <a:rPr lang="en-GB"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4"/>
              </a:rPr>
              <a:t>https://www.123rf.com/clipart-vector/naughty_child.html</a:t>
            </a: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[Accessed on 18/5/23].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2047294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2148</TotalTime>
  <Words>2927</Words>
  <Application>Microsoft Office PowerPoint</Application>
  <PresentationFormat>Widescreen</PresentationFormat>
  <Paragraphs>244</Paragraphs>
  <Slides>25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Avenir Next LT Pro</vt:lpstr>
      <vt:lpstr>Calibri</vt:lpstr>
      <vt:lpstr>Symbol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vickie lovell</dc:creator>
  <cp:lastModifiedBy>vickie lovell</cp:lastModifiedBy>
  <cp:revision>12</cp:revision>
  <dcterms:created xsi:type="dcterms:W3CDTF">2023-05-02T08:41:48Z</dcterms:created>
  <dcterms:modified xsi:type="dcterms:W3CDTF">2023-05-23T21:48:33Z</dcterms:modified>
</cp:coreProperties>
</file>