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2" r:id="rId1"/>
  </p:sldMasterIdLst>
  <p:sldIdLst>
    <p:sldId id="256" r:id="rId2"/>
    <p:sldId id="257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3" r:id="rId14"/>
    <p:sldId id="271" r:id="rId15"/>
    <p:sldId id="258" r:id="rId16"/>
    <p:sldId id="25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7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105404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55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064950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355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34299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853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89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32028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77903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203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043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4E398C06-B4D5-49C6-BDCF-40598DFB5B44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4D05CD47-18AD-4262-B84C-1F98EF38972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47948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3" r:id="rId1"/>
    <p:sldLayoutId id="2147484014" r:id="rId2"/>
    <p:sldLayoutId id="2147484015" r:id="rId3"/>
    <p:sldLayoutId id="2147484016" r:id="rId4"/>
    <p:sldLayoutId id="2147484017" r:id="rId5"/>
    <p:sldLayoutId id="2147484018" r:id="rId6"/>
    <p:sldLayoutId id="2147484019" r:id="rId7"/>
    <p:sldLayoutId id="2147484020" r:id="rId8"/>
    <p:sldLayoutId id="2147484021" r:id="rId9"/>
    <p:sldLayoutId id="2147484022" r:id="rId10"/>
    <p:sldLayoutId id="2147484023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 smtClean="0"/>
              <a:t>Reading Journal Articles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76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E398F16-1C3C-41A3-B75A-A36757CDE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7A9E647-9087-41E9-9306-708539639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What a Journal Article is.</a:t>
            </a:r>
          </a:p>
          <a:p>
            <a:endParaRPr lang="en-GB" dirty="0"/>
          </a:p>
          <a:p>
            <a:r>
              <a:rPr lang="en-GB" dirty="0"/>
              <a:t>Why are they important.</a:t>
            </a:r>
          </a:p>
          <a:p>
            <a:endParaRPr lang="en-GB" dirty="0"/>
          </a:p>
          <a:p>
            <a:r>
              <a:rPr lang="en-GB" dirty="0"/>
              <a:t>What is peer review.</a:t>
            </a:r>
          </a:p>
          <a:p>
            <a:endParaRPr lang="en-GB" dirty="0"/>
          </a:p>
          <a:p>
            <a:r>
              <a:rPr lang="en-GB" dirty="0"/>
              <a:t>How to choose relevant articles.</a:t>
            </a:r>
          </a:p>
          <a:p>
            <a:endParaRPr lang="en-GB" dirty="0"/>
          </a:p>
          <a:p>
            <a:r>
              <a:rPr lang="en-GB" dirty="0"/>
              <a:t>How to read relevant articles.</a:t>
            </a:r>
          </a:p>
          <a:p>
            <a:endParaRPr lang="en-GB" dirty="0"/>
          </a:p>
          <a:p>
            <a:r>
              <a:rPr lang="en-GB" dirty="0"/>
              <a:t>Something you didn’t know you knew.</a:t>
            </a:r>
          </a:p>
        </p:txBody>
      </p:sp>
    </p:spTree>
    <p:extLst>
      <p:ext uri="{BB962C8B-B14F-4D97-AF65-F5344CB8AC3E}">
        <p14:creationId xmlns:p14="http://schemas.microsoft.com/office/powerpoint/2010/main" val="3234678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87D8DA2-E8B6-4415-911D-0E59321CA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5C4283-85DF-46A1-9B8E-9669FA827E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Periodic publication in which academic papers are published</a:t>
            </a:r>
          </a:p>
          <a:p>
            <a:endParaRPr lang="en-GB" dirty="0"/>
          </a:p>
          <a:p>
            <a:r>
              <a:rPr lang="en-GB" dirty="0"/>
              <a:t>Periodic nature ensures currency (dependent on publication frequency)</a:t>
            </a:r>
          </a:p>
          <a:p>
            <a:endParaRPr lang="en-GB" dirty="0"/>
          </a:p>
          <a:p>
            <a:r>
              <a:rPr lang="en-GB" dirty="0"/>
              <a:t>Have an academic ranking otherwise known as an Impact Factor</a:t>
            </a:r>
          </a:p>
          <a:p>
            <a:endParaRPr lang="en-GB" dirty="0"/>
          </a:p>
          <a:p>
            <a:r>
              <a:rPr lang="en-GB" dirty="0"/>
              <a:t>Articles are peer reviewed before publication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06B9BF36-3A92-4C5C-86E7-E4348F7F017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2365" y="1094825"/>
            <a:ext cx="1429728" cy="21445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D2464FD7-944F-4114-8E2D-A0075B41ED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1672" y="4455041"/>
            <a:ext cx="1559116" cy="20104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8957851C-ABC4-4C21-8186-0E27B1355F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9173" y="3905799"/>
            <a:ext cx="1368056" cy="1956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32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1AE1ADC-7C61-4DE1-9701-2623AF0E7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7463CD2-66A4-4346-A05E-1555C0E37C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process of reviewing a body of academic work in article form for publication within a journal</a:t>
            </a:r>
          </a:p>
          <a:p>
            <a:endParaRPr lang="en-GB" dirty="0"/>
          </a:p>
          <a:p>
            <a:r>
              <a:rPr lang="en-GB" dirty="0"/>
              <a:t>Paper is style checked for adherence to journals author guidance notes</a:t>
            </a:r>
          </a:p>
          <a:p>
            <a:endParaRPr lang="en-GB" dirty="0"/>
          </a:p>
          <a:p>
            <a:r>
              <a:rPr lang="en-GB" dirty="0"/>
              <a:t>Paper is checked for relevance to the journals aims and subject matter</a:t>
            </a:r>
          </a:p>
          <a:p>
            <a:endParaRPr lang="en-GB" dirty="0"/>
          </a:p>
          <a:p>
            <a:r>
              <a:rPr lang="en-GB" dirty="0"/>
              <a:t>Submissions provided to field expert representative of target audience</a:t>
            </a:r>
          </a:p>
          <a:p>
            <a:endParaRPr lang="en-GB" dirty="0"/>
          </a:p>
          <a:p>
            <a:r>
              <a:rPr lang="en-GB" dirty="0"/>
              <a:t>Review feedback and Decisions</a:t>
            </a:r>
          </a:p>
          <a:p>
            <a:endParaRPr lang="en-GB" dirty="0"/>
          </a:p>
          <a:p>
            <a:r>
              <a:rPr lang="en-GB" dirty="0"/>
              <a:t>Publication / Amendments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735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DBAC163-E90B-4003-AD77-1C9D638CD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Article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D195153-F166-463A-8478-A68FACF135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Abstract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Prior Knowledge</a:t>
            </a:r>
          </a:p>
          <a:p>
            <a:r>
              <a:rPr lang="en-GB" dirty="0"/>
              <a:t>Original Ideas</a:t>
            </a:r>
          </a:p>
          <a:p>
            <a:r>
              <a:rPr lang="en-GB" dirty="0"/>
              <a:t>Results Elicitation</a:t>
            </a:r>
          </a:p>
          <a:p>
            <a:r>
              <a:rPr lang="en-GB" dirty="0"/>
              <a:t>Reflection / Discussion</a:t>
            </a:r>
          </a:p>
          <a:p>
            <a:r>
              <a:rPr lang="en-GB" dirty="0"/>
              <a:t>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9D8FC1EB-3C24-4070-94B9-238C9034BA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5016" y="1592980"/>
            <a:ext cx="4199861" cy="17842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9B31267E-8792-4C64-8673-874CB1C20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5016" y="3491577"/>
            <a:ext cx="4683706" cy="10232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0825032D-D04B-4DB3-BC63-198B0384A7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258" y="5044152"/>
            <a:ext cx="5043773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03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561A13-8F87-48C2-A049-6B0DAA363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Relevant Material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9EEC794-AA0A-43F0-9317-8AADF59F5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Does the paper relate to your topic ? – (Consumer Directed community care for those with a physical disability)</a:t>
            </a:r>
          </a:p>
          <a:p>
            <a:endParaRPr lang="en-GB" dirty="0"/>
          </a:p>
          <a:p>
            <a:r>
              <a:rPr lang="en-GB" dirty="0"/>
              <a:t>Keywords </a:t>
            </a:r>
          </a:p>
          <a:p>
            <a:endParaRPr lang="en-GB" dirty="0"/>
          </a:p>
          <a:p>
            <a:r>
              <a:rPr lang="en-GB" dirty="0"/>
              <a:t>Syntax used in delivery</a:t>
            </a:r>
          </a:p>
          <a:p>
            <a:endParaRPr lang="en-GB" dirty="0"/>
          </a:p>
          <a:p>
            <a:r>
              <a:rPr lang="en-GB" dirty="0"/>
              <a:t>Semantics implied by the sentence structures</a:t>
            </a:r>
          </a:p>
        </p:txBody>
      </p:sp>
    </p:spTree>
    <p:extLst>
      <p:ext uri="{BB962C8B-B14F-4D97-AF65-F5344CB8AC3E}">
        <p14:creationId xmlns:p14="http://schemas.microsoft.com/office/powerpoint/2010/main" val="1816382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31CF62A-9F2C-417A-807C-C637E89E9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BEF8729-7D1B-4A9C-A50E-BE3A31E617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5410" y="1527939"/>
            <a:ext cx="8793790" cy="342993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65522D16-9771-4D70-9824-1EEB041008A5}"/>
              </a:ext>
            </a:extLst>
          </p:cNvPr>
          <p:cNvSpPr/>
          <p:nvPr/>
        </p:nvSpPr>
        <p:spPr>
          <a:xfrm>
            <a:off x="1266825" y="2213738"/>
            <a:ext cx="9705975" cy="91046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A75AD6FB-C6F6-409E-99B3-9865B662A8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95410" y="5300773"/>
            <a:ext cx="6072189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173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D55458-B5C5-4768-9458-BB6CCD69B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5A6F835-FF1E-426B-B5C8-D60C8A465F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5E05AB06-B843-4F0E-8B24-C67E5AE6D7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237" y="1981200"/>
            <a:ext cx="7615352" cy="401955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696AB39D-541D-4372-B84F-EA0BD889804C}"/>
              </a:ext>
            </a:extLst>
          </p:cNvPr>
          <p:cNvSpPr/>
          <p:nvPr/>
        </p:nvSpPr>
        <p:spPr>
          <a:xfrm>
            <a:off x="2362200" y="4562797"/>
            <a:ext cx="7448549" cy="1437953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88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9E02AD-0C8A-46C8-8396-52D9D853F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Prior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DD0ACD6-758B-4998-B65D-0F16A4216D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E2F89BD-2ABC-43CD-85E1-FA85F5ACE9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7758" y="1889273"/>
            <a:ext cx="7948883" cy="3136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5511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91E2B5-9908-4542-BF84-F7EE31650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Ideas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xmlns="" id="{E8635E88-CA73-43D8-BE74-05E03F2941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09887" y="1559242"/>
            <a:ext cx="6200775" cy="1400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E68B54B5-4143-40E3-8670-1F2C128A3C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0236" y="3050856"/>
            <a:ext cx="8220075" cy="328803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0745332-283C-49CB-907D-74DA8DD58AA6}"/>
              </a:ext>
            </a:extLst>
          </p:cNvPr>
          <p:cNvSpPr/>
          <p:nvPr/>
        </p:nvSpPr>
        <p:spPr>
          <a:xfrm>
            <a:off x="2909887" y="1743075"/>
            <a:ext cx="6200775" cy="6858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869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93EC27-866D-4F88-90CB-734C52D90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Elicitation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49C7E8C-E832-432E-9BAE-9EC1A745B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5C63BFF-54D0-4ED2-9611-EDC9C405E0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2187" y="1690687"/>
            <a:ext cx="7820025" cy="14954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ADA734C-972E-4FF8-B57C-86E26FDC33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6473" y="3367086"/>
            <a:ext cx="7805739" cy="151447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9DF74EC9-2771-4C5D-B6E7-72E2D9A80F22}"/>
              </a:ext>
            </a:extLst>
          </p:cNvPr>
          <p:cNvSpPr/>
          <p:nvPr/>
        </p:nvSpPr>
        <p:spPr>
          <a:xfrm>
            <a:off x="2276473" y="2028825"/>
            <a:ext cx="7724777" cy="40005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BF52D03E-4132-49A6-B409-67192054A88D}"/>
              </a:ext>
            </a:extLst>
          </p:cNvPr>
          <p:cNvSpPr/>
          <p:nvPr/>
        </p:nvSpPr>
        <p:spPr>
          <a:xfrm>
            <a:off x="2309811" y="2964655"/>
            <a:ext cx="6053140" cy="22145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7980105-C087-47D7-9566-CAC54FEA3624}"/>
              </a:ext>
            </a:extLst>
          </p:cNvPr>
          <p:cNvSpPr/>
          <p:nvPr/>
        </p:nvSpPr>
        <p:spPr>
          <a:xfrm>
            <a:off x="2262187" y="3609974"/>
            <a:ext cx="7724777" cy="92392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6385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01CBFD-5B35-457B-BE7D-B61B8802B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 /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AB506CF-C2C7-4801-A9F8-0AA802EBF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74AD9F27-6E87-44DD-A30A-1BBF3F680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299" y="1714500"/>
            <a:ext cx="7267575" cy="469835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073237F-5192-4558-B438-89AB248DC981}"/>
              </a:ext>
            </a:extLst>
          </p:cNvPr>
          <p:cNvSpPr/>
          <p:nvPr/>
        </p:nvSpPr>
        <p:spPr>
          <a:xfrm>
            <a:off x="2400299" y="3609974"/>
            <a:ext cx="7185661" cy="923925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3FA0FAA8-B376-4F14-BFBD-D1100BDD81C5}"/>
              </a:ext>
            </a:extLst>
          </p:cNvPr>
          <p:cNvSpPr/>
          <p:nvPr/>
        </p:nvSpPr>
        <p:spPr>
          <a:xfrm>
            <a:off x="2400299" y="5216203"/>
            <a:ext cx="7267575" cy="112363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2315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A0E2332-AABE-4419-9FAD-53E9BB9A9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Follow the Breadcrumbs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E9A973D-120F-4AC5-9412-B3AA1D5F0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 on a particularly relevant paper are always useful for further reading.</a:t>
            </a:r>
          </a:p>
          <a:p>
            <a:r>
              <a:rPr lang="en-GB" dirty="0"/>
              <a:t>Every journal will have their own style</a:t>
            </a:r>
          </a:p>
          <a:p>
            <a:r>
              <a:rPr lang="en-GB" dirty="0"/>
              <a:t>Some are better suited to social sciences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82054883-1E61-4E2B-9C3A-315F53A24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7612" y="3719512"/>
            <a:ext cx="4829175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099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340136-9642-4E6F-A239-9F8340328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Universal </a:t>
            </a:r>
            <a:r>
              <a:rPr lang="en-GB" smtClean="0"/>
              <a:t>Toolbox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A791B32-63EE-4FEC-8265-BC86B6D2E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CA79DEC9-BBB6-47F6-AC90-EFDC07E65E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24" y="1926121"/>
            <a:ext cx="6624637" cy="44577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FDA094F1-B096-494A-A6EA-1B24F9BC4D5C}"/>
              </a:ext>
            </a:extLst>
          </p:cNvPr>
          <p:cNvSpPr/>
          <p:nvPr/>
        </p:nvSpPr>
        <p:spPr>
          <a:xfrm>
            <a:off x="2524124" y="5549792"/>
            <a:ext cx="1952626" cy="23972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1F79312-35B7-4E69-876D-9DDEBCC92813}"/>
              </a:ext>
            </a:extLst>
          </p:cNvPr>
          <p:cNvSpPr/>
          <p:nvPr/>
        </p:nvSpPr>
        <p:spPr>
          <a:xfrm>
            <a:off x="3095626" y="3171825"/>
            <a:ext cx="1000124" cy="24019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7586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1A020A-1232-4430-B954-4C2C939D7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Takeaway – (Chips anyone ?)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1DBE862-BB9A-4256-A45F-6E1DB53AF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Choosing relevant elements of a journal is easy if you have a clear understanding of what you need to make your arguments</a:t>
            </a:r>
          </a:p>
          <a:p>
            <a:endParaRPr lang="en-GB" dirty="0"/>
          </a:p>
          <a:p>
            <a:r>
              <a:rPr lang="en-GB" dirty="0"/>
              <a:t>This is a short efficient way of retrieving information. It is no substitute for actually reading and knowing your field.</a:t>
            </a:r>
          </a:p>
          <a:p>
            <a:endParaRPr lang="en-GB" dirty="0"/>
          </a:p>
          <a:p>
            <a:r>
              <a:rPr lang="en-GB" dirty="0"/>
              <a:t>Can you think of any other ways this type of methodological approach to problems can be applied to your profession.</a:t>
            </a:r>
          </a:p>
        </p:txBody>
      </p:sp>
    </p:spTree>
    <p:extLst>
      <p:ext uri="{BB962C8B-B14F-4D97-AF65-F5344CB8AC3E}">
        <p14:creationId xmlns:p14="http://schemas.microsoft.com/office/powerpoint/2010/main" val="31684649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D4C591-7B82-40C0-B88B-D0FEA3ABF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DEC2D37-460B-4627-ABF4-6A8080D7D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Ottmann</a:t>
            </a:r>
            <a:r>
              <a:rPr lang="en-GB" dirty="0"/>
              <a:t>, G., </a:t>
            </a:r>
            <a:r>
              <a:rPr lang="en-GB" dirty="0" err="1"/>
              <a:t>Laragy</a:t>
            </a:r>
            <a:r>
              <a:rPr lang="en-GB" dirty="0"/>
              <a:t>, C. &amp; </a:t>
            </a:r>
            <a:r>
              <a:rPr lang="en-GB" dirty="0" err="1"/>
              <a:t>Damonze</a:t>
            </a:r>
            <a:r>
              <a:rPr lang="en-GB" dirty="0"/>
              <a:t>, G., 2008. Consumer Participation in Designing Community Based Consumer-Directed Disability Care: Lessons from a Participatory Action Research-Inspired Project. </a:t>
            </a:r>
            <a:r>
              <a:rPr lang="en-GB" dirty="0" err="1"/>
              <a:t>Syst</a:t>
            </a:r>
            <a:r>
              <a:rPr lang="en-GB" dirty="0"/>
              <a:t> </a:t>
            </a:r>
            <a:r>
              <a:rPr lang="en-GB" dirty="0" err="1"/>
              <a:t>Pract</a:t>
            </a:r>
            <a:r>
              <a:rPr lang="en-GB" dirty="0"/>
              <a:t> Action Re, 24 October, Volume 22, pp. 31-44.</a:t>
            </a:r>
          </a:p>
          <a:p>
            <a:r>
              <a:rPr lang="en-GB" dirty="0"/>
              <a:t>Hartley, J., </a:t>
            </a:r>
            <a:r>
              <a:rPr lang="en-GB" dirty="0" err="1"/>
              <a:t>Sydes</a:t>
            </a:r>
            <a:r>
              <a:rPr lang="en-GB" dirty="0"/>
              <a:t>, M. and </a:t>
            </a:r>
            <a:r>
              <a:rPr lang="en-GB" dirty="0" err="1"/>
              <a:t>Blurton</a:t>
            </a:r>
            <a:r>
              <a:rPr lang="en-GB" dirty="0"/>
              <a:t>, A., 1996. Obtaining information accurately and quickly: are structured abstracts more efficient?. </a:t>
            </a:r>
            <a:r>
              <a:rPr lang="en-GB" i="1" dirty="0"/>
              <a:t>Journal of Information Science</a:t>
            </a:r>
            <a:r>
              <a:rPr lang="en-GB" dirty="0"/>
              <a:t>, </a:t>
            </a:r>
            <a:r>
              <a:rPr lang="en-GB" i="1" dirty="0"/>
              <a:t>22</a:t>
            </a:r>
            <a:r>
              <a:rPr lang="en-GB" dirty="0"/>
              <a:t>(5), pp.349-356.</a:t>
            </a:r>
          </a:p>
          <a:p>
            <a:r>
              <a:rPr lang="en-GB" dirty="0"/>
              <a:t>Jordan, C.H. and </a:t>
            </a:r>
            <a:r>
              <a:rPr lang="en-GB" dirty="0" err="1"/>
              <a:t>Zanna</a:t>
            </a:r>
            <a:r>
              <a:rPr lang="en-GB" dirty="0"/>
              <a:t>, M.P., 1999. How to Read a Journal Article in Social Psychology1, 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70792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2811</TotalTime>
  <Words>402</Words>
  <Application>Microsoft Office PowerPoint</Application>
  <PresentationFormat>Widescreen</PresentationFormat>
  <Paragraphs>74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Franklin Gothic Book</vt:lpstr>
      <vt:lpstr>Crop</vt:lpstr>
      <vt:lpstr>Reading Journal Articles</vt:lpstr>
      <vt:lpstr>Contents</vt:lpstr>
      <vt:lpstr>Journals</vt:lpstr>
      <vt:lpstr>Peer Review</vt:lpstr>
      <vt:lpstr>Article Structure</vt:lpstr>
      <vt:lpstr>Relevant Material</vt:lpstr>
      <vt:lpstr>Abstract</vt:lpstr>
      <vt:lpstr>Introduction</vt:lpstr>
      <vt:lpstr>Prior Knowledge</vt:lpstr>
      <vt:lpstr>Proposed Ideas</vt:lpstr>
      <vt:lpstr>Results Elicitation</vt:lpstr>
      <vt:lpstr>Reflection / Conclusion</vt:lpstr>
      <vt:lpstr>Follow the Breadcrumbs</vt:lpstr>
      <vt:lpstr>Universal Toolbox</vt:lpstr>
      <vt:lpstr>Takeaway – (Chips anyone ?)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Jaymie phillips</dc:creator>
  <cp:lastModifiedBy>Jaymie Phillips</cp:lastModifiedBy>
  <cp:revision>85</cp:revision>
  <dcterms:created xsi:type="dcterms:W3CDTF">2017-08-24T12:48:44Z</dcterms:created>
  <dcterms:modified xsi:type="dcterms:W3CDTF">2017-10-19T10:37:33Z</dcterms:modified>
</cp:coreProperties>
</file>