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5113000" cy="21374100"/>
  <p:notesSz cx="6858000" cy="9144000"/>
  <p:embeddedFontLst>
    <p:embeddedFont>
      <p:font typeface="Cocomat Pro Bold" panose="020B0604020202020204" charset="0"/>
      <p:regular r:id="rId5"/>
    </p:embeddedFont>
    <p:embeddedFont>
      <p:font typeface="Calibri" panose="020F0502020204030204" pitchFamily="34" charset="0"/>
      <p:regular r:id="rId6"/>
      <p:bold r:id="rId7"/>
      <p:italic r:id="rId8"/>
      <p:boldItalic r:id="rId9"/>
    </p:embeddedFont>
    <p:embeddedFont>
      <p:font typeface="Berthold Block" panose="020B0604020202020204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095" autoAdjust="0"/>
  </p:normalViewPr>
  <p:slideViewPr>
    <p:cSldViewPr>
      <p:cViewPr varScale="1">
        <p:scale>
          <a:sx n="21" d="100"/>
          <a:sy n="21" d="100"/>
        </p:scale>
        <p:origin x="2188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presProps" Target="presProps.xml"/><Relationship Id="rId5" Type="http://schemas.openxmlformats.org/officeDocument/2006/relationships/font" Target="fonts/font1.fntdata"/><Relationship Id="rId10" Type="http://schemas.openxmlformats.org/officeDocument/2006/relationships/font" Target="fonts/font6.fntdata"/><Relationship Id="rId4" Type="http://schemas.openxmlformats.org/officeDocument/2006/relationships/notesMaster" Target="notesMasters/notesMaster1.xml"/><Relationship Id="rId9" Type="http://schemas.openxmlformats.org/officeDocument/2006/relationships/font" Target="fonts/font5.fntdata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728B4A-ED4C-4FF4-9A71-E603D25B2B16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2C529-4E6B-48F0-8FBE-D7EAE5F9B9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882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38388" y="1143000"/>
            <a:ext cx="2181225" cy="30861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25C11F1-4588-41A3-AC71-56F6F4FBFD0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2383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3.svg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0"/>
          <p:cNvGrpSpPr/>
          <p:nvPr/>
        </p:nvGrpSpPr>
        <p:grpSpPr>
          <a:xfrm>
            <a:off x="1014619" y="9877292"/>
            <a:ext cx="91098" cy="2329587"/>
            <a:chOff x="0" y="0"/>
            <a:chExt cx="26312" cy="67285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6312" cy="672855"/>
            </a:xfrm>
            <a:custGeom>
              <a:avLst/>
              <a:gdLst/>
              <a:ahLst/>
              <a:cxnLst/>
              <a:rect l="l" t="t" r="r" b="b"/>
              <a:pathLst>
                <a:path w="26312" h="672855">
                  <a:moveTo>
                    <a:pt x="0" y="0"/>
                  </a:moveTo>
                  <a:lnTo>
                    <a:pt x="26312" y="0"/>
                  </a:lnTo>
                  <a:lnTo>
                    <a:pt x="26312" y="672855"/>
                  </a:lnTo>
                  <a:lnTo>
                    <a:pt x="0" y="67285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31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19050"/>
              <a:ext cx="26312" cy="691905"/>
            </a:xfrm>
            <a:prstGeom prst="rect">
              <a:avLst/>
            </a:prstGeom>
          </p:spPr>
          <p:txBody>
            <a:bodyPr lIns="41981" tIns="41981" rIns="41981" bIns="41981" rtlCol="0" anchor="ctr"/>
            <a:lstStyle/>
            <a:p>
              <a:pPr marL="0" marR="0" lvl="0" indent="0" algn="ctr" defTabSz="914400" rtl="0" eaLnBrk="1" fontAlgn="auto" latinLnBrk="0" hangingPunct="1">
                <a:lnSpc>
                  <a:spcPts val="236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488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6" name="Freeform 16"/>
          <p:cNvSpPr/>
          <p:nvPr/>
        </p:nvSpPr>
        <p:spPr>
          <a:xfrm>
            <a:off x="-1572854" y="857250"/>
            <a:ext cx="3145708" cy="1721559"/>
          </a:xfrm>
          <a:custGeom>
            <a:avLst/>
            <a:gdLst/>
            <a:ahLst/>
            <a:cxnLst/>
            <a:rect l="l" t="t" r="r" b="b"/>
            <a:pathLst>
              <a:path w="3806571" h="2083232">
                <a:moveTo>
                  <a:pt x="0" y="0"/>
                </a:moveTo>
                <a:lnTo>
                  <a:pt x="3806571" y="0"/>
                </a:lnTo>
                <a:lnTo>
                  <a:pt x="3806571" y="2083233"/>
                </a:lnTo>
                <a:lnTo>
                  <a:pt x="0" y="20832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231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xmlns="" id="{CB430F15-383B-0C6C-CB4A-295ECD1FA3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00174" y="2814590"/>
            <a:ext cx="4989742" cy="165737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005097FB-3170-1244-F5A2-EE09D7CB152D}"/>
              </a:ext>
            </a:extLst>
          </p:cNvPr>
          <p:cNvSpPr txBox="1"/>
          <p:nvPr/>
        </p:nvSpPr>
        <p:spPr>
          <a:xfrm>
            <a:off x="6032500" y="7486650"/>
            <a:ext cx="448352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56673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Code: LCMB7024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2238B09F-FDE3-CD2D-9EE8-DAF778C3AE24}"/>
              </a:ext>
            </a:extLst>
          </p:cNvPr>
          <p:cNvSpPr txBox="1"/>
          <p:nvPr/>
        </p:nvSpPr>
        <p:spPr>
          <a:xfrm>
            <a:off x="4660900" y="8248650"/>
            <a:ext cx="7079096" cy="4738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 defTabSz="566737"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Lecturer: </a:t>
            </a:r>
            <a:r>
              <a:rPr lang="en-GB" sz="2400" b="1" dirty="0"/>
              <a:t>Dr Laila </a:t>
            </a:r>
            <a:r>
              <a:rPr lang="en-GB" sz="2400" b="1" dirty="0" err="1"/>
              <a:t>Maazouz</a:t>
            </a:r>
            <a:r>
              <a:rPr lang="en-GB" sz="2400" b="1" dirty="0"/>
              <a:t> 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9A43E14-19BA-9D62-B664-9A52C90D9D56}"/>
              </a:ext>
            </a:extLst>
          </p:cNvPr>
          <p:cNvSpPr txBox="1"/>
          <p:nvPr/>
        </p:nvSpPr>
        <p:spPr>
          <a:xfrm>
            <a:off x="4889500" y="9315450"/>
            <a:ext cx="60061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 defTabSz="566737">
              <a:defRPr/>
            </a:pPr>
            <a:r>
              <a:rPr lang="en-US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Poster : </a:t>
            </a:r>
            <a:r>
              <a:rPr lang="en-US" sz="24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Strategy Pitch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F2A4738C-7A90-BEFC-9245-DB9A534D235D}"/>
              </a:ext>
            </a:extLst>
          </p:cNvPr>
          <p:cNvSpPr txBox="1"/>
          <p:nvPr/>
        </p:nvSpPr>
        <p:spPr>
          <a:xfrm>
            <a:off x="3136900" y="6953250"/>
            <a:ext cx="986384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Module: Marketing Management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2238B09F-FDE3-CD2D-9EE8-DAF778C3AE24}"/>
              </a:ext>
            </a:extLst>
          </p:cNvPr>
          <p:cNvSpPr txBox="1"/>
          <p:nvPr/>
        </p:nvSpPr>
        <p:spPr>
          <a:xfrm>
            <a:off x="4508500" y="5657850"/>
            <a:ext cx="74676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 defTabSz="566737">
              <a:defRPr/>
            </a:pPr>
            <a:r>
              <a:rPr lang="en-US" sz="24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US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 </a:t>
            </a:r>
            <a:r>
              <a:rPr lang="en-US" sz="2400" b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Shaikhul</a:t>
            </a:r>
            <a:r>
              <a:rPr lang="en-US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Alam</a:t>
            </a:r>
            <a:r>
              <a:rPr lang="en-US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Shanto</a:t>
            </a:r>
            <a:endParaRPr lang="en-US" sz="2400" b="1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 defTabSz="566737">
              <a:defRPr/>
            </a:pPr>
            <a:r>
              <a:rPr lang="en-US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: 2504527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06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EFD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77687" y="4604237"/>
            <a:ext cx="4017300" cy="3670116"/>
            <a:chOff x="0" y="0"/>
            <a:chExt cx="801462" cy="7321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01462" cy="732198"/>
            </a:xfrm>
            <a:custGeom>
              <a:avLst/>
              <a:gdLst/>
              <a:ahLst/>
              <a:cxnLst/>
              <a:rect l="l" t="t" r="r" b="b"/>
              <a:pathLst>
                <a:path w="801462" h="732198">
                  <a:moveTo>
                    <a:pt x="44324" y="0"/>
                  </a:moveTo>
                  <a:lnTo>
                    <a:pt x="757138" y="0"/>
                  </a:lnTo>
                  <a:cubicBezTo>
                    <a:pt x="768893" y="0"/>
                    <a:pt x="780167" y="4670"/>
                    <a:pt x="788480" y="12982"/>
                  </a:cubicBezTo>
                  <a:cubicBezTo>
                    <a:pt x="796792" y="21295"/>
                    <a:pt x="801462" y="32569"/>
                    <a:pt x="801462" y="44324"/>
                  </a:cubicBezTo>
                  <a:lnTo>
                    <a:pt x="801462" y="687874"/>
                  </a:lnTo>
                  <a:cubicBezTo>
                    <a:pt x="801462" y="712353"/>
                    <a:pt x="781617" y="732198"/>
                    <a:pt x="757138" y="732198"/>
                  </a:cubicBezTo>
                  <a:lnTo>
                    <a:pt x="44324" y="732198"/>
                  </a:lnTo>
                  <a:cubicBezTo>
                    <a:pt x="32569" y="732198"/>
                    <a:pt x="21295" y="727528"/>
                    <a:pt x="12982" y="719216"/>
                  </a:cubicBezTo>
                  <a:cubicBezTo>
                    <a:pt x="4670" y="710903"/>
                    <a:pt x="0" y="699629"/>
                    <a:pt x="0" y="687874"/>
                  </a:cubicBezTo>
                  <a:lnTo>
                    <a:pt x="0" y="44324"/>
                  </a:lnTo>
                  <a:cubicBezTo>
                    <a:pt x="0" y="32569"/>
                    <a:pt x="4670" y="21295"/>
                    <a:pt x="12982" y="12982"/>
                  </a:cubicBezTo>
                  <a:cubicBezTo>
                    <a:pt x="21295" y="4670"/>
                    <a:pt x="32569" y="0"/>
                    <a:pt x="44324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226245"/>
              </a:solidFill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801462" cy="789348"/>
            </a:xfrm>
            <a:prstGeom prst="rect">
              <a:avLst/>
            </a:prstGeom>
          </p:spPr>
          <p:txBody>
            <a:bodyPr lIns="22000" tIns="22000" rIns="22000" bIns="22000" rtlCol="0" anchor="ctr"/>
            <a:lstStyle/>
            <a:p>
              <a:pPr algn="ctr">
                <a:lnSpc>
                  <a:spcPts val="37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530198" y="4604237"/>
            <a:ext cx="8369811" cy="3670116"/>
            <a:chOff x="0" y="0"/>
            <a:chExt cx="1669800" cy="73219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669800" cy="732198"/>
            </a:xfrm>
            <a:custGeom>
              <a:avLst/>
              <a:gdLst/>
              <a:ahLst/>
              <a:cxnLst/>
              <a:rect l="l" t="t" r="r" b="b"/>
              <a:pathLst>
                <a:path w="1669800" h="732198">
                  <a:moveTo>
                    <a:pt x="21275" y="0"/>
                  </a:moveTo>
                  <a:lnTo>
                    <a:pt x="1648525" y="0"/>
                  </a:lnTo>
                  <a:cubicBezTo>
                    <a:pt x="1660275" y="0"/>
                    <a:pt x="1669800" y="9525"/>
                    <a:pt x="1669800" y="21275"/>
                  </a:cubicBezTo>
                  <a:lnTo>
                    <a:pt x="1669800" y="710923"/>
                  </a:lnTo>
                  <a:cubicBezTo>
                    <a:pt x="1669800" y="716566"/>
                    <a:pt x="1667558" y="721977"/>
                    <a:pt x="1663569" y="725967"/>
                  </a:cubicBezTo>
                  <a:cubicBezTo>
                    <a:pt x="1659579" y="729956"/>
                    <a:pt x="1654168" y="732198"/>
                    <a:pt x="1648525" y="732198"/>
                  </a:cubicBezTo>
                  <a:lnTo>
                    <a:pt x="21275" y="732198"/>
                  </a:lnTo>
                  <a:cubicBezTo>
                    <a:pt x="15632" y="732198"/>
                    <a:pt x="10221" y="729956"/>
                    <a:pt x="6231" y="725967"/>
                  </a:cubicBezTo>
                  <a:cubicBezTo>
                    <a:pt x="2241" y="721977"/>
                    <a:pt x="0" y="716566"/>
                    <a:pt x="0" y="710923"/>
                  </a:cubicBezTo>
                  <a:lnTo>
                    <a:pt x="0" y="21275"/>
                  </a:lnTo>
                  <a:cubicBezTo>
                    <a:pt x="0" y="15632"/>
                    <a:pt x="2241" y="10221"/>
                    <a:pt x="6231" y="6231"/>
                  </a:cubicBezTo>
                  <a:cubicBezTo>
                    <a:pt x="10221" y="2241"/>
                    <a:pt x="15632" y="0"/>
                    <a:pt x="21275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226245"/>
              </a:solidFill>
              <a:prstDash val="solid"/>
              <a:round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669800" cy="789348"/>
            </a:xfrm>
            <a:prstGeom prst="rect">
              <a:avLst/>
            </a:prstGeom>
          </p:spPr>
          <p:txBody>
            <a:bodyPr lIns="22000" tIns="22000" rIns="22000" bIns="22000" rtlCol="0" anchor="ctr"/>
            <a:lstStyle/>
            <a:p>
              <a:pPr algn="ctr">
                <a:lnSpc>
                  <a:spcPts val="37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729988" y="8513839"/>
            <a:ext cx="3155002" cy="7690478"/>
            <a:chOff x="0" y="0"/>
            <a:chExt cx="629431" cy="153427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629431" cy="1534271"/>
            </a:xfrm>
            <a:custGeom>
              <a:avLst/>
              <a:gdLst/>
              <a:ahLst/>
              <a:cxnLst/>
              <a:rect l="l" t="t" r="r" b="b"/>
              <a:pathLst>
                <a:path w="629431" h="1534271">
                  <a:moveTo>
                    <a:pt x="56439" y="0"/>
                  </a:moveTo>
                  <a:lnTo>
                    <a:pt x="572993" y="0"/>
                  </a:lnTo>
                  <a:cubicBezTo>
                    <a:pt x="604163" y="0"/>
                    <a:pt x="629431" y="25268"/>
                    <a:pt x="629431" y="56439"/>
                  </a:cubicBezTo>
                  <a:lnTo>
                    <a:pt x="629431" y="1477832"/>
                  </a:lnTo>
                  <a:cubicBezTo>
                    <a:pt x="629431" y="1509002"/>
                    <a:pt x="604163" y="1534271"/>
                    <a:pt x="572993" y="1534271"/>
                  </a:cubicBezTo>
                  <a:lnTo>
                    <a:pt x="56439" y="1534271"/>
                  </a:lnTo>
                  <a:cubicBezTo>
                    <a:pt x="25268" y="1534271"/>
                    <a:pt x="0" y="1509002"/>
                    <a:pt x="0" y="1477832"/>
                  </a:cubicBezTo>
                  <a:lnTo>
                    <a:pt x="0" y="56439"/>
                  </a:lnTo>
                  <a:cubicBezTo>
                    <a:pt x="0" y="25268"/>
                    <a:pt x="25268" y="0"/>
                    <a:pt x="5643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226245"/>
              </a:solidFill>
              <a:prstDash val="solid"/>
              <a:round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629431" cy="1591421"/>
            </a:xfrm>
            <a:prstGeom prst="rect">
              <a:avLst/>
            </a:prstGeom>
          </p:spPr>
          <p:txBody>
            <a:bodyPr lIns="22000" tIns="22000" rIns="22000" bIns="22000" rtlCol="0" anchor="ctr"/>
            <a:lstStyle/>
            <a:p>
              <a:pPr algn="ctr">
                <a:lnSpc>
                  <a:spcPts val="37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177687" y="16444942"/>
            <a:ext cx="6170873" cy="3134734"/>
            <a:chOff x="0" y="0"/>
            <a:chExt cx="1231106" cy="62538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31106" cy="625388"/>
            </a:xfrm>
            <a:custGeom>
              <a:avLst/>
              <a:gdLst/>
              <a:ahLst/>
              <a:cxnLst/>
              <a:rect l="l" t="t" r="r" b="b"/>
              <a:pathLst>
                <a:path w="1231106" h="625388">
                  <a:moveTo>
                    <a:pt x="28856" y="0"/>
                  </a:moveTo>
                  <a:lnTo>
                    <a:pt x="1202250" y="0"/>
                  </a:lnTo>
                  <a:cubicBezTo>
                    <a:pt x="1218187" y="0"/>
                    <a:pt x="1231106" y="12919"/>
                    <a:pt x="1231106" y="28856"/>
                  </a:cubicBezTo>
                  <a:lnTo>
                    <a:pt x="1231106" y="596532"/>
                  </a:lnTo>
                  <a:cubicBezTo>
                    <a:pt x="1231106" y="612469"/>
                    <a:pt x="1218187" y="625388"/>
                    <a:pt x="1202250" y="625388"/>
                  </a:cubicBezTo>
                  <a:lnTo>
                    <a:pt x="28856" y="625388"/>
                  </a:lnTo>
                  <a:cubicBezTo>
                    <a:pt x="21203" y="625388"/>
                    <a:pt x="13863" y="622348"/>
                    <a:pt x="8452" y="616936"/>
                  </a:cubicBezTo>
                  <a:cubicBezTo>
                    <a:pt x="3040" y="611525"/>
                    <a:pt x="0" y="604185"/>
                    <a:pt x="0" y="596532"/>
                  </a:cubicBezTo>
                  <a:lnTo>
                    <a:pt x="0" y="28856"/>
                  </a:lnTo>
                  <a:cubicBezTo>
                    <a:pt x="0" y="12919"/>
                    <a:pt x="12919" y="0"/>
                    <a:pt x="2885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226245"/>
              </a:solidFill>
              <a:prstDash val="solid"/>
              <a:round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1231106" cy="682538"/>
            </a:xfrm>
            <a:prstGeom prst="rect">
              <a:avLst/>
            </a:prstGeom>
          </p:spPr>
          <p:txBody>
            <a:bodyPr lIns="22000" tIns="22000" rIns="22000" bIns="22000" rtlCol="0" anchor="ctr"/>
            <a:lstStyle/>
            <a:p>
              <a:pPr algn="ctr">
                <a:lnSpc>
                  <a:spcPts val="37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7729136" y="16444942"/>
            <a:ext cx="6170873" cy="3134734"/>
            <a:chOff x="0" y="0"/>
            <a:chExt cx="1231106" cy="62538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231106" cy="625388"/>
            </a:xfrm>
            <a:custGeom>
              <a:avLst/>
              <a:gdLst/>
              <a:ahLst/>
              <a:cxnLst/>
              <a:rect l="l" t="t" r="r" b="b"/>
              <a:pathLst>
                <a:path w="1231106" h="625388">
                  <a:moveTo>
                    <a:pt x="28856" y="0"/>
                  </a:moveTo>
                  <a:lnTo>
                    <a:pt x="1202250" y="0"/>
                  </a:lnTo>
                  <a:cubicBezTo>
                    <a:pt x="1218187" y="0"/>
                    <a:pt x="1231106" y="12919"/>
                    <a:pt x="1231106" y="28856"/>
                  </a:cubicBezTo>
                  <a:lnTo>
                    <a:pt x="1231106" y="596532"/>
                  </a:lnTo>
                  <a:cubicBezTo>
                    <a:pt x="1231106" y="612469"/>
                    <a:pt x="1218187" y="625388"/>
                    <a:pt x="1202250" y="625388"/>
                  </a:cubicBezTo>
                  <a:lnTo>
                    <a:pt x="28856" y="625388"/>
                  </a:lnTo>
                  <a:cubicBezTo>
                    <a:pt x="21203" y="625388"/>
                    <a:pt x="13863" y="622348"/>
                    <a:pt x="8452" y="616936"/>
                  </a:cubicBezTo>
                  <a:cubicBezTo>
                    <a:pt x="3040" y="611525"/>
                    <a:pt x="0" y="604185"/>
                    <a:pt x="0" y="596532"/>
                  </a:cubicBezTo>
                  <a:lnTo>
                    <a:pt x="0" y="28856"/>
                  </a:lnTo>
                  <a:cubicBezTo>
                    <a:pt x="0" y="12919"/>
                    <a:pt x="12919" y="0"/>
                    <a:pt x="2885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226245"/>
              </a:solidFill>
              <a:prstDash val="solid"/>
              <a:round/>
            </a:ln>
          </p:spPr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231106" cy="682538"/>
            </a:xfrm>
            <a:prstGeom prst="rect">
              <a:avLst/>
            </a:prstGeom>
          </p:spPr>
          <p:txBody>
            <a:bodyPr lIns="22000" tIns="22000" rIns="22000" bIns="22000" rtlCol="0" anchor="ctr"/>
            <a:lstStyle/>
            <a:p>
              <a:pPr algn="ctr">
                <a:lnSpc>
                  <a:spcPts val="37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80759" y="8513839"/>
            <a:ext cx="3155002" cy="7690478"/>
            <a:chOff x="0" y="0"/>
            <a:chExt cx="629431" cy="1534271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29431" cy="1534271"/>
            </a:xfrm>
            <a:custGeom>
              <a:avLst/>
              <a:gdLst/>
              <a:ahLst/>
              <a:cxnLst/>
              <a:rect l="l" t="t" r="r" b="b"/>
              <a:pathLst>
                <a:path w="629431" h="1534271">
                  <a:moveTo>
                    <a:pt x="56439" y="0"/>
                  </a:moveTo>
                  <a:lnTo>
                    <a:pt x="572993" y="0"/>
                  </a:lnTo>
                  <a:cubicBezTo>
                    <a:pt x="604163" y="0"/>
                    <a:pt x="629431" y="25268"/>
                    <a:pt x="629431" y="56439"/>
                  </a:cubicBezTo>
                  <a:lnTo>
                    <a:pt x="629431" y="1477832"/>
                  </a:lnTo>
                  <a:cubicBezTo>
                    <a:pt x="629431" y="1509002"/>
                    <a:pt x="604163" y="1534271"/>
                    <a:pt x="572993" y="1534271"/>
                  </a:cubicBezTo>
                  <a:lnTo>
                    <a:pt x="56439" y="1534271"/>
                  </a:lnTo>
                  <a:cubicBezTo>
                    <a:pt x="25268" y="1534271"/>
                    <a:pt x="0" y="1509002"/>
                    <a:pt x="0" y="1477832"/>
                  </a:cubicBezTo>
                  <a:lnTo>
                    <a:pt x="0" y="56439"/>
                  </a:lnTo>
                  <a:cubicBezTo>
                    <a:pt x="0" y="25268"/>
                    <a:pt x="25268" y="0"/>
                    <a:pt x="5643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rnd">
              <a:solidFill>
                <a:srgbClr val="226245"/>
              </a:solidFill>
              <a:prstDash val="solid"/>
              <a:round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0" y="-57150"/>
              <a:ext cx="629431" cy="1591421"/>
            </a:xfrm>
            <a:prstGeom prst="rect">
              <a:avLst/>
            </a:prstGeom>
          </p:spPr>
          <p:txBody>
            <a:bodyPr lIns="22000" tIns="22000" rIns="22000" bIns="22000" rtlCol="0" anchor="ctr"/>
            <a:lstStyle/>
            <a:p>
              <a:pPr algn="ctr">
                <a:lnSpc>
                  <a:spcPts val="37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4569498" y="8512478"/>
            <a:ext cx="5926754" cy="4184680"/>
            <a:chOff x="0" y="0"/>
            <a:chExt cx="1151167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151167" cy="812800"/>
            </a:xfrm>
            <a:custGeom>
              <a:avLst/>
              <a:gdLst/>
              <a:ahLst/>
              <a:cxnLst/>
              <a:rect l="l" t="t" r="r" b="b"/>
              <a:pathLst>
                <a:path w="1151167" h="812800">
                  <a:moveTo>
                    <a:pt x="44413" y="0"/>
                  </a:moveTo>
                  <a:lnTo>
                    <a:pt x="1106754" y="0"/>
                  </a:lnTo>
                  <a:cubicBezTo>
                    <a:pt x="1131282" y="0"/>
                    <a:pt x="1151167" y="19884"/>
                    <a:pt x="1151167" y="44413"/>
                  </a:cubicBezTo>
                  <a:lnTo>
                    <a:pt x="1151167" y="768387"/>
                  </a:lnTo>
                  <a:cubicBezTo>
                    <a:pt x="1151167" y="792916"/>
                    <a:pt x="1131282" y="812800"/>
                    <a:pt x="1106754" y="812800"/>
                  </a:cubicBezTo>
                  <a:lnTo>
                    <a:pt x="44413" y="812800"/>
                  </a:lnTo>
                  <a:cubicBezTo>
                    <a:pt x="19884" y="812800"/>
                    <a:pt x="0" y="792916"/>
                    <a:pt x="0" y="768387"/>
                  </a:cubicBezTo>
                  <a:lnTo>
                    <a:pt x="0" y="44413"/>
                  </a:lnTo>
                  <a:cubicBezTo>
                    <a:pt x="0" y="19884"/>
                    <a:pt x="19884" y="0"/>
                    <a:pt x="44413" y="0"/>
                  </a:cubicBezTo>
                  <a:close/>
                </a:path>
              </a:pathLst>
            </a:custGeom>
            <a:blipFill>
              <a:blip r:embed="rId2"/>
              <a:stretch>
                <a:fillRect l="-14776" r="-14776"/>
              </a:stretch>
            </a:blipFill>
          </p:spPr>
        </p:sp>
      </p:grpSp>
      <p:sp>
        <p:nvSpPr>
          <p:cNvPr id="22" name="Freeform 22"/>
          <p:cNvSpPr/>
          <p:nvPr/>
        </p:nvSpPr>
        <p:spPr>
          <a:xfrm rot="6513708" flipH="1">
            <a:off x="13296812" y="2315295"/>
            <a:ext cx="1068835" cy="568585"/>
          </a:xfrm>
          <a:custGeom>
            <a:avLst/>
            <a:gdLst/>
            <a:ahLst/>
            <a:cxnLst/>
            <a:rect l="l" t="t" r="r" b="b"/>
            <a:pathLst>
              <a:path w="1068835" h="568585">
                <a:moveTo>
                  <a:pt x="1068835" y="0"/>
                </a:moveTo>
                <a:lnTo>
                  <a:pt x="0" y="0"/>
                </a:lnTo>
                <a:lnTo>
                  <a:pt x="0" y="568585"/>
                </a:lnTo>
                <a:lnTo>
                  <a:pt x="1068835" y="568585"/>
                </a:lnTo>
                <a:lnTo>
                  <a:pt x="1068835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xmlns="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23" name="Freeform 23"/>
          <p:cNvSpPr/>
          <p:nvPr/>
        </p:nvSpPr>
        <p:spPr>
          <a:xfrm rot="1509394">
            <a:off x="13077587" y="15448374"/>
            <a:ext cx="1147143" cy="1511886"/>
          </a:xfrm>
          <a:custGeom>
            <a:avLst/>
            <a:gdLst/>
            <a:ahLst/>
            <a:cxnLst/>
            <a:rect l="l" t="t" r="r" b="b"/>
            <a:pathLst>
              <a:path w="1147143" h="1511886">
                <a:moveTo>
                  <a:pt x="0" y="0"/>
                </a:moveTo>
                <a:lnTo>
                  <a:pt x="1147144" y="0"/>
                </a:lnTo>
                <a:lnTo>
                  <a:pt x="1147144" y="1511886"/>
                </a:lnTo>
                <a:lnTo>
                  <a:pt x="0" y="151188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24" name="Freeform 24"/>
          <p:cNvSpPr/>
          <p:nvPr/>
        </p:nvSpPr>
        <p:spPr>
          <a:xfrm rot="-1979634">
            <a:off x="352563" y="9189162"/>
            <a:ext cx="956810" cy="1578243"/>
          </a:xfrm>
          <a:custGeom>
            <a:avLst/>
            <a:gdLst/>
            <a:ahLst/>
            <a:cxnLst/>
            <a:rect l="l" t="t" r="r" b="b"/>
            <a:pathLst>
              <a:path w="956810" h="1578243">
                <a:moveTo>
                  <a:pt x="0" y="0"/>
                </a:moveTo>
                <a:lnTo>
                  <a:pt x="956810" y="0"/>
                </a:lnTo>
                <a:lnTo>
                  <a:pt x="956810" y="1578243"/>
                </a:lnTo>
                <a:lnTo>
                  <a:pt x="0" y="157824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25" name="Freeform 25"/>
          <p:cNvSpPr/>
          <p:nvPr/>
        </p:nvSpPr>
        <p:spPr>
          <a:xfrm rot="-1566265">
            <a:off x="10063037" y="11723014"/>
            <a:ext cx="1333902" cy="1411537"/>
          </a:xfrm>
          <a:custGeom>
            <a:avLst/>
            <a:gdLst/>
            <a:ahLst/>
            <a:cxnLst/>
            <a:rect l="l" t="t" r="r" b="b"/>
            <a:pathLst>
              <a:path w="1333902" h="1411537">
                <a:moveTo>
                  <a:pt x="0" y="0"/>
                </a:moveTo>
                <a:lnTo>
                  <a:pt x="1333903" y="0"/>
                </a:lnTo>
                <a:lnTo>
                  <a:pt x="1333903" y="1411537"/>
                </a:lnTo>
                <a:lnTo>
                  <a:pt x="0" y="141153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 rot="-1326590">
            <a:off x="750333" y="18778061"/>
            <a:ext cx="1352407" cy="1321978"/>
          </a:xfrm>
          <a:custGeom>
            <a:avLst/>
            <a:gdLst/>
            <a:ahLst/>
            <a:cxnLst/>
            <a:rect l="l" t="t" r="r" b="b"/>
            <a:pathLst>
              <a:path w="1352407" h="1321978">
                <a:moveTo>
                  <a:pt x="0" y="0"/>
                </a:moveTo>
                <a:lnTo>
                  <a:pt x="1352407" y="0"/>
                </a:lnTo>
                <a:lnTo>
                  <a:pt x="1352407" y="1321978"/>
                </a:lnTo>
                <a:lnTo>
                  <a:pt x="0" y="132197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 rot="-2284925">
            <a:off x="5035411" y="4306104"/>
            <a:ext cx="832911" cy="1621238"/>
          </a:xfrm>
          <a:custGeom>
            <a:avLst/>
            <a:gdLst/>
            <a:ahLst/>
            <a:cxnLst/>
            <a:rect l="l" t="t" r="r" b="b"/>
            <a:pathLst>
              <a:path w="832911" h="1621238">
                <a:moveTo>
                  <a:pt x="0" y="0"/>
                </a:moveTo>
                <a:lnTo>
                  <a:pt x="832911" y="0"/>
                </a:lnTo>
                <a:lnTo>
                  <a:pt x="832911" y="1621238"/>
                </a:lnTo>
                <a:lnTo>
                  <a:pt x="0" y="1621238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 rot="1248285">
            <a:off x="13176257" y="7498710"/>
            <a:ext cx="1101363" cy="1407492"/>
          </a:xfrm>
          <a:custGeom>
            <a:avLst/>
            <a:gdLst/>
            <a:ahLst/>
            <a:cxnLst/>
            <a:rect l="l" t="t" r="r" b="b"/>
            <a:pathLst>
              <a:path w="1101363" h="1407492">
                <a:moveTo>
                  <a:pt x="0" y="0"/>
                </a:moveTo>
                <a:lnTo>
                  <a:pt x="1101363" y="0"/>
                </a:lnTo>
                <a:lnTo>
                  <a:pt x="1101363" y="1407493"/>
                </a:lnTo>
                <a:lnTo>
                  <a:pt x="0" y="140749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</p:sp>
      <p:sp>
        <p:nvSpPr>
          <p:cNvPr id="29" name="Freeform 29"/>
          <p:cNvSpPr/>
          <p:nvPr/>
        </p:nvSpPr>
        <p:spPr>
          <a:xfrm>
            <a:off x="11592369" y="0"/>
            <a:ext cx="3450988" cy="1727675"/>
          </a:xfrm>
          <a:custGeom>
            <a:avLst/>
            <a:gdLst/>
            <a:ahLst/>
            <a:cxnLst/>
            <a:rect l="l" t="t" r="r" b="b"/>
            <a:pathLst>
              <a:path w="3450988" h="1727675">
                <a:moveTo>
                  <a:pt x="0" y="0"/>
                </a:moveTo>
                <a:lnTo>
                  <a:pt x="3450988" y="0"/>
                </a:lnTo>
                <a:lnTo>
                  <a:pt x="3450988" y="1727675"/>
                </a:lnTo>
                <a:lnTo>
                  <a:pt x="0" y="1727675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t="-2869"/>
            </a:stretch>
          </a:blipFill>
        </p:spPr>
      </p:sp>
      <p:sp>
        <p:nvSpPr>
          <p:cNvPr id="30" name="Freeform 30"/>
          <p:cNvSpPr/>
          <p:nvPr/>
        </p:nvSpPr>
        <p:spPr>
          <a:xfrm>
            <a:off x="4640476" y="12820983"/>
            <a:ext cx="5839048" cy="3182281"/>
          </a:xfrm>
          <a:custGeom>
            <a:avLst/>
            <a:gdLst/>
            <a:ahLst/>
            <a:cxnLst/>
            <a:rect l="l" t="t" r="r" b="b"/>
            <a:pathLst>
              <a:path w="5839048" h="3182281">
                <a:moveTo>
                  <a:pt x="0" y="0"/>
                </a:moveTo>
                <a:lnTo>
                  <a:pt x="5839048" y="0"/>
                </a:lnTo>
                <a:lnTo>
                  <a:pt x="5839048" y="3182281"/>
                </a:lnTo>
                <a:lnTo>
                  <a:pt x="0" y="3182281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</p:sp>
      <p:sp>
        <p:nvSpPr>
          <p:cNvPr id="31" name="TextBox 31"/>
          <p:cNvSpPr txBox="1"/>
          <p:nvPr/>
        </p:nvSpPr>
        <p:spPr>
          <a:xfrm>
            <a:off x="11039090" y="9038098"/>
            <a:ext cx="2536800" cy="4536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75"/>
              </a:lnSpc>
            </a:pPr>
            <a:r>
              <a:rPr lang="en-US" sz="3247">
                <a:solidFill>
                  <a:srgbClr val="C65938"/>
                </a:solidFill>
                <a:latin typeface="Berthold Block"/>
                <a:ea typeface="Berthold Block"/>
                <a:cs typeface="Berthold Block"/>
                <a:sym typeface="Berthold Block"/>
              </a:rPr>
              <a:t>MARKETING MIX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26537" y="4921899"/>
            <a:ext cx="3519600" cy="367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33"/>
              </a:lnSpc>
            </a:pPr>
            <a:r>
              <a:rPr lang="en-US" sz="2647">
                <a:solidFill>
                  <a:srgbClr val="C65938"/>
                </a:solidFill>
                <a:latin typeface="Berthold Block"/>
                <a:ea typeface="Berthold Block"/>
                <a:cs typeface="Berthold Block"/>
                <a:sym typeface="Berthold Block"/>
              </a:rPr>
              <a:t>NEW BRAND DEVELOPMENT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79048" y="4940949"/>
            <a:ext cx="7947891" cy="9455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89"/>
              </a:lnSpc>
            </a:pPr>
            <a:r>
              <a:rPr lang="en-US" sz="3447">
                <a:solidFill>
                  <a:srgbClr val="C65938"/>
                </a:solidFill>
                <a:latin typeface="Berthold Block"/>
                <a:ea typeface="Berthold Block"/>
                <a:cs typeface="Berthold Block"/>
                <a:sym typeface="Berthold Block"/>
              </a:rPr>
              <a:t>HOW IS THE NEW BRAND ALIGNING WITH CUSTOMER TRENDS?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779048" y="5992599"/>
            <a:ext cx="7612558" cy="2197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100"/>
              </a:lnSpc>
            </a:pPr>
            <a:r>
              <a:rPr lang="en-US" sz="175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Lavionaaligns with current customer trends by offering organic, cruelty-free, and sustainably packaged skincare products, meeting the growing demand for ethical and eco-conscious consumption. It caters to health- and wellness-focused consumers who value transparency, natural ingredients, and environmentally responsible brands, ensuring relevance in the evolving skincare market and fostering strong emotional and functional connections with the target audience.</a:t>
            </a:r>
          </a:p>
          <a:p>
            <a:pPr algn="just">
              <a:lnSpc>
                <a:spcPts val="2100"/>
              </a:lnSpc>
            </a:pPr>
            <a:endParaRPr lang="en-US" sz="1750" b="1">
              <a:solidFill>
                <a:srgbClr val="C65938"/>
              </a:solidFill>
              <a:latin typeface="Cocomat Pro Bold"/>
              <a:ea typeface="Cocomat Pro Bold"/>
              <a:cs typeface="Cocomat Pro Bold"/>
              <a:sym typeface="Cocomat Pro Bold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1429573" y="5445970"/>
            <a:ext cx="3519600" cy="2628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919"/>
              </a:lnSpc>
            </a:pPr>
            <a:r>
              <a:rPr lang="en-US" sz="1599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New brand development involves creating a distinct brand identity for a product or service that meets evolving consumer needs. For Laviona, this includes organic formulations, eco-friendly packaging, and ethical values, positioning the brand in the growing organic skincare market while differentiating it from competitors.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305514" y="2107247"/>
            <a:ext cx="12086092" cy="157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00"/>
              </a:lnSpc>
            </a:pPr>
            <a:r>
              <a:rPr lang="en-US" sz="6000">
                <a:solidFill>
                  <a:srgbClr val="226245"/>
                </a:solidFill>
                <a:latin typeface="Berthold Block"/>
                <a:ea typeface="Berthold Block"/>
                <a:cs typeface="Berthold Block"/>
                <a:sym typeface="Berthold Block"/>
              </a:rPr>
              <a:t>LAVIONA MARKETING STRATEGY PITCH OF </a:t>
            </a:r>
          </a:p>
          <a:p>
            <a:pPr marL="0" lvl="0" indent="0" algn="ctr">
              <a:lnSpc>
                <a:spcPts val="6000"/>
              </a:lnSpc>
            </a:pPr>
            <a:r>
              <a:rPr lang="en-US" sz="6000">
                <a:solidFill>
                  <a:srgbClr val="226245"/>
                </a:solidFill>
                <a:latin typeface="Berthold Block"/>
                <a:ea typeface="Berthold Block"/>
                <a:cs typeface="Berthold Block"/>
                <a:sym typeface="Berthold Block"/>
              </a:rPr>
              <a:t>RECKITT COMPANY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1113064" y="9606067"/>
            <a:ext cx="2538095" cy="5962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919"/>
              </a:lnSpc>
            </a:pPr>
            <a:r>
              <a:rPr lang="en-US" sz="1599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1. Product Strategy </a:t>
            </a:r>
          </a:p>
          <a:p>
            <a:pPr algn="just">
              <a:lnSpc>
                <a:spcPts val="1919"/>
              </a:lnSpc>
            </a:pPr>
            <a:r>
              <a:rPr lang="en-US" sz="1599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Lavionaoffers organic, dermatologically tested skincare with eco-friendly packaging, emphasizing natural ingredients, ethical sourcing, and gentle formulations to meet consumer demand for health-conscious, sustainable, and effective skincare products.</a:t>
            </a:r>
          </a:p>
          <a:p>
            <a:pPr algn="just">
              <a:lnSpc>
                <a:spcPts val="1919"/>
              </a:lnSpc>
            </a:pPr>
            <a:r>
              <a:rPr lang="en-US" sz="1599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2. Promotion Strategy </a:t>
            </a:r>
          </a:p>
          <a:p>
            <a:pPr algn="just">
              <a:lnSpc>
                <a:spcPts val="1919"/>
              </a:lnSpc>
            </a:pPr>
            <a:r>
              <a:rPr lang="en-US" sz="1599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 Promotion leverages social media campaigns, influencer partnerships, and experiential events, educating consumers about organic skincare benefits, building brand awareness, engagement, and loyalty, while reinforcing the ethical and sustainable brand positioning.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512000" y="16755067"/>
            <a:ext cx="5560800" cy="477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89"/>
              </a:lnSpc>
            </a:pPr>
            <a:r>
              <a:rPr lang="en-US" sz="3447">
                <a:solidFill>
                  <a:srgbClr val="C65938"/>
                </a:solidFill>
                <a:latin typeface="Berthold Block"/>
                <a:ea typeface="Berthold Block"/>
                <a:cs typeface="Berthold Block"/>
                <a:sym typeface="Berthold Block"/>
              </a:rPr>
              <a:t>CONCLUSION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554591" y="17322373"/>
            <a:ext cx="5562341" cy="1476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Lavionarepresents a strategic extension of Unilever into the organic skincare market, aligning with ethical, sustainable, and health-focused consumer trends. By emphasizing natural, cruelty-free products and targeted promotion strategies, the brand differentiates itself from competitors, builds strong consumer trust, and positions Unilever for growth in a rapidly expanding, conscious-consumer market.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047200" y="16755067"/>
            <a:ext cx="5560800" cy="477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89"/>
              </a:lnSpc>
            </a:pPr>
            <a:r>
              <a:rPr lang="en-US" sz="3447">
                <a:solidFill>
                  <a:srgbClr val="C65938"/>
                </a:solidFill>
                <a:latin typeface="Berthold Block"/>
                <a:ea typeface="Berthold Block"/>
                <a:cs typeface="Berthold Block"/>
                <a:sym typeface="Berthold Block"/>
              </a:rPr>
              <a:t>REFERENCES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015090" y="17322373"/>
            <a:ext cx="5560800" cy="1895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•Kotler, P., Keller, K.L., Ancarani, F. &amp; Costabile, M., 2021. Marketing Management. 16th ed. Pearson, London.</a:t>
            </a:r>
          </a:p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•NielsenIQ, 2021. Global Consumer Trends in Organic and Natural Products. NielsenIQ Insights, New York.</a:t>
            </a:r>
          </a:p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•Euromonitor International, 2022. Beauty and Personal Care: Organic Skincare Market Overview. Euromonitor, London.</a:t>
            </a:r>
          </a:p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•Grand View Research, 2023. Organic Skincare Market Size, Share &amp; Trends Analysis Report 2023–2030. Grand View Research, San Francisco.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489860" y="8823987"/>
            <a:ext cx="2536800" cy="4774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89"/>
              </a:lnSpc>
            </a:pPr>
            <a:r>
              <a:rPr lang="en-US" sz="3447">
                <a:solidFill>
                  <a:srgbClr val="C65938"/>
                </a:solidFill>
                <a:latin typeface="Berthold Block"/>
                <a:ea typeface="Berthold Block"/>
                <a:cs typeface="Berthold Block"/>
                <a:sym typeface="Berthold Block"/>
              </a:rPr>
              <a:t>SEGMENTATION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512000" y="9236358"/>
            <a:ext cx="2536441" cy="6924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Market Segmentation</a:t>
            </a:r>
          </a:p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Market segmentation is the process of dividing a broad consumer market into smaller, more defined groups based on shared characteristics. (Kotler et al., 2021).</a:t>
            </a:r>
          </a:p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Key Points:</a:t>
            </a:r>
          </a:p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1.Demographic Segmentation: Dividing the market by age, gender, income, education, or occupation.</a:t>
            </a:r>
          </a:p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2.Psychographic Segmentation: Grouping consumers based on lifestyle, values, interests, and personality.</a:t>
            </a:r>
          </a:p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3.Behavioral Segmentation: Categorizing consumers by purchasing behaviour, usage frequency, brand loyalty, and benefits sought.</a:t>
            </a:r>
          </a:p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4.Geographic Segmentation: Segmenting by location, region, climate, or urban/rural areas.</a:t>
            </a:r>
          </a:p>
          <a:p>
            <a:pPr algn="just">
              <a:lnSpc>
                <a:spcPts val="1680"/>
              </a:lnSpc>
            </a:pPr>
            <a:r>
              <a:rPr lang="en-US" sz="1400" b="1">
                <a:solidFill>
                  <a:srgbClr val="C65938"/>
                </a:solidFill>
                <a:latin typeface="Cocomat Pro Bold"/>
                <a:ea typeface="Cocomat Pro Bold"/>
                <a:cs typeface="Cocomat Pro Bold"/>
                <a:sym typeface="Cocomat Pro Bold"/>
              </a:rPr>
              <a:t>5.Benefits Segmentation: Targeting groups based on specific advantages or solutions they seek from a product.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524</Words>
  <Application>Microsoft Office PowerPoint</Application>
  <PresentationFormat>Custom</PresentationFormat>
  <Paragraphs>34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Cocomat Pro Bold</vt:lpstr>
      <vt:lpstr>Calibri</vt:lpstr>
      <vt:lpstr>Berthold Block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Awareness Student Creation Poster in Green Illustrative Style</dc:title>
  <cp:lastModifiedBy>Khan Gadget</cp:lastModifiedBy>
  <cp:revision>2</cp:revision>
  <dcterms:created xsi:type="dcterms:W3CDTF">2006-08-16T00:00:00Z</dcterms:created>
  <dcterms:modified xsi:type="dcterms:W3CDTF">2025-11-28T17:36:37Z</dcterms:modified>
  <dc:identifier>DAG6AI1XssA</dc:identifier>
</cp:coreProperties>
</file>