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58" r:id="rId5"/>
    <p:sldId id="259" r:id="rId6"/>
    <p:sldId id="260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94660"/>
  </p:normalViewPr>
  <p:slideViewPr>
    <p:cSldViewPr snapToGrid="0">
      <p:cViewPr varScale="1">
        <p:scale>
          <a:sx n="32" d="100"/>
          <a:sy n="32" d="100"/>
        </p:scale>
        <p:origin x="180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837990-7940-6629-BD53-5E958952C9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6D2FC4-03E7-CB4C-3614-06C61D2F98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59F787-5734-F971-A3A1-4D3F11E47A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BC245-4759-4BB0-A7CF-DBEC65E731C8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A94EE2-080D-DAE3-7F89-7CABF8A86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EB83F3-16CC-54AD-2DF1-EC0AB0A33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DBC24-09F7-44C7-BD26-7F9E443FEB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11565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B0D4D-7EB9-6B71-0105-08453F61D8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837BC6-B25A-F98D-E8D4-36F3C2C031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C48C87-BE9E-8328-5F9E-60B523E055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BC245-4759-4BB0-A7CF-DBEC65E731C8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5E7C9D-4AEF-3BCE-B15F-CBA7A1A6A5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57C743-292A-B3B1-756A-DFF32CCC56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DBC24-09F7-44C7-BD26-7F9E443FEB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94551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32760A-D2B1-773A-2101-CC643F590D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CD9531-CF8C-B977-8E1A-F4D61465CD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15DAAC-4056-D512-7495-C9991B94BB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BC245-4759-4BB0-A7CF-DBEC65E731C8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10428D-4EB3-FFE2-0D99-0CE4F6B9B3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5A8BD0-0CAC-8792-F0E1-1C13427BF7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DBC24-09F7-44C7-BD26-7F9E443FEB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64074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5BB105-1A86-4E91-D473-1CDF863205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77AF4-9C2E-0DDA-CFBB-5DD8BC0771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832B81-497B-324B-9E21-20A8578C7D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B4A77B-8546-0026-A4D2-7C54A48D1C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BC245-4759-4BB0-A7CF-DBEC65E731C8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A50185-EF83-0CBF-C554-0D1D124C6D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319E64-5474-4CA1-86DB-4999129EB9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DBC24-09F7-44C7-BD26-7F9E443FEB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8151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C1250-94C5-7462-BF3F-F47E7B76CF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761F2D-8AB2-7D67-BB71-00C650404B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8754D3-264B-2FC8-7CF5-DDCDA7BDD1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504E37-5E09-11B7-E167-E9BF58797B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1371A36-E3B3-0285-65E8-C40F6FA1091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B6DC7BC-BBEB-6045-46BB-7D1AC5E99A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BC245-4759-4BB0-A7CF-DBEC65E731C8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362EF0E-726E-F408-EC43-BF20D83061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C34F093-C43C-FBAF-E10F-3A8D0A6D11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DBC24-09F7-44C7-BD26-7F9E443FEB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6583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642E85-32A2-062E-36AF-BD55056796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2FEBC2-92D6-4852-93E2-B02A4A5F2C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BC245-4759-4BB0-A7CF-DBEC65E731C8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F3C5D00-3340-1C1E-A20A-4C7244AED3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6DBAFA-9E56-07F8-10A9-EEE52F83A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DBC24-09F7-44C7-BD26-7F9E443FEB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6963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95DFC60-471E-3E96-943D-5E8CFD530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BC245-4759-4BB0-A7CF-DBEC65E731C8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8294831-67C4-E807-68A8-1B4269F56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B321C4-7B02-8644-87E9-BCE09329FA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DBC24-09F7-44C7-BD26-7F9E443FEB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407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0DCE19-55FB-C4B6-3068-E12A5CE2EB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184F46-A5C1-F75C-2054-257DEFD2C4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BE01F7D-5D5D-6C32-81DF-765657DACA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7777E2-0394-8DE0-49C9-DB80E18B9A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BC245-4759-4BB0-A7CF-DBEC65E731C8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937143-72DB-790B-9875-F26C7A7ADA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EBEEC8-4B44-CDA0-9FE6-00C9BAD2C1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DBC24-09F7-44C7-BD26-7F9E443FEB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1575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F8FF23-86C3-9A99-2CEE-D17A64E76A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C2984AA-CBF4-54A5-3F8C-9BD8E6A42FE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3C301C-CB5D-02E6-7B55-8460999C58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45BE3A-E5E2-D58C-55F5-3550354FD0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BC245-4759-4BB0-A7CF-DBEC65E731C8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D8FCE6-888B-561E-EDF3-32B7E53637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89A524-E3FF-8837-F2D7-51BB1B95CF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DBC24-09F7-44C7-BD26-7F9E443FEB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0989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A1B32D-EC23-CB02-2682-3BFFF97939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44F752-EA46-E4E3-DF26-90A64B6BF7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A9F3C5-07BD-0EB0-09F3-9E16D41598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BC245-4759-4BB0-A7CF-DBEC65E731C8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3C8121-325E-6F38-E034-73BCF97AC6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4A2071-6F65-F268-2918-E50EA33A5F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DBC24-09F7-44C7-BD26-7F9E443FEB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9804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9977C4D-53FA-8D82-663A-5F3E0A342A4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2360B38-3944-891A-AFDD-992D399C85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98DB91-2519-5B74-D443-6D8F898CCE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BC245-4759-4BB0-A7CF-DBEC65E731C8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B57F41-89FE-0BBC-D6DB-EBC83E47A1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1463CF-3A78-2E40-B957-0F87B048ED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DBC24-09F7-44C7-BD26-7F9E443FEB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81659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B82D1D5-0D05-6E6C-4886-BD6E43E448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CB6532-424D-5FA1-79B7-798D02E626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7BCEFF-DE3F-E3DC-23BF-56071D165CA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20BC245-4759-4BB0-A7CF-DBEC65E731C8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151593-C068-02FD-1AD3-EDB0D98DAF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11102B-2558-0A16-9F5E-4EBC068C9D6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2DDBC24-09F7-44C7-BD26-7F9E443FEB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91918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entencingcouncil.org.uk/outlines/general-theft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entencingcouncil.org.uk/sentencing-and-the-council/about-sentencing-guidelines/about-published-guidelines/burglary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E2D7EC-A1A9-3510-D3C3-8946999BF80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Theft and Burglary offences</a:t>
            </a:r>
          </a:p>
        </p:txBody>
      </p:sp>
    </p:spTree>
    <p:extLst>
      <p:ext uri="{BB962C8B-B14F-4D97-AF65-F5344CB8AC3E}">
        <p14:creationId xmlns:p14="http://schemas.microsoft.com/office/powerpoint/2010/main" val="10128438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730E3C-5BF5-4FBC-2C63-E7E860EE59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412" y="982132"/>
            <a:ext cx="4802185" cy="1303867"/>
          </a:xfrm>
        </p:spPr>
        <p:txBody>
          <a:bodyPr>
            <a:normAutofit/>
          </a:bodyPr>
          <a:lstStyle/>
          <a:p>
            <a:r>
              <a:rPr lang="en-GB" dirty="0"/>
              <a:t>Theft.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779873-1560-41AE-9D30-BF78E7A5DF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4412" y="2556932"/>
            <a:ext cx="4802184" cy="3318936"/>
          </a:xfrm>
        </p:spPr>
        <p:txBody>
          <a:bodyPr>
            <a:normAutofit/>
          </a:bodyPr>
          <a:lstStyle/>
          <a:p>
            <a:r>
              <a:rPr lang="en-GB" dirty="0"/>
              <a:t>S. 1 Theft Act 1968</a:t>
            </a:r>
          </a:p>
          <a:p>
            <a:r>
              <a:rPr lang="en-GB" dirty="0"/>
              <a:t>“A person is guilty of theft if he </a:t>
            </a:r>
            <a:r>
              <a:rPr lang="en-GB" b="1" dirty="0"/>
              <a:t>dishonestly</a:t>
            </a:r>
            <a:r>
              <a:rPr lang="en-GB" dirty="0"/>
              <a:t> </a:t>
            </a:r>
            <a:r>
              <a:rPr lang="en-GB" b="1" dirty="0"/>
              <a:t>appropriates</a:t>
            </a:r>
            <a:r>
              <a:rPr lang="en-GB" dirty="0"/>
              <a:t> </a:t>
            </a:r>
            <a:r>
              <a:rPr lang="en-GB" b="1" dirty="0"/>
              <a:t>property</a:t>
            </a:r>
            <a:r>
              <a:rPr lang="en-GB" dirty="0"/>
              <a:t> </a:t>
            </a:r>
            <a:r>
              <a:rPr lang="en-GB" b="1" dirty="0"/>
              <a:t>belonging to another </a:t>
            </a:r>
            <a:r>
              <a:rPr lang="en-GB" dirty="0"/>
              <a:t>with the </a:t>
            </a:r>
            <a:r>
              <a:rPr lang="en-GB" b="1" dirty="0"/>
              <a:t>intention</a:t>
            </a:r>
            <a:r>
              <a:rPr lang="en-GB" dirty="0"/>
              <a:t> of </a:t>
            </a:r>
            <a:r>
              <a:rPr lang="en-GB" b="1" dirty="0"/>
              <a:t>permanently depriving</a:t>
            </a:r>
            <a:r>
              <a:rPr lang="en-GB" dirty="0"/>
              <a:t> the other of it.”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3B1AF87-B3E2-6233-A3A1-DC72F0858AE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13" r="1" b="667"/>
          <a:stretch/>
        </p:blipFill>
        <p:spPr>
          <a:xfrm>
            <a:off x="1412683" y="1410208"/>
            <a:ext cx="3876801" cy="3858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31032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2D4404-3109-95D0-5461-E274A0E0D2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Theft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72E0F7-7487-D692-957E-9C0035A482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Either way offence;</a:t>
            </a:r>
          </a:p>
          <a:p>
            <a:r>
              <a:rPr lang="en-GB" dirty="0"/>
              <a:t>Summary conviction – up to 12 months imprisonment</a:t>
            </a:r>
          </a:p>
          <a:p>
            <a:r>
              <a:rPr lang="en-GB" dirty="0"/>
              <a:t>Indictment –  up to 7 yrs imprisonment</a:t>
            </a:r>
          </a:p>
          <a:p>
            <a:endParaRPr lang="en-GB" dirty="0">
              <a:hlinkClick r:id="rId2"/>
            </a:endParaRPr>
          </a:p>
          <a:p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General theft – Sentencing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40262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CB35F-7CDD-CDD6-C87C-E5542053B0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Burglary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B88B4D-4825-3214-072D-C450DEFE5F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Section </a:t>
            </a:r>
            <a:r>
              <a:rPr lang="en-GB" b="1" dirty="0"/>
              <a:t>9 </a:t>
            </a:r>
            <a:r>
              <a:rPr lang="en-GB" dirty="0"/>
              <a:t>Theft Act 1968</a:t>
            </a:r>
          </a:p>
          <a:p>
            <a:r>
              <a:rPr lang="en-GB" b="1" dirty="0"/>
              <a:t>(1) </a:t>
            </a:r>
            <a:r>
              <a:rPr lang="en-GB" dirty="0"/>
              <a:t>A person is guilty of burglary if –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b="1" dirty="0"/>
              <a:t>(a) </a:t>
            </a:r>
            <a:r>
              <a:rPr lang="en-GB" dirty="0"/>
              <a:t>he enters any building or part of a building as a trespasser and with intent to …….</a:t>
            </a:r>
          </a:p>
          <a:p>
            <a:pPr marL="0" indent="0">
              <a:buNone/>
            </a:pPr>
            <a:r>
              <a:rPr lang="en-GB" dirty="0"/>
              <a:t>(2)….. Steal anything in the building or part of a building in question, inflict on any person Grievous bodily harm therein, and of doing unlawful damage to the building or anything therein.</a:t>
            </a:r>
          </a:p>
        </p:txBody>
      </p:sp>
    </p:spTree>
    <p:extLst>
      <p:ext uri="{BB962C8B-B14F-4D97-AF65-F5344CB8AC3E}">
        <p14:creationId xmlns:p14="http://schemas.microsoft.com/office/powerpoint/2010/main" val="7246921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D1DF7-29BE-91C1-9E1E-85C428FA29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Burglary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6A005F-6755-FFA8-1E0D-3488779B4B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Section </a:t>
            </a:r>
            <a:r>
              <a:rPr lang="en-GB" b="1" dirty="0"/>
              <a:t>9 </a:t>
            </a:r>
            <a:r>
              <a:rPr lang="en-GB" dirty="0"/>
              <a:t>Theft Act 1968</a:t>
            </a:r>
          </a:p>
          <a:p>
            <a:r>
              <a:rPr lang="en-GB" b="1" dirty="0"/>
              <a:t>(1) </a:t>
            </a:r>
            <a:r>
              <a:rPr lang="en-GB" dirty="0"/>
              <a:t>A person is guilty of burglary if –</a:t>
            </a:r>
          </a:p>
          <a:p>
            <a:r>
              <a:rPr lang="en-GB" b="1" dirty="0"/>
              <a:t>(b) </a:t>
            </a:r>
            <a:r>
              <a:rPr lang="en-GB" dirty="0"/>
              <a:t>having entered any building or part of a building as a trespasser he steals or attempts to steal anything in the building or that part of it or inflicts or attempts to inflict on any person therein any grievous bodily harm.</a:t>
            </a:r>
          </a:p>
        </p:txBody>
      </p:sp>
    </p:spTree>
    <p:extLst>
      <p:ext uri="{BB962C8B-B14F-4D97-AF65-F5344CB8AC3E}">
        <p14:creationId xmlns:p14="http://schemas.microsoft.com/office/powerpoint/2010/main" val="10010697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73EA0-DEF4-66B4-9DF5-3F47095D9D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Burglary sentencing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04E257-7780-9E0A-08EA-8E3C3AE30D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Either way offence;</a:t>
            </a:r>
          </a:p>
          <a:p>
            <a:r>
              <a:rPr lang="en-GB" dirty="0"/>
              <a:t>Summary conviction – up to 12 months imprisonment</a:t>
            </a:r>
          </a:p>
          <a:p>
            <a:r>
              <a:rPr lang="en-GB" dirty="0"/>
              <a:t>Dwelling burglary – 14 yrs imprisonment</a:t>
            </a:r>
          </a:p>
          <a:p>
            <a:r>
              <a:rPr lang="en-GB" dirty="0"/>
              <a:t>Other (for example commercial premises) – 10 yrs imprisonment.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Burglary offences – Sentencing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12851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235</Words>
  <Application>Microsoft Office PowerPoint</Application>
  <PresentationFormat>Widescreen</PresentationFormat>
  <Paragraphs>27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Aptos</vt:lpstr>
      <vt:lpstr>Aptos Display</vt:lpstr>
      <vt:lpstr>Arial</vt:lpstr>
      <vt:lpstr>Office Theme</vt:lpstr>
      <vt:lpstr>Theft and Burglary offences</vt:lpstr>
      <vt:lpstr>Theft.</vt:lpstr>
      <vt:lpstr>Theft</vt:lpstr>
      <vt:lpstr>Burglary</vt:lpstr>
      <vt:lpstr>Burglary</vt:lpstr>
      <vt:lpstr>Burglary sentencing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Melanie Thomas</dc:creator>
  <cp:lastModifiedBy>Melanie Thomas</cp:lastModifiedBy>
  <cp:revision>1</cp:revision>
  <dcterms:created xsi:type="dcterms:W3CDTF">2025-02-19T15:41:56Z</dcterms:created>
  <dcterms:modified xsi:type="dcterms:W3CDTF">2025-02-19T15:45:01Z</dcterms:modified>
</cp:coreProperties>
</file>