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68" r:id="rId2"/>
    <p:sldId id="272" r:id="rId3"/>
    <p:sldId id="273" r:id="rId4"/>
    <p:sldId id="259" r:id="rId5"/>
    <p:sldId id="260" r:id="rId6"/>
    <p:sldId id="261" r:id="rId7"/>
    <p:sldId id="271" r:id="rId8"/>
    <p:sldId id="263" r:id="rId9"/>
    <p:sldId id="264" r:id="rId10"/>
    <p:sldId id="265" r:id="rId11"/>
    <p:sldId id="274" r:id="rId12"/>
    <p:sldId id="267"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47" d="100"/>
          <a:sy n="47" d="100"/>
        </p:scale>
        <p:origin x="67" y="103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FCD360-5A41-6BDD-46CB-69B7979F616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3573B0FD-B6AD-A84C-275E-87002EEDDD2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59AAFE6-3B45-6E89-9D51-2E63FD985074}"/>
              </a:ext>
            </a:extLst>
          </p:cNvPr>
          <p:cNvSpPr>
            <a:spLocks noGrp="1"/>
          </p:cNvSpPr>
          <p:nvPr>
            <p:ph type="dt" sz="half" idx="10"/>
          </p:nvPr>
        </p:nvSpPr>
        <p:spPr/>
        <p:txBody>
          <a:bodyPr/>
          <a:lstStyle/>
          <a:p>
            <a:fld id="{E1711E9A-AE6A-47B3-88A9-3D926A361553}" type="datetimeFigureOut">
              <a:rPr lang="en-GB" smtClean="0"/>
              <a:t>27/07/2023</a:t>
            </a:fld>
            <a:endParaRPr lang="en-GB"/>
          </a:p>
        </p:txBody>
      </p:sp>
      <p:sp>
        <p:nvSpPr>
          <p:cNvPr id="5" name="Footer Placeholder 4">
            <a:extLst>
              <a:ext uri="{FF2B5EF4-FFF2-40B4-BE49-F238E27FC236}">
                <a16:creationId xmlns:a16="http://schemas.microsoft.com/office/drawing/2014/main" id="{0427BB67-D4D0-0729-38A2-5D2999AA3B6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1C90851-DAD9-F1DC-2867-2E7846F09892}"/>
              </a:ext>
            </a:extLst>
          </p:cNvPr>
          <p:cNvSpPr>
            <a:spLocks noGrp="1"/>
          </p:cNvSpPr>
          <p:nvPr>
            <p:ph type="sldNum" sz="quarter" idx="12"/>
          </p:nvPr>
        </p:nvSpPr>
        <p:spPr/>
        <p:txBody>
          <a:bodyPr/>
          <a:lstStyle/>
          <a:p>
            <a:fld id="{FDBE8DB7-3E2A-48CE-A2E9-72EA6A593E75}" type="slidenum">
              <a:rPr lang="en-GB" smtClean="0"/>
              <a:t>‹#›</a:t>
            </a:fld>
            <a:endParaRPr lang="en-GB"/>
          </a:p>
        </p:txBody>
      </p:sp>
    </p:spTree>
    <p:extLst>
      <p:ext uri="{BB962C8B-B14F-4D97-AF65-F5344CB8AC3E}">
        <p14:creationId xmlns:p14="http://schemas.microsoft.com/office/powerpoint/2010/main" val="1592377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25C38C-111B-051A-DF53-4FF161C8F23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957043A-ACB6-2106-8BBB-976054C2A04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1B57D9D-7144-F424-8A23-99E38B9051E8}"/>
              </a:ext>
            </a:extLst>
          </p:cNvPr>
          <p:cNvSpPr>
            <a:spLocks noGrp="1"/>
          </p:cNvSpPr>
          <p:nvPr>
            <p:ph type="dt" sz="half" idx="10"/>
          </p:nvPr>
        </p:nvSpPr>
        <p:spPr/>
        <p:txBody>
          <a:bodyPr/>
          <a:lstStyle/>
          <a:p>
            <a:fld id="{E1711E9A-AE6A-47B3-88A9-3D926A361553}" type="datetimeFigureOut">
              <a:rPr lang="en-GB" smtClean="0"/>
              <a:t>27/07/2023</a:t>
            </a:fld>
            <a:endParaRPr lang="en-GB"/>
          </a:p>
        </p:txBody>
      </p:sp>
      <p:sp>
        <p:nvSpPr>
          <p:cNvPr id="5" name="Footer Placeholder 4">
            <a:extLst>
              <a:ext uri="{FF2B5EF4-FFF2-40B4-BE49-F238E27FC236}">
                <a16:creationId xmlns:a16="http://schemas.microsoft.com/office/drawing/2014/main" id="{C136D520-55F5-82E9-11D0-C356A25C5D1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8D593D0-B16C-0FA6-F95B-6887B37E2221}"/>
              </a:ext>
            </a:extLst>
          </p:cNvPr>
          <p:cNvSpPr>
            <a:spLocks noGrp="1"/>
          </p:cNvSpPr>
          <p:nvPr>
            <p:ph type="sldNum" sz="quarter" idx="12"/>
          </p:nvPr>
        </p:nvSpPr>
        <p:spPr/>
        <p:txBody>
          <a:bodyPr/>
          <a:lstStyle/>
          <a:p>
            <a:fld id="{FDBE8DB7-3E2A-48CE-A2E9-72EA6A593E75}" type="slidenum">
              <a:rPr lang="en-GB" smtClean="0"/>
              <a:t>‹#›</a:t>
            </a:fld>
            <a:endParaRPr lang="en-GB"/>
          </a:p>
        </p:txBody>
      </p:sp>
    </p:spTree>
    <p:extLst>
      <p:ext uri="{BB962C8B-B14F-4D97-AF65-F5344CB8AC3E}">
        <p14:creationId xmlns:p14="http://schemas.microsoft.com/office/powerpoint/2010/main" val="141293812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F8B341-EEF7-6636-33EA-4947DCB7CEBC}"/>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6D1739C7-092F-71FF-6D4C-62E17CB66A7E}"/>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CDEF05E-7CA7-F9C6-F6EF-8EFFA1C36FC8}"/>
              </a:ext>
            </a:extLst>
          </p:cNvPr>
          <p:cNvSpPr>
            <a:spLocks noGrp="1"/>
          </p:cNvSpPr>
          <p:nvPr>
            <p:ph type="dt" sz="half" idx="10"/>
          </p:nvPr>
        </p:nvSpPr>
        <p:spPr/>
        <p:txBody>
          <a:bodyPr/>
          <a:lstStyle/>
          <a:p>
            <a:fld id="{E1711E9A-AE6A-47B3-88A9-3D926A361553}" type="datetimeFigureOut">
              <a:rPr lang="en-GB" smtClean="0"/>
              <a:t>27/07/2023</a:t>
            </a:fld>
            <a:endParaRPr lang="en-GB"/>
          </a:p>
        </p:txBody>
      </p:sp>
      <p:sp>
        <p:nvSpPr>
          <p:cNvPr id="5" name="Footer Placeholder 4">
            <a:extLst>
              <a:ext uri="{FF2B5EF4-FFF2-40B4-BE49-F238E27FC236}">
                <a16:creationId xmlns:a16="http://schemas.microsoft.com/office/drawing/2014/main" id="{92B5B4C5-8157-96FE-4BD3-E088711A01C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FE48B01-6307-6FF2-77AB-BE00905BFFCF}"/>
              </a:ext>
            </a:extLst>
          </p:cNvPr>
          <p:cNvSpPr>
            <a:spLocks noGrp="1"/>
          </p:cNvSpPr>
          <p:nvPr>
            <p:ph type="sldNum" sz="quarter" idx="12"/>
          </p:nvPr>
        </p:nvSpPr>
        <p:spPr/>
        <p:txBody>
          <a:bodyPr/>
          <a:lstStyle/>
          <a:p>
            <a:fld id="{FDBE8DB7-3E2A-48CE-A2E9-72EA6A593E75}" type="slidenum">
              <a:rPr lang="en-GB" smtClean="0"/>
              <a:t>‹#›</a:t>
            </a:fld>
            <a:endParaRPr lang="en-GB"/>
          </a:p>
        </p:txBody>
      </p:sp>
    </p:spTree>
    <p:extLst>
      <p:ext uri="{BB962C8B-B14F-4D97-AF65-F5344CB8AC3E}">
        <p14:creationId xmlns:p14="http://schemas.microsoft.com/office/powerpoint/2010/main" val="24990251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627F75-EB0F-FBE3-344F-74B08398C4B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2ABD71C-E7F5-C971-647F-740310E129C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F4C6D62B-AE37-B819-77EB-D8C55D2C75BC}"/>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C19E14D-9CE1-7EDE-7799-1A3679E749CC}"/>
              </a:ext>
            </a:extLst>
          </p:cNvPr>
          <p:cNvSpPr>
            <a:spLocks noGrp="1"/>
          </p:cNvSpPr>
          <p:nvPr>
            <p:ph type="dt" sz="half" idx="10"/>
          </p:nvPr>
        </p:nvSpPr>
        <p:spPr/>
        <p:txBody>
          <a:bodyPr/>
          <a:lstStyle/>
          <a:p>
            <a:fld id="{E1711E9A-AE6A-47B3-88A9-3D926A361553}" type="datetimeFigureOut">
              <a:rPr lang="en-GB" smtClean="0"/>
              <a:t>27/07/2023</a:t>
            </a:fld>
            <a:endParaRPr lang="en-GB"/>
          </a:p>
        </p:txBody>
      </p:sp>
      <p:sp>
        <p:nvSpPr>
          <p:cNvPr id="6" name="Footer Placeholder 5">
            <a:extLst>
              <a:ext uri="{FF2B5EF4-FFF2-40B4-BE49-F238E27FC236}">
                <a16:creationId xmlns:a16="http://schemas.microsoft.com/office/drawing/2014/main" id="{7830855B-4880-4D28-F34F-4358ED04891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5BA40C1-D7D6-D26E-724C-9603A4E30535}"/>
              </a:ext>
            </a:extLst>
          </p:cNvPr>
          <p:cNvSpPr>
            <a:spLocks noGrp="1"/>
          </p:cNvSpPr>
          <p:nvPr>
            <p:ph type="sldNum" sz="quarter" idx="12"/>
          </p:nvPr>
        </p:nvSpPr>
        <p:spPr/>
        <p:txBody>
          <a:bodyPr/>
          <a:lstStyle/>
          <a:p>
            <a:fld id="{FDBE8DB7-3E2A-48CE-A2E9-72EA6A593E75}" type="slidenum">
              <a:rPr lang="en-GB" smtClean="0"/>
              <a:t>‹#›</a:t>
            </a:fld>
            <a:endParaRPr lang="en-GB"/>
          </a:p>
        </p:txBody>
      </p:sp>
    </p:spTree>
    <p:extLst>
      <p:ext uri="{BB962C8B-B14F-4D97-AF65-F5344CB8AC3E}">
        <p14:creationId xmlns:p14="http://schemas.microsoft.com/office/powerpoint/2010/main" val="80494429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B2FB5B-EBB7-B87D-A1F4-8789B4CF31C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8F475C7-63C8-DCDD-11B0-C696E143AE1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4B60861-D7D8-40CD-B51D-6F318DD1A5A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FACDC26-77EE-0EC9-8317-B8A61B3C28E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5A1BD95-46AF-B0F5-5B1F-B776FE63CF4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A566CC4-2567-D21E-410A-049A5921B003}"/>
              </a:ext>
            </a:extLst>
          </p:cNvPr>
          <p:cNvSpPr>
            <a:spLocks noGrp="1"/>
          </p:cNvSpPr>
          <p:nvPr>
            <p:ph type="dt" sz="half" idx="10"/>
          </p:nvPr>
        </p:nvSpPr>
        <p:spPr/>
        <p:txBody>
          <a:bodyPr/>
          <a:lstStyle/>
          <a:p>
            <a:fld id="{E1711E9A-AE6A-47B3-88A9-3D926A361553}" type="datetimeFigureOut">
              <a:rPr lang="en-GB" smtClean="0"/>
              <a:t>27/07/2023</a:t>
            </a:fld>
            <a:endParaRPr lang="en-GB"/>
          </a:p>
        </p:txBody>
      </p:sp>
      <p:sp>
        <p:nvSpPr>
          <p:cNvPr id="8" name="Footer Placeholder 7">
            <a:extLst>
              <a:ext uri="{FF2B5EF4-FFF2-40B4-BE49-F238E27FC236}">
                <a16:creationId xmlns:a16="http://schemas.microsoft.com/office/drawing/2014/main" id="{B7169555-59DF-CCBB-4DCC-24FE13CEA91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C1F8E92C-BD4C-F242-831F-29D434DEF802}"/>
              </a:ext>
            </a:extLst>
          </p:cNvPr>
          <p:cNvSpPr>
            <a:spLocks noGrp="1"/>
          </p:cNvSpPr>
          <p:nvPr>
            <p:ph type="sldNum" sz="quarter" idx="12"/>
          </p:nvPr>
        </p:nvSpPr>
        <p:spPr/>
        <p:txBody>
          <a:bodyPr/>
          <a:lstStyle/>
          <a:p>
            <a:fld id="{FDBE8DB7-3E2A-48CE-A2E9-72EA6A593E75}" type="slidenum">
              <a:rPr lang="en-GB" smtClean="0"/>
              <a:t>‹#›</a:t>
            </a:fld>
            <a:endParaRPr lang="en-GB"/>
          </a:p>
        </p:txBody>
      </p:sp>
    </p:spTree>
    <p:extLst>
      <p:ext uri="{BB962C8B-B14F-4D97-AF65-F5344CB8AC3E}">
        <p14:creationId xmlns:p14="http://schemas.microsoft.com/office/powerpoint/2010/main" val="27467064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E1441D-7AC3-4C9E-AFE2-1FC461C32526}"/>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E93D902E-7212-24F5-0565-E4889F79CE30}"/>
              </a:ext>
            </a:extLst>
          </p:cNvPr>
          <p:cNvSpPr>
            <a:spLocks noGrp="1"/>
          </p:cNvSpPr>
          <p:nvPr>
            <p:ph type="dt" sz="half" idx="10"/>
          </p:nvPr>
        </p:nvSpPr>
        <p:spPr/>
        <p:txBody>
          <a:bodyPr/>
          <a:lstStyle/>
          <a:p>
            <a:fld id="{E1711E9A-AE6A-47B3-88A9-3D926A361553}" type="datetimeFigureOut">
              <a:rPr lang="en-GB" smtClean="0"/>
              <a:t>27/07/2023</a:t>
            </a:fld>
            <a:endParaRPr lang="en-GB"/>
          </a:p>
        </p:txBody>
      </p:sp>
      <p:sp>
        <p:nvSpPr>
          <p:cNvPr id="4" name="Footer Placeholder 3">
            <a:extLst>
              <a:ext uri="{FF2B5EF4-FFF2-40B4-BE49-F238E27FC236}">
                <a16:creationId xmlns:a16="http://schemas.microsoft.com/office/drawing/2014/main" id="{E2C694FF-9213-E17E-151C-256632BDA796}"/>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474279A-4456-E512-F4FD-0239800538F6}"/>
              </a:ext>
            </a:extLst>
          </p:cNvPr>
          <p:cNvSpPr>
            <a:spLocks noGrp="1"/>
          </p:cNvSpPr>
          <p:nvPr>
            <p:ph type="sldNum" sz="quarter" idx="12"/>
          </p:nvPr>
        </p:nvSpPr>
        <p:spPr/>
        <p:txBody>
          <a:bodyPr/>
          <a:lstStyle/>
          <a:p>
            <a:fld id="{FDBE8DB7-3E2A-48CE-A2E9-72EA6A593E75}" type="slidenum">
              <a:rPr lang="en-GB" smtClean="0"/>
              <a:t>‹#›</a:t>
            </a:fld>
            <a:endParaRPr lang="en-GB"/>
          </a:p>
        </p:txBody>
      </p:sp>
    </p:spTree>
    <p:extLst>
      <p:ext uri="{BB962C8B-B14F-4D97-AF65-F5344CB8AC3E}">
        <p14:creationId xmlns:p14="http://schemas.microsoft.com/office/powerpoint/2010/main" val="143182942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06E255F-3745-75A1-D3AB-25E622329CAE}"/>
              </a:ext>
            </a:extLst>
          </p:cNvPr>
          <p:cNvSpPr>
            <a:spLocks noGrp="1"/>
          </p:cNvSpPr>
          <p:nvPr>
            <p:ph type="dt" sz="half" idx="10"/>
          </p:nvPr>
        </p:nvSpPr>
        <p:spPr/>
        <p:txBody>
          <a:bodyPr/>
          <a:lstStyle/>
          <a:p>
            <a:fld id="{E1711E9A-AE6A-47B3-88A9-3D926A361553}" type="datetimeFigureOut">
              <a:rPr lang="en-GB" smtClean="0"/>
              <a:t>27/07/2023</a:t>
            </a:fld>
            <a:endParaRPr lang="en-GB"/>
          </a:p>
        </p:txBody>
      </p:sp>
      <p:sp>
        <p:nvSpPr>
          <p:cNvPr id="3" name="Footer Placeholder 2">
            <a:extLst>
              <a:ext uri="{FF2B5EF4-FFF2-40B4-BE49-F238E27FC236}">
                <a16:creationId xmlns:a16="http://schemas.microsoft.com/office/drawing/2014/main" id="{C6982369-89D8-1A3B-A475-FCE98297DB8A}"/>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C8BC2AAF-4A3B-EEAB-C9A8-1751939066D3}"/>
              </a:ext>
            </a:extLst>
          </p:cNvPr>
          <p:cNvSpPr>
            <a:spLocks noGrp="1"/>
          </p:cNvSpPr>
          <p:nvPr>
            <p:ph type="sldNum" sz="quarter" idx="12"/>
          </p:nvPr>
        </p:nvSpPr>
        <p:spPr/>
        <p:txBody>
          <a:bodyPr/>
          <a:lstStyle/>
          <a:p>
            <a:fld id="{FDBE8DB7-3E2A-48CE-A2E9-72EA6A593E75}" type="slidenum">
              <a:rPr lang="en-GB" smtClean="0"/>
              <a:t>‹#›</a:t>
            </a:fld>
            <a:endParaRPr lang="en-GB"/>
          </a:p>
        </p:txBody>
      </p:sp>
    </p:spTree>
    <p:extLst>
      <p:ext uri="{BB962C8B-B14F-4D97-AF65-F5344CB8AC3E}">
        <p14:creationId xmlns:p14="http://schemas.microsoft.com/office/powerpoint/2010/main" val="317536784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40CAB3-5991-4180-F1C6-DD4EB862FFB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32E816D3-595A-DACC-94D6-81337724ABE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93AC705-73A7-45A7-ECEC-43D39E7A86B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C2B8BC5-1E24-11E1-F423-55B8159BB472}"/>
              </a:ext>
            </a:extLst>
          </p:cNvPr>
          <p:cNvSpPr>
            <a:spLocks noGrp="1"/>
          </p:cNvSpPr>
          <p:nvPr>
            <p:ph type="dt" sz="half" idx="10"/>
          </p:nvPr>
        </p:nvSpPr>
        <p:spPr/>
        <p:txBody>
          <a:bodyPr/>
          <a:lstStyle/>
          <a:p>
            <a:fld id="{E1711E9A-AE6A-47B3-88A9-3D926A361553}" type="datetimeFigureOut">
              <a:rPr lang="en-GB" smtClean="0"/>
              <a:t>27/07/2023</a:t>
            </a:fld>
            <a:endParaRPr lang="en-GB"/>
          </a:p>
        </p:txBody>
      </p:sp>
      <p:sp>
        <p:nvSpPr>
          <p:cNvPr id="6" name="Footer Placeholder 5">
            <a:extLst>
              <a:ext uri="{FF2B5EF4-FFF2-40B4-BE49-F238E27FC236}">
                <a16:creationId xmlns:a16="http://schemas.microsoft.com/office/drawing/2014/main" id="{CBFB9A39-255B-348E-A283-BBEFBB0D0B5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A8366A5-56CB-9BF2-7E51-DBFC8580D927}"/>
              </a:ext>
            </a:extLst>
          </p:cNvPr>
          <p:cNvSpPr>
            <a:spLocks noGrp="1"/>
          </p:cNvSpPr>
          <p:nvPr>
            <p:ph type="sldNum" sz="quarter" idx="12"/>
          </p:nvPr>
        </p:nvSpPr>
        <p:spPr/>
        <p:txBody>
          <a:bodyPr/>
          <a:lstStyle/>
          <a:p>
            <a:fld id="{FDBE8DB7-3E2A-48CE-A2E9-72EA6A593E75}" type="slidenum">
              <a:rPr lang="en-GB" smtClean="0"/>
              <a:t>‹#›</a:t>
            </a:fld>
            <a:endParaRPr lang="en-GB"/>
          </a:p>
        </p:txBody>
      </p:sp>
    </p:spTree>
    <p:extLst>
      <p:ext uri="{BB962C8B-B14F-4D97-AF65-F5344CB8AC3E}">
        <p14:creationId xmlns:p14="http://schemas.microsoft.com/office/powerpoint/2010/main" val="294318032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FDB207-9FEB-3DD0-7AE9-678458131CE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2B39CD1-593B-1218-46B3-F44580EDE51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CCE0283-56B8-3BAF-4D9E-95741AE0687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DA2766E-C40E-A858-7AB7-4D879A0E9DB0}"/>
              </a:ext>
            </a:extLst>
          </p:cNvPr>
          <p:cNvSpPr>
            <a:spLocks noGrp="1"/>
          </p:cNvSpPr>
          <p:nvPr>
            <p:ph type="dt" sz="half" idx="10"/>
          </p:nvPr>
        </p:nvSpPr>
        <p:spPr/>
        <p:txBody>
          <a:bodyPr/>
          <a:lstStyle/>
          <a:p>
            <a:fld id="{E1711E9A-AE6A-47B3-88A9-3D926A361553}" type="datetimeFigureOut">
              <a:rPr lang="en-GB" smtClean="0"/>
              <a:t>27/07/2023</a:t>
            </a:fld>
            <a:endParaRPr lang="en-GB"/>
          </a:p>
        </p:txBody>
      </p:sp>
      <p:sp>
        <p:nvSpPr>
          <p:cNvPr id="6" name="Footer Placeholder 5">
            <a:extLst>
              <a:ext uri="{FF2B5EF4-FFF2-40B4-BE49-F238E27FC236}">
                <a16:creationId xmlns:a16="http://schemas.microsoft.com/office/drawing/2014/main" id="{7E4F560F-8C80-A24F-D52A-6908F94C0FE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A74789E-D88F-802D-23DE-11F0480E2990}"/>
              </a:ext>
            </a:extLst>
          </p:cNvPr>
          <p:cNvSpPr>
            <a:spLocks noGrp="1"/>
          </p:cNvSpPr>
          <p:nvPr>
            <p:ph type="sldNum" sz="quarter" idx="12"/>
          </p:nvPr>
        </p:nvSpPr>
        <p:spPr/>
        <p:txBody>
          <a:bodyPr/>
          <a:lstStyle/>
          <a:p>
            <a:fld id="{FDBE8DB7-3E2A-48CE-A2E9-72EA6A593E75}" type="slidenum">
              <a:rPr lang="en-GB" smtClean="0"/>
              <a:t>‹#›</a:t>
            </a:fld>
            <a:endParaRPr lang="en-GB"/>
          </a:p>
        </p:txBody>
      </p:sp>
    </p:spTree>
    <p:extLst>
      <p:ext uri="{BB962C8B-B14F-4D97-AF65-F5344CB8AC3E}">
        <p14:creationId xmlns:p14="http://schemas.microsoft.com/office/powerpoint/2010/main" val="409358757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11169B-8B23-4612-D646-ACA2F151728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C9F1C1F-1B2B-24DB-5CBE-CEA930AA1DE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86C227F-D7D8-F58C-B06D-B4A879FAD8AB}"/>
              </a:ext>
            </a:extLst>
          </p:cNvPr>
          <p:cNvSpPr>
            <a:spLocks noGrp="1"/>
          </p:cNvSpPr>
          <p:nvPr>
            <p:ph type="dt" sz="half" idx="10"/>
          </p:nvPr>
        </p:nvSpPr>
        <p:spPr/>
        <p:txBody>
          <a:bodyPr/>
          <a:lstStyle/>
          <a:p>
            <a:fld id="{E1711E9A-AE6A-47B3-88A9-3D926A361553}" type="datetimeFigureOut">
              <a:rPr lang="en-GB" smtClean="0"/>
              <a:t>27/07/2023</a:t>
            </a:fld>
            <a:endParaRPr lang="en-GB"/>
          </a:p>
        </p:txBody>
      </p:sp>
      <p:sp>
        <p:nvSpPr>
          <p:cNvPr id="5" name="Footer Placeholder 4">
            <a:extLst>
              <a:ext uri="{FF2B5EF4-FFF2-40B4-BE49-F238E27FC236}">
                <a16:creationId xmlns:a16="http://schemas.microsoft.com/office/drawing/2014/main" id="{6941B160-9526-DAD6-3C0A-08088F8D18B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3CD8B7D-07C3-A275-978D-2DDE2B9B8027}"/>
              </a:ext>
            </a:extLst>
          </p:cNvPr>
          <p:cNvSpPr>
            <a:spLocks noGrp="1"/>
          </p:cNvSpPr>
          <p:nvPr>
            <p:ph type="sldNum" sz="quarter" idx="12"/>
          </p:nvPr>
        </p:nvSpPr>
        <p:spPr/>
        <p:txBody>
          <a:bodyPr/>
          <a:lstStyle/>
          <a:p>
            <a:fld id="{FDBE8DB7-3E2A-48CE-A2E9-72EA6A593E75}" type="slidenum">
              <a:rPr lang="en-GB" smtClean="0"/>
              <a:t>‹#›</a:t>
            </a:fld>
            <a:endParaRPr lang="en-GB"/>
          </a:p>
        </p:txBody>
      </p:sp>
    </p:spTree>
    <p:extLst>
      <p:ext uri="{BB962C8B-B14F-4D97-AF65-F5344CB8AC3E}">
        <p14:creationId xmlns:p14="http://schemas.microsoft.com/office/powerpoint/2010/main" val="20742024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71E4FCB-2B9F-3C72-16EA-04DDF595808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E4333D4-60DB-809D-4DC3-FFB1F5F44FD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BF205F4-47B0-9AC9-8A06-4EAD11E96364}"/>
              </a:ext>
            </a:extLst>
          </p:cNvPr>
          <p:cNvSpPr>
            <a:spLocks noGrp="1"/>
          </p:cNvSpPr>
          <p:nvPr>
            <p:ph type="dt" sz="half" idx="10"/>
          </p:nvPr>
        </p:nvSpPr>
        <p:spPr/>
        <p:txBody>
          <a:bodyPr/>
          <a:lstStyle/>
          <a:p>
            <a:fld id="{E1711E9A-AE6A-47B3-88A9-3D926A361553}" type="datetimeFigureOut">
              <a:rPr lang="en-GB" smtClean="0"/>
              <a:t>27/07/2023</a:t>
            </a:fld>
            <a:endParaRPr lang="en-GB"/>
          </a:p>
        </p:txBody>
      </p:sp>
      <p:sp>
        <p:nvSpPr>
          <p:cNvPr id="5" name="Footer Placeholder 4">
            <a:extLst>
              <a:ext uri="{FF2B5EF4-FFF2-40B4-BE49-F238E27FC236}">
                <a16:creationId xmlns:a16="http://schemas.microsoft.com/office/drawing/2014/main" id="{A1257801-4519-247B-0DB0-57637B4BAE8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4B4FE49-6D11-0E8E-81A2-46951552AC11}"/>
              </a:ext>
            </a:extLst>
          </p:cNvPr>
          <p:cNvSpPr>
            <a:spLocks noGrp="1"/>
          </p:cNvSpPr>
          <p:nvPr>
            <p:ph type="sldNum" sz="quarter" idx="12"/>
          </p:nvPr>
        </p:nvSpPr>
        <p:spPr/>
        <p:txBody>
          <a:bodyPr/>
          <a:lstStyle/>
          <a:p>
            <a:fld id="{FDBE8DB7-3E2A-48CE-A2E9-72EA6A593E75}" type="slidenum">
              <a:rPr lang="en-GB" smtClean="0"/>
              <a:t>‹#›</a:t>
            </a:fld>
            <a:endParaRPr lang="en-GB"/>
          </a:p>
        </p:txBody>
      </p:sp>
    </p:spTree>
    <p:extLst>
      <p:ext uri="{BB962C8B-B14F-4D97-AF65-F5344CB8AC3E}">
        <p14:creationId xmlns:p14="http://schemas.microsoft.com/office/powerpoint/2010/main" val="427046209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FB78DFB-5BBF-D123-6714-330A0258D82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75D5625-359E-F885-E4CA-D62F1AA4F50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51F0609-F8F1-2A13-B8D7-2BBD635D5D0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1711E9A-AE6A-47B3-88A9-3D926A361553}" type="datetimeFigureOut">
              <a:rPr lang="en-GB" smtClean="0"/>
              <a:t>27/07/2023</a:t>
            </a:fld>
            <a:endParaRPr lang="en-GB"/>
          </a:p>
        </p:txBody>
      </p:sp>
      <p:sp>
        <p:nvSpPr>
          <p:cNvPr id="5" name="Footer Placeholder 4">
            <a:extLst>
              <a:ext uri="{FF2B5EF4-FFF2-40B4-BE49-F238E27FC236}">
                <a16:creationId xmlns:a16="http://schemas.microsoft.com/office/drawing/2014/main" id="{56B68DAD-64AC-7515-75BF-C3F9F50338B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51FA9483-6EA8-486C-FB7F-04DD28E6047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DBE8DB7-3E2A-48CE-A2E9-72EA6A593E75}" type="slidenum">
              <a:rPr lang="en-GB" smtClean="0"/>
              <a:t>‹#›</a:t>
            </a:fld>
            <a:endParaRPr lang="en-GB"/>
          </a:p>
        </p:txBody>
      </p:sp>
    </p:spTree>
    <p:extLst>
      <p:ext uri="{BB962C8B-B14F-4D97-AF65-F5344CB8AC3E}">
        <p14:creationId xmlns:p14="http://schemas.microsoft.com/office/powerpoint/2010/main" val="232598494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A5A4E2-2EFF-CD9A-BB49-83C11BEA59FB}"/>
              </a:ext>
            </a:extLst>
          </p:cNvPr>
          <p:cNvSpPr>
            <a:spLocks noGrp="1"/>
          </p:cNvSpPr>
          <p:nvPr>
            <p:ph type="title"/>
          </p:nvPr>
        </p:nvSpPr>
        <p:spPr>
          <a:xfrm>
            <a:off x="838200" y="365125"/>
            <a:ext cx="10515600" cy="2621266"/>
          </a:xfrm>
        </p:spPr>
        <p:txBody>
          <a:bodyPr>
            <a:normAutofit/>
          </a:bodyPr>
          <a:lstStyle/>
          <a:p>
            <a:r>
              <a:rPr lang="en-GB" sz="3200" b="1" dirty="0">
                <a:latin typeface="+mn-lt"/>
              </a:rPr>
              <a:t>                </a:t>
            </a:r>
            <a:br>
              <a:rPr lang="en-GB" sz="3200" b="1" dirty="0">
                <a:latin typeface="+mn-lt"/>
              </a:rPr>
            </a:br>
            <a:r>
              <a:rPr lang="en-GB" sz="3200" b="1" dirty="0">
                <a:latin typeface="+mn-lt"/>
              </a:rPr>
              <a:t>                  </a:t>
            </a:r>
            <a:br>
              <a:rPr lang="en-GB" sz="3200" b="1" dirty="0">
                <a:latin typeface="+mn-lt"/>
              </a:rPr>
            </a:br>
            <a:r>
              <a:rPr lang="en-GB" sz="3200" b="1" dirty="0">
                <a:latin typeface="+mn-lt"/>
              </a:rPr>
              <a:t>               ASSESSMENT COMPONENT 1 PRESENTATION</a:t>
            </a:r>
            <a:endParaRPr lang="en-GB" sz="3200" dirty="0"/>
          </a:p>
        </p:txBody>
      </p:sp>
      <p:sp>
        <p:nvSpPr>
          <p:cNvPr id="3" name="Content Placeholder 2">
            <a:extLst>
              <a:ext uri="{FF2B5EF4-FFF2-40B4-BE49-F238E27FC236}">
                <a16:creationId xmlns:a16="http://schemas.microsoft.com/office/drawing/2014/main" id="{51214415-13E2-7506-4BD8-7C33FB87B393}"/>
              </a:ext>
            </a:extLst>
          </p:cNvPr>
          <p:cNvSpPr>
            <a:spLocks noGrp="1"/>
          </p:cNvSpPr>
          <p:nvPr>
            <p:ph idx="1"/>
          </p:nvPr>
        </p:nvSpPr>
        <p:spPr>
          <a:xfrm>
            <a:off x="68094" y="2451371"/>
            <a:ext cx="12123906" cy="4406630"/>
          </a:xfrm>
        </p:spPr>
        <p:txBody>
          <a:bodyPr/>
          <a:lstStyle/>
          <a:p>
            <a:endParaRPr lang="en-GB" sz="2800" b="1" dirty="0"/>
          </a:p>
          <a:p>
            <a:r>
              <a:rPr lang="en-GB" sz="2400" b="1" dirty="0">
                <a:latin typeface="Arial" panose="020B0604020202020204" pitchFamily="34" charset="0"/>
                <a:cs typeface="Arial" panose="020B0604020202020204" pitchFamily="34" charset="0"/>
              </a:rPr>
              <a:t>STUDENT’S NAME: SHEDRACK CHIDI ASINOBI</a:t>
            </a:r>
          </a:p>
          <a:p>
            <a:r>
              <a:rPr lang="en-GB" sz="2400" b="1" dirty="0">
                <a:latin typeface="Arial" panose="020B0604020202020204" pitchFamily="34" charset="0"/>
                <a:cs typeface="Arial" panose="020B0604020202020204" pitchFamily="34" charset="0"/>
              </a:rPr>
              <a:t>STUDENT’S ID. 2013434</a:t>
            </a:r>
          </a:p>
          <a:p>
            <a:r>
              <a:rPr lang="en-GB" sz="2400" b="1" dirty="0">
                <a:latin typeface="Arial" panose="020B0604020202020204" pitchFamily="34" charset="0"/>
                <a:cs typeface="Arial" panose="020B0604020202020204" pitchFamily="34" charset="0"/>
              </a:rPr>
              <a:t>MODULE NAME: COMMUNITY CARE AND DEVELOPMENT</a:t>
            </a:r>
          </a:p>
          <a:p>
            <a:r>
              <a:rPr lang="en-GB" sz="2400" b="1" dirty="0">
                <a:latin typeface="Arial" panose="020B0604020202020204" pitchFamily="34" charset="0"/>
                <a:cs typeface="Arial" panose="020B0604020202020204" pitchFamily="34" charset="0"/>
              </a:rPr>
              <a:t>MODULE CODE: BMHP6022-LONDON</a:t>
            </a:r>
          </a:p>
          <a:p>
            <a:r>
              <a:rPr lang="en-GB" sz="2400" b="1" dirty="0">
                <a:latin typeface="Arial" panose="020B0604020202020204" pitchFamily="34" charset="0"/>
                <a:cs typeface="Arial" panose="020B0604020202020204" pitchFamily="34" charset="0"/>
              </a:rPr>
              <a:t>LECTURER’S NAME: DR. LAILA SURANI</a:t>
            </a:r>
          </a:p>
          <a:p>
            <a:r>
              <a:rPr lang="en-GB" sz="2400" b="1" dirty="0">
                <a:latin typeface="Arial" panose="020B0604020202020204" pitchFamily="34" charset="0"/>
                <a:cs typeface="Arial" panose="020B0604020202020204" pitchFamily="34" charset="0"/>
              </a:rPr>
              <a:t>DATE: 27/07/2023</a:t>
            </a:r>
          </a:p>
          <a:p>
            <a:r>
              <a:rPr lang="en-GB" sz="2400" b="1" dirty="0">
                <a:latin typeface="Arial" panose="020B0604020202020204" pitchFamily="34" charset="0"/>
                <a:cs typeface="Arial" panose="020B0604020202020204" pitchFamily="34" charset="0"/>
              </a:rPr>
              <a:t>ASSIGNMENT TITLE: ASSIGNMENT COMPONENT 1 (VIVA VOCE)</a:t>
            </a:r>
          </a:p>
          <a:p>
            <a:endParaRPr lang="en-GB" dirty="0"/>
          </a:p>
        </p:txBody>
      </p:sp>
      <p:pic>
        <p:nvPicPr>
          <p:cNvPr id="4" name="Picture 3">
            <a:extLst>
              <a:ext uri="{FF2B5EF4-FFF2-40B4-BE49-F238E27FC236}">
                <a16:creationId xmlns:a16="http://schemas.microsoft.com/office/drawing/2014/main" id="{05120180-4D27-4D5E-8591-AC1E961B129E}"/>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3011506" y="279542"/>
            <a:ext cx="5389124" cy="1453069"/>
          </a:xfrm>
          <a:prstGeom prst="rect">
            <a:avLst/>
          </a:prstGeom>
          <a:noFill/>
          <a:ln>
            <a:noFill/>
          </a:ln>
        </p:spPr>
      </p:pic>
    </p:spTree>
    <p:extLst>
      <p:ext uri="{BB962C8B-B14F-4D97-AF65-F5344CB8AC3E}">
        <p14:creationId xmlns:p14="http://schemas.microsoft.com/office/powerpoint/2010/main" val="421420928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C8E217-DF23-02F7-543C-317E9B31852E}"/>
              </a:ext>
            </a:extLst>
          </p:cNvPr>
          <p:cNvSpPr>
            <a:spLocks noGrp="1"/>
          </p:cNvSpPr>
          <p:nvPr>
            <p:ph type="title"/>
          </p:nvPr>
        </p:nvSpPr>
        <p:spPr>
          <a:xfrm>
            <a:off x="-1" y="365125"/>
            <a:ext cx="12192001" cy="1325563"/>
          </a:xfrm>
        </p:spPr>
        <p:txBody>
          <a:bodyPr>
            <a:normAutofit/>
          </a:bodyPr>
          <a:lstStyle/>
          <a:p>
            <a:r>
              <a:rPr lang="en-GB" dirty="0"/>
              <a:t>                           </a:t>
            </a:r>
            <a:r>
              <a:rPr lang="en-GB" sz="3200" b="1" dirty="0">
                <a:latin typeface="Arial" panose="020B0604020202020204" pitchFamily="34" charset="0"/>
                <a:cs typeface="Arial" panose="020B0604020202020204" pitchFamily="34" charset="0"/>
              </a:rPr>
              <a:t>Introduction </a:t>
            </a:r>
            <a:br>
              <a:rPr lang="en-GB" b="1" dirty="0">
                <a:latin typeface="Arial" panose="020B0604020202020204" pitchFamily="34" charset="0"/>
                <a:cs typeface="Arial" panose="020B0604020202020204" pitchFamily="34" charset="0"/>
              </a:rPr>
            </a:br>
            <a:r>
              <a:rPr lang="en-GB" b="1" dirty="0">
                <a:latin typeface="Arial" panose="020B0604020202020204" pitchFamily="34" charset="0"/>
                <a:cs typeface="Arial" panose="020B0604020202020204" pitchFamily="34" charset="0"/>
              </a:rPr>
              <a:t> </a:t>
            </a:r>
            <a:r>
              <a:rPr lang="en-GB" sz="3200" b="1" dirty="0">
                <a:latin typeface="Arial" panose="020B0604020202020204" pitchFamily="34" charset="0"/>
                <a:cs typeface="Arial" panose="020B0604020202020204" pitchFamily="34" charset="0"/>
              </a:rPr>
              <a:t>Topic: Smoking as a health issue in Enfield</a:t>
            </a:r>
          </a:p>
        </p:txBody>
      </p:sp>
      <p:sp>
        <p:nvSpPr>
          <p:cNvPr id="3" name="Content Placeholder 2">
            <a:extLst>
              <a:ext uri="{FF2B5EF4-FFF2-40B4-BE49-F238E27FC236}">
                <a16:creationId xmlns:a16="http://schemas.microsoft.com/office/drawing/2014/main" id="{31BB0F2B-5D43-8617-BD1D-61151DC4E7E5}"/>
              </a:ext>
            </a:extLst>
          </p:cNvPr>
          <p:cNvSpPr>
            <a:spLocks noGrp="1"/>
          </p:cNvSpPr>
          <p:nvPr>
            <p:ph idx="1"/>
          </p:nvPr>
        </p:nvSpPr>
        <p:spPr>
          <a:xfrm>
            <a:off x="0" y="1825624"/>
            <a:ext cx="12192000" cy="5032375"/>
          </a:xfrm>
        </p:spPr>
        <p:txBody>
          <a:bodyPr>
            <a:normAutofit lnSpcReduction="10000"/>
          </a:bodyPr>
          <a:lstStyle/>
          <a:p>
            <a:r>
              <a:rPr lang="en-GB" sz="2200" dirty="0">
                <a:latin typeface="Arial" panose="020B0604020202020204" pitchFamily="34" charset="0"/>
                <a:cs typeface="Arial" panose="020B0604020202020204" pitchFamily="34" charset="0"/>
              </a:rPr>
              <a:t>According to West R. at </a:t>
            </a:r>
            <a:r>
              <a:rPr lang="en-GB" sz="2200" dirty="0" err="1">
                <a:latin typeface="Arial" panose="020B0604020202020204" pitchFamily="34" charset="0"/>
                <a:cs typeface="Arial" panose="020B0604020202020204" pitchFamily="34" charset="0"/>
              </a:rPr>
              <a:t>el</a:t>
            </a:r>
            <a:r>
              <a:rPr lang="en-GB" sz="2200" dirty="0">
                <a:latin typeface="Arial" panose="020B0604020202020204" pitchFamily="34" charset="0"/>
                <a:cs typeface="Arial" panose="020B0604020202020204" pitchFamily="34" charset="0"/>
              </a:rPr>
              <a:t> (2016) Tobacco smoking consists of drawing into the mouth and usually the lungs, smoke from burning Tobacco</a:t>
            </a:r>
          </a:p>
          <a:p>
            <a:r>
              <a:rPr lang="en-GB" sz="2200" dirty="0">
                <a:latin typeface="Arial" panose="020B0604020202020204" pitchFamily="34" charset="0"/>
                <a:cs typeface="Arial" panose="020B0604020202020204" pitchFamily="34" charset="0"/>
              </a:rPr>
              <a:t>Smoking is a major public health challenges in London Borough of Enfield and one of the most important cause of preventable deaths </a:t>
            </a:r>
          </a:p>
          <a:p>
            <a:r>
              <a:rPr lang="en-GB" sz="2200" dirty="0">
                <a:latin typeface="Arial" panose="020B0604020202020204" pitchFamily="34" charset="0"/>
                <a:cs typeface="Arial" panose="020B0604020202020204" pitchFamily="34" charset="0"/>
              </a:rPr>
              <a:t>It is a major risk element to non-transmissible diseases such as Chronic Obstructive Pulmonary Disease (COPD).</a:t>
            </a:r>
          </a:p>
          <a:p>
            <a:endParaRPr lang="en-GB" dirty="0"/>
          </a:p>
          <a:p>
            <a:endParaRPr lang="en-GB" dirty="0"/>
          </a:p>
          <a:p>
            <a:endParaRPr lang="en-GB" dirty="0"/>
          </a:p>
          <a:p>
            <a:endParaRPr lang="en-GB" dirty="0"/>
          </a:p>
          <a:p>
            <a:endParaRPr lang="en-GB" dirty="0"/>
          </a:p>
          <a:p>
            <a:pPr marL="0" indent="0">
              <a:buNone/>
            </a:pPr>
            <a:r>
              <a:rPr lang="en-GB" dirty="0"/>
              <a:t>                                                                                                      Wellmind.com </a:t>
            </a:r>
          </a:p>
        </p:txBody>
      </p:sp>
      <p:pic>
        <p:nvPicPr>
          <p:cNvPr id="4" name="Picture 3">
            <a:extLst>
              <a:ext uri="{FF2B5EF4-FFF2-40B4-BE49-F238E27FC236}">
                <a16:creationId xmlns:a16="http://schemas.microsoft.com/office/drawing/2014/main" id="{65835B25-75C4-172E-552B-C38185B96C5D}"/>
              </a:ext>
            </a:extLst>
          </p:cNvPr>
          <p:cNvPicPr>
            <a:picLocks noChangeAspect="1"/>
          </p:cNvPicPr>
          <p:nvPr/>
        </p:nvPicPr>
        <p:blipFill>
          <a:blip r:embed="rId2"/>
          <a:stretch>
            <a:fillRect/>
          </a:stretch>
        </p:blipFill>
        <p:spPr>
          <a:xfrm>
            <a:off x="5951913" y="3865418"/>
            <a:ext cx="5461462" cy="2510444"/>
          </a:xfrm>
          <a:prstGeom prst="rect">
            <a:avLst/>
          </a:prstGeom>
        </p:spPr>
      </p:pic>
    </p:spTree>
    <p:extLst>
      <p:ext uri="{BB962C8B-B14F-4D97-AF65-F5344CB8AC3E}">
        <p14:creationId xmlns:p14="http://schemas.microsoft.com/office/powerpoint/2010/main" val="95223767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6BE9A9-07F6-56E7-45E8-BE0FF6C781B9}"/>
              </a:ext>
            </a:extLst>
          </p:cNvPr>
          <p:cNvSpPr>
            <a:spLocks noGrp="1"/>
          </p:cNvSpPr>
          <p:nvPr>
            <p:ph type="title"/>
          </p:nvPr>
        </p:nvSpPr>
        <p:spPr/>
        <p:txBody>
          <a:bodyPr>
            <a:normAutofit/>
          </a:bodyPr>
          <a:lstStyle/>
          <a:p>
            <a:r>
              <a:rPr lang="en-GB" sz="3200" dirty="0"/>
              <a:t>                       </a:t>
            </a:r>
            <a:r>
              <a:rPr lang="en-GB" sz="3200" b="1" dirty="0">
                <a:latin typeface="Arial" panose="020B0604020202020204" pitchFamily="34" charset="0"/>
                <a:cs typeface="Arial" panose="020B0604020202020204" pitchFamily="34" charset="0"/>
              </a:rPr>
              <a:t>Introduction cont.</a:t>
            </a:r>
          </a:p>
        </p:txBody>
      </p:sp>
      <p:sp>
        <p:nvSpPr>
          <p:cNvPr id="3" name="Content Placeholder 2">
            <a:extLst>
              <a:ext uri="{FF2B5EF4-FFF2-40B4-BE49-F238E27FC236}">
                <a16:creationId xmlns:a16="http://schemas.microsoft.com/office/drawing/2014/main" id="{5AB212B8-A5A4-658E-3974-4B4D1AAC5376}"/>
              </a:ext>
            </a:extLst>
          </p:cNvPr>
          <p:cNvSpPr>
            <a:spLocks noGrp="1"/>
          </p:cNvSpPr>
          <p:nvPr>
            <p:ph idx="1"/>
          </p:nvPr>
        </p:nvSpPr>
        <p:spPr>
          <a:xfrm>
            <a:off x="0" y="1825624"/>
            <a:ext cx="12192000" cy="4965873"/>
          </a:xfrm>
        </p:spPr>
        <p:txBody>
          <a:bodyPr>
            <a:normAutofit/>
          </a:bodyPr>
          <a:lstStyle/>
          <a:p>
            <a:r>
              <a:rPr lang="en-GB" sz="2000" dirty="0">
                <a:latin typeface="Arial" panose="020B0604020202020204" pitchFamily="34" charset="0"/>
                <a:cs typeface="Arial" panose="020B0604020202020204" pitchFamily="34" charset="0"/>
              </a:rPr>
              <a:t>On yearly bases, Tobacco smoking consumes the lives of up to 64,000 individuals in England with about 30,000 individuals suffering from smoking-related diseases. PH England (2021)</a:t>
            </a:r>
          </a:p>
          <a:p>
            <a:pPr marL="0" indent="0">
              <a:buNone/>
            </a:pPr>
            <a:r>
              <a:rPr lang="en-GB" sz="2000" dirty="0">
                <a:latin typeface="Arial" panose="020B0604020202020204" pitchFamily="34" charset="0"/>
                <a:cs typeface="Arial" panose="020B0604020202020204" pitchFamily="34" charset="0"/>
              </a:rPr>
              <a:t>The life-expectancy of a potential smoker is reduced by 10 years. Jha, P et al (2013).</a:t>
            </a:r>
          </a:p>
          <a:p>
            <a:pPr marL="0" indent="0">
              <a:buNone/>
            </a:pPr>
            <a:r>
              <a:rPr lang="en-GB" sz="2000" dirty="0">
                <a:latin typeface="Arial" panose="020B0604020202020204" pitchFamily="34" charset="0"/>
                <a:cs typeface="Arial" panose="020B0604020202020204" pitchFamily="34" charset="0"/>
              </a:rPr>
              <a:t>Notwithstanding smoking has been the leading modifying factor for health inequalities, responsible for the division by 2 of the 10 year difference in life expectancy, between the least and the most disadvantaged in the society. </a:t>
            </a:r>
            <a:r>
              <a:rPr lang="en-GB" sz="2000" dirty="0" err="1">
                <a:latin typeface="Arial" panose="020B0604020202020204" pitchFamily="34" charset="0"/>
                <a:cs typeface="Arial" panose="020B0604020202020204" pitchFamily="34" charset="0"/>
              </a:rPr>
              <a:t>Peto</a:t>
            </a:r>
            <a:r>
              <a:rPr lang="en-GB" sz="2000" dirty="0">
                <a:latin typeface="Arial" panose="020B0604020202020204" pitchFamily="34" charset="0"/>
                <a:cs typeface="Arial" panose="020B0604020202020204" pitchFamily="34" charset="0"/>
              </a:rPr>
              <a:t> R. </a:t>
            </a:r>
            <a:r>
              <a:rPr lang="en-GB" sz="2000" dirty="0" err="1">
                <a:latin typeface="Arial" panose="020B0604020202020204" pitchFamily="34" charset="0"/>
                <a:cs typeface="Arial" panose="020B0604020202020204" pitchFamily="34" charset="0"/>
              </a:rPr>
              <a:t>at.el</a:t>
            </a:r>
            <a:r>
              <a:rPr lang="en-GB" sz="2000" dirty="0">
                <a:latin typeface="Arial" panose="020B0604020202020204" pitchFamily="34" charset="0"/>
                <a:cs typeface="Arial" panose="020B0604020202020204" pitchFamily="34" charset="0"/>
              </a:rPr>
              <a:t> (2006). </a:t>
            </a:r>
          </a:p>
        </p:txBody>
      </p:sp>
    </p:spTree>
    <p:extLst>
      <p:ext uri="{BB962C8B-B14F-4D97-AF65-F5344CB8AC3E}">
        <p14:creationId xmlns:p14="http://schemas.microsoft.com/office/powerpoint/2010/main" val="320128720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260751-9FC2-5D04-DBD4-5B80BF68D84A}"/>
              </a:ext>
            </a:extLst>
          </p:cNvPr>
          <p:cNvSpPr>
            <a:spLocks noGrp="1"/>
          </p:cNvSpPr>
          <p:nvPr>
            <p:ph type="title"/>
          </p:nvPr>
        </p:nvSpPr>
        <p:spPr>
          <a:xfrm>
            <a:off x="1" y="365125"/>
            <a:ext cx="12128268" cy="1325563"/>
          </a:xfrm>
        </p:spPr>
        <p:txBody>
          <a:bodyPr/>
          <a:lstStyle/>
          <a:p>
            <a:r>
              <a:rPr lang="en-GB" dirty="0"/>
              <a:t>              </a:t>
            </a:r>
            <a:r>
              <a:rPr lang="en-GB" sz="3200" b="1" dirty="0">
                <a:latin typeface="Arial" panose="020B0604020202020204" pitchFamily="34" charset="0"/>
                <a:cs typeface="Arial" panose="020B0604020202020204" pitchFamily="34" charset="0"/>
              </a:rPr>
              <a:t>Demographic area of Enfield</a:t>
            </a:r>
          </a:p>
        </p:txBody>
      </p:sp>
      <p:sp>
        <p:nvSpPr>
          <p:cNvPr id="3" name="Content Placeholder 2">
            <a:extLst>
              <a:ext uri="{FF2B5EF4-FFF2-40B4-BE49-F238E27FC236}">
                <a16:creationId xmlns:a16="http://schemas.microsoft.com/office/drawing/2014/main" id="{ED4A715C-2B7A-5AA0-A784-26A3CA148E58}"/>
              </a:ext>
            </a:extLst>
          </p:cNvPr>
          <p:cNvSpPr>
            <a:spLocks noGrp="1"/>
          </p:cNvSpPr>
          <p:nvPr>
            <p:ph idx="1"/>
          </p:nvPr>
        </p:nvSpPr>
        <p:spPr>
          <a:xfrm>
            <a:off x="0" y="1478944"/>
            <a:ext cx="12192000" cy="5379056"/>
          </a:xfrm>
        </p:spPr>
        <p:txBody>
          <a:bodyPr/>
          <a:lstStyle/>
          <a:p>
            <a:r>
              <a:rPr lang="en-GB" b="1" dirty="0"/>
              <a:t>Location of the city: </a:t>
            </a:r>
            <a:r>
              <a:rPr lang="en-GB" sz="1800" dirty="0">
                <a:latin typeface="Arial" panose="020B0604020202020204" pitchFamily="34" charset="0"/>
                <a:cs typeface="Arial" panose="020B0604020202020204" pitchFamily="34" charset="0"/>
              </a:rPr>
              <a:t>London borough of Enfield is </a:t>
            </a:r>
            <a:r>
              <a:rPr lang="en-GB" sz="1800" kern="0" dirty="0">
                <a:effectLst/>
                <a:latin typeface="Arial" panose="020B0604020202020204" pitchFamily="34" charset="0"/>
                <a:ea typeface="Calibri" panose="020F0502020204030204" pitchFamily="34" charset="0"/>
                <a:cs typeface="Arial" panose="020B0604020202020204" pitchFamily="34" charset="0"/>
              </a:rPr>
              <a:t>Located in the northern part of London, it is bordered in the west by Barnet, south by Haringey, southeast by Waltham Forest, north by </a:t>
            </a:r>
            <a:r>
              <a:rPr lang="en-GB" sz="1800" kern="0" dirty="0" err="1">
                <a:effectLst/>
                <a:latin typeface="Arial" panose="020B0604020202020204" pitchFamily="34" charset="0"/>
                <a:ea typeface="Calibri" panose="020F0502020204030204" pitchFamily="34" charset="0"/>
                <a:cs typeface="Arial" panose="020B0604020202020204" pitchFamily="34" charset="0"/>
              </a:rPr>
              <a:t>Broxbuorne</a:t>
            </a:r>
            <a:r>
              <a:rPr lang="en-GB" sz="1800" kern="0" dirty="0">
                <a:effectLst/>
                <a:latin typeface="Arial" panose="020B0604020202020204" pitchFamily="34" charset="0"/>
                <a:ea typeface="Calibri" panose="020F0502020204030204" pitchFamily="34" charset="0"/>
                <a:cs typeface="Arial" panose="020B0604020202020204" pitchFamily="34" charset="0"/>
              </a:rPr>
              <a:t>, Hertsmere and Welwyn and in the east is Epping Forest. </a:t>
            </a:r>
          </a:p>
          <a:p>
            <a:r>
              <a:rPr lang="en-GB" b="1" kern="0" dirty="0">
                <a:latin typeface="Arial" panose="020B0604020202020204" pitchFamily="34" charset="0"/>
                <a:ea typeface="Calibri" panose="020F0502020204030204" pitchFamily="34" charset="0"/>
                <a:cs typeface="Arial" panose="020B0604020202020204" pitchFamily="34" charset="0"/>
              </a:rPr>
              <a:t>Population: </a:t>
            </a:r>
            <a:r>
              <a:rPr lang="en-GB" sz="1800" kern="0" dirty="0">
                <a:latin typeface="Arial" panose="020B0604020202020204" pitchFamily="34" charset="0"/>
                <a:ea typeface="Calibri" panose="020F0502020204030204" pitchFamily="34" charset="0"/>
                <a:cs typeface="Arial" panose="020B0604020202020204" pitchFamily="34" charset="0"/>
              </a:rPr>
              <a:t>Enfield is estimated to have a population of about 332,000 based on the current growth rate. </a:t>
            </a:r>
            <a:endParaRPr lang="en-GB" sz="1800" dirty="0">
              <a:latin typeface="Arial" panose="020B0604020202020204" pitchFamily="34" charset="0"/>
              <a:cs typeface="Arial" panose="020B0604020202020204" pitchFamily="34" charset="0"/>
            </a:endParaRPr>
          </a:p>
          <a:p>
            <a:r>
              <a:rPr lang="en-GB" b="1" dirty="0"/>
              <a:t>Diversity of city:</a:t>
            </a:r>
            <a:r>
              <a:rPr kumimoji="0" lang="en-GB" sz="1800" b="0" i="0" u="none" strike="noStrike" kern="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 Latest 2021 census shows that the white are predominant in the city with (52.1%)</a:t>
            </a:r>
            <a:r>
              <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and non-white represent the 47.9% of the population. Black people has the largest minority group with 18,3% population.Varbes.com (2022).</a:t>
            </a:r>
            <a:endParaRPr lang="en-GB" b="1" dirty="0"/>
          </a:p>
          <a:p>
            <a:r>
              <a:rPr lang="en-GB" b="1" dirty="0"/>
              <a:t>Changing demographic of the modern society: </a:t>
            </a:r>
            <a:r>
              <a:rPr lang="en-GB" sz="1800" dirty="0">
                <a:latin typeface="Arial" panose="020B0604020202020204" pitchFamily="34" charset="0"/>
                <a:cs typeface="Arial" panose="020B0604020202020204" pitchFamily="34" charset="0"/>
              </a:rPr>
              <a:t>Between 2020 and mid-2021 the population of the city fell by 3,986 people. Varbes.com (2022) </a:t>
            </a:r>
          </a:p>
          <a:p>
            <a:endParaRPr lang="en-GB" sz="1800" dirty="0">
              <a:latin typeface="Arial" panose="020B0604020202020204" pitchFamily="34" charset="0"/>
              <a:cs typeface="Arial" panose="020B0604020202020204" pitchFamily="34" charset="0"/>
            </a:endParaRPr>
          </a:p>
          <a:p>
            <a:pPr marL="0" indent="0">
              <a:buNone/>
            </a:pPr>
            <a:endParaRPr lang="en-GB" sz="1800" dirty="0">
              <a:latin typeface="Arial" panose="020B0604020202020204" pitchFamily="34" charset="0"/>
              <a:cs typeface="Arial" panose="020B0604020202020204" pitchFamily="34" charset="0"/>
            </a:endParaRPr>
          </a:p>
          <a:p>
            <a:pPr marL="0" indent="0">
              <a:buNone/>
            </a:pPr>
            <a:endParaRPr lang="en-GB" sz="1800" dirty="0">
              <a:latin typeface="Arial" panose="020B0604020202020204" pitchFamily="34" charset="0"/>
              <a:cs typeface="Arial" panose="020B0604020202020204" pitchFamily="34" charset="0"/>
            </a:endParaRPr>
          </a:p>
          <a:p>
            <a:pPr marL="0" indent="0">
              <a:buNone/>
            </a:pPr>
            <a:endParaRPr lang="en-GB" sz="1800" dirty="0">
              <a:latin typeface="Arial" panose="020B0604020202020204" pitchFamily="34" charset="0"/>
              <a:cs typeface="Arial" panose="020B0604020202020204" pitchFamily="34" charset="0"/>
            </a:endParaRPr>
          </a:p>
          <a:p>
            <a:pPr marL="0" indent="0">
              <a:buNone/>
            </a:pPr>
            <a:r>
              <a:rPr lang="en-GB" sz="1800" dirty="0">
                <a:latin typeface="Arial" panose="020B0604020202020204" pitchFamily="34" charset="0"/>
                <a:cs typeface="Arial" panose="020B0604020202020204" pitchFamily="34" charset="0"/>
              </a:rPr>
              <a:t>                                                                                                             Enfield council</a:t>
            </a:r>
          </a:p>
          <a:p>
            <a:endParaRPr lang="en-GB" dirty="0"/>
          </a:p>
        </p:txBody>
      </p:sp>
      <p:pic>
        <p:nvPicPr>
          <p:cNvPr id="8" name="Picture 7">
            <a:extLst>
              <a:ext uri="{FF2B5EF4-FFF2-40B4-BE49-F238E27FC236}">
                <a16:creationId xmlns:a16="http://schemas.microsoft.com/office/drawing/2014/main" id="{5F868274-C070-9A39-28CE-B2EAAF5C3C2E}"/>
              </a:ext>
            </a:extLst>
          </p:cNvPr>
          <p:cNvPicPr>
            <a:picLocks noChangeAspect="1"/>
          </p:cNvPicPr>
          <p:nvPr/>
        </p:nvPicPr>
        <p:blipFill>
          <a:blip r:embed="rId2"/>
          <a:stretch>
            <a:fillRect/>
          </a:stretch>
        </p:blipFill>
        <p:spPr>
          <a:xfrm>
            <a:off x="5359179" y="4507518"/>
            <a:ext cx="5319423" cy="1743075"/>
          </a:xfrm>
          <a:prstGeom prst="rect">
            <a:avLst/>
          </a:prstGeom>
        </p:spPr>
      </p:pic>
    </p:spTree>
    <p:extLst>
      <p:ext uri="{BB962C8B-B14F-4D97-AF65-F5344CB8AC3E}">
        <p14:creationId xmlns:p14="http://schemas.microsoft.com/office/powerpoint/2010/main" val="332736738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1F3E30-AE8A-9742-D0BA-7F8B568AF216}"/>
              </a:ext>
            </a:extLst>
          </p:cNvPr>
          <p:cNvSpPr>
            <a:spLocks noGrp="1"/>
          </p:cNvSpPr>
          <p:nvPr>
            <p:ph type="title"/>
          </p:nvPr>
        </p:nvSpPr>
        <p:spPr/>
        <p:txBody>
          <a:bodyPr>
            <a:normAutofit/>
          </a:bodyPr>
          <a:lstStyle/>
          <a:p>
            <a:r>
              <a:rPr lang="en-GB" sz="3200" b="1" dirty="0">
                <a:latin typeface="Arial" panose="020B0604020202020204" pitchFamily="34" charset="0"/>
                <a:cs typeface="Arial" panose="020B0604020202020204" pitchFamily="34" charset="0"/>
              </a:rPr>
              <a:t>Prevalence and mortality rate due to smoking</a:t>
            </a:r>
          </a:p>
        </p:txBody>
      </p:sp>
      <p:sp>
        <p:nvSpPr>
          <p:cNvPr id="3" name="Content Placeholder 2">
            <a:extLst>
              <a:ext uri="{FF2B5EF4-FFF2-40B4-BE49-F238E27FC236}">
                <a16:creationId xmlns:a16="http://schemas.microsoft.com/office/drawing/2014/main" id="{499AABB7-6F5E-0A54-6B14-6F63E3FFC224}"/>
              </a:ext>
            </a:extLst>
          </p:cNvPr>
          <p:cNvSpPr>
            <a:spLocks noGrp="1"/>
          </p:cNvSpPr>
          <p:nvPr>
            <p:ph idx="1"/>
          </p:nvPr>
        </p:nvSpPr>
        <p:spPr>
          <a:xfrm>
            <a:off x="0" y="1825624"/>
            <a:ext cx="12192000" cy="4964281"/>
          </a:xfrm>
        </p:spPr>
        <p:txBody>
          <a:bodyPr>
            <a:normAutofit lnSpcReduction="10000"/>
          </a:bodyPr>
          <a:lstStyle/>
          <a:p>
            <a:r>
              <a:rPr lang="en-GB" b="1" dirty="0"/>
              <a:t>Mortality rate</a:t>
            </a:r>
            <a:r>
              <a:rPr lang="en-GB" dirty="0"/>
              <a:t>: </a:t>
            </a:r>
            <a:r>
              <a:rPr lang="en-GB" sz="1800" dirty="0">
                <a:latin typeface="Arial" panose="020B0604020202020204" pitchFamily="34" charset="0"/>
                <a:cs typeface="Arial" panose="020B0604020202020204" pitchFamily="34" charset="0"/>
              </a:rPr>
              <a:t>According to public health England (2021) official statistics shows that there are approximately 250 smoke-related deaths per year and 2000 smoke-associated hospital admissions in Enfield.</a:t>
            </a:r>
          </a:p>
          <a:p>
            <a:pPr marL="0" indent="0">
              <a:buNone/>
            </a:pPr>
            <a:r>
              <a:rPr lang="en-GB" b="1" dirty="0"/>
              <a:t>. Prevalence health issues</a:t>
            </a:r>
            <a:r>
              <a:rPr lang="en-GB" dirty="0"/>
              <a:t>: </a:t>
            </a:r>
            <a:r>
              <a:rPr lang="en-GB" sz="1800" dirty="0">
                <a:latin typeface="Arial" panose="020B0604020202020204" pitchFamily="34" charset="0"/>
                <a:cs typeface="Arial" panose="020B0604020202020204" pitchFamily="34" charset="0"/>
              </a:rPr>
              <a:t>Enfield is the borough with the highest proportion of smokers with about 18.5%</a:t>
            </a:r>
          </a:p>
          <a:p>
            <a:r>
              <a:rPr lang="en-GB" b="1" dirty="0"/>
              <a:t>Health risks: </a:t>
            </a:r>
            <a:r>
              <a:rPr lang="en-GB" sz="1800" b="1" dirty="0">
                <a:latin typeface="Arial" panose="020B0604020202020204" pitchFamily="34" charset="0"/>
                <a:cs typeface="Arial" panose="020B0604020202020204" pitchFamily="34" charset="0"/>
              </a:rPr>
              <a:t>A</a:t>
            </a:r>
            <a:r>
              <a:rPr lang="en-GB" sz="1800" dirty="0">
                <a:latin typeface="Arial" panose="020B0604020202020204" pitchFamily="34" charset="0"/>
                <a:cs typeface="Arial" panose="020B0604020202020204" pitchFamily="34" charset="0"/>
              </a:rPr>
              <a:t>ccording to centre for disease control and prevention (2020), smoking causes lung disease, cancer, heart disease, chronic obstructive pulmonary diseases (COPD), It increases the risks for tuberculosis and heart diseases. </a:t>
            </a:r>
          </a:p>
          <a:p>
            <a:pPr marL="0" indent="0">
              <a:buNone/>
            </a:pPr>
            <a:endParaRPr lang="en-GB" dirty="0"/>
          </a:p>
          <a:p>
            <a:pPr marL="0" indent="0">
              <a:buNone/>
            </a:pPr>
            <a:endParaRPr lang="en-GB" sz="1600" dirty="0">
              <a:latin typeface="Arial" panose="020B0604020202020204" pitchFamily="34" charset="0"/>
              <a:cs typeface="Arial" panose="020B0604020202020204" pitchFamily="34" charset="0"/>
            </a:endParaRPr>
          </a:p>
          <a:p>
            <a:pPr marL="0" indent="0">
              <a:buNone/>
            </a:pPr>
            <a:endParaRPr lang="en-GB" sz="1600" dirty="0">
              <a:latin typeface="Arial" panose="020B0604020202020204" pitchFamily="34" charset="0"/>
              <a:cs typeface="Arial" panose="020B0604020202020204" pitchFamily="34" charset="0"/>
            </a:endParaRPr>
          </a:p>
          <a:p>
            <a:pPr marL="0" indent="0">
              <a:buNone/>
            </a:pPr>
            <a:endParaRPr lang="en-GB" sz="1600" dirty="0">
              <a:latin typeface="Arial" panose="020B0604020202020204" pitchFamily="34" charset="0"/>
              <a:cs typeface="Arial" panose="020B0604020202020204" pitchFamily="34" charset="0"/>
            </a:endParaRPr>
          </a:p>
          <a:p>
            <a:pPr marL="0" indent="0">
              <a:buNone/>
            </a:pPr>
            <a:endParaRPr lang="en-GB" sz="1600" dirty="0">
              <a:latin typeface="Arial" panose="020B0604020202020204" pitchFamily="34" charset="0"/>
              <a:cs typeface="Arial" panose="020B0604020202020204" pitchFamily="34" charset="0"/>
            </a:endParaRPr>
          </a:p>
          <a:p>
            <a:pPr marL="0" indent="0">
              <a:buNone/>
            </a:pPr>
            <a:endParaRPr lang="en-GB" sz="1600" dirty="0">
              <a:latin typeface="Arial" panose="020B0604020202020204" pitchFamily="34" charset="0"/>
              <a:cs typeface="Arial" panose="020B0604020202020204" pitchFamily="34" charset="0"/>
            </a:endParaRPr>
          </a:p>
          <a:p>
            <a:pPr marL="0" indent="0">
              <a:buNone/>
            </a:pPr>
            <a:endParaRPr lang="en-GB" sz="1600" dirty="0">
              <a:latin typeface="Arial" panose="020B0604020202020204" pitchFamily="34" charset="0"/>
              <a:cs typeface="Arial" panose="020B0604020202020204" pitchFamily="34" charset="0"/>
            </a:endParaRPr>
          </a:p>
          <a:p>
            <a:pPr marL="0" indent="0">
              <a:buNone/>
            </a:pPr>
            <a:r>
              <a:rPr lang="en-GB" sz="1600" dirty="0">
                <a:latin typeface="Arial" panose="020B0604020202020204" pitchFamily="34" charset="0"/>
                <a:cs typeface="Arial" panose="020B0604020202020204" pitchFamily="34" charset="0"/>
              </a:rPr>
              <a:t>                                                                                                                                                  Enfield dispatch</a:t>
            </a:r>
          </a:p>
        </p:txBody>
      </p:sp>
      <p:pic>
        <p:nvPicPr>
          <p:cNvPr id="4" name="Picture 3">
            <a:extLst>
              <a:ext uri="{FF2B5EF4-FFF2-40B4-BE49-F238E27FC236}">
                <a16:creationId xmlns:a16="http://schemas.microsoft.com/office/drawing/2014/main" id="{37FC7AB6-408E-790A-A15C-B1F47A7A9FD7}"/>
              </a:ext>
            </a:extLst>
          </p:cNvPr>
          <p:cNvPicPr>
            <a:picLocks noChangeAspect="1"/>
          </p:cNvPicPr>
          <p:nvPr/>
        </p:nvPicPr>
        <p:blipFill>
          <a:blip r:embed="rId2"/>
          <a:stretch>
            <a:fillRect/>
          </a:stretch>
        </p:blipFill>
        <p:spPr>
          <a:xfrm>
            <a:off x="6096000" y="3782291"/>
            <a:ext cx="6096000" cy="2398376"/>
          </a:xfrm>
          <a:prstGeom prst="rect">
            <a:avLst/>
          </a:prstGeom>
        </p:spPr>
      </p:pic>
    </p:spTree>
    <p:extLst>
      <p:ext uri="{BB962C8B-B14F-4D97-AF65-F5344CB8AC3E}">
        <p14:creationId xmlns:p14="http://schemas.microsoft.com/office/powerpoint/2010/main" val="261415507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51DBD4-0D53-7C3A-808C-3DA47F4B9E62}"/>
              </a:ext>
            </a:extLst>
          </p:cNvPr>
          <p:cNvSpPr>
            <a:spLocks noGrp="1"/>
          </p:cNvSpPr>
          <p:nvPr>
            <p:ph type="title"/>
          </p:nvPr>
        </p:nvSpPr>
        <p:spPr>
          <a:xfrm>
            <a:off x="72189" y="0"/>
            <a:ext cx="12047621" cy="1325563"/>
          </a:xfrm>
        </p:spPr>
        <p:txBody>
          <a:bodyPr>
            <a:normAutofit/>
          </a:bodyPr>
          <a:lstStyle/>
          <a:p>
            <a:r>
              <a:rPr lang="en-GB" sz="3200" b="1" dirty="0">
                <a:latin typeface="Arial" panose="020B0604020202020204" pitchFamily="34" charset="0"/>
                <a:cs typeface="Arial" panose="020B0604020202020204" pitchFamily="34" charset="0"/>
              </a:rPr>
              <a:t>Possible existing means of communication of health and social care providers both internal and external</a:t>
            </a:r>
          </a:p>
        </p:txBody>
      </p:sp>
      <p:sp>
        <p:nvSpPr>
          <p:cNvPr id="3" name="Content Placeholder 2">
            <a:extLst>
              <a:ext uri="{FF2B5EF4-FFF2-40B4-BE49-F238E27FC236}">
                <a16:creationId xmlns:a16="http://schemas.microsoft.com/office/drawing/2014/main" id="{FA8EA270-8722-FA33-0F01-D67EFFEE7A59}"/>
              </a:ext>
            </a:extLst>
          </p:cNvPr>
          <p:cNvSpPr>
            <a:spLocks noGrp="1"/>
          </p:cNvSpPr>
          <p:nvPr>
            <p:ph idx="1"/>
          </p:nvPr>
        </p:nvSpPr>
        <p:spPr>
          <a:xfrm>
            <a:off x="0" y="1427748"/>
            <a:ext cx="12192000" cy="5430252"/>
          </a:xfrm>
        </p:spPr>
        <p:txBody>
          <a:bodyPr>
            <a:normAutofit/>
          </a:bodyPr>
          <a:lstStyle/>
          <a:p>
            <a:endParaRPr lang="en-GB" sz="3600" b="1" dirty="0">
              <a:latin typeface="Arial" panose="020B0604020202020204" pitchFamily="34" charset="0"/>
              <a:cs typeface="Arial" panose="020B0604020202020204" pitchFamily="34" charset="0"/>
            </a:endParaRPr>
          </a:p>
          <a:p>
            <a:r>
              <a:rPr lang="en-GB" sz="3200" b="1" dirty="0">
                <a:latin typeface="Arial" panose="020B0604020202020204" pitchFamily="34" charset="0"/>
                <a:cs typeface="Arial" panose="020B0604020202020204" pitchFamily="34" charset="0"/>
              </a:rPr>
              <a:t>NHS smoking cessation service</a:t>
            </a:r>
            <a:r>
              <a:rPr lang="en-GB" dirty="0"/>
              <a:t>: </a:t>
            </a:r>
            <a:r>
              <a:rPr lang="en-GB" sz="2000" dirty="0">
                <a:latin typeface="Arial" panose="020B0604020202020204" pitchFamily="34" charset="0"/>
                <a:cs typeface="Arial" panose="020B0604020202020204" pitchFamily="34" charset="0"/>
              </a:rPr>
              <a:t>This is a means of communication of health and social care service that offers patients provision of behavioural support as well as the provision of Nicotine Replacement Therapy (NRT) (NHS 2017). This done by an electronical transferring of data from NHS Trust to the community pharmacy of the patient’s choice. Example is the Ordnance Unity Centre. (NHS,2017).</a:t>
            </a:r>
          </a:p>
          <a:p>
            <a:r>
              <a:rPr lang="en-GB" sz="3200" b="1" dirty="0">
                <a:latin typeface="Arial" panose="020B0604020202020204" pitchFamily="34" charset="0"/>
                <a:cs typeface="Arial" panose="020B0604020202020204" pitchFamily="34" charset="0"/>
              </a:rPr>
              <a:t>Enfield Stop Smoking Service</a:t>
            </a:r>
            <a:r>
              <a:rPr lang="en-GB" dirty="0"/>
              <a:t>: </a:t>
            </a:r>
            <a:r>
              <a:rPr lang="en-GB" sz="2000" dirty="0">
                <a:latin typeface="Arial" panose="020B0604020202020204" pitchFamily="34" charset="0"/>
                <a:cs typeface="Arial" panose="020B0604020202020204" pitchFamily="34" charset="0"/>
              </a:rPr>
              <a:t>This is  internal means of communication of health and social care which offers one-to-one behavioural support to smokers. There services extends to pregnant women, partners, people with mental issues and rough sleepers. Digitally self-referrals and  referrals from health professional can be made via e-mails and on telephone. Enfield council (2023)</a:t>
            </a:r>
          </a:p>
          <a:p>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pPr marL="0" indent="0">
              <a:buNone/>
            </a:pPr>
            <a:r>
              <a:rPr lang="en-GB" sz="2000" dirty="0">
                <a:latin typeface="Arial" panose="020B0604020202020204" pitchFamily="34" charset="0"/>
                <a:cs typeface="Arial" panose="020B0604020202020204" pitchFamily="34" charset="0"/>
              </a:rPr>
              <a:t>                                                                                                                            </a:t>
            </a:r>
            <a:r>
              <a:rPr lang="en-GB" sz="1400" dirty="0">
                <a:latin typeface="Arial" panose="020B0604020202020204" pitchFamily="34" charset="0"/>
                <a:cs typeface="Arial" panose="020B0604020202020204" pitchFamily="34" charset="0"/>
              </a:rPr>
              <a:t>pharmacy </a:t>
            </a:r>
            <a:r>
              <a:rPr lang="en-GB" sz="1400" dirty="0" err="1">
                <a:latin typeface="Arial" panose="020B0604020202020204" pitchFamily="34" charset="0"/>
                <a:cs typeface="Arial" panose="020B0604020202020204" pitchFamily="34" charset="0"/>
              </a:rPr>
              <a:t>exprezz</a:t>
            </a:r>
            <a:endParaRPr lang="en-GB" sz="1400" dirty="0">
              <a:latin typeface="Arial" panose="020B0604020202020204" pitchFamily="34" charset="0"/>
              <a:cs typeface="Arial" panose="020B0604020202020204" pitchFamily="34" charset="0"/>
            </a:endParaRPr>
          </a:p>
          <a:p>
            <a:endParaRPr lang="en-GB" dirty="0"/>
          </a:p>
        </p:txBody>
      </p:sp>
      <p:pic>
        <p:nvPicPr>
          <p:cNvPr id="4" name="Picture 3">
            <a:extLst>
              <a:ext uri="{FF2B5EF4-FFF2-40B4-BE49-F238E27FC236}">
                <a16:creationId xmlns:a16="http://schemas.microsoft.com/office/drawing/2014/main" id="{9C08E451-3780-E7D4-02B9-0AD313277314}"/>
              </a:ext>
            </a:extLst>
          </p:cNvPr>
          <p:cNvPicPr>
            <a:picLocks noChangeAspect="1"/>
          </p:cNvPicPr>
          <p:nvPr/>
        </p:nvPicPr>
        <p:blipFill>
          <a:blip r:embed="rId2"/>
          <a:stretch>
            <a:fillRect/>
          </a:stretch>
        </p:blipFill>
        <p:spPr>
          <a:xfrm>
            <a:off x="7605998" y="5117350"/>
            <a:ext cx="4513812" cy="1250200"/>
          </a:xfrm>
          <a:prstGeom prst="rect">
            <a:avLst/>
          </a:prstGeom>
        </p:spPr>
      </p:pic>
    </p:spTree>
    <p:extLst>
      <p:ext uri="{BB962C8B-B14F-4D97-AF65-F5344CB8AC3E}">
        <p14:creationId xmlns:p14="http://schemas.microsoft.com/office/powerpoint/2010/main" val="194629493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FA8D55-C4A0-8FED-145D-759540861858}"/>
              </a:ext>
            </a:extLst>
          </p:cNvPr>
          <p:cNvSpPr>
            <a:spLocks noGrp="1"/>
          </p:cNvSpPr>
          <p:nvPr>
            <p:ph type="title"/>
          </p:nvPr>
        </p:nvSpPr>
        <p:spPr>
          <a:xfrm>
            <a:off x="66502" y="365125"/>
            <a:ext cx="12045142" cy="1325563"/>
          </a:xfrm>
        </p:spPr>
        <p:txBody>
          <a:bodyPr>
            <a:normAutofit/>
          </a:bodyPr>
          <a:lstStyle/>
          <a:p>
            <a:r>
              <a:rPr lang="en-GB" sz="3200" b="1" dirty="0">
                <a:latin typeface="Arial" panose="020B0604020202020204" pitchFamily="34" charset="0"/>
                <a:cs typeface="Arial" panose="020B0604020202020204" pitchFamily="34" charset="0"/>
              </a:rPr>
              <a:t>Current legislations and policies that will support the growth of Enfield community</a:t>
            </a:r>
          </a:p>
        </p:txBody>
      </p:sp>
      <p:sp>
        <p:nvSpPr>
          <p:cNvPr id="3" name="Content Placeholder 2">
            <a:extLst>
              <a:ext uri="{FF2B5EF4-FFF2-40B4-BE49-F238E27FC236}">
                <a16:creationId xmlns:a16="http://schemas.microsoft.com/office/drawing/2014/main" id="{D355CF8B-2D23-49D9-CE26-8025AC90AF5F}"/>
              </a:ext>
            </a:extLst>
          </p:cNvPr>
          <p:cNvSpPr>
            <a:spLocks noGrp="1"/>
          </p:cNvSpPr>
          <p:nvPr>
            <p:ph idx="1"/>
          </p:nvPr>
        </p:nvSpPr>
        <p:spPr>
          <a:xfrm>
            <a:off x="0" y="1690688"/>
            <a:ext cx="12192000" cy="5167311"/>
          </a:xfrm>
        </p:spPr>
        <p:txBody>
          <a:bodyPr>
            <a:normAutofit/>
          </a:bodyPr>
          <a:lstStyle/>
          <a:p>
            <a:r>
              <a:rPr lang="en-GB" b="1" dirty="0"/>
              <a:t>Homes</a:t>
            </a:r>
            <a:r>
              <a:rPr lang="en-GB" dirty="0"/>
              <a:t>: </a:t>
            </a:r>
            <a:r>
              <a:rPr lang="en-GB" sz="2400" dirty="0"/>
              <a:t>The Enfield community has made policy to increase the number of homes available for resident in the community to rent by 25 000 new homes and increased allocation of fund to prevent homelessness. Enfield council (2021)</a:t>
            </a:r>
          </a:p>
          <a:p>
            <a:r>
              <a:rPr lang="en-GB" b="1" dirty="0"/>
              <a:t>Education</a:t>
            </a:r>
            <a:r>
              <a:rPr lang="en-GB" dirty="0"/>
              <a:t>: </a:t>
            </a:r>
            <a:r>
              <a:rPr lang="en-GB" sz="2400" dirty="0"/>
              <a:t>The provision of help and support to young people and children with special educational needs, disabilities and their families is another policy to enhance the growth of the community. (Enfield council 2023)</a:t>
            </a:r>
          </a:p>
          <a:p>
            <a:r>
              <a:rPr lang="en-GB" b="1" dirty="0"/>
              <a:t>Health and Social care</a:t>
            </a:r>
            <a:r>
              <a:rPr lang="en-GB" dirty="0"/>
              <a:t>: </a:t>
            </a:r>
            <a:r>
              <a:rPr lang="en-GB" sz="2400" dirty="0">
                <a:latin typeface="Arial" panose="020B0604020202020204" pitchFamily="34" charset="0"/>
                <a:cs typeface="Arial" panose="020B0604020202020204" pitchFamily="34" charset="0"/>
              </a:rPr>
              <a:t>Under this umbrella the Enfield community instituted a board under Health and Social care Act 2012 to ensure stronger involvement and democratic legitimacy, strengthen working relationship b/w health and social</a:t>
            </a:r>
          </a:p>
          <a:p>
            <a:r>
              <a:rPr lang="en-GB" b="1" dirty="0"/>
              <a:t>To make cigarette companies to pay  </a:t>
            </a:r>
            <a:r>
              <a:rPr lang="en-GB" sz="2400" dirty="0">
                <a:latin typeface="Arial" panose="020B0604020202020204" pitchFamily="34" charset="0"/>
                <a:cs typeface="Arial" panose="020B0604020202020204" pitchFamily="34" charset="0"/>
              </a:rPr>
              <a:t>smokefree fund to end smoking, to fund regional programmes to reduce the use of illicit tobacco in the deprived areas. Ash.org.uk (2023).</a:t>
            </a:r>
          </a:p>
        </p:txBody>
      </p:sp>
    </p:spTree>
    <p:extLst>
      <p:ext uri="{BB962C8B-B14F-4D97-AF65-F5344CB8AC3E}">
        <p14:creationId xmlns:p14="http://schemas.microsoft.com/office/powerpoint/2010/main" val="26926475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13ECA0-67EF-5B2E-9F43-5C85C4E54496}"/>
              </a:ext>
            </a:extLst>
          </p:cNvPr>
          <p:cNvSpPr>
            <a:spLocks noGrp="1"/>
          </p:cNvSpPr>
          <p:nvPr>
            <p:ph type="title"/>
          </p:nvPr>
        </p:nvSpPr>
        <p:spPr>
          <a:xfrm>
            <a:off x="0" y="1"/>
            <a:ext cx="12192000" cy="1690688"/>
          </a:xfrm>
        </p:spPr>
        <p:txBody>
          <a:bodyPr>
            <a:normAutofit/>
          </a:bodyPr>
          <a:lstStyle/>
          <a:p>
            <a:r>
              <a:rPr lang="en-GB" sz="3600" b="1" dirty="0">
                <a:latin typeface="Arial" panose="020B0604020202020204" pitchFamily="34" charset="0"/>
                <a:cs typeface="Arial" panose="020B0604020202020204" pitchFamily="34" charset="0"/>
              </a:rPr>
              <a:t> </a:t>
            </a:r>
            <a:r>
              <a:rPr lang="en-GB" sz="3100" b="1" dirty="0">
                <a:latin typeface="Arial" panose="020B0604020202020204" pitchFamily="34" charset="0"/>
                <a:cs typeface="Arial" panose="020B0604020202020204" pitchFamily="34" charset="0"/>
              </a:rPr>
              <a:t>Concepts such as discrimination, prejudice, power, empowerment, equality and the rights of individuals and groups</a:t>
            </a:r>
          </a:p>
        </p:txBody>
      </p:sp>
      <p:sp>
        <p:nvSpPr>
          <p:cNvPr id="3" name="Content Placeholder 2">
            <a:extLst>
              <a:ext uri="{FF2B5EF4-FFF2-40B4-BE49-F238E27FC236}">
                <a16:creationId xmlns:a16="http://schemas.microsoft.com/office/drawing/2014/main" id="{32B410E9-5E55-B937-64FE-FD8E628D4FEC}"/>
              </a:ext>
            </a:extLst>
          </p:cNvPr>
          <p:cNvSpPr>
            <a:spLocks noGrp="1"/>
          </p:cNvSpPr>
          <p:nvPr>
            <p:ph idx="1"/>
          </p:nvPr>
        </p:nvSpPr>
        <p:spPr>
          <a:xfrm>
            <a:off x="-1" y="1588168"/>
            <a:ext cx="12191999" cy="5269831"/>
          </a:xfrm>
        </p:spPr>
        <p:txBody>
          <a:bodyPr>
            <a:normAutofit/>
          </a:bodyPr>
          <a:lstStyle/>
          <a:p>
            <a:r>
              <a:rPr lang="en-GB" b="1" dirty="0"/>
              <a:t>Discrimination:</a:t>
            </a:r>
            <a:r>
              <a:rPr lang="en-GB" dirty="0"/>
              <a:t> </a:t>
            </a:r>
            <a:r>
              <a:rPr lang="en-GB" sz="2200" dirty="0">
                <a:latin typeface="Arial" panose="020B0604020202020204" pitchFamily="34" charset="0"/>
                <a:cs typeface="Arial" panose="020B0604020202020204" pitchFamily="34" charset="0"/>
              </a:rPr>
              <a:t>The unjust or prejudicial treatment of different categories people grounds of ethnicity, age, sex, Disability, race, sexual orientation etc. example include direct and indirect, harassment and victimization. </a:t>
            </a:r>
          </a:p>
          <a:p>
            <a:r>
              <a:rPr lang="en-GB" b="1" dirty="0"/>
              <a:t>Prejudice:</a:t>
            </a:r>
            <a:r>
              <a:rPr lang="en-GB" dirty="0"/>
              <a:t> </a:t>
            </a:r>
            <a:r>
              <a:rPr lang="en-GB" sz="2200" dirty="0">
                <a:latin typeface="Arial" panose="020B0604020202020204" pitchFamily="34" charset="0"/>
                <a:cs typeface="Arial" panose="020B0604020202020204" pitchFamily="34" charset="0"/>
              </a:rPr>
              <a:t>Preconceived opinion that is not based on actual experience</a:t>
            </a:r>
          </a:p>
          <a:p>
            <a:r>
              <a:rPr lang="en-GB" b="1" dirty="0"/>
              <a:t>Powe</a:t>
            </a:r>
            <a:r>
              <a:rPr lang="en-GB" dirty="0"/>
              <a:t>r: </a:t>
            </a:r>
            <a:r>
              <a:rPr lang="en-GB" sz="2200" dirty="0">
                <a:latin typeface="Arial" panose="020B0604020202020204" pitchFamily="34" charset="0"/>
                <a:cs typeface="Arial" panose="020B0604020202020204" pitchFamily="34" charset="0"/>
              </a:rPr>
              <a:t>The ability to influence the behaviour of others in the course of event (oxford dictionary 2023)</a:t>
            </a:r>
          </a:p>
          <a:p>
            <a:r>
              <a:rPr lang="en-GB" b="1" dirty="0"/>
              <a:t>Empowerment:</a:t>
            </a:r>
            <a:r>
              <a:rPr lang="en-GB" dirty="0"/>
              <a:t> </a:t>
            </a:r>
            <a:r>
              <a:rPr lang="en-GB" sz="2200" dirty="0">
                <a:latin typeface="Arial" panose="020B0604020202020204" pitchFamily="34" charset="0"/>
                <a:cs typeface="Arial" panose="020B0604020202020204" pitchFamily="34" charset="0"/>
              </a:rPr>
              <a:t>The process of becoming stronger in controlling one’s life and claiming one’s right.</a:t>
            </a:r>
          </a:p>
          <a:p>
            <a:r>
              <a:rPr lang="en-GB" b="1" dirty="0"/>
              <a:t>Equality</a:t>
            </a:r>
            <a:r>
              <a:rPr lang="en-GB" dirty="0"/>
              <a:t>: </a:t>
            </a:r>
            <a:r>
              <a:rPr lang="en-GB" sz="2000" dirty="0">
                <a:latin typeface="Arial" panose="020B0604020202020204" pitchFamily="34" charset="0"/>
                <a:cs typeface="Arial" panose="020B0604020202020204" pitchFamily="34" charset="0"/>
              </a:rPr>
              <a:t>This is the state of being equal especially in status, rights and opportunities. Those who fall in the protected characteristics mentioned earlier should not be discriminated.</a:t>
            </a:r>
          </a:p>
          <a:p>
            <a:r>
              <a:rPr lang="en-GB" sz="2000" b="1" dirty="0">
                <a:latin typeface="Arial" panose="020B0604020202020204" pitchFamily="34" charset="0"/>
                <a:cs typeface="Arial" panose="020B0604020202020204" pitchFamily="34" charset="0"/>
              </a:rPr>
              <a:t>Human Rights of individual and groups </a:t>
            </a:r>
            <a:r>
              <a:rPr lang="en-GB" sz="2000" dirty="0">
                <a:latin typeface="Arial" panose="020B0604020202020204" pitchFamily="34" charset="0"/>
                <a:cs typeface="Arial" panose="020B0604020202020204" pitchFamily="34" charset="0"/>
              </a:rPr>
              <a:t>maintains that individuals and groups have the right to speak their mind without being harmed as well as right to respect and equality.</a:t>
            </a:r>
          </a:p>
          <a:p>
            <a:endParaRPr lang="en-GB" dirty="0"/>
          </a:p>
        </p:txBody>
      </p:sp>
    </p:spTree>
    <p:extLst>
      <p:ext uri="{BB962C8B-B14F-4D97-AF65-F5344CB8AC3E}">
        <p14:creationId xmlns:p14="http://schemas.microsoft.com/office/powerpoint/2010/main" val="141841003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7DF089-0BBF-D08F-E56C-51C76FC17DF2}"/>
              </a:ext>
            </a:extLst>
          </p:cNvPr>
          <p:cNvSpPr>
            <a:spLocks noGrp="1"/>
          </p:cNvSpPr>
          <p:nvPr>
            <p:ph type="title"/>
          </p:nvPr>
        </p:nvSpPr>
        <p:spPr>
          <a:xfrm>
            <a:off x="128337" y="1"/>
            <a:ext cx="12063663" cy="1690688"/>
          </a:xfrm>
        </p:spPr>
        <p:txBody>
          <a:bodyPr>
            <a:normAutofit/>
          </a:bodyPr>
          <a:lstStyle/>
          <a:p>
            <a:br>
              <a:rPr lang="en-GB" dirty="0"/>
            </a:br>
            <a:r>
              <a:rPr lang="en-GB" sz="3200" b="1" dirty="0">
                <a:latin typeface="Arial" panose="020B0604020202020204" pitchFamily="34" charset="0"/>
                <a:cs typeface="Arial" panose="020B0604020202020204" pitchFamily="34" charset="0"/>
              </a:rPr>
              <a:t>The existing use of digital communication and social media in community development</a:t>
            </a:r>
            <a:endParaRPr lang="en-GB" sz="3200" dirty="0"/>
          </a:p>
        </p:txBody>
      </p:sp>
      <p:sp>
        <p:nvSpPr>
          <p:cNvPr id="3" name="Content Placeholder 2">
            <a:extLst>
              <a:ext uri="{FF2B5EF4-FFF2-40B4-BE49-F238E27FC236}">
                <a16:creationId xmlns:a16="http://schemas.microsoft.com/office/drawing/2014/main" id="{0133F120-FEC2-32B7-EDC8-9ADA411F97CE}"/>
              </a:ext>
            </a:extLst>
          </p:cNvPr>
          <p:cNvSpPr>
            <a:spLocks noGrp="1"/>
          </p:cNvSpPr>
          <p:nvPr>
            <p:ph idx="1"/>
          </p:nvPr>
        </p:nvSpPr>
        <p:spPr>
          <a:xfrm>
            <a:off x="128337" y="1870365"/>
            <a:ext cx="12063663" cy="4987636"/>
          </a:xfrm>
        </p:spPr>
        <p:txBody>
          <a:bodyPr>
            <a:normAutofit fontScale="92500" lnSpcReduction="10000"/>
          </a:bodyPr>
          <a:lstStyle/>
          <a:p>
            <a:r>
              <a:rPr lang="en-GB" sz="2200" b="1" dirty="0">
                <a:latin typeface="Arial" panose="020B0604020202020204" pitchFamily="34" charset="0"/>
                <a:cs typeface="Arial" panose="020B0604020202020204" pitchFamily="34" charset="0"/>
              </a:rPr>
              <a:t>Existing Digital Communications for community development include</a:t>
            </a:r>
            <a:r>
              <a:rPr lang="en-GB" sz="2200" dirty="0">
                <a:latin typeface="Arial" panose="020B0604020202020204" pitchFamily="34" charset="0"/>
                <a:cs typeface="Arial" panose="020B0604020202020204" pitchFamily="34" charset="0"/>
              </a:rPr>
              <a:t>: Email, Video conferencing, Phone calls, SMS  Messaging and Chats. Powell software (2020)</a:t>
            </a:r>
          </a:p>
          <a:p>
            <a:endParaRPr lang="en-GB" b="1" dirty="0">
              <a:latin typeface="Arial" panose="020B0604020202020204" pitchFamily="34" charset="0"/>
              <a:cs typeface="Arial" panose="020B0604020202020204" pitchFamily="34" charset="0"/>
            </a:endParaRPr>
          </a:p>
          <a:p>
            <a:r>
              <a:rPr lang="en-GB" sz="2200" b="1" dirty="0">
                <a:latin typeface="Arial" panose="020B0604020202020204" pitchFamily="34" charset="0"/>
                <a:cs typeface="Arial" panose="020B0604020202020204" pitchFamily="34" charset="0"/>
              </a:rPr>
              <a:t>Existing Social Media communication for community development include</a:t>
            </a:r>
            <a:r>
              <a:rPr lang="en-GB" sz="2200" dirty="0">
                <a:latin typeface="Arial" panose="020B0604020202020204" pitchFamily="34" charset="0"/>
                <a:cs typeface="Arial" panose="020B0604020202020204" pitchFamily="34" charset="0"/>
              </a:rPr>
              <a:t>: Facebook, Twitter, LinkedIn, Instagram and YouTube accounts</a:t>
            </a:r>
          </a:p>
          <a:p>
            <a:endParaRPr lang="en-GB" sz="2200" dirty="0">
              <a:latin typeface="Arial" panose="020B0604020202020204" pitchFamily="34" charset="0"/>
              <a:cs typeface="Arial" panose="020B0604020202020204" pitchFamily="34" charset="0"/>
            </a:endParaRPr>
          </a:p>
          <a:p>
            <a:endParaRPr lang="en-GB" dirty="0"/>
          </a:p>
          <a:p>
            <a:endParaRPr lang="en-GB" dirty="0"/>
          </a:p>
          <a:p>
            <a:endParaRPr lang="en-GB" dirty="0"/>
          </a:p>
          <a:p>
            <a:pPr marL="0" indent="0">
              <a:buNone/>
            </a:pPr>
            <a:r>
              <a:rPr lang="en-GB" dirty="0"/>
              <a:t>                                                                                                             </a:t>
            </a:r>
          </a:p>
          <a:p>
            <a:pPr marL="0" indent="0">
              <a:buNone/>
            </a:pPr>
            <a:r>
              <a:rPr lang="en-GB" dirty="0"/>
              <a:t>                                                                                                          </a:t>
            </a:r>
          </a:p>
          <a:p>
            <a:pPr marL="0" indent="0">
              <a:buNone/>
            </a:pPr>
            <a:r>
              <a:rPr lang="en-GB" dirty="0"/>
              <a:t>                                                                                                                           99Designs.com</a:t>
            </a:r>
          </a:p>
        </p:txBody>
      </p:sp>
      <p:pic>
        <p:nvPicPr>
          <p:cNvPr id="4" name="Picture 3">
            <a:extLst>
              <a:ext uri="{FF2B5EF4-FFF2-40B4-BE49-F238E27FC236}">
                <a16:creationId xmlns:a16="http://schemas.microsoft.com/office/drawing/2014/main" id="{FCE57EDC-ECB5-B118-6F0E-F90879FA7577}"/>
              </a:ext>
            </a:extLst>
          </p:cNvPr>
          <p:cNvPicPr>
            <a:picLocks noChangeAspect="1"/>
          </p:cNvPicPr>
          <p:nvPr/>
        </p:nvPicPr>
        <p:blipFill>
          <a:blip r:embed="rId2"/>
          <a:stretch>
            <a:fillRect/>
          </a:stretch>
        </p:blipFill>
        <p:spPr>
          <a:xfrm>
            <a:off x="7379368" y="4059690"/>
            <a:ext cx="4331369" cy="1972287"/>
          </a:xfrm>
          <a:prstGeom prst="rect">
            <a:avLst/>
          </a:prstGeom>
        </p:spPr>
      </p:pic>
    </p:spTree>
    <p:extLst>
      <p:ext uri="{BB962C8B-B14F-4D97-AF65-F5344CB8AC3E}">
        <p14:creationId xmlns:p14="http://schemas.microsoft.com/office/powerpoint/2010/main" val="174037739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0BA5BC-9086-8E49-DE3F-FD55EAC5E077}"/>
              </a:ext>
            </a:extLst>
          </p:cNvPr>
          <p:cNvSpPr>
            <a:spLocks noGrp="1"/>
          </p:cNvSpPr>
          <p:nvPr>
            <p:ph type="title"/>
          </p:nvPr>
        </p:nvSpPr>
        <p:spPr>
          <a:xfrm>
            <a:off x="128337" y="70101"/>
            <a:ext cx="12063663" cy="1181184"/>
          </a:xfrm>
        </p:spPr>
        <p:txBody>
          <a:bodyPr/>
          <a:lstStyle/>
          <a:p>
            <a:r>
              <a:rPr lang="en-GB" dirty="0"/>
              <a:t>                                     </a:t>
            </a:r>
            <a:r>
              <a:rPr lang="en-GB" sz="3600" b="1" dirty="0">
                <a:latin typeface="Arial" panose="020B0604020202020204" pitchFamily="34" charset="0"/>
                <a:cs typeface="Arial" panose="020B0604020202020204" pitchFamily="34" charset="0"/>
              </a:rPr>
              <a:t>Conclusion </a:t>
            </a:r>
          </a:p>
        </p:txBody>
      </p:sp>
      <p:sp>
        <p:nvSpPr>
          <p:cNvPr id="3" name="Content Placeholder 2">
            <a:extLst>
              <a:ext uri="{FF2B5EF4-FFF2-40B4-BE49-F238E27FC236}">
                <a16:creationId xmlns:a16="http://schemas.microsoft.com/office/drawing/2014/main" id="{F913BB44-812C-E292-584C-8C07AD342478}"/>
              </a:ext>
            </a:extLst>
          </p:cNvPr>
          <p:cNvSpPr>
            <a:spLocks noGrp="1"/>
          </p:cNvSpPr>
          <p:nvPr>
            <p:ph idx="1"/>
          </p:nvPr>
        </p:nvSpPr>
        <p:spPr>
          <a:xfrm>
            <a:off x="0" y="1251284"/>
            <a:ext cx="12192000" cy="5606715"/>
          </a:xfrm>
        </p:spPr>
        <p:txBody>
          <a:bodyPr>
            <a:normAutofit/>
          </a:bodyPr>
          <a:lstStyle/>
          <a:p>
            <a:pPr marL="0" indent="0">
              <a:buNone/>
            </a:pPr>
            <a:r>
              <a:rPr lang="en-GB" sz="2200" dirty="0">
                <a:latin typeface="Arial" panose="020B0604020202020204" pitchFamily="34" charset="0"/>
                <a:cs typeface="Arial" panose="020B0604020202020204" pitchFamily="34" charset="0"/>
              </a:rPr>
              <a:t>Having spoken on the health and social care needs of Enfield Community in the Enfield borough of London and considered the location, Diversity, changing, Demographics </a:t>
            </a:r>
          </a:p>
          <a:p>
            <a:pPr marL="0" indent="0">
              <a:buNone/>
            </a:pPr>
            <a:r>
              <a:rPr lang="en-GB" sz="2200" dirty="0">
                <a:latin typeface="Arial" panose="020B0604020202020204" pitchFamily="34" charset="0"/>
                <a:cs typeface="Arial" panose="020B0604020202020204" pitchFamily="34" charset="0"/>
              </a:rPr>
              <a:t>current legislation and policy that is likely to impact growth,</a:t>
            </a:r>
          </a:p>
          <a:p>
            <a:pPr marL="0" indent="0">
              <a:buNone/>
            </a:pPr>
            <a:r>
              <a:rPr lang="en-GB" sz="2200" dirty="0">
                <a:latin typeface="Arial" panose="020B0604020202020204" pitchFamily="34" charset="0"/>
                <a:cs typeface="Arial" panose="020B0604020202020204" pitchFamily="34" charset="0"/>
              </a:rPr>
              <a:t> discussed the prevalent health issues and risks, existing means of communications both internal and external  </a:t>
            </a:r>
          </a:p>
          <a:p>
            <a:pPr marL="0" indent="0">
              <a:buNone/>
            </a:pPr>
            <a:r>
              <a:rPr lang="en-GB" sz="2200" dirty="0">
                <a:latin typeface="Arial" panose="020B0604020202020204" pitchFamily="34" charset="0"/>
                <a:cs typeface="Arial" panose="020B0604020202020204" pitchFamily="34" charset="0"/>
              </a:rPr>
              <a:t>Enumerated digital technologies for communications and in furtherance spoken, about needs of individuals, families and groups, </a:t>
            </a:r>
          </a:p>
          <a:p>
            <a:pPr marL="0" indent="0">
              <a:buNone/>
            </a:pPr>
            <a:r>
              <a:rPr lang="en-GB" sz="2200" dirty="0">
                <a:latin typeface="Arial" panose="020B0604020202020204" pitchFamily="34" charset="0"/>
                <a:cs typeface="Arial" panose="020B0604020202020204" pitchFamily="34" charset="0"/>
              </a:rPr>
              <a:t>spoken about discrimination, ,power, empowerment, equality and rights of individual and groups, the use of existing digital communication and social media in community development. </a:t>
            </a:r>
          </a:p>
          <a:p>
            <a:pPr marL="0" indent="0">
              <a:buNone/>
            </a:pPr>
            <a:r>
              <a:rPr lang="en-GB" sz="2200" dirty="0">
                <a:latin typeface="Arial" panose="020B0604020202020204" pitchFamily="34" charset="0"/>
                <a:cs typeface="Arial" panose="020B0604020202020204" pitchFamily="34" charset="0"/>
              </a:rPr>
              <a:t>This presentation will therefore, conclude that for a proper understanding of how a community could be developed now and in the future, the knowledge of all the above points should be in place</a:t>
            </a:r>
            <a:r>
              <a:rPr lang="en-GB" dirty="0"/>
              <a:t>.</a:t>
            </a:r>
          </a:p>
          <a:p>
            <a:pPr marL="0" indent="0">
              <a:buNone/>
            </a:pPr>
            <a:r>
              <a:rPr lang="en-GB" dirty="0"/>
              <a:t> </a:t>
            </a:r>
          </a:p>
        </p:txBody>
      </p:sp>
    </p:spTree>
    <p:extLst>
      <p:ext uri="{BB962C8B-B14F-4D97-AF65-F5344CB8AC3E}">
        <p14:creationId xmlns:p14="http://schemas.microsoft.com/office/powerpoint/2010/main" val="67816596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65F326-9E2B-AB86-ACC0-7A5C39821B43}"/>
              </a:ext>
            </a:extLst>
          </p:cNvPr>
          <p:cNvSpPr>
            <a:spLocks noGrp="1"/>
          </p:cNvSpPr>
          <p:nvPr>
            <p:ph type="title"/>
          </p:nvPr>
        </p:nvSpPr>
        <p:spPr/>
        <p:txBody>
          <a:bodyPr/>
          <a:lstStyle/>
          <a:p>
            <a:r>
              <a:rPr lang="en-GB" dirty="0"/>
              <a:t>                     </a:t>
            </a:r>
            <a:r>
              <a:rPr lang="en-GB" b="1" dirty="0">
                <a:latin typeface="Arial" panose="020B0604020202020204" pitchFamily="34" charset="0"/>
                <a:cs typeface="Arial" panose="020B0604020202020204" pitchFamily="34" charset="0"/>
              </a:rPr>
              <a:t>Recommendations</a:t>
            </a:r>
            <a:r>
              <a:rPr lang="en-GB" dirty="0"/>
              <a:t> </a:t>
            </a:r>
          </a:p>
        </p:txBody>
      </p:sp>
      <p:sp>
        <p:nvSpPr>
          <p:cNvPr id="3" name="Content Placeholder 2">
            <a:extLst>
              <a:ext uri="{FF2B5EF4-FFF2-40B4-BE49-F238E27FC236}">
                <a16:creationId xmlns:a16="http://schemas.microsoft.com/office/drawing/2014/main" id="{3D49C453-5CB7-87B4-A540-0DC8A478D3C7}"/>
              </a:ext>
            </a:extLst>
          </p:cNvPr>
          <p:cNvSpPr>
            <a:spLocks noGrp="1"/>
          </p:cNvSpPr>
          <p:nvPr>
            <p:ph idx="1"/>
          </p:nvPr>
        </p:nvSpPr>
        <p:spPr>
          <a:xfrm>
            <a:off x="0" y="1825624"/>
            <a:ext cx="11353800" cy="5032375"/>
          </a:xfrm>
        </p:spPr>
        <p:txBody>
          <a:bodyPr>
            <a:normAutofit/>
          </a:bodyPr>
          <a:lstStyle/>
          <a:p>
            <a:r>
              <a:rPr lang="en-GB" sz="2400" dirty="0">
                <a:latin typeface="Arial" panose="020B0604020202020204" pitchFamily="34" charset="0"/>
                <a:cs typeface="Arial" panose="020B0604020202020204" pitchFamily="34" charset="0"/>
              </a:rPr>
              <a:t>This presentation hinges its recommendation on the appropriate bodies which recommend that:</a:t>
            </a:r>
          </a:p>
          <a:p>
            <a:r>
              <a:rPr lang="en-GB" sz="2400" dirty="0">
                <a:latin typeface="Arial" panose="020B0604020202020204" pitchFamily="34" charset="0"/>
                <a:cs typeface="Arial" panose="020B0604020202020204" pitchFamily="34" charset="0"/>
              </a:rPr>
              <a:t>Understandable means of communication should be in place for </a:t>
            </a:r>
            <a:r>
              <a:rPr lang="en-GB" sz="2400">
                <a:latin typeface="Arial" panose="020B0604020202020204" pitchFamily="34" charset="0"/>
                <a:cs typeface="Arial" panose="020B0604020202020204" pitchFamily="34" charset="0"/>
              </a:rPr>
              <a:t>community development</a:t>
            </a:r>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Competent authority should be in the management of the community</a:t>
            </a:r>
          </a:p>
          <a:p>
            <a:r>
              <a:rPr lang="en-GB" sz="2400" dirty="0">
                <a:latin typeface="Arial" panose="020B0604020202020204" pitchFamily="34" charset="0"/>
                <a:cs typeface="Arial" panose="020B0604020202020204" pitchFamily="34" charset="0"/>
              </a:rPr>
              <a:t>All the associates or stakeholders should participate in the development vision</a:t>
            </a:r>
          </a:p>
          <a:p>
            <a:r>
              <a:rPr lang="en-GB" sz="2400" dirty="0">
                <a:latin typeface="Arial" panose="020B0604020202020204" pitchFamily="34" charset="0"/>
                <a:cs typeface="Arial" panose="020B0604020202020204" pitchFamily="34" charset="0"/>
              </a:rPr>
              <a:t>Funding  should always be in progress</a:t>
            </a:r>
          </a:p>
          <a:p>
            <a:r>
              <a:rPr lang="en-GB" sz="2400" dirty="0">
                <a:latin typeface="Arial" panose="020B0604020202020204" pitchFamily="34" charset="0"/>
                <a:cs typeface="Arial" panose="020B0604020202020204" pitchFamily="34" charset="0"/>
              </a:rPr>
              <a:t>There should be provision of framework or infrastructural availability</a:t>
            </a:r>
          </a:p>
          <a:p>
            <a:r>
              <a:rPr lang="en-GB" sz="2400" dirty="0">
                <a:latin typeface="Arial" panose="020B0604020202020204" pitchFamily="34" charset="0"/>
                <a:cs typeface="Arial" panose="020B0604020202020204" pitchFamily="34" charset="0"/>
              </a:rPr>
              <a:t>There should also be working capital to initial projects.</a:t>
            </a:r>
          </a:p>
        </p:txBody>
      </p:sp>
    </p:spTree>
    <p:extLst>
      <p:ext uri="{BB962C8B-B14F-4D97-AF65-F5344CB8AC3E}">
        <p14:creationId xmlns:p14="http://schemas.microsoft.com/office/powerpoint/2010/main" val="356948432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F80544-23A0-669E-B922-20E26A276010}"/>
              </a:ext>
            </a:extLst>
          </p:cNvPr>
          <p:cNvSpPr>
            <a:spLocks noGrp="1"/>
          </p:cNvSpPr>
          <p:nvPr>
            <p:ph type="title"/>
          </p:nvPr>
        </p:nvSpPr>
        <p:spPr>
          <a:xfrm>
            <a:off x="838200" y="365126"/>
            <a:ext cx="10515600" cy="632401"/>
          </a:xfrm>
        </p:spPr>
        <p:txBody>
          <a:bodyPr>
            <a:normAutofit fontScale="90000"/>
          </a:bodyPr>
          <a:lstStyle/>
          <a:p>
            <a:r>
              <a:rPr lang="en-GB" sz="4000" b="1" dirty="0">
                <a:latin typeface="Arial" panose="020B0604020202020204" pitchFamily="34" charset="0"/>
                <a:cs typeface="Arial" panose="020B0604020202020204" pitchFamily="34" charset="0"/>
              </a:rPr>
              <a:t>                            References</a:t>
            </a:r>
          </a:p>
        </p:txBody>
      </p:sp>
      <p:sp>
        <p:nvSpPr>
          <p:cNvPr id="3" name="Content Placeholder 2">
            <a:extLst>
              <a:ext uri="{FF2B5EF4-FFF2-40B4-BE49-F238E27FC236}">
                <a16:creationId xmlns:a16="http://schemas.microsoft.com/office/drawing/2014/main" id="{C7404AC1-814C-B67D-C9EC-BC4AAB4A67F7}"/>
              </a:ext>
            </a:extLst>
          </p:cNvPr>
          <p:cNvSpPr>
            <a:spLocks noGrp="1"/>
          </p:cNvSpPr>
          <p:nvPr>
            <p:ph idx="1"/>
          </p:nvPr>
        </p:nvSpPr>
        <p:spPr>
          <a:xfrm>
            <a:off x="1" y="997527"/>
            <a:ext cx="12192000" cy="6029805"/>
          </a:xfrm>
        </p:spPr>
        <p:txBody>
          <a:bodyPr>
            <a:normAutofit fontScale="85000" lnSpcReduction="20000"/>
          </a:bodyPr>
          <a:lstStyle/>
          <a:p>
            <a:pPr marL="0" indent="0">
              <a:buNone/>
            </a:pPr>
            <a:r>
              <a:rPr lang="en-GB" dirty="0"/>
              <a:t> </a:t>
            </a:r>
            <a:r>
              <a:rPr lang="en-GB" sz="1600" kern="100" dirty="0">
                <a:effectLst/>
                <a:latin typeface="Arial" panose="020B0604020202020204" pitchFamily="34" charset="0"/>
                <a:ea typeface="Calibri" panose="020F0502020204030204" pitchFamily="34" charset="0"/>
                <a:cs typeface="Arial" panose="020B0604020202020204" pitchFamily="34" charset="0"/>
              </a:rPr>
              <a:t>Ash.org.uk (2023) ‘chancellor urged to make big tobacco pay for the massive burden it puts on public finance’ ash.org.uk/media-centre/news/press-releases/chancellor-urged-to-make-big-tobacco-pay-for-the-massive-burden-it-puts-on-public-finances (Accessed date: 26/07/2023) </a:t>
            </a:r>
          </a:p>
          <a:p>
            <a:pPr marL="0" indent="0">
              <a:buNone/>
            </a:pPr>
            <a:r>
              <a:rPr lang="en-GB" sz="1600" kern="1200" dirty="0">
                <a:solidFill>
                  <a:srgbClr val="000000"/>
                </a:solidFill>
                <a:effectLst/>
                <a:latin typeface="Arial" panose="020B0604020202020204" pitchFamily="34" charset="0"/>
                <a:cs typeface="Arial" panose="020B0604020202020204" pitchFamily="34" charset="0"/>
              </a:rPr>
              <a:t>Centre for Disease Control and Prevention (2020) ‘Smoking &amp; Tobacco Use’ </a:t>
            </a:r>
            <a:r>
              <a:rPr lang="en-GB" sz="1600" i="1" kern="1200" dirty="0">
                <a:solidFill>
                  <a:srgbClr val="000000"/>
                </a:solidFill>
                <a:effectLst/>
                <a:latin typeface="Arial" panose="020B0604020202020204" pitchFamily="34" charset="0"/>
                <a:cs typeface="Arial" panose="020B0604020202020204" pitchFamily="34" charset="0"/>
              </a:rPr>
              <a:t>www.cdc.gov/tobacco/basic_information/health_effects/index.htm#:~:text=For%20every%20person%20who%20dies,includes%20emphysema%20and%20chronic%20bronchitis</a:t>
            </a:r>
            <a:r>
              <a:rPr lang="en-GB" sz="1600" kern="1200" dirty="0">
                <a:solidFill>
                  <a:srgbClr val="000000"/>
                </a:solidFill>
                <a:effectLst/>
                <a:latin typeface="Arial" panose="020B0604020202020204" pitchFamily="34" charset="0"/>
                <a:cs typeface="Arial" panose="020B0604020202020204" pitchFamily="34" charset="0"/>
              </a:rPr>
              <a:t>. (Accessed date: 21/07/2023)</a:t>
            </a:r>
          </a:p>
          <a:p>
            <a:pPr marL="0" indent="0">
              <a:buNone/>
            </a:pPr>
            <a:r>
              <a:rPr lang="en-GB" sz="1600" dirty="0">
                <a:effectLst/>
                <a:latin typeface="Arial" panose="020B0604020202020204" pitchFamily="34" charset="0"/>
                <a:ea typeface="Times New Roman" panose="02020603050405020304" pitchFamily="18" charset="0"/>
                <a:cs typeface="Arial" panose="020B0604020202020204" pitchFamily="34" charset="0"/>
              </a:rPr>
              <a:t>Enfield council (2021) ‘Enfield local plan’ </a:t>
            </a:r>
            <a:r>
              <a:rPr lang="en-GB" sz="1600" i="1" dirty="0">
                <a:effectLst/>
                <a:latin typeface="Arial" panose="020B0604020202020204" pitchFamily="34" charset="0"/>
                <a:ea typeface="Times New Roman" panose="02020603050405020304" pitchFamily="18" charset="0"/>
                <a:cs typeface="Arial" panose="020B0604020202020204" pitchFamily="34" charset="0"/>
              </a:rPr>
              <a:t>www.enfield.gov.uk/__data/assets/pdf_file/0029/11999/Housing-Topic-paper_all-appendices-2021-Planning.pdf </a:t>
            </a:r>
            <a:r>
              <a:rPr lang="en-GB" sz="1600" dirty="0">
                <a:effectLst/>
                <a:latin typeface="Arial" panose="020B0604020202020204" pitchFamily="34" charset="0"/>
                <a:ea typeface="Times New Roman" panose="02020603050405020304" pitchFamily="18" charset="0"/>
                <a:cs typeface="Arial" panose="020B0604020202020204" pitchFamily="34" charset="0"/>
              </a:rPr>
              <a:t>(Accessed date:26/07/2023).</a:t>
            </a:r>
          </a:p>
          <a:p>
            <a:pPr marL="0" indent="0">
              <a:buNone/>
            </a:pPr>
            <a:r>
              <a:rPr lang="en-GB" sz="1600" kern="100" dirty="0">
                <a:effectLst/>
                <a:latin typeface="Arial" panose="020B0604020202020204" pitchFamily="34" charset="0"/>
                <a:ea typeface="Calibri" panose="020F0502020204030204" pitchFamily="34" charset="0"/>
                <a:cs typeface="Arial" panose="020B0604020202020204" pitchFamily="34" charset="0"/>
              </a:rPr>
              <a:t>Enfield council (2023) ‘Education Funding Arrangement 2023/2024’ /</a:t>
            </a:r>
            <a:r>
              <a:rPr lang="en-GB" sz="1600" i="1" kern="100" dirty="0">
                <a:effectLst/>
                <a:latin typeface="Arial" panose="020B0604020202020204" pitchFamily="34" charset="0"/>
                <a:ea typeface="Calibri" panose="020F0502020204030204" pitchFamily="34" charset="0"/>
                <a:cs typeface="Arial" panose="020B0604020202020204" pitchFamily="34" charset="0"/>
              </a:rPr>
              <a:t>www.enfield.gov.uk/__data/assets/pdf_file/0020/35813/Consultation-top-ups-Local-offer.pdf </a:t>
            </a:r>
            <a:r>
              <a:rPr lang="en-GB" sz="1600" kern="100" dirty="0">
                <a:effectLst/>
                <a:latin typeface="Arial" panose="020B0604020202020204" pitchFamily="34" charset="0"/>
                <a:ea typeface="Calibri" panose="020F0502020204030204" pitchFamily="34" charset="0"/>
                <a:cs typeface="Arial" panose="020B0604020202020204" pitchFamily="34" charset="0"/>
              </a:rPr>
              <a:t>(Accessed date: 26/07/2023).</a:t>
            </a:r>
          </a:p>
          <a:p>
            <a:pPr marL="0" indent="0">
              <a:buNone/>
            </a:pPr>
            <a:r>
              <a:rPr lang="en-GB" sz="1600" kern="1200" dirty="0">
                <a:solidFill>
                  <a:srgbClr val="000000"/>
                </a:solidFill>
                <a:effectLst/>
                <a:latin typeface="Arial" panose="020B0604020202020204" pitchFamily="34" charset="0"/>
                <a:cs typeface="Arial" panose="020B0604020202020204" pitchFamily="34" charset="0"/>
              </a:rPr>
              <a:t>Enfield council (2023) ‘Enfield stop smoking service’ </a:t>
            </a:r>
            <a:r>
              <a:rPr lang="en-GB" sz="1600" i="1" kern="1200" dirty="0">
                <a:solidFill>
                  <a:srgbClr val="000000"/>
                </a:solidFill>
                <a:effectLst/>
                <a:latin typeface="Arial" panose="020B0604020202020204" pitchFamily="34" charset="0"/>
                <a:cs typeface="Arial" panose="020B0604020202020204" pitchFamily="34" charset="0"/>
              </a:rPr>
              <a:t>stopsmokinglondon.com/support/Enfield</a:t>
            </a:r>
            <a:r>
              <a:rPr lang="en-GB" sz="1600" kern="1200" dirty="0">
                <a:solidFill>
                  <a:srgbClr val="000000"/>
                </a:solidFill>
                <a:effectLst/>
                <a:latin typeface="Arial" panose="020B0604020202020204" pitchFamily="34" charset="0"/>
                <a:cs typeface="Arial" panose="020B0604020202020204" pitchFamily="34" charset="0"/>
              </a:rPr>
              <a:t>, (</a:t>
            </a:r>
            <a:r>
              <a:rPr lang="en-GB" sz="1600" kern="100" dirty="0">
                <a:effectLst/>
                <a:latin typeface="Arial" panose="020B0604020202020204" pitchFamily="34" charset="0"/>
                <a:ea typeface="Calibri" panose="020F0502020204030204" pitchFamily="34" charset="0"/>
                <a:cs typeface="Arial" panose="020B0604020202020204" pitchFamily="34" charset="0"/>
              </a:rPr>
              <a:t>Accessed date: 26/07/2023).</a:t>
            </a:r>
          </a:p>
          <a:p>
            <a:pPr marL="0" indent="0">
              <a:buNone/>
            </a:pPr>
            <a:r>
              <a:rPr lang="en-GB" sz="1600" kern="1200" dirty="0">
                <a:solidFill>
                  <a:srgbClr val="000000"/>
                </a:solidFill>
                <a:effectLst/>
                <a:latin typeface="Arial" panose="020B0604020202020204" pitchFamily="34" charset="0"/>
                <a:cs typeface="Arial" panose="020B0604020202020204" pitchFamily="34" charset="0"/>
              </a:rPr>
              <a:t>Enfield council (2023)’committee details- Health and Wellbeing board’ </a:t>
            </a:r>
            <a:r>
              <a:rPr lang="en-GB" sz="1600" i="1" kern="1200" dirty="0">
                <a:solidFill>
                  <a:srgbClr val="000000"/>
                </a:solidFill>
                <a:effectLst/>
                <a:latin typeface="Arial" panose="020B0604020202020204" pitchFamily="34" charset="0"/>
                <a:cs typeface="Arial" panose="020B0604020202020204" pitchFamily="34" charset="0"/>
              </a:rPr>
              <a:t>governance.enfield.gov.uk/mg Committee Detail </a:t>
            </a:r>
            <a:r>
              <a:rPr lang="en-GB" sz="1600" i="1" kern="1200" dirty="0" err="1">
                <a:solidFill>
                  <a:srgbClr val="000000"/>
                </a:solidFill>
                <a:effectLst/>
                <a:latin typeface="Arial" panose="020B0604020202020204" pitchFamily="34" charset="0"/>
                <a:cs typeface="Arial" panose="020B0604020202020204" pitchFamily="34" charset="0"/>
              </a:rPr>
              <a:t>sasp</a:t>
            </a:r>
            <a:r>
              <a:rPr lang="en-GB" sz="1600" kern="1200" dirty="0">
                <a:solidFill>
                  <a:srgbClr val="000000"/>
                </a:solidFill>
                <a:effectLst/>
                <a:latin typeface="Arial" panose="020B0604020202020204" pitchFamily="34" charset="0"/>
                <a:cs typeface="Arial" panose="020B0604020202020204" pitchFamily="34" charset="0"/>
              </a:rPr>
              <a:t>? ID=640 (Accessed date:22/07/2023) </a:t>
            </a:r>
          </a:p>
          <a:p>
            <a:pPr marL="0" indent="0">
              <a:buNone/>
            </a:pPr>
            <a:r>
              <a:rPr lang="en-GB" sz="1600" kern="1200" dirty="0">
                <a:solidFill>
                  <a:srgbClr val="000000"/>
                </a:solidFill>
                <a:effectLst/>
                <a:latin typeface="Arial" panose="020B0604020202020204" pitchFamily="34" charset="0"/>
                <a:cs typeface="Arial" panose="020B0604020202020204" pitchFamily="34" charset="0"/>
              </a:rPr>
              <a:t>Enfield council (2023) ‘Enfield stop smoking service’ </a:t>
            </a:r>
            <a:r>
              <a:rPr lang="en-GB" sz="1600" i="1" kern="1200" dirty="0">
                <a:solidFill>
                  <a:srgbClr val="000000"/>
                </a:solidFill>
                <a:effectLst/>
                <a:latin typeface="Arial" panose="020B0604020202020204" pitchFamily="34" charset="0"/>
                <a:cs typeface="Arial" panose="020B0604020202020204" pitchFamily="34" charset="0"/>
              </a:rPr>
              <a:t>stopsmokinglondon.com/support/Enfield</a:t>
            </a:r>
            <a:r>
              <a:rPr lang="en-GB" sz="1600" kern="1200" dirty="0">
                <a:solidFill>
                  <a:srgbClr val="000000"/>
                </a:solidFill>
                <a:effectLst/>
                <a:latin typeface="Arial" panose="020B0604020202020204" pitchFamily="34" charset="0"/>
                <a:cs typeface="Arial" panose="020B0604020202020204" pitchFamily="34" charset="0"/>
              </a:rPr>
              <a:t>, (</a:t>
            </a:r>
            <a:r>
              <a:rPr lang="en-GB" sz="1600" kern="100" dirty="0">
                <a:effectLst/>
                <a:latin typeface="Arial" panose="020B0604020202020204" pitchFamily="34" charset="0"/>
                <a:ea typeface="Calibri" panose="020F0502020204030204" pitchFamily="34" charset="0"/>
                <a:cs typeface="Arial" panose="020B0604020202020204" pitchFamily="34" charset="0"/>
              </a:rPr>
              <a:t>Accessed date: 26/07/2023).</a:t>
            </a:r>
          </a:p>
          <a:p>
            <a:pPr marL="0" indent="0">
              <a:buNone/>
            </a:pPr>
            <a:r>
              <a:rPr lang="en-GB" sz="1600" kern="1200" dirty="0">
                <a:solidFill>
                  <a:srgbClr val="000000"/>
                </a:solidFill>
                <a:effectLst/>
                <a:latin typeface="Arial" panose="020B0604020202020204" pitchFamily="34" charset="0"/>
                <a:cs typeface="Arial" panose="020B0604020202020204" pitchFamily="34" charset="0"/>
              </a:rPr>
              <a:t>eMedicineHealth (2023) ‘what is the life expectancy of someone with COPD?’ </a:t>
            </a:r>
            <a:r>
              <a:rPr lang="en-GB" sz="1600" i="1" kern="1200" dirty="0">
                <a:solidFill>
                  <a:srgbClr val="000000"/>
                </a:solidFill>
                <a:effectLst/>
                <a:latin typeface="Arial" panose="020B0604020202020204" pitchFamily="34" charset="0"/>
                <a:cs typeface="Arial" panose="020B0604020202020204" pitchFamily="34" charset="0"/>
              </a:rPr>
              <a:t>www.eMedicineHealth.com </a:t>
            </a:r>
            <a:r>
              <a:rPr lang="en-GB" sz="1600" kern="1200" dirty="0">
                <a:solidFill>
                  <a:srgbClr val="000000"/>
                </a:solidFill>
                <a:effectLst/>
                <a:latin typeface="Arial" panose="020B0604020202020204" pitchFamily="34" charset="0"/>
                <a:cs typeface="Arial" panose="020B0604020202020204" pitchFamily="34" charset="0"/>
              </a:rPr>
              <a:t>(accessed date: 19/07/2023).</a:t>
            </a:r>
          </a:p>
          <a:p>
            <a:pPr marL="0" indent="0">
              <a:buNone/>
            </a:pPr>
            <a:r>
              <a:rPr lang="en-GB" sz="1600" kern="1200" dirty="0">
                <a:solidFill>
                  <a:srgbClr val="000000"/>
                </a:solidFill>
                <a:effectLst/>
                <a:latin typeface="Arial" panose="020B0604020202020204" pitchFamily="34" charset="0"/>
                <a:cs typeface="Arial" panose="020B0604020202020204" pitchFamily="34" charset="0"/>
              </a:rPr>
              <a:t>Jha P. (2013) ‘social inequalities in male and male mortality from smoking’ </a:t>
            </a:r>
            <a:r>
              <a:rPr lang="en-GB" sz="1600" i="1" kern="1200" dirty="0">
                <a:solidFill>
                  <a:srgbClr val="000000"/>
                </a:solidFill>
                <a:effectLst/>
                <a:latin typeface="Arial" panose="020B0604020202020204" pitchFamily="34" charset="0"/>
                <a:cs typeface="Arial" panose="020B0604020202020204" pitchFamily="34" charset="0"/>
              </a:rPr>
              <a:t>The Lancet </a:t>
            </a:r>
            <a:r>
              <a:rPr lang="en-GB" sz="1600" kern="1200" dirty="0">
                <a:solidFill>
                  <a:srgbClr val="000000"/>
                </a:solidFill>
                <a:effectLst/>
                <a:latin typeface="Arial" panose="020B0604020202020204" pitchFamily="34" charset="0"/>
                <a:cs typeface="Arial" panose="020B0604020202020204" pitchFamily="34" charset="0"/>
              </a:rPr>
              <a:t>(Accessed date:27/07/2023).</a:t>
            </a:r>
          </a:p>
          <a:p>
            <a:pPr marL="0" indent="0">
              <a:buNone/>
            </a:pPr>
            <a:r>
              <a:rPr lang="en-GB" sz="1600" kern="100" dirty="0">
                <a:effectLst/>
                <a:latin typeface="Arial" panose="020B0604020202020204" pitchFamily="34" charset="0"/>
                <a:ea typeface="Calibri" panose="020F0502020204030204" pitchFamily="34" charset="0"/>
                <a:cs typeface="Arial" panose="020B0604020202020204" pitchFamily="34" charset="0"/>
              </a:rPr>
              <a:t>NHS (2017) ‘NHS Stop smoking services help you quit’ </a:t>
            </a:r>
            <a:r>
              <a:rPr lang="en-GB" sz="1600" i="1" kern="100" dirty="0">
                <a:effectLst/>
                <a:latin typeface="Arial" panose="020B0604020202020204" pitchFamily="34" charset="0"/>
                <a:ea typeface="Calibri" panose="020F0502020204030204" pitchFamily="34" charset="0"/>
                <a:cs typeface="Arial" panose="020B0604020202020204" pitchFamily="34" charset="0"/>
              </a:rPr>
              <a:t>www.nhs.uk/live-well/quit-smoking/nhs-stop-smoking-services-help-you-quit/ </a:t>
            </a:r>
            <a:r>
              <a:rPr lang="en-GB" sz="1600" kern="100" dirty="0">
                <a:effectLst/>
                <a:latin typeface="Arial" panose="020B0604020202020204" pitchFamily="34" charset="0"/>
                <a:ea typeface="Calibri" panose="020F0502020204030204" pitchFamily="34" charset="0"/>
                <a:cs typeface="Arial" panose="020B0604020202020204" pitchFamily="34" charset="0"/>
              </a:rPr>
              <a:t>(Accessed date: 26/07/2023).</a:t>
            </a:r>
          </a:p>
          <a:p>
            <a:pPr marL="0" indent="0">
              <a:buNone/>
            </a:pPr>
            <a:r>
              <a:rPr lang="en-GB" sz="1600" kern="100" dirty="0">
                <a:latin typeface="Arial" panose="020B0604020202020204" pitchFamily="34" charset="0"/>
                <a:ea typeface="Calibri" panose="020F0502020204030204" pitchFamily="34" charset="0"/>
                <a:cs typeface="Arial" panose="020B0604020202020204" pitchFamily="34" charset="0"/>
              </a:rPr>
              <a:t>•Public Health England (2021) ‘local tobacco control profile for England: short statistical commentary’ www.gov.uk (accessed date: 19/07/2023).</a:t>
            </a:r>
            <a:r>
              <a:rPr lang="en-GB" sz="1600" kern="1200" dirty="0">
                <a:solidFill>
                  <a:srgbClr val="000000"/>
                </a:solidFill>
                <a:effectLst/>
                <a:latin typeface="Arial" panose="020B0604020202020204" pitchFamily="34" charset="0"/>
                <a:cs typeface="Arial" panose="020B0604020202020204" pitchFamily="34" charset="0"/>
              </a:rPr>
              <a:t> </a:t>
            </a:r>
          </a:p>
          <a:p>
            <a:pPr marL="0" indent="0">
              <a:buNone/>
            </a:pPr>
            <a:r>
              <a:rPr lang="en-GB" sz="1600" kern="1200" dirty="0">
                <a:solidFill>
                  <a:srgbClr val="000000"/>
                </a:solidFill>
                <a:effectLst/>
                <a:latin typeface="Arial" panose="020B0604020202020204" pitchFamily="34" charset="0"/>
                <a:cs typeface="Arial" panose="020B0604020202020204" pitchFamily="34" charset="0"/>
              </a:rPr>
              <a:t>Oxford learner’s dictionary (2023) ‘smoking’ </a:t>
            </a:r>
            <a:r>
              <a:rPr lang="en-GB" sz="1600" i="1" kern="1200" dirty="0">
                <a:solidFill>
                  <a:srgbClr val="000000"/>
                </a:solidFill>
                <a:effectLst/>
                <a:latin typeface="Arial" panose="020B0604020202020204" pitchFamily="34" charset="0"/>
                <a:cs typeface="Arial" panose="020B0604020202020204" pitchFamily="34" charset="0"/>
              </a:rPr>
              <a:t>www.oxfordlearnersdictionaries.com/definition/american_english/smoking#:~:text</a:t>
            </a:r>
            <a:r>
              <a:rPr lang="en-GB" sz="1600" kern="1200" dirty="0">
                <a:solidFill>
                  <a:srgbClr val="000000"/>
                </a:solidFill>
                <a:effectLst/>
                <a:latin typeface="Arial" panose="020B0604020202020204" pitchFamily="34" charset="0"/>
                <a:cs typeface="Arial" panose="020B0604020202020204" pitchFamily="34" charset="0"/>
              </a:rPr>
              <a:t> (accessed date: 19/07/2023) </a:t>
            </a:r>
          </a:p>
          <a:p>
            <a:pPr marL="0" indent="0">
              <a:buNone/>
            </a:pPr>
            <a:r>
              <a:rPr lang="en-GB" sz="1600" kern="1200" dirty="0">
                <a:solidFill>
                  <a:srgbClr val="000000"/>
                </a:solidFill>
                <a:effectLst/>
                <a:latin typeface="Arial" panose="020B0604020202020204" pitchFamily="34" charset="0"/>
                <a:cs typeface="Arial" panose="020B0604020202020204" pitchFamily="34" charset="0"/>
              </a:rPr>
              <a:t>oxford dictionary (2023)’Equality </a:t>
            </a:r>
            <a:r>
              <a:rPr lang="en-GB" sz="1600" i="1" kern="1200" dirty="0">
                <a:solidFill>
                  <a:srgbClr val="000000"/>
                </a:solidFill>
                <a:effectLst/>
                <a:latin typeface="Arial" panose="020B0604020202020204" pitchFamily="34" charset="0"/>
                <a:cs typeface="Arial" panose="020B0604020202020204" pitchFamily="34" charset="0"/>
              </a:rPr>
              <a:t>’www.oxfordlearnersdictionaries.com/definition/</a:t>
            </a:r>
            <a:r>
              <a:rPr lang="en-GB" sz="1600" i="1" kern="1200" dirty="0" err="1">
                <a:solidFill>
                  <a:srgbClr val="000000"/>
                </a:solidFill>
                <a:effectLst/>
                <a:latin typeface="Arial" panose="020B0604020202020204" pitchFamily="34" charset="0"/>
                <a:cs typeface="Arial" panose="020B0604020202020204" pitchFamily="34" charset="0"/>
              </a:rPr>
              <a:t>english</a:t>
            </a:r>
            <a:r>
              <a:rPr lang="en-GB" sz="1600" i="1" kern="1200" dirty="0">
                <a:solidFill>
                  <a:srgbClr val="000000"/>
                </a:solidFill>
                <a:effectLst/>
                <a:latin typeface="Arial" panose="020B0604020202020204" pitchFamily="34" charset="0"/>
                <a:cs typeface="Arial" panose="020B0604020202020204" pitchFamily="34" charset="0"/>
              </a:rPr>
              <a:t>/equality#: </a:t>
            </a:r>
            <a:r>
              <a:rPr lang="en-GB" sz="1600" kern="1200" dirty="0">
                <a:solidFill>
                  <a:srgbClr val="000000"/>
                </a:solidFill>
                <a:effectLst/>
                <a:latin typeface="Arial" panose="020B0604020202020204" pitchFamily="34" charset="0"/>
                <a:cs typeface="Arial" panose="020B0604020202020204" pitchFamily="34" charset="0"/>
              </a:rPr>
              <a:t>(Accessed date: 23/07/2023). •	</a:t>
            </a:r>
          </a:p>
          <a:p>
            <a:pPr marL="0" indent="0">
              <a:buNone/>
            </a:pPr>
            <a:r>
              <a:rPr lang="en-GB" sz="1600" kern="1200" dirty="0" err="1">
                <a:solidFill>
                  <a:srgbClr val="000000"/>
                </a:solidFill>
                <a:effectLst/>
                <a:latin typeface="Arial" panose="020B0604020202020204" pitchFamily="34" charset="0"/>
                <a:cs typeface="Arial" panose="020B0604020202020204" pitchFamily="34" charset="0"/>
              </a:rPr>
              <a:t>Varbes</a:t>
            </a:r>
            <a:r>
              <a:rPr lang="en-GB" sz="1600" kern="1200" dirty="0">
                <a:solidFill>
                  <a:srgbClr val="000000"/>
                </a:solidFill>
                <a:effectLst/>
                <a:latin typeface="Arial" panose="020B0604020202020204" pitchFamily="34" charset="0"/>
                <a:cs typeface="Arial" panose="020B0604020202020204" pitchFamily="34" charset="0"/>
              </a:rPr>
              <a:t> (2022) ‘population’ </a:t>
            </a:r>
            <a:r>
              <a:rPr lang="en-GB" sz="1600" i="1" kern="1200" dirty="0">
                <a:solidFill>
                  <a:srgbClr val="000000"/>
                </a:solidFill>
                <a:effectLst/>
                <a:latin typeface="Arial" panose="020B0604020202020204" pitchFamily="34" charset="0"/>
                <a:cs typeface="Arial" panose="020B0604020202020204" pitchFamily="34" charset="0"/>
              </a:rPr>
              <a:t>www.varbes.com </a:t>
            </a:r>
            <a:r>
              <a:rPr lang="en-GB" sz="1600" kern="1200" dirty="0">
                <a:solidFill>
                  <a:srgbClr val="000000"/>
                </a:solidFill>
                <a:effectLst/>
                <a:latin typeface="Arial" panose="020B0604020202020204" pitchFamily="34" charset="0"/>
                <a:cs typeface="Arial" panose="020B0604020202020204" pitchFamily="34" charset="0"/>
              </a:rPr>
              <a:t>(accessed date: 19/07/2023).</a:t>
            </a:r>
          </a:p>
          <a:p>
            <a:pPr marL="0" indent="0">
              <a:buNone/>
            </a:pPr>
            <a:r>
              <a:rPr lang="en-GB" sz="1600" kern="1200" dirty="0">
                <a:solidFill>
                  <a:srgbClr val="000000"/>
                </a:solidFill>
                <a:effectLst/>
                <a:latin typeface="Arial" panose="020B0604020202020204" pitchFamily="34" charset="0"/>
                <a:cs typeface="Arial" panose="020B0604020202020204" pitchFamily="34" charset="0"/>
              </a:rPr>
              <a:t>West R. at </a:t>
            </a:r>
            <a:r>
              <a:rPr lang="en-GB" sz="1600" kern="1200" dirty="0" err="1">
                <a:solidFill>
                  <a:srgbClr val="000000"/>
                </a:solidFill>
                <a:effectLst/>
                <a:latin typeface="Arial" panose="020B0604020202020204" pitchFamily="34" charset="0"/>
                <a:cs typeface="Arial" panose="020B0604020202020204" pitchFamily="34" charset="0"/>
              </a:rPr>
              <a:t>el</a:t>
            </a:r>
            <a:r>
              <a:rPr lang="en-GB" sz="1600" kern="1200" dirty="0">
                <a:solidFill>
                  <a:srgbClr val="000000"/>
                </a:solidFill>
                <a:effectLst/>
                <a:latin typeface="Arial" panose="020B0604020202020204" pitchFamily="34" charset="0"/>
                <a:cs typeface="Arial" panose="020B0604020202020204" pitchFamily="34" charset="0"/>
              </a:rPr>
              <a:t> (2016) ‘smoking cessation’ </a:t>
            </a:r>
            <a:r>
              <a:rPr lang="en-GB" sz="1600" i="1" kern="1200" dirty="0">
                <a:solidFill>
                  <a:srgbClr val="000000"/>
                </a:solidFill>
                <a:effectLst/>
                <a:latin typeface="Arial" panose="020B0604020202020204" pitchFamily="34" charset="0"/>
                <a:cs typeface="Arial" panose="020B0604020202020204" pitchFamily="34" charset="0"/>
              </a:rPr>
              <a:t>Health Press</a:t>
            </a:r>
            <a:r>
              <a:rPr lang="en-GB" sz="1600" kern="1200" dirty="0">
                <a:solidFill>
                  <a:srgbClr val="000000"/>
                </a:solidFill>
                <a:effectLst/>
                <a:latin typeface="Arial" panose="020B0604020202020204" pitchFamily="34" charset="0"/>
                <a:cs typeface="Arial" panose="020B0604020202020204" pitchFamily="34" charset="0"/>
              </a:rPr>
              <a:t> (Accessed Date: 26/07/2023).</a:t>
            </a:r>
            <a:endParaRPr lang="en-GB" sz="1600" kern="100" dirty="0">
              <a:effectLst/>
              <a:latin typeface="Arial" panose="020B0604020202020204" pitchFamily="34" charset="0"/>
              <a:ea typeface="Calibri" panose="020F0502020204030204" pitchFamily="34" charset="0"/>
              <a:cs typeface="Arial" panose="020B0604020202020204" pitchFamily="34" charset="0"/>
            </a:endParaRPr>
          </a:p>
          <a:p>
            <a:pPr marL="0" indent="0">
              <a:buNone/>
            </a:pPr>
            <a:endParaRPr lang="en-GB" sz="1600" kern="1200" dirty="0">
              <a:solidFill>
                <a:srgbClr val="000000"/>
              </a:solidFill>
              <a:effectLst/>
              <a:latin typeface="Arial" panose="020B0604020202020204" pitchFamily="34" charset="0"/>
              <a:ea typeface="+mn-ea"/>
              <a:cs typeface="Times New Roman" panose="02020603050405020304" pitchFamily="18" charset="0"/>
            </a:endParaRPr>
          </a:p>
          <a:p>
            <a:pPr marL="0" indent="0">
              <a:buNone/>
            </a:pPr>
            <a:r>
              <a:rPr lang="en-GB" sz="1400" kern="1200" dirty="0">
                <a:solidFill>
                  <a:srgbClr val="000000"/>
                </a:solidFill>
                <a:effectLst/>
                <a:latin typeface="Arial" panose="020B0604020202020204" pitchFamily="34" charset="0"/>
                <a:ea typeface="+mn-ea"/>
                <a:cs typeface="Times New Roman" panose="02020603050405020304" pitchFamily="18" charset="0"/>
              </a:rPr>
              <a:t>•	</a:t>
            </a:r>
            <a:endParaRPr lang="en-GB" sz="1800" kern="1200" dirty="0">
              <a:solidFill>
                <a:srgbClr val="000000"/>
              </a:solidFill>
              <a:effectLst/>
              <a:latin typeface="Arial" panose="020B0604020202020204" pitchFamily="34" charset="0"/>
              <a:ea typeface="+mn-ea"/>
            </a:endParaRPr>
          </a:p>
          <a:p>
            <a:pPr marL="0" indent="0">
              <a:buNone/>
            </a:pPr>
            <a:endParaRPr lang="en-GB" sz="1800" kern="1200" dirty="0">
              <a:solidFill>
                <a:srgbClr val="000000"/>
              </a:solidFill>
              <a:effectLst/>
              <a:latin typeface="Arial" panose="020B0604020202020204" pitchFamily="34" charset="0"/>
              <a:ea typeface="+mn-ea"/>
            </a:endParaRPr>
          </a:p>
          <a:p>
            <a:pPr marL="0" indent="0">
              <a:buNone/>
            </a:pPr>
            <a:endParaRPr lang="en-GB" sz="1800" dirty="0">
              <a:effectLst/>
              <a:latin typeface="Times New Roman" panose="02020603050405020304" pitchFamily="18" charset="0"/>
              <a:ea typeface="Times New Roman" panose="02020603050405020304" pitchFamily="18" charset="0"/>
            </a:endParaRPr>
          </a:p>
          <a:p>
            <a:pPr marL="0" indent="0">
              <a:buNone/>
            </a:pPr>
            <a:endParaRPr lang="en-GB" sz="1800" kern="100" dirty="0">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sz="1800" kern="100" dirty="0">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sz="1800" kern="1200" dirty="0">
              <a:solidFill>
                <a:srgbClr val="000000"/>
              </a:solidFill>
              <a:effectLst/>
              <a:latin typeface="Arial" panose="020B0604020202020204" pitchFamily="34" charset="0"/>
              <a:ea typeface="+mn-ea"/>
              <a:cs typeface="Times New Roman" panose="02020603050405020304" pitchFamily="18" charset="0"/>
            </a:endParaRPr>
          </a:p>
          <a:p>
            <a:pPr marL="0" indent="0">
              <a:buNone/>
            </a:pPr>
            <a:endParaRPr lang="en-GB" sz="1800" dirty="0">
              <a:solidFill>
                <a:srgbClr val="000000"/>
              </a:solidFill>
              <a:latin typeface="Arial" panose="020B0604020202020204" pitchFamily="34" charset="0"/>
              <a:cs typeface="Times New Roman" panose="02020603050405020304" pitchFamily="18" charset="0"/>
            </a:endParaRPr>
          </a:p>
          <a:p>
            <a:pPr marL="0" indent="0">
              <a:buNone/>
            </a:pPr>
            <a:endParaRPr lang="en-GB" sz="18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0" indent="0">
              <a:buNone/>
            </a:pP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sz="1600" dirty="0">
              <a:latin typeface="Arial" panose="020B0604020202020204" pitchFamily="34" charset="0"/>
              <a:cs typeface="Arial" panose="020B0604020202020204" pitchFamily="34" charset="0"/>
            </a:endParaRPr>
          </a:p>
          <a:p>
            <a:endParaRPr lang="en-GB"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28338892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1141</TotalTime>
  <Words>1732</Words>
  <Application>Microsoft Office PowerPoint</Application>
  <PresentationFormat>Widescreen</PresentationFormat>
  <Paragraphs>119</Paragraphs>
  <Slides>12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Arial</vt:lpstr>
      <vt:lpstr>Calibri</vt:lpstr>
      <vt:lpstr>Calibri Light</vt:lpstr>
      <vt:lpstr>Times New Roman</vt:lpstr>
      <vt:lpstr>Office Theme</vt:lpstr>
      <vt:lpstr>                                                   ASSESSMENT COMPONENT 1 PRESENTATION</vt:lpstr>
      <vt:lpstr>                           Introduction   Topic: Smoking as a health issue in Enfield</vt:lpstr>
      <vt:lpstr>                       Introduction cont.</vt:lpstr>
      <vt:lpstr>              Demographic area of Enfield</vt:lpstr>
      <vt:lpstr>Prevalence and mortality rate due to smoking</vt:lpstr>
      <vt:lpstr>Possible existing means of communication of health and social care providers both internal and external</vt:lpstr>
      <vt:lpstr>Current legislations and policies that will support the growth of Enfield community</vt:lpstr>
      <vt:lpstr> Concepts such as discrimination, prejudice, power, empowerment, equality and the rights of individuals and groups</vt:lpstr>
      <vt:lpstr> The existing use of digital communication and social media in community development</vt:lpstr>
      <vt:lpstr>                                     Conclusion </vt:lpstr>
      <vt:lpstr>                     Recommendations </vt:lpstr>
      <vt:lpstr>                            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shedrack chidi asinobi</dc:creator>
  <cp:lastModifiedBy>shedrack chidi asinobi</cp:lastModifiedBy>
  <cp:revision>19</cp:revision>
  <dcterms:created xsi:type="dcterms:W3CDTF">2023-06-27T16:17:32Z</dcterms:created>
  <dcterms:modified xsi:type="dcterms:W3CDTF">2023-07-27T18:11:51Z</dcterms:modified>
</cp:coreProperties>
</file>