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3" r:id="rId4"/>
    <p:sldId id="258" r:id="rId5"/>
    <p:sldId id="264" r:id="rId6"/>
    <p:sldId id="265" r:id="rId7"/>
    <p:sldId id="259" r:id="rId8"/>
    <p:sldId id="262" r:id="rId9"/>
    <p:sldId id="266"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1" d="100"/>
          <a:sy n="91" d="100"/>
        </p:scale>
        <p:origin x="8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5C8B121-A731-4129-8B2A-D7A7AC8B09B1}"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E57753-C2F8-4E1C-B435-FC1360D16F99}" type="slidenum">
              <a:rPr lang="en-GB" smtClean="0"/>
              <a:t>‹#›</a:t>
            </a:fld>
            <a:endParaRPr lang="en-GB"/>
          </a:p>
        </p:txBody>
      </p:sp>
    </p:spTree>
    <p:extLst>
      <p:ext uri="{BB962C8B-B14F-4D97-AF65-F5344CB8AC3E}">
        <p14:creationId xmlns:p14="http://schemas.microsoft.com/office/powerpoint/2010/main" val="1240059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C8B121-A731-4129-8B2A-D7A7AC8B09B1}"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E57753-C2F8-4E1C-B435-FC1360D16F99}" type="slidenum">
              <a:rPr lang="en-GB" smtClean="0"/>
              <a:t>‹#›</a:t>
            </a:fld>
            <a:endParaRPr lang="en-GB"/>
          </a:p>
        </p:txBody>
      </p:sp>
    </p:spTree>
    <p:extLst>
      <p:ext uri="{BB962C8B-B14F-4D97-AF65-F5344CB8AC3E}">
        <p14:creationId xmlns:p14="http://schemas.microsoft.com/office/powerpoint/2010/main" val="583792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5C8B121-A731-4129-8B2A-D7A7AC8B09B1}"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E57753-C2F8-4E1C-B435-FC1360D16F99}" type="slidenum">
              <a:rPr lang="en-GB" smtClean="0"/>
              <a:t>‹#›</a:t>
            </a:fld>
            <a:endParaRPr lang="en-GB"/>
          </a:p>
        </p:txBody>
      </p:sp>
    </p:spTree>
    <p:extLst>
      <p:ext uri="{BB962C8B-B14F-4D97-AF65-F5344CB8AC3E}">
        <p14:creationId xmlns:p14="http://schemas.microsoft.com/office/powerpoint/2010/main" val="4058659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5C8B121-A731-4129-8B2A-D7A7AC8B09B1}" type="datetimeFigureOut">
              <a:rPr lang="en-GB" smtClean="0"/>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E57753-C2F8-4E1C-B435-FC1360D16F99}" type="slidenum">
              <a:rPr lang="en-GB" smtClean="0"/>
              <a:t>‹#›</a:t>
            </a:fld>
            <a:endParaRPr lang="en-GB"/>
          </a:p>
        </p:txBody>
      </p:sp>
    </p:spTree>
    <p:extLst>
      <p:ext uri="{BB962C8B-B14F-4D97-AF65-F5344CB8AC3E}">
        <p14:creationId xmlns:p14="http://schemas.microsoft.com/office/powerpoint/2010/main" val="2939228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5C8B121-A731-4129-8B2A-D7A7AC8B09B1}" type="datetimeFigureOut">
              <a:rPr lang="en-GB" smtClean="0"/>
              <a:t>13/03/2018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E57753-C2F8-4E1C-B435-FC1360D16F99}" type="slidenum">
              <a:rPr lang="en-GB" smtClean="0"/>
              <a:t>‹#›</a:t>
            </a:fld>
            <a:endParaRPr lang="en-GB"/>
          </a:p>
        </p:txBody>
      </p:sp>
    </p:spTree>
    <p:extLst>
      <p:ext uri="{BB962C8B-B14F-4D97-AF65-F5344CB8AC3E}">
        <p14:creationId xmlns:p14="http://schemas.microsoft.com/office/powerpoint/2010/main" val="1029781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5C8B121-A731-4129-8B2A-D7A7AC8B09B1}" type="datetimeFigureOut">
              <a:rPr lang="en-GB" smtClean="0"/>
              <a:t>13/03/2018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E57753-C2F8-4E1C-B435-FC1360D16F99}" type="slidenum">
              <a:rPr lang="en-GB" smtClean="0"/>
              <a:t>‹#›</a:t>
            </a:fld>
            <a:endParaRPr lang="en-GB"/>
          </a:p>
        </p:txBody>
      </p:sp>
    </p:spTree>
    <p:extLst>
      <p:ext uri="{BB962C8B-B14F-4D97-AF65-F5344CB8AC3E}">
        <p14:creationId xmlns:p14="http://schemas.microsoft.com/office/powerpoint/2010/main" val="95361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C8B121-A731-4129-8B2A-D7A7AC8B09B1}" type="datetimeFigureOut">
              <a:rPr lang="en-GB" smtClean="0"/>
              <a:t>13/03/2018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E57753-C2F8-4E1C-B435-FC1360D16F99}" type="slidenum">
              <a:rPr lang="en-GB" smtClean="0"/>
              <a:t>‹#›</a:t>
            </a:fld>
            <a:endParaRPr lang="en-GB"/>
          </a:p>
        </p:txBody>
      </p:sp>
    </p:spTree>
    <p:extLst>
      <p:ext uri="{BB962C8B-B14F-4D97-AF65-F5344CB8AC3E}">
        <p14:creationId xmlns:p14="http://schemas.microsoft.com/office/powerpoint/2010/main" val="2499098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5C8B121-A731-4129-8B2A-D7A7AC8B09B1}" type="datetimeFigureOut">
              <a:rPr lang="en-GB" smtClean="0"/>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E57753-C2F8-4E1C-B435-FC1360D16F99}" type="slidenum">
              <a:rPr lang="en-GB" smtClean="0"/>
              <a:t>‹#›</a:t>
            </a:fld>
            <a:endParaRPr lang="en-GB"/>
          </a:p>
        </p:txBody>
      </p:sp>
    </p:spTree>
    <p:extLst>
      <p:ext uri="{BB962C8B-B14F-4D97-AF65-F5344CB8AC3E}">
        <p14:creationId xmlns:p14="http://schemas.microsoft.com/office/powerpoint/2010/main" val="500107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5C8B121-A731-4129-8B2A-D7A7AC8B09B1}" type="datetimeFigureOut">
              <a:rPr lang="en-GB" smtClean="0"/>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E57753-C2F8-4E1C-B435-FC1360D16F99}" type="slidenum">
              <a:rPr lang="en-GB" smtClean="0"/>
              <a:t>‹#›</a:t>
            </a:fld>
            <a:endParaRPr lang="en-GB"/>
          </a:p>
        </p:txBody>
      </p:sp>
    </p:spTree>
    <p:extLst>
      <p:ext uri="{BB962C8B-B14F-4D97-AF65-F5344CB8AC3E}">
        <p14:creationId xmlns:p14="http://schemas.microsoft.com/office/powerpoint/2010/main" val="3675010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C8B121-A731-4129-8B2A-D7A7AC8B09B1}"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E57753-C2F8-4E1C-B435-FC1360D16F99}" type="slidenum">
              <a:rPr lang="en-GB" smtClean="0"/>
              <a:t>‹#›</a:t>
            </a:fld>
            <a:endParaRPr lang="en-GB"/>
          </a:p>
        </p:txBody>
      </p:sp>
    </p:spTree>
    <p:extLst>
      <p:ext uri="{BB962C8B-B14F-4D97-AF65-F5344CB8AC3E}">
        <p14:creationId xmlns:p14="http://schemas.microsoft.com/office/powerpoint/2010/main" val="2854836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C8B121-A731-4129-8B2A-D7A7AC8B09B1}" type="datetimeFigureOut">
              <a:rPr lang="en-GB" smtClean="0"/>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E57753-C2F8-4E1C-B435-FC1360D16F99}" type="slidenum">
              <a:rPr lang="en-GB" smtClean="0"/>
              <a:t>‹#›</a:t>
            </a:fld>
            <a:endParaRPr lang="en-GB"/>
          </a:p>
        </p:txBody>
      </p:sp>
    </p:spTree>
    <p:extLst>
      <p:ext uri="{BB962C8B-B14F-4D97-AF65-F5344CB8AC3E}">
        <p14:creationId xmlns:p14="http://schemas.microsoft.com/office/powerpoint/2010/main" val="2225461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C8B121-A731-4129-8B2A-D7A7AC8B09B1}" type="datetimeFigureOut">
              <a:rPr lang="en-GB" smtClean="0"/>
              <a:t>13/03/2018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E57753-C2F8-4E1C-B435-FC1360D16F99}" type="slidenum">
              <a:rPr lang="en-GB" smtClean="0"/>
              <a:t>‹#›</a:t>
            </a:fld>
            <a:endParaRPr lang="en-GB"/>
          </a:p>
        </p:txBody>
      </p:sp>
    </p:spTree>
    <p:extLst>
      <p:ext uri="{BB962C8B-B14F-4D97-AF65-F5344CB8AC3E}">
        <p14:creationId xmlns:p14="http://schemas.microsoft.com/office/powerpoint/2010/main" val="38460836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Demise of Seneca’s influence over Nero.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37052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Seneca and </a:t>
            </a:r>
            <a:r>
              <a:rPr lang="en-GB" dirty="0" err="1"/>
              <a:t>Burrus</a:t>
            </a:r>
            <a:endParaRPr lang="en-GB" dirty="0"/>
          </a:p>
        </p:txBody>
      </p:sp>
      <p:sp>
        <p:nvSpPr>
          <p:cNvPr id="3" name="Content Placeholder 2"/>
          <p:cNvSpPr>
            <a:spLocks noGrp="1"/>
          </p:cNvSpPr>
          <p:nvPr>
            <p:ph idx="1"/>
          </p:nvPr>
        </p:nvSpPr>
        <p:spPr/>
        <p:txBody>
          <a:bodyPr/>
          <a:lstStyle/>
          <a:p>
            <a:r>
              <a:rPr lang="en-GB" dirty="0"/>
              <a:t>Tacitus remarks that Seneca and Burrus were an unusual example of harmony in power:</a:t>
            </a:r>
          </a:p>
          <a:p>
            <a:pPr marL="0" indent="0" algn="ctr">
              <a:buNone/>
            </a:pPr>
            <a:r>
              <a:rPr lang="en-GB" dirty="0"/>
              <a:t> ”These two men guided the emperor’s youth with an unity of purpose seldom found where authority is shared, and though their accomplishments were wholly different, they had equal influence. Burrus, with his soldier's discipline and severe manners, Seneca, with lessons of eloquence and a dignified courtesy, strove alike to confine the frailty of the prince's youth, should he loathe virtue, within allowable indulgences.”</a:t>
            </a:r>
          </a:p>
          <a:p>
            <a:pPr marL="0" indent="0" algn="ctr">
              <a:buNone/>
            </a:pPr>
            <a:r>
              <a:rPr lang="en-GB" dirty="0"/>
              <a:t>Tac. Ann. 13.2</a:t>
            </a:r>
          </a:p>
        </p:txBody>
      </p:sp>
    </p:spTree>
    <p:extLst>
      <p:ext uri="{BB962C8B-B14F-4D97-AF65-F5344CB8AC3E}">
        <p14:creationId xmlns:p14="http://schemas.microsoft.com/office/powerpoint/2010/main" val="4172075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119023F-3953-4AAC-BED2-8F80F33C103B}"/>
              </a:ext>
            </a:extLst>
          </p:cNvPr>
          <p:cNvSpPr>
            <a:spLocks noGrp="1"/>
          </p:cNvSpPr>
          <p:nvPr>
            <p:ph type="title"/>
          </p:nvPr>
        </p:nvSpPr>
        <p:spPr/>
        <p:txBody>
          <a:bodyPr/>
          <a:lstStyle/>
          <a:p>
            <a:r>
              <a:rPr lang="en-GB" dirty="0"/>
              <a:t>Seneca and Burrus</a:t>
            </a:r>
          </a:p>
        </p:txBody>
      </p:sp>
      <p:sp>
        <p:nvSpPr>
          <p:cNvPr id="3" name="Content Placeholder 2">
            <a:extLst>
              <a:ext uri="{FF2B5EF4-FFF2-40B4-BE49-F238E27FC236}">
                <a16:creationId xmlns:a16="http://schemas.microsoft.com/office/drawing/2014/main" xmlns="" id="{E4BDEBBC-1E45-44AF-A057-735860DD5080}"/>
              </a:ext>
            </a:extLst>
          </p:cNvPr>
          <p:cNvSpPr>
            <a:spLocks noGrp="1"/>
          </p:cNvSpPr>
          <p:nvPr>
            <p:ph idx="1"/>
          </p:nvPr>
        </p:nvSpPr>
        <p:spPr/>
        <p:txBody>
          <a:bodyPr/>
          <a:lstStyle/>
          <a:p>
            <a:r>
              <a:rPr lang="en-GB" dirty="0"/>
              <a:t>Sharing the influence over the young Nero since his elevation to Emperor.</a:t>
            </a:r>
          </a:p>
          <a:p>
            <a:r>
              <a:rPr lang="en-GB" dirty="0"/>
              <a:t>Agrippina had made Burrus a prefect of the Praetorians in 51AD, in an apparent attempt to secure Nero’s rise to power.  </a:t>
            </a:r>
            <a:r>
              <a:rPr lang="en-GB" sz="1800" i="1" dirty="0"/>
              <a:t>(Warmington,1969.)</a:t>
            </a:r>
            <a:endParaRPr lang="en-GB" sz="1800" dirty="0"/>
          </a:p>
          <a:p>
            <a:r>
              <a:rPr lang="en-GB" dirty="0"/>
              <a:t>Seneca had been Nero’s tutor since childhood and although he was banned from teaching philosophy to the young boy his tutelage meant that Nero respected Seneca and accepted his counsel throughout his early rule.</a:t>
            </a:r>
          </a:p>
        </p:txBody>
      </p:sp>
    </p:spTree>
    <p:extLst>
      <p:ext uri="{BB962C8B-B14F-4D97-AF65-F5344CB8AC3E}">
        <p14:creationId xmlns:p14="http://schemas.microsoft.com/office/powerpoint/2010/main" val="443546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5659" y="308854"/>
            <a:ext cx="10515600" cy="1325563"/>
          </a:xfrm>
        </p:spPr>
        <p:txBody>
          <a:bodyPr/>
          <a:lstStyle/>
          <a:p>
            <a:r>
              <a:rPr lang="en-GB" dirty="0"/>
              <a:t>Attacks by </a:t>
            </a:r>
            <a:r>
              <a:rPr lang="en-GB" dirty="0" err="1"/>
              <a:t>Suillius</a:t>
            </a:r>
            <a:r>
              <a:rPr lang="en-GB" dirty="0"/>
              <a:t> and the consolidation of rumours</a:t>
            </a:r>
          </a:p>
        </p:txBody>
      </p:sp>
      <p:sp>
        <p:nvSpPr>
          <p:cNvPr id="3" name="Content Placeholder 2"/>
          <p:cNvSpPr>
            <a:spLocks noGrp="1"/>
          </p:cNvSpPr>
          <p:nvPr>
            <p:ph idx="1"/>
          </p:nvPr>
        </p:nvSpPr>
        <p:spPr/>
        <p:txBody>
          <a:bodyPr/>
          <a:lstStyle/>
          <a:p>
            <a:r>
              <a:rPr lang="en-GB" dirty="0"/>
              <a:t>58AD: Publius </a:t>
            </a:r>
            <a:r>
              <a:rPr lang="en-GB" dirty="0" err="1"/>
              <a:t>Suillius</a:t>
            </a:r>
            <a:r>
              <a:rPr lang="en-GB" dirty="0"/>
              <a:t> Rufus launched a public attack aimed at Seneca.</a:t>
            </a:r>
          </a:p>
          <a:p>
            <a:r>
              <a:rPr lang="en-GB" dirty="0" err="1"/>
              <a:t>Suillius</a:t>
            </a:r>
            <a:r>
              <a:rPr lang="en-GB" dirty="0"/>
              <a:t> himself was an old senator who had been favoured by Claudius (Tac. Ann. 13.42), and who appears terribly bitter about the influence/power wielded by the “upstart” Seneca.</a:t>
            </a:r>
          </a:p>
          <a:p>
            <a:r>
              <a:rPr lang="en-GB" dirty="0"/>
              <a:t>This polemic from </a:t>
            </a:r>
            <a:r>
              <a:rPr lang="en-GB" dirty="0" err="1"/>
              <a:t>Suillius</a:t>
            </a:r>
            <a:r>
              <a:rPr lang="en-GB" dirty="0"/>
              <a:t> were a significant enough challenge to Seneca that Tacitus wrote about them c.60 years later.</a:t>
            </a:r>
          </a:p>
        </p:txBody>
      </p:sp>
    </p:spTree>
    <p:extLst>
      <p:ext uri="{BB962C8B-B14F-4D97-AF65-F5344CB8AC3E}">
        <p14:creationId xmlns:p14="http://schemas.microsoft.com/office/powerpoint/2010/main" val="3206188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26266B-BF07-449C-8B8F-42643C1DCEAD}"/>
              </a:ext>
            </a:extLst>
          </p:cNvPr>
          <p:cNvSpPr>
            <a:spLocks noGrp="1"/>
          </p:cNvSpPr>
          <p:nvPr>
            <p:ph type="title"/>
          </p:nvPr>
        </p:nvSpPr>
        <p:spPr/>
        <p:txBody>
          <a:bodyPr/>
          <a:lstStyle/>
          <a:p>
            <a:r>
              <a:rPr lang="en-GB" dirty="0"/>
              <a:t>Significance?</a:t>
            </a:r>
          </a:p>
        </p:txBody>
      </p:sp>
      <p:sp>
        <p:nvSpPr>
          <p:cNvPr id="3" name="Content Placeholder 2">
            <a:extLst>
              <a:ext uri="{FF2B5EF4-FFF2-40B4-BE49-F238E27FC236}">
                <a16:creationId xmlns:a16="http://schemas.microsoft.com/office/drawing/2014/main" xmlns="" id="{921B6647-31DD-4428-8A8B-903A5E9428C7}"/>
              </a:ext>
            </a:extLst>
          </p:cNvPr>
          <p:cNvSpPr>
            <a:spLocks noGrp="1"/>
          </p:cNvSpPr>
          <p:nvPr>
            <p:ph idx="1"/>
          </p:nvPr>
        </p:nvSpPr>
        <p:spPr/>
        <p:txBody>
          <a:bodyPr>
            <a:normAutofit fontScale="92500" lnSpcReduction="10000"/>
          </a:bodyPr>
          <a:lstStyle/>
          <a:p>
            <a:r>
              <a:rPr lang="en-GB" dirty="0"/>
              <a:t>Perhaps signifying that the suspicions raised by </a:t>
            </a:r>
            <a:r>
              <a:rPr lang="en-GB" dirty="0" err="1"/>
              <a:t>Suillius</a:t>
            </a:r>
            <a:r>
              <a:rPr lang="en-GB" dirty="0"/>
              <a:t> </a:t>
            </a:r>
            <a:r>
              <a:rPr lang="en-GB" dirty="0" err="1"/>
              <a:t>eg</a:t>
            </a:r>
            <a:r>
              <a:rPr lang="en-GB" dirty="0"/>
              <a:t>: </a:t>
            </a:r>
            <a:r>
              <a:rPr lang="en-GB" dirty="0" err="1"/>
              <a:t>Bouddican</a:t>
            </a:r>
            <a:r>
              <a:rPr lang="en-GB" dirty="0"/>
              <a:t> revolt (Suetonius) , financial crime (Usury) and Sexual misconduct would have been somewhat of a rumour.</a:t>
            </a:r>
          </a:p>
          <a:p>
            <a:r>
              <a:rPr lang="en-GB" dirty="0"/>
              <a:t>Seneca’s immense personal wealth- “amassed three hundred million sesterces” - was a consistent criticism of his.</a:t>
            </a:r>
          </a:p>
          <a:p>
            <a:r>
              <a:rPr lang="en-GB" dirty="0"/>
              <a:t>Furthermore the implications of his alleged affair with Agrippina whilst she was Germanicus’ wife would have been damaging towards his relationship with Nero.</a:t>
            </a:r>
          </a:p>
          <a:p>
            <a:r>
              <a:rPr lang="en-GB" dirty="0"/>
              <a:t>Beginning of the cracks…</a:t>
            </a:r>
          </a:p>
          <a:p>
            <a:r>
              <a:rPr lang="en-GB" dirty="0"/>
              <a:t>Note that Seneca actively combatted these rumours about his unashamed accumulation of wealth through his work – De Vita Beata.</a:t>
            </a:r>
          </a:p>
        </p:txBody>
      </p:sp>
    </p:spTree>
    <p:extLst>
      <p:ext uri="{BB962C8B-B14F-4D97-AF65-F5344CB8AC3E}">
        <p14:creationId xmlns:p14="http://schemas.microsoft.com/office/powerpoint/2010/main" val="619504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D3E05E4-399E-444D-A145-BE1C7C27B8B7}"/>
              </a:ext>
            </a:extLst>
          </p:cNvPr>
          <p:cNvSpPr>
            <a:spLocks noGrp="1"/>
          </p:cNvSpPr>
          <p:nvPr>
            <p:ph type="title"/>
          </p:nvPr>
        </p:nvSpPr>
        <p:spPr/>
        <p:txBody>
          <a:bodyPr/>
          <a:lstStyle/>
          <a:p>
            <a:r>
              <a:rPr lang="en-GB" dirty="0"/>
              <a:t>Seneca’s relationship with Agrippina</a:t>
            </a:r>
          </a:p>
        </p:txBody>
      </p:sp>
      <p:sp>
        <p:nvSpPr>
          <p:cNvPr id="3" name="Content Placeholder 2">
            <a:extLst>
              <a:ext uri="{FF2B5EF4-FFF2-40B4-BE49-F238E27FC236}">
                <a16:creationId xmlns:a16="http://schemas.microsoft.com/office/drawing/2014/main" xmlns="" id="{0040B78B-B69D-4058-8F1B-51762C673B53}"/>
              </a:ext>
            </a:extLst>
          </p:cNvPr>
          <p:cNvSpPr>
            <a:spLocks noGrp="1"/>
          </p:cNvSpPr>
          <p:nvPr>
            <p:ph idx="1"/>
          </p:nvPr>
        </p:nvSpPr>
        <p:spPr/>
        <p:txBody>
          <a:bodyPr/>
          <a:lstStyle/>
          <a:p>
            <a:r>
              <a:rPr lang="en-GB" dirty="0"/>
              <a:t>Originally Agrippina appointed Seneca as the young Nero’s (Lucius) tutor, this was during the latte part of Claudius reign.</a:t>
            </a:r>
          </a:p>
          <a:p>
            <a:r>
              <a:rPr lang="en-GB" dirty="0"/>
              <a:t>Although Agrippina forbade Seneca from teaching the young man philosophy, what Seneca did impart on Nero sowed the seeds for his later role as imperial advisor.</a:t>
            </a:r>
          </a:p>
          <a:p>
            <a:r>
              <a:rPr lang="en-GB" dirty="0"/>
              <a:t>Agrippina’s influence steeply declined after Nero’s assassination of </a:t>
            </a:r>
            <a:r>
              <a:rPr lang="en-GB" dirty="0" err="1"/>
              <a:t>Britaniccus</a:t>
            </a:r>
            <a:r>
              <a:rPr lang="en-GB" dirty="0"/>
              <a:t>.</a:t>
            </a:r>
          </a:p>
          <a:p>
            <a:r>
              <a:rPr lang="en-GB" dirty="0"/>
              <a:t>‘</a:t>
            </a:r>
            <a:r>
              <a:rPr lang="en-GB" i="1" dirty="0"/>
              <a:t>De </a:t>
            </a:r>
            <a:r>
              <a:rPr lang="en-GB" i="1" dirty="0" err="1"/>
              <a:t>Clementia</a:t>
            </a:r>
            <a:r>
              <a:rPr lang="en-GB" i="1" dirty="0"/>
              <a:t>’ </a:t>
            </a:r>
            <a:r>
              <a:rPr lang="en-GB" dirty="0"/>
              <a:t>is published by Seneca in response. </a:t>
            </a:r>
          </a:p>
        </p:txBody>
      </p:sp>
    </p:spTree>
    <p:extLst>
      <p:ext uri="{BB962C8B-B14F-4D97-AF65-F5344CB8AC3E}">
        <p14:creationId xmlns:p14="http://schemas.microsoft.com/office/powerpoint/2010/main" val="4148564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Significance of Seneca justifying Agrippina's murder</a:t>
            </a:r>
          </a:p>
        </p:txBody>
      </p:sp>
      <p:sp>
        <p:nvSpPr>
          <p:cNvPr id="3" name="Content Placeholder 2"/>
          <p:cNvSpPr>
            <a:spLocks noGrp="1"/>
          </p:cNvSpPr>
          <p:nvPr>
            <p:ph idx="1"/>
          </p:nvPr>
        </p:nvSpPr>
        <p:spPr/>
        <p:txBody>
          <a:bodyPr/>
          <a:lstStyle/>
          <a:p>
            <a:r>
              <a:rPr lang="en-GB" dirty="0"/>
              <a:t>59AD, Nero finally manages to assassinate his mother after a first ‘botched’ attempt involving an unseaworthy boat.</a:t>
            </a:r>
          </a:p>
          <a:p>
            <a:r>
              <a:rPr lang="en-GB" dirty="0"/>
              <a:t>Seneca wrote a letter to the senate justifying the killing of Agrippina as she had disgraced the senate and people of Rome by making praetorian cohorts swear allegiance to a woman, alongside her prosecutions of ‘Distinguished Citizens’. More farcically Seneca also presented the Boat assassination attempt as an accident! </a:t>
            </a:r>
          </a:p>
          <a:p>
            <a:r>
              <a:rPr lang="en-GB" dirty="0"/>
              <a:t>However as Tacitus tells us: “</a:t>
            </a:r>
            <a:r>
              <a:rPr lang="en-GB" i="1" dirty="0"/>
              <a:t>now it was not Nero, whose brutality was far beyond any remonstrance, but Seneca who was in ill repute, for having written a confession in such a style.”</a:t>
            </a:r>
          </a:p>
        </p:txBody>
      </p:sp>
    </p:spTree>
    <p:extLst>
      <p:ext uri="{BB962C8B-B14F-4D97-AF65-F5344CB8AC3E}">
        <p14:creationId xmlns:p14="http://schemas.microsoft.com/office/powerpoint/2010/main" val="3163924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62AD the death of </a:t>
            </a:r>
            <a:r>
              <a:rPr lang="en-GB" dirty="0" err="1"/>
              <a:t>burrus</a:t>
            </a:r>
            <a:endParaRPr lang="en-GB" dirty="0"/>
          </a:p>
        </p:txBody>
      </p:sp>
      <p:sp>
        <p:nvSpPr>
          <p:cNvPr id="3" name="Content Placeholder 2"/>
          <p:cNvSpPr>
            <a:spLocks noGrp="1"/>
          </p:cNvSpPr>
          <p:nvPr>
            <p:ph idx="1"/>
          </p:nvPr>
        </p:nvSpPr>
        <p:spPr/>
        <p:txBody>
          <a:bodyPr/>
          <a:lstStyle/>
          <a:p>
            <a:r>
              <a:rPr lang="en-GB" dirty="0"/>
              <a:t>“Burrus died, whether from illness or from poison was a question.” (Tac. Ann. 14.51).</a:t>
            </a:r>
          </a:p>
          <a:p>
            <a:r>
              <a:rPr lang="en-GB" dirty="0"/>
              <a:t>Tacitus marks this as the downfall of Seneca ( Tac. Ann. 14.52)</a:t>
            </a:r>
          </a:p>
          <a:p>
            <a:r>
              <a:rPr lang="en-GB" dirty="0"/>
              <a:t>This left Seneca alone and vulnerable to the attacks that came from others, with the same assaults on his large personal wealth and now criticising his disparagement of Nero’s poetry and singing.</a:t>
            </a:r>
          </a:p>
          <a:p>
            <a:r>
              <a:rPr lang="en-GB" dirty="0"/>
              <a:t>This was the end of Seneca’s influence over Nero as he would soon ask to retire, first in 62AD and then 64AD, but both requests would be denied.</a:t>
            </a:r>
          </a:p>
        </p:txBody>
      </p:sp>
    </p:spTree>
    <p:extLst>
      <p:ext uri="{BB962C8B-B14F-4D97-AF65-F5344CB8AC3E}">
        <p14:creationId xmlns:p14="http://schemas.microsoft.com/office/powerpoint/2010/main" val="3333848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A20BBD8-E239-4ED0-8E7D-AF13A9F2807F}"/>
              </a:ext>
            </a:extLst>
          </p:cNvPr>
          <p:cNvSpPr>
            <a:spLocks noGrp="1"/>
          </p:cNvSpPr>
          <p:nvPr>
            <p:ph type="title"/>
          </p:nvPr>
        </p:nvSpPr>
        <p:spPr/>
        <p:txBody>
          <a:bodyPr/>
          <a:lstStyle/>
          <a:p>
            <a:r>
              <a:rPr lang="en-GB" dirty="0"/>
              <a:t>The End	</a:t>
            </a:r>
          </a:p>
        </p:txBody>
      </p:sp>
      <p:sp>
        <p:nvSpPr>
          <p:cNvPr id="3" name="Content Placeholder 2">
            <a:extLst>
              <a:ext uri="{FF2B5EF4-FFF2-40B4-BE49-F238E27FC236}">
                <a16:creationId xmlns:a16="http://schemas.microsoft.com/office/drawing/2014/main" xmlns="" id="{469A8E25-7518-42C2-B881-437946AF5729}"/>
              </a:ext>
            </a:extLst>
          </p:cNvPr>
          <p:cNvSpPr>
            <a:spLocks noGrp="1"/>
          </p:cNvSpPr>
          <p:nvPr>
            <p:ph idx="1"/>
          </p:nvPr>
        </p:nvSpPr>
        <p:spPr/>
        <p:txBody>
          <a:bodyPr/>
          <a:lstStyle/>
          <a:p>
            <a:r>
              <a:rPr lang="en-GB" dirty="0"/>
              <a:t>Seneca would ultimately get entangled in a plot, in 65AD, against Nero which lead to his forced suicide.</a:t>
            </a:r>
          </a:p>
          <a:p>
            <a:r>
              <a:rPr lang="en-GB" dirty="0"/>
              <a:t>However, by this point Seneca was a shell of his once influential figure.</a:t>
            </a:r>
          </a:p>
        </p:txBody>
      </p:sp>
    </p:spTree>
    <p:extLst>
      <p:ext uri="{BB962C8B-B14F-4D97-AF65-F5344CB8AC3E}">
        <p14:creationId xmlns:p14="http://schemas.microsoft.com/office/powerpoint/2010/main" val="2350617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988749A-DDF0-4389-AA13-F93B53FA16EE}"/>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xmlns="" id="{B4684049-68F2-4147-9E46-9FC79CDE3750}"/>
              </a:ext>
            </a:extLst>
          </p:cNvPr>
          <p:cNvSpPr>
            <a:spLocks noGrp="1"/>
          </p:cNvSpPr>
          <p:nvPr>
            <p:ph idx="1"/>
          </p:nvPr>
        </p:nvSpPr>
        <p:spPr/>
        <p:txBody>
          <a:bodyPr>
            <a:normAutofit fontScale="85000" lnSpcReduction="10000"/>
          </a:bodyPr>
          <a:lstStyle/>
          <a:p>
            <a:r>
              <a:rPr lang="en-GB" dirty="0"/>
              <a:t>Ancient Sources:</a:t>
            </a:r>
          </a:p>
          <a:p>
            <a:r>
              <a:rPr lang="en-GB" dirty="0"/>
              <a:t>Suetonius, </a:t>
            </a:r>
            <a:r>
              <a:rPr lang="en-GB" i="1" dirty="0"/>
              <a:t>The Lives of the Caesars – Nero.</a:t>
            </a:r>
            <a:endParaRPr lang="en-GB" dirty="0"/>
          </a:p>
          <a:p>
            <a:r>
              <a:rPr lang="en-GB" dirty="0"/>
              <a:t>Tacitus, </a:t>
            </a:r>
            <a:r>
              <a:rPr lang="en-GB" i="1" dirty="0"/>
              <a:t>The Annals.</a:t>
            </a:r>
          </a:p>
          <a:p>
            <a:endParaRPr lang="en-GB" dirty="0"/>
          </a:p>
          <a:p>
            <a:r>
              <a:rPr lang="en-GB" dirty="0"/>
              <a:t>Modern Sources:</a:t>
            </a:r>
          </a:p>
          <a:p>
            <a:r>
              <a:rPr lang="en-GB" dirty="0"/>
              <a:t>M. T. Griffin, </a:t>
            </a:r>
            <a:r>
              <a:rPr lang="en-GB" i="1" dirty="0"/>
              <a:t>Nero; the end of a dynasty. </a:t>
            </a:r>
            <a:r>
              <a:rPr lang="en-GB" dirty="0"/>
              <a:t>1984. London: </a:t>
            </a:r>
            <a:r>
              <a:rPr lang="en-GB" dirty="0" err="1"/>
              <a:t>Batsford</a:t>
            </a:r>
            <a:r>
              <a:rPr lang="en-GB" dirty="0"/>
              <a:t> Ltd.</a:t>
            </a:r>
          </a:p>
          <a:p>
            <a:r>
              <a:rPr lang="en-GB" dirty="0"/>
              <a:t>B. H. </a:t>
            </a:r>
            <a:r>
              <a:rPr lang="en-GB" dirty="0" err="1"/>
              <a:t>Warmington</a:t>
            </a:r>
            <a:r>
              <a:rPr lang="en-GB" dirty="0"/>
              <a:t>, </a:t>
            </a:r>
            <a:r>
              <a:rPr lang="en-GB" i="1" dirty="0"/>
              <a:t>Nero; Reality and Legend. </a:t>
            </a:r>
            <a:r>
              <a:rPr lang="en-GB" dirty="0"/>
              <a:t>1969. London: </a:t>
            </a:r>
            <a:r>
              <a:rPr lang="en-GB" dirty="0" err="1"/>
              <a:t>Chatto</a:t>
            </a:r>
            <a:r>
              <a:rPr lang="en-GB" dirty="0"/>
              <a:t> and </a:t>
            </a:r>
            <a:r>
              <a:rPr lang="en-GB" dirty="0" err="1"/>
              <a:t>Windus</a:t>
            </a:r>
            <a:endParaRPr lang="en-GB" dirty="0"/>
          </a:p>
          <a:p>
            <a:r>
              <a:rPr lang="en-GB" dirty="0"/>
              <a:t>B. W. Henderson, </a:t>
            </a:r>
            <a:r>
              <a:rPr lang="en-GB" i="1" dirty="0"/>
              <a:t>The Life and the </a:t>
            </a:r>
            <a:r>
              <a:rPr lang="en-GB" i="1" dirty="0" err="1"/>
              <a:t>Principate</a:t>
            </a:r>
            <a:r>
              <a:rPr lang="en-GB" i="1" dirty="0"/>
              <a:t> of the Emperor Nero. </a:t>
            </a:r>
            <a:r>
              <a:rPr lang="en-GB" dirty="0"/>
              <a:t>1903. London: Methuen.</a:t>
            </a:r>
          </a:p>
          <a:p>
            <a:r>
              <a:rPr lang="en-GB" dirty="0"/>
              <a:t>S. Harrison, </a:t>
            </a:r>
            <a:r>
              <a:rPr lang="en-GB" i="1" dirty="0"/>
              <a:t>Companion to Latin Literature. </a:t>
            </a:r>
            <a:r>
              <a:rPr lang="en-GB" dirty="0"/>
              <a:t>2004. London: Blackwell Publishing</a:t>
            </a:r>
          </a:p>
          <a:p>
            <a:endParaRPr lang="en-GB" dirty="0"/>
          </a:p>
          <a:p>
            <a:endParaRPr lang="en-GB" dirty="0"/>
          </a:p>
        </p:txBody>
      </p:sp>
    </p:spTree>
    <p:extLst>
      <p:ext uri="{BB962C8B-B14F-4D97-AF65-F5344CB8AC3E}">
        <p14:creationId xmlns:p14="http://schemas.microsoft.com/office/powerpoint/2010/main" val="23108892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2337</TotalTime>
  <Words>721</Words>
  <Application>Microsoft Office PowerPoint</Application>
  <PresentationFormat>Widescreen</PresentationFormat>
  <Paragraphs>46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The Demise of Seneca’s influence over Nero. </vt:lpstr>
      <vt:lpstr>Seneca and Burrus</vt:lpstr>
      <vt:lpstr>Seneca and Burrus</vt:lpstr>
      <vt:lpstr>Attacks by Suillius and the consolidation of rumours</vt:lpstr>
      <vt:lpstr>Significance?</vt:lpstr>
      <vt:lpstr>Seneca’s relationship with Agrippina</vt:lpstr>
      <vt:lpstr>Significance of Seneca justifying Agrippina's murder</vt:lpstr>
      <vt:lpstr>62AD the death of burrus</vt:lpstr>
      <vt:lpstr>The End </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Demise of Seneca’s influence over Nero.</dc:title>
  <dc:creator>Samuel Gedrych (1600772)</dc:creator>
  <cp:lastModifiedBy>Matt</cp:lastModifiedBy>
  <cp:revision>25</cp:revision>
  <dcterms:created xsi:type="dcterms:W3CDTF">2018-03-05T10:37:39Z</dcterms:created>
  <dcterms:modified xsi:type="dcterms:W3CDTF">2018-03-13T15:00:06Z</dcterms:modified>
</cp:coreProperties>
</file>