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70" r:id="rId5"/>
    <p:sldId id="271" r:id="rId6"/>
    <p:sldId id="272" r:id="rId7"/>
    <p:sldId id="274" r:id="rId8"/>
    <p:sldId id="336" r:id="rId9"/>
    <p:sldId id="273" r:id="rId10"/>
    <p:sldId id="261" r:id="rId11"/>
    <p:sldId id="337" r:id="rId12"/>
    <p:sldId id="363" r:id="rId13"/>
    <p:sldId id="265" r:id="rId14"/>
    <p:sldId id="263" r:id="rId15"/>
    <p:sldId id="266" r:id="rId16"/>
    <p:sldId id="268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1" d="100"/>
          <a:sy n="111" d="100"/>
        </p:scale>
        <p:origin x="53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image" Target="../media/image2.jpg"/><Relationship Id="rId6" Type="http://schemas.openxmlformats.org/officeDocument/2006/relationships/image" Target="../media/image7.jpg"/><Relationship Id="rId5" Type="http://schemas.openxmlformats.org/officeDocument/2006/relationships/image" Target="../media/image6.jpg"/><Relationship Id="rId4" Type="http://schemas.openxmlformats.org/officeDocument/2006/relationships/image" Target="../media/image5.jpg"/></Relationships>
</file>

<file path=ppt/diagrams/_rels/data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image" Target="../media/image8.JPEG"/></Relationships>
</file>

<file path=ppt/diagrams/_rels/data9.xml.rels><?xml version="1.0" encoding="UTF-8" standalone="yes"?>
<Relationships xmlns="http://schemas.openxmlformats.org/package/2006/relationships"><Relationship Id="rId1" Type="http://schemas.openxmlformats.org/officeDocument/2006/relationships/image" Target="../media/image10.png"/></Relationships>
</file>

<file path=ppt/diagrams/_rels/data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1.png"/></Relationships>
</file>

<file path=ppt/diagrams/_rels/data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image" Target="../media/image12.jpg"/><Relationship Id="rId5" Type="http://schemas.openxmlformats.org/officeDocument/2006/relationships/image" Target="../media/image16.jpg"/><Relationship Id="rId4" Type="http://schemas.openxmlformats.org/officeDocument/2006/relationships/image" Target="../media/image15.png"/></Relationships>
</file>

<file path=ppt/diagrams/_rels/data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7.png"/></Relationships>
</file>

<file path=ppt/diagrams/_rels/data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18.jpeg"/></Relationships>
</file>

<file path=ppt/diagrams/_rels/data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19.jp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image" Target="../media/image2.jpg"/><Relationship Id="rId6" Type="http://schemas.openxmlformats.org/officeDocument/2006/relationships/image" Target="../media/image7.jpg"/><Relationship Id="rId5" Type="http://schemas.openxmlformats.org/officeDocument/2006/relationships/image" Target="../media/image6.jpg"/><Relationship Id="rId4" Type="http://schemas.openxmlformats.org/officeDocument/2006/relationships/image" Target="../media/image5.jpg"/></Relationships>
</file>

<file path=ppt/diagrams/_rels/drawing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image" Target="../media/image8.JPEG"/></Relationships>
</file>

<file path=ppt/diagrams/_rels/drawing9.xml.rels><?xml version="1.0" encoding="UTF-8" standalone="yes"?>
<Relationships xmlns="http://schemas.openxmlformats.org/package/2006/relationships"><Relationship Id="rId1" Type="http://schemas.openxmlformats.org/officeDocument/2006/relationships/image" Target="../media/image10.png"/></Relationships>
</file>

<file path=ppt/diagrams/_rels/drawing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1.png"/></Relationships>
</file>

<file path=ppt/diagrams/_rels/drawing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image" Target="../media/image12.jpg"/><Relationship Id="rId5" Type="http://schemas.openxmlformats.org/officeDocument/2006/relationships/image" Target="../media/image16.jpg"/><Relationship Id="rId4" Type="http://schemas.openxmlformats.org/officeDocument/2006/relationships/image" Target="../media/image15.png"/></Relationships>
</file>

<file path=ppt/diagrams/_rels/drawing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7.png"/></Relationships>
</file>

<file path=ppt/diagrams/_rels/drawing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18.jpeg"/></Relationships>
</file>

<file path=ppt/diagrams/_rels/drawing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19.jp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4_4">
  <dgm:title val=""/>
  <dgm:desc val=""/>
  <dgm:catLst>
    <dgm:cat type="accent4" pri="11400"/>
  </dgm:catLst>
  <dgm:styleLbl name="node0">
    <dgm:fillClrLst meth="cycle">
      <a:schemeClr val="accent4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4">
        <a:shade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4">
        <a:shade val="50000"/>
      </a:schemeClr>
      <a:schemeClr val="accent4">
        <a:tint val="55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4">
        <a:shade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4">
        <a:shade val="80000"/>
        <a:alpha val="50000"/>
      </a:schemeClr>
      <a:schemeClr val="accent4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55000"/>
      </a:schemeClr>
    </dgm:fillClrLst>
    <dgm:linClrLst meth="repeat">
      <a:schemeClr val="accent4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55000"/>
      </a:schemeClr>
    </dgm:fillClrLst>
    <dgm:linClrLst meth="repeat">
      <a:schemeClr val="accent4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55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2_3">
  <dgm:title val=""/>
  <dgm:desc val=""/>
  <dgm:catLst>
    <dgm:cat type="accent2" pri="11300"/>
  </dgm:catLst>
  <dgm:styleLbl name="node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>
        <a:shade val="80000"/>
      </a:schemeClr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>
        <a:shade val="80000"/>
      </a:schemeClr>
      <a:schemeClr val="accent2">
        <a:tint val="7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/>
    <dgm:txEffectClrLst/>
  </dgm:styleLbl>
  <dgm:styleLbl name="lnNode1">
    <dgm:fillClrLst>
      <a:schemeClr val="accent2">
        <a:shade val="80000"/>
      </a:schemeClr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shade val="80000"/>
        <a:alpha val="50000"/>
      </a:schemeClr>
      <a:schemeClr val="accent2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/>
    <dgm:txEffectClrLst/>
  </dgm:styleLbl>
  <dgm:styleLbl name="fg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9000"/>
      </a:schemeClr>
    </dgm:fillClrLst>
    <dgm:linClrLst meth="repeat">
      <a:schemeClr val="accent2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80000"/>
      </a:schemeClr>
    </dgm:fillClrLst>
    <dgm:linClrLst meth="repeat">
      <a:schemeClr val="accent2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2_3">
  <dgm:title val=""/>
  <dgm:desc val=""/>
  <dgm:catLst>
    <dgm:cat type="accent2" pri="11300"/>
  </dgm:catLst>
  <dgm:styleLbl name="node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>
        <a:shade val="80000"/>
      </a:schemeClr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>
        <a:shade val="80000"/>
      </a:schemeClr>
      <a:schemeClr val="accent2">
        <a:tint val="7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/>
    <dgm:txEffectClrLst/>
  </dgm:styleLbl>
  <dgm:styleLbl name="lnNode1">
    <dgm:fillClrLst>
      <a:schemeClr val="accent2">
        <a:shade val="80000"/>
      </a:schemeClr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shade val="80000"/>
        <a:alpha val="50000"/>
      </a:schemeClr>
      <a:schemeClr val="accent2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/>
    <dgm:txEffectClrLst/>
  </dgm:styleLbl>
  <dgm:styleLbl name="fg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9000"/>
      </a:schemeClr>
    </dgm:fillClrLst>
    <dgm:linClrLst meth="repeat">
      <a:schemeClr val="accent2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80000"/>
      </a:schemeClr>
    </dgm:fillClrLst>
    <dgm:linClrLst meth="repeat">
      <a:schemeClr val="accent2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accent4_3">
  <dgm:title val=""/>
  <dgm:desc val=""/>
  <dgm:catLst>
    <dgm:cat type="accent4" pri="11300"/>
  </dgm:catLst>
  <dgm:styleLbl name="node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>
        <a:shade val="80000"/>
      </a:schemeClr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>
        <a:shade val="80000"/>
      </a:schemeClr>
      <a:schemeClr val="accent4">
        <a:tint val="7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/>
    <dgm:txEffectClrLst/>
  </dgm:styleLbl>
  <dgm:styleLbl name="lnNode1">
    <dgm:fillClrLst>
      <a:schemeClr val="accent4">
        <a:shade val="80000"/>
      </a:schemeClr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shade val="80000"/>
        <a:alpha val="50000"/>
      </a:schemeClr>
      <a:schemeClr val="accent4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/>
    <dgm:txEffectClrLst/>
  </dgm:styleLbl>
  <dgm:styleLbl name="fg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9000"/>
      </a:schemeClr>
    </dgm:fillClrLst>
    <dgm:linClrLst meth="repeat">
      <a:schemeClr val="accent4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80000"/>
      </a:schemeClr>
    </dgm:fillClrLst>
    <dgm:linClrLst meth="repeat">
      <a:schemeClr val="accent4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0C8C7E0-5E46-4966-B1F7-CFFE692B2841}" type="doc">
      <dgm:prSet loTypeId="urn:microsoft.com/office/officeart/2005/8/layout/vList3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GB"/>
        </a:p>
      </dgm:t>
    </dgm:pt>
    <dgm:pt modelId="{F3EACAAD-D0B4-4ECE-B34F-AF371A5BB520}">
      <dgm:prSet/>
      <dgm:spPr/>
      <dgm:t>
        <a:bodyPr/>
        <a:lstStyle/>
        <a:p>
          <a:r>
            <a:rPr lang="en-GB" b="1" dirty="0"/>
            <a:t>Student Name: </a:t>
          </a:r>
          <a:r>
            <a:rPr lang="en-GB" dirty="0"/>
            <a:t>Mirela Florentina Anghel</a:t>
          </a:r>
        </a:p>
      </dgm:t>
    </dgm:pt>
    <dgm:pt modelId="{63446E14-4CF3-4360-8BF5-17823CFCA2E1}" type="parTrans" cxnId="{B3062E0F-C244-4C80-BBAF-3C68137DC10C}">
      <dgm:prSet/>
      <dgm:spPr/>
      <dgm:t>
        <a:bodyPr/>
        <a:lstStyle/>
        <a:p>
          <a:endParaRPr lang="en-GB"/>
        </a:p>
      </dgm:t>
    </dgm:pt>
    <dgm:pt modelId="{41626961-D224-47E4-8AEE-6816DD887556}" type="sibTrans" cxnId="{B3062E0F-C244-4C80-BBAF-3C68137DC10C}">
      <dgm:prSet/>
      <dgm:spPr/>
      <dgm:t>
        <a:bodyPr/>
        <a:lstStyle/>
        <a:p>
          <a:endParaRPr lang="en-GB"/>
        </a:p>
      </dgm:t>
    </dgm:pt>
    <dgm:pt modelId="{B6E289DF-997A-498E-A860-345989635C71}">
      <dgm:prSet/>
      <dgm:spPr/>
      <dgm:t>
        <a:bodyPr/>
        <a:lstStyle/>
        <a:p>
          <a:r>
            <a:rPr lang="en-GB" b="1" dirty="0"/>
            <a:t>Student ID: </a:t>
          </a:r>
          <a:r>
            <a:rPr lang="en-GB" dirty="0"/>
            <a:t>2506357</a:t>
          </a:r>
        </a:p>
      </dgm:t>
    </dgm:pt>
    <dgm:pt modelId="{2688B387-5DE3-437B-9F2E-1BA164F83A7F}" type="parTrans" cxnId="{B658CDF5-5099-4160-B973-4D70BA6EC4CB}">
      <dgm:prSet/>
      <dgm:spPr/>
      <dgm:t>
        <a:bodyPr/>
        <a:lstStyle/>
        <a:p>
          <a:endParaRPr lang="en-GB"/>
        </a:p>
      </dgm:t>
    </dgm:pt>
    <dgm:pt modelId="{BCCD6AF3-3AC1-4A2A-8DDC-CFF88F87AF34}" type="sibTrans" cxnId="{B658CDF5-5099-4160-B973-4D70BA6EC4CB}">
      <dgm:prSet/>
      <dgm:spPr/>
      <dgm:t>
        <a:bodyPr/>
        <a:lstStyle/>
        <a:p>
          <a:endParaRPr lang="en-GB"/>
        </a:p>
      </dgm:t>
    </dgm:pt>
    <dgm:pt modelId="{12C9D420-C23C-492A-A6A7-A07DEC3366C0}">
      <dgm:prSet/>
      <dgm:spPr/>
      <dgm:t>
        <a:bodyPr/>
        <a:lstStyle/>
        <a:p>
          <a:r>
            <a:rPr lang="en-GB" b="1" dirty="0"/>
            <a:t>Lecturer’s Name: </a:t>
          </a:r>
          <a:r>
            <a:rPr lang="en-GB" dirty="0"/>
            <a:t>Chijioke Uba</a:t>
          </a:r>
          <a:r>
            <a:rPr lang="en-GB" b="1" dirty="0"/>
            <a:t> </a:t>
          </a:r>
          <a:endParaRPr lang="en-GB" dirty="0"/>
        </a:p>
      </dgm:t>
    </dgm:pt>
    <dgm:pt modelId="{55A3052E-509B-4E90-A4B5-F1047EBE66FE}" type="parTrans" cxnId="{2D82DB0A-24CD-4C55-AB4D-53EFC44E5813}">
      <dgm:prSet/>
      <dgm:spPr/>
      <dgm:t>
        <a:bodyPr/>
        <a:lstStyle/>
        <a:p>
          <a:endParaRPr lang="en-GB"/>
        </a:p>
      </dgm:t>
    </dgm:pt>
    <dgm:pt modelId="{F94A64C0-090B-49A7-85AF-1FA3A50E8BD3}" type="sibTrans" cxnId="{2D82DB0A-24CD-4C55-AB4D-53EFC44E5813}">
      <dgm:prSet/>
      <dgm:spPr/>
      <dgm:t>
        <a:bodyPr/>
        <a:lstStyle/>
        <a:p>
          <a:endParaRPr lang="en-GB"/>
        </a:p>
      </dgm:t>
    </dgm:pt>
    <dgm:pt modelId="{02D3517C-B82E-4EE0-A56D-CB40DBBD855D}">
      <dgm:prSet/>
      <dgm:spPr/>
      <dgm:t>
        <a:bodyPr/>
        <a:lstStyle/>
        <a:p>
          <a:r>
            <a:rPr lang="en-GB" b="1" dirty="0"/>
            <a:t>Module Code: </a:t>
          </a:r>
          <a:r>
            <a:rPr lang="en-GB" dirty="0"/>
            <a:t>LCLM 4004</a:t>
          </a:r>
        </a:p>
      </dgm:t>
    </dgm:pt>
    <dgm:pt modelId="{FFC0DE3D-E560-474D-89D8-97DB9E844621}" type="parTrans" cxnId="{FDE66E4D-4D3D-4480-8536-F5370334D127}">
      <dgm:prSet/>
      <dgm:spPr/>
      <dgm:t>
        <a:bodyPr/>
        <a:lstStyle/>
        <a:p>
          <a:endParaRPr lang="en-GB"/>
        </a:p>
      </dgm:t>
    </dgm:pt>
    <dgm:pt modelId="{ED596EDA-C39B-487D-B269-F594B7E7D409}" type="sibTrans" cxnId="{FDE66E4D-4D3D-4480-8536-F5370334D127}">
      <dgm:prSet/>
      <dgm:spPr/>
      <dgm:t>
        <a:bodyPr/>
        <a:lstStyle/>
        <a:p>
          <a:endParaRPr lang="en-GB"/>
        </a:p>
      </dgm:t>
    </dgm:pt>
    <dgm:pt modelId="{8602AB45-F167-4195-9580-4F5A70A3386F}">
      <dgm:prSet/>
      <dgm:spPr/>
      <dgm:t>
        <a:bodyPr/>
        <a:lstStyle/>
        <a:p>
          <a:r>
            <a:rPr lang="en-GB" b="1" dirty="0"/>
            <a:t>Module Name: </a:t>
          </a:r>
          <a:r>
            <a:rPr lang="en-GB" dirty="0"/>
            <a:t>Problem Solving and Decision-Making</a:t>
          </a:r>
        </a:p>
      </dgm:t>
    </dgm:pt>
    <dgm:pt modelId="{E12CE33A-AE3B-4059-8FF1-30CC000EADAD}" type="parTrans" cxnId="{51B99BCD-760A-4563-8DC8-A87AE254A3D3}">
      <dgm:prSet/>
      <dgm:spPr/>
      <dgm:t>
        <a:bodyPr/>
        <a:lstStyle/>
        <a:p>
          <a:endParaRPr lang="en-GB"/>
        </a:p>
      </dgm:t>
    </dgm:pt>
    <dgm:pt modelId="{DA0FC678-1543-472D-9809-75119936A17D}" type="sibTrans" cxnId="{51B99BCD-760A-4563-8DC8-A87AE254A3D3}">
      <dgm:prSet/>
      <dgm:spPr/>
      <dgm:t>
        <a:bodyPr/>
        <a:lstStyle/>
        <a:p>
          <a:endParaRPr lang="en-GB"/>
        </a:p>
      </dgm:t>
    </dgm:pt>
    <dgm:pt modelId="{175763F1-83EC-442B-8C11-9528071FB234}">
      <dgm:prSet/>
      <dgm:spPr/>
      <dgm:t>
        <a:bodyPr/>
        <a:lstStyle/>
        <a:p>
          <a:r>
            <a:rPr lang="en-GB" b="1" dirty="0"/>
            <a:t>Component 1: </a:t>
          </a:r>
          <a:r>
            <a:rPr lang="en-GB" dirty="0"/>
            <a:t>Green Haven Florists</a:t>
          </a:r>
        </a:p>
      </dgm:t>
    </dgm:pt>
    <dgm:pt modelId="{73D59893-A660-4F21-AB8A-81103ADA8729}" type="parTrans" cxnId="{FC7E150E-73C0-4BF2-9611-AC9EC9D9969A}">
      <dgm:prSet/>
      <dgm:spPr/>
      <dgm:t>
        <a:bodyPr/>
        <a:lstStyle/>
        <a:p>
          <a:endParaRPr lang="en-GB"/>
        </a:p>
      </dgm:t>
    </dgm:pt>
    <dgm:pt modelId="{75923852-17C3-4290-B00C-2AAFD05EB70A}" type="sibTrans" cxnId="{FC7E150E-73C0-4BF2-9611-AC9EC9D9969A}">
      <dgm:prSet/>
      <dgm:spPr/>
      <dgm:t>
        <a:bodyPr/>
        <a:lstStyle/>
        <a:p>
          <a:endParaRPr lang="en-GB"/>
        </a:p>
      </dgm:t>
    </dgm:pt>
    <dgm:pt modelId="{426E07E8-734E-462F-871F-5ED492BAF8FB}" type="pres">
      <dgm:prSet presAssocID="{E0C8C7E0-5E46-4966-B1F7-CFFE692B2841}" presName="linearFlow" presStyleCnt="0">
        <dgm:presLayoutVars>
          <dgm:dir/>
          <dgm:resizeHandles val="exact"/>
        </dgm:presLayoutVars>
      </dgm:prSet>
      <dgm:spPr/>
    </dgm:pt>
    <dgm:pt modelId="{B40B183A-9D7B-47AF-B2C8-657A5219E8D4}" type="pres">
      <dgm:prSet presAssocID="{F3EACAAD-D0B4-4ECE-B34F-AF371A5BB520}" presName="composite" presStyleCnt="0"/>
      <dgm:spPr/>
    </dgm:pt>
    <dgm:pt modelId="{4A50332D-C9B0-43B1-8A6F-45C097FF6C45}" type="pres">
      <dgm:prSet presAssocID="{F3EACAAD-D0B4-4ECE-B34F-AF371A5BB520}" presName="imgShp" presStyleLbl="fgImgPlace1" presStyleIdx="0" presStyleCnt="6"/>
      <dgm:spPr>
        <a:blipFill>
          <a:blip xmlns:r="http://schemas.openxmlformats.org/officeDocument/2006/relationships" r:embed="rId1"/>
          <a:srcRect/>
          <a:stretch>
            <a:fillRect/>
          </a:stretch>
        </a:blipFill>
      </dgm:spPr>
    </dgm:pt>
    <dgm:pt modelId="{78DBE846-92C5-4A89-957E-8A7B81766CE3}" type="pres">
      <dgm:prSet presAssocID="{F3EACAAD-D0B4-4ECE-B34F-AF371A5BB520}" presName="txShp" presStyleLbl="node1" presStyleIdx="0" presStyleCnt="6">
        <dgm:presLayoutVars>
          <dgm:bulletEnabled val="1"/>
        </dgm:presLayoutVars>
      </dgm:prSet>
      <dgm:spPr/>
    </dgm:pt>
    <dgm:pt modelId="{BE5A0C3D-FE44-46CD-825E-4CF49A568F7D}" type="pres">
      <dgm:prSet presAssocID="{41626961-D224-47E4-8AEE-6816DD887556}" presName="spacing" presStyleCnt="0"/>
      <dgm:spPr/>
    </dgm:pt>
    <dgm:pt modelId="{21A9C3D4-A049-4F6A-97C0-17A56D801ACD}" type="pres">
      <dgm:prSet presAssocID="{B6E289DF-997A-498E-A860-345989635C71}" presName="composite" presStyleCnt="0"/>
      <dgm:spPr/>
    </dgm:pt>
    <dgm:pt modelId="{A3736BA7-BFE1-4857-8AE0-49AD4AFAD48C}" type="pres">
      <dgm:prSet presAssocID="{B6E289DF-997A-498E-A860-345989635C71}" presName="imgShp" presStyleLbl="fgImgPlace1" presStyleIdx="1" presStyleCnt="6"/>
      <dgm:spPr>
        <a:blipFill>
          <a:blip xmlns:r="http://schemas.openxmlformats.org/officeDocument/2006/relationships" r:embed="rId2"/>
          <a:srcRect/>
          <a:stretch>
            <a:fillRect l="-70000" r="-70000"/>
          </a:stretch>
        </a:blipFill>
      </dgm:spPr>
    </dgm:pt>
    <dgm:pt modelId="{5559D191-10B0-4AA3-B02F-45098EAB1931}" type="pres">
      <dgm:prSet presAssocID="{B6E289DF-997A-498E-A860-345989635C71}" presName="txShp" presStyleLbl="node1" presStyleIdx="1" presStyleCnt="6">
        <dgm:presLayoutVars>
          <dgm:bulletEnabled val="1"/>
        </dgm:presLayoutVars>
      </dgm:prSet>
      <dgm:spPr/>
    </dgm:pt>
    <dgm:pt modelId="{E4AB0ED7-5ABE-4331-A3F4-6E4FDC763E22}" type="pres">
      <dgm:prSet presAssocID="{BCCD6AF3-3AC1-4A2A-8DDC-CFF88F87AF34}" presName="spacing" presStyleCnt="0"/>
      <dgm:spPr/>
    </dgm:pt>
    <dgm:pt modelId="{E03257C0-90A1-4A08-88E3-616892450DA0}" type="pres">
      <dgm:prSet presAssocID="{12C9D420-C23C-492A-A6A7-A07DEC3366C0}" presName="composite" presStyleCnt="0"/>
      <dgm:spPr/>
    </dgm:pt>
    <dgm:pt modelId="{D206EA15-24AD-422B-81F6-253F12353E1C}" type="pres">
      <dgm:prSet presAssocID="{12C9D420-C23C-492A-A6A7-A07DEC3366C0}" presName="imgShp" presStyleLbl="fgImgPlace1" presStyleIdx="2" presStyleCnt="6"/>
      <dgm:spPr>
        <a:blipFill>
          <a:blip xmlns:r="http://schemas.openxmlformats.org/officeDocument/2006/relationships" r:embed="rId3"/>
          <a:srcRect/>
          <a:stretch>
            <a:fillRect t="-2000" b="-2000"/>
          </a:stretch>
        </a:blipFill>
      </dgm:spPr>
    </dgm:pt>
    <dgm:pt modelId="{9DDB7386-1FAA-429E-AC68-76C757CBC56F}" type="pres">
      <dgm:prSet presAssocID="{12C9D420-C23C-492A-A6A7-A07DEC3366C0}" presName="txShp" presStyleLbl="node1" presStyleIdx="2" presStyleCnt="6">
        <dgm:presLayoutVars>
          <dgm:bulletEnabled val="1"/>
        </dgm:presLayoutVars>
      </dgm:prSet>
      <dgm:spPr/>
    </dgm:pt>
    <dgm:pt modelId="{83A0904A-FB0A-4DA9-9B13-08E432F89706}" type="pres">
      <dgm:prSet presAssocID="{F94A64C0-090B-49A7-85AF-1FA3A50E8BD3}" presName="spacing" presStyleCnt="0"/>
      <dgm:spPr/>
    </dgm:pt>
    <dgm:pt modelId="{63041204-7A39-4F5A-843D-047A586B4AFC}" type="pres">
      <dgm:prSet presAssocID="{02D3517C-B82E-4EE0-A56D-CB40DBBD855D}" presName="composite" presStyleCnt="0"/>
      <dgm:spPr/>
    </dgm:pt>
    <dgm:pt modelId="{DCF61EC0-036B-4B30-A399-22A574775C3E}" type="pres">
      <dgm:prSet presAssocID="{02D3517C-B82E-4EE0-A56D-CB40DBBD855D}" presName="imgShp" presStyleLbl="fgImgPlace1" presStyleIdx="3" presStyleCnt="6"/>
      <dgm:spPr>
        <a:blipFill>
          <a:blip xmlns:r="http://schemas.openxmlformats.org/officeDocument/2006/relationships" r:embed="rId4"/>
          <a:srcRect/>
          <a:stretch>
            <a:fillRect l="-17000" r="-17000"/>
          </a:stretch>
        </a:blipFill>
      </dgm:spPr>
    </dgm:pt>
    <dgm:pt modelId="{9F7D61C4-5DC9-4E0A-8240-CB1997BF2A8E}" type="pres">
      <dgm:prSet presAssocID="{02D3517C-B82E-4EE0-A56D-CB40DBBD855D}" presName="txShp" presStyleLbl="node1" presStyleIdx="3" presStyleCnt="6">
        <dgm:presLayoutVars>
          <dgm:bulletEnabled val="1"/>
        </dgm:presLayoutVars>
      </dgm:prSet>
      <dgm:spPr/>
    </dgm:pt>
    <dgm:pt modelId="{C4DB3837-E3ED-4B78-B4BE-75F0931656BD}" type="pres">
      <dgm:prSet presAssocID="{ED596EDA-C39B-487D-B269-F594B7E7D409}" presName="spacing" presStyleCnt="0"/>
      <dgm:spPr/>
    </dgm:pt>
    <dgm:pt modelId="{D510B43E-5B75-43FD-A0F4-25EFBEC3960A}" type="pres">
      <dgm:prSet presAssocID="{8602AB45-F167-4195-9580-4F5A70A3386F}" presName="composite" presStyleCnt="0"/>
      <dgm:spPr/>
    </dgm:pt>
    <dgm:pt modelId="{9324719D-2D17-4A06-9934-AC878B6712C2}" type="pres">
      <dgm:prSet presAssocID="{8602AB45-F167-4195-9580-4F5A70A3386F}" presName="imgShp" presStyleLbl="fgImgPlace1" presStyleIdx="4" presStyleCnt="6"/>
      <dgm:spPr>
        <a:blipFill>
          <a:blip xmlns:r="http://schemas.openxmlformats.org/officeDocument/2006/relationships" r:embed="rId5"/>
          <a:srcRect/>
          <a:stretch>
            <a:fillRect l="-7000" r="-7000"/>
          </a:stretch>
        </a:blipFill>
      </dgm:spPr>
    </dgm:pt>
    <dgm:pt modelId="{998C3345-2FD3-425B-9021-F1FBACD63D29}" type="pres">
      <dgm:prSet presAssocID="{8602AB45-F167-4195-9580-4F5A70A3386F}" presName="txShp" presStyleLbl="node1" presStyleIdx="4" presStyleCnt="6">
        <dgm:presLayoutVars>
          <dgm:bulletEnabled val="1"/>
        </dgm:presLayoutVars>
      </dgm:prSet>
      <dgm:spPr/>
    </dgm:pt>
    <dgm:pt modelId="{1D97AE51-9B51-4DD1-93F3-4FF44C5B7C87}" type="pres">
      <dgm:prSet presAssocID="{DA0FC678-1543-472D-9809-75119936A17D}" presName="spacing" presStyleCnt="0"/>
      <dgm:spPr/>
    </dgm:pt>
    <dgm:pt modelId="{00F42285-85D0-4A8E-A310-A6083EB3DAED}" type="pres">
      <dgm:prSet presAssocID="{175763F1-83EC-442B-8C11-9528071FB234}" presName="composite" presStyleCnt="0"/>
      <dgm:spPr/>
    </dgm:pt>
    <dgm:pt modelId="{550CD45B-04D6-4CF8-810C-538D692B4466}" type="pres">
      <dgm:prSet presAssocID="{175763F1-83EC-442B-8C11-9528071FB234}" presName="imgShp" presStyleLbl="fgImgPlace1" presStyleIdx="5" presStyleCnt="6"/>
      <dgm:spPr>
        <a:blipFill>
          <a:blip xmlns:r="http://schemas.openxmlformats.org/officeDocument/2006/relationships" r:embed="rId6"/>
          <a:srcRect/>
          <a:stretch>
            <a:fillRect l="-25000" r="-25000"/>
          </a:stretch>
        </a:blipFill>
      </dgm:spPr>
    </dgm:pt>
    <dgm:pt modelId="{02C735D1-1A84-4ED5-AD8A-CF7E59DA9033}" type="pres">
      <dgm:prSet presAssocID="{175763F1-83EC-442B-8C11-9528071FB234}" presName="txShp" presStyleLbl="node1" presStyleIdx="5" presStyleCnt="6">
        <dgm:presLayoutVars>
          <dgm:bulletEnabled val="1"/>
        </dgm:presLayoutVars>
      </dgm:prSet>
      <dgm:spPr/>
    </dgm:pt>
  </dgm:ptLst>
  <dgm:cxnLst>
    <dgm:cxn modelId="{616EFC04-7749-48EC-B736-8C6D576AA0D4}" type="presOf" srcId="{175763F1-83EC-442B-8C11-9528071FB234}" destId="{02C735D1-1A84-4ED5-AD8A-CF7E59DA9033}" srcOrd="0" destOrd="0" presId="urn:microsoft.com/office/officeart/2005/8/layout/vList3"/>
    <dgm:cxn modelId="{2D82DB0A-24CD-4C55-AB4D-53EFC44E5813}" srcId="{E0C8C7E0-5E46-4966-B1F7-CFFE692B2841}" destId="{12C9D420-C23C-492A-A6A7-A07DEC3366C0}" srcOrd="2" destOrd="0" parTransId="{55A3052E-509B-4E90-A4B5-F1047EBE66FE}" sibTransId="{F94A64C0-090B-49A7-85AF-1FA3A50E8BD3}"/>
    <dgm:cxn modelId="{FC7E150E-73C0-4BF2-9611-AC9EC9D9969A}" srcId="{E0C8C7E0-5E46-4966-B1F7-CFFE692B2841}" destId="{175763F1-83EC-442B-8C11-9528071FB234}" srcOrd="5" destOrd="0" parTransId="{73D59893-A660-4F21-AB8A-81103ADA8729}" sibTransId="{75923852-17C3-4290-B00C-2AAFD05EB70A}"/>
    <dgm:cxn modelId="{B3062E0F-C244-4C80-BBAF-3C68137DC10C}" srcId="{E0C8C7E0-5E46-4966-B1F7-CFFE692B2841}" destId="{F3EACAAD-D0B4-4ECE-B34F-AF371A5BB520}" srcOrd="0" destOrd="0" parTransId="{63446E14-4CF3-4360-8BF5-17823CFCA2E1}" sibTransId="{41626961-D224-47E4-8AEE-6816DD887556}"/>
    <dgm:cxn modelId="{BA52F50F-8D2B-4A1C-8931-D6F3BBBEAF76}" type="presOf" srcId="{02D3517C-B82E-4EE0-A56D-CB40DBBD855D}" destId="{9F7D61C4-5DC9-4E0A-8240-CB1997BF2A8E}" srcOrd="0" destOrd="0" presId="urn:microsoft.com/office/officeart/2005/8/layout/vList3"/>
    <dgm:cxn modelId="{A4DE131A-AFE0-490D-9FF0-B18815941562}" type="presOf" srcId="{8602AB45-F167-4195-9580-4F5A70A3386F}" destId="{998C3345-2FD3-425B-9021-F1FBACD63D29}" srcOrd="0" destOrd="0" presId="urn:microsoft.com/office/officeart/2005/8/layout/vList3"/>
    <dgm:cxn modelId="{C8E58022-8EE3-4877-935B-864ECB1F9422}" type="presOf" srcId="{12C9D420-C23C-492A-A6A7-A07DEC3366C0}" destId="{9DDB7386-1FAA-429E-AC68-76C757CBC56F}" srcOrd="0" destOrd="0" presId="urn:microsoft.com/office/officeart/2005/8/layout/vList3"/>
    <dgm:cxn modelId="{FDE66E4D-4D3D-4480-8536-F5370334D127}" srcId="{E0C8C7E0-5E46-4966-B1F7-CFFE692B2841}" destId="{02D3517C-B82E-4EE0-A56D-CB40DBBD855D}" srcOrd="3" destOrd="0" parTransId="{FFC0DE3D-E560-474D-89D8-97DB9E844621}" sibTransId="{ED596EDA-C39B-487D-B269-F594B7E7D409}"/>
    <dgm:cxn modelId="{29712552-C7EE-4353-8E95-2FC49AC91C8C}" type="presOf" srcId="{F3EACAAD-D0B4-4ECE-B34F-AF371A5BB520}" destId="{78DBE846-92C5-4A89-957E-8A7B81766CE3}" srcOrd="0" destOrd="0" presId="urn:microsoft.com/office/officeart/2005/8/layout/vList3"/>
    <dgm:cxn modelId="{EA076193-3A0E-4D32-B0B4-32780D721160}" type="presOf" srcId="{E0C8C7E0-5E46-4966-B1F7-CFFE692B2841}" destId="{426E07E8-734E-462F-871F-5ED492BAF8FB}" srcOrd="0" destOrd="0" presId="urn:microsoft.com/office/officeart/2005/8/layout/vList3"/>
    <dgm:cxn modelId="{51B99BCD-760A-4563-8DC8-A87AE254A3D3}" srcId="{E0C8C7E0-5E46-4966-B1F7-CFFE692B2841}" destId="{8602AB45-F167-4195-9580-4F5A70A3386F}" srcOrd="4" destOrd="0" parTransId="{E12CE33A-AE3B-4059-8FF1-30CC000EADAD}" sibTransId="{DA0FC678-1543-472D-9809-75119936A17D}"/>
    <dgm:cxn modelId="{B658CDF5-5099-4160-B973-4D70BA6EC4CB}" srcId="{E0C8C7E0-5E46-4966-B1F7-CFFE692B2841}" destId="{B6E289DF-997A-498E-A860-345989635C71}" srcOrd="1" destOrd="0" parTransId="{2688B387-5DE3-437B-9F2E-1BA164F83A7F}" sibTransId="{BCCD6AF3-3AC1-4A2A-8DDC-CFF88F87AF34}"/>
    <dgm:cxn modelId="{938B7CF7-4B77-4A05-9A65-0ECB52CD1F72}" type="presOf" srcId="{B6E289DF-997A-498E-A860-345989635C71}" destId="{5559D191-10B0-4AA3-B02F-45098EAB1931}" srcOrd="0" destOrd="0" presId="urn:microsoft.com/office/officeart/2005/8/layout/vList3"/>
    <dgm:cxn modelId="{289F16FC-5E97-4E30-998F-C209A0FEF4DB}" type="presParOf" srcId="{426E07E8-734E-462F-871F-5ED492BAF8FB}" destId="{B40B183A-9D7B-47AF-B2C8-657A5219E8D4}" srcOrd="0" destOrd="0" presId="urn:microsoft.com/office/officeart/2005/8/layout/vList3"/>
    <dgm:cxn modelId="{6D57B9AE-1D25-4D75-923A-9C767747ED36}" type="presParOf" srcId="{B40B183A-9D7B-47AF-B2C8-657A5219E8D4}" destId="{4A50332D-C9B0-43B1-8A6F-45C097FF6C45}" srcOrd="0" destOrd="0" presId="urn:microsoft.com/office/officeart/2005/8/layout/vList3"/>
    <dgm:cxn modelId="{421B56ED-A300-4521-8F11-21AB07702F38}" type="presParOf" srcId="{B40B183A-9D7B-47AF-B2C8-657A5219E8D4}" destId="{78DBE846-92C5-4A89-957E-8A7B81766CE3}" srcOrd="1" destOrd="0" presId="urn:microsoft.com/office/officeart/2005/8/layout/vList3"/>
    <dgm:cxn modelId="{BF78AEEA-8DBA-4098-AE48-C68C7ADC37B3}" type="presParOf" srcId="{426E07E8-734E-462F-871F-5ED492BAF8FB}" destId="{BE5A0C3D-FE44-46CD-825E-4CF49A568F7D}" srcOrd="1" destOrd="0" presId="urn:microsoft.com/office/officeart/2005/8/layout/vList3"/>
    <dgm:cxn modelId="{D1A96451-44BB-4DAE-826D-5C99EAAF49C5}" type="presParOf" srcId="{426E07E8-734E-462F-871F-5ED492BAF8FB}" destId="{21A9C3D4-A049-4F6A-97C0-17A56D801ACD}" srcOrd="2" destOrd="0" presId="urn:microsoft.com/office/officeart/2005/8/layout/vList3"/>
    <dgm:cxn modelId="{B4E6394F-5385-41A2-B3C7-1F96840B130B}" type="presParOf" srcId="{21A9C3D4-A049-4F6A-97C0-17A56D801ACD}" destId="{A3736BA7-BFE1-4857-8AE0-49AD4AFAD48C}" srcOrd="0" destOrd="0" presId="urn:microsoft.com/office/officeart/2005/8/layout/vList3"/>
    <dgm:cxn modelId="{0F1E90DE-41DB-4A35-8008-18FFC710B90B}" type="presParOf" srcId="{21A9C3D4-A049-4F6A-97C0-17A56D801ACD}" destId="{5559D191-10B0-4AA3-B02F-45098EAB1931}" srcOrd="1" destOrd="0" presId="urn:microsoft.com/office/officeart/2005/8/layout/vList3"/>
    <dgm:cxn modelId="{ECBCBCE4-BCFA-4C99-99FD-08FCE63BEC22}" type="presParOf" srcId="{426E07E8-734E-462F-871F-5ED492BAF8FB}" destId="{E4AB0ED7-5ABE-4331-A3F4-6E4FDC763E22}" srcOrd="3" destOrd="0" presId="urn:microsoft.com/office/officeart/2005/8/layout/vList3"/>
    <dgm:cxn modelId="{E8145BB5-CFCD-4947-A98F-AE700DDFBC1E}" type="presParOf" srcId="{426E07E8-734E-462F-871F-5ED492BAF8FB}" destId="{E03257C0-90A1-4A08-88E3-616892450DA0}" srcOrd="4" destOrd="0" presId="urn:microsoft.com/office/officeart/2005/8/layout/vList3"/>
    <dgm:cxn modelId="{FD1E58B6-7088-4765-936A-F2FDA617E1B9}" type="presParOf" srcId="{E03257C0-90A1-4A08-88E3-616892450DA0}" destId="{D206EA15-24AD-422B-81F6-253F12353E1C}" srcOrd="0" destOrd="0" presId="urn:microsoft.com/office/officeart/2005/8/layout/vList3"/>
    <dgm:cxn modelId="{0E02552E-CA94-4558-9848-95CF94BDD536}" type="presParOf" srcId="{E03257C0-90A1-4A08-88E3-616892450DA0}" destId="{9DDB7386-1FAA-429E-AC68-76C757CBC56F}" srcOrd="1" destOrd="0" presId="urn:microsoft.com/office/officeart/2005/8/layout/vList3"/>
    <dgm:cxn modelId="{798570BE-06F5-45FA-9ED3-08100F447DE6}" type="presParOf" srcId="{426E07E8-734E-462F-871F-5ED492BAF8FB}" destId="{83A0904A-FB0A-4DA9-9B13-08E432F89706}" srcOrd="5" destOrd="0" presId="urn:microsoft.com/office/officeart/2005/8/layout/vList3"/>
    <dgm:cxn modelId="{B0D66413-559F-4126-A840-A5C408790E9B}" type="presParOf" srcId="{426E07E8-734E-462F-871F-5ED492BAF8FB}" destId="{63041204-7A39-4F5A-843D-047A586B4AFC}" srcOrd="6" destOrd="0" presId="urn:microsoft.com/office/officeart/2005/8/layout/vList3"/>
    <dgm:cxn modelId="{E676FE66-364F-4347-A606-E6604AC28F30}" type="presParOf" srcId="{63041204-7A39-4F5A-843D-047A586B4AFC}" destId="{DCF61EC0-036B-4B30-A399-22A574775C3E}" srcOrd="0" destOrd="0" presId="urn:microsoft.com/office/officeart/2005/8/layout/vList3"/>
    <dgm:cxn modelId="{570967B6-3C6E-4D87-AD26-B664FAED798A}" type="presParOf" srcId="{63041204-7A39-4F5A-843D-047A586B4AFC}" destId="{9F7D61C4-5DC9-4E0A-8240-CB1997BF2A8E}" srcOrd="1" destOrd="0" presId="urn:microsoft.com/office/officeart/2005/8/layout/vList3"/>
    <dgm:cxn modelId="{55DE6563-6EEA-476F-9115-E44F14F1BB02}" type="presParOf" srcId="{426E07E8-734E-462F-871F-5ED492BAF8FB}" destId="{C4DB3837-E3ED-4B78-B4BE-75F0931656BD}" srcOrd="7" destOrd="0" presId="urn:microsoft.com/office/officeart/2005/8/layout/vList3"/>
    <dgm:cxn modelId="{52E48D41-2155-4852-948B-A35EE04932B0}" type="presParOf" srcId="{426E07E8-734E-462F-871F-5ED492BAF8FB}" destId="{D510B43E-5B75-43FD-A0F4-25EFBEC3960A}" srcOrd="8" destOrd="0" presId="urn:microsoft.com/office/officeart/2005/8/layout/vList3"/>
    <dgm:cxn modelId="{844237E2-8786-439B-B539-91530CCCB93E}" type="presParOf" srcId="{D510B43E-5B75-43FD-A0F4-25EFBEC3960A}" destId="{9324719D-2D17-4A06-9934-AC878B6712C2}" srcOrd="0" destOrd="0" presId="urn:microsoft.com/office/officeart/2005/8/layout/vList3"/>
    <dgm:cxn modelId="{7245F7EE-731B-4819-A23A-507C01E25A8E}" type="presParOf" srcId="{D510B43E-5B75-43FD-A0F4-25EFBEC3960A}" destId="{998C3345-2FD3-425B-9021-F1FBACD63D29}" srcOrd="1" destOrd="0" presId="urn:microsoft.com/office/officeart/2005/8/layout/vList3"/>
    <dgm:cxn modelId="{E38A6AD5-EBB9-4670-A76B-16478BA12AE0}" type="presParOf" srcId="{426E07E8-734E-462F-871F-5ED492BAF8FB}" destId="{1D97AE51-9B51-4DD1-93F3-4FF44C5B7C87}" srcOrd="9" destOrd="0" presId="urn:microsoft.com/office/officeart/2005/8/layout/vList3"/>
    <dgm:cxn modelId="{63B7272B-BAAC-4E3A-84EA-615ACF03D172}" type="presParOf" srcId="{426E07E8-734E-462F-871F-5ED492BAF8FB}" destId="{00F42285-85D0-4A8E-A310-A6083EB3DAED}" srcOrd="10" destOrd="0" presId="urn:microsoft.com/office/officeart/2005/8/layout/vList3"/>
    <dgm:cxn modelId="{DDC1AEC7-677A-459D-BC1E-16351B1E9093}" type="presParOf" srcId="{00F42285-85D0-4A8E-A310-A6083EB3DAED}" destId="{550CD45B-04D6-4CF8-810C-538D692B4466}" srcOrd="0" destOrd="0" presId="urn:microsoft.com/office/officeart/2005/8/layout/vList3"/>
    <dgm:cxn modelId="{69408E3C-A2AC-40CC-8478-1B547BA61B57}" type="presParOf" srcId="{00F42285-85D0-4A8E-A310-A6083EB3DAED}" destId="{02C735D1-1A84-4ED5-AD8A-CF7E59DA9033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0D5C486-50E7-45CF-9470-07044702FAD6}" type="doc">
      <dgm:prSet loTypeId="urn:microsoft.com/office/officeart/2005/8/layout/vList5" loCatId="list" qsTypeId="urn:microsoft.com/office/officeart/2005/8/quickstyle/simple1" qsCatId="simple" csTypeId="urn:microsoft.com/office/officeart/2005/8/colors/colorful3" csCatId="colorful"/>
      <dgm:spPr/>
      <dgm:t>
        <a:bodyPr/>
        <a:lstStyle/>
        <a:p>
          <a:endParaRPr lang="en-GB"/>
        </a:p>
      </dgm:t>
    </dgm:pt>
    <dgm:pt modelId="{1AF26D8D-2DCC-4EB0-AE8A-2797CD5750A8}">
      <dgm:prSet custT="1"/>
      <dgm:spPr/>
      <dgm:t>
        <a:bodyPr/>
        <a:lstStyle/>
        <a:p>
          <a:r>
            <a:rPr lang="en-GB" sz="2400" b="1" u="none" dirty="0"/>
            <a:t>Overview of my presentation</a:t>
          </a:r>
          <a:endParaRPr lang="en-GB" sz="2400" u="none" dirty="0"/>
        </a:p>
      </dgm:t>
    </dgm:pt>
    <dgm:pt modelId="{8C15A9F2-E705-4EFD-A66A-7727A930FEF5}" type="parTrans" cxnId="{B7734F5E-3BCD-4455-91A7-3E07318FC0DF}">
      <dgm:prSet/>
      <dgm:spPr/>
      <dgm:t>
        <a:bodyPr/>
        <a:lstStyle/>
        <a:p>
          <a:endParaRPr lang="en-GB"/>
        </a:p>
      </dgm:t>
    </dgm:pt>
    <dgm:pt modelId="{191FC60C-9D9E-4AF4-89F9-3832D7D2772E}" type="sibTrans" cxnId="{B7734F5E-3BCD-4455-91A7-3E07318FC0DF}">
      <dgm:prSet/>
      <dgm:spPr/>
      <dgm:t>
        <a:bodyPr/>
        <a:lstStyle/>
        <a:p>
          <a:endParaRPr lang="en-GB"/>
        </a:p>
      </dgm:t>
    </dgm:pt>
    <dgm:pt modelId="{9FACEEA8-D088-4FD3-B4A9-D841FCA79FCE}" type="pres">
      <dgm:prSet presAssocID="{70D5C486-50E7-45CF-9470-07044702FAD6}" presName="Name0" presStyleCnt="0">
        <dgm:presLayoutVars>
          <dgm:dir/>
          <dgm:animLvl val="lvl"/>
          <dgm:resizeHandles val="exact"/>
        </dgm:presLayoutVars>
      </dgm:prSet>
      <dgm:spPr/>
    </dgm:pt>
    <dgm:pt modelId="{5674FA44-F33C-4824-B5B3-C191138A335D}" type="pres">
      <dgm:prSet presAssocID="{1AF26D8D-2DCC-4EB0-AE8A-2797CD5750A8}" presName="linNode" presStyleCnt="0"/>
      <dgm:spPr/>
    </dgm:pt>
    <dgm:pt modelId="{AAF52718-C5FB-4174-9159-E3063E99D016}" type="pres">
      <dgm:prSet presAssocID="{1AF26D8D-2DCC-4EB0-AE8A-2797CD5750A8}" presName="parentText" presStyleLbl="node1" presStyleIdx="0" presStyleCnt="1">
        <dgm:presLayoutVars>
          <dgm:chMax val="1"/>
          <dgm:bulletEnabled val="1"/>
        </dgm:presLayoutVars>
      </dgm:prSet>
      <dgm:spPr/>
    </dgm:pt>
  </dgm:ptLst>
  <dgm:cxnLst>
    <dgm:cxn modelId="{B7734F5E-3BCD-4455-91A7-3E07318FC0DF}" srcId="{70D5C486-50E7-45CF-9470-07044702FAD6}" destId="{1AF26D8D-2DCC-4EB0-AE8A-2797CD5750A8}" srcOrd="0" destOrd="0" parTransId="{8C15A9F2-E705-4EFD-A66A-7727A930FEF5}" sibTransId="{191FC60C-9D9E-4AF4-89F9-3832D7D2772E}"/>
    <dgm:cxn modelId="{690D1354-3B6C-406F-9C2F-0D6798F50B61}" type="presOf" srcId="{70D5C486-50E7-45CF-9470-07044702FAD6}" destId="{9FACEEA8-D088-4FD3-B4A9-D841FCA79FCE}" srcOrd="0" destOrd="0" presId="urn:microsoft.com/office/officeart/2005/8/layout/vList5"/>
    <dgm:cxn modelId="{7CBBF2E5-3952-4E3B-97E2-6B4D3E496722}" type="presOf" srcId="{1AF26D8D-2DCC-4EB0-AE8A-2797CD5750A8}" destId="{AAF52718-C5FB-4174-9159-E3063E99D016}" srcOrd="0" destOrd="0" presId="urn:microsoft.com/office/officeart/2005/8/layout/vList5"/>
    <dgm:cxn modelId="{E7E36F0D-D929-4546-962A-BD41BA007EB3}" type="presParOf" srcId="{9FACEEA8-D088-4FD3-B4A9-D841FCA79FCE}" destId="{5674FA44-F33C-4824-B5B3-C191138A335D}" srcOrd="0" destOrd="0" presId="urn:microsoft.com/office/officeart/2005/8/layout/vList5"/>
    <dgm:cxn modelId="{C7C7C164-8B52-46EB-A564-B09F104BAC6A}" type="presParOf" srcId="{5674FA44-F33C-4824-B5B3-C191138A335D}" destId="{AAF52718-C5FB-4174-9159-E3063E99D016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FC8B3E4-E9C7-4D3D-9BB0-1B399D6B4602}" type="doc">
      <dgm:prSet loTypeId="urn:microsoft.com/office/officeart/2005/8/layout/vList3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GB"/>
        </a:p>
      </dgm:t>
    </dgm:pt>
    <dgm:pt modelId="{90CA33C8-B3DB-4B37-82F6-301420E27F0C}">
      <dgm:prSet custT="1"/>
      <dgm:spPr/>
      <dgm:t>
        <a:bodyPr/>
        <a:lstStyle/>
        <a:p>
          <a:r>
            <a:rPr lang="en-GB" sz="4000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Hello! My name is Mirela</a:t>
          </a:r>
        </a:p>
      </dgm:t>
    </dgm:pt>
    <dgm:pt modelId="{A8893766-6E50-4E04-8937-575E26575264}" type="parTrans" cxnId="{196DE331-A71F-452A-BEDE-4D65508A1A15}">
      <dgm:prSet/>
      <dgm:spPr/>
      <dgm:t>
        <a:bodyPr/>
        <a:lstStyle/>
        <a:p>
          <a:endParaRPr lang="en-GB"/>
        </a:p>
      </dgm:t>
    </dgm:pt>
    <dgm:pt modelId="{578A39BA-2F3D-40AC-BE0D-59F46D6A2D50}" type="sibTrans" cxnId="{196DE331-A71F-452A-BEDE-4D65508A1A15}">
      <dgm:prSet/>
      <dgm:spPr/>
      <dgm:t>
        <a:bodyPr/>
        <a:lstStyle/>
        <a:p>
          <a:endParaRPr lang="en-GB"/>
        </a:p>
      </dgm:t>
    </dgm:pt>
    <dgm:pt modelId="{DAF3C596-2D58-48B4-9C78-7F8560BB9211}">
      <dgm:prSet/>
      <dgm:spPr/>
      <dgm:t>
        <a:bodyPr/>
        <a:lstStyle/>
        <a:p>
          <a:r>
            <a:rPr lang="en-GB" dirty="0"/>
            <a:t>In this presentation I will:</a:t>
          </a:r>
        </a:p>
      </dgm:t>
    </dgm:pt>
    <dgm:pt modelId="{2F728866-E924-4326-86D9-7EF46F55F63D}" type="parTrans" cxnId="{8E88C29B-E12E-4422-BDD8-9B507364EB6C}">
      <dgm:prSet/>
      <dgm:spPr/>
      <dgm:t>
        <a:bodyPr/>
        <a:lstStyle/>
        <a:p>
          <a:endParaRPr lang="en-GB"/>
        </a:p>
      </dgm:t>
    </dgm:pt>
    <dgm:pt modelId="{9A20554D-4442-46E1-AE75-7097FC20DCEC}" type="sibTrans" cxnId="{8E88C29B-E12E-4422-BDD8-9B507364EB6C}">
      <dgm:prSet/>
      <dgm:spPr/>
      <dgm:t>
        <a:bodyPr/>
        <a:lstStyle/>
        <a:p>
          <a:endParaRPr lang="en-GB"/>
        </a:p>
      </dgm:t>
    </dgm:pt>
    <dgm:pt modelId="{70AD22B6-3537-4ABB-BC6F-95CFF1712443}">
      <dgm:prSet/>
      <dgm:spPr/>
      <dgm:t>
        <a:bodyPr/>
        <a:lstStyle/>
        <a:p>
          <a:r>
            <a:rPr lang="en-GB"/>
            <a:t>Analyse challenges faced by Green Haven Florists.</a:t>
          </a:r>
        </a:p>
      </dgm:t>
    </dgm:pt>
    <dgm:pt modelId="{9A18ED34-E687-4B87-A86C-80DADF24A111}" type="parTrans" cxnId="{0A16F768-3C00-4895-8400-96C8F31DD9C8}">
      <dgm:prSet/>
      <dgm:spPr/>
      <dgm:t>
        <a:bodyPr/>
        <a:lstStyle/>
        <a:p>
          <a:endParaRPr lang="en-GB"/>
        </a:p>
      </dgm:t>
    </dgm:pt>
    <dgm:pt modelId="{6CC2361D-36CD-44E0-84D6-3E924483BC40}" type="sibTrans" cxnId="{0A16F768-3C00-4895-8400-96C8F31DD9C8}">
      <dgm:prSet/>
      <dgm:spPr/>
      <dgm:t>
        <a:bodyPr/>
        <a:lstStyle/>
        <a:p>
          <a:endParaRPr lang="en-GB"/>
        </a:p>
      </dgm:t>
    </dgm:pt>
    <dgm:pt modelId="{3B5BE474-A0FD-49A2-A068-5C7B8F9D0778}">
      <dgm:prSet/>
      <dgm:spPr/>
      <dgm:t>
        <a:bodyPr/>
        <a:lstStyle/>
        <a:p>
          <a:r>
            <a:rPr lang="en-GB"/>
            <a:t>Explore feasible strategies for improvement and sustainability.</a:t>
          </a:r>
        </a:p>
      </dgm:t>
    </dgm:pt>
    <dgm:pt modelId="{286967BA-5A4E-4BF8-9C18-A3B440EAD238}" type="parTrans" cxnId="{3E917FF2-706E-428F-8125-E56C37EA5BD5}">
      <dgm:prSet/>
      <dgm:spPr/>
      <dgm:t>
        <a:bodyPr/>
        <a:lstStyle/>
        <a:p>
          <a:endParaRPr lang="en-GB"/>
        </a:p>
      </dgm:t>
    </dgm:pt>
    <dgm:pt modelId="{BED07F73-FD4C-4C52-B4CA-D688D142E76A}" type="sibTrans" cxnId="{3E917FF2-706E-428F-8125-E56C37EA5BD5}">
      <dgm:prSet/>
      <dgm:spPr/>
      <dgm:t>
        <a:bodyPr/>
        <a:lstStyle/>
        <a:p>
          <a:endParaRPr lang="en-GB"/>
        </a:p>
      </dgm:t>
    </dgm:pt>
    <dgm:pt modelId="{18991C8C-763F-4972-A28D-A34EF5E38D13}">
      <dgm:prSet/>
      <dgm:spPr/>
      <dgm:t>
        <a:bodyPr/>
        <a:lstStyle/>
        <a:p>
          <a:r>
            <a:rPr lang="en-GB" dirty="0"/>
            <a:t>Create and apply a 5W2H model.</a:t>
          </a:r>
        </a:p>
      </dgm:t>
    </dgm:pt>
    <dgm:pt modelId="{00EFE85D-4A65-4CA5-A36E-E6CAB097CB23}" type="parTrans" cxnId="{B60E31BC-71AC-40B5-8715-0832BD96D76B}">
      <dgm:prSet/>
      <dgm:spPr/>
      <dgm:t>
        <a:bodyPr/>
        <a:lstStyle/>
        <a:p>
          <a:endParaRPr lang="en-GB"/>
        </a:p>
      </dgm:t>
    </dgm:pt>
    <dgm:pt modelId="{9F40BF39-51ED-4D37-AB5F-1716D8D52708}" type="sibTrans" cxnId="{B60E31BC-71AC-40B5-8715-0832BD96D76B}">
      <dgm:prSet/>
      <dgm:spPr/>
      <dgm:t>
        <a:bodyPr/>
        <a:lstStyle/>
        <a:p>
          <a:endParaRPr lang="en-GB"/>
        </a:p>
      </dgm:t>
    </dgm:pt>
    <dgm:pt modelId="{7A907F3B-7F23-4EEC-85FC-5DE799CCD564}">
      <dgm:prSet/>
      <dgm:spPr/>
      <dgm:t>
        <a:bodyPr/>
        <a:lstStyle/>
        <a:p>
          <a:r>
            <a:rPr lang="en-GB"/>
            <a:t>Explain and demonstrate a PESTEL analysis.</a:t>
          </a:r>
        </a:p>
      </dgm:t>
    </dgm:pt>
    <dgm:pt modelId="{6985C7A4-EA60-4460-9517-0E1643465A38}" type="parTrans" cxnId="{5423ADA6-A188-4789-855E-07B0FA8EF0E8}">
      <dgm:prSet/>
      <dgm:spPr/>
      <dgm:t>
        <a:bodyPr/>
        <a:lstStyle/>
        <a:p>
          <a:endParaRPr lang="en-GB"/>
        </a:p>
      </dgm:t>
    </dgm:pt>
    <dgm:pt modelId="{6B6D0453-40C5-4443-A2ED-3F97EB2569D1}" type="sibTrans" cxnId="{5423ADA6-A188-4789-855E-07B0FA8EF0E8}">
      <dgm:prSet/>
      <dgm:spPr/>
      <dgm:t>
        <a:bodyPr/>
        <a:lstStyle/>
        <a:p>
          <a:endParaRPr lang="en-GB"/>
        </a:p>
      </dgm:t>
    </dgm:pt>
    <dgm:pt modelId="{AFAD056F-3E87-4AFA-81B6-05A503A79271}">
      <dgm:prSet/>
      <dgm:spPr/>
      <dgm:t>
        <a:bodyPr/>
        <a:lstStyle/>
        <a:p>
          <a:r>
            <a:rPr lang="en-GB" dirty="0"/>
            <a:t>Look at the prospect of a Cause-and-Effect model.</a:t>
          </a:r>
        </a:p>
      </dgm:t>
    </dgm:pt>
    <dgm:pt modelId="{0E44799B-F955-4B6C-8A86-0F7B183D727F}" type="parTrans" cxnId="{E0227294-CAF0-4E23-AC5D-B6102818162E}">
      <dgm:prSet/>
      <dgm:spPr/>
      <dgm:t>
        <a:bodyPr/>
        <a:lstStyle/>
        <a:p>
          <a:endParaRPr lang="en-GB"/>
        </a:p>
      </dgm:t>
    </dgm:pt>
    <dgm:pt modelId="{54DFDB57-D4BF-4EAA-830F-1DA02C58AB4F}" type="sibTrans" cxnId="{E0227294-CAF0-4E23-AC5D-B6102818162E}">
      <dgm:prSet/>
      <dgm:spPr/>
      <dgm:t>
        <a:bodyPr/>
        <a:lstStyle/>
        <a:p>
          <a:endParaRPr lang="en-GB"/>
        </a:p>
      </dgm:t>
    </dgm:pt>
    <dgm:pt modelId="{69930715-E8B6-4C34-B0FE-4BB770C76E62}">
      <dgm:prSet/>
      <dgm:spPr/>
      <dgm:t>
        <a:bodyPr/>
        <a:lstStyle/>
        <a:p>
          <a:r>
            <a:rPr lang="en-GB"/>
            <a:t>And, finally, summarise the key solutions and findings.</a:t>
          </a:r>
        </a:p>
      </dgm:t>
    </dgm:pt>
    <dgm:pt modelId="{8885A37F-65E5-4229-A4D2-02B91AA0E46F}" type="parTrans" cxnId="{E7167EB8-01B1-4984-A3B6-8D1D5DA5F034}">
      <dgm:prSet/>
      <dgm:spPr/>
      <dgm:t>
        <a:bodyPr/>
        <a:lstStyle/>
        <a:p>
          <a:endParaRPr lang="en-GB"/>
        </a:p>
      </dgm:t>
    </dgm:pt>
    <dgm:pt modelId="{E9E33EDB-FE79-49FB-907C-AEB62172B073}" type="sibTrans" cxnId="{E7167EB8-01B1-4984-A3B6-8D1D5DA5F034}">
      <dgm:prSet/>
      <dgm:spPr/>
      <dgm:t>
        <a:bodyPr/>
        <a:lstStyle/>
        <a:p>
          <a:endParaRPr lang="en-GB"/>
        </a:p>
      </dgm:t>
    </dgm:pt>
    <dgm:pt modelId="{82B8C34B-FDC7-426B-8895-9BDE241EE330}" type="pres">
      <dgm:prSet presAssocID="{9FC8B3E4-E9C7-4D3D-9BB0-1B399D6B4602}" presName="linearFlow" presStyleCnt="0">
        <dgm:presLayoutVars>
          <dgm:dir/>
          <dgm:resizeHandles val="exact"/>
        </dgm:presLayoutVars>
      </dgm:prSet>
      <dgm:spPr/>
    </dgm:pt>
    <dgm:pt modelId="{D2CAA5A0-E45E-4A25-9658-300A3913AD78}" type="pres">
      <dgm:prSet presAssocID="{90CA33C8-B3DB-4B37-82F6-301420E27F0C}" presName="composite" presStyleCnt="0"/>
      <dgm:spPr/>
    </dgm:pt>
    <dgm:pt modelId="{09B324CC-DB1A-42AA-96D0-216C953141FB}" type="pres">
      <dgm:prSet presAssocID="{90CA33C8-B3DB-4B37-82F6-301420E27F0C}" presName="imgShp" presStyleLbl="fgImgPlace1" presStyleIdx="0" presStyleCnt="2"/>
      <dgm:spPr>
        <a:blipFill>
          <a:blip xmlns:r="http://schemas.openxmlformats.org/officeDocument/2006/relationships" r:embed="rId1"/>
          <a:srcRect/>
          <a:stretch>
            <a:fillRect t="-17000" b="-17000"/>
          </a:stretch>
        </a:blipFill>
      </dgm:spPr>
    </dgm:pt>
    <dgm:pt modelId="{E5A51DB4-6DB0-4F25-88CB-FDEF55BD7C01}" type="pres">
      <dgm:prSet presAssocID="{90CA33C8-B3DB-4B37-82F6-301420E27F0C}" presName="txShp" presStyleLbl="node1" presStyleIdx="0" presStyleCnt="2">
        <dgm:presLayoutVars>
          <dgm:bulletEnabled val="1"/>
        </dgm:presLayoutVars>
      </dgm:prSet>
      <dgm:spPr/>
    </dgm:pt>
    <dgm:pt modelId="{EEACD89A-54A5-492D-AF3B-F69C4B520A0E}" type="pres">
      <dgm:prSet presAssocID="{578A39BA-2F3D-40AC-BE0D-59F46D6A2D50}" presName="spacing" presStyleCnt="0"/>
      <dgm:spPr/>
    </dgm:pt>
    <dgm:pt modelId="{95A57307-D22C-470E-98A7-B55D1D2C3D3A}" type="pres">
      <dgm:prSet presAssocID="{DAF3C596-2D58-48B4-9C78-7F8560BB9211}" presName="composite" presStyleCnt="0"/>
      <dgm:spPr/>
    </dgm:pt>
    <dgm:pt modelId="{3FF41FB4-9A28-4CB6-85CC-20A7CBCA10B0}" type="pres">
      <dgm:prSet presAssocID="{DAF3C596-2D58-48B4-9C78-7F8560BB9211}" presName="imgShp" presStyleLbl="fgImgPlace1" presStyleIdx="1" presStyleCnt="2"/>
      <dgm:spPr>
        <a:blipFill>
          <a:blip xmlns:r="http://schemas.openxmlformats.org/officeDocument/2006/relationships" r:embed="rId2"/>
          <a:srcRect/>
          <a:stretch>
            <a:fillRect l="-25000" r="-25000"/>
          </a:stretch>
        </a:blipFill>
      </dgm:spPr>
    </dgm:pt>
    <dgm:pt modelId="{77FB4141-8175-4A1B-85FE-2F4F9C54C036}" type="pres">
      <dgm:prSet presAssocID="{DAF3C596-2D58-48B4-9C78-7F8560BB9211}" presName="txShp" presStyleLbl="node1" presStyleIdx="1" presStyleCnt="2">
        <dgm:presLayoutVars>
          <dgm:bulletEnabled val="1"/>
        </dgm:presLayoutVars>
      </dgm:prSet>
      <dgm:spPr/>
    </dgm:pt>
  </dgm:ptLst>
  <dgm:cxnLst>
    <dgm:cxn modelId="{84811007-DB67-4174-82D4-8B1D4A518EC0}" type="presOf" srcId="{3B5BE474-A0FD-49A2-A068-5C7B8F9D0778}" destId="{77FB4141-8175-4A1B-85FE-2F4F9C54C036}" srcOrd="0" destOrd="2" presId="urn:microsoft.com/office/officeart/2005/8/layout/vList3"/>
    <dgm:cxn modelId="{196DE331-A71F-452A-BEDE-4D65508A1A15}" srcId="{9FC8B3E4-E9C7-4D3D-9BB0-1B399D6B4602}" destId="{90CA33C8-B3DB-4B37-82F6-301420E27F0C}" srcOrd="0" destOrd="0" parTransId="{A8893766-6E50-4E04-8937-575E26575264}" sibTransId="{578A39BA-2F3D-40AC-BE0D-59F46D6A2D50}"/>
    <dgm:cxn modelId="{96863E35-7322-448F-8E82-B9843A1FC94B}" type="presOf" srcId="{70AD22B6-3537-4ABB-BC6F-95CFF1712443}" destId="{77FB4141-8175-4A1B-85FE-2F4F9C54C036}" srcOrd="0" destOrd="1" presId="urn:microsoft.com/office/officeart/2005/8/layout/vList3"/>
    <dgm:cxn modelId="{0A16F768-3C00-4895-8400-96C8F31DD9C8}" srcId="{DAF3C596-2D58-48B4-9C78-7F8560BB9211}" destId="{70AD22B6-3537-4ABB-BC6F-95CFF1712443}" srcOrd="0" destOrd="0" parTransId="{9A18ED34-E687-4B87-A86C-80DADF24A111}" sibTransId="{6CC2361D-36CD-44E0-84D6-3E924483BC40}"/>
    <dgm:cxn modelId="{C6C37172-776D-4F9E-9D10-8610228F4822}" type="presOf" srcId="{90CA33C8-B3DB-4B37-82F6-301420E27F0C}" destId="{E5A51DB4-6DB0-4F25-88CB-FDEF55BD7C01}" srcOrd="0" destOrd="0" presId="urn:microsoft.com/office/officeart/2005/8/layout/vList3"/>
    <dgm:cxn modelId="{59A6F672-3DFE-4FA7-A954-04769C7451AD}" type="presOf" srcId="{9FC8B3E4-E9C7-4D3D-9BB0-1B399D6B4602}" destId="{82B8C34B-FDC7-426B-8895-9BDE241EE330}" srcOrd="0" destOrd="0" presId="urn:microsoft.com/office/officeart/2005/8/layout/vList3"/>
    <dgm:cxn modelId="{E4E17289-CA6E-455F-A41C-AA87987DCE68}" type="presOf" srcId="{69930715-E8B6-4C34-B0FE-4BB770C76E62}" destId="{77FB4141-8175-4A1B-85FE-2F4F9C54C036}" srcOrd="0" destOrd="6" presId="urn:microsoft.com/office/officeart/2005/8/layout/vList3"/>
    <dgm:cxn modelId="{E0227294-CAF0-4E23-AC5D-B6102818162E}" srcId="{DAF3C596-2D58-48B4-9C78-7F8560BB9211}" destId="{AFAD056F-3E87-4AFA-81B6-05A503A79271}" srcOrd="4" destOrd="0" parTransId="{0E44799B-F955-4B6C-8A86-0F7B183D727F}" sibTransId="{54DFDB57-D4BF-4EAA-830F-1DA02C58AB4F}"/>
    <dgm:cxn modelId="{8E88C29B-E12E-4422-BDD8-9B507364EB6C}" srcId="{9FC8B3E4-E9C7-4D3D-9BB0-1B399D6B4602}" destId="{DAF3C596-2D58-48B4-9C78-7F8560BB9211}" srcOrd="1" destOrd="0" parTransId="{2F728866-E924-4326-86D9-7EF46F55F63D}" sibTransId="{9A20554D-4442-46E1-AE75-7097FC20DCEC}"/>
    <dgm:cxn modelId="{5423ADA6-A188-4789-855E-07B0FA8EF0E8}" srcId="{DAF3C596-2D58-48B4-9C78-7F8560BB9211}" destId="{7A907F3B-7F23-4EEC-85FC-5DE799CCD564}" srcOrd="3" destOrd="0" parTransId="{6985C7A4-EA60-4460-9517-0E1643465A38}" sibTransId="{6B6D0453-40C5-4443-A2ED-3F97EB2569D1}"/>
    <dgm:cxn modelId="{FABD3AAD-F92D-443F-9EC4-79B435AE5C32}" type="presOf" srcId="{7A907F3B-7F23-4EEC-85FC-5DE799CCD564}" destId="{77FB4141-8175-4A1B-85FE-2F4F9C54C036}" srcOrd="0" destOrd="4" presId="urn:microsoft.com/office/officeart/2005/8/layout/vList3"/>
    <dgm:cxn modelId="{E1C2CDB7-EF77-4934-B79A-6FCC161F5450}" type="presOf" srcId="{AFAD056F-3E87-4AFA-81B6-05A503A79271}" destId="{77FB4141-8175-4A1B-85FE-2F4F9C54C036}" srcOrd="0" destOrd="5" presId="urn:microsoft.com/office/officeart/2005/8/layout/vList3"/>
    <dgm:cxn modelId="{E7167EB8-01B1-4984-A3B6-8D1D5DA5F034}" srcId="{DAF3C596-2D58-48B4-9C78-7F8560BB9211}" destId="{69930715-E8B6-4C34-B0FE-4BB770C76E62}" srcOrd="5" destOrd="0" parTransId="{8885A37F-65E5-4229-A4D2-02B91AA0E46F}" sibTransId="{E9E33EDB-FE79-49FB-907C-AEB62172B073}"/>
    <dgm:cxn modelId="{B60E31BC-71AC-40B5-8715-0832BD96D76B}" srcId="{DAF3C596-2D58-48B4-9C78-7F8560BB9211}" destId="{18991C8C-763F-4972-A28D-A34EF5E38D13}" srcOrd="2" destOrd="0" parTransId="{00EFE85D-4A65-4CA5-A36E-E6CAB097CB23}" sibTransId="{9F40BF39-51ED-4D37-AB5F-1716D8D52708}"/>
    <dgm:cxn modelId="{3E917FF2-706E-428F-8125-E56C37EA5BD5}" srcId="{DAF3C596-2D58-48B4-9C78-7F8560BB9211}" destId="{3B5BE474-A0FD-49A2-A068-5C7B8F9D0778}" srcOrd="1" destOrd="0" parTransId="{286967BA-5A4E-4BF8-9C18-A3B440EAD238}" sibTransId="{BED07F73-FD4C-4C52-B4CA-D688D142E76A}"/>
    <dgm:cxn modelId="{9374FAFC-F718-4954-B18E-9BE8412FCE55}" type="presOf" srcId="{18991C8C-763F-4972-A28D-A34EF5E38D13}" destId="{77FB4141-8175-4A1B-85FE-2F4F9C54C036}" srcOrd="0" destOrd="3" presId="urn:microsoft.com/office/officeart/2005/8/layout/vList3"/>
    <dgm:cxn modelId="{443768FF-A1EA-4854-89FB-5C0068FE45E4}" type="presOf" srcId="{DAF3C596-2D58-48B4-9C78-7F8560BB9211}" destId="{77FB4141-8175-4A1B-85FE-2F4F9C54C036}" srcOrd="0" destOrd="0" presId="urn:microsoft.com/office/officeart/2005/8/layout/vList3"/>
    <dgm:cxn modelId="{17F61D68-4620-40EA-9629-53DBE0FC4D6A}" type="presParOf" srcId="{82B8C34B-FDC7-426B-8895-9BDE241EE330}" destId="{D2CAA5A0-E45E-4A25-9658-300A3913AD78}" srcOrd="0" destOrd="0" presId="urn:microsoft.com/office/officeart/2005/8/layout/vList3"/>
    <dgm:cxn modelId="{2E26EA8A-0164-4639-A980-CB0A1E1BF05A}" type="presParOf" srcId="{D2CAA5A0-E45E-4A25-9658-300A3913AD78}" destId="{09B324CC-DB1A-42AA-96D0-216C953141FB}" srcOrd="0" destOrd="0" presId="urn:microsoft.com/office/officeart/2005/8/layout/vList3"/>
    <dgm:cxn modelId="{3033E13E-C737-4145-9DB3-11AB553FF696}" type="presParOf" srcId="{D2CAA5A0-E45E-4A25-9658-300A3913AD78}" destId="{E5A51DB4-6DB0-4F25-88CB-FDEF55BD7C01}" srcOrd="1" destOrd="0" presId="urn:microsoft.com/office/officeart/2005/8/layout/vList3"/>
    <dgm:cxn modelId="{4F36B1C8-B2FB-45A4-BF32-3951376886D6}" type="presParOf" srcId="{82B8C34B-FDC7-426B-8895-9BDE241EE330}" destId="{EEACD89A-54A5-492D-AF3B-F69C4B520A0E}" srcOrd="1" destOrd="0" presId="urn:microsoft.com/office/officeart/2005/8/layout/vList3"/>
    <dgm:cxn modelId="{5692F461-0CBD-4B16-A160-3D856C304D43}" type="presParOf" srcId="{82B8C34B-FDC7-426B-8895-9BDE241EE330}" destId="{95A57307-D22C-470E-98A7-B55D1D2C3D3A}" srcOrd="2" destOrd="0" presId="urn:microsoft.com/office/officeart/2005/8/layout/vList3"/>
    <dgm:cxn modelId="{C62C791F-4824-403A-9EF4-7ACF6EE4100F}" type="presParOf" srcId="{95A57307-D22C-470E-98A7-B55D1D2C3D3A}" destId="{3FF41FB4-9A28-4CB6-85CC-20A7CBCA10B0}" srcOrd="0" destOrd="0" presId="urn:microsoft.com/office/officeart/2005/8/layout/vList3"/>
    <dgm:cxn modelId="{43CA551F-9EC5-40EC-B830-275F6A8B523C}" type="presParOf" srcId="{95A57307-D22C-470E-98A7-B55D1D2C3D3A}" destId="{77FB4141-8175-4A1B-85FE-2F4F9C54C036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ED6460D-CAE2-4DD0-B116-7F959E1EA36A}" type="doc">
      <dgm:prSet loTypeId="urn:microsoft.com/office/officeart/2005/8/layout/vList2" loCatId="list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en-GB"/>
        </a:p>
      </dgm:t>
    </dgm:pt>
    <dgm:pt modelId="{21367C0D-72BF-4BCE-9324-EE2AC4D1B64B}">
      <dgm:prSet custT="1"/>
      <dgm:spPr>
        <a:solidFill>
          <a:schemeClr val="accent4">
            <a:lumMod val="75000"/>
          </a:schemeClr>
        </a:solidFill>
      </dgm:spPr>
      <dgm:t>
        <a:bodyPr/>
        <a:lstStyle/>
        <a:p>
          <a:pPr algn="ctr"/>
          <a:r>
            <a:rPr lang="en-GB" sz="4400" b="1" u="none" dirty="0"/>
            <a:t>Overview of Green Havan Florists</a:t>
          </a:r>
          <a:endParaRPr lang="en-GB" sz="4400" u="none" dirty="0"/>
        </a:p>
      </dgm:t>
    </dgm:pt>
    <dgm:pt modelId="{5AB229B4-AEC0-4237-8C9F-4EC882A820C2}" type="parTrans" cxnId="{47F37FF7-2334-4AE3-9246-A2E8BC9A1516}">
      <dgm:prSet/>
      <dgm:spPr/>
      <dgm:t>
        <a:bodyPr/>
        <a:lstStyle/>
        <a:p>
          <a:endParaRPr lang="en-GB"/>
        </a:p>
      </dgm:t>
    </dgm:pt>
    <dgm:pt modelId="{E7021013-7086-442A-9102-1487C8341FF3}" type="sibTrans" cxnId="{47F37FF7-2334-4AE3-9246-A2E8BC9A1516}">
      <dgm:prSet/>
      <dgm:spPr/>
      <dgm:t>
        <a:bodyPr/>
        <a:lstStyle/>
        <a:p>
          <a:endParaRPr lang="en-GB"/>
        </a:p>
      </dgm:t>
    </dgm:pt>
    <dgm:pt modelId="{15C7EF30-D33B-4C55-BB44-5F0F2ACC4064}" type="pres">
      <dgm:prSet presAssocID="{EED6460D-CAE2-4DD0-B116-7F959E1EA36A}" presName="linear" presStyleCnt="0">
        <dgm:presLayoutVars>
          <dgm:animLvl val="lvl"/>
          <dgm:resizeHandles val="exact"/>
        </dgm:presLayoutVars>
      </dgm:prSet>
      <dgm:spPr/>
    </dgm:pt>
    <dgm:pt modelId="{C4C45207-859A-4727-A704-120E810C3D40}" type="pres">
      <dgm:prSet presAssocID="{21367C0D-72BF-4BCE-9324-EE2AC4D1B64B}" presName="parentText" presStyleLbl="node1" presStyleIdx="0" presStyleCnt="1">
        <dgm:presLayoutVars>
          <dgm:chMax val="0"/>
          <dgm:bulletEnabled val="1"/>
        </dgm:presLayoutVars>
      </dgm:prSet>
      <dgm:spPr/>
    </dgm:pt>
  </dgm:ptLst>
  <dgm:cxnLst>
    <dgm:cxn modelId="{E6D8CC60-CD66-4225-91A0-4F6BEDB667D9}" type="presOf" srcId="{EED6460D-CAE2-4DD0-B116-7F959E1EA36A}" destId="{15C7EF30-D33B-4C55-BB44-5F0F2ACC4064}" srcOrd="0" destOrd="0" presId="urn:microsoft.com/office/officeart/2005/8/layout/vList2"/>
    <dgm:cxn modelId="{8885BCA6-5D02-4726-AFF3-EA7EB4BF7CA8}" type="presOf" srcId="{21367C0D-72BF-4BCE-9324-EE2AC4D1B64B}" destId="{C4C45207-859A-4727-A704-120E810C3D40}" srcOrd="0" destOrd="0" presId="urn:microsoft.com/office/officeart/2005/8/layout/vList2"/>
    <dgm:cxn modelId="{47F37FF7-2334-4AE3-9246-A2E8BC9A1516}" srcId="{EED6460D-CAE2-4DD0-B116-7F959E1EA36A}" destId="{21367C0D-72BF-4BCE-9324-EE2AC4D1B64B}" srcOrd="0" destOrd="0" parTransId="{5AB229B4-AEC0-4237-8C9F-4EC882A820C2}" sibTransId="{E7021013-7086-442A-9102-1487C8341FF3}"/>
    <dgm:cxn modelId="{C11DA2CD-A893-4164-8170-3C99ADC4A4F9}" type="presParOf" srcId="{15C7EF30-D33B-4C55-BB44-5F0F2ACC4064}" destId="{C4C45207-859A-4727-A704-120E810C3D40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A63D9D65-AC9C-4B09-9969-2C80DD391F94}" type="doc">
      <dgm:prSet loTypeId="urn:microsoft.com/office/officeart/2005/8/layout/vList2" loCatId="list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en-GB"/>
        </a:p>
      </dgm:t>
    </dgm:pt>
    <dgm:pt modelId="{721900C5-275D-4F5E-AF23-C810C30A73F3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Green Haven is a small independent flower shop in Norwich, UK.</a:t>
          </a:r>
        </a:p>
      </dgm:t>
    </dgm:pt>
    <dgm:pt modelId="{A418A59B-F8E3-4919-9F91-D452148D12E2}" type="parTrans" cxnId="{60279A05-F52C-45C6-88C9-1031439A5B90}">
      <dgm:prSet/>
      <dgm:spPr/>
      <dgm:t>
        <a:bodyPr/>
        <a:lstStyle/>
        <a:p>
          <a:endParaRPr lang="en-GB"/>
        </a:p>
      </dgm:t>
    </dgm:pt>
    <dgm:pt modelId="{A4ECBCB8-FC59-42EC-A50D-51B99FFDFD61}" type="sibTrans" cxnId="{60279A05-F52C-45C6-88C9-1031439A5B90}">
      <dgm:prSet/>
      <dgm:spPr/>
      <dgm:t>
        <a:bodyPr/>
        <a:lstStyle/>
        <a:p>
          <a:endParaRPr lang="en-GB"/>
        </a:p>
      </dgm:t>
    </dgm:pt>
    <dgm:pt modelId="{662CA2FB-9A69-40FF-B2E7-E9E0501985A8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Founded in 2016 by Liam and Pryia Patel.</a:t>
          </a:r>
        </a:p>
      </dgm:t>
    </dgm:pt>
    <dgm:pt modelId="{5CD7302E-44B2-4F2D-A0A6-2E1E418199A0}" type="parTrans" cxnId="{D34DD13B-439B-4698-9570-AF16350BEF60}">
      <dgm:prSet/>
      <dgm:spPr/>
      <dgm:t>
        <a:bodyPr/>
        <a:lstStyle/>
        <a:p>
          <a:endParaRPr lang="en-GB"/>
        </a:p>
      </dgm:t>
    </dgm:pt>
    <dgm:pt modelId="{DA58BCED-9EDA-47AB-998A-2F6801328442}" type="sibTrans" cxnId="{D34DD13B-439B-4698-9570-AF16350BEF60}">
      <dgm:prSet/>
      <dgm:spPr/>
      <dgm:t>
        <a:bodyPr/>
        <a:lstStyle/>
        <a:p>
          <a:endParaRPr lang="en-GB"/>
        </a:p>
      </dgm:t>
    </dgm:pt>
    <dgm:pt modelId="{22C089F5-3BBB-4297-826C-18E077B1D0BA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Known for bespoke floral design, eco-friendly packaging, and community engagement. </a:t>
          </a:r>
        </a:p>
      </dgm:t>
    </dgm:pt>
    <dgm:pt modelId="{38616120-A0B8-44ED-914B-449849AB452E}" type="parTrans" cxnId="{03176800-0B85-43A7-B43C-617F01E27256}">
      <dgm:prSet/>
      <dgm:spPr/>
      <dgm:t>
        <a:bodyPr/>
        <a:lstStyle/>
        <a:p>
          <a:endParaRPr lang="en-GB"/>
        </a:p>
      </dgm:t>
    </dgm:pt>
    <dgm:pt modelId="{2FBD6A06-FA7D-40A2-BF71-8262F087AEAD}" type="sibTrans" cxnId="{03176800-0B85-43A7-B43C-617F01E27256}">
      <dgm:prSet/>
      <dgm:spPr/>
      <dgm:t>
        <a:bodyPr/>
        <a:lstStyle/>
        <a:p>
          <a:endParaRPr lang="en-GB"/>
        </a:p>
      </dgm:t>
    </dgm:pt>
    <dgm:pt modelId="{FBE07DF3-5A6F-4489-81E3-5DF21F435278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Serves walk-in customers, corporate clients, and weddings.</a:t>
          </a:r>
        </a:p>
      </dgm:t>
    </dgm:pt>
    <dgm:pt modelId="{B0B9772F-756B-4BF2-BB1E-34618080C8D6}" type="parTrans" cxnId="{02E41EF9-53C2-4187-8863-8052E0FE1277}">
      <dgm:prSet/>
      <dgm:spPr/>
      <dgm:t>
        <a:bodyPr/>
        <a:lstStyle/>
        <a:p>
          <a:endParaRPr lang="en-GB"/>
        </a:p>
      </dgm:t>
    </dgm:pt>
    <dgm:pt modelId="{377A2FA6-9F8F-478A-B169-CA699C0B932E}" type="sibTrans" cxnId="{02E41EF9-53C2-4187-8863-8052E0FE1277}">
      <dgm:prSet/>
      <dgm:spPr/>
      <dgm:t>
        <a:bodyPr/>
        <a:lstStyle/>
        <a:p>
          <a:endParaRPr lang="en-GB"/>
        </a:p>
      </dgm:t>
    </dgm:pt>
    <dgm:pt modelId="{15D1436E-C865-4F39-92C0-9DBF96037BAF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The business recently experienced declining revenue and foot traffic. </a:t>
          </a:r>
        </a:p>
      </dgm:t>
    </dgm:pt>
    <dgm:pt modelId="{F30C8B61-5F90-4B31-A0B2-F1CFC44DF8AD}" type="parTrans" cxnId="{C0763395-3E20-428B-8A27-B43EE31FB2FE}">
      <dgm:prSet/>
      <dgm:spPr/>
      <dgm:t>
        <a:bodyPr/>
        <a:lstStyle/>
        <a:p>
          <a:endParaRPr lang="en-GB"/>
        </a:p>
      </dgm:t>
    </dgm:pt>
    <dgm:pt modelId="{C04D29F1-198D-4FF6-BFC3-517454134121}" type="sibTrans" cxnId="{C0763395-3E20-428B-8A27-B43EE31FB2FE}">
      <dgm:prSet/>
      <dgm:spPr/>
      <dgm:t>
        <a:bodyPr/>
        <a:lstStyle/>
        <a:p>
          <a:endParaRPr lang="en-GB"/>
        </a:p>
      </dgm:t>
    </dgm:pt>
    <dgm:pt modelId="{EEE76DDB-3CD6-43F4-9B35-5F5D519E61A0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Now facing challenges that include rising costs, competition from online flower delivery services, but also two new competitors that entered the local market.  </a:t>
          </a:r>
        </a:p>
      </dgm:t>
    </dgm:pt>
    <dgm:pt modelId="{1F4DF291-E64D-4981-B0A0-513A0B2FF050}" type="parTrans" cxnId="{C096D83D-C8ED-4D25-ADB6-5A32CCE3A508}">
      <dgm:prSet/>
      <dgm:spPr/>
      <dgm:t>
        <a:bodyPr/>
        <a:lstStyle/>
        <a:p>
          <a:endParaRPr lang="en-GB"/>
        </a:p>
      </dgm:t>
    </dgm:pt>
    <dgm:pt modelId="{0A0CF000-9B66-411A-9743-D39D1BB392FC}" type="sibTrans" cxnId="{C096D83D-C8ED-4D25-ADB6-5A32CCE3A508}">
      <dgm:prSet/>
      <dgm:spPr/>
      <dgm:t>
        <a:bodyPr/>
        <a:lstStyle/>
        <a:p>
          <a:endParaRPr lang="en-GB"/>
        </a:p>
      </dgm:t>
    </dgm:pt>
    <dgm:pt modelId="{29BBA29F-CED5-44FC-8ACD-53BCE34820CF}" type="pres">
      <dgm:prSet presAssocID="{A63D9D65-AC9C-4B09-9969-2C80DD391F94}" presName="linear" presStyleCnt="0">
        <dgm:presLayoutVars>
          <dgm:animLvl val="lvl"/>
          <dgm:resizeHandles val="exact"/>
        </dgm:presLayoutVars>
      </dgm:prSet>
      <dgm:spPr/>
    </dgm:pt>
    <dgm:pt modelId="{2C33D12E-C10F-4568-86F9-106BCFA3773D}" type="pres">
      <dgm:prSet presAssocID="{721900C5-275D-4F5E-AF23-C810C30A73F3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F6E6756E-A220-426E-9B81-2E5CAC438C24}" type="pres">
      <dgm:prSet presAssocID="{A4ECBCB8-FC59-42EC-A50D-51B99FFDFD61}" presName="spacer" presStyleCnt="0"/>
      <dgm:spPr/>
    </dgm:pt>
    <dgm:pt modelId="{0113D8D7-9452-43A4-BA10-452E30A1EC91}" type="pres">
      <dgm:prSet presAssocID="{662CA2FB-9A69-40FF-B2E7-E9E0501985A8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8B81C431-440F-44CB-9749-B9ADF8941F03}" type="pres">
      <dgm:prSet presAssocID="{DA58BCED-9EDA-47AB-998A-2F6801328442}" presName="spacer" presStyleCnt="0"/>
      <dgm:spPr/>
    </dgm:pt>
    <dgm:pt modelId="{A4796CCE-7290-4346-B54D-6084D9E17FE4}" type="pres">
      <dgm:prSet presAssocID="{22C089F5-3BBB-4297-826C-18E077B1D0BA}" presName="parentText" presStyleLbl="node1" presStyleIdx="2" presStyleCnt="6" custLinFactNeighborX="-794">
        <dgm:presLayoutVars>
          <dgm:chMax val="0"/>
          <dgm:bulletEnabled val="1"/>
        </dgm:presLayoutVars>
      </dgm:prSet>
      <dgm:spPr/>
    </dgm:pt>
    <dgm:pt modelId="{552B79F0-8AFA-46D5-80DC-2F1A0608BB6F}" type="pres">
      <dgm:prSet presAssocID="{2FBD6A06-FA7D-40A2-BF71-8262F087AEAD}" presName="spacer" presStyleCnt="0"/>
      <dgm:spPr/>
    </dgm:pt>
    <dgm:pt modelId="{688D1966-908F-4BCC-8ECF-6815E166FD2E}" type="pres">
      <dgm:prSet presAssocID="{FBE07DF3-5A6F-4489-81E3-5DF21F435278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FE3CD410-3B55-4154-B5D2-20E990E46217}" type="pres">
      <dgm:prSet presAssocID="{377A2FA6-9F8F-478A-B169-CA699C0B932E}" presName="spacer" presStyleCnt="0"/>
      <dgm:spPr/>
    </dgm:pt>
    <dgm:pt modelId="{E46537F9-BD71-46DF-AA76-0946186CFAA9}" type="pres">
      <dgm:prSet presAssocID="{15D1436E-C865-4F39-92C0-9DBF96037BAF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6935A8E1-E552-4F7A-B3BE-323788A48636}" type="pres">
      <dgm:prSet presAssocID="{C04D29F1-198D-4FF6-BFC3-517454134121}" presName="spacer" presStyleCnt="0"/>
      <dgm:spPr/>
    </dgm:pt>
    <dgm:pt modelId="{6B7364C1-01A9-406F-8500-60FAD5745E43}" type="pres">
      <dgm:prSet presAssocID="{EEE76DDB-3CD6-43F4-9B35-5F5D519E61A0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03176800-0B85-43A7-B43C-617F01E27256}" srcId="{A63D9D65-AC9C-4B09-9969-2C80DD391F94}" destId="{22C089F5-3BBB-4297-826C-18E077B1D0BA}" srcOrd="2" destOrd="0" parTransId="{38616120-A0B8-44ED-914B-449849AB452E}" sibTransId="{2FBD6A06-FA7D-40A2-BF71-8262F087AEAD}"/>
    <dgm:cxn modelId="{60279A05-F52C-45C6-88C9-1031439A5B90}" srcId="{A63D9D65-AC9C-4B09-9969-2C80DD391F94}" destId="{721900C5-275D-4F5E-AF23-C810C30A73F3}" srcOrd="0" destOrd="0" parTransId="{A418A59B-F8E3-4919-9F91-D452148D12E2}" sibTransId="{A4ECBCB8-FC59-42EC-A50D-51B99FFDFD61}"/>
    <dgm:cxn modelId="{00926F1A-764B-4E6C-B3F5-29C0C0E8DB65}" type="presOf" srcId="{662CA2FB-9A69-40FF-B2E7-E9E0501985A8}" destId="{0113D8D7-9452-43A4-BA10-452E30A1EC91}" srcOrd="0" destOrd="0" presId="urn:microsoft.com/office/officeart/2005/8/layout/vList2"/>
    <dgm:cxn modelId="{EA38AA36-2681-482B-B099-F3A044B1652B}" type="presOf" srcId="{A63D9D65-AC9C-4B09-9969-2C80DD391F94}" destId="{29BBA29F-CED5-44FC-8ACD-53BCE34820CF}" srcOrd="0" destOrd="0" presId="urn:microsoft.com/office/officeart/2005/8/layout/vList2"/>
    <dgm:cxn modelId="{9BF7B13B-FDA8-408B-AAB2-DDC807440ABA}" type="presOf" srcId="{721900C5-275D-4F5E-AF23-C810C30A73F3}" destId="{2C33D12E-C10F-4568-86F9-106BCFA3773D}" srcOrd="0" destOrd="0" presId="urn:microsoft.com/office/officeart/2005/8/layout/vList2"/>
    <dgm:cxn modelId="{D34DD13B-439B-4698-9570-AF16350BEF60}" srcId="{A63D9D65-AC9C-4B09-9969-2C80DD391F94}" destId="{662CA2FB-9A69-40FF-B2E7-E9E0501985A8}" srcOrd="1" destOrd="0" parTransId="{5CD7302E-44B2-4F2D-A0A6-2E1E418199A0}" sibTransId="{DA58BCED-9EDA-47AB-998A-2F6801328442}"/>
    <dgm:cxn modelId="{C096D83D-C8ED-4D25-ADB6-5A32CCE3A508}" srcId="{A63D9D65-AC9C-4B09-9969-2C80DD391F94}" destId="{EEE76DDB-3CD6-43F4-9B35-5F5D519E61A0}" srcOrd="5" destOrd="0" parTransId="{1F4DF291-E64D-4981-B0A0-513A0B2FF050}" sibTransId="{0A0CF000-9B66-411A-9743-D39D1BB392FC}"/>
    <dgm:cxn modelId="{165FD468-DBAF-4D44-A463-BB67544939BE}" type="presOf" srcId="{FBE07DF3-5A6F-4489-81E3-5DF21F435278}" destId="{688D1966-908F-4BCC-8ECF-6815E166FD2E}" srcOrd="0" destOrd="0" presId="urn:microsoft.com/office/officeart/2005/8/layout/vList2"/>
    <dgm:cxn modelId="{1450D94A-6994-497E-BA58-430DACBD374C}" type="presOf" srcId="{15D1436E-C865-4F39-92C0-9DBF96037BAF}" destId="{E46537F9-BD71-46DF-AA76-0946186CFAA9}" srcOrd="0" destOrd="0" presId="urn:microsoft.com/office/officeart/2005/8/layout/vList2"/>
    <dgm:cxn modelId="{39F4DA82-1BB0-4F1F-A50B-CE8BB310A200}" type="presOf" srcId="{22C089F5-3BBB-4297-826C-18E077B1D0BA}" destId="{A4796CCE-7290-4346-B54D-6084D9E17FE4}" srcOrd="0" destOrd="0" presId="urn:microsoft.com/office/officeart/2005/8/layout/vList2"/>
    <dgm:cxn modelId="{C0763395-3E20-428B-8A27-B43EE31FB2FE}" srcId="{A63D9D65-AC9C-4B09-9969-2C80DD391F94}" destId="{15D1436E-C865-4F39-92C0-9DBF96037BAF}" srcOrd="4" destOrd="0" parTransId="{F30C8B61-5F90-4B31-A0B2-F1CFC44DF8AD}" sibTransId="{C04D29F1-198D-4FF6-BFC3-517454134121}"/>
    <dgm:cxn modelId="{7961A4D9-A1ED-43DD-8340-FA8E2D8E3D45}" type="presOf" srcId="{EEE76DDB-3CD6-43F4-9B35-5F5D519E61A0}" destId="{6B7364C1-01A9-406F-8500-60FAD5745E43}" srcOrd="0" destOrd="0" presId="urn:microsoft.com/office/officeart/2005/8/layout/vList2"/>
    <dgm:cxn modelId="{02E41EF9-53C2-4187-8863-8052E0FE1277}" srcId="{A63D9D65-AC9C-4B09-9969-2C80DD391F94}" destId="{FBE07DF3-5A6F-4489-81E3-5DF21F435278}" srcOrd="3" destOrd="0" parTransId="{B0B9772F-756B-4BF2-BB1E-34618080C8D6}" sibTransId="{377A2FA6-9F8F-478A-B169-CA699C0B932E}"/>
    <dgm:cxn modelId="{D749DDEC-C989-4485-8A4D-5C5852C463E5}" type="presParOf" srcId="{29BBA29F-CED5-44FC-8ACD-53BCE34820CF}" destId="{2C33D12E-C10F-4568-86F9-106BCFA3773D}" srcOrd="0" destOrd="0" presId="urn:microsoft.com/office/officeart/2005/8/layout/vList2"/>
    <dgm:cxn modelId="{43EA52D7-F30A-41F4-A10C-C95C12C945C4}" type="presParOf" srcId="{29BBA29F-CED5-44FC-8ACD-53BCE34820CF}" destId="{F6E6756E-A220-426E-9B81-2E5CAC438C24}" srcOrd="1" destOrd="0" presId="urn:microsoft.com/office/officeart/2005/8/layout/vList2"/>
    <dgm:cxn modelId="{A6385EC0-FAFD-4D3C-821A-16D298368088}" type="presParOf" srcId="{29BBA29F-CED5-44FC-8ACD-53BCE34820CF}" destId="{0113D8D7-9452-43A4-BA10-452E30A1EC91}" srcOrd="2" destOrd="0" presId="urn:microsoft.com/office/officeart/2005/8/layout/vList2"/>
    <dgm:cxn modelId="{068D2E15-ECFB-40E8-A1DD-16E2B7A3A632}" type="presParOf" srcId="{29BBA29F-CED5-44FC-8ACD-53BCE34820CF}" destId="{8B81C431-440F-44CB-9749-B9ADF8941F03}" srcOrd="3" destOrd="0" presId="urn:microsoft.com/office/officeart/2005/8/layout/vList2"/>
    <dgm:cxn modelId="{40D4DFFE-90F3-4DCB-9F94-420B3BD7D114}" type="presParOf" srcId="{29BBA29F-CED5-44FC-8ACD-53BCE34820CF}" destId="{A4796CCE-7290-4346-B54D-6084D9E17FE4}" srcOrd="4" destOrd="0" presId="urn:microsoft.com/office/officeart/2005/8/layout/vList2"/>
    <dgm:cxn modelId="{1DC9CBC7-21DD-4CD8-B056-988D2C2912CE}" type="presParOf" srcId="{29BBA29F-CED5-44FC-8ACD-53BCE34820CF}" destId="{552B79F0-8AFA-46D5-80DC-2F1A0608BB6F}" srcOrd="5" destOrd="0" presId="urn:microsoft.com/office/officeart/2005/8/layout/vList2"/>
    <dgm:cxn modelId="{8845357E-D84F-4AD6-967B-85F131760A23}" type="presParOf" srcId="{29BBA29F-CED5-44FC-8ACD-53BCE34820CF}" destId="{688D1966-908F-4BCC-8ECF-6815E166FD2E}" srcOrd="6" destOrd="0" presId="urn:microsoft.com/office/officeart/2005/8/layout/vList2"/>
    <dgm:cxn modelId="{57982E48-8267-4F8A-80D0-2EEC2F806115}" type="presParOf" srcId="{29BBA29F-CED5-44FC-8ACD-53BCE34820CF}" destId="{FE3CD410-3B55-4154-B5D2-20E990E46217}" srcOrd="7" destOrd="0" presId="urn:microsoft.com/office/officeart/2005/8/layout/vList2"/>
    <dgm:cxn modelId="{EEEC597D-2800-46A4-ABEE-A40DE0BF0074}" type="presParOf" srcId="{29BBA29F-CED5-44FC-8ACD-53BCE34820CF}" destId="{E46537F9-BD71-46DF-AA76-0946186CFAA9}" srcOrd="8" destOrd="0" presId="urn:microsoft.com/office/officeart/2005/8/layout/vList2"/>
    <dgm:cxn modelId="{3109E46A-887B-4A03-BC98-18BC95C5A1E2}" type="presParOf" srcId="{29BBA29F-CED5-44FC-8ACD-53BCE34820CF}" destId="{6935A8E1-E552-4F7A-B3BE-323788A48636}" srcOrd="9" destOrd="0" presId="urn:microsoft.com/office/officeart/2005/8/layout/vList2"/>
    <dgm:cxn modelId="{D30BFB73-1C7A-49D7-AF11-18129426B985}" type="presParOf" srcId="{29BBA29F-CED5-44FC-8ACD-53BCE34820CF}" destId="{6B7364C1-01A9-406F-8500-60FAD5745E43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2AA3BDEF-5745-4443-B1C3-E495A2EABEB5}" type="doc">
      <dgm:prSet loTypeId="urn:microsoft.com/office/officeart/2005/8/layout/vList2" loCatId="list" qsTypeId="urn:microsoft.com/office/officeart/2005/8/quickstyle/simple1" qsCatId="simple" csTypeId="urn:microsoft.com/office/officeart/2005/8/colors/accent4_4" csCatId="accent4" phldr="1"/>
      <dgm:spPr/>
      <dgm:t>
        <a:bodyPr/>
        <a:lstStyle/>
        <a:p>
          <a:endParaRPr lang="en-GB"/>
        </a:p>
      </dgm:t>
    </dgm:pt>
    <dgm:pt modelId="{0DD0E077-4AB0-4CB7-91E2-22DEF9534705}">
      <dgm:prSet custT="1"/>
      <dgm:spPr>
        <a:solidFill>
          <a:schemeClr val="accent4">
            <a:lumMod val="60000"/>
            <a:lumOff val="40000"/>
          </a:schemeClr>
        </a:solidFill>
      </dgm:spPr>
      <dgm:t>
        <a:bodyPr/>
        <a:lstStyle/>
        <a:p>
          <a:pPr algn="ctr"/>
          <a:r>
            <a:rPr lang="en-GB" sz="3600" b="1" u="none" dirty="0">
              <a:latin typeface="Arial" panose="020B0604020202020204" pitchFamily="34" charset="0"/>
              <a:cs typeface="Arial" panose="020B0604020202020204" pitchFamily="34" charset="0"/>
            </a:rPr>
            <a:t>Key problems for Green Haven Florists </a:t>
          </a:r>
          <a:endParaRPr lang="en-GB" sz="3600" u="none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92BABB8-A7D2-40DA-AE11-1802796FC12C}" type="parTrans" cxnId="{A399131D-7839-41DA-BCD6-E53C04B9F1BA}">
      <dgm:prSet/>
      <dgm:spPr/>
      <dgm:t>
        <a:bodyPr/>
        <a:lstStyle/>
        <a:p>
          <a:endParaRPr lang="en-GB"/>
        </a:p>
      </dgm:t>
    </dgm:pt>
    <dgm:pt modelId="{C56DC088-F88D-481E-A64D-A1F217BCBFF3}" type="sibTrans" cxnId="{A399131D-7839-41DA-BCD6-E53C04B9F1BA}">
      <dgm:prSet/>
      <dgm:spPr/>
      <dgm:t>
        <a:bodyPr/>
        <a:lstStyle/>
        <a:p>
          <a:endParaRPr lang="en-GB"/>
        </a:p>
      </dgm:t>
    </dgm:pt>
    <dgm:pt modelId="{3ACD9541-EDFE-4AB1-A579-8CEE561F5C01}" type="pres">
      <dgm:prSet presAssocID="{2AA3BDEF-5745-4443-B1C3-E495A2EABEB5}" presName="linear" presStyleCnt="0">
        <dgm:presLayoutVars>
          <dgm:animLvl val="lvl"/>
          <dgm:resizeHandles val="exact"/>
        </dgm:presLayoutVars>
      </dgm:prSet>
      <dgm:spPr/>
    </dgm:pt>
    <dgm:pt modelId="{694BCD28-1965-4E95-9E0C-CF60921F6B96}" type="pres">
      <dgm:prSet presAssocID="{0DD0E077-4AB0-4CB7-91E2-22DEF9534705}" presName="parentText" presStyleLbl="node1" presStyleIdx="0" presStyleCnt="1" custLinFactNeighborX="11750" custLinFactNeighborY="1562">
        <dgm:presLayoutVars>
          <dgm:chMax val="0"/>
          <dgm:bulletEnabled val="1"/>
        </dgm:presLayoutVars>
      </dgm:prSet>
      <dgm:spPr/>
    </dgm:pt>
  </dgm:ptLst>
  <dgm:cxnLst>
    <dgm:cxn modelId="{A399131D-7839-41DA-BCD6-E53C04B9F1BA}" srcId="{2AA3BDEF-5745-4443-B1C3-E495A2EABEB5}" destId="{0DD0E077-4AB0-4CB7-91E2-22DEF9534705}" srcOrd="0" destOrd="0" parTransId="{A92BABB8-A7D2-40DA-AE11-1802796FC12C}" sibTransId="{C56DC088-F88D-481E-A64D-A1F217BCBFF3}"/>
    <dgm:cxn modelId="{12C26927-A7D8-41FC-8C4C-6F54385E41F4}" type="presOf" srcId="{2AA3BDEF-5745-4443-B1C3-E495A2EABEB5}" destId="{3ACD9541-EDFE-4AB1-A579-8CEE561F5C01}" srcOrd="0" destOrd="0" presId="urn:microsoft.com/office/officeart/2005/8/layout/vList2"/>
    <dgm:cxn modelId="{1A348C94-7BAD-484D-9B70-D48204F7267C}" type="presOf" srcId="{0DD0E077-4AB0-4CB7-91E2-22DEF9534705}" destId="{694BCD28-1965-4E95-9E0C-CF60921F6B96}" srcOrd="0" destOrd="0" presId="urn:microsoft.com/office/officeart/2005/8/layout/vList2"/>
    <dgm:cxn modelId="{135FB43C-C063-4A7E-A08C-8F36DE90432C}" type="presParOf" srcId="{3ACD9541-EDFE-4AB1-A579-8CEE561F5C01}" destId="{694BCD28-1965-4E95-9E0C-CF60921F6B96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F32C9B5D-1B2A-4802-9EC8-921D90531377}" type="doc">
      <dgm:prSet loTypeId="urn:microsoft.com/office/officeart/2005/8/layout/vList5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GB"/>
        </a:p>
      </dgm:t>
    </dgm:pt>
    <dgm:pt modelId="{F748D704-33B9-49AB-A73D-EBCDAB92B66B}">
      <dgm:prSet custT="1"/>
      <dgm:spPr/>
      <dgm:t>
        <a:bodyPr/>
        <a:lstStyle/>
        <a:p>
          <a:r>
            <a:rPr lang="en-GB" sz="2800" b="1" dirty="0"/>
            <a:t>Declining sales, foot traffic, and market changes</a:t>
          </a:r>
        </a:p>
      </dgm:t>
    </dgm:pt>
    <dgm:pt modelId="{DC8A386B-52D1-4E45-938E-3A3CB2D24DEF}" type="parTrans" cxnId="{366A5E7B-1202-4823-BEFF-5E438C209F9F}">
      <dgm:prSet/>
      <dgm:spPr/>
      <dgm:t>
        <a:bodyPr/>
        <a:lstStyle/>
        <a:p>
          <a:endParaRPr lang="en-GB"/>
        </a:p>
      </dgm:t>
    </dgm:pt>
    <dgm:pt modelId="{F7B47815-531A-4C1C-B041-D07DC9EA3DE3}" type="sibTrans" cxnId="{366A5E7B-1202-4823-BEFF-5E438C209F9F}">
      <dgm:prSet/>
      <dgm:spPr/>
      <dgm:t>
        <a:bodyPr/>
        <a:lstStyle/>
        <a:p>
          <a:endParaRPr lang="en-GB"/>
        </a:p>
      </dgm:t>
    </dgm:pt>
    <dgm:pt modelId="{71FDA92A-8613-4851-BBB5-220EDF3AAE91}">
      <dgm:prSet custT="1"/>
      <dgm:spPr/>
      <dgm:t>
        <a:bodyPr/>
        <a:lstStyle/>
        <a:p>
          <a:r>
            <a:rPr lang="en-GB" sz="1400" dirty="0">
              <a:latin typeface="+mn-lt"/>
            </a:rPr>
            <a:t>30% decline for in-store sales over the past year; changing consumer behaviour </a:t>
          </a:r>
          <a:r>
            <a:rPr lang="en-GB" sz="1100" dirty="0">
              <a:latin typeface="+mn-lt"/>
            </a:rPr>
            <a:t>(Deloitte, 2022; Statista, 2023).</a:t>
          </a:r>
        </a:p>
      </dgm:t>
    </dgm:pt>
    <dgm:pt modelId="{459EC5BC-6E79-4B2F-B902-79A5E6548B72}" type="parTrans" cxnId="{21F17FEA-070A-4C3E-A40C-6E12B39B7866}">
      <dgm:prSet/>
      <dgm:spPr/>
      <dgm:t>
        <a:bodyPr/>
        <a:lstStyle/>
        <a:p>
          <a:endParaRPr lang="en-GB"/>
        </a:p>
      </dgm:t>
    </dgm:pt>
    <dgm:pt modelId="{72109E2A-CF77-47A2-B38B-38FF008BCEFA}" type="sibTrans" cxnId="{21F17FEA-070A-4C3E-A40C-6E12B39B7866}">
      <dgm:prSet/>
      <dgm:spPr/>
      <dgm:t>
        <a:bodyPr/>
        <a:lstStyle/>
        <a:p>
          <a:endParaRPr lang="en-GB"/>
        </a:p>
      </dgm:t>
    </dgm:pt>
    <dgm:pt modelId="{8B7BF18A-17F0-438C-B2C7-A3D28AAF0D69}">
      <dgm:prSet/>
      <dgm:spPr/>
      <dgm:t>
        <a:bodyPr/>
        <a:lstStyle/>
        <a:p>
          <a:r>
            <a:rPr lang="en-GB" sz="1400" dirty="0">
              <a:latin typeface="+mn-lt"/>
            </a:rPr>
            <a:t>Online sales growth not significant to compensate for the lost walk-in customers.</a:t>
          </a:r>
        </a:p>
      </dgm:t>
    </dgm:pt>
    <dgm:pt modelId="{D93AEEF6-F69F-4922-9E72-A1B615F8B6D4}" type="parTrans" cxnId="{28444D4D-305A-4C8B-B25F-1C8EADFE828B}">
      <dgm:prSet/>
      <dgm:spPr/>
      <dgm:t>
        <a:bodyPr/>
        <a:lstStyle/>
        <a:p>
          <a:endParaRPr lang="en-GB"/>
        </a:p>
      </dgm:t>
    </dgm:pt>
    <dgm:pt modelId="{2FD2D891-F568-47B5-94DA-435504FC1590}" type="sibTrans" cxnId="{28444D4D-305A-4C8B-B25F-1C8EADFE828B}">
      <dgm:prSet/>
      <dgm:spPr/>
      <dgm:t>
        <a:bodyPr/>
        <a:lstStyle/>
        <a:p>
          <a:endParaRPr lang="en-GB"/>
        </a:p>
      </dgm:t>
    </dgm:pt>
    <dgm:pt modelId="{493897F9-02A6-4F9F-88C4-2E077C9C7240}">
      <dgm:prSet custT="1"/>
      <dgm:spPr/>
      <dgm:t>
        <a:bodyPr/>
        <a:lstStyle/>
        <a:p>
          <a:r>
            <a:rPr lang="en-GB" sz="2800" b="1" dirty="0"/>
            <a:t>Reasons that are contributing to this decline in sales</a:t>
          </a:r>
        </a:p>
      </dgm:t>
    </dgm:pt>
    <dgm:pt modelId="{E5B22523-4C5F-4E0A-A060-3BC77F88EF7C}" type="parTrans" cxnId="{0841C3E0-AF80-411B-B906-35BE6CF5BC41}">
      <dgm:prSet/>
      <dgm:spPr/>
      <dgm:t>
        <a:bodyPr/>
        <a:lstStyle/>
        <a:p>
          <a:endParaRPr lang="en-GB"/>
        </a:p>
      </dgm:t>
    </dgm:pt>
    <dgm:pt modelId="{62808885-83CA-42CB-92D5-F44860022940}" type="sibTrans" cxnId="{0841C3E0-AF80-411B-B906-35BE6CF5BC41}">
      <dgm:prSet/>
      <dgm:spPr/>
      <dgm:t>
        <a:bodyPr/>
        <a:lstStyle/>
        <a:p>
          <a:endParaRPr lang="en-GB"/>
        </a:p>
      </dgm:t>
    </dgm:pt>
    <dgm:pt modelId="{95F1342A-8D5E-4055-A2A4-FF70C863BA9E}">
      <dgm:prSet custT="1"/>
      <dgm:spPr/>
      <dgm:t>
        <a:bodyPr/>
        <a:lstStyle/>
        <a:p>
          <a:r>
            <a:rPr lang="en-GB" sz="1400" dirty="0">
              <a:latin typeface="+mn-lt"/>
            </a:rPr>
            <a:t>Increased competition from online retailers </a:t>
          </a:r>
          <a:r>
            <a:rPr lang="en-GB" sz="1200" dirty="0">
              <a:latin typeface="+mn-lt"/>
            </a:rPr>
            <a:t>(Mintel, 2023; Kotler et al., 2021)</a:t>
          </a:r>
          <a:r>
            <a:rPr lang="en-GB" sz="1400" dirty="0">
              <a:latin typeface="+mn-lt"/>
            </a:rPr>
            <a:t>.</a:t>
          </a:r>
        </a:p>
      </dgm:t>
    </dgm:pt>
    <dgm:pt modelId="{A4C352A6-1CCE-4A87-9080-BCF52D8DD53C}" type="parTrans" cxnId="{8EE30C73-986F-480E-B0B0-2D84807256B0}">
      <dgm:prSet/>
      <dgm:spPr/>
      <dgm:t>
        <a:bodyPr/>
        <a:lstStyle/>
        <a:p>
          <a:endParaRPr lang="en-GB"/>
        </a:p>
      </dgm:t>
    </dgm:pt>
    <dgm:pt modelId="{525A6C14-BE51-44F1-BBB3-A8425A27EA64}" type="sibTrans" cxnId="{8EE30C73-986F-480E-B0B0-2D84807256B0}">
      <dgm:prSet/>
      <dgm:spPr/>
      <dgm:t>
        <a:bodyPr/>
        <a:lstStyle/>
        <a:p>
          <a:endParaRPr lang="en-GB"/>
        </a:p>
      </dgm:t>
    </dgm:pt>
    <dgm:pt modelId="{9A01339F-A107-43F8-B2F5-2986E8B77EF0}">
      <dgm:prSet custT="1"/>
      <dgm:spPr/>
      <dgm:t>
        <a:bodyPr/>
        <a:lstStyle/>
        <a:p>
          <a:r>
            <a:rPr lang="en-GB" sz="1400" dirty="0">
              <a:latin typeface="+mn-lt"/>
            </a:rPr>
            <a:t>Rising operating and supply costs reduce profit margins </a:t>
          </a:r>
          <a:r>
            <a:rPr lang="en-GB" sz="1200" dirty="0">
              <a:latin typeface="+mn-lt"/>
            </a:rPr>
            <a:t>(Deloitte, 2022; Mintel, 2023).</a:t>
          </a:r>
        </a:p>
      </dgm:t>
    </dgm:pt>
    <dgm:pt modelId="{97792A8D-D257-4954-8D0B-55E7B84267EC}" type="parTrans" cxnId="{806D4C71-4E0B-4744-B1FF-48384D8D2033}">
      <dgm:prSet/>
      <dgm:spPr/>
      <dgm:t>
        <a:bodyPr/>
        <a:lstStyle/>
        <a:p>
          <a:endParaRPr lang="en-GB"/>
        </a:p>
      </dgm:t>
    </dgm:pt>
    <dgm:pt modelId="{8DCD948E-E717-416C-B2EC-9B5AC2CE2340}" type="sibTrans" cxnId="{806D4C71-4E0B-4744-B1FF-48384D8D2033}">
      <dgm:prSet/>
      <dgm:spPr/>
      <dgm:t>
        <a:bodyPr/>
        <a:lstStyle/>
        <a:p>
          <a:endParaRPr lang="en-GB"/>
        </a:p>
      </dgm:t>
    </dgm:pt>
    <dgm:pt modelId="{231605C0-BDC0-4677-9BC4-F8ECF80F4BDD}">
      <dgm:prSet/>
      <dgm:spPr/>
      <dgm:t>
        <a:bodyPr/>
        <a:lstStyle/>
        <a:p>
          <a:r>
            <a:rPr lang="en-GB" sz="1400" dirty="0">
              <a:latin typeface="+mn-lt"/>
            </a:rPr>
            <a:t>Outdated digital marketing strategy, relying mainly on word-of mouth and occasional social media posts.</a:t>
          </a:r>
        </a:p>
      </dgm:t>
    </dgm:pt>
    <dgm:pt modelId="{540EAE14-368A-4C09-BCFA-948817BE727C}" type="parTrans" cxnId="{17BDBDA8-077F-4D29-A400-1A5686AFD0CA}">
      <dgm:prSet/>
      <dgm:spPr/>
      <dgm:t>
        <a:bodyPr/>
        <a:lstStyle/>
        <a:p>
          <a:endParaRPr lang="en-GB"/>
        </a:p>
      </dgm:t>
    </dgm:pt>
    <dgm:pt modelId="{6337550C-05F2-4D5B-9B4D-9858456A0407}" type="sibTrans" cxnId="{17BDBDA8-077F-4D29-A400-1A5686AFD0CA}">
      <dgm:prSet/>
      <dgm:spPr/>
      <dgm:t>
        <a:bodyPr/>
        <a:lstStyle/>
        <a:p>
          <a:endParaRPr lang="en-GB"/>
        </a:p>
      </dgm:t>
    </dgm:pt>
    <dgm:pt modelId="{ECD434DE-D17F-4131-A891-E0AD5FEEA5C8}">
      <dgm:prSet custT="1"/>
      <dgm:spPr/>
      <dgm:t>
        <a:bodyPr/>
        <a:lstStyle/>
        <a:p>
          <a:r>
            <a:rPr lang="en-GB" sz="2800" b="1" dirty="0"/>
            <a:t>Nature and scope of these problems</a:t>
          </a:r>
        </a:p>
      </dgm:t>
    </dgm:pt>
    <dgm:pt modelId="{62A4331E-780B-4D6F-9EE9-59728F9C5417}" type="parTrans" cxnId="{DDA8BAC6-8239-49D6-BF69-AC7F04B22C93}">
      <dgm:prSet/>
      <dgm:spPr/>
      <dgm:t>
        <a:bodyPr/>
        <a:lstStyle/>
        <a:p>
          <a:endParaRPr lang="en-GB"/>
        </a:p>
      </dgm:t>
    </dgm:pt>
    <dgm:pt modelId="{57692EDF-99EA-43D7-9BBB-65E7D14929F5}" type="sibTrans" cxnId="{DDA8BAC6-8239-49D6-BF69-AC7F04B22C93}">
      <dgm:prSet/>
      <dgm:spPr/>
      <dgm:t>
        <a:bodyPr/>
        <a:lstStyle/>
        <a:p>
          <a:endParaRPr lang="en-GB"/>
        </a:p>
      </dgm:t>
    </dgm:pt>
    <dgm:pt modelId="{F972F3B8-3C24-4F9E-8934-EAD94C9F61F5}">
      <dgm:prSet/>
      <dgm:spPr/>
      <dgm:t>
        <a:bodyPr/>
        <a:lstStyle/>
        <a:p>
          <a:r>
            <a:rPr lang="en-GB" sz="1400" dirty="0"/>
            <a:t>Impact is wide-ranging, affecting sales, costs, marketing, and customer service.</a:t>
          </a:r>
        </a:p>
      </dgm:t>
    </dgm:pt>
    <dgm:pt modelId="{663C5FF4-F187-4A53-A2DF-1DCD8778D799}" type="parTrans" cxnId="{7F29AE33-C9E3-45C8-A6EB-01C5E09F8EAC}">
      <dgm:prSet/>
      <dgm:spPr/>
      <dgm:t>
        <a:bodyPr/>
        <a:lstStyle/>
        <a:p>
          <a:endParaRPr lang="en-GB"/>
        </a:p>
      </dgm:t>
    </dgm:pt>
    <dgm:pt modelId="{5931A2A3-048F-478D-8E0D-7ACE85639C32}" type="sibTrans" cxnId="{7F29AE33-C9E3-45C8-A6EB-01C5E09F8EAC}">
      <dgm:prSet/>
      <dgm:spPr/>
      <dgm:t>
        <a:bodyPr/>
        <a:lstStyle/>
        <a:p>
          <a:endParaRPr lang="en-GB"/>
        </a:p>
      </dgm:t>
    </dgm:pt>
    <dgm:pt modelId="{38E7402A-6319-49AA-9E1D-9C41E691B75A}">
      <dgm:prSet custT="1"/>
      <dgm:spPr/>
      <dgm:t>
        <a:bodyPr/>
        <a:lstStyle/>
        <a:p>
          <a:r>
            <a:rPr lang="en-GB" sz="1400" dirty="0"/>
            <a:t>Problems are strategic and long term due to competition </a:t>
          </a:r>
          <a:r>
            <a:rPr lang="en-GB" sz="1200" dirty="0"/>
            <a:t>(Deloitte, 2022; Statista, 2023).</a:t>
          </a:r>
        </a:p>
      </dgm:t>
    </dgm:pt>
    <dgm:pt modelId="{F5387F5A-5A3E-429A-8F06-D58D00BE3AE3}" type="parTrans" cxnId="{69131EC0-B4BD-4C53-8FA3-38D5F4615F01}">
      <dgm:prSet/>
      <dgm:spPr/>
      <dgm:t>
        <a:bodyPr/>
        <a:lstStyle/>
        <a:p>
          <a:endParaRPr lang="en-GB"/>
        </a:p>
      </dgm:t>
    </dgm:pt>
    <dgm:pt modelId="{680B4EF4-FA13-4D16-8F43-DE983B3869DB}" type="sibTrans" cxnId="{69131EC0-B4BD-4C53-8FA3-38D5F4615F01}">
      <dgm:prSet/>
      <dgm:spPr/>
      <dgm:t>
        <a:bodyPr/>
        <a:lstStyle/>
        <a:p>
          <a:endParaRPr lang="en-GB"/>
        </a:p>
      </dgm:t>
    </dgm:pt>
    <dgm:pt modelId="{46A81DFC-8CA7-4E0A-A406-0E7232C70A18}">
      <dgm:prSet custT="1"/>
      <dgm:spPr/>
      <dgm:t>
        <a:bodyPr/>
        <a:lstStyle/>
        <a:p>
          <a:r>
            <a:rPr lang="en-GB" sz="1400" dirty="0"/>
            <a:t>Causes are mainly external but intensified by weak digital capability internally </a:t>
          </a:r>
          <a:r>
            <a:rPr lang="en-GB" sz="1200" dirty="0"/>
            <a:t>(Chaffey &amp; Ellis-Chadwick, 2022).</a:t>
          </a:r>
        </a:p>
      </dgm:t>
    </dgm:pt>
    <dgm:pt modelId="{653EE966-0F88-4465-B0AF-FB20F373D120}" type="parTrans" cxnId="{A57D33A5-2317-40C5-A871-34CC5FB2CDFF}">
      <dgm:prSet/>
      <dgm:spPr/>
      <dgm:t>
        <a:bodyPr/>
        <a:lstStyle/>
        <a:p>
          <a:endParaRPr lang="en-GB"/>
        </a:p>
      </dgm:t>
    </dgm:pt>
    <dgm:pt modelId="{7EF12735-BEB5-4B28-9188-C9EEFD74E40E}" type="sibTrans" cxnId="{A57D33A5-2317-40C5-A871-34CC5FB2CDFF}">
      <dgm:prSet/>
      <dgm:spPr/>
      <dgm:t>
        <a:bodyPr/>
        <a:lstStyle/>
        <a:p>
          <a:endParaRPr lang="en-GB"/>
        </a:p>
      </dgm:t>
    </dgm:pt>
    <dgm:pt modelId="{24868175-936B-4F6C-B2FC-382AC5FBDA43}">
      <dgm:prSet/>
      <dgm:spPr/>
      <dgm:t>
        <a:bodyPr/>
        <a:lstStyle/>
        <a:p>
          <a:pPr rtl="0"/>
          <a:r>
            <a:rPr lang="en-GB" sz="1400" dirty="0">
              <a:latin typeface="+mn-lt"/>
            </a:rPr>
            <a:t>Reduced high-street activity due to closure of nearby businesses.</a:t>
          </a:r>
        </a:p>
      </dgm:t>
    </dgm:pt>
    <dgm:pt modelId="{6090A0C2-44A0-4E6E-B6A7-05FAF218E92B}" type="parTrans" cxnId="{10173D55-8CA4-402A-AECF-DA30D4482F74}">
      <dgm:prSet/>
      <dgm:spPr/>
      <dgm:t>
        <a:bodyPr/>
        <a:lstStyle/>
        <a:p>
          <a:endParaRPr lang="en-GB"/>
        </a:p>
      </dgm:t>
    </dgm:pt>
    <dgm:pt modelId="{7EEB6C74-D2E1-429E-944D-61AF700D7A71}" type="sibTrans" cxnId="{10173D55-8CA4-402A-AECF-DA30D4482F74}">
      <dgm:prSet/>
      <dgm:spPr/>
      <dgm:t>
        <a:bodyPr/>
        <a:lstStyle/>
        <a:p>
          <a:endParaRPr lang="en-GB"/>
        </a:p>
      </dgm:t>
    </dgm:pt>
    <dgm:pt modelId="{0BF8D102-44C9-4C3C-AEDD-D6173A9A2DD0}" type="pres">
      <dgm:prSet presAssocID="{F32C9B5D-1B2A-4802-9EC8-921D90531377}" presName="Name0" presStyleCnt="0">
        <dgm:presLayoutVars>
          <dgm:dir/>
          <dgm:animLvl val="lvl"/>
          <dgm:resizeHandles val="exact"/>
        </dgm:presLayoutVars>
      </dgm:prSet>
      <dgm:spPr/>
    </dgm:pt>
    <dgm:pt modelId="{FABC27E0-74FA-46BC-AF92-B9DAAE087BA5}" type="pres">
      <dgm:prSet presAssocID="{F748D704-33B9-49AB-A73D-EBCDAB92B66B}" presName="linNode" presStyleCnt="0"/>
      <dgm:spPr/>
    </dgm:pt>
    <dgm:pt modelId="{E355AB50-801B-4CE6-BBFB-A466DB5CE530}" type="pres">
      <dgm:prSet presAssocID="{F748D704-33B9-49AB-A73D-EBCDAB92B66B}" presName="parentText" presStyleLbl="node1" presStyleIdx="0" presStyleCnt="3">
        <dgm:presLayoutVars>
          <dgm:chMax val="1"/>
          <dgm:bulletEnabled val="1"/>
        </dgm:presLayoutVars>
      </dgm:prSet>
      <dgm:spPr/>
    </dgm:pt>
    <dgm:pt modelId="{486F8B0F-8EE5-4AB3-827D-21D8745A628E}" type="pres">
      <dgm:prSet presAssocID="{F748D704-33B9-49AB-A73D-EBCDAB92B66B}" presName="descendantText" presStyleLbl="alignAccFollowNode1" presStyleIdx="0" presStyleCnt="3" custLinFactNeighborX="-684">
        <dgm:presLayoutVars>
          <dgm:bulletEnabled val="1"/>
        </dgm:presLayoutVars>
      </dgm:prSet>
      <dgm:spPr/>
    </dgm:pt>
    <dgm:pt modelId="{1C909D67-454C-409B-96F6-6EC63442EA1E}" type="pres">
      <dgm:prSet presAssocID="{F7B47815-531A-4C1C-B041-D07DC9EA3DE3}" presName="sp" presStyleCnt="0"/>
      <dgm:spPr/>
    </dgm:pt>
    <dgm:pt modelId="{85420280-2841-4912-8F67-3019DFD05934}" type="pres">
      <dgm:prSet presAssocID="{493897F9-02A6-4F9F-88C4-2E077C9C7240}" presName="linNode" presStyleCnt="0"/>
      <dgm:spPr/>
    </dgm:pt>
    <dgm:pt modelId="{A97A962D-6E13-4429-B787-1B9929844129}" type="pres">
      <dgm:prSet presAssocID="{493897F9-02A6-4F9F-88C4-2E077C9C7240}" presName="parentText" presStyleLbl="node1" presStyleIdx="1" presStyleCnt="3">
        <dgm:presLayoutVars>
          <dgm:chMax val="1"/>
          <dgm:bulletEnabled val="1"/>
        </dgm:presLayoutVars>
      </dgm:prSet>
      <dgm:spPr/>
    </dgm:pt>
    <dgm:pt modelId="{50E3A4B1-797F-4702-997A-014DE8823FBC}" type="pres">
      <dgm:prSet presAssocID="{493897F9-02A6-4F9F-88C4-2E077C9C7240}" presName="descendantText" presStyleLbl="alignAccFollowNode1" presStyleIdx="1" presStyleCnt="3">
        <dgm:presLayoutVars>
          <dgm:bulletEnabled val="1"/>
        </dgm:presLayoutVars>
      </dgm:prSet>
      <dgm:spPr/>
    </dgm:pt>
    <dgm:pt modelId="{FDCA2260-1749-4140-B9CE-06ECB186D068}" type="pres">
      <dgm:prSet presAssocID="{62808885-83CA-42CB-92D5-F44860022940}" presName="sp" presStyleCnt="0"/>
      <dgm:spPr/>
    </dgm:pt>
    <dgm:pt modelId="{9D6AE8BE-6B13-427D-BE81-F3F1A36E4826}" type="pres">
      <dgm:prSet presAssocID="{ECD434DE-D17F-4131-A891-E0AD5FEEA5C8}" presName="linNode" presStyleCnt="0"/>
      <dgm:spPr/>
    </dgm:pt>
    <dgm:pt modelId="{641B33FC-09CC-449D-82E5-4FDA2F2E44CF}" type="pres">
      <dgm:prSet presAssocID="{ECD434DE-D17F-4131-A891-E0AD5FEEA5C8}" presName="parentText" presStyleLbl="node1" presStyleIdx="2" presStyleCnt="3">
        <dgm:presLayoutVars>
          <dgm:chMax val="1"/>
          <dgm:bulletEnabled val="1"/>
        </dgm:presLayoutVars>
      </dgm:prSet>
      <dgm:spPr/>
    </dgm:pt>
    <dgm:pt modelId="{8FDB751E-49B5-4CAF-ADA8-3354D6FA0A3C}" type="pres">
      <dgm:prSet presAssocID="{ECD434DE-D17F-4131-A891-E0AD5FEEA5C8}" presName="descendantText" presStyleLbl="alignAccFollowNode1" presStyleIdx="2" presStyleCnt="3">
        <dgm:presLayoutVars>
          <dgm:bulletEnabled val="1"/>
        </dgm:presLayoutVars>
      </dgm:prSet>
      <dgm:spPr/>
    </dgm:pt>
  </dgm:ptLst>
  <dgm:cxnLst>
    <dgm:cxn modelId="{E8A24A25-0836-406D-A43F-39BF13D2142F}" type="presOf" srcId="{231605C0-BDC0-4677-9BC4-F8ECF80F4BDD}" destId="{50E3A4B1-797F-4702-997A-014DE8823FBC}" srcOrd="0" destOrd="2" presId="urn:microsoft.com/office/officeart/2005/8/layout/vList5"/>
    <dgm:cxn modelId="{175BB926-B899-4F28-BC80-70A37AE16AB6}" type="presOf" srcId="{F32C9B5D-1B2A-4802-9EC8-921D90531377}" destId="{0BF8D102-44C9-4C3C-AEDD-D6173A9A2DD0}" srcOrd="0" destOrd="0" presId="urn:microsoft.com/office/officeart/2005/8/layout/vList5"/>
    <dgm:cxn modelId="{80BB2930-8DB4-43EC-B947-7064CFB33CD7}" type="presOf" srcId="{8B7BF18A-17F0-438C-B2C7-A3D28AAF0D69}" destId="{486F8B0F-8EE5-4AB3-827D-21D8745A628E}" srcOrd="0" destOrd="1" presId="urn:microsoft.com/office/officeart/2005/8/layout/vList5"/>
    <dgm:cxn modelId="{685B8031-2CA2-429B-AFD3-9CBA837B6F81}" type="presOf" srcId="{F972F3B8-3C24-4F9E-8934-EAD94C9F61F5}" destId="{8FDB751E-49B5-4CAF-ADA8-3354D6FA0A3C}" srcOrd="0" destOrd="0" presId="urn:microsoft.com/office/officeart/2005/8/layout/vList5"/>
    <dgm:cxn modelId="{7F29AE33-C9E3-45C8-A6EB-01C5E09F8EAC}" srcId="{ECD434DE-D17F-4131-A891-E0AD5FEEA5C8}" destId="{F972F3B8-3C24-4F9E-8934-EAD94C9F61F5}" srcOrd="0" destOrd="0" parTransId="{663C5FF4-F187-4A53-A2DF-1DCD8778D799}" sibTransId="{5931A2A3-048F-478D-8E0D-7ACE85639C32}"/>
    <dgm:cxn modelId="{C4B0CA3D-DFC5-40E6-A80B-CFC4A50ECAB1}" type="presOf" srcId="{493897F9-02A6-4F9F-88C4-2E077C9C7240}" destId="{A97A962D-6E13-4429-B787-1B9929844129}" srcOrd="0" destOrd="0" presId="urn:microsoft.com/office/officeart/2005/8/layout/vList5"/>
    <dgm:cxn modelId="{2ADA0243-891D-454E-B057-434BB31844B5}" type="presOf" srcId="{ECD434DE-D17F-4131-A891-E0AD5FEEA5C8}" destId="{641B33FC-09CC-449D-82E5-4FDA2F2E44CF}" srcOrd="0" destOrd="0" presId="urn:microsoft.com/office/officeart/2005/8/layout/vList5"/>
    <dgm:cxn modelId="{D577F666-883B-45AA-842C-BCE0B41A953B}" type="presOf" srcId="{F748D704-33B9-49AB-A73D-EBCDAB92B66B}" destId="{E355AB50-801B-4CE6-BBFB-A466DB5CE530}" srcOrd="0" destOrd="0" presId="urn:microsoft.com/office/officeart/2005/8/layout/vList5"/>
    <dgm:cxn modelId="{28444D4D-305A-4C8B-B25F-1C8EADFE828B}" srcId="{F748D704-33B9-49AB-A73D-EBCDAB92B66B}" destId="{8B7BF18A-17F0-438C-B2C7-A3D28AAF0D69}" srcOrd="1" destOrd="0" parTransId="{D93AEEF6-F69F-4922-9E72-A1B615F8B6D4}" sibTransId="{2FD2D891-F568-47B5-94DA-435504FC1590}"/>
    <dgm:cxn modelId="{806D4C71-4E0B-4744-B1FF-48384D8D2033}" srcId="{493897F9-02A6-4F9F-88C4-2E077C9C7240}" destId="{9A01339F-A107-43F8-B2F5-2986E8B77EF0}" srcOrd="1" destOrd="0" parTransId="{97792A8D-D257-4954-8D0B-55E7B84267EC}" sibTransId="{8DCD948E-E717-416C-B2EC-9B5AC2CE2340}"/>
    <dgm:cxn modelId="{8EE30C73-986F-480E-B0B0-2D84807256B0}" srcId="{493897F9-02A6-4F9F-88C4-2E077C9C7240}" destId="{95F1342A-8D5E-4055-A2A4-FF70C863BA9E}" srcOrd="0" destOrd="0" parTransId="{A4C352A6-1CCE-4A87-9080-BCF52D8DD53C}" sibTransId="{525A6C14-BE51-44F1-BBB3-A8425A27EA64}"/>
    <dgm:cxn modelId="{10173D55-8CA4-402A-AECF-DA30D4482F74}" srcId="{F748D704-33B9-49AB-A73D-EBCDAB92B66B}" destId="{24868175-936B-4F6C-B2FC-382AC5FBDA43}" srcOrd="2" destOrd="0" parTransId="{6090A0C2-44A0-4E6E-B6A7-05FAF218E92B}" sibTransId="{7EEB6C74-D2E1-429E-944D-61AF700D7A71}"/>
    <dgm:cxn modelId="{366A5E7B-1202-4823-BEFF-5E438C209F9F}" srcId="{F32C9B5D-1B2A-4802-9EC8-921D90531377}" destId="{F748D704-33B9-49AB-A73D-EBCDAB92B66B}" srcOrd="0" destOrd="0" parTransId="{DC8A386B-52D1-4E45-938E-3A3CB2D24DEF}" sibTransId="{F7B47815-531A-4C1C-B041-D07DC9EA3DE3}"/>
    <dgm:cxn modelId="{A57D33A5-2317-40C5-A871-34CC5FB2CDFF}" srcId="{ECD434DE-D17F-4131-A891-E0AD5FEEA5C8}" destId="{46A81DFC-8CA7-4E0A-A406-0E7232C70A18}" srcOrd="2" destOrd="0" parTransId="{653EE966-0F88-4465-B0AF-FB20F373D120}" sibTransId="{7EF12735-BEB5-4B28-9188-C9EEFD74E40E}"/>
    <dgm:cxn modelId="{17BDBDA8-077F-4D29-A400-1A5686AFD0CA}" srcId="{493897F9-02A6-4F9F-88C4-2E077C9C7240}" destId="{231605C0-BDC0-4677-9BC4-F8ECF80F4BDD}" srcOrd="2" destOrd="0" parTransId="{540EAE14-368A-4C09-BCFA-948817BE727C}" sibTransId="{6337550C-05F2-4D5B-9B4D-9858456A0407}"/>
    <dgm:cxn modelId="{69131EC0-B4BD-4C53-8FA3-38D5F4615F01}" srcId="{ECD434DE-D17F-4131-A891-E0AD5FEEA5C8}" destId="{38E7402A-6319-49AA-9E1D-9C41E691B75A}" srcOrd="1" destOrd="0" parTransId="{F5387F5A-5A3E-429A-8F06-D58D00BE3AE3}" sibTransId="{680B4EF4-FA13-4D16-8F43-DE983B3869DB}"/>
    <dgm:cxn modelId="{A9E280C3-059A-4063-B9E2-3ECB2C39A079}" type="presOf" srcId="{71FDA92A-8613-4851-BBB5-220EDF3AAE91}" destId="{486F8B0F-8EE5-4AB3-827D-21D8745A628E}" srcOrd="0" destOrd="0" presId="urn:microsoft.com/office/officeart/2005/8/layout/vList5"/>
    <dgm:cxn modelId="{07234DC5-2578-4458-B71F-AC7964B3F2F8}" type="presOf" srcId="{24868175-936B-4F6C-B2FC-382AC5FBDA43}" destId="{486F8B0F-8EE5-4AB3-827D-21D8745A628E}" srcOrd="0" destOrd="2" presId="urn:microsoft.com/office/officeart/2005/8/layout/vList5"/>
    <dgm:cxn modelId="{DDA8BAC6-8239-49D6-BF69-AC7F04B22C93}" srcId="{F32C9B5D-1B2A-4802-9EC8-921D90531377}" destId="{ECD434DE-D17F-4131-A891-E0AD5FEEA5C8}" srcOrd="2" destOrd="0" parTransId="{62A4331E-780B-4D6F-9EE9-59728F9C5417}" sibTransId="{57692EDF-99EA-43D7-9BBB-65E7D14929F5}"/>
    <dgm:cxn modelId="{EB57F1CC-F3D5-4654-A903-0CC02565553C}" type="presOf" srcId="{9A01339F-A107-43F8-B2F5-2986E8B77EF0}" destId="{50E3A4B1-797F-4702-997A-014DE8823FBC}" srcOrd="0" destOrd="1" presId="urn:microsoft.com/office/officeart/2005/8/layout/vList5"/>
    <dgm:cxn modelId="{0841C3E0-AF80-411B-B906-35BE6CF5BC41}" srcId="{F32C9B5D-1B2A-4802-9EC8-921D90531377}" destId="{493897F9-02A6-4F9F-88C4-2E077C9C7240}" srcOrd="1" destOrd="0" parTransId="{E5B22523-4C5F-4E0A-A060-3BC77F88EF7C}" sibTransId="{62808885-83CA-42CB-92D5-F44860022940}"/>
    <dgm:cxn modelId="{0FC3DEE4-A6FF-42B6-97D4-E541C641D134}" type="presOf" srcId="{95F1342A-8D5E-4055-A2A4-FF70C863BA9E}" destId="{50E3A4B1-797F-4702-997A-014DE8823FBC}" srcOrd="0" destOrd="0" presId="urn:microsoft.com/office/officeart/2005/8/layout/vList5"/>
    <dgm:cxn modelId="{79FBF4E6-26AA-4C23-B4B7-75F716A72453}" type="presOf" srcId="{46A81DFC-8CA7-4E0A-A406-0E7232C70A18}" destId="{8FDB751E-49B5-4CAF-ADA8-3354D6FA0A3C}" srcOrd="0" destOrd="2" presId="urn:microsoft.com/office/officeart/2005/8/layout/vList5"/>
    <dgm:cxn modelId="{21F17FEA-070A-4C3E-A40C-6E12B39B7866}" srcId="{F748D704-33B9-49AB-A73D-EBCDAB92B66B}" destId="{71FDA92A-8613-4851-BBB5-220EDF3AAE91}" srcOrd="0" destOrd="0" parTransId="{459EC5BC-6E79-4B2F-B902-79A5E6548B72}" sibTransId="{72109E2A-CF77-47A2-B38B-38FF008BCEFA}"/>
    <dgm:cxn modelId="{0539F1F6-377B-4C26-958A-6B065E4E68E1}" type="presOf" srcId="{38E7402A-6319-49AA-9E1D-9C41E691B75A}" destId="{8FDB751E-49B5-4CAF-ADA8-3354D6FA0A3C}" srcOrd="0" destOrd="1" presId="urn:microsoft.com/office/officeart/2005/8/layout/vList5"/>
    <dgm:cxn modelId="{725322D0-746D-4E7F-AC6C-C52E2D9A1287}" type="presParOf" srcId="{0BF8D102-44C9-4C3C-AEDD-D6173A9A2DD0}" destId="{FABC27E0-74FA-46BC-AF92-B9DAAE087BA5}" srcOrd="0" destOrd="0" presId="urn:microsoft.com/office/officeart/2005/8/layout/vList5"/>
    <dgm:cxn modelId="{8F6E4612-B67B-4334-8210-D91026FEE420}" type="presParOf" srcId="{FABC27E0-74FA-46BC-AF92-B9DAAE087BA5}" destId="{E355AB50-801B-4CE6-BBFB-A466DB5CE530}" srcOrd="0" destOrd="0" presId="urn:microsoft.com/office/officeart/2005/8/layout/vList5"/>
    <dgm:cxn modelId="{3CA7109A-C4BA-48CA-B9E0-F1C5A0B92140}" type="presParOf" srcId="{FABC27E0-74FA-46BC-AF92-B9DAAE087BA5}" destId="{486F8B0F-8EE5-4AB3-827D-21D8745A628E}" srcOrd="1" destOrd="0" presId="urn:microsoft.com/office/officeart/2005/8/layout/vList5"/>
    <dgm:cxn modelId="{C3FFFD20-D3C4-47BB-8594-748901294115}" type="presParOf" srcId="{0BF8D102-44C9-4C3C-AEDD-D6173A9A2DD0}" destId="{1C909D67-454C-409B-96F6-6EC63442EA1E}" srcOrd="1" destOrd="0" presId="urn:microsoft.com/office/officeart/2005/8/layout/vList5"/>
    <dgm:cxn modelId="{AA667E45-64C0-4C5F-B1C6-97373205A7ED}" type="presParOf" srcId="{0BF8D102-44C9-4C3C-AEDD-D6173A9A2DD0}" destId="{85420280-2841-4912-8F67-3019DFD05934}" srcOrd="2" destOrd="0" presId="urn:microsoft.com/office/officeart/2005/8/layout/vList5"/>
    <dgm:cxn modelId="{90844AA6-9E3C-4638-85BA-8990BAD6A72A}" type="presParOf" srcId="{85420280-2841-4912-8F67-3019DFD05934}" destId="{A97A962D-6E13-4429-B787-1B9929844129}" srcOrd="0" destOrd="0" presId="urn:microsoft.com/office/officeart/2005/8/layout/vList5"/>
    <dgm:cxn modelId="{F10AA6EE-7878-4B3A-A867-A6C4F51C6C12}" type="presParOf" srcId="{85420280-2841-4912-8F67-3019DFD05934}" destId="{50E3A4B1-797F-4702-997A-014DE8823FBC}" srcOrd="1" destOrd="0" presId="urn:microsoft.com/office/officeart/2005/8/layout/vList5"/>
    <dgm:cxn modelId="{3110A3BC-38D7-4567-8724-0F9677D0BC4B}" type="presParOf" srcId="{0BF8D102-44C9-4C3C-AEDD-D6173A9A2DD0}" destId="{FDCA2260-1749-4140-B9CE-06ECB186D068}" srcOrd="3" destOrd="0" presId="urn:microsoft.com/office/officeart/2005/8/layout/vList5"/>
    <dgm:cxn modelId="{588CE2D3-1212-406C-BC6F-F68EFF615128}" type="presParOf" srcId="{0BF8D102-44C9-4C3C-AEDD-D6173A9A2DD0}" destId="{9D6AE8BE-6B13-427D-BE81-F3F1A36E4826}" srcOrd="4" destOrd="0" presId="urn:microsoft.com/office/officeart/2005/8/layout/vList5"/>
    <dgm:cxn modelId="{4F3DD5F7-82D4-4FF3-ADB2-5BC7D607B842}" type="presParOf" srcId="{9D6AE8BE-6B13-427D-BE81-F3F1A36E4826}" destId="{641B33FC-09CC-449D-82E5-4FDA2F2E44CF}" srcOrd="0" destOrd="0" presId="urn:microsoft.com/office/officeart/2005/8/layout/vList5"/>
    <dgm:cxn modelId="{CF76731E-334D-4CCF-801C-0F250DC96972}" type="presParOf" srcId="{9D6AE8BE-6B13-427D-BE81-F3F1A36E4826}" destId="{8FDB751E-49B5-4CAF-ADA8-3354D6FA0A3C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B1FAA6A9-F309-4541-801D-5E1DAAEFDAAB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250A14D2-7406-417D-9E17-B4BAD8FC514D}">
      <dgm:prSet custT="1"/>
      <dgm:spPr>
        <a:solidFill>
          <a:srgbClr val="7030A0"/>
        </a:solidFill>
      </dgm:spPr>
      <dgm:t>
        <a:bodyPr/>
        <a:lstStyle/>
        <a:p>
          <a:pPr algn="ctr"/>
          <a:r>
            <a:rPr lang="en-GB" sz="4000" b="1" dirty="0"/>
            <a:t>5W2H model</a:t>
          </a:r>
          <a:endParaRPr lang="en-GB" sz="4000" dirty="0"/>
        </a:p>
      </dgm:t>
    </dgm:pt>
    <dgm:pt modelId="{C196325D-58DF-41C0-A582-1812199794A7}" type="parTrans" cxnId="{2ED2FE3C-7586-4CFF-BA13-950E874111E1}">
      <dgm:prSet/>
      <dgm:spPr/>
      <dgm:t>
        <a:bodyPr/>
        <a:lstStyle/>
        <a:p>
          <a:endParaRPr lang="en-GB"/>
        </a:p>
      </dgm:t>
    </dgm:pt>
    <dgm:pt modelId="{39025798-F340-42DF-AA7B-BF09C8F033B4}" type="sibTrans" cxnId="{2ED2FE3C-7586-4CFF-BA13-950E874111E1}">
      <dgm:prSet/>
      <dgm:spPr/>
      <dgm:t>
        <a:bodyPr/>
        <a:lstStyle/>
        <a:p>
          <a:endParaRPr lang="en-GB"/>
        </a:p>
      </dgm:t>
    </dgm:pt>
    <dgm:pt modelId="{8466B688-A1B7-44FB-92E1-8DD6724A0E87}" type="pres">
      <dgm:prSet presAssocID="{B1FAA6A9-F309-4541-801D-5E1DAAEFDAAB}" presName="linear" presStyleCnt="0">
        <dgm:presLayoutVars>
          <dgm:animLvl val="lvl"/>
          <dgm:resizeHandles val="exact"/>
        </dgm:presLayoutVars>
      </dgm:prSet>
      <dgm:spPr/>
    </dgm:pt>
    <dgm:pt modelId="{4802C427-3243-4505-83DD-00F0AA8959FA}" type="pres">
      <dgm:prSet presAssocID="{250A14D2-7406-417D-9E17-B4BAD8FC514D}" presName="parentText" presStyleLbl="node1" presStyleIdx="0" presStyleCnt="1" custLinFactNeighborY="-23160">
        <dgm:presLayoutVars>
          <dgm:chMax val="0"/>
          <dgm:bulletEnabled val="1"/>
        </dgm:presLayoutVars>
      </dgm:prSet>
      <dgm:spPr/>
    </dgm:pt>
  </dgm:ptLst>
  <dgm:cxnLst>
    <dgm:cxn modelId="{2ED2FE3C-7586-4CFF-BA13-950E874111E1}" srcId="{B1FAA6A9-F309-4541-801D-5E1DAAEFDAAB}" destId="{250A14D2-7406-417D-9E17-B4BAD8FC514D}" srcOrd="0" destOrd="0" parTransId="{C196325D-58DF-41C0-A582-1812199794A7}" sibTransId="{39025798-F340-42DF-AA7B-BF09C8F033B4}"/>
    <dgm:cxn modelId="{C0F38389-AE57-427B-8C5F-D2E78DBD6E22}" type="presOf" srcId="{250A14D2-7406-417D-9E17-B4BAD8FC514D}" destId="{4802C427-3243-4505-83DD-00F0AA8959FA}" srcOrd="0" destOrd="0" presId="urn:microsoft.com/office/officeart/2005/8/layout/vList2"/>
    <dgm:cxn modelId="{2805EBCC-9EB4-474F-81C4-D8BDA2D540BF}" type="presOf" srcId="{B1FAA6A9-F309-4541-801D-5E1DAAEFDAAB}" destId="{8466B688-A1B7-44FB-92E1-8DD6724A0E87}" srcOrd="0" destOrd="0" presId="urn:microsoft.com/office/officeart/2005/8/layout/vList2"/>
    <dgm:cxn modelId="{F823271D-EDFF-452E-95C8-06A7003C0D2C}" type="presParOf" srcId="{8466B688-A1B7-44FB-92E1-8DD6724A0E87}" destId="{4802C427-3243-4505-83DD-00F0AA8959FA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19611D55-9C1F-4D46-93BF-2AD8AA5D5B87}" type="doc">
      <dgm:prSet loTypeId="urn:microsoft.com/office/officeart/2005/8/layout/vList3" loCatId="list" qsTypeId="urn:microsoft.com/office/officeart/2005/8/quickstyle/simple1" qsCatId="simple" csTypeId="urn:microsoft.com/office/officeart/2005/8/colors/accent6_5" csCatId="accent6" phldr="1"/>
      <dgm:spPr/>
      <dgm:t>
        <a:bodyPr/>
        <a:lstStyle/>
        <a:p>
          <a:endParaRPr lang="en-GB"/>
        </a:p>
      </dgm:t>
    </dgm:pt>
    <dgm:pt modelId="{762647F0-4D24-479D-8072-7C9B06C283CB}">
      <dgm:prSet/>
      <dgm:spPr/>
      <dgm:t>
        <a:bodyPr/>
        <a:lstStyle/>
        <a:p>
          <a:r>
            <a:rPr lang="en-GB" b="1" dirty="0"/>
            <a:t>PESTLE Framework</a:t>
          </a:r>
          <a:endParaRPr lang="en-GB" dirty="0"/>
        </a:p>
      </dgm:t>
    </dgm:pt>
    <dgm:pt modelId="{A7C3C413-4E90-4A66-B641-1509DCDAEC77}" type="parTrans" cxnId="{9E2745B6-E3A3-49C2-8511-EE6C918928B1}">
      <dgm:prSet/>
      <dgm:spPr/>
      <dgm:t>
        <a:bodyPr/>
        <a:lstStyle/>
        <a:p>
          <a:endParaRPr lang="en-GB"/>
        </a:p>
      </dgm:t>
    </dgm:pt>
    <dgm:pt modelId="{9ABCB80D-8E2B-4463-80C3-4AFD9C272E30}" type="sibTrans" cxnId="{9E2745B6-E3A3-49C2-8511-EE6C918928B1}">
      <dgm:prSet/>
      <dgm:spPr/>
      <dgm:t>
        <a:bodyPr/>
        <a:lstStyle/>
        <a:p>
          <a:endParaRPr lang="en-GB"/>
        </a:p>
      </dgm:t>
    </dgm:pt>
    <dgm:pt modelId="{8D193504-0921-4768-B179-9A522D75CFC9}" type="pres">
      <dgm:prSet presAssocID="{19611D55-9C1F-4D46-93BF-2AD8AA5D5B87}" presName="linearFlow" presStyleCnt="0">
        <dgm:presLayoutVars>
          <dgm:dir/>
          <dgm:resizeHandles val="exact"/>
        </dgm:presLayoutVars>
      </dgm:prSet>
      <dgm:spPr/>
    </dgm:pt>
    <dgm:pt modelId="{2EE962AA-1D53-40B1-9CCA-EE02DCEFE32E}" type="pres">
      <dgm:prSet presAssocID="{762647F0-4D24-479D-8072-7C9B06C283CB}" presName="composite" presStyleCnt="0"/>
      <dgm:spPr/>
    </dgm:pt>
    <dgm:pt modelId="{903AD31C-8EFE-4F05-9446-2F59559D04F5}" type="pres">
      <dgm:prSet presAssocID="{762647F0-4D24-479D-8072-7C9B06C283CB}" presName="imgShp" presStyleLbl="fgImgPlace1" presStyleIdx="0" presStyleCnt="1"/>
      <dgm:spPr>
        <a:blipFill>
          <a:blip xmlns:r="http://schemas.openxmlformats.org/officeDocument/2006/relationships" r:embed="rId1"/>
          <a:srcRect/>
          <a:stretch>
            <a:fillRect l="-7000" r="-7000"/>
          </a:stretch>
        </a:blipFill>
      </dgm:spPr>
    </dgm:pt>
    <dgm:pt modelId="{FD748C93-626B-41B9-9911-43B14AAC6C29}" type="pres">
      <dgm:prSet presAssocID="{762647F0-4D24-479D-8072-7C9B06C283CB}" presName="txShp" presStyleLbl="node1" presStyleIdx="0" presStyleCnt="1">
        <dgm:presLayoutVars>
          <dgm:bulletEnabled val="1"/>
        </dgm:presLayoutVars>
      </dgm:prSet>
      <dgm:spPr/>
    </dgm:pt>
  </dgm:ptLst>
  <dgm:cxnLst>
    <dgm:cxn modelId="{F46DE07D-C7DA-4089-9977-E0AFC4AAC1D3}" type="presOf" srcId="{19611D55-9C1F-4D46-93BF-2AD8AA5D5B87}" destId="{8D193504-0921-4768-B179-9A522D75CFC9}" srcOrd="0" destOrd="0" presId="urn:microsoft.com/office/officeart/2005/8/layout/vList3"/>
    <dgm:cxn modelId="{9E578AA7-AA79-4461-9835-921AF1CF150D}" type="presOf" srcId="{762647F0-4D24-479D-8072-7C9B06C283CB}" destId="{FD748C93-626B-41B9-9911-43B14AAC6C29}" srcOrd="0" destOrd="0" presId="urn:microsoft.com/office/officeart/2005/8/layout/vList3"/>
    <dgm:cxn modelId="{9E2745B6-E3A3-49C2-8511-EE6C918928B1}" srcId="{19611D55-9C1F-4D46-93BF-2AD8AA5D5B87}" destId="{762647F0-4D24-479D-8072-7C9B06C283CB}" srcOrd="0" destOrd="0" parTransId="{A7C3C413-4E90-4A66-B641-1509DCDAEC77}" sibTransId="{9ABCB80D-8E2B-4463-80C3-4AFD9C272E30}"/>
    <dgm:cxn modelId="{04112459-08FE-4B7D-BF2E-D05B297D22BD}" type="presParOf" srcId="{8D193504-0921-4768-B179-9A522D75CFC9}" destId="{2EE962AA-1D53-40B1-9CCA-EE02DCEFE32E}" srcOrd="0" destOrd="0" presId="urn:microsoft.com/office/officeart/2005/8/layout/vList3"/>
    <dgm:cxn modelId="{0C1C5DAC-ECD1-4725-9500-411992E8532C}" type="presParOf" srcId="{2EE962AA-1D53-40B1-9CCA-EE02DCEFE32E}" destId="{903AD31C-8EFE-4F05-9446-2F59559D04F5}" srcOrd="0" destOrd="0" presId="urn:microsoft.com/office/officeart/2005/8/layout/vList3"/>
    <dgm:cxn modelId="{FD00ECC1-5CD4-4449-B0F4-C1869C99E28A}" type="presParOf" srcId="{2EE962AA-1D53-40B1-9CCA-EE02DCEFE32E}" destId="{FD748C93-626B-41B9-9911-43B14AAC6C29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8CA5FFA6-EDC9-41A6-B62D-A8C13E090F72}" type="doc">
      <dgm:prSet loTypeId="urn:microsoft.com/office/officeart/2005/8/layout/vList2" loCatId="list" qsTypeId="urn:microsoft.com/office/officeart/2005/8/quickstyle/simple1" qsCatId="simple" csTypeId="urn:microsoft.com/office/officeart/2005/8/colors/accent2_3" csCatId="accent2" phldr="1"/>
      <dgm:spPr/>
      <dgm:t>
        <a:bodyPr/>
        <a:lstStyle/>
        <a:p>
          <a:endParaRPr lang="en-GB"/>
        </a:p>
      </dgm:t>
    </dgm:pt>
    <dgm:pt modelId="{7F088D19-C086-426A-80A7-57D75FDCBDAE}">
      <dgm:prSet custT="1"/>
      <dgm:spPr/>
      <dgm:t>
        <a:bodyPr/>
        <a:lstStyle/>
        <a:p>
          <a:pPr algn="just"/>
          <a:r>
            <a:rPr lang="en-GB" sz="2000" dirty="0">
              <a:highlight>
                <a:srgbClr val="FFFF00"/>
              </a:highlight>
            </a:rPr>
            <a:t>What?</a:t>
          </a:r>
          <a:r>
            <a:rPr lang="en-GB" sz="2000" dirty="0"/>
            <a:t> </a:t>
          </a:r>
          <a:r>
            <a:rPr lang="en-GB" sz="2000" dirty="0">
              <a:solidFill>
                <a:schemeClr val="accent2">
                  <a:lumMod val="75000"/>
                </a:schemeClr>
              </a:solidFill>
            </a:rPr>
            <a:t>PESTLE is a strategic analysis tool used to examine the </a:t>
          </a:r>
          <a:r>
            <a:rPr lang="en-GB" sz="2000" b="1" dirty="0">
              <a:solidFill>
                <a:schemeClr val="accent2">
                  <a:lumMod val="75000"/>
                </a:schemeClr>
              </a:solidFill>
            </a:rPr>
            <a:t>external macro-environment </a:t>
          </a:r>
          <a:r>
            <a:rPr lang="en-GB" sz="2000" dirty="0">
              <a:solidFill>
                <a:schemeClr val="accent2">
                  <a:lumMod val="75000"/>
                </a:schemeClr>
              </a:solidFill>
            </a:rPr>
            <a:t>affecting an organisation </a:t>
          </a:r>
          <a:r>
            <a:rPr lang="en-GB" sz="1800" dirty="0">
              <a:solidFill>
                <a:schemeClr val="accent2">
                  <a:lumMod val="75000"/>
                </a:schemeClr>
              </a:solidFill>
            </a:rPr>
            <a:t>(Kotler et al., 2021).</a:t>
          </a:r>
        </a:p>
      </dgm:t>
    </dgm:pt>
    <dgm:pt modelId="{5EE4D10A-CB27-47E3-9E6F-7403D9C29B0D}" type="parTrans" cxnId="{E7091FCD-6BEA-4982-9C1E-F2CDB1AE0950}">
      <dgm:prSet/>
      <dgm:spPr/>
      <dgm:t>
        <a:bodyPr/>
        <a:lstStyle/>
        <a:p>
          <a:endParaRPr lang="en-GB"/>
        </a:p>
      </dgm:t>
    </dgm:pt>
    <dgm:pt modelId="{FACD3000-0D22-45F6-A45E-4B99B786816D}" type="sibTrans" cxnId="{E7091FCD-6BEA-4982-9C1E-F2CDB1AE0950}">
      <dgm:prSet/>
      <dgm:spPr/>
      <dgm:t>
        <a:bodyPr/>
        <a:lstStyle/>
        <a:p>
          <a:endParaRPr lang="en-GB"/>
        </a:p>
      </dgm:t>
    </dgm:pt>
    <dgm:pt modelId="{8DD01E26-AC6D-440D-AD61-596F7FA0E2EF}">
      <dgm:prSet custT="1"/>
      <dgm:spPr/>
      <dgm:t>
        <a:bodyPr/>
        <a:lstStyle/>
        <a:p>
          <a:pPr algn="just"/>
          <a:r>
            <a:rPr lang="en-GB" sz="2000" dirty="0">
              <a:highlight>
                <a:srgbClr val="FFFF00"/>
              </a:highlight>
            </a:rPr>
            <a:t>Why?</a:t>
          </a:r>
          <a:r>
            <a:rPr lang="en-GB" sz="2000" dirty="0"/>
            <a:t> </a:t>
          </a:r>
          <a:r>
            <a:rPr lang="en-GB" sz="2000" dirty="0">
              <a:solidFill>
                <a:schemeClr val="accent5">
                  <a:lumMod val="50000"/>
                </a:schemeClr>
              </a:solidFill>
            </a:rPr>
            <a:t>Is it used to understand </a:t>
          </a:r>
          <a:r>
            <a:rPr lang="en-GB" sz="2000" dirty="0">
              <a:solidFill>
                <a:schemeClr val="accent1">
                  <a:lumMod val="75000"/>
                </a:schemeClr>
              </a:solidFill>
            </a:rPr>
            <a:t>external influences that impact business performance; to support strategic planning and decision-making </a:t>
          </a:r>
          <a:r>
            <a:rPr lang="en-GB" sz="1800" dirty="0">
              <a:solidFill>
                <a:schemeClr val="accent1">
                  <a:lumMod val="75000"/>
                </a:schemeClr>
              </a:solidFill>
            </a:rPr>
            <a:t>(Baines, Fill and Page, 2020).</a:t>
          </a:r>
        </a:p>
      </dgm:t>
    </dgm:pt>
    <dgm:pt modelId="{4AC4F45B-164E-4747-B2AB-A5AE4C67A283}" type="parTrans" cxnId="{86F62808-7C38-4F34-BBB6-E8C57A200190}">
      <dgm:prSet/>
      <dgm:spPr/>
      <dgm:t>
        <a:bodyPr/>
        <a:lstStyle/>
        <a:p>
          <a:endParaRPr lang="en-GB"/>
        </a:p>
      </dgm:t>
    </dgm:pt>
    <dgm:pt modelId="{85B934A8-37F2-4434-8AD3-BE4E0A3F50ED}" type="sibTrans" cxnId="{86F62808-7C38-4F34-BBB6-E8C57A200190}">
      <dgm:prSet/>
      <dgm:spPr/>
      <dgm:t>
        <a:bodyPr/>
        <a:lstStyle/>
        <a:p>
          <a:endParaRPr lang="en-GB"/>
        </a:p>
      </dgm:t>
    </dgm:pt>
    <dgm:pt modelId="{F370F489-6564-4FB9-9821-21ADC833E8CE}">
      <dgm:prSet/>
      <dgm:spPr/>
      <dgm:t>
        <a:bodyPr/>
        <a:lstStyle/>
        <a:p>
          <a:pPr algn="just"/>
          <a:r>
            <a:rPr lang="en-GB" sz="2000" dirty="0">
              <a:highlight>
                <a:srgbClr val="FFFF00"/>
              </a:highlight>
            </a:rPr>
            <a:t>Where? </a:t>
          </a:r>
          <a:r>
            <a:rPr lang="en-GB" sz="2000" dirty="0">
              <a:solidFill>
                <a:schemeClr val="accent4">
                  <a:lumMod val="75000"/>
                </a:schemeClr>
              </a:solidFill>
            </a:rPr>
            <a:t>PESTLE is used in business strategy development, new product, market analysis, academic case studies and reports. </a:t>
          </a:r>
        </a:p>
      </dgm:t>
    </dgm:pt>
    <dgm:pt modelId="{481E9ABD-8194-46AA-8475-A3769491A7FB}" type="parTrans" cxnId="{976904A2-904A-4AA2-BFB6-F60C4516DB4C}">
      <dgm:prSet/>
      <dgm:spPr/>
      <dgm:t>
        <a:bodyPr/>
        <a:lstStyle/>
        <a:p>
          <a:endParaRPr lang="en-GB"/>
        </a:p>
      </dgm:t>
    </dgm:pt>
    <dgm:pt modelId="{30297F00-AC87-43FB-B4D4-6A71BB10C02E}" type="sibTrans" cxnId="{976904A2-904A-4AA2-BFB6-F60C4516DB4C}">
      <dgm:prSet/>
      <dgm:spPr/>
      <dgm:t>
        <a:bodyPr/>
        <a:lstStyle/>
        <a:p>
          <a:endParaRPr lang="en-GB"/>
        </a:p>
      </dgm:t>
    </dgm:pt>
    <dgm:pt modelId="{235BBAB0-A663-48F3-A16A-47AC38B54AB9}">
      <dgm:prSet custT="1"/>
      <dgm:spPr/>
      <dgm:t>
        <a:bodyPr/>
        <a:lstStyle/>
        <a:p>
          <a:pPr algn="just">
            <a:buFont typeface="Arial" panose="020B0604020202020204" pitchFamily="34" charset="0"/>
            <a:buChar char="•"/>
          </a:pPr>
          <a:r>
            <a:rPr lang="en-GB" sz="2000" dirty="0">
              <a:highlight>
                <a:srgbClr val="FFFF00"/>
              </a:highlight>
            </a:rPr>
            <a:t>Benefits of this Framework </a:t>
          </a:r>
          <a:r>
            <a:rPr lang="en-GB" sz="2000" dirty="0"/>
            <a:t>- </a:t>
          </a:r>
          <a:r>
            <a:rPr lang="en-GB" sz="2000" dirty="0">
              <a:solidFill>
                <a:schemeClr val="accent6">
                  <a:lumMod val="75000"/>
                </a:schemeClr>
              </a:solidFill>
            </a:rPr>
            <a:t>provides a structured approach to environmental analysis; helps organisations identify opportunities and threats </a:t>
          </a:r>
          <a:r>
            <a:rPr lang="en-GB" sz="1800" dirty="0">
              <a:solidFill>
                <a:schemeClr val="accent6">
                  <a:lumMod val="75000"/>
                </a:schemeClr>
              </a:solidFill>
            </a:rPr>
            <a:t>(Baines et al., 2020); </a:t>
          </a:r>
        </a:p>
      </dgm:t>
    </dgm:pt>
    <dgm:pt modelId="{344A410B-3ECA-4959-85CD-36A0AD2C3276}" type="parTrans" cxnId="{DDF71C06-42D0-474E-93F1-846FA6FD7624}">
      <dgm:prSet/>
      <dgm:spPr/>
      <dgm:t>
        <a:bodyPr/>
        <a:lstStyle/>
        <a:p>
          <a:endParaRPr lang="en-GB"/>
        </a:p>
      </dgm:t>
    </dgm:pt>
    <dgm:pt modelId="{FE9922F2-520E-492C-A045-962859DDD98E}" type="sibTrans" cxnId="{DDF71C06-42D0-474E-93F1-846FA6FD7624}">
      <dgm:prSet/>
      <dgm:spPr/>
      <dgm:t>
        <a:bodyPr/>
        <a:lstStyle/>
        <a:p>
          <a:endParaRPr lang="en-GB"/>
        </a:p>
      </dgm:t>
    </dgm:pt>
    <dgm:pt modelId="{34F57CFC-8B69-48AD-8BD1-9ED3FE00AA38}">
      <dgm:prSet custT="1"/>
      <dgm:spPr/>
      <dgm:t>
        <a:bodyPr/>
        <a:lstStyle/>
        <a:p>
          <a:pPr algn="just"/>
          <a:r>
            <a:rPr lang="en-GB" sz="2000" dirty="0">
              <a:highlight>
                <a:srgbClr val="FFFF00"/>
              </a:highlight>
            </a:rPr>
            <a:t>Criticisms of PESTLE Framework  </a:t>
          </a:r>
          <a:r>
            <a:rPr lang="en-GB" sz="2000" dirty="0"/>
            <a:t>- </a:t>
          </a:r>
          <a:r>
            <a:rPr lang="en-GB" sz="2000" dirty="0">
              <a:solidFill>
                <a:schemeClr val="accent3">
                  <a:lumMod val="50000"/>
                </a:schemeClr>
              </a:solidFill>
            </a:rPr>
            <a:t>can be too broad and descriptive </a:t>
          </a:r>
          <a:r>
            <a:rPr lang="en-GB" sz="1800" dirty="0">
              <a:solidFill>
                <a:schemeClr val="accent3">
                  <a:lumMod val="50000"/>
                </a:schemeClr>
              </a:solidFill>
            </a:rPr>
            <a:t>(Hill, Jones and Schilling, 2021); </a:t>
          </a:r>
          <a:r>
            <a:rPr lang="en-GB" sz="2000" dirty="0">
              <a:solidFill>
                <a:schemeClr val="accent3">
                  <a:lumMod val="50000"/>
                </a:schemeClr>
              </a:solidFill>
            </a:rPr>
            <a:t>may become outdated quickly in fast-changing environments </a:t>
          </a:r>
          <a:r>
            <a:rPr lang="en-GB" sz="1800" dirty="0">
              <a:solidFill>
                <a:schemeClr val="accent3">
                  <a:lumMod val="50000"/>
                </a:schemeClr>
              </a:solidFill>
            </a:rPr>
            <a:t>(Chaffey and Ellis Chadwick, 2022).</a:t>
          </a:r>
        </a:p>
      </dgm:t>
    </dgm:pt>
    <dgm:pt modelId="{5C98E895-4327-4981-B45F-970785FE20A1}" type="parTrans" cxnId="{477102B8-F29E-4E03-A219-5169070FB574}">
      <dgm:prSet/>
      <dgm:spPr/>
      <dgm:t>
        <a:bodyPr/>
        <a:lstStyle/>
        <a:p>
          <a:endParaRPr lang="en-GB"/>
        </a:p>
      </dgm:t>
    </dgm:pt>
    <dgm:pt modelId="{8EB35634-415D-4804-A90D-DAC6B0EBC21D}" type="sibTrans" cxnId="{477102B8-F29E-4E03-A219-5169070FB574}">
      <dgm:prSet/>
      <dgm:spPr/>
      <dgm:t>
        <a:bodyPr/>
        <a:lstStyle/>
        <a:p>
          <a:endParaRPr lang="en-GB"/>
        </a:p>
      </dgm:t>
    </dgm:pt>
    <dgm:pt modelId="{75649A7D-A09C-4769-976B-CAE5D4333E47}">
      <dgm:prSet/>
      <dgm:spPr/>
      <dgm:t>
        <a:bodyPr/>
        <a:lstStyle/>
        <a:p>
          <a:pPr algn="just"/>
          <a:endParaRPr lang="en-GB" sz="2000" dirty="0"/>
        </a:p>
      </dgm:t>
    </dgm:pt>
    <dgm:pt modelId="{97E39B96-1DDA-4F81-9823-57A7A4DDDA49}" type="parTrans" cxnId="{EBB910E1-9196-4AC1-B027-8EF5616C4969}">
      <dgm:prSet/>
      <dgm:spPr/>
      <dgm:t>
        <a:bodyPr/>
        <a:lstStyle/>
        <a:p>
          <a:endParaRPr lang="en-GB"/>
        </a:p>
      </dgm:t>
    </dgm:pt>
    <dgm:pt modelId="{41079531-055D-4BF8-BB47-0F5A7A56139F}" type="sibTrans" cxnId="{EBB910E1-9196-4AC1-B027-8EF5616C4969}">
      <dgm:prSet/>
      <dgm:spPr/>
      <dgm:t>
        <a:bodyPr/>
        <a:lstStyle/>
        <a:p>
          <a:endParaRPr lang="en-GB"/>
        </a:p>
      </dgm:t>
    </dgm:pt>
    <dgm:pt modelId="{0CFCD0A2-91F5-42CB-9B71-9E1EFAB768EE}">
      <dgm:prSet/>
      <dgm:spPr/>
      <dgm:t>
        <a:bodyPr/>
        <a:lstStyle/>
        <a:p>
          <a:pPr algn="ctr"/>
          <a:r>
            <a:rPr lang="en-GB" dirty="0"/>
            <a:t>What is the PESTLE Framework?</a:t>
          </a:r>
        </a:p>
      </dgm:t>
    </dgm:pt>
    <dgm:pt modelId="{F824E917-BEE1-4074-A092-9C5A27ED3CA1}" type="sibTrans" cxnId="{F9482026-9534-44C5-AE00-B7B94771A073}">
      <dgm:prSet/>
      <dgm:spPr/>
      <dgm:t>
        <a:bodyPr/>
        <a:lstStyle/>
        <a:p>
          <a:endParaRPr lang="en-GB"/>
        </a:p>
      </dgm:t>
    </dgm:pt>
    <dgm:pt modelId="{22C96ADA-606A-47EE-90FB-6FEA1EEAA850}" type="parTrans" cxnId="{F9482026-9534-44C5-AE00-B7B94771A073}">
      <dgm:prSet/>
      <dgm:spPr/>
      <dgm:t>
        <a:bodyPr/>
        <a:lstStyle/>
        <a:p>
          <a:endParaRPr lang="en-GB"/>
        </a:p>
      </dgm:t>
    </dgm:pt>
    <dgm:pt modelId="{623C6212-A3A8-4C26-B414-330C9EC8EC2A}" type="pres">
      <dgm:prSet presAssocID="{8CA5FFA6-EDC9-41A6-B62D-A8C13E090F72}" presName="linear" presStyleCnt="0">
        <dgm:presLayoutVars>
          <dgm:animLvl val="lvl"/>
          <dgm:resizeHandles val="exact"/>
        </dgm:presLayoutVars>
      </dgm:prSet>
      <dgm:spPr/>
    </dgm:pt>
    <dgm:pt modelId="{27D93812-84C7-46AE-AD48-7460783E275B}" type="pres">
      <dgm:prSet presAssocID="{0CFCD0A2-91F5-42CB-9B71-9E1EFAB768EE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72C3F6B1-E3F9-4291-8AF6-30AD0907BDBD}" type="pres">
      <dgm:prSet presAssocID="{0CFCD0A2-91F5-42CB-9B71-9E1EFAB768EE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DDF71C06-42D0-474E-93F1-846FA6FD7624}" srcId="{0CFCD0A2-91F5-42CB-9B71-9E1EFAB768EE}" destId="{235BBAB0-A663-48F3-A16A-47AC38B54AB9}" srcOrd="3" destOrd="0" parTransId="{344A410B-3ECA-4959-85CD-36A0AD2C3276}" sibTransId="{FE9922F2-520E-492C-A045-962859DDD98E}"/>
    <dgm:cxn modelId="{86F62808-7C38-4F34-BBB6-E8C57A200190}" srcId="{0CFCD0A2-91F5-42CB-9B71-9E1EFAB768EE}" destId="{8DD01E26-AC6D-440D-AD61-596F7FA0E2EF}" srcOrd="1" destOrd="0" parTransId="{4AC4F45B-164E-4747-B2AB-A5AE4C67A283}" sibTransId="{85B934A8-37F2-4434-8AD3-BE4E0A3F50ED}"/>
    <dgm:cxn modelId="{471C9A19-5E42-47AC-9A8C-066E2CB7EAC7}" type="presOf" srcId="{235BBAB0-A663-48F3-A16A-47AC38B54AB9}" destId="{72C3F6B1-E3F9-4291-8AF6-30AD0907BDBD}" srcOrd="0" destOrd="3" presId="urn:microsoft.com/office/officeart/2005/8/layout/vList2"/>
    <dgm:cxn modelId="{F9482026-9534-44C5-AE00-B7B94771A073}" srcId="{8CA5FFA6-EDC9-41A6-B62D-A8C13E090F72}" destId="{0CFCD0A2-91F5-42CB-9B71-9E1EFAB768EE}" srcOrd="0" destOrd="0" parTransId="{22C96ADA-606A-47EE-90FB-6FEA1EEAA850}" sibTransId="{F824E917-BEE1-4074-A092-9C5A27ED3CA1}"/>
    <dgm:cxn modelId="{9B29B23D-E5D9-4A7D-B173-94DF3E40902C}" type="presOf" srcId="{34F57CFC-8B69-48AD-8BD1-9ED3FE00AA38}" destId="{72C3F6B1-E3F9-4291-8AF6-30AD0907BDBD}" srcOrd="0" destOrd="4" presId="urn:microsoft.com/office/officeart/2005/8/layout/vList2"/>
    <dgm:cxn modelId="{A03A1945-A6DA-4654-8832-20CF9139BBF0}" type="presOf" srcId="{F370F489-6564-4FB9-9821-21ADC833E8CE}" destId="{72C3F6B1-E3F9-4291-8AF6-30AD0907BDBD}" srcOrd="0" destOrd="2" presId="urn:microsoft.com/office/officeart/2005/8/layout/vList2"/>
    <dgm:cxn modelId="{5EDBFC6A-8CBD-4D73-AF0F-4056471DAE64}" type="presOf" srcId="{7F088D19-C086-426A-80A7-57D75FDCBDAE}" destId="{72C3F6B1-E3F9-4291-8AF6-30AD0907BDBD}" srcOrd="0" destOrd="0" presId="urn:microsoft.com/office/officeart/2005/8/layout/vList2"/>
    <dgm:cxn modelId="{976904A2-904A-4AA2-BFB6-F60C4516DB4C}" srcId="{0CFCD0A2-91F5-42CB-9B71-9E1EFAB768EE}" destId="{F370F489-6564-4FB9-9821-21ADC833E8CE}" srcOrd="2" destOrd="0" parTransId="{481E9ABD-8194-46AA-8475-A3769491A7FB}" sibTransId="{30297F00-AC87-43FB-B4D4-6A71BB10C02E}"/>
    <dgm:cxn modelId="{477102B8-F29E-4E03-A219-5169070FB574}" srcId="{0CFCD0A2-91F5-42CB-9B71-9E1EFAB768EE}" destId="{34F57CFC-8B69-48AD-8BD1-9ED3FE00AA38}" srcOrd="4" destOrd="0" parTransId="{5C98E895-4327-4981-B45F-970785FE20A1}" sibTransId="{8EB35634-415D-4804-A90D-DAC6B0EBC21D}"/>
    <dgm:cxn modelId="{82BC0CC2-2840-4499-91C7-F0DEB72B6B27}" type="presOf" srcId="{8DD01E26-AC6D-440D-AD61-596F7FA0E2EF}" destId="{72C3F6B1-E3F9-4291-8AF6-30AD0907BDBD}" srcOrd="0" destOrd="1" presId="urn:microsoft.com/office/officeart/2005/8/layout/vList2"/>
    <dgm:cxn modelId="{E7091FCD-6BEA-4982-9C1E-F2CDB1AE0950}" srcId="{0CFCD0A2-91F5-42CB-9B71-9E1EFAB768EE}" destId="{7F088D19-C086-426A-80A7-57D75FDCBDAE}" srcOrd="0" destOrd="0" parTransId="{5EE4D10A-CB27-47E3-9E6F-7403D9C29B0D}" sibTransId="{FACD3000-0D22-45F6-A45E-4B99B786816D}"/>
    <dgm:cxn modelId="{EBB910E1-9196-4AC1-B027-8EF5616C4969}" srcId="{0CFCD0A2-91F5-42CB-9B71-9E1EFAB768EE}" destId="{75649A7D-A09C-4769-976B-CAE5D4333E47}" srcOrd="5" destOrd="0" parTransId="{97E39B96-1DDA-4F81-9823-57A7A4DDDA49}" sibTransId="{41079531-055D-4BF8-BB47-0F5A7A56139F}"/>
    <dgm:cxn modelId="{CA2B8AED-D2B8-493C-BA91-09E5EC25F119}" type="presOf" srcId="{0CFCD0A2-91F5-42CB-9B71-9E1EFAB768EE}" destId="{27D93812-84C7-46AE-AD48-7460783E275B}" srcOrd="0" destOrd="0" presId="urn:microsoft.com/office/officeart/2005/8/layout/vList2"/>
    <dgm:cxn modelId="{1133E5EE-B00F-4A9F-8404-254B9B621D99}" type="presOf" srcId="{8CA5FFA6-EDC9-41A6-B62D-A8C13E090F72}" destId="{623C6212-A3A8-4C26-B414-330C9EC8EC2A}" srcOrd="0" destOrd="0" presId="urn:microsoft.com/office/officeart/2005/8/layout/vList2"/>
    <dgm:cxn modelId="{80D2BBF1-CB2B-4723-85DB-B3F48B850B2F}" type="presOf" srcId="{75649A7D-A09C-4769-976B-CAE5D4333E47}" destId="{72C3F6B1-E3F9-4291-8AF6-30AD0907BDBD}" srcOrd="0" destOrd="5" presId="urn:microsoft.com/office/officeart/2005/8/layout/vList2"/>
    <dgm:cxn modelId="{2385342B-0F88-4497-87B6-9677BCEA0A2E}" type="presParOf" srcId="{623C6212-A3A8-4C26-B414-330C9EC8EC2A}" destId="{27D93812-84C7-46AE-AD48-7460783E275B}" srcOrd="0" destOrd="0" presId="urn:microsoft.com/office/officeart/2005/8/layout/vList2"/>
    <dgm:cxn modelId="{CEDE2593-0BCC-4E69-BC74-4CCDC1C6960C}" type="presParOf" srcId="{623C6212-A3A8-4C26-B414-330C9EC8EC2A}" destId="{72C3F6B1-E3F9-4291-8AF6-30AD0907BDBD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537719D3-9FD0-45FA-BFAF-6D234B8C0143}" type="doc">
      <dgm:prSet loTypeId="urn:microsoft.com/office/officeart/2005/8/layout/vList3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GB"/>
        </a:p>
      </dgm:t>
    </dgm:pt>
    <dgm:pt modelId="{95C67887-CC88-4849-85DA-FA5F4AB652F2}">
      <dgm:prSet custT="1"/>
      <dgm:spPr/>
      <dgm:t>
        <a:bodyPr/>
        <a:lstStyle/>
        <a:p>
          <a:r>
            <a:rPr lang="en-GB" sz="3600" b="1" u="none" dirty="0"/>
            <a:t>Cause-and-Effect Model</a:t>
          </a:r>
        </a:p>
      </dgm:t>
    </dgm:pt>
    <dgm:pt modelId="{1539E56E-026F-4236-85DF-961F7AA73AC3}" type="parTrans" cxnId="{1FBB9808-0BD6-4A33-8D98-5E5168AD8DB1}">
      <dgm:prSet/>
      <dgm:spPr/>
      <dgm:t>
        <a:bodyPr/>
        <a:lstStyle/>
        <a:p>
          <a:endParaRPr lang="en-GB"/>
        </a:p>
      </dgm:t>
    </dgm:pt>
    <dgm:pt modelId="{10068893-1D83-43CE-904B-F0C2B4B8356D}" type="sibTrans" cxnId="{1FBB9808-0BD6-4A33-8D98-5E5168AD8DB1}">
      <dgm:prSet/>
      <dgm:spPr/>
      <dgm:t>
        <a:bodyPr/>
        <a:lstStyle/>
        <a:p>
          <a:endParaRPr lang="en-GB"/>
        </a:p>
      </dgm:t>
    </dgm:pt>
    <dgm:pt modelId="{B382AF9A-D878-4B34-9044-39FB7D377F24}" type="pres">
      <dgm:prSet presAssocID="{537719D3-9FD0-45FA-BFAF-6D234B8C0143}" presName="linearFlow" presStyleCnt="0">
        <dgm:presLayoutVars>
          <dgm:dir/>
          <dgm:resizeHandles val="exact"/>
        </dgm:presLayoutVars>
      </dgm:prSet>
      <dgm:spPr/>
    </dgm:pt>
    <dgm:pt modelId="{D8ACDF32-57C1-4DEB-B435-296179517D64}" type="pres">
      <dgm:prSet presAssocID="{95C67887-CC88-4849-85DA-FA5F4AB652F2}" presName="composite" presStyleCnt="0"/>
      <dgm:spPr/>
    </dgm:pt>
    <dgm:pt modelId="{CAC98587-11BB-4E49-9E77-E21AC9C818A4}" type="pres">
      <dgm:prSet presAssocID="{95C67887-CC88-4849-85DA-FA5F4AB652F2}" presName="imgShp" presStyleLbl="fgImgPlace1" presStyleIdx="0" presStyleCnt="1" custLinFactNeighborX="-18221" custLinFactNeighborY="-1302"/>
      <dgm:spPr>
        <a:blipFill>
          <a:blip xmlns:r="http://schemas.openxmlformats.org/officeDocument/2006/relationships" r:embed="rId1"/>
          <a:srcRect/>
          <a:stretch>
            <a:fillRect l="-13000" r="-13000"/>
          </a:stretch>
        </a:blipFill>
      </dgm:spPr>
    </dgm:pt>
    <dgm:pt modelId="{BBA1F54F-E996-4F2C-ACEE-35B945A5DC09}" type="pres">
      <dgm:prSet presAssocID="{95C67887-CC88-4849-85DA-FA5F4AB652F2}" presName="txShp" presStyleLbl="node1" presStyleIdx="0" presStyleCnt="1">
        <dgm:presLayoutVars>
          <dgm:bulletEnabled val="1"/>
        </dgm:presLayoutVars>
      </dgm:prSet>
      <dgm:spPr/>
    </dgm:pt>
  </dgm:ptLst>
  <dgm:cxnLst>
    <dgm:cxn modelId="{1FBB9808-0BD6-4A33-8D98-5E5168AD8DB1}" srcId="{537719D3-9FD0-45FA-BFAF-6D234B8C0143}" destId="{95C67887-CC88-4849-85DA-FA5F4AB652F2}" srcOrd="0" destOrd="0" parTransId="{1539E56E-026F-4236-85DF-961F7AA73AC3}" sibTransId="{10068893-1D83-43CE-904B-F0C2B4B8356D}"/>
    <dgm:cxn modelId="{6F8D9361-A546-44F5-A684-562B4361A089}" type="presOf" srcId="{537719D3-9FD0-45FA-BFAF-6D234B8C0143}" destId="{B382AF9A-D878-4B34-9044-39FB7D377F24}" srcOrd="0" destOrd="0" presId="urn:microsoft.com/office/officeart/2005/8/layout/vList3"/>
    <dgm:cxn modelId="{1AF20142-001F-4144-8C07-AC0146709554}" type="presOf" srcId="{95C67887-CC88-4849-85DA-FA5F4AB652F2}" destId="{BBA1F54F-E996-4F2C-ACEE-35B945A5DC09}" srcOrd="0" destOrd="0" presId="urn:microsoft.com/office/officeart/2005/8/layout/vList3"/>
    <dgm:cxn modelId="{1B7FAEE8-C9C0-4C0B-8D7F-55FC4CAE31A7}" type="presParOf" srcId="{B382AF9A-D878-4B34-9044-39FB7D377F24}" destId="{D8ACDF32-57C1-4DEB-B435-296179517D64}" srcOrd="0" destOrd="0" presId="urn:microsoft.com/office/officeart/2005/8/layout/vList3"/>
    <dgm:cxn modelId="{34412788-C8BE-4FC6-8A73-B697C9EC4C38}" type="presParOf" srcId="{D8ACDF32-57C1-4DEB-B435-296179517D64}" destId="{CAC98587-11BB-4E49-9E77-E21AC9C818A4}" srcOrd="0" destOrd="0" presId="urn:microsoft.com/office/officeart/2005/8/layout/vList3"/>
    <dgm:cxn modelId="{CD08426E-183E-4E9E-8AE4-8556D17E9453}" type="presParOf" srcId="{D8ACDF32-57C1-4DEB-B435-296179517D64}" destId="{BBA1F54F-E996-4F2C-ACEE-35B945A5DC09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88CB3289-6E59-4BBE-B1D4-38D87B7EC20D}" type="doc">
      <dgm:prSet loTypeId="urn:microsoft.com/office/officeart/2005/8/layout/vList3" loCatId="list" qsTypeId="urn:microsoft.com/office/officeart/2005/8/quickstyle/simple1" qsCatId="simple" csTypeId="urn:microsoft.com/office/officeart/2005/8/colors/accent2_3" csCatId="accent2" phldr="1"/>
      <dgm:spPr/>
      <dgm:t>
        <a:bodyPr/>
        <a:lstStyle/>
        <a:p>
          <a:endParaRPr lang="en-GB"/>
        </a:p>
      </dgm:t>
    </dgm:pt>
    <dgm:pt modelId="{4E227674-5B23-4576-AD90-A5967ED720C5}">
      <dgm:prSet custT="1"/>
      <dgm:spPr/>
      <dgm:t>
        <a:bodyPr/>
        <a:lstStyle/>
        <a:p>
          <a:r>
            <a:rPr lang="en-GB" sz="1300" b="1" dirty="0"/>
            <a:t>The Cause-and-Effect Model </a:t>
          </a:r>
          <a:r>
            <a:rPr lang="en-GB" sz="1300" dirty="0"/>
            <a:t>is a problem-analysis tool used to identify and categorise the root causes of a specific problem and includes categories such as: </a:t>
          </a:r>
        </a:p>
        <a:p>
          <a:r>
            <a:rPr lang="en-GB" sz="1300" b="1" dirty="0"/>
            <a:t>People, Processes, Technology, Materials, Environment, and Management</a:t>
          </a:r>
          <a:r>
            <a:rPr lang="en-GB" sz="1300" dirty="0"/>
            <a:t> </a:t>
          </a:r>
          <a:r>
            <a:rPr lang="en-GB" sz="1200" dirty="0"/>
            <a:t>(Oakland, 2014).</a:t>
          </a:r>
        </a:p>
      </dgm:t>
    </dgm:pt>
    <dgm:pt modelId="{01719337-1597-4165-8E34-8DED6F1C9578}" type="parTrans" cxnId="{C74455AE-B51E-44B9-9AE4-1090ADFF294B}">
      <dgm:prSet/>
      <dgm:spPr/>
      <dgm:t>
        <a:bodyPr/>
        <a:lstStyle/>
        <a:p>
          <a:endParaRPr lang="en-GB"/>
        </a:p>
      </dgm:t>
    </dgm:pt>
    <dgm:pt modelId="{9F0BD6E1-537F-484D-8287-52728EBD2EF3}" type="sibTrans" cxnId="{C74455AE-B51E-44B9-9AE4-1090ADFF294B}">
      <dgm:prSet/>
      <dgm:spPr/>
      <dgm:t>
        <a:bodyPr/>
        <a:lstStyle/>
        <a:p>
          <a:endParaRPr lang="en-GB"/>
        </a:p>
      </dgm:t>
    </dgm:pt>
    <dgm:pt modelId="{DFF712CC-F27A-4244-8AAA-D88E3F2A9FF4}">
      <dgm:prSet custT="1"/>
      <dgm:spPr/>
      <dgm:t>
        <a:bodyPr/>
        <a:lstStyle/>
        <a:p>
          <a:r>
            <a:rPr lang="en-GB" sz="1300" b="1" dirty="0"/>
            <a:t>Why?</a:t>
          </a:r>
          <a:r>
            <a:rPr lang="en-GB" sz="1300" dirty="0"/>
            <a:t> It is used to support </a:t>
          </a:r>
          <a:r>
            <a:rPr lang="en-GB" sz="1300" b="1" dirty="0"/>
            <a:t>systematic and structured problem–solving</a:t>
          </a:r>
          <a:r>
            <a:rPr lang="en-GB" sz="1300" dirty="0"/>
            <a:t> </a:t>
          </a:r>
          <a:r>
            <a:rPr lang="en-GB" sz="1200" dirty="0"/>
            <a:t>(Anon, 2007). </a:t>
          </a:r>
        </a:p>
      </dgm:t>
    </dgm:pt>
    <dgm:pt modelId="{0C41D398-BF5C-43AB-9940-5FB6CBE0F85A}" type="parTrans" cxnId="{FCF28B2E-7F35-4FC1-85A5-D0D3B5172188}">
      <dgm:prSet/>
      <dgm:spPr/>
      <dgm:t>
        <a:bodyPr/>
        <a:lstStyle/>
        <a:p>
          <a:endParaRPr lang="en-GB"/>
        </a:p>
      </dgm:t>
    </dgm:pt>
    <dgm:pt modelId="{AA3A46B7-88D3-43E2-88C5-FB43DE08857F}" type="sibTrans" cxnId="{FCF28B2E-7F35-4FC1-85A5-D0D3B5172188}">
      <dgm:prSet/>
      <dgm:spPr/>
      <dgm:t>
        <a:bodyPr/>
        <a:lstStyle/>
        <a:p>
          <a:endParaRPr lang="en-GB"/>
        </a:p>
      </dgm:t>
    </dgm:pt>
    <dgm:pt modelId="{F8A691B3-75F4-4BBF-8434-2B8DEBDB8A70}">
      <dgm:prSet/>
      <dgm:spPr/>
      <dgm:t>
        <a:bodyPr/>
        <a:lstStyle/>
        <a:p>
          <a:r>
            <a:rPr lang="en-GB" b="1" dirty="0"/>
            <a:t>Where and How? </a:t>
          </a:r>
          <a:r>
            <a:rPr lang="en-GB" dirty="0"/>
            <a:t>It is used in business management, helps </a:t>
          </a:r>
          <a:r>
            <a:rPr lang="en-GB" b="1" dirty="0"/>
            <a:t>defining the problem</a:t>
          </a:r>
          <a:r>
            <a:rPr lang="en-GB" dirty="0"/>
            <a:t>; </a:t>
          </a:r>
        </a:p>
        <a:p>
          <a:r>
            <a:rPr lang="en-GB" dirty="0"/>
            <a:t>grouping causes into </a:t>
          </a:r>
          <a:r>
            <a:rPr lang="en-GB" b="1" dirty="0"/>
            <a:t>logical categories</a:t>
          </a:r>
          <a:r>
            <a:rPr lang="en-GB" dirty="0"/>
            <a:t>.</a:t>
          </a:r>
        </a:p>
      </dgm:t>
    </dgm:pt>
    <dgm:pt modelId="{9AADAE17-2A0A-42B1-AB6B-7624B51864AD}" type="parTrans" cxnId="{D64CBE7F-908E-485D-980C-0E0734C6276C}">
      <dgm:prSet/>
      <dgm:spPr/>
      <dgm:t>
        <a:bodyPr/>
        <a:lstStyle/>
        <a:p>
          <a:endParaRPr lang="en-GB"/>
        </a:p>
      </dgm:t>
    </dgm:pt>
    <dgm:pt modelId="{4087397F-D271-465B-83E9-8C10AD282D2C}" type="sibTrans" cxnId="{D64CBE7F-908E-485D-980C-0E0734C6276C}">
      <dgm:prSet/>
      <dgm:spPr/>
      <dgm:t>
        <a:bodyPr/>
        <a:lstStyle/>
        <a:p>
          <a:endParaRPr lang="en-GB"/>
        </a:p>
      </dgm:t>
    </dgm:pt>
    <dgm:pt modelId="{C09E0BA3-67E5-40F0-BC06-B5324FA41483}">
      <dgm:prSet/>
      <dgm:spPr/>
      <dgm:t>
        <a:bodyPr/>
        <a:lstStyle/>
        <a:p>
          <a:r>
            <a:rPr lang="en-GB" b="1" dirty="0"/>
            <a:t>Benefits? </a:t>
          </a:r>
          <a:r>
            <a:rPr lang="en-GB" dirty="0"/>
            <a:t>Provides a </a:t>
          </a:r>
          <a:r>
            <a:rPr lang="en-GB" b="1" dirty="0"/>
            <a:t>clear visual representation of complex problems</a:t>
          </a:r>
          <a:r>
            <a:rPr lang="en-GB" dirty="0"/>
            <a:t>; </a:t>
          </a:r>
        </a:p>
        <a:p>
          <a:r>
            <a:rPr lang="en-GB" dirty="0"/>
            <a:t>helps identify </a:t>
          </a:r>
          <a:r>
            <a:rPr lang="en-GB" b="1" dirty="0"/>
            <a:t>root causes rather than surface-level issues</a:t>
          </a:r>
          <a:r>
            <a:rPr lang="en-GB" dirty="0"/>
            <a:t>. </a:t>
          </a:r>
        </a:p>
      </dgm:t>
    </dgm:pt>
    <dgm:pt modelId="{E2F06D6A-4565-47F6-95B1-0432A1F18187}" type="parTrans" cxnId="{FA9B2E6A-7960-4ED5-BD23-8E23E9303E47}">
      <dgm:prSet/>
      <dgm:spPr/>
      <dgm:t>
        <a:bodyPr/>
        <a:lstStyle/>
        <a:p>
          <a:endParaRPr lang="en-GB"/>
        </a:p>
      </dgm:t>
    </dgm:pt>
    <dgm:pt modelId="{B4E565F1-0FD8-4090-AC6D-8898272357DA}" type="sibTrans" cxnId="{FA9B2E6A-7960-4ED5-BD23-8E23E9303E47}">
      <dgm:prSet/>
      <dgm:spPr/>
      <dgm:t>
        <a:bodyPr/>
        <a:lstStyle/>
        <a:p>
          <a:endParaRPr lang="en-GB"/>
        </a:p>
      </dgm:t>
    </dgm:pt>
    <dgm:pt modelId="{1B25F2E4-47A4-496F-B8CB-37A6BC1C72DC}">
      <dgm:prSet custT="1"/>
      <dgm:spPr/>
      <dgm:t>
        <a:bodyPr/>
        <a:lstStyle/>
        <a:p>
          <a:r>
            <a:rPr lang="en-GB" sz="1300" b="1" dirty="0"/>
            <a:t>Criticisms of this model? </a:t>
          </a:r>
          <a:r>
            <a:rPr lang="en-GB" sz="1300" dirty="0"/>
            <a:t>Can be </a:t>
          </a:r>
          <a:r>
            <a:rPr lang="en-GB" sz="1300" b="1" dirty="0"/>
            <a:t>subjective</a:t>
          </a:r>
          <a:r>
            <a:rPr lang="en-GB" sz="1300" dirty="0"/>
            <a:t>, relying heavily on participant opinions rather than data; </a:t>
          </a:r>
        </a:p>
        <a:p>
          <a:r>
            <a:rPr lang="en-GB" sz="1300" dirty="0"/>
            <a:t>requires additional analysis to determine appropriate solutions </a:t>
          </a:r>
          <a:r>
            <a:rPr lang="en-GB" sz="1200" dirty="0"/>
            <a:t>(Oakland, 2014).</a:t>
          </a:r>
        </a:p>
      </dgm:t>
    </dgm:pt>
    <dgm:pt modelId="{4643E4CA-AFBB-46D9-A1A7-2BE8D9050E87}" type="parTrans" cxnId="{C6A695CC-0EB3-43EF-9593-E015CA5280A6}">
      <dgm:prSet/>
      <dgm:spPr/>
      <dgm:t>
        <a:bodyPr/>
        <a:lstStyle/>
        <a:p>
          <a:endParaRPr lang="en-GB"/>
        </a:p>
      </dgm:t>
    </dgm:pt>
    <dgm:pt modelId="{24C6E7B5-ACF3-41A2-91C6-7C1B36E2AD97}" type="sibTrans" cxnId="{C6A695CC-0EB3-43EF-9593-E015CA5280A6}">
      <dgm:prSet/>
      <dgm:spPr/>
      <dgm:t>
        <a:bodyPr/>
        <a:lstStyle/>
        <a:p>
          <a:endParaRPr lang="en-GB"/>
        </a:p>
      </dgm:t>
    </dgm:pt>
    <dgm:pt modelId="{C569D873-E7E0-412F-B5BA-45E272C29B86}" type="pres">
      <dgm:prSet presAssocID="{88CB3289-6E59-4BBE-B1D4-38D87B7EC20D}" presName="linearFlow" presStyleCnt="0">
        <dgm:presLayoutVars>
          <dgm:dir/>
          <dgm:resizeHandles val="exact"/>
        </dgm:presLayoutVars>
      </dgm:prSet>
      <dgm:spPr/>
    </dgm:pt>
    <dgm:pt modelId="{716635F0-495D-4EB4-9564-ED33487972C4}" type="pres">
      <dgm:prSet presAssocID="{4E227674-5B23-4576-AD90-A5967ED720C5}" presName="composite" presStyleCnt="0"/>
      <dgm:spPr/>
    </dgm:pt>
    <dgm:pt modelId="{FB107835-CE9F-41E7-8CFF-199D5C6950EF}" type="pres">
      <dgm:prSet presAssocID="{4E227674-5B23-4576-AD90-A5967ED720C5}" presName="imgShp" presStyleLbl="fgImgPlace1" presStyleIdx="0" presStyleCnt="5"/>
      <dgm:spPr>
        <a:blipFill>
          <a:blip xmlns:r="http://schemas.openxmlformats.org/officeDocument/2006/relationships" r:embed="rId1"/>
          <a:srcRect/>
          <a:stretch>
            <a:fillRect l="-30000" r="-30000"/>
          </a:stretch>
        </a:blipFill>
      </dgm:spPr>
    </dgm:pt>
    <dgm:pt modelId="{CE0C79EE-A54A-4197-9F58-74C61B0A6DE9}" type="pres">
      <dgm:prSet presAssocID="{4E227674-5B23-4576-AD90-A5967ED720C5}" presName="txShp" presStyleLbl="node1" presStyleIdx="0" presStyleCnt="5">
        <dgm:presLayoutVars>
          <dgm:bulletEnabled val="1"/>
        </dgm:presLayoutVars>
      </dgm:prSet>
      <dgm:spPr/>
    </dgm:pt>
    <dgm:pt modelId="{2B9E303A-6C45-416F-91A2-C3723C54022A}" type="pres">
      <dgm:prSet presAssocID="{9F0BD6E1-537F-484D-8287-52728EBD2EF3}" presName="spacing" presStyleCnt="0"/>
      <dgm:spPr/>
    </dgm:pt>
    <dgm:pt modelId="{6486DB88-5623-438A-B130-D07A574DA58F}" type="pres">
      <dgm:prSet presAssocID="{DFF712CC-F27A-4244-8AAA-D88E3F2A9FF4}" presName="composite" presStyleCnt="0"/>
      <dgm:spPr/>
    </dgm:pt>
    <dgm:pt modelId="{C8E21450-56C6-4FDC-8A91-5043625A1F5B}" type="pres">
      <dgm:prSet presAssocID="{DFF712CC-F27A-4244-8AAA-D88E3F2A9FF4}" presName="imgShp" presStyleLbl="fgImgPlace1" presStyleIdx="1" presStyleCnt="5"/>
      <dgm:spPr>
        <a:blipFill>
          <a:blip xmlns:r="http://schemas.openxmlformats.org/officeDocument/2006/relationships" r:embed="rId2"/>
          <a:srcRect/>
          <a:stretch>
            <a:fillRect l="-50000" r="-50000"/>
          </a:stretch>
        </a:blipFill>
      </dgm:spPr>
    </dgm:pt>
    <dgm:pt modelId="{7E1673C0-7969-4409-A50E-DEE86BE5F525}" type="pres">
      <dgm:prSet presAssocID="{DFF712CC-F27A-4244-8AAA-D88E3F2A9FF4}" presName="txShp" presStyleLbl="node1" presStyleIdx="1" presStyleCnt="5">
        <dgm:presLayoutVars>
          <dgm:bulletEnabled val="1"/>
        </dgm:presLayoutVars>
      </dgm:prSet>
      <dgm:spPr/>
    </dgm:pt>
    <dgm:pt modelId="{FAF47806-AB2E-41E6-A610-62C3B1929D79}" type="pres">
      <dgm:prSet presAssocID="{AA3A46B7-88D3-43E2-88C5-FB43DE08857F}" presName="spacing" presStyleCnt="0"/>
      <dgm:spPr/>
    </dgm:pt>
    <dgm:pt modelId="{0268B38A-48F3-4A4F-BD6D-62FE1CB4FB1D}" type="pres">
      <dgm:prSet presAssocID="{F8A691B3-75F4-4BBF-8434-2B8DEBDB8A70}" presName="composite" presStyleCnt="0"/>
      <dgm:spPr/>
    </dgm:pt>
    <dgm:pt modelId="{4BF47F07-EDF3-4D41-BC7B-64E8D417AE72}" type="pres">
      <dgm:prSet presAssocID="{F8A691B3-75F4-4BBF-8434-2B8DEBDB8A70}" presName="imgShp" presStyleLbl="fgImgPlace1" presStyleIdx="2" presStyleCnt="5"/>
      <dgm:spPr>
        <a:blipFill>
          <a:blip xmlns:r="http://schemas.openxmlformats.org/officeDocument/2006/relationships" r:embed="rId3"/>
          <a:srcRect/>
          <a:stretch>
            <a:fillRect l="-16000" r="-16000"/>
          </a:stretch>
        </a:blipFill>
      </dgm:spPr>
    </dgm:pt>
    <dgm:pt modelId="{360680EA-FF41-4B08-9C54-833ADA12E512}" type="pres">
      <dgm:prSet presAssocID="{F8A691B3-75F4-4BBF-8434-2B8DEBDB8A70}" presName="txShp" presStyleLbl="node1" presStyleIdx="2" presStyleCnt="5">
        <dgm:presLayoutVars>
          <dgm:bulletEnabled val="1"/>
        </dgm:presLayoutVars>
      </dgm:prSet>
      <dgm:spPr/>
    </dgm:pt>
    <dgm:pt modelId="{276079D1-72C8-47F0-976E-9D9BBB202B26}" type="pres">
      <dgm:prSet presAssocID="{4087397F-D271-465B-83E9-8C10AD282D2C}" presName="spacing" presStyleCnt="0"/>
      <dgm:spPr/>
    </dgm:pt>
    <dgm:pt modelId="{04A82499-96EF-456E-B506-D545A0AD02C9}" type="pres">
      <dgm:prSet presAssocID="{C09E0BA3-67E5-40F0-BC06-B5324FA41483}" presName="composite" presStyleCnt="0"/>
      <dgm:spPr/>
    </dgm:pt>
    <dgm:pt modelId="{2CFBB5AD-34CE-4FEE-BC79-33F6159FD447}" type="pres">
      <dgm:prSet presAssocID="{C09E0BA3-67E5-40F0-BC06-B5324FA41483}" presName="imgShp" presStyleLbl="fgImgPlace1" presStyleIdx="3" presStyleCnt="5"/>
      <dgm:spPr>
        <a:blipFill>
          <a:blip xmlns:r="http://schemas.openxmlformats.org/officeDocument/2006/relationships" r:embed="rId4"/>
          <a:srcRect/>
          <a:stretch>
            <a:fillRect l="-46000" r="-46000"/>
          </a:stretch>
        </a:blipFill>
      </dgm:spPr>
    </dgm:pt>
    <dgm:pt modelId="{85F757A5-8FBA-4417-9A14-67F3F6ECACC0}" type="pres">
      <dgm:prSet presAssocID="{C09E0BA3-67E5-40F0-BC06-B5324FA41483}" presName="txShp" presStyleLbl="node1" presStyleIdx="3" presStyleCnt="5">
        <dgm:presLayoutVars>
          <dgm:bulletEnabled val="1"/>
        </dgm:presLayoutVars>
      </dgm:prSet>
      <dgm:spPr/>
    </dgm:pt>
    <dgm:pt modelId="{52FF6286-1315-469A-B411-83D4C3E9421F}" type="pres">
      <dgm:prSet presAssocID="{B4E565F1-0FD8-4090-AC6D-8898272357DA}" presName="spacing" presStyleCnt="0"/>
      <dgm:spPr/>
    </dgm:pt>
    <dgm:pt modelId="{52B7B568-6F7A-49C5-A42E-DB5FE06E3C5E}" type="pres">
      <dgm:prSet presAssocID="{1B25F2E4-47A4-496F-B8CB-37A6BC1C72DC}" presName="composite" presStyleCnt="0"/>
      <dgm:spPr/>
    </dgm:pt>
    <dgm:pt modelId="{2D5D517C-8CA1-4632-8ED0-0997765FACD8}" type="pres">
      <dgm:prSet presAssocID="{1B25F2E4-47A4-496F-B8CB-37A6BC1C72DC}" presName="imgShp" presStyleLbl="fgImgPlace1" presStyleIdx="4" presStyleCnt="5"/>
      <dgm:spPr>
        <a:blipFill>
          <a:blip xmlns:r="http://schemas.openxmlformats.org/officeDocument/2006/relationships" r:embed="rId5"/>
          <a:srcRect/>
          <a:stretch>
            <a:fillRect/>
          </a:stretch>
        </a:blipFill>
      </dgm:spPr>
    </dgm:pt>
    <dgm:pt modelId="{D40F2495-8389-40B1-B57F-17729095F267}" type="pres">
      <dgm:prSet presAssocID="{1B25F2E4-47A4-496F-B8CB-37A6BC1C72DC}" presName="txShp" presStyleLbl="node1" presStyleIdx="4" presStyleCnt="5">
        <dgm:presLayoutVars>
          <dgm:bulletEnabled val="1"/>
        </dgm:presLayoutVars>
      </dgm:prSet>
      <dgm:spPr/>
    </dgm:pt>
  </dgm:ptLst>
  <dgm:cxnLst>
    <dgm:cxn modelId="{8FBF1101-02AB-4FF0-9B4F-6ADB55F3DBCA}" type="presOf" srcId="{4E227674-5B23-4576-AD90-A5967ED720C5}" destId="{CE0C79EE-A54A-4197-9F58-74C61B0A6DE9}" srcOrd="0" destOrd="0" presId="urn:microsoft.com/office/officeart/2005/8/layout/vList3"/>
    <dgm:cxn modelId="{FCF28B2E-7F35-4FC1-85A5-D0D3B5172188}" srcId="{88CB3289-6E59-4BBE-B1D4-38D87B7EC20D}" destId="{DFF712CC-F27A-4244-8AAA-D88E3F2A9FF4}" srcOrd="1" destOrd="0" parTransId="{0C41D398-BF5C-43AB-9940-5FB6CBE0F85A}" sibTransId="{AA3A46B7-88D3-43E2-88C5-FB43DE08857F}"/>
    <dgm:cxn modelId="{F654073B-A7EB-42EE-A11F-24C700CB8458}" type="presOf" srcId="{1B25F2E4-47A4-496F-B8CB-37A6BC1C72DC}" destId="{D40F2495-8389-40B1-B57F-17729095F267}" srcOrd="0" destOrd="0" presId="urn:microsoft.com/office/officeart/2005/8/layout/vList3"/>
    <dgm:cxn modelId="{FA9B2E6A-7960-4ED5-BD23-8E23E9303E47}" srcId="{88CB3289-6E59-4BBE-B1D4-38D87B7EC20D}" destId="{C09E0BA3-67E5-40F0-BC06-B5324FA41483}" srcOrd="3" destOrd="0" parTransId="{E2F06D6A-4565-47F6-95B1-0432A1F18187}" sibTransId="{B4E565F1-0FD8-4090-AC6D-8898272357DA}"/>
    <dgm:cxn modelId="{D64CBE7F-908E-485D-980C-0E0734C6276C}" srcId="{88CB3289-6E59-4BBE-B1D4-38D87B7EC20D}" destId="{F8A691B3-75F4-4BBF-8434-2B8DEBDB8A70}" srcOrd="2" destOrd="0" parTransId="{9AADAE17-2A0A-42B1-AB6B-7624B51864AD}" sibTransId="{4087397F-D271-465B-83E9-8C10AD282D2C}"/>
    <dgm:cxn modelId="{CF600B99-196D-4CB2-AB8F-8450F91BF081}" type="presOf" srcId="{C09E0BA3-67E5-40F0-BC06-B5324FA41483}" destId="{85F757A5-8FBA-4417-9A14-67F3F6ECACC0}" srcOrd="0" destOrd="0" presId="urn:microsoft.com/office/officeart/2005/8/layout/vList3"/>
    <dgm:cxn modelId="{040664A2-EB58-41C6-A087-7ACAB28A9D59}" type="presOf" srcId="{88CB3289-6E59-4BBE-B1D4-38D87B7EC20D}" destId="{C569D873-E7E0-412F-B5BA-45E272C29B86}" srcOrd="0" destOrd="0" presId="urn:microsoft.com/office/officeart/2005/8/layout/vList3"/>
    <dgm:cxn modelId="{4555F8AA-F44A-4B81-82D8-8B66DF131FAD}" type="presOf" srcId="{F8A691B3-75F4-4BBF-8434-2B8DEBDB8A70}" destId="{360680EA-FF41-4B08-9C54-833ADA12E512}" srcOrd="0" destOrd="0" presId="urn:microsoft.com/office/officeart/2005/8/layout/vList3"/>
    <dgm:cxn modelId="{C74455AE-B51E-44B9-9AE4-1090ADFF294B}" srcId="{88CB3289-6E59-4BBE-B1D4-38D87B7EC20D}" destId="{4E227674-5B23-4576-AD90-A5967ED720C5}" srcOrd="0" destOrd="0" parTransId="{01719337-1597-4165-8E34-8DED6F1C9578}" sibTransId="{9F0BD6E1-537F-484D-8287-52728EBD2EF3}"/>
    <dgm:cxn modelId="{387D1FB8-966E-4DB7-A8F0-83789E17BB46}" type="presOf" srcId="{DFF712CC-F27A-4244-8AAA-D88E3F2A9FF4}" destId="{7E1673C0-7969-4409-A50E-DEE86BE5F525}" srcOrd="0" destOrd="0" presId="urn:microsoft.com/office/officeart/2005/8/layout/vList3"/>
    <dgm:cxn modelId="{C6A695CC-0EB3-43EF-9593-E015CA5280A6}" srcId="{88CB3289-6E59-4BBE-B1D4-38D87B7EC20D}" destId="{1B25F2E4-47A4-496F-B8CB-37A6BC1C72DC}" srcOrd="4" destOrd="0" parTransId="{4643E4CA-AFBB-46D9-A1A7-2BE8D9050E87}" sibTransId="{24C6E7B5-ACF3-41A2-91C6-7C1B36E2AD97}"/>
    <dgm:cxn modelId="{1F4BF805-2556-4657-AB0F-83475F9C465B}" type="presParOf" srcId="{C569D873-E7E0-412F-B5BA-45E272C29B86}" destId="{716635F0-495D-4EB4-9564-ED33487972C4}" srcOrd="0" destOrd="0" presId="urn:microsoft.com/office/officeart/2005/8/layout/vList3"/>
    <dgm:cxn modelId="{F943C38D-89E4-40CD-83B7-5B5D1C45AAC9}" type="presParOf" srcId="{716635F0-495D-4EB4-9564-ED33487972C4}" destId="{FB107835-CE9F-41E7-8CFF-199D5C6950EF}" srcOrd="0" destOrd="0" presId="urn:microsoft.com/office/officeart/2005/8/layout/vList3"/>
    <dgm:cxn modelId="{286D9694-40CA-4EFC-AF92-3679B3839B9F}" type="presParOf" srcId="{716635F0-495D-4EB4-9564-ED33487972C4}" destId="{CE0C79EE-A54A-4197-9F58-74C61B0A6DE9}" srcOrd="1" destOrd="0" presId="urn:microsoft.com/office/officeart/2005/8/layout/vList3"/>
    <dgm:cxn modelId="{36C129CD-08A5-44F7-B36F-EDE59D1961BD}" type="presParOf" srcId="{C569D873-E7E0-412F-B5BA-45E272C29B86}" destId="{2B9E303A-6C45-416F-91A2-C3723C54022A}" srcOrd="1" destOrd="0" presId="urn:microsoft.com/office/officeart/2005/8/layout/vList3"/>
    <dgm:cxn modelId="{FE5E5717-1351-42C0-9A75-2220D972CC0A}" type="presParOf" srcId="{C569D873-E7E0-412F-B5BA-45E272C29B86}" destId="{6486DB88-5623-438A-B130-D07A574DA58F}" srcOrd="2" destOrd="0" presId="urn:microsoft.com/office/officeart/2005/8/layout/vList3"/>
    <dgm:cxn modelId="{DB4DF9A5-77A7-4D75-9481-66F4841E462B}" type="presParOf" srcId="{6486DB88-5623-438A-B130-D07A574DA58F}" destId="{C8E21450-56C6-4FDC-8A91-5043625A1F5B}" srcOrd="0" destOrd="0" presId="urn:microsoft.com/office/officeart/2005/8/layout/vList3"/>
    <dgm:cxn modelId="{90CACB5A-812B-4823-BFAB-AD3967350C24}" type="presParOf" srcId="{6486DB88-5623-438A-B130-D07A574DA58F}" destId="{7E1673C0-7969-4409-A50E-DEE86BE5F525}" srcOrd="1" destOrd="0" presId="urn:microsoft.com/office/officeart/2005/8/layout/vList3"/>
    <dgm:cxn modelId="{67519B09-53CC-4BA8-B5BB-E8C0ACA056CE}" type="presParOf" srcId="{C569D873-E7E0-412F-B5BA-45E272C29B86}" destId="{FAF47806-AB2E-41E6-A610-62C3B1929D79}" srcOrd="3" destOrd="0" presId="urn:microsoft.com/office/officeart/2005/8/layout/vList3"/>
    <dgm:cxn modelId="{8A92A8FE-A1F2-4929-9176-D9DC741FB014}" type="presParOf" srcId="{C569D873-E7E0-412F-B5BA-45E272C29B86}" destId="{0268B38A-48F3-4A4F-BD6D-62FE1CB4FB1D}" srcOrd="4" destOrd="0" presId="urn:microsoft.com/office/officeart/2005/8/layout/vList3"/>
    <dgm:cxn modelId="{090F51A7-0058-4CEC-88AA-49FA88D879B8}" type="presParOf" srcId="{0268B38A-48F3-4A4F-BD6D-62FE1CB4FB1D}" destId="{4BF47F07-EDF3-4D41-BC7B-64E8D417AE72}" srcOrd="0" destOrd="0" presId="urn:microsoft.com/office/officeart/2005/8/layout/vList3"/>
    <dgm:cxn modelId="{B38880F0-C1C9-4991-98CD-ABAAD7160806}" type="presParOf" srcId="{0268B38A-48F3-4A4F-BD6D-62FE1CB4FB1D}" destId="{360680EA-FF41-4B08-9C54-833ADA12E512}" srcOrd="1" destOrd="0" presId="urn:microsoft.com/office/officeart/2005/8/layout/vList3"/>
    <dgm:cxn modelId="{E2E26C75-C3CE-458F-80DE-C73F938E9DF2}" type="presParOf" srcId="{C569D873-E7E0-412F-B5BA-45E272C29B86}" destId="{276079D1-72C8-47F0-976E-9D9BBB202B26}" srcOrd="5" destOrd="0" presId="urn:microsoft.com/office/officeart/2005/8/layout/vList3"/>
    <dgm:cxn modelId="{2C422FA6-9E84-45D5-89FF-D7D8C4C4EC6B}" type="presParOf" srcId="{C569D873-E7E0-412F-B5BA-45E272C29B86}" destId="{04A82499-96EF-456E-B506-D545A0AD02C9}" srcOrd="6" destOrd="0" presId="urn:microsoft.com/office/officeart/2005/8/layout/vList3"/>
    <dgm:cxn modelId="{07023E9C-E708-4A50-9148-41529627B11F}" type="presParOf" srcId="{04A82499-96EF-456E-B506-D545A0AD02C9}" destId="{2CFBB5AD-34CE-4FEE-BC79-33F6159FD447}" srcOrd="0" destOrd="0" presId="urn:microsoft.com/office/officeart/2005/8/layout/vList3"/>
    <dgm:cxn modelId="{7D61EC2D-A45F-4206-B31E-B12F31528284}" type="presParOf" srcId="{04A82499-96EF-456E-B506-D545A0AD02C9}" destId="{85F757A5-8FBA-4417-9A14-67F3F6ECACC0}" srcOrd="1" destOrd="0" presId="urn:microsoft.com/office/officeart/2005/8/layout/vList3"/>
    <dgm:cxn modelId="{596F9F99-CF04-4515-BB7F-7D1C616C8128}" type="presParOf" srcId="{C569D873-E7E0-412F-B5BA-45E272C29B86}" destId="{52FF6286-1315-469A-B411-83D4C3E9421F}" srcOrd="7" destOrd="0" presId="urn:microsoft.com/office/officeart/2005/8/layout/vList3"/>
    <dgm:cxn modelId="{B1D284A3-45FF-4FA4-91CE-325B8DD9193E}" type="presParOf" srcId="{C569D873-E7E0-412F-B5BA-45E272C29B86}" destId="{52B7B568-6F7A-49C5-A42E-DB5FE06E3C5E}" srcOrd="8" destOrd="0" presId="urn:microsoft.com/office/officeart/2005/8/layout/vList3"/>
    <dgm:cxn modelId="{1002B34F-4CB5-4170-A347-B2CAF69B03F0}" type="presParOf" srcId="{52B7B568-6F7A-49C5-A42E-DB5FE06E3C5E}" destId="{2D5D517C-8CA1-4632-8ED0-0997765FACD8}" srcOrd="0" destOrd="0" presId="urn:microsoft.com/office/officeart/2005/8/layout/vList3"/>
    <dgm:cxn modelId="{30E9E667-5CBF-4E50-AEDA-3808E75C71BC}" type="presParOf" srcId="{52B7B568-6F7A-49C5-A42E-DB5FE06E3C5E}" destId="{D40F2495-8389-40B1-B57F-17729095F267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395CCE21-9937-4137-B742-AD79B3FCC496}" type="doc">
      <dgm:prSet loTypeId="urn:microsoft.com/office/officeart/2005/8/layout/vList3" loCatId="list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43D6B8B5-9BBE-4C88-A916-CF9366D7F69A}">
      <dgm:prSet/>
      <dgm:spPr/>
      <dgm:t>
        <a:bodyPr/>
        <a:lstStyle/>
        <a:p>
          <a:r>
            <a:rPr lang="en-GB" b="1" dirty="0"/>
            <a:t>Cause-and-Effect (Fishbone) diagram </a:t>
          </a:r>
          <a:endParaRPr lang="en-GB" dirty="0"/>
        </a:p>
      </dgm:t>
    </dgm:pt>
    <dgm:pt modelId="{72AA42A2-5EDD-44AB-B764-5BC92A618F0F}" type="parTrans" cxnId="{67C2F2B0-2958-4C12-9018-97E343E02750}">
      <dgm:prSet/>
      <dgm:spPr/>
      <dgm:t>
        <a:bodyPr/>
        <a:lstStyle/>
        <a:p>
          <a:endParaRPr lang="en-GB"/>
        </a:p>
      </dgm:t>
    </dgm:pt>
    <dgm:pt modelId="{C26D50B3-B80F-45C4-A01B-6915FAE0B020}" type="sibTrans" cxnId="{67C2F2B0-2958-4C12-9018-97E343E02750}">
      <dgm:prSet/>
      <dgm:spPr/>
      <dgm:t>
        <a:bodyPr/>
        <a:lstStyle/>
        <a:p>
          <a:endParaRPr lang="en-GB"/>
        </a:p>
      </dgm:t>
    </dgm:pt>
    <dgm:pt modelId="{ACB8FBE1-01CF-489F-80BD-5F9E754587FD}" type="pres">
      <dgm:prSet presAssocID="{395CCE21-9937-4137-B742-AD79B3FCC496}" presName="linearFlow" presStyleCnt="0">
        <dgm:presLayoutVars>
          <dgm:dir/>
          <dgm:resizeHandles val="exact"/>
        </dgm:presLayoutVars>
      </dgm:prSet>
      <dgm:spPr/>
    </dgm:pt>
    <dgm:pt modelId="{4AB6B81A-D5BE-441C-8632-ED81B8784051}" type="pres">
      <dgm:prSet presAssocID="{43D6B8B5-9BBE-4C88-A916-CF9366D7F69A}" presName="composite" presStyleCnt="0"/>
      <dgm:spPr/>
    </dgm:pt>
    <dgm:pt modelId="{8DCAD441-10BA-4EA8-9EAA-793727C2C382}" type="pres">
      <dgm:prSet presAssocID="{43D6B8B5-9BBE-4C88-A916-CF9366D7F69A}" presName="imgShp" presStyleLbl="fgImgPlace1" presStyleIdx="0" presStyleCnt="1"/>
      <dgm:spPr>
        <a:blipFill>
          <a:blip xmlns:r="http://schemas.openxmlformats.org/officeDocument/2006/relationships" r:embed="rId1"/>
          <a:srcRect/>
          <a:stretch>
            <a:fillRect l="-39000" r="-39000"/>
          </a:stretch>
        </a:blipFill>
      </dgm:spPr>
    </dgm:pt>
    <dgm:pt modelId="{69D6D4D2-7FD5-4397-A53B-C5AAAE8AFD9A}" type="pres">
      <dgm:prSet presAssocID="{43D6B8B5-9BBE-4C88-A916-CF9366D7F69A}" presName="txShp" presStyleLbl="node1" presStyleIdx="0" presStyleCnt="1">
        <dgm:presLayoutVars>
          <dgm:bulletEnabled val="1"/>
        </dgm:presLayoutVars>
      </dgm:prSet>
      <dgm:spPr/>
    </dgm:pt>
  </dgm:ptLst>
  <dgm:cxnLst>
    <dgm:cxn modelId="{2710D31D-8BAA-460A-BADE-024973CBA29D}" type="presOf" srcId="{395CCE21-9937-4137-B742-AD79B3FCC496}" destId="{ACB8FBE1-01CF-489F-80BD-5F9E754587FD}" srcOrd="0" destOrd="0" presId="urn:microsoft.com/office/officeart/2005/8/layout/vList3"/>
    <dgm:cxn modelId="{D94FB53E-9545-4E93-BE1B-FB986DA7A07E}" type="presOf" srcId="{43D6B8B5-9BBE-4C88-A916-CF9366D7F69A}" destId="{69D6D4D2-7FD5-4397-A53B-C5AAAE8AFD9A}" srcOrd="0" destOrd="0" presId="urn:microsoft.com/office/officeart/2005/8/layout/vList3"/>
    <dgm:cxn modelId="{67C2F2B0-2958-4C12-9018-97E343E02750}" srcId="{395CCE21-9937-4137-B742-AD79B3FCC496}" destId="{43D6B8B5-9BBE-4C88-A916-CF9366D7F69A}" srcOrd="0" destOrd="0" parTransId="{72AA42A2-5EDD-44AB-B764-5BC92A618F0F}" sibTransId="{C26D50B3-B80F-45C4-A01B-6915FAE0B020}"/>
    <dgm:cxn modelId="{C1329975-17B9-44B6-BC09-1348C43BA602}" type="presParOf" srcId="{ACB8FBE1-01CF-489F-80BD-5F9E754587FD}" destId="{4AB6B81A-D5BE-441C-8632-ED81B8784051}" srcOrd="0" destOrd="0" presId="urn:microsoft.com/office/officeart/2005/8/layout/vList3"/>
    <dgm:cxn modelId="{238FE4A5-E670-433F-9F71-1787FB1E53F7}" type="presParOf" srcId="{4AB6B81A-D5BE-441C-8632-ED81B8784051}" destId="{8DCAD441-10BA-4EA8-9EAA-793727C2C382}" srcOrd="0" destOrd="0" presId="urn:microsoft.com/office/officeart/2005/8/layout/vList3"/>
    <dgm:cxn modelId="{105FE7AA-D02C-4B90-88F6-2C0F94B3E5C0}" type="presParOf" srcId="{4AB6B81A-D5BE-441C-8632-ED81B8784051}" destId="{69D6D4D2-7FD5-4397-A53B-C5AAAE8AFD9A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FA6219A6-8858-414B-85AD-805DFE35CD39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D62B61DA-6744-4224-A416-9187A598A91D}">
      <dgm:prSet/>
      <dgm:spPr/>
      <dgm:t>
        <a:bodyPr/>
        <a:lstStyle/>
        <a:p>
          <a:pPr algn="ctr"/>
          <a:r>
            <a:rPr lang="en-GB" b="1" dirty="0"/>
            <a:t>Summary Key Findings</a:t>
          </a:r>
          <a:endParaRPr lang="en-GB" dirty="0"/>
        </a:p>
      </dgm:t>
    </dgm:pt>
    <dgm:pt modelId="{963B1598-B971-4DDC-8910-6F940EDD5A24}" type="parTrans" cxnId="{272CE4F7-2470-4ECE-B282-0586F34EAD19}">
      <dgm:prSet/>
      <dgm:spPr/>
      <dgm:t>
        <a:bodyPr/>
        <a:lstStyle/>
        <a:p>
          <a:endParaRPr lang="en-GB"/>
        </a:p>
      </dgm:t>
    </dgm:pt>
    <dgm:pt modelId="{2E5FE352-B749-4183-B74A-77150D75ED7A}" type="sibTrans" cxnId="{272CE4F7-2470-4ECE-B282-0586F34EAD19}">
      <dgm:prSet/>
      <dgm:spPr/>
      <dgm:t>
        <a:bodyPr/>
        <a:lstStyle/>
        <a:p>
          <a:endParaRPr lang="en-GB"/>
        </a:p>
      </dgm:t>
    </dgm:pt>
    <dgm:pt modelId="{0DA8AE8C-0D3A-4C6A-8598-D3D9233F960B}" type="pres">
      <dgm:prSet presAssocID="{FA6219A6-8858-414B-85AD-805DFE35CD39}" presName="linear" presStyleCnt="0">
        <dgm:presLayoutVars>
          <dgm:animLvl val="lvl"/>
          <dgm:resizeHandles val="exact"/>
        </dgm:presLayoutVars>
      </dgm:prSet>
      <dgm:spPr/>
    </dgm:pt>
    <dgm:pt modelId="{2228E802-471F-4D5A-9513-81250FCB2E6E}" type="pres">
      <dgm:prSet presAssocID="{D62B61DA-6744-4224-A416-9187A598A91D}" presName="parentText" presStyleLbl="node1" presStyleIdx="0" presStyleCnt="1">
        <dgm:presLayoutVars>
          <dgm:chMax val="0"/>
          <dgm:bulletEnabled val="1"/>
        </dgm:presLayoutVars>
      </dgm:prSet>
      <dgm:spPr/>
    </dgm:pt>
  </dgm:ptLst>
  <dgm:cxnLst>
    <dgm:cxn modelId="{7C89BE69-EBD8-4860-A4C5-04BACE906067}" type="presOf" srcId="{D62B61DA-6744-4224-A416-9187A598A91D}" destId="{2228E802-471F-4D5A-9513-81250FCB2E6E}" srcOrd="0" destOrd="0" presId="urn:microsoft.com/office/officeart/2005/8/layout/vList2"/>
    <dgm:cxn modelId="{272CE4F7-2470-4ECE-B282-0586F34EAD19}" srcId="{FA6219A6-8858-414B-85AD-805DFE35CD39}" destId="{D62B61DA-6744-4224-A416-9187A598A91D}" srcOrd="0" destOrd="0" parTransId="{963B1598-B971-4DDC-8910-6F940EDD5A24}" sibTransId="{2E5FE352-B749-4183-B74A-77150D75ED7A}"/>
    <dgm:cxn modelId="{915106FD-1FBB-4BB7-BC56-65FC27B8F6D5}" type="presOf" srcId="{FA6219A6-8858-414B-85AD-805DFE35CD39}" destId="{0DA8AE8C-0D3A-4C6A-8598-D3D9233F960B}" srcOrd="0" destOrd="0" presId="urn:microsoft.com/office/officeart/2005/8/layout/vList2"/>
    <dgm:cxn modelId="{D0E36E6B-EF8F-4B13-B7B8-B2E78FBEB668}" type="presParOf" srcId="{0DA8AE8C-0D3A-4C6A-8598-D3D9233F960B}" destId="{2228E802-471F-4D5A-9513-81250FCB2E6E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1E102C49-3E9C-4524-993F-50A16C164D69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E56FEE1F-FE2E-4CC5-87B7-4ABA95A0EB78}">
      <dgm:prSet/>
      <dgm:spPr/>
      <dgm:t>
        <a:bodyPr/>
        <a:lstStyle/>
        <a:p>
          <a:r>
            <a:rPr lang="en-GB" b="1" dirty="0"/>
            <a:t>Key Finding 1</a:t>
          </a:r>
          <a:r>
            <a:rPr lang="en-GB" dirty="0"/>
            <a:t>: </a:t>
          </a:r>
          <a:r>
            <a:rPr lang="en-GB" u="sng" dirty="0"/>
            <a:t>Structural change in Consumer Behaviour</a:t>
          </a:r>
          <a:r>
            <a:rPr lang="en-GB" dirty="0"/>
            <a:t>. The analysis demonstrates a fundamental shift towards online shopping (Deloitte, 2022).</a:t>
          </a:r>
        </a:p>
      </dgm:t>
    </dgm:pt>
    <dgm:pt modelId="{1A571BFC-5EF2-4DA0-83FD-9791FAD883BF}" type="parTrans" cxnId="{63132280-17FE-4276-BCE7-B0530EB3F937}">
      <dgm:prSet/>
      <dgm:spPr/>
      <dgm:t>
        <a:bodyPr/>
        <a:lstStyle/>
        <a:p>
          <a:endParaRPr lang="en-GB"/>
        </a:p>
      </dgm:t>
    </dgm:pt>
    <dgm:pt modelId="{4AE87BD8-2B8E-4D3C-B566-52F789AD94AA}" type="sibTrans" cxnId="{63132280-17FE-4276-BCE7-B0530EB3F937}">
      <dgm:prSet/>
      <dgm:spPr/>
      <dgm:t>
        <a:bodyPr/>
        <a:lstStyle/>
        <a:p>
          <a:endParaRPr lang="en-GB"/>
        </a:p>
      </dgm:t>
    </dgm:pt>
    <dgm:pt modelId="{76DA693E-C19F-43A6-82B2-BEE08F0958A2}">
      <dgm:prSet/>
      <dgm:spPr/>
      <dgm:t>
        <a:bodyPr/>
        <a:lstStyle/>
        <a:p>
          <a:r>
            <a:rPr lang="en-GB" b="1" dirty="0"/>
            <a:t>Key Finding 2</a:t>
          </a:r>
          <a:r>
            <a:rPr lang="en-GB" dirty="0"/>
            <a:t>: </a:t>
          </a:r>
          <a:r>
            <a:rPr lang="en-GB" u="sng" dirty="0"/>
            <a:t>Intensified Competitive Pressure</a:t>
          </a:r>
          <a:r>
            <a:rPr lang="en-GB" dirty="0"/>
            <a:t>. Competition from large online retailers and digitally advanced local competitors has reduced Green Haven Florists’ market share (Mintel, 2023).</a:t>
          </a:r>
        </a:p>
      </dgm:t>
    </dgm:pt>
    <dgm:pt modelId="{5D8ABE5A-C98A-467B-989B-3B998A892A0E}" type="parTrans" cxnId="{29A7A7D4-48B4-4BC0-BE2C-E4170A4D28A0}">
      <dgm:prSet/>
      <dgm:spPr/>
      <dgm:t>
        <a:bodyPr/>
        <a:lstStyle/>
        <a:p>
          <a:endParaRPr lang="en-GB"/>
        </a:p>
      </dgm:t>
    </dgm:pt>
    <dgm:pt modelId="{FA9612B0-DD59-4A21-B77A-20837A9A4148}" type="sibTrans" cxnId="{29A7A7D4-48B4-4BC0-BE2C-E4170A4D28A0}">
      <dgm:prSet/>
      <dgm:spPr/>
      <dgm:t>
        <a:bodyPr/>
        <a:lstStyle/>
        <a:p>
          <a:endParaRPr lang="en-GB"/>
        </a:p>
      </dgm:t>
    </dgm:pt>
    <dgm:pt modelId="{864DCBEE-F57D-48CC-BE9C-105B45DB3CD7}">
      <dgm:prSet/>
      <dgm:spPr/>
      <dgm:t>
        <a:bodyPr/>
        <a:lstStyle/>
        <a:p>
          <a:r>
            <a:rPr lang="en-GB" b="1" dirty="0"/>
            <a:t>Key Finding 3</a:t>
          </a:r>
          <a:r>
            <a:rPr lang="en-GB" dirty="0"/>
            <a:t>: </a:t>
          </a:r>
          <a:r>
            <a:rPr lang="en-GB" u="sng" dirty="0"/>
            <a:t>Costs Pressure and Margin Errors</a:t>
          </a:r>
          <a:r>
            <a:rPr lang="en-GB" dirty="0"/>
            <a:t>. Rising inflation, supply chain disruptions, increased costs and sustainable sourcing have significantly reduced profit margins (ONS, 2024).</a:t>
          </a:r>
        </a:p>
      </dgm:t>
    </dgm:pt>
    <dgm:pt modelId="{16C193E5-641C-456E-BD8E-1AA6E70E1CE5}" type="parTrans" cxnId="{79E017CD-0699-4562-8761-ADC473A5271A}">
      <dgm:prSet/>
      <dgm:spPr/>
      <dgm:t>
        <a:bodyPr/>
        <a:lstStyle/>
        <a:p>
          <a:endParaRPr lang="en-GB"/>
        </a:p>
      </dgm:t>
    </dgm:pt>
    <dgm:pt modelId="{0AA36E23-0DAB-4D09-817E-605C2B400C80}" type="sibTrans" cxnId="{79E017CD-0699-4562-8761-ADC473A5271A}">
      <dgm:prSet/>
      <dgm:spPr/>
      <dgm:t>
        <a:bodyPr/>
        <a:lstStyle/>
        <a:p>
          <a:endParaRPr lang="en-GB"/>
        </a:p>
      </dgm:t>
    </dgm:pt>
    <dgm:pt modelId="{0EC07BDB-8A1B-45F4-9675-BE8C3813D1FD}">
      <dgm:prSet/>
      <dgm:spPr/>
      <dgm:t>
        <a:bodyPr/>
        <a:lstStyle/>
        <a:p>
          <a:r>
            <a:rPr lang="en-GB" b="1" dirty="0"/>
            <a:t>Key Finding 4</a:t>
          </a:r>
          <a:r>
            <a:rPr lang="en-GB" dirty="0"/>
            <a:t>: </a:t>
          </a:r>
          <a:r>
            <a:rPr lang="en-GB" u="sng" dirty="0"/>
            <a:t>Weak Digital Capability Limits Growth</a:t>
          </a:r>
          <a:r>
            <a:rPr lang="en-GB" dirty="0"/>
            <a:t>. Limited digital expertise, an outdated website, and underdeveloped online services restrict the firm’s ability to compete effectively in the digital marketplace (Chaffey and Ellis-Chadwick, 2022).</a:t>
          </a:r>
        </a:p>
      </dgm:t>
    </dgm:pt>
    <dgm:pt modelId="{1BFCDBAF-CC58-46CA-9B26-4D7151BA70D8}" type="parTrans" cxnId="{113ACBAF-36ED-4E0F-AE19-E4645C60D3A2}">
      <dgm:prSet/>
      <dgm:spPr/>
      <dgm:t>
        <a:bodyPr/>
        <a:lstStyle/>
        <a:p>
          <a:endParaRPr lang="en-GB"/>
        </a:p>
      </dgm:t>
    </dgm:pt>
    <dgm:pt modelId="{552F9589-9F0A-4F5B-8C29-2EA1A25BDD44}" type="sibTrans" cxnId="{113ACBAF-36ED-4E0F-AE19-E4645C60D3A2}">
      <dgm:prSet/>
      <dgm:spPr/>
      <dgm:t>
        <a:bodyPr/>
        <a:lstStyle/>
        <a:p>
          <a:endParaRPr lang="en-GB"/>
        </a:p>
      </dgm:t>
    </dgm:pt>
    <dgm:pt modelId="{0C69199C-129A-48DD-8D5C-4E52062307BD}" type="pres">
      <dgm:prSet presAssocID="{1E102C49-3E9C-4524-993F-50A16C164D69}" presName="linear" presStyleCnt="0">
        <dgm:presLayoutVars>
          <dgm:animLvl val="lvl"/>
          <dgm:resizeHandles val="exact"/>
        </dgm:presLayoutVars>
      </dgm:prSet>
      <dgm:spPr/>
    </dgm:pt>
    <dgm:pt modelId="{370D3D32-7660-4514-8FDD-FFF8BF491662}" type="pres">
      <dgm:prSet presAssocID="{E56FEE1F-FE2E-4CC5-87B7-4ABA95A0EB78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030ABA9A-1247-4CE1-AD86-7D9F32A12C35}" type="pres">
      <dgm:prSet presAssocID="{4AE87BD8-2B8E-4D3C-B566-52F789AD94AA}" presName="spacer" presStyleCnt="0"/>
      <dgm:spPr/>
    </dgm:pt>
    <dgm:pt modelId="{8A48188E-EC7D-4507-AA80-50DD9D452C1B}" type="pres">
      <dgm:prSet presAssocID="{76DA693E-C19F-43A6-82B2-BEE08F0958A2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12ED9045-4483-4C6D-AFDC-4EEF74626B12}" type="pres">
      <dgm:prSet presAssocID="{FA9612B0-DD59-4A21-B77A-20837A9A4148}" presName="spacer" presStyleCnt="0"/>
      <dgm:spPr/>
    </dgm:pt>
    <dgm:pt modelId="{1BB19AD0-1A47-4819-9E4E-67C7B3A5C373}" type="pres">
      <dgm:prSet presAssocID="{864DCBEE-F57D-48CC-BE9C-105B45DB3CD7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FEAE456A-DBEA-4484-930A-1915CCA20B74}" type="pres">
      <dgm:prSet presAssocID="{0AA36E23-0DAB-4D09-817E-605C2B400C80}" presName="spacer" presStyleCnt="0"/>
      <dgm:spPr/>
    </dgm:pt>
    <dgm:pt modelId="{91407283-D401-4144-B906-B41CD8F30A44}" type="pres">
      <dgm:prSet presAssocID="{0EC07BDB-8A1B-45F4-9675-BE8C3813D1FD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9B657B1B-9EBA-4B6F-B96B-24D85F659806}" type="presOf" srcId="{864DCBEE-F57D-48CC-BE9C-105B45DB3CD7}" destId="{1BB19AD0-1A47-4819-9E4E-67C7B3A5C373}" srcOrd="0" destOrd="0" presId="urn:microsoft.com/office/officeart/2005/8/layout/vList2"/>
    <dgm:cxn modelId="{63132280-17FE-4276-BCE7-B0530EB3F937}" srcId="{1E102C49-3E9C-4524-993F-50A16C164D69}" destId="{E56FEE1F-FE2E-4CC5-87B7-4ABA95A0EB78}" srcOrd="0" destOrd="0" parTransId="{1A571BFC-5EF2-4DA0-83FD-9791FAD883BF}" sibTransId="{4AE87BD8-2B8E-4D3C-B566-52F789AD94AA}"/>
    <dgm:cxn modelId="{18B1CE8A-B8C8-4256-868E-A07C3A177EA6}" type="presOf" srcId="{1E102C49-3E9C-4524-993F-50A16C164D69}" destId="{0C69199C-129A-48DD-8D5C-4E52062307BD}" srcOrd="0" destOrd="0" presId="urn:microsoft.com/office/officeart/2005/8/layout/vList2"/>
    <dgm:cxn modelId="{113ACBAF-36ED-4E0F-AE19-E4645C60D3A2}" srcId="{1E102C49-3E9C-4524-993F-50A16C164D69}" destId="{0EC07BDB-8A1B-45F4-9675-BE8C3813D1FD}" srcOrd="3" destOrd="0" parTransId="{1BFCDBAF-CC58-46CA-9B26-4D7151BA70D8}" sibTransId="{552F9589-9F0A-4F5B-8C29-2EA1A25BDD44}"/>
    <dgm:cxn modelId="{79E017CD-0699-4562-8761-ADC473A5271A}" srcId="{1E102C49-3E9C-4524-993F-50A16C164D69}" destId="{864DCBEE-F57D-48CC-BE9C-105B45DB3CD7}" srcOrd="2" destOrd="0" parTransId="{16C193E5-641C-456E-BD8E-1AA6E70E1CE5}" sibTransId="{0AA36E23-0DAB-4D09-817E-605C2B400C80}"/>
    <dgm:cxn modelId="{29A7A7D4-48B4-4BC0-BE2C-E4170A4D28A0}" srcId="{1E102C49-3E9C-4524-993F-50A16C164D69}" destId="{76DA693E-C19F-43A6-82B2-BEE08F0958A2}" srcOrd="1" destOrd="0" parTransId="{5D8ABE5A-C98A-467B-989B-3B998A892A0E}" sibTransId="{FA9612B0-DD59-4A21-B77A-20837A9A4148}"/>
    <dgm:cxn modelId="{3ADCEADB-7DFE-4E5F-BAD6-7440EB045292}" type="presOf" srcId="{E56FEE1F-FE2E-4CC5-87B7-4ABA95A0EB78}" destId="{370D3D32-7660-4514-8FDD-FFF8BF491662}" srcOrd="0" destOrd="0" presId="urn:microsoft.com/office/officeart/2005/8/layout/vList2"/>
    <dgm:cxn modelId="{7D7908E2-CD5C-485C-8159-2185D74BB6EE}" type="presOf" srcId="{76DA693E-C19F-43A6-82B2-BEE08F0958A2}" destId="{8A48188E-EC7D-4507-AA80-50DD9D452C1B}" srcOrd="0" destOrd="0" presId="urn:microsoft.com/office/officeart/2005/8/layout/vList2"/>
    <dgm:cxn modelId="{665755F5-89F3-4956-B109-3A243EDCEC95}" type="presOf" srcId="{0EC07BDB-8A1B-45F4-9675-BE8C3813D1FD}" destId="{91407283-D401-4144-B906-B41CD8F30A44}" srcOrd="0" destOrd="0" presId="urn:microsoft.com/office/officeart/2005/8/layout/vList2"/>
    <dgm:cxn modelId="{7FC6701A-D6E7-4A6F-9DAC-62F791710B80}" type="presParOf" srcId="{0C69199C-129A-48DD-8D5C-4E52062307BD}" destId="{370D3D32-7660-4514-8FDD-FFF8BF491662}" srcOrd="0" destOrd="0" presId="urn:microsoft.com/office/officeart/2005/8/layout/vList2"/>
    <dgm:cxn modelId="{681AF3A8-586B-4DE1-9AE2-1A64F5E87FA2}" type="presParOf" srcId="{0C69199C-129A-48DD-8D5C-4E52062307BD}" destId="{030ABA9A-1247-4CE1-AD86-7D9F32A12C35}" srcOrd="1" destOrd="0" presId="urn:microsoft.com/office/officeart/2005/8/layout/vList2"/>
    <dgm:cxn modelId="{CAC4ABB5-B280-44D8-B2EF-BD0BACDB589E}" type="presParOf" srcId="{0C69199C-129A-48DD-8D5C-4E52062307BD}" destId="{8A48188E-EC7D-4507-AA80-50DD9D452C1B}" srcOrd="2" destOrd="0" presId="urn:microsoft.com/office/officeart/2005/8/layout/vList2"/>
    <dgm:cxn modelId="{5A64FF63-EC7B-41D0-A679-C789D73773F8}" type="presParOf" srcId="{0C69199C-129A-48DD-8D5C-4E52062307BD}" destId="{12ED9045-4483-4C6D-AFDC-4EEF74626B12}" srcOrd="3" destOrd="0" presId="urn:microsoft.com/office/officeart/2005/8/layout/vList2"/>
    <dgm:cxn modelId="{F997B65A-FB20-424A-B1FF-E2B18D6C0228}" type="presParOf" srcId="{0C69199C-129A-48DD-8D5C-4E52062307BD}" destId="{1BB19AD0-1A47-4819-9E4E-67C7B3A5C373}" srcOrd="4" destOrd="0" presId="urn:microsoft.com/office/officeart/2005/8/layout/vList2"/>
    <dgm:cxn modelId="{AB9EC7C7-6FA4-4685-9676-8B69AF082499}" type="presParOf" srcId="{0C69199C-129A-48DD-8D5C-4E52062307BD}" destId="{FEAE456A-DBEA-4484-930A-1915CCA20B74}" srcOrd="5" destOrd="0" presId="urn:microsoft.com/office/officeart/2005/8/layout/vList2"/>
    <dgm:cxn modelId="{EDD42443-901D-4D74-8AD9-EE6A5BB77CC0}" type="presParOf" srcId="{0C69199C-129A-48DD-8D5C-4E52062307BD}" destId="{91407283-D401-4144-B906-B41CD8F30A44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88ACA247-33B6-4644-AD31-51A969309ADE}" type="doc">
      <dgm:prSet loTypeId="urn:microsoft.com/office/officeart/2005/8/layout/vList3" loCatId="list" qsTypeId="urn:microsoft.com/office/officeart/2005/8/quickstyle/simple1" qsCatId="simple" csTypeId="urn:microsoft.com/office/officeart/2005/8/colors/accent4_3" csCatId="accent4" phldr="1"/>
      <dgm:spPr/>
      <dgm:t>
        <a:bodyPr/>
        <a:lstStyle/>
        <a:p>
          <a:endParaRPr lang="en-GB"/>
        </a:p>
      </dgm:t>
    </dgm:pt>
    <dgm:pt modelId="{E18FEAF0-6AC1-4FB0-886D-E77DFBD8D0E1}">
      <dgm:prSet/>
      <dgm:spPr/>
      <dgm:t>
        <a:bodyPr/>
        <a:lstStyle/>
        <a:p>
          <a:r>
            <a:rPr lang="en-GB" b="1" dirty="0"/>
            <a:t>Harvard Reference List:</a:t>
          </a:r>
          <a:endParaRPr lang="en-GB" dirty="0"/>
        </a:p>
      </dgm:t>
    </dgm:pt>
    <dgm:pt modelId="{5E9C6E2A-B966-4865-88C6-777F174A4507}" type="parTrans" cxnId="{988FEE6C-9059-41EC-806E-51423A2DF00C}">
      <dgm:prSet/>
      <dgm:spPr/>
      <dgm:t>
        <a:bodyPr/>
        <a:lstStyle/>
        <a:p>
          <a:endParaRPr lang="en-GB"/>
        </a:p>
      </dgm:t>
    </dgm:pt>
    <dgm:pt modelId="{E4198671-4181-4607-9537-C3CAB8749752}" type="sibTrans" cxnId="{988FEE6C-9059-41EC-806E-51423A2DF00C}">
      <dgm:prSet/>
      <dgm:spPr/>
      <dgm:t>
        <a:bodyPr/>
        <a:lstStyle/>
        <a:p>
          <a:endParaRPr lang="en-GB"/>
        </a:p>
      </dgm:t>
    </dgm:pt>
    <dgm:pt modelId="{CD75FCDD-8CD9-4145-BA7F-F9EF4E8F4053}" type="pres">
      <dgm:prSet presAssocID="{88ACA247-33B6-4644-AD31-51A969309ADE}" presName="linearFlow" presStyleCnt="0">
        <dgm:presLayoutVars>
          <dgm:dir/>
          <dgm:resizeHandles val="exact"/>
        </dgm:presLayoutVars>
      </dgm:prSet>
      <dgm:spPr/>
    </dgm:pt>
    <dgm:pt modelId="{C0072EC4-E257-4BF5-836A-FCF76B0B24D9}" type="pres">
      <dgm:prSet presAssocID="{E18FEAF0-6AC1-4FB0-886D-E77DFBD8D0E1}" presName="composite" presStyleCnt="0"/>
      <dgm:spPr/>
    </dgm:pt>
    <dgm:pt modelId="{10663DE5-2DF1-40BF-B6D3-BCF01B080C8C}" type="pres">
      <dgm:prSet presAssocID="{E18FEAF0-6AC1-4FB0-886D-E77DFBD8D0E1}" presName="imgShp" presStyleLbl="fgImgPlace1" presStyleIdx="0" presStyleCnt="1"/>
      <dgm:spPr>
        <a:blipFill>
          <a:blip xmlns:r="http://schemas.openxmlformats.org/officeDocument/2006/relationships" r:embed="rId1"/>
          <a:srcRect/>
          <a:stretch>
            <a:fillRect/>
          </a:stretch>
        </a:blipFill>
      </dgm:spPr>
    </dgm:pt>
    <dgm:pt modelId="{5A64AE80-6997-471B-963E-0D71637A2BAA}" type="pres">
      <dgm:prSet presAssocID="{E18FEAF0-6AC1-4FB0-886D-E77DFBD8D0E1}" presName="txShp" presStyleLbl="node1" presStyleIdx="0" presStyleCnt="1">
        <dgm:presLayoutVars>
          <dgm:bulletEnabled val="1"/>
        </dgm:presLayoutVars>
      </dgm:prSet>
      <dgm:spPr/>
    </dgm:pt>
  </dgm:ptLst>
  <dgm:cxnLst>
    <dgm:cxn modelId="{988FEE6C-9059-41EC-806E-51423A2DF00C}" srcId="{88ACA247-33B6-4644-AD31-51A969309ADE}" destId="{E18FEAF0-6AC1-4FB0-886D-E77DFBD8D0E1}" srcOrd="0" destOrd="0" parTransId="{5E9C6E2A-B966-4865-88C6-777F174A4507}" sibTransId="{E4198671-4181-4607-9537-C3CAB8749752}"/>
    <dgm:cxn modelId="{52A9FDD4-0DE0-4455-8125-39DD29E4F1F6}" type="presOf" srcId="{E18FEAF0-6AC1-4FB0-886D-E77DFBD8D0E1}" destId="{5A64AE80-6997-471B-963E-0D71637A2BAA}" srcOrd="0" destOrd="0" presId="urn:microsoft.com/office/officeart/2005/8/layout/vList3"/>
    <dgm:cxn modelId="{438F2FDE-948F-4D0E-9702-8A0609B007F6}" type="presOf" srcId="{88ACA247-33B6-4644-AD31-51A969309ADE}" destId="{CD75FCDD-8CD9-4145-BA7F-F9EF4E8F4053}" srcOrd="0" destOrd="0" presId="urn:microsoft.com/office/officeart/2005/8/layout/vList3"/>
    <dgm:cxn modelId="{E9DAB2B4-2A52-4C9C-AC03-3CFE80185B5A}" type="presParOf" srcId="{CD75FCDD-8CD9-4145-BA7F-F9EF4E8F4053}" destId="{C0072EC4-E257-4BF5-836A-FCF76B0B24D9}" srcOrd="0" destOrd="0" presId="urn:microsoft.com/office/officeart/2005/8/layout/vList3"/>
    <dgm:cxn modelId="{1524F1CF-7547-4508-B8AC-74B3103DE067}" type="presParOf" srcId="{C0072EC4-E257-4BF5-836A-FCF76B0B24D9}" destId="{10663DE5-2DF1-40BF-B6D3-BCF01B080C8C}" srcOrd="0" destOrd="0" presId="urn:microsoft.com/office/officeart/2005/8/layout/vList3"/>
    <dgm:cxn modelId="{5E71BF55-A99E-4608-9BCA-7BF8BBE667CA}" type="presParOf" srcId="{C0072EC4-E257-4BF5-836A-FCF76B0B24D9}" destId="{5A64AE80-6997-471B-963E-0D71637A2BAA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67272824-F831-4D65-B756-785FC0CE83A5}" type="doc">
      <dgm:prSet loTypeId="urn:microsoft.com/office/officeart/2005/8/layout/vList3" loCatId="list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GB"/>
        </a:p>
      </dgm:t>
    </dgm:pt>
    <dgm:pt modelId="{01329231-8B59-41C4-B3A7-2B01B8A7480C}">
      <dgm:prSet/>
      <dgm:spPr/>
      <dgm:t>
        <a:bodyPr/>
        <a:lstStyle/>
        <a:p>
          <a:r>
            <a:rPr lang="en-GB" b="1" dirty="0"/>
            <a:t>Thank you for listening</a:t>
          </a:r>
          <a:endParaRPr lang="en-GB" dirty="0"/>
        </a:p>
      </dgm:t>
    </dgm:pt>
    <dgm:pt modelId="{B9794849-476A-4672-BA05-90069BFAC447}" type="parTrans" cxnId="{1088E15C-3DB8-45B8-8AA2-2EBE048C118A}">
      <dgm:prSet/>
      <dgm:spPr/>
      <dgm:t>
        <a:bodyPr/>
        <a:lstStyle/>
        <a:p>
          <a:endParaRPr lang="en-GB"/>
        </a:p>
      </dgm:t>
    </dgm:pt>
    <dgm:pt modelId="{2C3279E2-D9F9-43FF-8516-1BE72D694058}" type="sibTrans" cxnId="{1088E15C-3DB8-45B8-8AA2-2EBE048C118A}">
      <dgm:prSet/>
      <dgm:spPr/>
      <dgm:t>
        <a:bodyPr/>
        <a:lstStyle/>
        <a:p>
          <a:endParaRPr lang="en-GB"/>
        </a:p>
      </dgm:t>
    </dgm:pt>
    <dgm:pt modelId="{CFB0CD8F-5D9D-48E2-8ABD-6068B4E9E68F}" type="pres">
      <dgm:prSet presAssocID="{67272824-F831-4D65-B756-785FC0CE83A5}" presName="linearFlow" presStyleCnt="0">
        <dgm:presLayoutVars>
          <dgm:dir/>
          <dgm:resizeHandles val="exact"/>
        </dgm:presLayoutVars>
      </dgm:prSet>
      <dgm:spPr/>
    </dgm:pt>
    <dgm:pt modelId="{4383C518-0D0C-49E0-A19E-9B29CF5CE1EC}" type="pres">
      <dgm:prSet presAssocID="{01329231-8B59-41C4-B3A7-2B01B8A7480C}" presName="composite" presStyleCnt="0"/>
      <dgm:spPr/>
    </dgm:pt>
    <dgm:pt modelId="{1EDDAB94-5522-40A8-85E4-7D0E6028D8A8}" type="pres">
      <dgm:prSet presAssocID="{01329231-8B59-41C4-B3A7-2B01B8A7480C}" presName="imgShp" presStyleLbl="fgImgPlace1" presStyleIdx="0" presStyleCnt="1"/>
      <dgm:spPr>
        <a:blipFill>
          <a:blip xmlns:r="http://schemas.openxmlformats.org/officeDocument/2006/relationships" r:embed="rId1"/>
          <a:srcRect/>
          <a:stretch>
            <a:fillRect l="-25000" r="-25000"/>
          </a:stretch>
        </a:blipFill>
      </dgm:spPr>
    </dgm:pt>
    <dgm:pt modelId="{1747092C-8879-4617-8331-75116233AA37}" type="pres">
      <dgm:prSet presAssocID="{01329231-8B59-41C4-B3A7-2B01B8A7480C}" presName="txShp" presStyleLbl="node1" presStyleIdx="0" presStyleCnt="1">
        <dgm:presLayoutVars>
          <dgm:bulletEnabled val="1"/>
        </dgm:presLayoutVars>
      </dgm:prSet>
      <dgm:spPr/>
    </dgm:pt>
  </dgm:ptLst>
  <dgm:cxnLst>
    <dgm:cxn modelId="{1088E15C-3DB8-45B8-8AA2-2EBE048C118A}" srcId="{67272824-F831-4D65-B756-785FC0CE83A5}" destId="{01329231-8B59-41C4-B3A7-2B01B8A7480C}" srcOrd="0" destOrd="0" parTransId="{B9794849-476A-4672-BA05-90069BFAC447}" sibTransId="{2C3279E2-D9F9-43FF-8516-1BE72D694058}"/>
    <dgm:cxn modelId="{75C37FCB-3584-4E80-815F-503C10E8CB10}" type="presOf" srcId="{01329231-8B59-41C4-B3A7-2B01B8A7480C}" destId="{1747092C-8879-4617-8331-75116233AA37}" srcOrd="0" destOrd="0" presId="urn:microsoft.com/office/officeart/2005/8/layout/vList3"/>
    <dgm:cxn modelId="{F64DBFFD-DF38-4CFB-AC4C-B292211853DC}" type="presOf" srcId="{67272824-F831-4D65-B756-785FC0CE83A5}" destId="{CFB0CD8F-5D9D-48E2-8ABD-6068B4E9E68F}" srcOrd="0" destOrd="0" presId="urn:microsoft.com/office/officeart/2005/8/layout/vList3"/>
    <dgm:cxn modelId="{9BCEF66D-C5A9-4A42-B68B-D00DFBEF9CA0}" type="presParOf" srcId="{CFB0CD8F-5D9D-48E2-8ABD-6068B4E9E68F}" destId="{4383C518-0D0C-49E0-A19E-9B29CF5CE1EC}" srcOrd="0" destOrd="0" presId="urn:microsoft.com/office/officeart/2005/8/layout/vList3"/>
    <dgm:cxn modelId="{7376E086-87B4-4247-BB53-C6619E525B60}" type="presParOf" srcId="{4383C518-0D0C-49E0-A19E-9B29CF5CE1EC}" destId="{1EDDAB94-5522-40A8-85E4-7D0E6028D8A8}" srcOrd="0" destOrd="0" presId="urn:microsoft.com/office/officeart/2005/8/layout/vList3"/>
    <dgm:cxn modelId="{C8E12C7E-969C-4FAF-B24F-55A0DB8AF893}" type="presParOf" srcId="{4383C518-0D0C-49E0-A19E-9B29CF5CE1EC}" destId="{1747092C-8879-4617-8331-75116233AA37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8DBE846-92C5-4A89-957E-8A7B81766CE3}">
      <dsp:nvSpPr>
        <dsp:cNvPr id="0" name=""/>
        <dsp:cNvSpPr/>
      </dsp:nvSpPr>
      <dsp:spPr>
        <a:xfrm rot="10800000">
          <a:off x="1967954" y="607"/>
          <a:ext cx="7164970" cy="652973"/>
        </a:xfrm>
        <a:prstGeom prst="homePlat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87943" tIns="87630" rIns="163576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 dirty="0"/>
            <a:t>Student Name: </a:t>
          </a:r>
          <a:r>
            <a:rPr lang="en-GB" sz="2300" kern="1200" dirty="0"/>
            <a:t>Mirela Florentina Anghel</a:t>
          </a:r>
        </a:p>
      </dsp:txBody>
      <dsp:txXfrm rot="10800000">
        <a:off x="2131197" y="607"/>
        <a:ext cx="7001727" cy="652973"/>
      </dsp:txXfrm>
    </dsp:sp>
    <dsp:sp modelId="{4A50332D-C9B0-43B1-8A6F-45C097FF6C45}">
      <dsp:nvSpPr>
        <dsp:cNvPr id="0" name=""/>
        <dsp:cNvSpPr/>
      </dsp:nvSpPr>
      <dsp:spPr>
        <a:xfrm>
          <a:off x="1641467" y="607"/>
          <a:ext cx="652973" cy="652973"/>
        </a:xfrm>
        <a:prstGeom prst="ellipse">
          <a:avLst/>
        </a:prstGeom>
        <a:blipFill>
          <a:blip xmlns:r="http://schemas.openxmlformats.org/officeDocument/2006/relationships" r:embed="rId1"/>
          <a:srcRect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559D191-10B0-4AA3-B02F-45098EAB1931}">
      <dsp:nvSpPr>
        <dsp:cNvPr id="0" name=""/>
        <dsp:cNvSpPr/>
      </dsp:nvSpPr>
      <dsp:spPr>
        <a:xfrm rot="10800000">
          <a:off x="1967954" y="848499"/>
          <a:ext cx="7164970" cy="652973"/>
        </a:xfrm>
        <a:prstGeom prst="homePlate">
          <a:avLst/>
        </a:prstGeom>
        <a:solidFill>
          <a:schemeClr val="accent2">
            <a:hueOff val="-291073"/>
            <a:satOff val="-16786"/>
            <a:lumOff val="172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87943" tIns="87630" rIns="163576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 dirty="0"/>
            <a:t>Student ID: </a:t>
          </a:r>
          <a:r>
            <a:rPr lang="en-GB" sz="2300" kern="1200" dirty="0"/>
            <a:t>2506357</a:t>
          </a:r>
        </a:p>
      </dsp:txBody>
      <dsp:txXfrm rot="10800000">
        <a:off x="2131197" y="848499"/>
        <a:ext cx="7001727" cy="652973"/>
      </dsp:txXfrm>
    </dsp:sp>
    <dsp:sp modelId="{A3736BA7-BFE1-4857-8AE0-49AD4AFAD48C}">
      <dsp:nvSpPr>
        <dsp:cNvPr id="0" name=""/>
        <dsp:cNvSpPr/>
      </dsp:nvSpPr>
      <dsp:spPr>
        <a:xfrm>
          <a:off x="1641467" y="848499"/>
          <a:ext cx="652973" cy="652973"/>
        </a:xfrm>
        <a:prstGeom prst="ellipse">
          <a:avLst/>
        </a:prstGeom>
        <a:blipFill>
          <a:blip xmlns:r="http://schemas.openxmlformats.org/officeDocument/2006/relationships" r:embed="rId2"/>
          <a:srcRect/>
          <a:stretch>
            <a:fillRect l="-70000" r="-70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DDB7386-1FAA-429E-AC68-76C757CBC56F}">
      <dsp:nvSpPr>
        <dsp:cNvPr id="0" name=""/>
        <dsp:cNvSpPr/>
      </dsp:nvSpPr>
      <dsp:spPr>
        <a:xfrm rot="10800000">
          <a:off x="1967954" y="1696390"/>
          <a:ext cx="7164970" cy="652973"/>
        </a:xfrm>
        <a:prstGeom prst="homePlate">
          <a:avLst/>
        </a:prstGeom>
        <a:solidFill>
          <a:schemeClr val="accent2">
            <a:hueOff val="-582145"/>
            <a:satOff val="-33571"/>
            <a:lumOff val="345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87943" tIns="87630" rIns="163576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 dirty="0"/>
            <a:t>Lecturer’s Name: </a:t>
          </a:r>
          <a:r>
            <a:rPr lang="en-GB" sz="2300" kern="1200" dirty="0"/>
            <a:t>Chijioke Uba</a:t>
          </a:r>
          <a:r>
            <a:rPr lang="en-GB" sz="2300" b="1" kern="1200" dirty="0"/>
            <a:t> </a:t>
          </a:r>
          <a:endParaRPr lang="en-GB" sz="2300" kern="1200" dirty="0"/>
        </a:p>
      </dsp:txBody>
      <dsp:txXfrm rot="10800000">
        <a:off x="2131197" y="1696390"/>
        <a:ext cx="7001727" cy="652973"/>
      </dsp:txXfrm>
    </dsp:sp>
    <dsp:sp modelId="{D206EA15-24AD-422B-81F6-253F12353E1C}">
      <dsp:nvSpPr>
        <dsp:cNvPr id="0" name=""/>
        <dsp:cNvSpPr/>
      </dsp:nvSpPr>
      <dsp:spPr>
        <a:xfrm>
          <a:off x="1641467" y="1696390"/>
          <a:ext cx="652973" cy="652973"/>
        </a:xfrm>
        <a:prstGeom prst="ellipse">
          <a:avLst/>
        </a:prstGeom>
        <a:blipFill>
          <a:blip xmlns:r="http://schemas.openxmlformats.org/officeDocument/2006/relationships" r:embed="rId3"/>
          <a:srcRect/>
          <a:stretch>
            <a:fillRect t="-2000" b="-2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F7D61C4-5DC9-4E0A-8240-CB1997BF2A8E}">
      <dsp:nvSpPr>
        <dsp:cNvPr id="0" name=""/>
        <dsp:cNvSpPr/>
      </dsp:nvSpPr>
      <dsp:spPr>
        <a:xfrm rot="10800000">
          <a:off x="1967954" y="2544282"/>
          <a:ext cx="7164970" cy="652973"/>
        </a:xfrm>
        <a:prstGeom prst="homePlate">
          <a:avLst/>
        </a:prstGeom>
        <a:solidFill>
          <a:schemeClr val="accent2">
            <a:hueOff val="-873218"/>
            <a:satOff val="-50357"/>
            <a:lumOff val="517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87943" tIns="87630" rIns="163576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 dirty="0"/>
            <a:t>Module Code: </a:t>
          </a:r>
          <a:r>
            <a:rPr lang="en-GB" sz="2300" kern="1200" dirty="0"/>
            <a:t>LCLM 4004</a:t>
          </a:r>
        </a:p>
      </dsp:txBody>
      <dsp:txXfrm rot="10800000">
        <a:off x="2131197" y="2544282"/>
        <a:ext cx="7001727" cy="652973"/>
      </dsp:txXfrm>
    </dsp:sp>
    <dsp:sp modelId="{DCF61EC0-036B-4B30-A399-22A574775C3E}">
      <dsp:nvSpPr>
        <dsp:cNvPr id="0" name=""/>
        <dsp:cNvSpPr/>
      </dsp:nvSpPr>
      <dsp:spPr>
        <a:xfrm>
          <a:off x="1641467" y="2544282"/>
          <a:ext cx="652973" cy="652973"/>
        </a:xfrm>
        <a:prstGeom prst="ellipse">
          <a:avLst/>
        </a:prstGeom>
        <a:blipFill>
          <a:blip xmlns:r="http://schemas.openxmlformats.org/officeDocument/2006/relationships" r:embed="rId4"/>
          <a:srcRect/>
          <a:stretch>
            <a:fillRect l="-17000" r="-17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98C3345-2FD3-425B-9021-F1FBACD63D29}">
      <dsp:nvSpPr>
        <dsp:cNvPr id="0" name=""/>
        <dsp:cNvSpPr/>
      </dsp:nvSpPr>
      <dsp:spPr>
        <a:xfrm rot="10800000">
          <a:off x="1967954" y="3392173"/>
          <a:ext cx="7164970" cy="652973"/>
        </a:xfrm>
        <a:prstGeom prst="homePlate">
          <a:avLst/>
        </a:prstGeom>
        <a:solidFill>
          <a:schemeClr val="accent2">
            <a:hueOff val="-1164290"/>
            <a:satOff val="-67142"/>
            <a:lumOff val="690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87943" tIns="87630" rIns="163576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 dirty="0"/>
            <a:t>Module Name: </a:t>
          </a:r>
          <a:r>
            <a:rPr lang="en-GB" sz="2300" kern="1200" dirty="0"/>
            <a:t>Problem Solving and Decision-Making</a:t>
          </a:r>
        </a:p>
      </dsp:txBody>
      <dsp:txXfrm rot="10800000">
        <a:off x="2131197" y="3392173"/>
        <a:ext cx="7001727" cy="652973"/>
      </dsp:txXfrm>
    </dsp:sp>
    <dsp:sp modelId="{9324719D-2D17-4A06-9934-AC878B6712C2}">
      <dsp:nvSpPr>
        <dsp:cNvPr id="0" name=""/>
        <dsp:cNvSpPr/>
      </dsp:nvSpPr>
      <dsp:spPr>
        <a:xfrm>
          <a:off x="1641467" y="3392173"/>
          <a:ext cx="652973" cy="652973"/>
        </a:xfrm>
        <a:prstGeom prst="ellipse">
          <a:avLst/>
        </a:prstGeom>
        <a:blipFill>
          <a:blip xmlns:r="http://schemas.openxmlformats.org/officeDocument/2006/relationships" r:embed="rId5"/>
          <a:srcRect/>
          <a:stretch>
            <a:fillRect l="-7000" r="-7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2C735D1-1A84-4ED5-AD8A-CF7E59DA9033}">
      <dsp:nvSpPr>
        <dsp:cNvPr id="0" name=""/>
        <dsp:cNvSpPr/>
      </dsp:nvSpPr>
      <dsp:spPr>
        <a:xfrm rot="10800000">
          <a:off x="1967954" y="4240065"/>
          <a:ext cx="7164970" cy="652973"/>
        </a:xfrm>
        <a:prstGeom prst="homePlate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87943" tIns="87630" rIns="163576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 dirty="0"/>
            <a:t>Component 1: </a:t>
          </a:r>
          <a:r>
            <a:rPr lang="en-GB" sz="2300" kern="1200" dirty="0"/>
            <a:t>Green Haven Florists</a:t>
          </a:r>
        </a:p>
      </dsp:txBody>
      <dsp:txXfrm rot="10800000">
        <a:off x="2131197" y="4240065"/>
        <a:ext cx="7001727" cy="652973"/>
      </dsp:txXfrm>
    </dsp:sp>
    <dsp:sp modelId="{550CD45B-04D6-4CF8-810C-538D692B4466}">
      <dsp:nvSpPr>
        <dsp:cNvPr id="0" name=""/>
        <dsp:cNvSpPr/>
      </dsp:nvSpPr>
      <dsp:spPr>
        <a:xfrm>
          <a:off x="1641467" y="4240065"/>
          <a:ext cx="652973" cy="652973"/>
        </a:xfrm>
        <a:prstGeom prst="ellipse">
          <a:avLst/>
        </a:prstGeom>
        <a:blipFill>
          <a:blip xmlns:r="http://schemas.openxmlformats.org/officeDocument/2006/relationships" r:embed="rId6"/>
          <a:srcRect/>
          <a:stretch>
            <a:fillRect l="-25000" r="-25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F52718-C5FB-4174-9159-E3063E99D016}">
      <dsp:nvSpPr>
        <dsp:cNvPr id="0" name=""/>
        <dsp:cNvSpPr/>
      </dsp:nvSpPr>
      <dsp:spPr>
        <a:xfrm>
          <a:off x="3624474" y="0"/>
          <a:ext cx="4077533" cy="747682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u="none" kern="1200" dirty="0"/>
            <a:t>Overview of my presentation</a:t>
          </a:r>
          <a:endParaRPr lang="en-GB" sz="2400" u="none" kern="1200" dirty="0"/>
        </a:p>
      </dsp:txBody>
      <dsp:txXfrm>
        <a:off x="3660973" y="36499"/>
        <a:ext cx="4004535" cy="67468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5A51DB4-6DB0-4F25-88CB-FDEF55BD7C01}">
      <dsp:nvSpPr>
        <dsp:cNvPr id="0" name=""/>
        <dsp:cNvSpPr/>
      </dsp:nvSpPr>
      <dsp:spPr>
        <a:xfrm rot="10800000">
          <a:off x="2452552" y="216"/>
          <a:ext cx="7382961" cy="2371739"/>
        </a:xfrm>
        <a:prstGeom prst="homePlat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45871" tIns="152400" rIns="284480" bIns="1524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b="1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Hello! My name is Mirela</a:t>
          </a:r>
        </a:p>
      </dsp:txBody>
      <dsp:txXfrm rot="10800000">
        <a:off x="3045487" y="216"/>
        <a:ext cx="6790026" cy="2371739"/>
      </dsp:txXfrm>
    </dsp:sp>
    <dsp:sp modelId="{09B324CC-DB1A-42AA-96D0-216C953141FB}">
      <dsp:nvSpPr>
        <dsp:cNvPr id="0" name=""/>
        <dsp:cNvSpPr/>
      </dsp:nvSpPr>
      <dsp:spPr>
        <a:xfrm>
          <a:off x="1266683" y="216"/>
          <a:ext cx="2371739" cy="2371739"/>
        </a:xfrm>
        <a:prstGeom prst="ellipse">
          <a:avLst/>
        </a:prstGeom>
        <a:blipFill>
          <a:blip xmlns:r="http://schemas.openxmlformats.org/officeDocument/2006/relationships" r:embed="rId1"/>
          <a:srcRect/>
          <a:stretch>
            <a:fillRect t="-17000" b="-17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7FB4141-8175-4A1B-85FE-2F4F9C54C036}">
      <dsp:nvSpPr>
        <dsp:cNvPr id="0" name=""/>
        <dsp:cNvSpPr/>
      </dsp:nvSpPr>
      <dsp:spPr>
        <a:xfrm rot="10800000">
          <a:off x="2452552" y="3079937"/>
          <a:ext cx="7382961" cy="2371739"/>
        </a:xfrm>
        <a:prstGeom prst="homePlate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45871" tIns="80010" rIns="149352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In this presentation I will: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/>
            <a:t>Analyse challenges faced by Green Haven Florists.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/>
            <a:t>Explore feasible strategies for improvement and sustainability.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/>
            <a:t>Create and apply a 5W2H model.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/>
            <a:t>Explain and demonstrate a PESTEL analysis.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/>
            <a:t>Look at the prospect of a Cause-and-Effect model.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/>
            <a:t>And, finally, summarise the key solutions and findings.</a:t>
          </a:r>
        </a:p>
      </dsp:txBody>
      <dsp:txXfrm rot="10800000">
        <a:off x="3045487" y="3079937"/>
        <a:ext cx="6790026" cy="2371739"/>
      </dsp:txXfrm>
    </dsp:sp>
    <dsp:sp modelId="{3FF41FB4-9A28-4CB6-85CC-20A7CBCA10B0}">
      <dsp:nvSpPr>
        <dsp:cNvPr id="0" name=""/>
        <dsp:cNvSpPr/>
      </dsp:nvSpPr>
      <dsp:spPr>
        <a:xfrm>
          <a:off x="1266683" y="3079937"/>
          <a:ext cx="2371739" cy="2371739"/>
        </a:xfrm>
        <a:prstGeom prst="ellipse">
          <a:avLst/>
        </a:prstGeom>
        <a:blipFill>
          <a:blip xmlns:r="http://schemas.openxmlformats.org/officeDocument/2006/relationships" r:embed="rId2"/>
          <a:srcRect/>
          <a:stretch>
            <a:fillRect l="-25000" r="-25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4C45207-859A-4727-A704-120E810C3D40}">
      <dsp:nvSpPr>
        <dsp:cNvPr id="0" name=""/>
        <dsp:cNvSpPr/>
      </dsp:nvSpPr>
      <dsp:spPr>
        <a:xfrm>
          <a:off x="0" y="197"/>
          <a:ext cx="10084279" cy="939884"/>
        </a:xfrm>
        <a:prstGeom prst="roundRect">
          <a:avLst/>
        </a:prstGeom>
        <a:solidFill>
          <a:schemeClr val="accent4">
            <a:lumMod val="7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marL="0" lvl="0" indent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b="1" u="none" kern="1200" dirty="0"/>
            <a:t>Overview of Green Havan Florists</a:t>
          </a:r>
          <a:endParaRPr lang="en-GB" sz="4400" u="none" kern="1200" dirty="0"/>
        </a:p>
      </dsp:txBody>
      <dsp:txXfrm>
        <a:off x="45881" y="46078"/>
        <a:ext cx="9992517" cy="84812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C33D12E-C10F-4568-86F9-106BCFA3773D}">
      <dsp:nvSpPr>
        <dsp:cNvPr id="0" name=""/>
        <dsp:cNvSpPr/>
      </dsp:nvSpPr>
      <dsp:spPr>
        <a:xfrm>
          <a:off x="0" y="101113"/>
          <a:ext cx="10862094" cy="60840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Green Haven is a small independent flower shop in Norwich, UK.</a:t>
          </a:r>
        </a:p>
      </dsp:txBody>
      <dsp:txXfrm>
        <a:off x="29700" y="130813"/>
        <a:ext cx="10802694" cy="549000"/>
      </dsp:txXfrm>
    </dsp:sp>
    <dsp:sp modelId="{0113D8D7-9452-43A4-BA10-452E30A1EC91}">
      <dsp:nvSpPr>
        <dsp:cNvPr id="0" name=""/>
        <dsp:cNvSpPr/>
      </dsp:nvSpPr>
      <dsp:spPr>
        <a:xfrm>
          <a:off x="0" y="755593"/>
          <a:ext cx="10862094" cy="608400"/>
        </a:xfrm>
        <a:prstGeom prst="roundRect">
          <a:avLst/>
        </a:prstGeom>
        <a:solidFill>
          <a:schemeClr val="accent3">
            <a:hueOff val="542120"/>
            <a:satOff val="20000"/>
            <a:lumOff val="-294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Founded in 2016 by Liam and Pryia Patel.</a:t>
          </a:r>
        </a:p>
      </dsp:txBody>
      <dsp:txXfrm>
        <a:off x="29700" y="785293"/>
        <a:ext cx="10802694" cy="549000"/>
      </dsp:txXfrm>
    </dsp:sp>
    <dsp:sp modelId="{A4796CCE-7290-4346-B54D-6084D9E17FE4}">
      <dsp:nvSpPr>
        <dsp:cNvPr id="0" name=""/>
        <dsp:cNvSpPr/>
      </dsp:nvSpPr>
      <dsp:spPr>
        <a:xfrm>
          <a:off x="0" y="1410073"/>
          <a:ext cx="10862094" cy="608400"/>
        </a:xfrm>
        <a:prstGeom prst="roundRect">
          <a:avLst/>
        </a:prstGeom>
        <a:solidFill>
          <a:schemeClr val="accent3">
            <a:hueOff val="1084240"/>
            <a:satOff val="40000"/>
            <a:lumOff val="-588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Known for bespoke floral design, eco-friendly packaging, and community engagement. </a:t>
          </a:r>
        </a:p>
      </dsp:txBody>
      <dsp:txXfrm>
        <a:off x="29700" y="1439773"/>
        <a:ext cx="10802694" cy="549000"/>
      </dsp:txXfrm>
    </dsp:sp>
    <dsp:sp modelId="{688D1966-908F-4BCC-8ECF-6815E166FD2E}">
      <dsp:nvSpPr>
        <dsp:cNvPr id="0" name=""/>
        <dsp:cNvSpPr/>
      </dsp:nvSpPr>
      <dsp:spPr>
        <a:xfrm>
          <a:off x="0" y="2064553"/>
          <a:ext cx="10862094" cy="608400"/>
        </a:xfrm>
        <a:prstGeom prst="roundRect">
          <a:avLst/>
        </a:prstGeom>
        <a:solidFill>
          <a:schemeClr val="accent3">
            <a:hueOff val="1626359"/>
            <a:satOff val="60000"/>
            <a:lumOff val="-882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Serves walk-in customers, corporate clients, and weddings.</a:t>
          </a:r>
        </a:p>
      </dsp:txBody>
      <dsp:txXfrm>
        <a:off x="29700" y="2094253"/>
        <a:ext cx="10802694" cy="549000"/>
      </dsp:txXfrm>
    </dsp:sp>
    <dsp:sp modelId="{E46537F9-BD71-46DF-AA76-0946186CFAA9}">
      <dsp:nvSpPr>
        <dsp:cNvPr id="0" name=""/>
        <dsp:cNvSpPr/>
      </dsp:nvSpPr>
      <dsp:spPr>
        <a:xfrm>
          <a:off x="0" y="2719033"/>
          <a:ext cx="10862094" cy="608400"/>
        </a:xfrm>
        <a:prstGeom prst="roundRect">
          <a:avLst/>
        </a:prstGeom>
        <a:solidFill>
          <a:schemeClr val="accent3">
            <a:hueOff val="2168479"/>
            <a:satOff val="80000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The business recently experienced declining revenue and foot traffic. </a:t>
          </a:r>
        </a:p>
      </dsp:txBody>
      <dsp:txXfrm>
        <a:off x="29700" y="2748733"/>
        <a:ext cx="10802694" cy="549000"/>
      </dsp:txXfrm>
    </dsp:sp>
    <dsp:sp modelId="{6B7364C1-01A9-406F-8500-60FAD5745E43}">
      <dsp:nvSpPr>
        <dsp:cNvPr id="0" name=""/>
        <dsp:cNvSpPr/>
      </dsp:nvSpPr>
      <dsp:spPr>
        <a:xfrm>
          <a:off x="0" y="3373513"/>
          <a:ext cx="10862094" cy="608400"/>
        </a:xfrm>
        <a:prstGeom prst="roundRect">
          <a:avLst/>
        </a:prstGeom>
        <a:solidFill>
          <a:schemeClr val="accent3">
            <a:hueOff val="2710599"/>
            <a:satOff val="100000"/>
            <a:lumOff val="-1470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Now facing challenges that include rising costs, competition from online flower delivery services, but also two new competitors that entered the local market.  </a:t>
          </a:r>
        </a:p>
      </dsp:txBody>
      <dsp:txXfrm>
        <a:off x="29700" y="3403213"/>
        <a:ext cx="10802694" cy="54900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94BCD28-1965-4E95-9E0C-CF60921F6B96}">
      <dsp:nvSpPr>
        <dsp:cNvPr id="0" name=""/>
        <dsp:cNvSpPr/>
      </dsp:nvSpPr>
      <dsp:spPr>
        <a:xfrm>
          <a:off x="0" y="73387"/>
          <a:ext cx="10792324" cy="1216800"/>
        </a:xfrm>
        <a:prstGeom prst="roundRect">
          <a:avLst/>
        </a:prstGeom>
        <a:solidFill>
          <a:schemeClr val="accent4">
            <a:lumMod val="60000"/>
            <a:lumOff val="4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b="1" u="none" kern="1200" dirty="0">
              <a:latin typeface="Arial" panose="020B0604020202020204" pitchFamily="34" charset="0"/>
              <a:cs typeface="Arial" panose="020B0604020202020204" pitchFamily="34" charset="0"/>
            </a:rPr>
            <a:t>Key problems for Green Haven Florists </a:t>
          </a:r>
          <a:endParaRPr lang="en-GB" sz="3600" u="none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9399" y="132786"/>
        <a:ext cx="10673526" cy="1098002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86F8B0F-8EE5-4AB3-827D-21D8745A628E}">
      <dsp:nvSpPr>
        <dsp:cNvPr id="0" name=""/>
        <dsp:cNvSpPr/>
      </dsp:nvSpPr>
      <dsp:spPr>
        <a:xfrm rot="5400000">
          <a:off x="6577225" y="-2605115"/>
          <a:ext cx="1282930" cy="6818753"/>
        </a:xfrm>
        <a:prstGeom prst="round2Same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>
              <a:latin typeface="+mn-lt"/>
            </a:rPr>
            <a:t>30% decline for in-store sales over the past year; changing consumer behaviour </a:t>
          </a:r>
          <a:r>
            <a:rPr lang="en-GB" sz="1100" kern="1200" dirty="0">
              <a:latin typeface="+mn-lt"/>
            </a:rPr>
            <a:t>(Deloitte, 2022; Statista, 2023).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>
              <a:latin typeface="+mn-lt"/>
            </a:rPr>
            <a:t>Online sales growth not significant to compensate for the lost walk-in customers.</a:t>
          </a:r>
        </a:p>
        <a:p>
          <a:pPr marL="114300" lvl="1" indent="-114300" algn="l" defTabSz="6223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>
              <a:latin typeface="+mn-lt"/>
            </a:rPr>
            <a:t>Reduced high-street activity due to closure of nearby businesses.</a:t>
          </a:r>
        </a:p>
      </dsp:txBody>
      <dsp:txXfrm rot="-5400000">
        <a:off x="3809314" y="225423"/>
        <a:ext cx="6756126" cy="1157676"/>
      </dsp:txXfrm>
    </dsp:sp>
    <dsp:sp modelId="{E355AB50-801B-4CE6-BBFB-A466DB5CE530}">
      <dsp:nvSpPr>
        <dsp:cNvPr id="0" name=""/>
        <dsp:cNvSpPr/>
      </dsp:nvSpPr>
      <dsp:spPr>
        <a:xfrm>
          <a:off x="0" y="2429"/>
          <a:ext cx="3835549" cy="1603663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53340" rIns="106680" bIns="5334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/>
            <a:t>Declining sales, foot traffic, and market changes</a:t>
          </a:r>
        </a:p>
      </dsp:txBody>
      <dsp:txXfrm>
        <a:off x="78284" y="80713"/>
        <a:ext cx="3678981" cy="1447095"/>
      </dsp:txXfrm>
    </dsp:sp>
    <dsp:sp modelId="{50E3A4B1-797F-4702-997A-014DE8823FBC}">
      <dsp:nvSpPr>
        <dsp:cNvPr id="0" name=""/>
        <dsp:cNvSpPr/>
      </dsp:nvSpPr>
      <dsp:spPr>
        <a:xfrm rot="5400000">
          <a:off x="6603460" y="-921269"/>
          <a:ext cx="1282930" cy="6818753"/>
        </a:xfrm>
        <a:prstGeom prst="round2SameRect">
          <a:avLst/>
        </a:prstGeom>
        <a:solidFill>
          <a:schemeClr val="accent2">
            <a:tint val="40000"/>
            <a:alpha val="90000"/>
            <a:hueOff val="-424613"/>
            <a:satOff val="-37673"/>
            <a:lumOff val="-385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424613"/>
              <a:satOff val="-37673"/>
              <a:lumOff val="-38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>
              <a:latin typeface="+mn-lt"/>
            </a:rPr>
            <a:t>Increased competition from online retailers </a:t>
          </a:r>
          <a:r>
            <a:rPr lang="en-GB" sz="1200" kern="1200" dirty="0">
              <a:latin typeface="+mn-lt"/>
            </a:rPr>
            <a:t>(Mintel, 2023; Kotler et al., 2021)</a:t>
          </a:r>
          <a:r>
            <a:rPr lang="en-GB" sz="1400" kern="1200" dirty="0">
              <a:latin typeface="+mn-lt"/>
            </a:rPr>
            <a:t>.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>
              <a:latin typeface="+mn-lt"/>
            </a:rPr>
            <a:t>Rising operating and supply costs reduce profit margins </a:t>
          </a:r>
          <a:r>
            <a:rPr lang="en-GB" sz="1200" kern="1200" dirty="0">
              <a:latin typeface="+mn-lt"/>
            </a:rPr>
            <a:t>(Deloitte, 2022; Mintel, 2023).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>
              <a:latin typeface="+mn-lt"/>
            </a:rPr>
            <a:t>Outdated digital marketing strategy, relying mainly on word-of mouth and occasional social media posts.</a:t>
          </a:r>
        </a:p>
      </dsp:txBody>
      <dsp:txXfrm rot="-5400000">
        <a:off x="3835549" y="1909269"/>
        <a:ext cx="6756126" cy="1157676"/>
      </dsp:txXfrm>
    </dsp:sp>
    <dsp:sp modelId="{A97A962D-6E13-4429-B787-1B9929844129}">
      <dsp:nvSpPr>
        <dsp:cNvPr id="0" name=""/>
        <dsp:cNvSpPr/>
      </dsp:nvSpPr>
      <dsp:spPr>
        <a:xfrm>
          <a:off x="0" y="1686275"/>
          <a:ext cx="3835549" cy="1603663"/>
        </a:xfrm>
        <a:prstGeom prst="roundRect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53340" rIns="106680" bIns="5334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/>
            <a:t>Reasons that are contributing to this decline in sales</a:t>
          </a:r>
        </a:p>
      </dsp:txBody>
      <dsp:txXfrm>
        <a:off x="78284" y="1764559"/>
        <a:ext cx="3678981" cy="1447095"/>
      </dsp:txXfrm>
    </dsp:sp>
    <dsp:sp modelId="{8FDB751E-49B5-4CAF-ADA8-3354D6FA0A3C}">
      <dsp:nvSpPr>
        <dsp:cNvPr id="0" name=""/>
        <dsp:cNvSpPr/>
      </dsp:nvSpPr>
      <dsp:spPr>
        <a:xfrm rot="5400000">
          <a:off x="6603460" y="762576"/>
          <a:ext cx="1282930" cy="6818753"/>
        </a:xfrm>
        <a:prstGeom prst="round2SameRect">
          <a:avLst/>
        </a:prstGeom>
        <a:solidFill>
          <a:schemeClr val="accent2">
            <a:tint val="40000"/>
            <a:alpha val="90000"/>
            <a:hueOff val="-849226"/>
            <a:satOff val="-75346"/>
            <a:lumOff val="-769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849226"/>
              <a:satOff val="-75346"/>
              <a:lumOff val="-76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/>
            <a:t>Impact is wide-ranging, affecting sales, costs, marketing, and customer service.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/>
            <a:t>Problems are strategic and long term due to competition </a:t>
          </a:r>
          <a:r>
            <a:rPr lang="en-GB" sz="1200" kern="1200" dirty="0"/>
            <a:t>(Deloitte, 2022; Statista, 2023).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/>
            <a:t>Causes are mainly external but intensified by weak digital capability internally </a:t>
          </a:r>
          <a:r>
            <a:rPr lang="en-GB" sz="1200" kern="1200" dirty="0"/>
            <a:t>(Chaffey &amp; Ellis-Chadwick, 2022).</a:t>
          </a:r>
        </a:p>
      </dsp:txBody>
      <dsp:txXfrm rot="-5400000">
        <a:off x="3835549" y="3593115"/>
        <a:ext cx="6756126" cy="1157676"/>
      </dsp:txXfrm>
    </dsp:sp>
    <dsp:sp modelId="{641B33FC-09CC-449D-82E5-4FDA2F2E44CF}">
      <dsp:nvSpPr>
        <dsp:cNvPr id="0" name=""/>
        <dsp:cNvSpPr/>
      </dsp:nvSpPr>
      <dsp:spPr>
        <a:xfrm>
          <a:off x="0" y="3370122"/>
          <a:ext cx="3835549" cy="1603663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53340" rIns="106680" bIns="5334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/>
            <a:t>Nature and scope of these problems</a:t>
          </a:r>
        </a:p>
      </dsp:txBody>
      <dsp:txXfrm>
        <a:off x="78284" y="3448406"/>
        <a:ext cx="3678981" cy="1447095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802C427-3243-4505-83DD-00F0AA8959FA}">
      <dsp:nvSpPr>
        <dsp:cNvPr id="0" name=""/>
        <dsp:cNvSpPr/>
      </dsp:nvSpPr>
      <dsp:spPr>
        <a:xfrm>
          <a:off x="0" y="0"/>
          <a:ext cx="10101532" cy="518113"/>
        </a:xfrm>
        <a:prstGeom prst="roundRect">
          <a:avLst/>
        </a:prstGeom>
        <a:solidFill>
          <a:srgbClr val="7030A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b="1" kern="1200" dirty="0"/>
            <a:t>5W2H model</a:t>
          </a:r>
          <a:endParaRPr lang="en-GB" sz="4000" kern="1200" dirty="0"/>
        </a:p>
      </dsp:txBody>
      <dsp:txXfrm>
        <a:off x="25292" y="25292"/>
        <a:ext cx="10050948" cy="467529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D748C93-626B-41B9-9911-43B14AAC6C29}">
      <dsp:nvSpPr>
        <dsp:cNvPr id="0" name=""/>
        <dsp:cNvSpPr/>
      </dsp:nvSpPr>
      <dsp:spPr>
        <a:xfrm rot="10800000">
          <a:off x="2092753" y="0"/>
          <a:ext cx="6992874" cy="1325563"/>
        </a:xfrm>
        <a:prstGeom prst="homePlate">
          <a:avLst/>
        </a:prstGeom>
        <a:solidFill>
          <a:schemeClr val="accent6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84536" tIns="217170" rIns="405384" bIns="217170" numCol="1" spcCol="1270" anchor="ctr" anchorCtr="0">
          <a:noAutofit/>
        </a:bodyPr>
        <a:lstStyle/>
        <a:p>
          <a:pPr marL="0" lvl="0" indent="0" algn="ctr" defTabSz="2533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700" b="1" kern="1200" dirty="0"/>
            <a:t>PESTLE Framework</a:t>
          </a:r>
          <a:endParaRPr lang="en-GB" sz="5700" kern="1200" dirty="0"/>
        </a:p>
      </dsp:txBody>
      <dsp:txXfrm rot="10800000">
        <a:off x="2424144" y="0"/>
        <a:ext cx="6661483" cy="1325563"/>
      </dsp:txXfrm>
    </dsp:sp>
    <dsp:sp modelId="{903AD31C-8EFE-4F05-9446-2F59559D04F5}">
      <dsp:nvSpPr>
        <dsp:cNvPr id="0" name=""/>
        <dsp:cNvSpPr/>
      </dsp:nvSpPr>
      <dsp:spPr>
        <a:xfrm>
          <a:off x="1429972" y="0"/>
          <a:ext cx="1325563" cy="1325563"/>
        </a:xfrm>
        <a:prstGeom prst="ellipse">
          <a:avLst/>
        </a:prstGeom>
        <a:blipFill>
          <a:blip xmlns:r="http://schemas.openxmlformats.org/officeDocument/2006/relationships" r:embed="rId1"/>
          <a:srcRect/>
          <a:stretch>
            <a:fillRect l="-7000" r="-7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7D93812-84C7-46AE-AD48-7460783E275B}">
      <dsp:nvSpPr>
        <dsp:cNvPr id="0" name=""/>
        <dsp:cNvSpPr/>
      </dsp:nvSpPr>
      <dsp:spPr>
        <a:xfrm>
          <a:off x="0" y="3131"/>
          <a:ext cx="10515600" cy="743535"/>
        </a:xfrm>
        <a:prstGeom prst="roundRect">
          <a:avLst/>
        </a:prstGeom>
        <a:solidFill>
          <a:schemeClr val="accent2">
            <a:shade val="8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/>
            <a:t>What is the PESTLE Framework?</a:t>
          </a:r>
        </a:p>
      </dsp:txBody>
      <dsp:txXfrm>
        <a:off x="36296" y="39427"/>
        <a:ext cx="10443008" cy="670943"/>
      </dsp:txXfrm>
    </dsp:sp>
    <dsp:sp modelId="{72C3F6B1-E3F9-4291-8AF6-30AD0907BDBD}">
      <dsp:nvSpPr>
        <dsp:cNvPr id="0" name=""/>
        <dsp:cNvSpPr/>
      </dsp:nvSpPr>
      <dsp:spPr>
        <a:xfrm>
          <a:off x="0" y="746666"/>
          <a:ext cx="10515600" cy="37218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3870" tIns="25400" rIns="142240" bIns="25400" numCol="1" spcCol="1270" anchor="t" anchorCtr="0">
          <a:noAutofit/>
        </a:bodyPr>
        <a:lstStyle/>
        <a:p>
          <a:pPr marL="228600" lvl="1" indent="-228600" algn="just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 dirty="0">
              <a:highlight>
                <a:srgbClr val="FFFF00"/>
              </a:highlight>
            </a:rPr>
            <a:t>What?</a:t>
          </a:r>
          <a:r>
            <a:rPr lang="en-GB" sz="2000" kern="1200" dirty="0"/>
            <a:t> </a:t>
          </a:r>
          <a:r>
            <a:rPr lang="en-GB" sz="2000" kern="1200" dirty="0">
              <a:solidFill>
                <a:schemeClr val="accent2">
                  <a:lumMod val="75000"/>
                </a:schemeClr>
              </a:solidFill>
            </a:rPr>
            <a:t>PESTLE is a strategic analysis tool used to examine the </a:t>
          </a:r>
          <a:r>
            <a:rPr lang="en-GB" sz="2000" b="1" kern="1200" dirty="0">
              <a:solidFill>
                <a:schemeClr val="accent2">
                  <a:lumMod val="75000"/>
                </a:schemeClr>
              </a:solidFill>
            </a:rPr>
            <a:t>external macro-environment </a:t>
          </a:r>
          <a:r>
            <a:rPr lang="en-GB" sz="2000" kern="1200" dirty="0">
              <a:solidFill>
                <a:schemeClr val="accent2">
                  <a:lumMod val="75000"/>
                </a:schemeClr>
              </a:solidFill>
            </a:rPr>
            <a:t>affecting an organisation </a:t>
          </a:r>
          <a:r>
            <a:rPr lang="en-GB" sz="1800" kern="1200" dirty="0">
              <a:solidFill>
                <a:schemeClr val="accent2">
                  <a:lumMod val="75000"/>
                </a:schemeClr>
              </a:solidFill>
            </a:rPr>
            <a:t>(Kotler et al., 2021).</a:t>
          </a:r>
        </a:p>
        <a:p>
          <a:pPr marL="228600" lvl="1" indent="-228600" algn="just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 dirty="0">
              <a:highlight>
                <a:srgbClr val="FFFF00"/>
              </a:highlight>
            </a:rPr>
            <a:t>Why?</a:t>
          </a:r>
          <a:r>
            <a:rPr lang="en-GB" sz="2000" kern="1200" dirty="0"/>
            <a:t> </a:t>
          </a:r>
          <a:r>
            <a:rPr lang="en-GB" sz="2000" kern="1200" dirty="0">
              <a:solidFill>
                <a:schemeClr val="accent5">
                  <a:lumMod val="50000"/>
                </a:schemeClr>
              </a:solidFill>
            </a:rPr>
            <a:t>Is it used to understand </a:t>
          </a:r>
          <a:r>
            <a:rPr lang="en-GB" sz="2000" kern="1200" dirty="0">
              <a:solidFill>
                <a:schemeClr val="accent1">
                  <a:lumMod val="75000"/>
                </a:schemeClr>
              </a:solidFill>
            </a:rPr>
            <a:t>external influences that impact business performance; to support strategic planning and decision-making </a:t>
          </a:r>
          <a:r>
            <a:rPr lang="en-GB" sz="1800" kern="1200" dirty="0">
              <a:solidFill>
                <a:schemeClr val="accent1">
                  <a:lumMod val="75000"/>
                </a:schemeClr>
              </a:solidFill>
            </a:rPr>
            <a:t>(Baines, Fill and Page, 2020).</a:t>
          </a:r>
        </a:p>
        <a:p>
          <a:pPr marL="228600" lvl="1" indent="-228600" algn="just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 dirty="0">
              <a:highlight>
                <a:srgbClr val="FFFF00"/>
              </a:highlight>
            </a:rPr>
            <a:t>Where? </a:t>
          </a:r>
          <a:r>
            <a:rPr lang="en-GB" sz="2000" kern="1200" dirty="0">
              <a:solidFill>
                <a:schemeClr val="accent4">
                  <a:lumMod val="75000"/>
                </a:schemeClr>
              </a:solidFill>
            </a:rPr>
            <a:t>PESTLE is used in business strategy development, new product, market analysis, academic case studies and reports. </a:t>
          </a:r>
        </a:p>
        <a:p>
          <a:pPr marL="228600" lvl="1" indent="-228600" algn="just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Font typeface="Arial" panose="020B0604020202020204" pitchFamily="34" charset="0"/>
            <a:buChar char="•"/>
          </a:pPr>
          <a:r>
            <a:rPr lang="en-GB" sz="2000" kern="1200" dirty="0">
              <a:highlight>
                <a:srgbClr val="FFFF00"/>
              </a:highlight>
            </a:rPr>
            <a:t>Benefits of this Framework </a:t>
          </a:r>
          <a:r>
            <a:rPr lang="en-GB" sz="2000" kern="1200" dirty="0"/>
            <a:t>- </a:t>
          </a:r>
          <a:r>
            <a:rPr lang="en-GB" sz="2000" kern="1200" dirty="0">
              <a:solidFill>
                <a:schemeClr val="accent6">
                  <a:lumMod val="75000"/>
                </a:schemeClr>
              </a:solidFill>
            </a:rPr>
            <a:t>provides a structured approach to environmental analysis; helps organisations identify opportunities and threats </a:t>
          </a:r>
          <a:r>
            <a:rPr lang="en-GB" sz="1800" kern="1200" dirty="0">
              <a:solidFill>
                <a:schemeClr val="accent6">
                  <a:lumMod val="75000"/>
                </a:schemeClr>
              </a:solidFill>
            </a:rPr>
            <a:t>(Baines et al., 2020); </a:t>
          </a:r>
        </a:p>
        <a:p>
          <a:pPr marL="228600" lvl="1" indent="-228600" algn="just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 dirty="0">
              <a:highlight>
                <a:srgbClr val="FFFF00"/>
              </a:highlight>
            </a:rPr>
            <a:t>Criticisms of PESTLE Framework  </a:t>
          </a:r>
          <a:r>
            <a:rPr lang="en-GB" sz="2000" kern="1200" dirty="0"/>
            <a:t>- </a:t>
          </a:r>
          <a:r>
            <a:rPr lang="en-GB" sz="2000" kern="1200" dirty="0">
              <a:solidFill>
                <a:schemeClr val="accent3">
                  <a:lumMod val="50000"/>
                </a:schemeClr>
              </a:solidFill>
            </a:rPr>
            <a:t>can be too broad and descriptive </a:t>
          </a:r>
          <a:r>
            <a:rPr lang="en-GB" sz="1800" kern="1200" dirty="0">
              <a:solidFill>
                <a:schemeClr val="accent3">
                  <a:lumMod val="50000"/>
                </a:schemeClr>
              </a:solidFill>
            </a:rPr>
            <a:t>(Hill, Jones and Schilling, 2021); </a:t>
          </a:r>
          <a:r>
            <a:rPr lang="en-GB" sz="2000" kern="1200" dirty="0">
              <a:solidFill>
                <a:schemeClr val="accent3">
                  <a:lumMod val="50000"/>
                </a:schemeClr>
              </a:solidFill>
            </a:rPr>
            <a:t>may become outdated quickly in fast-changing environments </a:t>
          </a:r>
          <a:r>
            <a:rPr lang="en-GB" sz="1800" kern="1200" dirty="0">
              <a:solidFill>
                <a:schemeClr val="accent3">
                  <a:lumMod val="50000"/>
                </a:schemeClr>
              </a:solidFill>
            </a:rPr>
            <a:t>(Chaffey and Ellis Chadwick, 2022).</a:t>
          </a:r>
        </a:p>
        <a:p>
          <a:pPr marL="228600" lvl="1" indent="-228600" algn="just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endParaRPr lang="en-GB" sz="2000" kern="1200" dirty="0"/>
        </a:p>
      </dsp:txBody>
      <dsp:txXfrm>
        <a:off x="0" y="746666"/>
        <a:ext cx="10515600" cy="3721860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BA1F54F-E996-4F2C-ACEE-35B945A5DC09}">
      <dsp:nvSpPr>
        <dsp:cNvPr id="0" name=""/>
        <dsp:cNvSpPr/>
      </dsp:nvSpPr>
      <dsp:spPr>
        <a:xfrm rot="10800000">
          <a:off x="2092753" y="0"/>
          <a:ext cx="6992874" cy="1325563"/>
        </a:xfrm>
        <a:prstGeom prst="homePlat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84536" tIns="137160" rIns="256032" bIns="1371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b="1" u="none" kern="1200" dirty="0"/>
            <a:t>Cause-and-Effect Model</a:t>
          </a:r>
        </a:p>
      </dsp:txBody>
      <dsp:txXfrm rot="10800000">
        <a:off x="2424144" y="0"/>
        <a:ext cx="6661483" cy="1325563"/>
      </dsp:txXfrm>
    </dsp:sp>
    <dsp:sp modelId="{CAC98587-11BB-4E49-9E77-E21AC9C818A4}">
      <dsp:nvSpPr>
        <dsp:cNvPr id="0" name=""/>
        <dsp:cNvSpPr/>
      </dsp:nvSpPr>
      <dsp:spPr>
        <a:xfrm>
          <a:off x="1188441" y="0"/>
          <a:ext cx="1325563" cy="1325563"/>
        </a:xfrm>
        <a:prstGeom prst="ellipse">
          <a:avLst/>
        </a:prstGeom>
        <a:blipFill>
          <a:blip xmlns:r="http://schemas.openxmlformats.org/officeDocument/2006/relationships" r:embed="rId1"/>
          <a:srcRect/>
          <a:stretch>
            <a:fillRect l="-13000" r="-13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E0C79EE-A54A-4197-9F58-74C61B0A6DE9}">
      <dsp:nvSpPr>
        <dsp:cNvPr id="0" name=""/>
        <dsp:cNvSpPr/>
      </dsp:nvSpPr>
      <dsp:spPr>
        <a:xfrm rot="10800000">
          <a:off x="2066420" y="1793"/>
          <a:ext cx="7502472" cy="706799"/>
        </a:xfrm>
        <a:prstGeom prst="homePlate">
          <a:avLst/>
        </a:prstGeom>
        <a:solidFill>
          <a:schemeClr val="accent2">
            <a:shade val="8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1679" tIns="49530" rIns="92456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 dirty="0"/>
            <a:t>The Cause-and-Effect Model </a:t>
          </a:r>
          <a:r>
            <a:rPr lang="en-GB" sz="1300" kern="1200" dirty="0"/>
            <a:t>is a problem-analysis tool used to identify and categorise the root causes of a specific problem and includes categories such as: </a:t>
          </a:r>
        </a:p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 dirty="0"/>
            <a:t>People, Processes, Technology, Materials, Environment, and Management</a:t>
          </a:r>
          <a:r>
            <a:rPr lang="en-GB" sz="1300" kern="1200" dirty="0"/>
            <a:t> </a:t>
          </a:r>
          <a:r>
            <a:rPr lang="en-GB" sz="1200" kern="1200" dirty="0"/>
            <a:t>(Oakland, 2014).</a:t>
          </a:r>
        </a:p>
      </dsp:txBody>
      <dsp:txXfrm rot="10800000">
        <a:off x="2243120" y="1793"/>
        <a:ext cx="7325772" cy="706799"/>
      </dsp:txXfrm>
    </dsp:sp>
    <dsp:sp modelId="{FB107835-CE9F-41E7-8CFF-199D5C6950EF}">
      <dsp:nvSpPr>
        <dsp:cNvPr id="0" name=""/>
        <dsp:cNvSpPr/>
      </dsp:nvSpPr>
      <dsp:spPr>
        <a:xfrm>
          <a:off x="1713020" y="1793"/>
          <a:ext cx="706799" cy="706799"/>
        </a:xfrm>
        <a:prstGeom prst="ellipse">
          <a:avLst/>
        </a:prstGeom>
        <a:blipFill>
          <a:blip xmlns:r="http://schemas.openxmlformats.org/officeDocument/2006/relationships" r:embed="rId1"/>
          <a:srcRect/>
          <a:stretch>
            <a:fillRect l="-30000" r="-30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E1673C0-7969-4409-A50E-DEE86BE5F525}">
      <dsp:nvSpPr>
        <dsp:cNvPr id="0" name=""/>
        <dsp:cNvSpPr/>
      </dsp:nvSpPr>
      <dsp:spPr>
        <a:xfrm rot="10800000">
          <a:off x="2066420" y="912031"/>
          <a:ext cx="7502472" cy="706799"/>
        </a:xfrm>
        <a:prstGeom prst="homePlate">
          <a:avLst/>
        </a:prstGeom>
        <a:solidFill>
          <a:schemeClr val="accent2">
            <a:shade val="80000"/>
            <a:hueOff val="-120354"/>
            <a:satOff val="2542"/>
            <a:lumOff val="677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1679" tIns="49530" rIns="92456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 dirty="0"/>
            <a:t>Why?</a:t>
          </a:r>
          <a:r>
            <a:rPr lang="en-GB" sz="1300" kern="1200" dirty="0"/>
            <a:t> It is used to support </a:t>
          </a:r>
          <a:r>
            <a:rPr lang="en-GB" sz="1300" b="1" kern="1200" dirty="0"/>
            <a:t>systematic and structured problem–solving</a:t>
          </a:r>
          <a:r>
            <a:rPr lang="en-GB" sz="1300" kern="1200" dirty="0"/>
            <a:t> </a:t>
          </a:r>
          <a:r>
            <a:rPr lang="en-GB" sz="1200" kern="1200" dirty="0"/>
            <a:t>(Anon, 2007). </a:t>
          </a:r>
        </a:p>
      </dsp:txBody>
      <dsp:txXfrm rot="10800000">
        <a:off x="2243120" y="912031"/>
        <a:ext cx="7325772" cy="706799"/>
      </dsp:txXfrm>
    </dsp:sp>
    <dsp:sp modelId="{C8E21450-56C6-4FDC-8A91-5043625A1F5B}">
      <dsp:nvSpPr>
        <dsp:cNvPr id="0" name=""/>
        <dsp:cNvSpPr/>
      </dsp:nvSpPr>
      <dsp:spPr>
        <a:xfrm>
          <a:off x="1713020" y="912031"/>
          <a:ext cx="706799" cy="706799"/>
        </a:xfrm>
        <a:prstGeom prst="ellipse">
          <a:avLst/>
        </a:prstGeom>
        <a:blipFill>
          <a:blip xmlns:r="http://schemas.openxmlformats.org/officeDocument/2006/relationships" r:embed="rId2"/>
          <a:srcRect/>
          <a:stretch>
            <a:fillRect l="-50000" r="-50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60680EA-FF41-4B08-9C54-833ADA12E512}">
      <dsp:nvSpPr>
        <dsp:cNvPr id="0" name=""/>
        <dsp:cNvSpPr/>
      </dsp:nvSpPr>
      <dsp:spPr>
        <a:xfrm rot="10800000">
          <a:off x="2066420" y="1822269"/>
          <a:ext cx="7502472" cy="706799"/>
        </a:xfrm>
        <a:prstGeom prst="homePlate">
          <a:avLst/>
        </a:prstGeom>
        <a:solidFill>
          <a:schemeClr val="accent2">
            <a:shade val="80000"/>
            <a:hueOff val="-240708"/>
            <a:satOff val="5083"/>
            <a:lumOff val="1354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1679" tIns="60960" rIns="113792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Where and How? </a:t>
          </a:r>
          <a:r>
            <a:rPr lang="en-GB" sz="1600" kern="1200" dirty="0"/>
            <a:t>It is used in business management, helps </a:t>
          </a:r>
          <a:r>
            <a:rPr lang="en-GB" sz="1600" b="1" kern="1200" dirty="0"/>
            <a:t>defining the problem</a:t>
          </a:r>
          <a:r>
            <a:rPr lang="en-GB" sz="1600" kern="1200" dirty="0"/>
            <a:t>; 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grouping causes into </a:t>
          </a:r>
          <a:r>
            <a:rPr lang="en-GB" sz="1600" b="1" kern="1200" dirty="0"/>
            <a:t>logical categories</a:t>
          </a:r>
          <a:r>
            <a:rPr lang="en-GB" sz="1600" kern="1200" dirty="0"/>
            <a:t>.</a:t>
          </a:r>
        </a:p>
      </dsp:txBody>
      <dsp:txXfrm rot="10800000">
        <a:off x="2243120" y="1822269"/>
        <a:ext cx="7325772" cy="706799"/>
      </dsp:txXfrm>
    </dsp:sp>
    <dsp:sp modelId="{4BF47F07-EDF3-4D41-BC7B-64E8D417AE72}">
      <dsp:nvSpPr>
        <dsp:cNvPr id="0" name=""/>
        <dsp:cNvSpPr/>
      </dsp:nvSpPr>
      <dsp:spPr>
        <a:xfrm>
          <a:off x="1713020" y="1822269"/>
          <a:ext cx="706799" cy="706799"/>
        </a:xfrm>
        <a:prstGeom prst="ellipse">
          <a:avLst/>
        </a:prstGeom>
        <a:blipFill>
          <a:blip xmlns:r="http://schemas.openxmlformats.org/officeDocument/2006/relationships" r:embed="rId3"/>
          <a:srcRect/>
          <a:stretch>
            <a:fillRect l="-16000" r="-16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5F757A5-8FBA-4417-9A14-67F3F6ECACC0}">
      <dsp:nvSpPr>
        <dsp:cNvPr id="0" name=""/>
        <dsp:cNvSpPr/>
      </dsp:nvSpPr>
      <dsp:spPr>
        <a:xfrm rot="10800000">
          <a:off x="2066420" y="2732506"/>
          <a:ext cx="7502472" cy="706799"/>
        </a:xfrm>
        <a:prstGeom prst="homePlate">
          <a:avLst/>
        </a:prstGeom>
        <a:solidFill>
          <a:schemeClr val="accent2">
            <a:shade val="80000"/>
            <a:hueOff val="-361061"/>
            <a:satOff val="7625"/>
            <a:lumOff val="2031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1679" tIns="60960" rIns="113792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Benefits? </a:t>
          </a:r>
          <a:r>
            <a:rPr lang="en-GB" sz="1600" kern="1200" dirty="0"/>
            <a:t>Provides a </a:t>
          </a:r>
          <a:r>
            <a:rPr lang="en-GB" sz="1600" b="1" kern="1200" dirty="0"/>
            <a:t>clear visual representation of complex problems</a:t>
          </a:r>
          <a:r>
            <a:rPr lang="en-GB" sz="1600" kern="1200" dirty="0"/>
            <a:t>; 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helps identify </a:t>
          </a:r>
          <a:r>
            <a:rPr lang="en-GB" sz="1600" b="1" kern="1200" dirty="0"/>
            <a:t>root causes rather than surface-level issues</a:t>
          </a:r>
          <a:r>
            <a:rPr lang="en-GB" sz="1600" kern="1200" dirty="0"/>
            <a:t>. </a:t>
          </a:r>
        </a:p>
      </dsp:txBody>
      <dsp:txXfrm rot="10800000">
        <a:off x="2243120" y="2732506"/>
        <a:ext cx="7325772" cy="706799"/>
      </dsp:txXfrm>
    </dsp:sp>
    <dsp:sp modelId="{2CFBB5AD-34CE-4FEE-BC79-33F6159FD447}">
      <dsp:nvSpPr>
        <dsp:cNvPr id="0" name=""/>
        <dsp:cNvSpPr/>
      </dsp:nvSpPr>
      <dsp:spPr>
        <a:xfrm>
          <a:off x="1713020" y="2732506"/>
          <a:ext cx="706799" cy="706799"/>
        </a:xfrm>
        <a:prstGeom prst="ellipse">
          <a:avLst/>
        </a:prstGeom>
        <a:blipFill>
          <a:blip xmlns:r="http://schemas.openxmlformats.org/officeDocument/2006/relationships" r:embed="rId4"/>
          <a:srcRect/>
          <a:stretch>
            <a:fillRect l="-46000" r="-46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40F2495-8389-40B1-B57F-17729095F267}">
      <dsp:nvSpPr>
        <dsp:cNvPr id="0" name=""/>
        <dsp:cNvSpPr/>
      </dsp:nvSpPr>
      <dsp:spPr>
        <a:xfrm rot="10800000">
          <a:off x="2066420" y="3642744"/>
          <a:ext cx="7502472" cy="706799"/>
        </a:xfrm>
        <a:prstGeom prst="homePlate">
          <a:avLst/>
        </a:prstGeom>
        <a:solidFill>
          <a:schemeClr val="accent2">
            <a:shade val="80000"/>
            <a:hueOff val="-481415"/>
            <a:satOff val="10166"/>
            <a:lumOff val="2708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1679" tIns="49530" rIns="92456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 dirty="0"/>
            <a:t>Criticisms of this model? </a:t>
          </a:r>
          <a:r>
            <a:rPr lang="en-GB" sz="1300" kern="1200" dirty="0"/>
            <a:t>Can be </a:t>
          </a:r>
          <a:r>
            <a:rPr lang="en-GB" sz="1300" b="1" kern="1200" dirty="0"/>
            <a:t>subjective</a:t>
          </a:r>
          <a:r>
            <a:rPr lang="en-GB" sz="1300" kern="1200" dirty="0"/>
            <a:t>, relying heavily on participant opinions rather than data; </a:t>
          </a:r>
        </a:p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requires additional analysis to determine appropriate solutions </a:t>
          </a:r>
          <a:r>
            <a:rPr lang="en-GB" sz="1200" kern="1200" dirty="0"/>
            <a:t>(Oakland, 2014).</a:t>
          </a:r>
        </a:p>
      </dsp:txBody>
      <dsp:txXfrm rot="10800000">
        <a:off x="2243120" y="3642744"/>
        <a:ext cx="7325772" cy="706799"/>
      </dsp:txXfrm>
    </dsp:sp>
    <dsp:sp modelId="{2D5D517C-8CA1-4632-8ED0-0997765FACD8}">
      <dsp:nvSpPr>
        <dsp:cNvPr id="0" name=""/>
        <dsp:cNvSpPr/>
      </dsp:nvSpPr>
      <dsp:spPr>
        <a:xfrm>
          <a:off x="1713020" y="3642744"/>
          <a:ext cx="706799" cy="706799"/>
        </a:xfrm>
        <a:prstGeom prst="ellipse">
          <a:avLst/>
        </a:prstGeom>
        <a:blipFill>
          <a:blip xmlns:r="http://schemas.openxmlformats.org/officeDocument/2006/relationships" r:embed="rId5"/>
          <a:srcRect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9D6D4D2-7FD5-4397-A53B-C5AAAE8AFD9A}">
      <dsp:nvSpPr>
        <dsp:cNvPr id="0" name=""/>
        <dsp:cNvSpPr/>
      </dsp:nvSpPr>
      <dsp:spPr>
        <a:xfrm rot="10800000">
          <a:off x="2036487" y="0"/>
          <a:ext cx="7406454" cy="683809"/>
        </a:xfrm>
        <a:prstGeom prst="homePlat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1541" tIns="118110" rIns="220472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b="1" kern="1200" dirty="0"/>
            <a:t>Cause-and-Effect (Fishbone) diagram </a:t>
          </a:r>
          <a:endParaRPr lang="en-GB" sz="3100" kern="1200" dirty="0"/>
        </a:p>
      </dsp:txBody>
      <dsp:txXfrm rot="10800000">
        <a:off x="2207439" y="0"/>
        <a:ext cx="7235502" cy="683809"/>
      </dsp:txXfrm>
    </dsp:sp>
    <dsp:sp modelId="{8DCAD441-10BA-4EA8-9EAA-793727C2C382}">
      <dsp:nvSpPr>
        <dsp:cNvPr id="0" name=""/>
        <dsp:cNvSpPr/>
      </dsp:nvSpPr>
      <dsp:spPr>
        <a:xfrm>
          <a:off x="1694583" y="0"/>
          <a:ext cx="683809" cy="683809"/>
        </a:xfrm>
        <a:prstGeom prst="ellipse">
          <a:avLst/>
        </a:prstGeom>
        <a:blipFill>
          <a:blip xmlns:r="http://schemas.openxmlformats.org/officeDocument/2006/relationships" r:embed="rId1"/>
          <a:srcRect/>
          <a:stretch>
            <a:fillRect l="-39000" r="-39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228E802-471F-4D5A-9513-81250FCB2E6E}">
      <dsp:nvSpPr>
        <dsp:cNvPr id="0" name=""/>
        <dsp:cNvSpPr/>
      </dsp:nvSpPr>
      <dsp:spPr>
        <a:xfrm>
          <a:off x="0" y="9422"/>
          <a:ext cx="10515600" cy="91143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b="1" kern="1200" dirty="0"/>
            <a:t>Summary Key Findings</a:t>
          </a:r>
          <a:endParaRPr lang="en-GB" sz="3800" kern="1200" dirty="0"/>
        </a:p>
      </dsp:txBody>
      <dsp:txXfrm>
        <a:off x="44492" y="53914"/>
        <a:ext cx="10426616" cy="822446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70D3D32-7660-4514-8FDD-FFF8BF491662}">
      <dsp:nvSpPr>
        <dsp:cNvPr id="0" name=""/>
        <dsp:cNvSpPr/>
      </dsp:nvSpPr>
      <dsp:spPr>
        <a:xfrm>
          <a:off x="0" y="84046"/>
          <a:ext cx="10515600" cy="1006931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Key Finding 1</a:t>
          </a:r>
          <a:r>
            <a:rPr lang="en-GB" sz="1800" kern="1200" dirty="0"/>
            <a:t>: </a:t>
          </a:r>
          <a:r>
            <a:rPr lang="en-GB" sz="1800" u="sng" kern="1200" dirty="0"/>
            <a:t>Structural change in Consumer Behaviour</a:t>
          </a:r>
          <a:r>
            <a:rPr lang="en-GB" sz="1800" kern="1200" dirty="0"/>
            <a:t>. The analysis demonstrates a fundamental shift towards online shopping (Deloitte, 2022).</a:t>
          </a:r>
        </a:p>
      </dsp:txBody>
      <dsp:txXfrm>
        <a:off x="49154" y="133200"/>
        <a:ext cx="10417292" cy="908623"/>
      </dsp:txXfrm>
    </dsp:sp>
    <dsp:sp modelId="{8A48188E-EC7D-4507-AA80-50DD9D452C1B}">
      <dsp:nvSpPr>
        <dsp:cNvPr id="0" name=""/>
        <dsp:cNvSpPr/>
      </dsp:nvSpPr>
      <dsp:spPr>
        <a:xfrm>
          <a:off x="0" y="1142817"/>
          <a:ext cx="10515600" cy="1006931"/>
        </a:xfrm>
        <a:prstGeom prst="roundRect">
          <a:avLst/>
        </a:prstGeom>
        <a:solidFill>
          <a:schemeClr val="accent5">
            <a:hueOff val="-2252848"/>
            <a:satOff val="-5806"/>
            <a:lumOff val="-392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Key Finding 2</a:t>
          </a:r>
          <a:r>
            <a:rPr lang="en-GB" sz="1800" kern="1200" dirty="0"/>
            <a:t>: </a:t>
          </a:r>
          <a:r>
            <a:rPr lang="en-GB" sz="1800" u="sng" kern="1200" dirty="0"/>
            <a:t>Intensified Competitive Pressure</a:t>
          </a:r>
          <a:r>
            <a:rPr lang="en-GB" sz="1800" kern="1200" dirty="0"/>
            <a:t>. Competition from large online retailers and digitally advanced local competitors has reduced Green Haven Florists’ market share (Mintel, 2023).</a:t>
          </a:r>
        </a:p>
      </dsp:txBody>
      <dsp:txXfrm>
        <a:off x="49154" y="1191971"/>
        <a:ext cx="10417292" cy="908623"/>
      </dsp:txXfrm>
    </dsp:sp>
    <dsp:sp modelId="{1BB19AD0-1A47-4819-9E4E-67C7B3A5C373}">
      <dsp:nvSpPr>
        <dsp:cNvPr id="0" name=""/>
        <dsp:cNvSpPr/>
      </dsp:nvSpPr>
      <dsp:spPr>
        <a:xfrm>
          <a:off x="0" y="2201589"/>
          <a:ext cx="10515600" cy="1006931"/>
        </a:xfrm>
        <a:prstGeom prst="roundRect">
          <a:avLst/>
        </a:prstGeom>
        <a:solidFill>
          <a:schemeClr val="accent5">
            <a:hueOff val="-4505695"/>
            <a:satOff val="-11613"/>
            <a:lumOff val="-784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Key Finding 3</a:t>
          </a:r>
          <a:r>
            <a:rPr lang="en-GB" sz="1800" kern="1200" dirty="0"/>
            <a:t>: </a:t>
          </a:r>
          <a:r>
            <a:rPr lang="en-GB" sz="1800" u="sng" kern="1200" dirty="0"/>
            <a:t>Costs Pressure and Margin Errors</a:t>
          </a:r>
          <a:r>
            <a:rPr lang="en-GB" sz="1800" kern="1200" dirty="0"/>
            <a:t>. Rising inflation, supply chain disruptions, increased costs and sustainable sourcing have significantly reduced profit margins (ONS, 2024).</a:t>
          </a:r>
        </a:p>
      </dsp:txBody>
      <dsp:txXfrm>
        <a:off x="49154" y="2250743"/>
        <a:ext cx="10417292" cy="908623"/>
      </dsp:txXfrm>
    </dsp:sp>
    <dsp:sp modelId="{91407283-D401-4144-B906-B41CD8F30A44}">
      <dsp:nvSpPr>
        <dsp:cNvPr id="0" name=""/>
        <dsp:cNvSpPr/>
      </dsp:nvSpPr>
      <dsp:spPr>
        <a:xfrm>
          <a:off x="0" y="3260360"/>
          <a:ext cx="10515600" cy="1006931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Key Finding 4</a:t>
          </a:r>
          <a:r>
            <a:rPr lang="en-GB" sz="1800" kern="1200" dirty="0"/>
            <a:t>: </a:t>
          </a:r>
          <a:r>
            <a:rPr lang="en-GB" sz="1800" u="sng" kern="1200" dirty="0"/>
            <a:t>Weak Digital Capability Limits Growth</a:t>
          </a:r>
          <a:r>
            <a:rPr lang="en-GB" sz="1800" kern="1200" dirty="0"/>
            <a:t>. Limited digital expertise, an outdated website, and underdeveloped online services restrict the firm’s ability to compete effectively in the digital marketplace (Chaffey and Ellis-Chadwick, 2022).</a:t>
          </a:r>
        </a:p>
      </dsp:txBody>
      <dsp:txXfrm>
        <a:off x="49154" y="3309514"/>
        <a:ext cx="10417292" cy="908623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A64AE80-6997-471B-963E-0D71637A2BAA}">
      <dsp:nvSpPr>
        <dsp:cNvPr id="0" name=""/>
        <dsp:cNvSpPr/>
      </dsp:nvSpPr>
      <dsp:spPr>
        <a:xfrm rot="10800000">
          <a:off x="1960594" y="0"/>
          <a:ext cx="6992874" cy="796925"/>
        </a:xfrm>
        <a:prstGeom prst="homePlate">
          <a:avLst/>
        </a:prstGeom>
        <a:solidFill>
          <a:schemeClr val="accent4">
            <a:shade val="8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1422" tIns="137160" rIns="256032" bIns="1371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b="1" kern="1200" dirty="0"/>
            <a:t>Harvard Reference List:</a:t>
          </a:r>
          <a:endParaRPr lang="en-GB" sz="3600" kern="1200" dirty="0"/>
        </a:p>
      </dsp:txBody>
      <dsp:txXfrm rot="10800000">
        <a:off x="2159825" y="0"/>
        <a:ext cx="6793643" cy="796925"/>
      </dsp:txXfrm>
    </dsp:sp>
    <dsp:sp modelId="{10663DE5-2DF1-40BF-B6D3-BCF01B080C8C}">
      <dsp:nvSpPr>
        <dsp:cNvPr id="0" name=""/>
        <dsp:cNvSpPr/>
      </dsp:nvSpPr>
      <dsp:spPr>
        <a:xfrm>
          <a:off x="1562131" y="0"/>
          <a:ext cx="796925" cy="796925"/>
        </a:xfrm>
        <a:prstGeom prst="ellipse">
          <a:avLst/>
        </a:prstGeom>
        <a:blipFill>
          <a:blip xmlns:r="http://schemas.openxmlformats.org/officeDocument/2006/relationships" r:embed="rId1"/>
          <a:srcRect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747092C-8879-4617-8331-75116233AA37}">
      <dsp:nvSpPr>
        <dsp:cNvPr id="0" name=""/>
        <dsp:cNvSpPr/>
      </dsp:nvSpPr>
      <dsp:spPr>
        <a:xfrm rot="10800000">
          <a:off x="2153864" y="0"/>
          <a:ext cx="6992874" cy="1570007"/>
        </a:xfrm>
        <a:prstGeom prst="homePlat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2329" tIns="175260" rIns="327152" bIns="175260" numCol="1" spcCol="1270" anchor="ctr" anchorCtr="0">
          <a:noAutofit/>
        </a:bodyPr>
        <a:lstStyle/>
        <a:p>
          <a:pPr marL="0" lvl="0" indent="0" algn="ctr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600" b="1" kern="1200" dirty="0"/>
            <a:t>Thank you for listening</a:t>
          </a:r>
          <a:endParaRPr lang="en-GB" sz="4600" kern="1200" dirty="0"/>
        </a:p>
      </dsp:txBody>
      <dsp:txXfrm rot="10800000">
        <a:off x="2546366" y="0"/>
        <a:ext cx="6600372" cy="1570007"/>
      </dsp:txXfrm>
    </dsp:sp>
    <dsp:sp modelId="{1EDDAB94-5522-40A8-85E4-7D0E6028D8A8}">
      <dsp:nvSpPr>
        <dsp:cNvPr id="0" name=""/>
        <dsp:cNvSpPr/>
      </dsp:nvSpPr>
      <dsp:spPr>
        <a:xfrm>
          <a:off x="1368861" y="0"/>
          <a:ext cx="1570007" cy="1570007"/>
        </a:xfrm>
        <a:prstGeom prst="ellipse">
          <a:avLst/>
        </a:prstGeom>
        <a:blipFill>
          <a:blip xmlns:r="http://schemas.openxmlformats.org/officeDocument/2006/relationships" r:embed="rId1"/>
          <a:srcRect/>
          <a:stretch>
            <a:fillRect l="-25000" r="-25000"/>
          </a:stretch>
        </a:blip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02CD33-534C-B817-D6C5-0035DDDB31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D81D51A-4E90-9539-7287-792F65D1C5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A172D7-415E-C638-1838-F2A1AC04C6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A0DE3B-D840-F080-F672-744EA3F574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9FEC32-32CD-96CD-93CA-273D656FBE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0891854"/>
      </p:ext>
    </p:extLst>
  </p:cSld>
  <p:clrMapOvr>
    <a:masterClrMapping/>
  </p:clrMapOvr>
  <p:transition spd="slow"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C52202-8840-F6D6-2785-3F30D78F22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B48098-0A2D-72B6-ADE8-C0FCF70274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E93227-FA89-B654-E5FC-8E175E4045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4D39A5-53D4-5681-33D1-78B1644DB9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8E27D9-8FEF-BC06-E435-9DEEF9E6B1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7225413"/>
      </p:ext>
    </p:extLst>
  </p:cSld>
  <p:clrMapOvr>
    <a:masterClrMapping/>
  </p:clrMapOvr>
  <p:transition spd="slow">
    <p:wip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328449-99AD-2300-6505-783E03633A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E51451-1DEE-DF1C-8932-8F2BA1F91E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08B37D-6C44-EF54-B306-C18DE0870F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72D176-2F12-D02D-F7A0-1A8626BB52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9E1CDD-F42B-8422-443E-F7C800585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437979"/>
      </p:ext>
    </p:extLst>
  </p:cSld>
  <p:clrMapOvr>
    <a:masterClrMapping/>
  </p:clrMapOvr>
  <p:transition spd="slow">
    <p:wip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AFBA7-AF06-E5B3-BF76-2760DE224D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00EEF7-9A11-3976-9B44-CA52AF6B907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ABD27F-ACA4-4D1D-C776-035CAA02E2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AF4B07-9540-C834-B538-8A628C7989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BEE38A2-08DF-B536-6ACE-177E004C64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D9E6CA-C68B-C2A5-C2EF-2F834F7A6A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4155023"/>
      </p:ext>
    </p:extLst>
  </p:cSld>
  <p:clrMapOvr>
    <a:masterClrMapping/>
  </p:clrMapOvr>
  <p:transition spd="slow">
    <p:wip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6C0245-8529-3A07-E236-4301D70D35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8F0759-B2B2-A189-56B5-4E86F42C67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F546AA-1BA5-345F-CBDC-1F2CDCDA97E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55D8868-B877-BD03-9E47-AEC5875CD62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BE001C7-8CC9-A9BA-9BAD-E0F2E2057B0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FD2FCF4-1870-31F3-A7CB-BABCD35EA5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A68DFE7-BE7E-128F-BC4A-652B0F8409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DBDA6D2-5734-0117-144F-7645286042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7179076"/>
      </p:ext>
    </p:extLst>
  </p:cSld>
  <p:clrMapOvr>
    <a:masterClrMapping/>
  </p:clrMapOvr>
  <p:transition spd="slow">
    <p:wip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E606A7-DE5D-7F8B-3A5A-B7390AC790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E9C8AA5-3CB3-CE98-87BB-3D47A7F752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76C4BDF-07E7-7A36-027B-B338D64502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A62B33-DF0E-C306-7E2A-2555BF4436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6511308"/>
      </p:ext>
    </p:extLst>
  </p:cSld>
  <p:clrMapOvr>
    <a:masterClrMapping/>
  </p:clrMapOvr>
  <p:transition spd="slow">
    <p:wip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7264652-B357-F5F7-E3C5-55028B1F9C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F261BA1-DD65-BB7B-0C88-A024485666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811B36F-6601-9FA9-CF36-AB29D94D20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0900673"/>
      </p:ext>
    </p:extLst>
  </p:cSld>
  <p:clrMapOvr>
    <a:masterClrMapping/>
  </p:clrMapOvr>
  <p:transition spd="slow">
    <p:wip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12CEAE-C2F8-6AA4-42E6-F08C4639AF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B0F1B6-05B1-4A88-54DF-E080D1DE2D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E4AD992-EB52-40BF-2FD4-B04362B5FB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926B5C-4B32-D0B8-503E-5A194EAA6E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7E924C2-3B1D-698E-7038-BAA78B4E32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DFF7B8-4D26-7920-9807-DEC9F63384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3929761"/>
      </p:ext>
    </p:extLst>
  </p:cSld>
  <p:clrMapOvr>
    <a:masterClrMapping/>
  </p:clrMapOvr>
  <p:transition spd="slow">
    <p:wip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FA124D-2201-1EE1-0586-A5939171EE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CEEF2C4-CD67-37F6-645F-1961879F5E3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3F7EF4F-EA08-0BE8-1EDA-624FAF843F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565BBF-790E-D721-D0E2-B3834AFB5B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AA79ED5-67A9-A334-3E72-4C0985DA96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EF749F-BFAD-83F7-CBB2-E912B4BB99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4548307"/>
      </p:ext>
    </p:extLst>
  </p:cSld>
  <p:clrMapOvr>
    <a:masterClrMapping/>
  </p:clrMapOvr>
  <p:transition spd="slow">
    <p:wip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BC0747-B7B5-0657-E01F-28B12EA3D3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0C3D568-DAAB-2826-154D-2A1A047910F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F086BE-AF14-1D75-A87D-166FB43CD5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7ADDDB-E825-8775-5BD0-BC7BF49518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D825C0-F4DD-19AD-22B0-6395439AD7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8254274"/>
      </p:ext>
    </p:extLst>
  </p:cSld>
  <p:clrMapOvr>
    <a:masterClrMapping/>
  </p:clrMapOvr>
  <p:transition spd="slow">
    <p:wip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75B8BC6-0D8B-6111-5DBB-CD7D258B323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55B0DC8-9869-45C2-DD0C-190A22D88D3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4EAE24-E95A-5C8F-C2E7-DFE924CE68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CC1E0F-D7D9-43FC-EE38-33FD5FE479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0415D0-1A8E-3919-AE24-D9251016D6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1844182"/>
      </p:ext>
    </p:extLst>
  </p:cSld>
  <p:clrMapOvr>
    <a:masterClrMapping/>
  </p:clrMapOvr>
  <p:transition spd="slow">
    <p:wip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7030344"/>
      </p:ext>
    </p:extLst>
  </p:cSld>
  <p:clrMapOvr>
    <a:masterClrMapping/>
  </p:clrMapOvr>
  <p:transition spd="slow">
    <p:wip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5CA8AA1-F3E8-1AA4-E86C-5A43C95AD0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F9691C-5AEE-0645-EE96-9745546BC8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75B7BB-AC3F-94F6-9255-7853032C007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5998CB-538F-45AF-896C-2191D41163B7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917672-A8DE-B52E-4E84-BDD229D5EBD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990AA7-A2CB-E7F6-4E14-7133357783A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3649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ransition spd="slow">
    <p:wipe/>
  </p:transition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.xml"/><Relationship Id="rId3" Type="http://schemas.openxmlformats.org/officeDocument/2006/relationships/diagramLayout" Target="../diagrams/layout2.xml"/><Relationship Id="rId7" Type="http://schemas.openxmlformats.org/officeDocument/2006/relationships/diagramData" Target="../diagrams/data3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11" Type="http://schemas.microsoft.com/office/2007/relationships/diagramDrawing" Target="../diagrams/drawing3.xml"/><Relationship Id="rId5" Type="http://schemas.openxmlformats.org/officeDocument/2006/relationships/diagramColors" Target="../diagrams/colors2.xml"/><Relationship Id="rId10" Type="http://schemas.openxmlformats.org/officeDocument/2006/relationships/diagramColors" Target="../diagrams/colors3.xml"/><Relationship Id="rId4" Type="http://schemas.openxmlformats.org/officeDocument/2006/relationships/diagramQuickStyle" Target="../diagrams/quickStyle2.xml"/><Relationship Id="rId9" Type="http://schemas.openxmlformats.org/officeDocument/2006/relationships/diagramQuickStyle" Target="../diagrams/quickStyle3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5.xml"/><Relationship Id="rId3" Type="http://schemas.openxmlformats.org/officeDocument/2006/relationships/diagramLayout" Target="../diagrams/layout4.xml"/><Relationship Id="rId7" Type="http://schemas.openxmlformats.org/officeDocument/2006/relationships/diagramData" Target="../diagrams/data5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11" Type="http://schemas.microsoft.com/office/2007/relationships/diagramDrawing" Target="../diagrams/drawing5.xml"/><Relationship Id="rId5" Type="http://schemas.openxmlformats.org/officeDocument/2006/relationships/diagramColors" Target="../diagrams/colors4.xml"/><Relationship Id="rId10" Type="http://schemas.openxmlformats.org/officeDocument/2006/relationships/diagramColors" Target="../diagrams/colors5.xml"/><Relationship Id="rId4" Type="http://schemas.openxmlformats.org/officeDocument/2006/relationships/diagramQuickStyle" Target="../diagrams/quickStyle4.xml"/><Relationship Id="rId9" Type="http://schemas.openxmlformats.org/officeDocument/2006/relationships/diagramQuickStyle" Target="../diagrams/quickStyle5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7.xml"/><Relationship Id="rId3" Type="http://schemas.openxmlformats.org/officeDocument/2006/relationships/diagramLayout" Target="../diagrams/layout6.xml"/><Relationship Id="rId7" Type="http://schemas.openxmlformats.org/officeDocument/2006/relationships/diagramData" Target="../diagrams/data7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11" Type="http://schemas.microsoft.com/office/2007/relationships/diagramDrawing" Target="../diagrams/drawing7.xml"/><Relationship Id="rId5" Type="http://schemas.openxmlformats.org/officeDocument/2006/relationships/diagramColors" Target="../diagrams/colors6.xml"/><Relationship Id="rId10" Type="http://schemas.openxmlformats.org/officeDocument/2006/relationships/diagramColors" Target="../diagrams/colors7.xml"/><Relationship Id="rId4" Type="http://schemas.openxmlformats.org/officeDocument/2006/relationships/diagramQuickStyle" Target="../diagrams/quickStyle6.xml"/><Relationship Id="rId9" Type="http://schemas.openxmlformats.org/officeDocument/2006/relationships/diagramQuickStyle" Target="../diagrams/quickStyle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0.xml"/><Relationship Id="rId3" Type="http://schemas.openxmlformats.org/officeDocument/2006/relationships/diagramLayout" Target="../diagrams/layout9.xml"/><Relationship Id="rId7" Type="http://schemas.openxmlformats.org/officeDocument/2006/relationships/diagramData" Target="../diagrams/data10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11" Type="http://schemas.microsoft.com/office/2007/relationships/diagramDrawing" Target="../diagrams/drawing10.xml"/><Relationship Id="rId5" Type="http://schemas.openxmlformats.org/officeDocument/2006/relationships/diagramColors" Target="../diagrams/colors9.xml"/><Relationship Id="rId10" Type="http://schemas.openxmlformats.org/officeDocument/2006/relationships/diagramColors" Target="../diagrams/colors10.xml"/><Relationship Id="rId4" Type="http://schemas.openxmlformats.org/officeDocument/2006/relationships/diagramQuickStyle" Target="../diagrams/quickStyle9.xml"/><Relationship Id="rId9" Type="http://schemas.openxmlformats.org/officeDocument/2006/relationships/diagramQuickStyle" Target="../diagrams/quickStyle10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2.xml"/><Relationship Id="rId3" Type="http://schemas.openxmlformats.org/officeDocument/2006/relationships/diagramLayout" Target="../diagrams/layout11.xml"/><Relationship Id="rId7" Type="http://schemas.openxmlformats.org/officeDocument/2006/relationships/diagramData" Target="../diagrams/data12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11" Type="http://schemas.microsoft.com/office/2007/relationships/diagramDrawing" Target="../diagrams/drawing12.xml"/><Relationship Id="rId5" Type="http://schemas.openxmlformats.org/officeDocument/2006/relationships/diagramColors" Target="../diagrams/colors11.xml"/><Relationship Id="rId10" Type="http://schemas.openxmlformats.org/officeDocument/2006/relationships/diagramColors" Target="../diagrams/colors12.xml"/><Relationship Id="rId4" Type="http://schemas.openxmlformats.org/officeDocument/2006/relationships/diagramQuickStyle" Target="../diagrams/quickStyle11.xml"/><Relationship Id="rId9" Type="http://schemas.openxmlformats.org/officeDocument/2006/relationships/diagramQuickStyle" Target="../diagrams/quickStyle1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5.xml"/><Relationship Id="rId3" Type="http://schemas.openxmlformats.org/officeDocument/2006/relationships/diagramLayout" Target="../diagrams/layout14.xml"/><Relationship Id="rId7" Type="http://schemas.openxmlformats.org/officeDocument/2006/relationships/diagramData" Target="../diagrams/data15.xml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4.xml"/><Relationship Id="rId11" Type="http://schemas.microsoft.com/office/2007/relationships/diagramDrawing" Target="../diagrams/drawing15.xml"/><Relationship Id="rId5" Type="http://schemas.openxmlformats.org/officeDocument/2006/relationships/diagramColors" Target="../diagrams/colors14.xml"/><Relationship Id="rId10" Type="http://schemas.openxmlformats.org/officeDocument/2006/relationships/diagramColors" Target="../diagrams/colors15.xml"/><Relationship Id="rId4" Type="http://schemas.openxmlformats.org/officeDocument/2006/relationships/diagramQuickStyle" Target="../diagrams/quickStyle14.xml"/><Relationship Id="rId9" Type="http://schemas.openxmlformats.org/officeDocument/2006/relationships/diagramQuickStyle" Target="../diagrams/quickStyle15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deloitte.com/uk/en/Industries/consumer/analysis/2022-global-powers-of-retailing.html" TargetMode="External"/><Relationship Id="rId3" Type="http://schemas.openxmlformats.org/officeDocument/2006/relationships/diagramLayout" Target="../diagrams/layout16.xml"/><Relationship Id="rId7" Type="http://schemas.openxmlformats.org/officeDocument/2006/relationships/hyperlink" Target="https://www.freshproduce.com/siteassets/files/floral/2025-floral-consumer-trends-mid-year-update.pdf" TargetMode="External"/><Relationship Id="rId2" Type="http://schemas.openxmlformats.org/officeDocument/2006/relationships/diagramData" Target="../diagrams/data1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6.xml"/><Relationship Id="rId11" Type="http://schemas.openxmlformats.org/officeDocument/2006/relationships/hyperlink" Target="https://www.statista.com/" TargetMode="External"/><Relationship Id="rId5" Type="http://schemas.openxmlformats.org/officeDocument/2006/relationships/diagramColors" Target="../diagrams/colors16.xml"/><Relationship Id="rId10" Type="http://schemas.openxmlformats.org/officeDocument/2006/relationships/hyperlink" Target="https://ico.org.uk/" TargetMode="External"/><Relationship Id="rId4" Type="http://schemas.openxmlformats.org/officeDocument/2006/relationships/diagramQuickStyle" Target="../diagrams/quickStyle16.xml"/><Relationship Id="rId9" Type="http://schemas.openxmlformats.org/officeDocument/2006/relationships/hyperlink" Target="https://www.gov.uk/browse/employing-people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7.xml"/><Relationship Id="rId2" Type="http://schemas.openxmlformats.org/officeDocument/2006/relationships/diagramData" Target="../diagrams/data1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7.xml"/><Relationship Id="rId5" Type="http://schemas.openxmlformats.org/officeDocument/2006/relationships/diagramColors" Target="../diagrams/colors17.xml"/><Relationship Id="rId4" Type="http://schemas.openxmlformats.org/officeDocument/2006/relationships/diagramQuickStyle" Target="../diagrams/quickStyle1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7D596661-9E59-FBF2-FCF1-05AE10E3905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39915804"/>
              </p:ext>
            </p:extLst>
          </p:nvPr>
        </p:nvGraphicFramePr>
        <p:xfrm>
          <a:off x="708804" y="862642"/>
          <a:ext cx="10774392" cy="48936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02059637"/>
      </p:ext>
    </p:extLst>
  </p:cSld>
  <p:clrMapOvr>
    <a:masterClrMapping/>
  </p:clrMapOvr>
  <p:transition spd="slow">
    <p:wip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30B04581-3F67-5FDA-1BDE-E8BA243E5F8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330982597"/>
              </p:ext>
            </p:extLst>
          </p:nvPr>
        </p:nvGraphicFramePr>
        <p:xfrm>
          <a:off x="526211" y="227104"/>
          <a:ext cx="11326483" cy="7476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EE743894-536C-D50C-EE13-5D6223A647A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60949620"/>
              </p:ext>
            </p:extLst>
          </p:nvPr>
        </p:nvGraphicFramePr>
        <p:xfrm>
          <a:off x="526211" y="1161751"/>
          <a:ext cx="11102197" cy="545189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3321023050"/>
      </p:ext>
    </p:extLst>
  </p:cSld>
  <p:clrMapOvr>
    <a:masterClrMapping/>
  </p:clrMapOvr>
  <p:transition spd="slow">
    <p:wip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D690426E-9E39-ABF2-FE41-7477BB89707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455967594"/>
              </p:ext>
            </p:extLst>
          </p:nvPr>
        </p:nvGraphicFramePr>
        <p:xfrm>
          <a:off x="974784" y="621102"/>
          <a:ext cx="10084279" cy="9402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FF03CB57-2582-F8E6-6F0A-7CAEAE47239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93026340"/>
              </p:ext>
            </p:extLst>
          </p:nvPr>
        </p:nvGraphicFramePr>
        <p:xfrm>
          <a:off x="491706" y="1989527"/>
          <a:ext cx="10862094" cy="408302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1027608494"/>
      </p:ext>
    </p:extLst>
  </p:cSld>
  <p:clrMapOvr>
    <a:masterClrMapping/>
  </p:clrMapOvr>
  <p:transition spd="slow">
    <p:wip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F156AF-6980-9FD1-A09C-4898272CE2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EC8E8FA2-58CF-146C-C22F-A1285A9E72E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413520461"/>
              </p:ext>
            </p:extLst>
          </p:nvPr>
        </p:nvGraphicFramePr>
        <p:xfrm>
          <a:off x="685801" y="104834"/>
          <a:ext cx="10792325" cy="13255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59DA3D97-17C0-DB95-D715-C9EF7E32E08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78977197"/>
              </p:ext>
            </p:extLst>
          </p:nvPr>
        </p:nvGraphicFramePr>
        <p:xfrm>
          <a:off x="768848" y="1430396"/>
          <a:ext cx="10654303" cy="497621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860344735"/>
      </p:ext>
    </p:extLst>
  </p:cSld>
  <p:clrMapOvr>
    <a:masterClrMapping/>
  </p:clrMapOvr>
  <p:transition spd="slow">
    <p:wip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91700C-58CD-EBB6-FE17-E01673FE0F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114F40AF-1DC8-A37F-53F7-202B11A20FAE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64234" y="2102688"/>
            <a:ext cx="12192000" cy="6858000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A2EE408F-2C4B-7EA4-C94A-EC225621176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49948714"/>
              </p:ext>
            </p:extLst>
          </p:nvPr>
        </p:nvGraphicFramePr>
        <p:xfrm>
          <a:off x="854016" y="906780"/>
          <a:ext cx="10101516" cy="5037559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1443074">
                  <a:extLst>
                    <a:ext uri="{9D8B030D-6E8A-4147-A177-3AD203B41FA5}">
                      <a16:colId xmlns:a16="http://schemas.microsoft.com/office/drawing/2014/main" val="516700139"/>
                    </a:ext>
                  </a:extLst>
                </a:gridCol>
                <a:gridCol w="1523998">
                  <a:extLst>
                    <a:ext uri="{9D8B030D-6E8A-4147-A177-3AD203B41FA5}">
                      <a16:colId xmlns:a16="http://schemas.microsoft.com/office/drawing/2014/main" val="1482979515"/>
                    </a:ext>
                  </a:extLst>
                </a:gridCol>
                <a:gridCol w="1231408">
                  <a:extLst>
                    <a:ext uri="{9D8B030D-6E8A-4147-A177-3AD203B41FA5}">
                      <a16:colId xmlns:a16="http://schemas.microsoft.com/office/drawing/2014/main" val="1537974666"/>
                    </a:ext>
                  </a:extLst>
                </a:gridCol>
                <a:gridCol w="1502833">
                  <a:extLst>
                    <a:ext uri="{9D8B030D-6E8A-4147-A177-3AD203B41FA5}">
                      <a16:colId xmlns:a16="http://schemas.microsoft.com/office/drawing/2014/main" val="2616223528"/>
                    </a:ext>
                  </a:extLst>
                </a:gridCol>
                <a:gridCol w="1514055">
                  <a:extLst>
                    <a:ext uri="{9D8B030D-6E8A-4147-A177-3AD203B41FA5}">
                      <a16:colId xmlns:a16="http://schemas.microsoft.com/office/drawing/2014/main" val="3425015451"/>
                    </a:ext>
                  </a:extLst>
                </a:gridCol>
                <a:gridCol w="1443074">
                  <a:extLst>
                    <a:ext uri="{9D8B030D-6E8A-4147-A177-3AD203B41FA5}">
                      <a16:colId xmlns:a16="http://schemas.microsoft.com/office/drawing/2014/main" val="1430925739"/>
                    </a:ext>
                  </a:extLst>
                </a:gridCol>
                <a:gridCol w="1443074">
                  <a:extLst>
                    <a:ext uri="{9D8B030D-6E8A-4147-A177-3AD203B41FA5}">
                      <a16:colId xmlns:a16="http://schemas.microsoft.com/office/drawing/2014/main" val="283900714"/>
                    </a:ext>
                  </a:extLst>
                </a:gridCol>
              </a:tblGrid>
              <a:tr h="701698">
                <a:tc gridSpan="7">
                  <a:txBody>
                    <a:bodyPr/>
                    <a:lstStyle/>
                    <a:p>
                      <a:pPr algn="ctr"/>
                      <a:r>
                        <a:rPr lang="en-GB" sz="2400" i="0" dirty="0">
                          <a:solidFill>
                            <a:schemeClr val="tx1"/>
                          </a:solidFill>
                        </a:rPr>
                        <a:t>Identify the Root Problem</a:t>
                      </a:r>
                    </a:p>
                    <a:p>
                      <a:pPr algn="ctr"/>
                      <a:r>
                        <a:rPr lang="en-GB" sz="1400" i="1" dirty="0">
                          <a:solidFill>
                            <a:schemeClr val="tx1"/>
                          </a:solidFill>
                        </a:rPr>
                        <a:t>The 5W2H framework helps clearly define and structure complex business problems </a:t>
                      </a:r>
                      <a:r>
                        <a:rPr lang="en-GB" sz="1200" i="1" dirty="0">
                          <a:solidFill>
                            <a:schemeClr val="tx1"/>
                          </a:solidFill>
                        </a:rPr>
                        <a:t>(Campos, 2014).</a:t>
                      </a: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70C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80339614"/>
                  </a:ext>
                </a:extLst>
              </a:tr>
              <a:tr h="586494">
                <a:tc>
                  <a:txBody>
                    <a:bodyPr/>
                    <a:lstStyle/>
                    <a:p>
                      <a:pPr algn="ctr"/>
                      <a:r>
                        <a:rPr lang="en-GB" sz="2000" b="1" dirty="0">
                          <a:solidFill>
                            <a:schemeClr val="tx1"/>
                          </a:solidFill>
                        </a:rPr>
                        <a:t>What?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b="1" dirty="0">
                          <a:solidFill>
                            <a:schemeClr val="tx1"/>
                          </a:solidFill>
                        </a:rPr>
                        <a:t>Where? 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b="1" dirty="0">
                          <a:solidFill>
                            <a:schemeClr val="tx1"/>
                          </a:solidFill>
                        </a:rPr>
                        <a:t>When?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b="1" dirty="0">
                          <a:solidFill>
                            <a:schemeClr val="tx1"/>
                          </a:solidFill>
                        </a:rPr>
                        <a:t>Who?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b="1" dirty="0">
                          <a:solidFill>
                            <a:schemeClr val="tx1"/>
                          </a:solidFill>
                        </a:rPr>
                        <a:t>Why?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b="1" dirty="0">
                          <a:solidFill>
                            <a:schemeClr val="tx1"/>
                          </a:solidFill>
                        </a:rPr>
                        <a:t>How?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b="1" dirty="0">
                          <a:solidFill>
                            <a:schemeClr val="tx1"/>
                          </a:solidFill>
                        </a:rPr>
                        <a:t>How much?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80788629"/>
                  </a:ext>
                </a:extLst>
              </a:tr>
              <a:tr h="743590">
                <a:tc>
                  <a:txBody>
                    <a:bodyPr/>
                    <a:lstStyle/>
                    <a:p>
                      <a:r>
                        <a:rPr lang="en-GB" sz="1200" b="1" dirty="0"/>
                        <a:t>What effect is it having?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b="1" dirty="0"/>
                        <a:t>Where is the problem occurring?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b="1" dirty="0"/>
                        <a:t>When was the problem first noticed?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b="1" dirty="0"/>
                        <a:t>Who is impacted by the problem?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b="1" dirty="0"/>
                        <a:t>Why is the problem happening?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b="1" dirty="0"/>
                        <a:t>How serious is the problem?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b="1" dirty="0"/>
                        <a:t>How much money is being lost?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46650194"/>
                  </a:ext>
                </a:extLst>
              </a:tr>
              <a:tr h="806428"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Loss of profit due to declining sales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At their physical store in Norwich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Over the course of 12 months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Business owners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Customers gravitate towards new big retailers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Reduced profitability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30% decline in in-store sales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86584623"/>
                  </a:ext>
                </a:extLst>
              </a:tr>
              <a:tr h="869268"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Increased competition (online)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Local market due to two new competitors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Recently due to new competitors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Employees (potential job insecurity).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200" dirty="0"/>
                        <a:t>Outdated website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Loss of market share to digitally advanced competitors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Higher costs for imported flowers and materials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39326847"/>
                  </a:ext>
                </a:extLst>
              </a:tr>
              <a:tr h="1330081"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Rising operational and supply costs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Digital marketplace competitors dominate online sales channels </a:t>
                      </a:r>
                      <a:r>
                        <a:rPr lang="en-GB" sz="1100" i="0" dirty="0"/>
                        <a:t>(Galloway, 2012).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sz="1200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Customers experience reduced service flexibility </a:t>
                      </a:r>
                      <a:r>
                        <a:rPr lang="en-GB" sz="1100" dirty="0"/>
                        <a:t>(Oakland, 2014).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Limited digital presence 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Weak visibility online and social media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High risk to long-term sustainability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4116045"/>
                  </a:ext>
                </a:extLst>
              </a:tr>
            </a:tbl>
          </a:graphicData>
        </a:graphic>
      </p:graphicFrame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D1752A03-E114-B261-55E4-44B9D0F83AE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62989149"/>
              </p:ext>
            </p:extLst>
          </p:nvPr>
        </p:nvGraphicFramePr>
        <p:xfrm>
          <a:off x="854016" y="388189"/>
          <a:ext cx="10101532" cy="51859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96961718"/>
      </p:ext>
    </p:extLst>
  </p:cSld>
  <p:clrMapOvr>
    <a:masterClrMapping/>
  </p:clrMapOvr>
  <p:transition spd="slow">
    <p:wip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37BA2419-C761-32D5-A0EA-C94A0954944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04093958"/>
              </p:ext>
            </p:extLst>
          </p:nvPr>
        </p:nvGraphicFramePr>
        <p:xfrm>
          <a:off x="838200" y="244355"/>
          <a:ext cx="10515600" cy="13255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E36A37F4-45A8-5A04-FA83-0D4D13F3A7A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68437215"/>
              </p:ext>
            </p:extLst>
          </p:nvPr>
        </p:nvGraphicFramePr>
        <p:xfrm>
          <a:off x="838200" y="1825625"/>
          <a:ext cx="10515600" cy="447165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2661610389"/>
      </p:ext>
    </p:extLst>
  </p:cSld>
  <p:clrMapOvr>
    <a:masterClrMapping/>
  </p:clrMapOvr>
  <p:transition spd="slow">
    <p:wip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89116"/>
            <a:ext cx="10515600" cy="1179002"/>
          </a:xfrm>
        </p:spPr>
        <p:txBody>
          <a:bodyPr>
            <a:normAutofit fontScale="90000"/>
          </a:bodyPr>
          <a:lstStyle/>
          <a:p>
            <a:pPr algn="ctr"/>
            <a:b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900" b="1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GB" sz="4900" b="1" dirty="0">
                <a:solidFill>
                  <a:schemeClr val="accent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</a:t>
            </a:r>
            <a:r>
              <a:rPr lang="en-GB" sz="4900" b="1" dirty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en-GB" sz="4900" b="1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en-GB" sz="4900" b="1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</a:t>
            </a:r>
            <a:r>
              <a:rPr lang="en-GB" sz="49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</a:t>
            </a:r>
            <a:br>
              <a:rPr lang="en-GB" sz="4900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2304" y="1414733"/>
            <a:ext cx="10671496" cy="4295954"/>
          </a:xfrm>
        </p:spPr>
        <p:txBody>
          <a:bodyPr>
            <a:normAutofit/>
          </a:bodyPr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Here is the tabular PESTLE analysis of </a:t>
            </a:r>
            <a:r>
              <a:rPr lang="en-GB" sz="2800" b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Olive Tree Bistro.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Ensure that you reference all the sources you have used in this discussion on this slide.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108D2D3F-BBD3-F859-AF29-5BEF174F163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77479292"/>
              </p:ext>
            </p:extLst>
          </p:nvPr>
        </p:nvGraphicFramePr>
        <p:xfrm>
          <a:off x="682303" y="1414734"/>
          <a:ext cx="10827393" cy="411479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65204">
                  <a:extLst>
                    <a:ext uri="{9D8B030D-6E8A-4147-A177-3AD203B41FA5}">
                      <a16:colId xmlns:a16="http://schemas.microsoft.com/office/drawing/2014/main" val="1284065850"/>
                    </a:ext>
                  </a:extLst>
                </a:gridCol>
                <a:gridCol w="1982180">
                  <a:extLst>
                    <a:ext uri="{9D8B030D-6E8A-4147-A177-3AD203B41FA5}">
                      <a16:colId xmlns:a16="http://schemas.microsoft.com/office/drawing/2014/main" val="1858564028"/>
                    </a:ext>
                  </a:extLst>
                </a:gridCol>
                <a:gridCol w="1837905">
                  <a:extLst>
                    <a:ext uri="{9D8B030D-6E8A-4147-A177-3AD203B41FA5}">
                      <a16:colId xmlns:a16="http://schemas.microsoft.com/office/drawing/2014/main" val="1949424782"/>
                    </a:ext>
                  </a:extLst>
                </a:gridCol>
                <a:gridCol w="1713318">
                  <a:extLst>
                    <a:ext uri="{9D8B030D-6E8A-4147-A177-3AD203B41FA5}">
                      <a16:colId xmlns:a16="http://schemas.microsoft.com/office/drawing/2014/main" val="446382655"/>
                    </a:ext>
                  </a:extLst>
                </a:gridCol>
                <a:gridCol w="1663721">
                  <a:extLst>
                    <a:ext uri="{9D8B030D-6E8A-4147-A177-3AD203B41FA5}">
                      <a16:colId xmlns:a16="http://schemas.microsoft.com/office/drawing/2014/main" val="3644160467"/>
                    </a:ext>
                  </a:extLst>
                </a:gridCol>
                <a:gridCol w="1865065">
                  <a:extLst>
                    <a:ext uri="{9D8B030D-6E8A-4147-A177-3AD203B41FA5}">
                      <a16:colId xmlns:a16="http://schemas.microsoft.com/office/drawing/2014/main" val="66830876"/>
                    </a:ext>
                  </a:extLst>
                </a:gridCol>
              </a:tblGrid>
              <a:tr h="1213698"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Political  Factors</a:t>
                      </a:r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Economic Factors</a:t>
                      </a:r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Social Factors</a:t>
                      </a:r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Technological </a:t>
                      </a:r>
                    </a:p>
                    <a:p>
                      <a:pPr algn="ctr"/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Factors</a:t>
                      </a:r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Legal Factors</a:t>
                      </a:r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Environmental Factors</a:t>
                      </a:r>
                    </a:p>
                  </a:txBody>
                  <a:tcPr>
                    <a:pattFill prst="pct40">
                      <a:fgClr>
                        <a:schemeClr val="accent1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2083540418"/>
                  </a:ext>
                </a:extLst>
              </a:tr>
              <a:tr h="2901100"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200" b="1" dirty="0"/>
                        <a:t>Uk import policies/increased costs. </a:t>
                      </a:r>
                      <a:r>
                        <a:rPr lang="en-GB" sz="1000" b="1" dirty="0"/>
                        <a:t>(Deloitte, 2022)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endParaRPr lang="en-GB" sz="1200" b="1" dirty="0"/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200" b="1" dirty="0"/>
                        <a:t>Local government initiatives to revitalise high-streets </a:t>
                      </a:r>
                      <a:r>
                        <a:rPr lang="en-GB" sz="1000" b="1" dirty="0"/>
                        <a:t>(British Retail Consortium, 2023)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200" b="1" dirty="0"/>
                        <a:t>Inflation and supply chain disruptions – costs of flowers </a:t>
                      </a:r>
                      <a:r>
                        <a:rPr lang="en-GB" sz="1000" b="1" dirty="0"/>
                        <a:t>(ONS, 2024)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endParaRPr lang="en-GB" sz="1200" b="1" dirty="0"/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200" b="1" dirty="0"/>
                        <a:t>Declining consumer disposable income seeking lower pricing online alternatives </a:t>
                      </a:r>
                      <a:r>
                        <a:rPr lang="en-GB" sz="1000" b="1" dirty="0"/>
                        <a:t>(Statista, 2023)</a:t>
                      </a:r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200" b="1" dirty="0"/>
                        <a:t>Consumer focus on convenience online/home deliveries </a:t>
                      </a:r>
                      <a:r>
                        <a:rPr lang="en-GB" sz="1000" b="1" dirty="0"/>
                        <a:t>(Kotler et al., 2021)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endParaRPr lang="en-GB" sz="1200" b="1" dirty="0"/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200" b="1" dirty="0"/>
                        <a:t>Raised expectations for affordable eco-friendly products </a:t>
                      </a:r>
                      <a:r>
                        <a:rPr lang="en-GB" sz="1000" b="1" dirty="0"/>
                        <a:t>(Baines, Fill and Page, 2020)</a:t>
                      </a:r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200" b="1" dirty="0"/>
                        <a:t>Intensified competition from digitally advanced florists </a:t>
                      </a:r>
                      <a:r>
                        <a:rPr lang="en-GB" sz="1000" b="1" dirty="0"/>
                        <a:t>(Chaffey and Ellis-Chadwick, 2022) 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endParaRPr lang="en-GB" sz="1200" b="1" dirty="0"/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200" b="1" dirty="0"/>
                        <a:t>Restrictive ability to attract and retain customers due to outdated website</a:t>
                      </a:r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200" b="1" dirty="0"/>
                        <a:t>Data protection regulations (GDPR) imposing compliance for online sales </a:t>
                      </a:r>
                      <a:r>
                        <a:rPr lang="en-GB" sz="1000" b="1" dirty="0"/>
                        <a:t>(ICO, 2023)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endParaRPr lang="en-GB" sz="1200" b="1" dirty="0"/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200" b="1" dirty="0"/>
                        <a:t>Employment, H&amp;S legislation increasing costs for small retail business. </a:t>
                      </a:r>
                      <a:r>
                        <a:rPr lang="en-GB" sz="1000" b="1" dirty="0"/>
                        <a:t>(GOV.UK, 2024)</a:t>
                      </a:r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200" b="1" dirty="0"/>
                        <a:t>Climate change affecting reliability and price stability for imported supplies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endParaRPr lang="en-GB" sz="1200" b="1"/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200" b="1"/>
                        <a:t>Use </a:t>
                      </a:r>
                      <a:r>
                        <a:rPr lang="en-GB" sz="1200" b="1" dirty="0"/>
                        <a:t>of biodegradable packing and locally sourced flowers increases operational costs. </a:t>
                      </a:r>
                      <a:r>
                        <a:rPr lang="en-GB" sz="1000" b="1" dirty="0"/>
                        <a:t>(Mintel, 2023)</a:t>
                      </a:r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0070C0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65489123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64605052"/>
      </p:ext>
    </p:extLst>
  </p:cSld>
  <p:clrMapOvr>
    <a:masterClrMapping/>
  </p:clrMapOvr>
  <p:transition spd="slow">
    <p:wip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19E5FA-F1CF-36CD-E382-64C73BB8A9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28A577D9-3945-6D47-097F-A53239FFC56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218645750"/>
              </p:ext>
            </p:extLst>
          </p:nvPr>
        </p:nvGraphicFramePr>
        <p:xfrm>
          <a:off x="838200" y="218476"/>
          <a:ext cx="10515600" cy="13255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C28D52B8-1B9B-2EF8-6E9A-70AB5F6EA6F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38321907"/>
              </p:ext>
            </p:extLst>
          </p:nvPr>
        </p:nvGraphicFramePr>
        <p:xfrm>
          <a:off x="251603" y="1825625"/>
          <a:ext cx="11281914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2319079123"/>
      </p:ext>
    </p:extLst>
  </p:cSld>
  <p:clrMapOvr>
    <a:masterClrMapping/>
  </p:clrMapOvr>
  <p:transition spd="slow">
    <p:wip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3999EB-1E12-5C58-5C22-A29517B985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4123C5DD-9135-EA5A-0C12-57ABF0012AEF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>
            <p:ph type="pic" sz="quarter" idx="11"/>
          </p:nvPr>
        </p:nvSpPr>
        <p:spPr>
          <a:xfrm>
            <a:off x="388466" y="1028763"/>
            <a:ext cx="11585447" cy="4496781"/>
          </a:xfrm>
          <a:ln w="38100">
            <a:solidFill>
              <a:schemeClr val="tx1"/>
            </a:solidFill>
          </a:ln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E35EC745-8DDF-8193-3996-4E29B255A570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>
            <a:off x="701977" y="3417569"/>
            <a:ext cx="8615759" cy="22861"/>
          </a:xfrm>
          <a:prstGeom prst="line">
            <a:avLst/>
          </a:prstGeom>
          <a:ln w="5715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CEBF51E1-6883-0050-E453-1275DE8C76EA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1744458" y="1936353"/>
            <a:ext cx="1466092" cy="1453896"/>
          </a:xfrm>
          <a:prstGeom prst="line">
            <a:avLst/>
          </a:prstGeom>
          <a:ln w="57150">
            <a:solidFill>
              <a:srgbClr val="FFC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902D90E-0568-B698-BA32-5F1274C8837F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1736841" y="3456320"/>
            <a:ext cx="1481326" cy="1460754"/>
          </a:xfrm>
          <a:prstGeom prst="line">
            <a:avLst/>
          </a:prstGeom>
          <a:ln w="57150">
            <a:solidFill>
              <a:srgbClr val="7030A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9FBF2EE-573C-DA56-3517-AE139519B342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4610100" y="1967102"/>
            <a:ext cx="1485900" cy="1442466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696966A-8DDB-1540-1AA9-A6B1EC86C103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4578912" y="3445002"/>
            <a:ext cx="1485900" cy="1440180"/>
          </a:xfrm>
          <a:prstGeom prst="line">
            <a:avLst/>
          </a:prstGeom>
          <a:ln w="57150">
            <a:solidFill>
              <a:srgbClr val="00B0F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7629CFFD-B4EB-9320-8F6D-4F5EB8E5314C}"/>
              </a:ext>
            </a:extLst>
          </p:cNvPr>
          <p:cNvCxnSpPr>
            <a:cxnSpLocks noGrp="1" noRot="1" noMove="1" noResize="1" noEditPoints="1" noAdjustHandles="1" noChangeArrowheads="1" noChangeShapeType="1"/>
            <a:endCxn id="33" idx="2"/>
          </p:cNvCxnSpPr>
          <p:nvPr/>
        </p:nvCxnSpPr>
        <p:spPr>
          <a:xfrm flipH="1" flipV="1">
            <a:off x="7481250" y="1976409"/>
            <a:ext cx="1524174" cy="1441161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D541A4B-1442-05EB-EE74-A156786522DE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7481251" y="3458662"/>
            <a:ext cx="1501135" cy="1440180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1" name="TextBox 30">
            <a:extLst>
              <a:ext uri="{FF2B5EF4-FFF2-40B4-BE49-F238E27FC236}">
                <a16:creationId xmlns:a16="http://schemas.microsoft.com/office/drawing/2014/main" id="{D3B994F6-BB20-88F1-925A-272C4C1BB06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8512" y="1484101"/>
            <a:ext cx="2129680" cy="461665"/>
          </a:xfrm>
          <a:prstGeom prst="rect">
            <a:avLst/>
          </a:prstGeom>
          <a:noFill/>
          <a:ln w="5715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Methods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5DB6A20C-CFF4-B26B-E98B-7BE2AD6107BC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45260" y="1505437"/>
            <a:ext cx="2129680" cy="461665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2400" b="1" dirty="0">
                <a:solidFill>
                  <a:srgbClr val="FF0000"/>
                </a:solidFill>
                <a:latin typeface="Arial"/>
                <a:cs typeface="Arial"/>
              </a:rPr>
              <a:t>Technology</a:t>
            </a:r>
            <a:endParaRPr lang="en-GB" sz="2400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41489ABC-2CE6-75F6-77BF-F7A56B625F6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1514744"/>
            <a:ext cx="2151782" cy="461665"/>
          </a:xfrm>
          <a:prstGeom prst="rect">
            <a:avLst/>
          </a:prstGeom>
          <a:noFill/>
          <a:ln w="5715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People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18A0BA3C-0398-33B0-8A61-9B6B82677B4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87172" y="4912234"/>
            <a:ext cx="2151020" cy="461665"/>
          </a:xfrm>
          <a:prstGeom prst="rect">
            <a:avLst/>
          </a:prstGeom>
          <a:noFill/>
          <a:ln w="57150"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Materials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25280725-B1FF-C78B-7A5D-9000F381FF0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03402" y="4921646"/>
            <a:ext cx="2151020" cy="461665"/>
          </a:xfrm>
          <a:prstGeom prst="rect">
            <a:avLst/>
          </a:prstGeom>
          <a:noFill/>
          <a:ln w="57150"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Measurement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182A6F30-A98D-AA4B-6D38-F12F52305694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85494" y="4917074"/>
            <a:ext cx="2191513" cy="461665"/>
          </a:xfrm>
          <a:prstGeom prst="rect">
            <a:avLst/>
          </a:prstGeom>
          <a:noFill/>
          <a:ln w="5715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Environment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CE1BD776-63C4-D3EE-069C-C9BBE2DC4B4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9424002" y="3186737"/>
            <a:ext cx="2167128" cy="276999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1200" b="1" dirty="0">
                <a:latin typeface="Arial"/>
                <a:cs typeface="Arial"/>
              </a:rPr>
              <a:t>Declining Sales</a:t>
            </a:r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280A6708-DF3B-47D7-80AD-BED7584E487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69413" y="4416742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1200" dirty="0">
                <a:latin typeface="Arial"/>
                <a:cs typeface="Arial"/>
              </a:rPr>
              <a:t>Extreme weather events damage fresh produce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8F167E83-1CE4-F3CA-7557-1CDDF3628DB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77453" y="3799203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1200" dirty="0">
                <a:latin typeface="Arial"/>
                <a:cs typeface="Arial"/>
              </a:rPr>
              <a:t>Declining high-street footfall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B2F0A62B-BCD1-8AD8-F315-6F09A31F7FF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2241614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1200" dirty="0">
                <a:latin typeface="Arial"/>
                <a:cs typeface="Arial"/>
              </a:rPr>
              <a:t>Limited digital skills of owners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2A30538D-67ED-A3A1-CFA1-39377D70B9B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2814221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Customers demand for </a:t>
            </a:r>
          </a:p>
          <a:p>
            <a:pPr algn="ctr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online sales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19E1DBE5-167E-78C1-BCD0-8D2DCE9A4F68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06303" y="4416742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1200" dirty="0">
                <a:latin typeface="Arial"/>
                <a:cs typeface="Arial"/>
              </a:rPr>
              <a:t>No subscription services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BDD08689-6B7D-0F8F-480D-F4AAD7FE2D5B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45260" y="3791588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1200" dirty="0">
                <a:latin typeface="Arial"/>
                <a:cs typeface="Arial"/>
              </a:rPr>
              <a:t>No flexibility for deliveries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44AB04F4-8499-0CBD-C2DD-C750D2568FD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14996" y="4389626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1200" dirty="0">
                <a:latin typeface="Arial"/>
                <a:cs typeface="Arial"/>
              </a:rPr>
              <a:t>Rising flower costs 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327A92EC-E2CD-E0BC-131F-C601B5DE7C4F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14996" y="3799203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1200" dirty="0">
                <a:latin typeface="Arial"/>
                <a:cs typeface="Arial"/>
              </a:rPr>
              <a:t>Demand for sustainable materials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93894965-CBAF-C3E0-3A1E-98F25A8DA3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492003" y="2178258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1200" dirty="0">
                <a:latin typeface="Arial"/>
                <a:cs typeface="Arial"/>
              </a:rPr>
              <a:t>Outdated online marketplace 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B1E4133F-2751-3952-C07B-9EBB9CE035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19909" y="2814220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1200" dirty="0">
                <a:latin typeface="Arial"/>
                <a:cs typeface="Arial"/>
              </a:rPr>
              <a:t>Weak e-commerce capability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D9B946EB-160F-14E8-6E65-A3ACFE53BA8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69555" y="2177470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1200" dirty="0">
                <a:latin typeface="Arial"/>
                <a:cs typeface="Arial"/>
              </a:rPr>
              <a:t>Slow response to market change</a:t>
            </a:r>
            <a:endParaRPr lang="en-US" sz="1200" dirty="0">
              <a:latin typeface="Arial"/>
              <a:cs typeface="Arial"/>
            </a:endParaRP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1A129B97-8AB0-A07D-27D5-16E805A4DFB6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6084" y="2797352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1200" dirty="0">
                <a:latin typeface="Arial"/>
                <a:cs typeface="Arial"/>
              </a:rPr>
              <a:t>Slow strategic adaptation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B0F72344-9240-1D9D-D328-30ADD284BB2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19020409"/>
              </p:ext>
            </p:extLst>
          </p:nvPr>
        </p:nvGraphicFramePr>
        <p:xfrm>
          <a:off x="292474" y="94504"/>
          <a:ext cx="11137526" cy="6838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42852813"/>
      </p:ext>
    </p:extLst>
  </p:cSld>
  <p:clrMapOvr>
    <a:masterClrMapping/>
  </p:clrMapOvr>
  <p:transition spd="slow">
    <p:wip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1BE1D7C8-E71F-67A1-5CA0-2C31745BDAF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25042446"/>
              </p:ext>
            </p:extLst>
          </p:nvPr>
        </p:nvGraphicFramePr>
        <p:xfrm>
          <a:off x="838200" y="563533"/>
          <a:ext cx="10515600" cy="9302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64CC2685-B66E-481E-83D5-6C284238400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64552337"/>
              </p:ext>
            </p:extLst>
          </p:nvPr>
        </p:nvGraphicFramePr>
        <p:xfrm>
          <a:off x="838200" y="2141537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1037257886"/>
      </p:ext>
    </p:extLst>
  </p:cSld>
  <p:clrMapOvr>
    <a:masterClrMapping/>
  </p:clrMapOvr>
  <p:transition spd="slow">
    <p:wip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D7969571-BAA8-D4CC-E3AB-5F1B9C4AF88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69756375"/>
              </p:ext>
            </p:extLst>
          </p:nvPr>
        </p:nvGraphicFramePr>
        <p:xfrm>
          <a:off x="838200" y="365125"/>
          <a:ext cx="10515600" cy="7969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4683" y="1162050"/>
            <a:ext cx="10515600" cy="5330825"/>
          </a:xfrm>
        </p:spPr>
        <p:txBody>
          <a:bodyPr>
            <a:normAutofit fontScale="25000" lnSpcReduction="20000"/>
          </a:bodyPr>
          <a:lstStyle/>
          <a:p>
            <a:pPr marL="514350" indent="-514350" algn="just">
              <a:buFont typeface="+mj-lt"/>
              <a:buAutoNum type="arabicPeriod"/>
            </a:pPr>
            <a:endParaRPr lang="en-GB" sz="1400" dirty="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Anon (2007) </a:t>
            </a:r>
            <a:r>
              <a:rPr lang="en-GB" sz="4400" b="1" i="1" dirty="0">
                <a:latin typeface="Arial" panose="020B0604020202020204" pitchFamily="34" charset="0"/>
                <a:cs typeface="Arial" panose="020B0604020202020204" pitchFamily="34" charset="0"/>
              </a:rPr>
              <a:t>Solving problems and making decisions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 Fifth edition. Amsterdam :, Pergamon Flexible Learning.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440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Anon (n.d.) </a:t>
            </a:r>
            <a:r>
              <a:rPr lang="en-GB" sz="4400" b="1" i="1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2025 Floral Consumer Trends</a:t>
            </a:r>
            <a:r>
              <a:rPr lang="en-GB" sz="440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. </a:t>
            </a:r>
            <a:r>
              <a:rPr lang="en-GB" sz="440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  <a:hlinkClick r:id="rId7"/>
              </a:rPr>
              <a:t>https://www.freshproduce.com/siteassets/files/floral/2025-floral-consumer-trends-mid-year-update.pdf</a:t>
            </a:r>
            <a:r>
              <a:rPr lang="en-GB" sz="440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440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Baines, P., Fill C. and Pages, K. (2020). </a:t>
            </a:r>
            <a:r>
              <a:rPr lang="en-GB" sz="4400" b="1" i="1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Essentials of Marketing</a:t>
            </a:r>
            <a:r>
              <a:rPr lang="en-GB" sz="440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. Th ed. Oxford: Oxford University Press.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440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British Retail Consortium (2023). </a:t>
            </a:r>
            <a:r>
              <a:rPr lang="en-GB" sz="4400" b="1" i="1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The future of the UK high street</a:t>
            </a:r>
            <a:r>
              <a:rPr lang="en-GB" sz="440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. London: BRC.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Brooks, I. (2011) </a:t>
            </a:r>
            <a:r>
              <a:rPr lang="en-GB" sz="4400" b="1" i="1" dirty="0">
                <a:latin typeface="Arial" panose="020B0604020202020204" pitchFamily="34" charset="0"/>
                <a:cs typeface="Arial" panose="020B0604020202020204" pitchFamily="34" charset="0"/>
              </a:rPr>
              <a:t>The international business environment : challenges and changes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. 2nd ed. Harlow, England ;; New York :, Financial Times/Prentice Hall.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Campos, V.F. (2014). 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TQC: </a:t>
            </a:r>
            <a:r>
              <a:rPr lang="en-GB" sz="4400" b="1" i="1" dirty="0">
                <a:latin typeface="Arial" panose="020B0604020202020204" pitchFamily="34" charset="0"/>
                <a:cs typeface="Arial" panose="020B0604020202020204" pitchFamily="34" charset="0"/>
              </a:rPr>
              <a:t>Total Quality Control in the Style of Japanese Management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. New York: CRC Press.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Chaffey, D. and Ellis-Chadwick, F. (2022). </a:t>
            </a:r>
            <a:r>
              <a:rPr lang="en-GB" sz="4400" b="1" i="1" dirty="0">
                <a:latin typeface="Arial" panose="020B0604020202020204" pitchFamily="34" charset="0"/>
                <a:cs typeface="Arial" panose="020B0604020202020204" pitchFamily="34" charset="0"/>
              </a:rPr>
              <a:t>Digital marketing: Strategy, Implementation and Practice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. 8</a:t>
            </a:r>
            <a:r>
              <a:rPr lang="en-GB" sz="44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ed. Harlow: Pearson.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Deloitte (2022). </a:t>
            </a:r>
            <a:r>
              <a:rPr lang="en-GB" sz="4400" b="1" i="1" dirty="0">
                <a:latin typeface="Arial" panose="020B0604020202020204" pitchFamily="34" charset="0"/>
                <a:cs typeface="Arial" panose="020B0604020202020204" pitchFamily="34" charset="0"/>
              </a:rPr>
              <a:t>Global Powers of Retailing 2022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. London: Deloitte Insights. Available at: 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https://www.deloitte.com/uk/en/Industries/consumer/analysis/2022-global-powers-of-retailing.html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 (Accessed: 6 February 2026).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Galloway, D. (2012). </a:t>
            </a:r>
            <a:r>
              <a:rPr lang="en-GB" sz="4400" b="1" i="1" dirty="0">
                <a:latin typeface="Arial" panose="020B0604020202020204" pitchFamily="34" charset="0"/>
                <a:cs typeface="Arial" panose="020B0604020202020204" pitchFamily="34" charset="0"/>
              </a:rPr>
              <a:t>Mapping Work Processes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. Milwaukee: ASQ Quality Press.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GOV.UK (2024). </a:t>
            </a:r>
            <a:r>
              <a:rPr lang="en-GB" sz="4400" b="1" i="1" dirty="0">
                <a:latin typeface="Arial" panose="020B0604020202020204" pitchFamily="34" charset="0"/>
                <a:cs typeface="Arial" panose="020B0604020202020204" pitchFamily="34" charset="0"/>
              </a:rPr>
              <a:t>Employing people: employer responsibilities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https://www.gov.uk/browse/employing-people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(Accessed: 10 February 2026).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Hill, C.W.L., Jones, GR. and Shilling, M.A. (2021). </a:t>
            </a:r>
            <a:r>
              <a:rPr lang="en-GB" sz="4400" b="1" i="1" dirty="0">
                <a:latin typeface="Arial" panose="020B0604020202020204" pitchFamily="34" charset="0"/>
                <a:cs typeface="Arial" panose="020B0604020202020204" pitchFamily="34" charset="0"/>
              </a:rPr>
              <a:t>Strategic Management: Theory and Cases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. 13</a:t>
            </a:r>
            <a:r>
              <a:rPr lang="en-GB" sz="44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ed. Boston: Cengage Learning. 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ICO (2023). </a:t>
            </a:r>
            <a:r>
              <a:rPr lang="en-GB" sz="4400" b="1" i="1" dirty="0">
                <a:latin typeface="Arial" panose="020B0604020202020204" pitchFamily="34" charset="0"/>
                <a:cs typeface="Arial" panose="020B0604020202020204" pitchFamily="34" charset="0"/>
              </a:rPr>
              <a:t>Guide to the General Data Protection Regulation 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(GDPR). 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https://ico.org.uk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(Accessed: 6 February 2026).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Kotler, P., Keller, K.L., Ang, S.H. Leong, S.M. and Tan, C.T. (2021). </a:t>
            </a:r>
            <a:r>
              <a:rPr lang="en-GB" sz="4400" b="1" i="1" dirty="0">
                <a:latin typeface="Arial" panose="020B0604020202020204" pitchFamily="34" charset="0"/>
                <a:cs typeface="Arial" panose="020B0604020202020204" pitchFamily="34" charset="0"/>
              </a:rPr>
              <a:t>Marketing Management: An Asian Perspective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8</a:t>
            </a:r>
            <a:r>
              <a:rPr lang="en-GB" sz="44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ed. Harlow: Pearson. 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Mintel (2023). </a:t>
            </a:r>
            <a:r>
              <a:rPr lang="en-GB" sz="4400" b="1" i="1" dirty="0">
                <a:latin typeface="Arial" panose="020B0604020202020204" pitchFamily="34" charset="0"/>
                <a:cs typeface="Arial" panose="020B0604020202020204" pitchFamily="34" charset="0"/>
              </a:rPr>
              <a:t>Online Florist Market Report</a:t>
            </a:r>
            <a:r>
              <a:rPr lang="en-GB" sz="4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– UK. London: Mintel Group Ltd.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Oakland, J.S. (2014). </a:t>
            </a:r>
            <a:r>
              <a:rPr lang="en-GB" sz="4400" b="1" i="1" dirty="0">
                <a:latin typeface="Arial" panose="020B0604020202020204" pitchFamily="34" charset="0"/>
                <a:cs typeface="Arial" panose="020B0604020202020204" pitchFamily="34" charset="0"/>
              </a:rPr>
              <a:t>Total Quality Management and Operational Excellence: Text with Cases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. 4th ed. London: Routledge.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ONS (2024). </a:t>
            </a:r>
            <a:r>
              <a:rPr lang="en-GB" sz="4400" b="1" i="1" dirty="0">
                <a:latin typeface="Arial" panose="020B0604020202020204" pitchFamily="34" charset="0"/>
                <a:cs typeface="Arial" panose="020B0604020202020204" pitchFamily="34" charset="0"/>
              </a:rPr>
              <a:t>Inflation and consumer price index (CPI). 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London: Office for National Statistics. 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Sproull, R. (2018). </a:t>
            </a:r>
            <a:r>
              <a:rPr lang="en-GB" sz="4400" b="1" i="1" dirty="0">
                <a:latin typeface="Arial" panose="020B0604020202020204" pitchFamily="34" charset="0"/>
                <a:cs typeface="Arial" panose="020B0604020202020204" pitchFamily="34" charset="0"/>
              </a:rPr>
              <a:t>The problem-solving, problem-prevention, and decision-making guide : organized and systematic roadmaps for managers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. New York :, Taylor &amp; Francis.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Statista (2023).</a:t>
            </a:r>
            <a:r>
              <a:rPr lang="en-GB" sz="4400" b="1" i="1" dirty="0">
                <a:latin typeface="Arial" panose="020B0604020202020204" pitchFamily="34" charset="0"/>
                <a:cs typeface="Arial" panose="020B0604020202020204" pitchFamily="34" charset="0"/>
              </a:rPr>
              <a:t> E-commerce share of total retail sales in the UK 2015-2023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https://www.statista.com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(Accessed: 8 February 2026).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WWF (2023). </a:t>
            </a:r>
            <a:r>
              <a:rPr lang="en-GB" sz="4400" b="1" i="1" dirty="0">
                <a:latin typeface="Arial" panose="020B0604020202020204" pitchFamily="34" charset="0"/>
                <a:cs typeface="Arial" panose="020B0604020202020204" pitchFamily="34" charset="0"/>
              </a:rPr>
              <a:t>Climate change impacts on global agriculture and supply chains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. London: Worldwide Fund for Nature.</a:t>
            </a:r>
          </a:p>
          <a:p>
            <a:pPr marL="514350" indent="-514350">
              <a:buFont typeface="+mj-lt"/>
              <a:buAutoNum type="arabicPeriod"/>
            </a:pPr>
            <a:endParaRPr lang="en-GB" sz="1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14350" indent="-514350" algn="just">
              <a:buFont typeface="+mj-lt"/>
              <a:buAutoNum type="arabicPeriod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14350" indent="-514350" algn="just">
              <a:buFont typeface="+mj-lt"/>
              <a:buAutoNum type="arabicPeriod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14350" indent="-514350" algn="just">
              <a:buFont typeface="+mj-lt"/>
              <a:buAutoNum type="arabicPeriod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14350" indent="-514350" algn="just">
              <a:buFont typeface="+mj-lt"/>
              <a:buAutoNum type="arabicPeriod"/>
            </a:pPr>
            <a:endParaRPr lang="en-GB" sz="1400" dirty="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indent="0" algn="just">
              <a:buNone/>
            </a:pPr>
            <a:endParaRPr lang="en-GB" sz="1600" dirty="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51324015"/>
      </p:ext>
    </p:extLst>
  </p:cSld>
  <p:clrMapOvr>
    <a:masterClrMapping/>
  </p:clrMapOvr>
  <p:transition spd="slow">
    <p:wipe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EA0CD195-C881-DE3A-28CA-FC18EB8ACAE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61929081"/>
              </p:ext>
            </p:extLst>
          </p:nvPr>
        </p:nvGraphicFramePr>
        <p:xfrm>
          <a:off x="838200" y="2424023"/>
          <a:ext cx="10515600" cy="157000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58301802"/>
      </p:ext>
    </p:extLst>
  </p:cSld>
  <p:clrMapOvr>
    <a:masterClrMapping/>
  </p:clrMapOvr>
  <p:transition spd="slow">
    <p:wipe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90EBE6B-1F90-48B4-CACC-172FF691D6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8" name="Rectangle 1037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040" name="Arc 1039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46" name="Freeform: Shape 1041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1026" name="Picture 2" descr="A close-up of a logo&#10;&#10;AI-generated content may be incorrect.">
            <a:extLst>
              <a:ext uri="{FF2B5EF4-FFF2-40B4-BE49-F238E27FC236}">
                <a16:creationId xmlns:a16="http://schemas.microsoft.com/office/drawing/2014/main" id="{BC1C6B8B-3E57-B212-0064-3A197FA354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/>
        </p:blipFill>
        <p:spPr bwMode="auto">
          <a:xfrm>
            <a:off x="703182" y="1863140"/>
            <a:ext cx="4777381" cy="2961976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6873B1-82D2-71A9-F5A9-13A8B7E33D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94962" y="1984443"/>
            <a:ext cx="5458838" cy="4192520"/>
          </a:xfrm>
        </p:spPr>
        <p:txBody>
          <a:bodyPr>
            <a:normAutofit/>
          </a:bodyPr>
          <a:lstStyle/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06334785"/>
      </p:ext>
    </p:extLst>
  </p:cSld>
  <p:clrMapOvr>
    <a:masterClrMapping/>
  </p:clrMapOvr>
  <p:transition spd="slow">
    <p:wipe/>
  </p:transition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EFF472D76CF0A40888B78A9EA0200F3" ma:contentTypeVersion="8" ma:contentTypeDescription="Create a new document." ma:contentTypeScope="" ma:versionID="a8eac0a0cf35691c15004f0dd5bde203">
  <xsd:schema xmlns:xsd="http://www.w3.org/2001/XMLSchema" xmlns:xs="http://www.w3.org/2001/XMLSchema" xmlns:p="http://schemas.microsoft.com/office/2006/metadata/properties" xmlns:ns2="3e4d8a5d-01f3-43bc-a8af-65fd9717c730" targetNamespace="http://schemas.microsoft.com/office/2006/metadata/properties" ma:root="true" ma:fieldsID="3917609a5edacb8f5c90364ee40942c1" ns2:_="">
    <xsd:import namespace="3e4d8a5d-01f3-43bc-a8af-65fd9717c730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e4d8a5d-01f3-43bc-a8af-65fd9717c73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5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8A555A84-5542-4C22-B1A5-EDBFC0292EF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e4d8a5d-01f3-43bc-a8af-65fd9717c73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F5CCAF22-9EA3-4C2F-9092-C861B73393C1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A7A9B301-5F2D-4EFE-969F-254C13339DE5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TM04033923[[fn=Depth]]</Template>
  <TotalTime>2952</TotalTime>
  <Words>1788</Words>
  <Application>Microsoft Office PowerPoint</Application>
  <PresentationFormat>Widescreen</PresentationFormat>
  <Paragraphs>188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Calibri</vt:lpstr>
      <vt:lpstr>Calibri Light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 PESTLE  </vt:lpstr>
      <vt:lpstr>PowerPoint Presentation</vt:lpstr>
      <vt:lpstr>PowerPoint Presentation</vt:lpstr>
      <vt:lpstr>PowerPoint Presentation</vt:lpstr>
      <vt:lpstr>PowerPoint Presentation</vt:lpstr>
      <vt:lpstr>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Name -XXXXX Student Number - XXXX</dc:title>
  <dc:creator>Olu Adegbite</dc:creator>
  <cp:lastModifiedBy>Mirela Anghel (2506357)</cp:lastModifiedBy>
  <cp:revision>203</cp:revision>
  <dcterms:created xsi:type="dcterms:W3CDTF">2024-01-29T11:42:05Z</dcterms:created>
  <dcterms:modified xsi:type="dcterms:W3CDTF">2026-02-15T19:30:33Z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0x0101009EFF472D76CF0A40888B78A9EA0200F3</vt:lpwstr>
  </property>
</Properties>
</file>