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28"/>
  </p:notesMasterIdLst>
  <p:sldIdLst>
    <p:sldId id="256" r:id="rId2"/>
    <p:sldId id="399" r:id="rId3"/>
    <p:sldId id="400" r:id="rId4"/>
    <p:sldId id="403" r:id="rId5"/>
    <p:sldId id="402" r:id="rId6"/>
    <p:sldId id="401" r:id="rId7"/>
    <p:sldId id="376" r:id="rId8"/>
    <p:sldId id="377" r:id="rId9"/>
    <p:sldId id="378" r:id="rId10"/>
    <p:sldId id="379" r:id="rId11"/>
    <p:sldId id="381" r:id="rId12"/>
    <p:sldId id="394" r:id="rId13"/>
    <p:sldId id="395" r:id="rId14"/>
    <p:sldId id="383" r:id="rId15"/>
    <p:sldId id="385" r:id="rId16"/>
    <p:sldId id="386" r:id="rId17"/>
    <p:sldId id="387" r:id="rId18"/>
    <p:sldId id="388" r:id="rId19"/>
    <p:sldId id="392" r:id="rId20"/>
    <p:sldId id="393" r:id="rId21"/>
    <p:sldId id="396" r:id="rId22"/>
    <p:sldId id="397" r:id="rId23"/>
    <p:sldId id="398" r:id="rId24"/>
    <p:sldId id="389" r:id="rId25"/>
    <p:sldId id="390" r:id="rId26"/>
    <p:sldId id="391" r:id="rId27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4" autoAdjust="0"/>
  </p:normalViewPr>
  <p:slideViewPr>
    <p:cSldViewPr>
      <p:cViewPr varScale="1">
        <p:scale>
          <a:sx n="59" d="100"/>
          <a:sy n="59" d="100"/>
        </p:scale>
        <p:origin x="984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3"/>
            <a:ext cx="5379720" cy="439840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2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2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rgbClr val="FFFF00"/>
                </a:solidFill>
              </a:rPr>
              <a:t>Management Economics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789040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Week 8 Session 1</a:t>
            </a:r>
          </a:p>
          <a:p>
            <a:r>
              <a:rPr lang="en-GB" dirty="0">
                <a:solidFill>
                  <a:schemeClr val="bg1"/>
                </a:solidFill>
              </a:rPr>
              <a:t>International trade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Trade: an alternative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It is, perhaps, taken for granted by many people that countries do trade with each other</a:t>
            </a:r>
          </a:p>
          <a:p>
            <a:r>
              <a:rPr lang="en-GB" sz="2800" dirty="0"/>
              <a:t>The recent debate and referendum on UK’s membership of the European Union (EU) often highlighted the UK’s trade with both the EU, and other trading partners</a:t>
            </a:r>
          </a:p>
          <a:p>
            <a:r>
              <a:rPr lang="en-GB" sz="2800" dirty="0"/>
              <a:t>However, it is probably of greater analytical utility to turn the question around, and to ask, ‘why </a:t>
            </a:r>
            <a:r>
              <a:rPr lang="en-GB" sz="2800" i="1" dirty="0"/>
              <a:t>don’t</a:t>
            </a:r>
            <a:r>
              <a:rPr lang="en-GB" sz="2800" dirty="0"/>
              <a:t> all countries trade with all other countries?’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58341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United Kingdom’s (UK’s) trading profile – top ten export partners (2015) - 1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67544" y="1556792"/>
          <a:ext cx="8229600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Export destination country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2015 figures in  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Percentage share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United States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45,276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Germany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30,352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Switzerland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22,224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18,071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17,830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 Netherlands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17,338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Republic of Ireland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16,665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Belgium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11,576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Spain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8,885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Italy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8,403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196,620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64.7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9075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/>
              <a:t>The United Kingdom’s (UK’s) trading profile – top ten export partners (2023)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0230416"/>
              </p:ext>
            </p:extLst>
          </p:nvPr>
        </p:nvGraphicFramePr>
        <p:xfrm>
          <a:off x="0" y="1143000"/>
          <a:ext cx="9144000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Export destination country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2023 figures in  £ millions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Percentage share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7840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Economic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en-GB" sz="2400" dirty="0"/>
              <a:t>The answer lies in the word advantage; or more specifically the phrase economic advantage</a:t>
            </a:r>
          </a:p>
          <a:p>
            <a:r>
              <a:rPr lang="en-GB" sz="2400" dirty="0"/>
              <a:t>However, in this context, there are two types of advantage: absolute and comparative</a:t>
            </a:r>
          </a:p>
          <a:p>
            <a:r>
              <a:rPr lang="en-GB" sz="2400" dirty="0"/>
              <a:t>And, any two countries that trade will only do so if they both enjoy comparative advantage</a:t>
            </a:r>
          </a:p>
          <a:p>
            <a:r>
              <a:rPr lang="en-GB" sz="2400" dirty="0"/>
              <a:t>This is why rich countries sometimes want to trade with poor and emerging economies; and poor and emerging economies want to trade with rich countries</a:t>
            </a:r>
          </a:p>
          <a:p>
            <a:r>
              <a:rPr lang="en-GB" sz="2400" dirty="0"/>
              <a:t>The relatively few countries the UK trades with means that these partners offer the most comparative advantage opportunities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69018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United Kingdom’s (UK’s) trading profile – top ten export partners (2015)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Nearly 65% or two-thirds of UK exports go to 10 countries, and the 8 of these are also in the top ten of import partners, totalling 50%</a:t>
            </a:r>
          </a:p>
          <a:p>
            <a:pPr marL="137160" indent="0">
              <a:buNone/>
            </a:pPr>
            <a:endParaRPr lang="en-GB" sz="2800" dirty="0"/>
          </a:p>
          <a:p>
            <a:r>
              <a:rPr lang="en-GB" sz="2800" dirty="0"/>
              <a:t>The top 15 of export destination countries aggregate to 85% of all UK exports; and it is a similar position with import partners</a:t>
            </a:r>
          </a:p>
          <a:p>
            <a:pPr marL="137160" indent="0">
              <a:buNone/>
            </a:pPr>
            <a:endParaRPr lang="en-GB" sz="2800" dirty="0"/>
          </a:p>
          <a:p>
            <a:r>
              <a:rPr lang="en-GB" sz="2800" dirty="0"/>
              <a:t>So, the UK does not trade with the world, but rather with just 13% of it. Why is this?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4563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en-GB" sz="4000" dirty="0"/>
              <a:t>Absolute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en-GB" sz="2800" dirty="0"/>
              <a:t>Imagine two fictitious countries: Richland and Porovia</a:t>
            </a:r>
          </a:p>
          <a:p>
            <a:r>
              <a:rPr lang="en-GB" sz="2800" dirty="0"/>
              <a:t>Both produce cars and computers, with a 1,000 workers available in any given production period.</a:t>
            </a:r>
          </a:p>
          <a:p>
            <a:r>
              <a:rPr lang="en-GB" sz="2800" dirty="0"/>
              <a:t>Richland’s economy is both more advanced and efficient, and can manufacture  a computer with 2 workers, and a car with 10</a:t>
            </a:r>
          </a:p>
          <a:p>
            <a:r>
              <a:rPr lang="en-GB" sz="2800" dirty="0"/>
              <a:t>Porovia takes 4 workers to make a computer, and a 100 to make a car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175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Absolute and comparative advantage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This means that Richland is ten times as efficient at manufacturing cars, but only twice as efficient making computers</a:t>
            </a:r>
          </a:p>
          <a:p>
            <a:r>
              <a:rPr lang="en-GB" dirty="0"/>
              <a:t>Richland have absolute advantage in both industries; but Porovia enjoys comparative advantage in computers, because it is less inefficient in this industry than in car manufacture. And, of course, Richland has comparative advantage in cars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9481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Self sufficiency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Let us assume that without trade, each country deploys half its available workforce to each product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means Richland produces 250 computers and 50 cars, while Porovia manufactures 125 computers and 5 cars, as illustrated on the following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86239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The position before any trade agreement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547664" y="2204864"/>
          <a:ext cx="5990456" cy="3312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76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76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976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976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6247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Product</a:t>
                      </a: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Without trade (self-sufficiency)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247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2474">
                <a:tc>
                  <a:txBody>
                    <a:bodyPr/>
                    <a:lstStyle/>
                    <a:p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2474">
                <a:tc>
                  <a:txBody>
                    <a:bodyPr/>
                    <a:lstStyle/>
                    <a:p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2474"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013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Graphical illustration -1</a:t>
            </a:r>
          </a:p>
        </p:txBody>
      </p:sp>
      <p:graphicFrame>
        <p:nvGraphicFramePr>
          <p:cNvPr id="51" name="Content Placeholder 50"/>
          <p:cNvGraphicFramePr>
            <a:graphicFrameLocks noGrp="1"/>
          </p:cNvGraphicFramePr>
          <p:nvPr>
            <p:ph idx="1"/>
          </p:nvPr>
        </p:nvGraphicFramePr>
        <p:xfrm>
          <a:off x="4054962" y="1472580"/>
          <a:ext cx="5040561" cy="14777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06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9967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188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Absolute</a:t>
                      </a:r>
                    </a:p>
                    <a:p>
                      <a:pPr algn="ctr"/>
                      <a:r>
                        <a:rPr lang="en-GB" dirty="0"/>
                        <a:t>advantage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8845">
                <a:tc>
                  <a:txBody>
                    <a:bodyPr/>
                    <a:lstStyle/>
                    <a:p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 times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8845">
                <a:tc>
                  <a:txBody>
                    <a:bodyPr/>
                    <a:lstStyle/>
                    <a:p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aseline="0" dirty="0"/>
                        <a:t>2 times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763688" y="5157192"/>
            <a:ext cx="5760640" cy="7200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763688" y="2003648"/>
            <a:ext cx="0" cy="322555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721295" y="580526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Computers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9552" y="1772816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Cars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68853" y="522482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600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491880" y="526639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250  300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19672" y="52919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</a:t>
            </a:r>
          </a:p>
        </p:txBody>
      </p:sp>
      <p:cxnSp>
        <p:nvCxnSpPr>
          <p:cNvPr id="18" name="Straight Connector 17"/>
          <p:cNvCxnSpPr/>
          <p:nvPr/>
        </p:nvCxnSpPr>
        <p:spPr>
          <a:xfrm>
            <a:off x="4535996" y="5193196"/>
            <a:ext cx="0" cy="987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444208" y="5193196"/>
            <a:ext cx="0" cy="7320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6128692" y="525096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500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4067944" y="5224821"/>
            <a:ext cx="0" cy="6709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2915816" y="5229200"/>
            <a:ext cx="0" cy="9014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2534680" y="5286485"/>
            <a:ext cx="762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125</a:t>
            </a:r>
          </a:p>
        </p:txBody>
      </p:sp>
      <p:cxnSp>
        <p:nvCxnSpPr>
          <p:cNvPr id="35" name="Straight Connector 34"/>
          <p:cNvCxnSpPr/>
          <p:nvPr/>
        </p:nvCxnSpPr>
        <p:spPr>
          <a:xfrm flipH="1">
            <a:off x="1619672" y="2420888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H="1">
            <a:off x="1619672" y="3865713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977583" y="223448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100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977583" y="3681047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50</a:t>
            </a:r>
          </a:p>
        </p:txBody>
      </p:sp>
      <p:cxnSp>
        <p:nvCxnSpPr>
          <p:cNvPr id="40" name="Straight Connector 39"/>
          <p:cNvCxnSpPr/>
          <p:nvPr/>
        </p:nvCxnSpPr>
        <p:spPr>
          <a:xfrm flipH="1">
            <a:off x="1619672" y="4941168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979814" y="478197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10</a:t>
            </a:r>
          </a:p>
        </p:txBody>
      </p:sp>
      <p:cxnSp>
        <p:nvCxnSpPr>
          <p:cNvPr id="45" name="Straight Connector 44"/>
          <p:cNvCxnSpPr/>
          <p:nvPr/>
        </p:nvCxnSpPr>
        <p:spPr>
          <a:xfrm>
            <a:off x="1763688" y="4941168"/>
            <a:ext cx="2304256" cy="2520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977583" y="2420888"/>
            <a:ext cx="0" cy="2545756"/>
          </a:xfrm>
          <a:prstGeom prst="straightConnector1">
            <a:avLst/>
          </a:prstGeom>
          <a:ln w="254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4067944" y="5733256"/>
            <a:ext cx="2376264" cy="0"/>
          </a:xfrm>
          <a:prstGeom prst="straightConnector1">
            <a:avLst/>
          </a:prstGeom>
          <a:ln w="254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1763688" y="2420888"/>
            <a:ext cx="4689040" cy="2772308"/>
          </a:xfrm>
          <a:prstGeom prst="line">
            <a:avLst/>
          </a:prstGeom>
          <a:noFill/>
          <a:ln w="38100" cap="flat" cmpd="sng" algn="ctr">
            <a:solidFill>
              <a:srgbClr val="00B050"/>
            </a:solidFill>
            <a:prstDash val="solid"/>
          </a:ln>
          <a:effectLst/>
        </p:spPr>
      </p:cxnSp>
      <p:sp>
        <p:nvSpPr>
          <p:cNvPr id="3" name="TextBox 2"/>
          <p:cNvSpPr txBox="1"/>
          <p:nvPr/>
        </p:nvSpPr>
        <p:spPr>
          <a:xfrm>
            <a:off x="107504" y="3068960"/>
            <a:ext cx="810090" cy="86177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dirty="0"/>
              <a:t>Richland is 10 times more productive at cars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716016" y="5897597"/>
            <a:ext cx="1152128" cy="55399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dirty="0"/>
              <a:t>Richland is twice as productive at computers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056539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4000" dirty="0"/>
              <a:t>Opportunity cost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709160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Therefore, the opportunity cost (the amount forgone) of one car per computer can be seen as follows…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If </a:t>
            </a:r>
            <a:r>
              <a:rPr lang="en-GB" sz="2400" dirty="0" err="1"/>
              <a:t>Porovia</a:t>
            </a:r>
            <a:r>
              <a:rPr lang="en-GB" sz="2400" dirty="0"/>
              <a:t> produces one less car, it can produce 25 more computers. So, one car divided by the gain in computers would be -1/25 = 0.04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However, for Richland to make an additional 25 computers it would take 50 men, and would therefore cost 5 cars. So, -5/25 = - 0.20 opportunity cost</a:t>
            </a:r>
          </a:p>
          <a:p>
            <a:endParaRPr lang="en-GB" sz="2400" dirty="0"/>
          </a:p>
          <a:p>
            <a:r>
              <a:rPr lang="en-GB" sz="2400" dirty="0"/>
              <a:t>And, 0.20/0.04 = 5, which is the cost in cars to Richland of producing 25 computers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1628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4000" dirty="0"/>
              <a:t>Opportunity cost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709160"/>
          </a:xfrm>
        </p:spPr>
        <p:txBody>
          <a:bodyPr>
            <a:normAutofit/>
          </a:bodyPr>
          <a:lstStyle/>
          <a:p>
            <a:endParaRPr lang="en-GB" sz="2400"/>
          </a:p>
          <a:p>
            <a:r>
              <a:rPr lang="en-GB" sz="2400"/>
              <a:t>And</a:t>
            </a:r>
            <a:r>
              <a:rPr lang="en-GB" sz="2400" dirty="0"/>
              <a:t>, if you consider what both countries have to do to produce 100 computers by looking at the graph, you will see that to move along the x axis by 100, </a:t>
            </a:r>
            <a:r>
              <a:rPr lang="en-GB" sz="2400" dirty="0" err="1"/>
              <a:t>Porovia</a:t>
            </a:r>
            <a:r>
              <a:rPr lang="en-GB" sz="2400" dirty="0"/>
              <a:t> can do this by moving from 10 cars to six (10-4 = 6) and 400 men can produce 100 computers…</a:t>
            </a:r>
          </a:p>
          <a:p>
            <a:endParaRPr lang="en-GB" sz="2400" dirty="0"/>
          </a:p>
          <a:p>
            <a:r>
              <a:rPr lang="en-GB" sz="2400" dirty="0"/>
              <a:t>Whereas in order to reach 100 computers Richland has to forgo 20 cars (100-80 = 20)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416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Graphical illustration -2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763688" y="5157192"/>
            <a:ext cx="5760640" cy="7200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763688" y="2003648"/>
            <a:ext cx="0" cy="322555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721295" y="580526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Computers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9552" y="1772816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Cars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68853" y="522482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600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491880" y="526639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250  300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19672" y="52919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</a:t>
            </a:r>
          </a:p>
        </p:txBody>
      </p:sp>
      <p:cxnSp>
        <p:nvCxnSpPr>
          <p:cNvPr id="18" name="Straight Connector 17"/>
          <p:cNvCxnSpPr/>
          <p:nvPr/>
        </p:nvCxnSpPr>
        <p:spPr>
          <a:xfrm>
            <a:off x="4535996" y="5193196"/>
            <a:ext cx="0" cy="987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444208" y="5193196"/>
            <a:ext cx="0" cy="7320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6128692" y="525096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500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4067944" y="5224821"/>
            <a:ext cx="0" cy="6709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2915816" y="5229200"/>
            <a:ext cx="0" cy="9014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2267744" y="5286485"/>
            <a:ext cx="1029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100</a:t>
            </a:r>
          </a:p>
        </p:txBody>
      </p:sp>
      <p:cxnSp>
        <p:nvCxnSpPr>
          <p:cNvPr id="35" name="Straight Connector 34"/>
          <p:cNvCxnSpPr/>
          <p:nvPr/>
        </p:nvCxnSpPr>
        <p:spPr>
          <a:xfrm flipH="1" flipV="1">
            <a:off x="1619672" y="2419147"/>
            <a:ext cx="144016" cy="174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flipH="1">
            <a:off x="1619672" y="4941168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>
            <a:off x="1763688" y="4941168"/>
            <a:ext cx="2304256" cy="2520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1763688" y="2420888"/>
            <a:ext cx="4689040" cy="2772308"/>
          </a:xfrm>
          <a:prstGeom prst="line">
            <a:avLst/>
          </a:prstGeom>
          <a:noFill/>
          <a:ln w="38100" cap="flat" cmpd="sng" algn="ctr">
            <a:solidFill>
              <a:srgbClr val="00B050"/>
            </a:solidFill>
            <a:prstDash val="solid"/>
          </a:ln>
          <a:effectLst/>
        </p:spPr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1763688" y="2868073"/>
            <a:ext cx="754969" cy="4904"/>
          </a:xfrm>
          <a:prstGeom prst="line">
            <a:avLst/>
          </a:prstGeom>
          <a:ln w="19050">
            <a:solidFill>
              <a:srgbClr val="7030A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518657" y="2872977"/>
            <a:ext cx="0" cy="2369579"/>
          </a:xfrm>
          <a:prstGeom prst="line">
            <a:avLst/>
          </a:prstGeom>
          <a:ln w="19050">
            <a:solidFill>
              <a:srgbClr val="7030A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1742491" y="5052983"/>
            <a:ext cx="776166" cy="0"/>
          </a:xfrm>
          <a:prstGeom prst="line">
            <a:avLst/>
          </a:prstGeom>
          <a:ln w="19050">
            <a:solidFill>
              <a:srgbClr val="7030A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2518657" y="5229796"/>
            <a:ext cx="0" cy="9014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V="1">
            <a:off x="1619672" y="2868073"/>
            <a:ext cx="144016" cy="490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891326" y="2142148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100</a:t>
            </a:r>
          </a:p>
          <a:p>
            <a:r>
              <a:rPr lang="en-GB" dirty="0"/>
              <a:t>   </a:t>
            </a:r>
          </a:p>
          <a:p>
            <a:r>
              <a:rPr lang="en-GB" dirty="0"/>
              <a:t>   80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93889" y="2419147"/>
            <a:ext cx="73369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100-80 = 20 cars</a:t>
            </a:r>
          </a:p>
        </p:txBody>
      </p:sp>
      <p:cxnSp>
        <p:nvCxnSpPr>
          <p:cNvPr id="65" name="Straight Arrow Connector 64"/>
          <p:cNvCxnSpPr/>
          <p:nvPr/>
        </p:nvCxnSpPr>
        <p:spPr>
          <a:xfrm>
            <a:off x="1295636" y="2420889"/>
            <a:ext cx="0" cy="360039"/>
          </a:xfrm>
          <a:prstGeom prst="straightConnector1">
            <a:avLst/>
          </a:prstGeom>
          <a:ln w="19050">
            <a:solidFill>
              <a:srgbClr val="7030A0"/>
            </a:solidFill>
            <a:prstDash val="lg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/>
          <p:cNvSpPr txBox="1"/>
          <p:nvPr/>
        </p:nvSpPr>
        <p:spPr>
          <a:xfrm>
            <a:off x="539552" y="4393824"/>
            <a:ext cx="9998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</a:t>
            </a:r>
          </a:p>
          <a:p>
            <a:r>
              <a:rPr lang="en-GB" dirty="0"/>
              <a:t>           10</a:t>
            </a:r>
          </a:p>
          <a:p>
            <a:pPr algn="ctr"/>
            <a:r>
              <a:rPr lang="en-GB" dirty="0"/>
              <a:t>          6</a:t>
            </a:r>
          </a:p>
        </p:txBody>
      </p:sp>
      <p:cxnSp>
        <p:nvCxnSpPr>
          <p:cNvPr id="67" name="Straight Connector 66"/>
          <p:cNvCxnSpPr/>
          <p:nvPr/>
        </p:nvCxnSpPr>
        <p:spPr>
          <a:xfrm flipH="1">
            <a:off x="1619672" y="5041269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/>
          <p:nvPr/>
        </p:nvCxnSpPr>
        <p:spPr>
          <a:xfrm>
            <a:off x="1307806" y="4941168"/>
            <a:ext cx="0" cy="111815"/>
          </a:xfrm>
          <a:prstGeom prst="straightConnector1">
            <a:avLst/>
          </a:prstGeom>
          <a:ln w="190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Box 70"/>
          <p:cNvSpPr txBox="1"/>
          <p:nvPr/>
        </p:nvSpPr>
        <p:spPr>
          <a:xfrm>
            <a:off x="93889" y="4738782"/>
            <a:ext cx="73369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10-6 = </a:t>
            </a:r>
          </a:p>
          <a:p>
            <a:r>
              <a:rPr lang="en-GB" sz="1200" dirty="0"/>
              <a:t>4 cars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825838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Comparative advantage offers a trade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Because both countries enjoy a comparative advantage; Richland in cars, and Porovia in computers, there is the potential for a triple beneficial outcome</a:t>
            </a:r>
          </a:p>
          <a:p>
            <a:r>
              <a:rPr lang="en-GB" sz="2800" dirty="0"/>
              <a:t>If we assume that now Richland opts to use 700 workers to produce cars, and 300 on computers, the outcome would be 70 cars and 150 computers</a:t>
            </a:r>
          </a:p>
          <a:p>
            <a:r>
              <a:rPr lang="en-GB" sz="2800" dirty="0"/>
              <a:t>And, if Porovia choses to abandon all car production in order to make computers, it would generate 250 machines. See next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0229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The potential for a trade agreement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67544" y="1988840"/>
          <a:ext cx="8352930" cy="31059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31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13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12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09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815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213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085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255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9208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Without trade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Potential trade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World</a:t>
                      </a:r>
                    </a:p>
                    <a:p>
                      <a:pPr algn="ctr"/>
                      <a:r>
                        <a:rPr lang="en-GB" dirty="0"/>
                        <a:t>gain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5206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But what about price?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Now both countries can consume more</a:t>
            </a:r>
          </a:p>
          <a:p>
            <a:r>
              <a:rPr lang="en-GB" sz="2800" dirty="0"/>
              <a:t>But, what about price?</a:t>
            </a:r>
          </a:p>
          <a:p>
            <a:r>
              <a:rPr lang="en-GB" sz="2800" dirty="0"/>
              <a:t>Neither country will want to import goods that it could make less expensively at home</a:t>
            </a:r>
          </a:p>
          <a:p>
            <a:r>
              <a:rPr lang="en-GB" sz="2800" dirty="0"/>
              <a:t>Richland will want at least 5 computers per car because without trade it makes 250 computers and 50 cars (250÷50=5)</a:t>
            </a:r>
          </a:p>
          <a:p>
            <a:r>
              <a:rPr lang="en-GB" sz="2800" dirty="0"/>
              <a:t>And, Porovia will not give up more than 25 computers per car (125 computers ÷5 cars=25)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17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07733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sz="4400" dirty="0"/>
              <a:t>A trade deal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184576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With these parameters in mind, let us assume that the deal is struck somewhere around the middle of these limits</a:t>
            </a:r>
          </a:p>
          <a:p>
            <a:endParaRPr lang="en-GB" sz="2400" dirty="0"/>
          </a:p>
          <a:p>
            <a:r>
              <a:rPr lang="en-GB" sz="2400" dirty="0"/>
              <a:t>So, say the deal price is fixed at 12 computers per car, and 120 computers are exchanged for 10 cars</a:t>
            </a:r>
          </a:p>
          <a:p>
            <a:endParaRPr lang="en-GB" sz="2400" dirty="0"/>
          </a:p>
          <a:p>
            <a:r>
              <a:rPr lang="en-GB" sz="2400" dirty="0"/>
              <a:t>This would mean Richland will end up with 60 cars and 270 computers, and Porovia will have 10 cars and 130 computers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Both are better off! Richland now has 10 more cars and 20 more computers, and Porovia has 5 more cars and 5 more computers. And, the world is better off by 15 cars and 25 computers!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1011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The realised trade agreement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67544" y="1988840"/>
          <a:ext cx="8352930" cy="34131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08012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9208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Potential trade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Trade deal</a:t>
                      </a:r>
                      <a:r>
                        <a:rPr lang="en-GB" baseline="0" dirty="0"/>
                        <a:t> after price agreement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World</a:t>
                      </a:r>
                    </a:p>
                    <a:p>
                      <a:pPr algn="ctr"/>
                      <a:r>
                        <a:rPr lang="en-GB" dirty="0"/>
                        <a:t>gain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15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25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40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19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26384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Productivity and wages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have adjusted for price, but what about productivity?</a:t>
            </a:r>
          </a:p>
          <a:p>
            <a:r>
              <a:rPr lang="en-GB" dirty="0"/>
              <a:t>What if Richland’s wages  are five times that of </a:t>
            </a:r>
            <a:r>
              <a:rPr lang="en-GB" dirty="0" err="1"/>
              <a:t>Porovia</a:t>
            </a:r>
            <a:r>
              <a:rPr lang="en-GB" dirty="0"/>
              <a:t>? </a:t>
            </a:r>
          </a:p>
          <a:p>
            <a:r>
              <a:rPr lang="en-GB" dirty="0"/>
              <a:t>Does comparative advantage still exist?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20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220783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00" y="98732"/>
            <a:ext cx="8229600" cy="1143000"/>
          </a:xfrm>
        </p:spPr>
        <p:txBody>
          <a:bodyPr/>
          <a:lstStyle/>
          <a:p>
            <a:r>
              <a:rPr lang="en-GB" sz="4000" dirty="0"/>
              <a:t>Productivity and wages - 2</a:t>
            </a:r>
            <a:endParaRPr lang="en-GB" sz="36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812" y="1068541"/>
            <a:ext cx="4040188" cy="639762"/>
          </a:xfrm>
        </p:spPr>
        <p:txBody>
          <a:bodyPr/>
          <a:lstStyle/>
          <a:p>
            <a:pPr algn="ctr"/>
            <a:r>
              <a:rPr lang="en-GB" dirty="0"/>
              <a:t>Productivity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67122325"/>
              </p:ext>
            </p:extLst>
          </p:nvPr>
        </p:nvGraphicFramePr>
        <p:xfrm>
          <a:off x="457201" y="1831955"/>
          <a:ext cx="3754759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80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04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021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8138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Country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100 men can produce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8017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14092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Richland</a:t>
                      </a:r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r>
                        <a:rPr lang="en-GB" baseline="0" dirty="0" err="1"/>
                        <a:t>Porovia</a:t>
                      </a:r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endParaRPr lang="en-GB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10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10 to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50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25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2 to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31055"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Richland is 10 times more productive in cars but only twice as productive in computers  </a:t>
                      </a:r>
                    </a:p>
                    <a:p>
                      <a:endParaRPr lang="en-GB" baseline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42497" y="1192193"/>
            <a:ext cx="4041775" cy="639762"/>
          </a:xfrm>
        </p:spPr>
        <p:txBody>
          <a:bodyPr/>
          <a:lstStyle/>
          <a:p>
            <a:pPr algn="ctr"/>
            <a:r>
              <a:rPr lang="en-GB" dirty="0"/>
              <a:t>Assumptions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4" y="1988840"/>
            <a:ext cx="4041775" cy="3414365"/>
          </a:xfrm>
        </p:spPr>
        <p:txBody>
          <a:bodyPr>
            <a:normAutofit fontScale="92500"/>
          </a:bodyPr>
          <a:lstStyle/>
          <a:p>
            <a:endParaRPr lang="en-GB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Richland and </a:t>
            </a:r>
            <a:r>
              <a:rPr lang="en-GB" dirty="0" err="1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Porovia</a:t>
            </a:r>
            <a:r>
              <a:rPr lang="en-GB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 are the only trading partners</a:t>
            </a:r>
          </a:p>
          <a:p>
            <a:r>
              <a:rPr lang="en-GB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There are only two tradeables</a:t>
            </a:r>
          </a:p>
          <a:p>
            <a:r>
              <a:rPr lang="en-GB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Labour is the only differing cost of production</a:t>
            </a:r>
          </a:p>
          <a:p>
            <a:r>
              <a:rPr lang="en-GB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Wages in Richland are five times that of </a:t>
            </a:r>
            <a:r>
              <a:rPr lang="en-GB" dirty="0" err="1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Porovia</a:t>
            </a:r>
            <a:endParaRPr lang="en-GB" dirty="0">
              <a:solidFill>
                <a:srgbClr val="7030A0"/>
              </a:solidFill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167B7C-62FB-4A9A-8CD3-7B9678EE260C}" type="slidenum">
              <a:rPr lang="en-GB" smtClean="0"/>
              <a:pPr>
                <a:defRPr/>
              </a:pPr>
              <a:t>21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31032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Productivity and wages - 3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  <a:cs typeface="Times New Roman" panose="02020603050405020304" pitchFamily="18" charset="0"/>
              </a:rPr>
              <a:t>This means that if the countries are to benefit from trade with each other, Richland wages must be twice that of the </a:t>
            </a:r>
            <a:r>
              <a:rPr lang="en-GB" dirty="0" err="1">
                <a:latin typeface="+mj-lt"/>
                <a:cs typeface="Times New Roman" panose="02020603050405020304" pitchFamily="18" charset="0"/>
              </a:rPr>
              <a:t>Porovia</a:t>
            </a:r>
            <a:r>
              <a:rPr lang="en-GB" dirty="0">
                <a:latin typeface="+mj-lt"/>
                <a:cs typeface="Times New Roman" panose="02020603050405020304" pitchFamily="18" charset="0"/>
              </a:rPr>
              <a:t>, but no more than 10 times</a:t>
            </a:r>
          </a:p>
          <a:p>
            <a:pPr marL="0" indent="0">
              <a:buNone/>
            </a:pPr>
            <a:endParaRPr lang="en-GB" dirty="0">
              <a:latin typeface="+mj-lt"/>
              <a:cs typeface="Times New Roman" panose="02020603050405020304" pitchFamily="18" charset="0"/>
            </a:endParaRPr>
          </a:p>
          <a:p>
            <a:r>
              <a:rPr lang="en-GB" dirty="0">
                <a:latin typeface="+mj-lt"/>
                <a:cs typeface="Times New Roman" panose="02020603050405020304" pitchFamily="18" charset="0"/>
              </a:rPr>
              <a:t>In order to calculate this we need to establish unit costs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120752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476250"/>
            <a:ext cx="8229600" cy="936526"/>
          </a:xfrm>
        </p:spPr>
        <p:txBody>
          <a:bodyPr/>
          <a:lstStyle/>
          <a:p>
            <a:r>
              <a:rPr lang="en-GB" sz="4000" dirty="0"/>
              <a:t>Productivity and wages - 4</a:t>
            </a:r>
            <a:endParaRPr lang="en-GB" sz="36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dirty="0"/>
              <a:t>Unit costs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Richland wage costs are five times that of </a:t>
            </a:r>
            <a:r>
              <a:rPr lang="en-GB" sz="2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Porovia</a:t>
            </a:r>
            <a:endParaRPr lang="en-GB" sz="2000" dirty="0">
              <a:solidFill>
                <a:srgbClr val="7030A0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To calculate unit labour costs, divide the relative labour cost factor by the relative productivity factor</a:t>
            </a:r>
          </a:p>
          <a:p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So, in terms of Richland cars production, this is 5/10 = 0.5, and for computers is 5/50 = 0.10</a:t>
            </a:r>
          </a:p>
          <a:p>
            <a:r>
              <a:rPr lang="en-GB" sz="2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Provian</a:t>
            </a:r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car production is 1/1 = 1, and for computers is  1/25 = 0.04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5029" y="1412777"/>
            <a:ext cx="4041775" cy="762100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/>
              <a:t>Relative comparative advantage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sz="quarter" idx="4"/>
          </p:nvPr>
        </p:nvGraphicFramePr>
        <p:xfrm>
          <a:off x="4645025" y="2174873"/>
          <a:ext cx="4041774" cy="38348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91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53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47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5836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Adjusted productivity index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5762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5762">
                <a:tc>
                  <a:txBody>
                    <a:bodyPr/>
                    <a:lstStyle/>
                    <a:p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5762">
                <a:tc>
                  <a:txBody>
                    <a:bodyPr/>
                    <a:lstStyle/>
                    <a:p>
                      <a:r>
                        <a:rPr lang="en-GB" dirty="0" err="1"/>
                        <a:t>Porovia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0.04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7268">
                <a:tc gridSpan="3">
                  <a:txBody>
                    <a:bodyPr/>
                    <a:lstStyle/>
                    <a:p>
                      <a:r>
                        <a:rPr lang="en-GB" dirty="0"/>
                        <a:t>Now,</a:t>
                      </a:r>
                      <a:r>
                        <a:rPr lang="en-GB" baseline="0" dirty="0"/>
                        <a:t> after adjusting for wages, Richland still </a:t>
                      </a:r>
                      <a:r>
                        <a:rPr lang="en-GB" dirty="0"/>
                        <a:t>has comparative advantage in</a:t>
                      </a:r>
                      <a:r>
                        <a:rPr lang="en-GB" baseline="0" dirty="0"/>
                        <a:t> car production, and </a:t>
                      </a:r>
                      <a:r>
                        <a:rPr lang="en-GB" baseline="0" dirty="0" err="1"/>
                        <a:t>Porovia</a:t>
                      </a:r>
                      <a:r>
                        <a:rPr lang="en-GB" baseline="0" dirty="0"/>
                        <a:t> has comparative advantage in computers. It makes sense to trade, as both countries can deploy resources where they are most comparatively productive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23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06173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Some critical considerations -1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Comparative advantage does attract criticisms, largely because of its powerful simplicity</a:t>
            </a:r>
          </a:p>
          <a:p>
            <a:r>
              <a:rPr lang="en-GB" dirty="0"/>
              <a:t>Often, certain costs are overlooked such as transport, and external costs such as air and sea pollution</a:t>
            </a:r>
          </a:p>
          <a:p>
            <a:r>
              <a:rPr lang="en-GB" dirty="0"/>
              <a:t>It is possible that structural unemployment may result if a country narrows its specialisations</a:t>
            </a:r>
          </a:p>
          <a:p>
            <a:r>
              <a:rPr lang="en-GB" dirty="0"/>
              <a:t>There can be bilateral foreign exchange fluctuations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7202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700" dirty="0">
                <a:solidFill>
                  <a:srgbClr val="6A4061"/>
                </a:solidFill>
              </a:rPr>
              <a:t>Some critical considerations -2</a:t>
            </a:r>
            <a:endParaRPr lang="en-GB" dirty="0">
              <a:solidFill>
                <a:srgbClr val="6A406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/>
              <a:t>Countries who deliberately produce surpluses in some goods can export cheaply without needing comparative advantage</a:t>
            </a:r>
          </a:p>
          <a:p>
            <a:pPr marL="137160" indent="0">
              <a:buNone/>
            </a:pPr>
            <a:endParaRPr lang="en-GB" sz="2400" dirty="0"/>
          </a:p>
          <a:p>
            <a:r>
              <a:rPr lang="en-GB" sz="2400" dirty="0"/>
              <a:t>Food security, where countries will need to produce minimum levels of home-grown food rather than make other goods</a:t>
            </a:r>
          </a:p>
          <a:p>
            <a:pPr marL="137160" indent="0">
              <a:buNone/>
            </a:pPr>
            <a:endParaRPr lang="en-GB" sz="2400" dirty="0"/>
          </a:p>
          <a:p>
            <a:r>
              <a:rPr lang="en-GB" sz="2400" dirty="0"/>
              <a:t>Trading blocs, like the European Union (EU) and North Atlantic Free Trade Association (NAFTA), where groups of countries create barriers to trade</a:t>
            </a:r>
          </a:p>
          <a:p>
            <a:pPr marL="137160" indent="0">
              <a:buNone/>
            </a:pPr>
            <a:endParaRPr lang="en-GB" sz="2400" dirty="0"/>
          </a:p>
          <a:p>
            <a:r>
              <a:rPr lang="en-GB" sz="2400" dirty="0"/>
              <a:t>There are other explanatory models, such as Gravity Theory and the Heckscher-Ohlin model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52103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en-GB" sz="4400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If comparative advantage exists, it is always best to trade. Even though one country is more efficient at everything, the second country is less ineffecient on one (or more) goods</a:t>
            </a:r>
          </a:p>
          <a:p>
            <a:r>
              <a:rPr lang="en-GB" sz="2800" dirty="0"/>
              <a:t>It pays countries to trade because they are different</a:t>
            </a:r>
          </a:p>
          <a:p>
            <a:r>
              <a:rPr lang="en-GB" sz="2800" dirty="0"/>
              <a:t>It is impossible for a country to have no comparative advantage in anything</a:t>
            </a:r>
          </a:p>
          <a:p>
            <a:r>
              <a:rPr lang="en-GB" sz="2800" dirty="0"/>
              <a:t>This is why the UK selects the most beneficial comparative advantage trading partners</a:t>
            </a:r>
          </a:p>
          <a:p>
            <a:r>
              <a:rPr lang="en-GB" sz="2800" dirty="0"/>
              <a:t>And  why, in spite of some of the </a:t>
            </a:r>
            <a:r>
              <a:rPr lang="en-GB" dirty="0"/>
              <a:t>criticisms of, and alternative theories to </a:t>
            </a:r>
            <a:r>
              <a:rPr lang="en-GB" sz="2800" dirty="0"/>
              <a:t>comparative advantage, it still explains most trading exchanges, and  free trade benefits the whole world-  despite what some observers maintain!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26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6309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5882</TotalTime>
  <Words>1747</Words>
  <Application>Microsoft Office PowerPoint</Application>
  <PresentationFormat>On-screen Show (4:3)</PresentationFormat>
  <Paragraphs>351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Myriad Pro</vt:lpstr>
      <vt:lpstr>Times New Roman</vt:lpstr>
      <vt:lpstr>20140311PresentationUWTSDTemplate</vt:lpstr>
      <vt:lpstr>Management Economics</vt:lpstr>
      <vt:lpstr>Trade: an alternative question</vt:lpstr>
      <vt:lpstr>The United Kingdom’s (UK’s) trading profile – top ten export partners (2015) - 1</vt:lpstr>
      <vt:lpstr>The United Kingdom’s (UK’s) trading profile – top ten export partners (2023)</vt:lpstr>
      <vt:lpstr>Economic advantage</vt:lpstr>
      <vt:lpstr>The United Kingdom’s (UK’s) trading profile – top ten export partners (2015) - 2</vt:lpstr>
      <vt:lpstr>Absolute advantage</vt:lpstr>
      <vt:lpstr>Absolute and comparative advantage</vt:lpstr>
      <vt:lpstr>Self sufficiency</vt:lpstr>
      <vt:lpstr>The position before any trade agreement</vt:lpstr>
      <vt:lpstr>Graphical illustration -1</vt:lpstr>
      <vt:lpstr>Opportunity cost - 1</vt:lpstr>
      <vt:lpstr>Opportunity cost - 2</vt:lpstr>
      <vt:lpstr>Graphical illustration -2</vt:lpstr>
      <vt:lpstr>Comparative advantage offers a trade opportunity</vt:lpstr>
      <vt:lpstr>The potential for a trade agreement</vt:lpstr>
      <vt:lpstr>But what about price?</vt:lpstr>
      <vt:lpstr>A trade deal </vt:lpstr>
      <vt:lpstr>The realised trade agreement</vt:lpstr>
      <vt:lpstr>Productivity and wages - 1</vt:lpstr>
      <vt:lpstr>Productivity and wages - 2</vt:lpstr>
      <vt:lpstr>Productivity and wages - 3</vt:lpstr>
      <vt:lpstr>Productivity and wages - 4</vt:lpstr>
      <vt:lpstr>Some critical considerations -1</vt:lpstr>
      <vt:lpstr>Some critical considerations -2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Clara Garatono</cp:lastModifiedBy>
  <cp:revision>267</cp:revision>
  <cp:lastPrinted>2024-06-25T08:19:11Z</cp:lastPrinted>
  <dcterms:created xsi:type="dcterms:W3CDTF">2013-10-11T12:05:37Z</dcterms:created>
  <dcterms:modified xsi:type="dcterms:W3CDTF">2024-10-22T19:11:05Z</dcterms:modified>
</cp:coreProperties>
</file>