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4630400" cy="8229600"/>
  <p:notesSz cx="8229600" cy="14630400"/>
  <p:embeddedFontLst>
    <p:embeddedFont>
      <p:font typeface="Montserrat" panose="00000500000000000000" pitchFamily="2" charset="0"/>
      <p:regular r:id="rId19"/>
      <p:bold r:id="rId20"/>
      <p:italic r:id="rId21"/>
    </p:embeddedFont>
    <p:embeddedFont>
      <p:font typeface="TechnicLite" panose="00000400000000000000" pitchFamily="2" charset="2"/>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hsan Alahi Rafi" initials="AR" lastIdx="1" clrIdx="0">
    <p:extLst>
      <p:ext uri="{19B8F6BF-5375-455C-9EA6-DF929625EA0E}">
        <p15:presenceInfo xmlns:p15="http://schemas.microsoft.com/office/powerpoint/2012/main" userId="e4c981747e2faa4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02" d="100"/>
          <a:sy n="102" d="100"/>
        </p:scale>
        <p:origin x="138" y="2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5199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3356274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2045724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sv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sv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6/j.conbuildmat.2023.133646" TargetMode="External"/><Relationship Id="rId3" Type="http://schemas.openxmlformats.org/officeDocument/2006/relationships/hyperlink" Target="https://doi.org/10.1007/s10924-023-02806-0" TargetMode="External"/><Relationship Id="rId7" Type="http://schemas.openxmlformats.org/officeDocument/2006/relationships/hyperlink" Target="https://doi.org/10.1016/j.clet.2021.100110" TargetMode="External"/><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hyperlink" Target="https://doi.org/10.3390/recycling10020041" TargetMode="External"/><Relationship Id="rId5" Type="http://schemas.openxmlformats.org/officeDocument/2006/relationships/hyperlink" Target="https://doi.org/10.3390/su13168678" TargetMode="External"/><Relationship Id="rId4" Type="http://schemas.openxmlformats.org/officeDocument/2006/relationships/hyperlink" Target="https://link.springer.com/article/10.1007/s10163-024-01987-7" TargetMode="External"/><Relationship Id="rId9" Type="http://schemas.openxmlformats.org/officeDocument/2006/relationships/hyperlink" Target="https://link.springer.com/article/10.1007/s10163-025-0221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8" name="Rectangle 7"/>
          <p:cNvSpPr/>
          <p:nvPr/>
        </p:nvSpPr>
        <p:spPr>
          <a:xfrm>
            <a:off x="6377134" y="925793"/>
            <a:ext cx="7315200" cy="3316742"/>
          </a:xfrm>
          <a:prstGeom prst="rect">
            <a:avLst/>
          </a:prstGeom>
        </p:spPr>
        <p:txBody>
          <a:bodyPr>
            <a:spAutoFit/>
          </a:bodyPr>
          <a:lstStyle/>
          <a:p>
            <a:pPr algn="ctr">
              <a:lnSpc>
                <a:spcPct val="150000"/>
              </a:lnSpc>
              <a:spcAft>
                <a:spcPts val="800"/>
              </a:spcAft>
            </a:pPr>
            <a:r>
              <a:rPr lang="en-GB" sz="3600" b="1" dirty="0">
                <a:effectLst/>
                <a:latin typeface="Times New Roman" panose="02020603050405020304" pitchFamily="18" charset="0"/>
                <a:ea typeface="Calibri" panose="020F0502020204030204" pitchFamily="34" charset="0"/>
                <a:cs typeface="Times New Roman" panose="02020603050405020304" pitchFamily="18" charset="0"/>
              </a:rPr>
              <a:t> Evaluating the Environmental Impact of Using Recycled Polythene as a Construction Material in Bangladesh</a:t>
            </a:r>
          </a:p>
        </p:txBody>
      </p:sp>
      <p:sp>
        <p:nvSpPr>
          <p:cNvPr id="5" name="Rectangle 4">
            <a:extLst>
              <a:ext uri="{FF2B5EF4-FFF2-40B4-BE49-F238E27FC236}">
                <a16:creationId xmlns:a16="http://schemas.microsoft.com/office/drawing/2014/main" id="{BA822840-AB9E-9099-5A14-5730DB22EE42}"/>
              </a:ext>
            </a:extLst>
          </p:cNvPr>
          <p:cNvSpPr/>
          <p:nvPr/>
        </p:nvSpPr>
        <p:spPr>
          <a:xfrm>
            <a:off x="7805393" y="5458120"/>
            <a:ext cx="4751109" cy="1828800"/>
          </a:xfrm>
          <a:prstGeom prst="rect">
            <a:avLst/>
          </a:prstGeom>
          <a:solidFill>
            <a:schemeClr val="accent4">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solidFill>
                <a:latin typeface="Times New Roman" panose="02020603050405020304" pitchFamily="18" charset="0"/>
                <a:cs typeface="Times New Roman" panose="02020603050405020304" pitchFamily="18" charset="0"/>
              </a:rPr>
              <a:t>Name :  Md Ahsan Alahi Rafi</a:t>
            </a:r>
          </a:p>
          <a:p>
            <a:pPr algn="just"/>
            <a:r>
              <a:rPr lang="en-US" sz="2400" dirty="0">
                <a:solidFill>
                  <a:schemeClr val="tx1"/>
                </a:solidFill>
                <a:latin typeface="Times New Roman" panose="02020603050405020304" pitchFamily="18" charset="0"/>
                <a:cs typeface="Times New Roman" panose="02020603050405020304" pitchFamily="18" charset="0"/>
              </a:rPr>
              <a:t>ID       :         2511326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1855113"/>
            <a:ext cx="5706070" cy="741759"/>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Introduction</a:t>
            </a:r>
            <a:endParaRPr lang="en-US" sz="4450" dirty="0">
              <a:latin typeface="Times New Roman" panose="02020603050405020304" pitchFamily="18" charset="0"/>
              <a:cs typeface="Times New Roman" panose="02020603050405020304" pitchFamily="18" charset="0"/>
            </a:endParaRPr>
          </a:p>
        </p:txBody>
      </p:sp>
      <p:sp>
        <p:nvSpPr>
          <p:cNvPr id="4" name="Shape 1"/>
          <p:cNvSpPr/>
          <p:nvPr/>
        </p:nvSpPr>
        <p:spPr>
          <a:xfrm>
            <a:off x="650915" y="2894528"/>
            <a:ext cx="4223861" cy="3479959"/>
          </a:xfrm>
          <a:prstGeom prst="roundRect">
            <a:avLst>
              <a:gd name="adj" fmla="val 8213"/>
            </a:avLst>
          </a:prstGeom>
          <a:solidFill>
            <a:srgbClr val="532418">
              <a:alpha val="95000"/>
            </a:srgbClr>
          </a:solidFill>
          <a:ln/>
        </p:spPr>
      </p:sp>
      <p:sp>
        <p:nvSpPr>
          <p:cNvPr id="5" name="Text 2"/>
          <p:cNvSpPr/>
          <p:nvPr/>
        </p:nvSpPr>
        <p:spPr>
          <a:xfrm>
            <a:off x="849273" y="3092887"/>
            <a:ext cx="3195638" cy="370761"/>
          </a:xfrm>
          <a:prstGeom prst="rect">
            <a:avLst/>
          </a:prstGeom>
          <a:noFill/>
          <a:ln/>
        </p:spPr>
        <p:txBody>
          <a:bodyPr wrap="none" lIns="0" tIns="0" rIns="0" bIns="0" rtlCol="0" anchor="t"/>
          <a:lstStyle/>
          <a:p>
            <a:pPr marL="0" indent="0" algn="l">
              <a:lnSpc>
                <a:spcPts val="2900"/>
              </a:lnSpc>
              <a:buNone/>
            </a:pPr>
            <a:r>
              <a:rPr lang="en-US" sz="2200" dirty="0">
                <a:solidFill>
                  <a:srgbClr val="FFFFFF"/>
                </a:solidFill>
                <a:latin typeface="Times New Roman" panose="02020603050405020304" pitchFamily="18" charset="0"/>
                <a:ea typeface="Marcellus" pitchFamily="34" charset="-122"/>
                <a:cs typeface="Times New Roman" panose="02020603050405020304" pitchFamily="18" charset="0"/>
              </a:rPr>
              <a:t>Bangladesh's Plastic Crisis</a:t>
            </a:r>
            <a:endParaRPr lang="en-US" sz="2200" dirty="0">
              <a:latin typeface="Times New Roman" panose="02020603050405020304" pitchFamily="18" charset="0"/>
              <a:cs typeface="Times New Roman" panose="02020603050405020304" pitchFamily="18" charset="0"/>
            </a:endParaRPr>
          </a:p>
        </p:txBody>
      </p:sp>
      <p:sp>
        <p:nvSpPr>
          <p:cNvPr id="6" name="Text 3"/>
          <p:cNvSpPr/>
          <p:nvPr/>
        </p:nvSpPr>
        <p:spPr>
          <a:xfrm>
            <a:off x="849273" y="3662005"/>
            <a:ext cx="3827145" cy="2272308"/>
          </a:xfrm>
          <a:prstGeom prst="rect">
            <a:avLst/>
          </a:prstGeom>
          <a:noFill/>
          <a:ln/>
        </p:spPr>
        <p:txBody>
          <a:bodyPr wrap="square" lIns="0" tIns="0" rIns="0" bIns="0" rtlCol="0" anchor="t"/>
          <a:lstStyle/>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Bangladesh faces severe plastic pollution crisis</a:t>
            </a:r>
            <a:endParaRPr lang="en-US"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High use of single-use polythene due to </a:t>
            </a:r>
            <a:r>
              <a:rPr lang="en-US" dirty="0" err="1">
                <a:solidFill>
                  <a:srgbClr val="FFFFFF"/>
                </a:solidFill>
                <a:latin typeface="Times New Roman" panose="02020603050405020304" pitchFamily="18" charset="0"/>
                <a:ea typeface="Montserrat" pitchFamily="34" charset="-122"/>
                <a:cs typeface="Times New Roman" panose="02020603050405020304" pitchFamily="18" charset="0"/>
              </a:rPr>
              <a:t>urbanisation</a:t>
            </a:r>
            <a:endParaRPr lang="en-US"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Non-biodegradable → long-term environmental damage</a:t>
            </a:r>
            <a:endParaRPr lang="en-US"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Plastic persists for hundreds of years </a:t>
            </a:r>
            <a:r>
              <a:rPr lang="en-US" i="1" dirty="0">
                <a:solidFill>
                  <a:srgbClr val="FFFFFF"/>
                </a:solidFill>
                <a:latin typeface="Times New Roman" panose="02020603050405020304" pitchFamily="18" charset="0"/>
                <a:ea typeface="Montserrat" pitchFamily="34" charset="-122"/>
                <a:cs typeface="Times New Roman" panose="02020603050405020304" pitchFamily="18" charset="0"/>
              </a:rPr>
              <a:t>(Abbasi et al., 2023)</a:t>
            </a:r>
            <a:endParaRPr lang="en-US" dirty="0">
              <a:latin typeface="Times New Roman" panose="02020603050405020304" pitchFamily="18" charset="0"/>
              <a:cs typeface="Times New Roman" panose="02020603050405020304" pitchFamily="18" charset="0"/>
            </a:endParaRPr>
          </a:p>
        </p:txBody>
      </p:sp>
      <p:sp>
        <p:nvSpPr>
          <p:cNvPr id="7" name="Text 4"/>
          <p:cNvSpPr/>
          <p:nvPr/>
        </p:nvSpPr>
        <p:spPr>
          <a:xfrm>
            <a:off x="5223629" y="3092887"/>
            <a:ext cx="3134082" cy="741521"/>
          </a:xfrm>
          <a:prstGeom prst="rect">
            <a:avLst/>
          </a:prstGeom>
          <a:noFill/>
          <a:ln/>
        </p:spPr>
        <p:txBody>
          <a:bodyPr wrap="square" lIns="0" tIns="0" rIns="0" bIns="0" rtlCol="0" anchor="t"/>
          <a:lstStyle/>
          <a:p>
            <a:pPr marL="0" indent="0" algn="l">
              <a:lnSpc>
                <a:spcPts val="2900"/>
              </a:lnSpc>
              <a:buNone/>
            </a:pPr>
            <a:r>
              <a:rPr lang="en-US" sz="2200" dirty="0">
                <a:solidFill>
                  <a:srgbClr val="532418"/>
                </a:solidFill>
                <a:latin typeface="Times New Roman" panose="02020603050405020304" pitchFamily="18" charset="0"/>
                <a:ea typeface="Marcellus" pitchFamily="34" charset="-122"/>
                <a:cs typeface="Times New Roman" panose="02020603050405020304" pitchFamily="18" charset="0"/>
              </a:rPr>
              <a:t>Dhaka's Waste Challenge</a:t>
            </a:r>
            <a:endParaRPr lang="en-US" sz="2200" dirty="0">
              <a:latin typeface="Times New Roman" panose="02020603050405020304" pitchFamily="18" charset="0"/>
              <a:cs typeface="Times New Roman" panose="02020603050405020304" pitchFamily="18" charset="0"/>
            </a:endParaRPr>
          </a:p>
        </p:txBody>
      </p:sp>
      <p:sp>
        <p:nvSpPr>
          <p:cNvPr id="8" name="Text 5"/>
          <p:cNvSpPr/>
          <p:nvPr/>
        </p:nvSpPr>
        <p:spPr>
          <a:xfrm>
            <a:off x="5223629" y="4032766"/>
            <a:ext cx="3134082" cy="2272308"/>
          </a:xfrm>
          <a:prstGeom prst="rect">
            <a:avLst/>
          </a:prstGeom>
          <a:noFill/>
          <a:ln/>
        </p:spPr>
        <p:txBody>
          <a:bodyPr wrap="square" lIns="0" tIns="0" rIns="0" bIns="0" rtlCol="0" anchor="t"/>
          <a:lstStyle/>
          <a:p>
            <a:pPr marL="342900" indent="-342900" algn="l">
              <a:lnSpc>
                <a:spcPts val="2000"/>
              </a:lnSpc>
              <a:buSzPct val="100000"/>
              <a:buChar char="•"/>
            </a:pPr>
            <a:r>
              <a:rPr lang="en-US" sz="1550" dirty="0">
                <a:solidFill>
                  <a:srgbClr val="67534F"/>
                </a:solidFill>
                <a:latin typeface="Montserrat" pitchFamily="34" charset="0"/>
                <a:ea typeface="Montserrat" pitchFamily="34" charset="-122"/>
                <a:cs typeface="Montserrat" pitchFamily="34" charset="-120"/>
              </a:rPr>
              <a:t>Dhaka generates </a:t>
            </a:r>
            <a:r>
              <a:rPr lang="en-US" sz="1550" b="1" dirty="0">
                <a:solidFill>
                  <a:srgbClr val="67534F"/>
                </a:solidFill>
                <a:latin typeface="Montserrat" pitchFamily="34" charset="0"/>
                <a:ea typeface="Montserrat" pitchFamily="34" charset="-122"/>
                <a:cs typeface="Montserrat" pitchFamily="34" charset="-120"/>
              </a:rPr>
              <a:t>~646 tons</a:t>
            </a:r>
            <a:r>
              <a:rPr lang="en-US" sz="1550" dirty="0">
                <a:solidFill>
                  <a:srgbClr val="67534F"/>
                </a:solidFill>
                <a:latin typeface="Montserrat" pitchFamily="34" charset="0"/>
                <a:ea typeface="Montserrat" pitchFamily="34" charset="-122"/>
                <a:cs typeface="Montserrat" pitchFamily="34" charset="-120"/>
              </a:rPr>
              <a:t> plastic waste daily</a:t>
            </a:r>
            <a:endParaRPr lang="en-US" sz="1550" dirty="0"/>
          </a:p>
          <a:p>
            <a:pPr marL="342900" indent="-342900" algn="l">
              <a:lnSpc>
                <a:spcPts val="2000"/>
              </a:lnSpc>
              <a:buSzPct val="100000"/>
              <a:buChar char="•"/>
            </a:pPr>
            <a:r>
              <a:rPr lang="en-US" sz="1550" dirty="0">
                <a:solidFill>
                  <a:srgbClr val="67534F"/>
                </a:solidFill>
                <a:latin typeface="Montserrat" pitchFamily="34" charset="0"/>
                <a:ea typeface="Montserrat" pitchFamily="34" charset="-122"/>
                <a:cs typeface="Montserrat" pitchFamily="34" charset="-120"/>
              </a:rPr>
              <a:t>Only </a:t>
            </a:r>
            <a:r>
              <a:rPr lang="en-US" sz="1550" b="1" dirty="0">
                <a:solidFill>
                  <a:srgbClr val="67534F"/>
                </a:solidFill>
                <a:latin typeface="Montserrat" pitchFamily="34" charset="0"/>
                <a:ea typeface="Montserrat" pitchFamily="34" charset="-122"/>
                <a:cs typeface="Montserrat" pitchFamily="34" charset="-120"/>
              </a:rPr>
              <a:t>~37%</a:t>
            </a:r>
            <a:r>
              <a:rPr lang="en-US" sz="1550" dirty="0">
                <a:solidFill>
                  <a:srgbClr val="67534F"/>
                </a:solidFill>
                <a:latin typeface="Montserrat" pitchFamily="34" charset="0"/>
                <a:ea typeface="Montserrat" pitchFamily="34" charset="-122"/>
                <a:cs typeface="Montserrat" pitchFamily="34" charset="-120"/>
              </a:rPr>
              <a:t> recycled</a:t>
            </a:r>
            <a:endParaRPr lang="en-US" sz="1550" dirty="0"/>
          </a:p>
          <a:p>
            <a:pPr marL="342900" indent="-342900" algn="l">
              <a:lnSpc>
                <a:spcPts val="2000"/>
              </a:lnSpc>
              <a:buSzPct val="100000"/>
              <a:buChar char="•"/>
            </a:pPr>
            <a:r>
              <a:rPr lang="en-US" sz="1550" dirty="0">
                <a:solidFill>
                  <a:srgbClr val="67534F"/>
                </a:solidFill>
                <a:latin typeface="Montserrat" pitchFamily="34" charset="0"/>
                <a:ea typeface="Montserrat" pitchFamily="34" charset="-122"/>
                <a:cs typeface="Montserrat" pitchFamily="34" charset="-120"/>
              </a:rPr>
              <a:t>Remaining waste pollutes land, rivers, drainage</a:t>
            </a:r>
            <a:endParaRPr lang="en-US" sz="1550" dirty="0"/>
          </a:p>
          <a:p>
            <a:pPr marL="342900" indent="-342900" algn="l">
              <a:lnSpc>
                <a:spcPts val="2000"/>
              </a:lnSpc>
              <a:buSzPct val="100000"/>
              <a:buChar char="•"/>
            </a:pPr>
            <a:r>
              <a:rPr lang="en-US" sz="1550" dirty="0">
                <a:solidFill>
                  <a:srgbClr val="67534F"/>
                </a:solidFill>
                <a:latin typeface="Montserrat" pitchFamily="34" charset="0"/>
                <a:ea typeface="Montserrat" pitchFamily="34" charset="-122"/>
                <a:cs typeface="Montserrat" pitchFamily="34" charset="-120"/>
              </a:rPr>
              <a:t>Causes flooding &amp; contamination </a:t>
            </a:r>
            <a:r>
              <a:rPr lang="en-US" sz="1550" i="1" dirty="0">
                <a:solidFill>
                  <a:srgbClr val="67534F"/>
                </a:solidFill>
                <a:latin typeface="Montserrat" pitchFamily="34" charset="0"/>
                <a:ea typeface="Montserrat" pitchFamily="34" charset="-122"/>
                <a:cs typeface="Montserrat" pitchFamily="34" charset="-120"/>
              </a:rPr>
              <a:t>(Abbasi et al., 2023)</a:t>
            </a:r>
            <a:endParaRPr lang="en-US" sz="15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1862257"/>
            <a:ext cx="5706070" cy="741759"/>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Construction Problem</a:t>
            </a:r>
            <a:endParaRPr lang="en-US" sz="4450" dirty="0">
              <a:latin typeface="Times New Roman" panose="02020603050405020304" pitchFamily="18" charset="0"/>
              <a:cs typeface="Times New Roman" panose="02020603050405020304" pitchFamily="18" charset="0"/>
            </a:endParaRPr>
          </a:p>
        </p:txBody>
      </p:sp>
      <p:sp>
        <p:nvSpPr>
          <p:cNvPr id="4" name="Shape 1"/>
          <p:cNvSpPr/>
          <p:nvPr/>
        </p:nvSpPr>
        <p:spPr>
          <a:xfrm>
            <a:off x="782360" y="2723078"/>
            <a:ext cx="3679031" cy="2077045"/>
          </a:xfrm>
          <a:prstGeom prst="roundRect">
            <a:avLst>
              <a:gd name="adj" fmla="val 8600"/>
            </a:avLst>
          </a:prstGeom>
          <a:solidFill>
            <a:srgbClr val="FFFFF4"/>
          </a:solidFill>
          <a:ln w="22860">
            <a:solidFill>
              <a:srgbClr val="1BCF85"/>
            </a:solidFill>
            <a:prstDash val="solid"/>
          </a:ln>
        </p:spPr>
      </p:sp>
      <p:sp>
        <p:nvSpPr>
          <p:cNvPr id="5" name="Text 2"/>
          <p:cNvSpPr/>
          <p:nvPr/>
        </p:nvSpPr>
        <p:spPr>
          <a:xfrm>
            <a:off x="1015008" y="3122890"/>
            <a:ext cx="3236595" cy="741521"/>
          </a:xfrm>
          <a:prstGeom prst="rect">
            <a:avLst/>
          </a:prstGeom>
          <a:noFill/>
          <a:ln/>
        </p:spPr>
        <p:txBody>
          <a:bodyPr wrap="squar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Heavy Reliance on Clay Bricks</a:t>
            </a:r>
            <a:endParaRPr lang="en-US" sz="2200" dirty="0">
              <a:latin typeface="Times New Roman" panose="02020603050405020304" pitchFamily="18" charset="0"/>
              <a:cs typeface="Times New Roman" panose="02020603050405020304" pitchFamily="18" charset="0"/>
            </a:endParaRPr>
          </a:p>
        </p:txBody>
      </p:sp>
      <p:sp>
        <p:nvSpPr>
          <p:cNvPr id="6" name="Text 3"/>
          <p:cNvSpPr/>
          <p:nvPr/>
        </p:nvSpPr>
        <p:spPr>
          <a:xfrm>
            <a:off x="1015008" y="3983474"/>
            <a:ext cx="3236595" cy="774025"/>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Traditional construction in Bangladesh depends heavily on clay brick production.</a:t>
            </a:r>
            <a:endParaRPr lang="en-US" sz="1550" dirty="0">
              <a:latin typeface="Times New Roman" panose="02020603050405020304" pitchFamily="18" charset="0"/>
              <a:cs typeface="Times New Roman" panose="02020603050405020304" pitchFamily="18" charset="0"/>
            </a:endParaRPr>
          </a:p>
        </p:txBody>
      </p:sp>
      <p:sp>
        <p:nvSpPr>
          <p:cNvPr id="7" name="Shape 4"/>
          <p:cNvSpPr/>
          <p:nvPr/>
        </p:nvSpPr>
        <p:spPr>
          <a:xfrm>
            <a:off x="4671179" y="2901672"/>
            <a:ext cx="3679031" cy="2077045"/>
          </a:xfrm>
          <a:prstGeom prst="roundRect">
            <a:avLst>
              <a:gd name="adj" fmla="val 8600"/>
            </a:avLst>
          </a:prstGeom>
          <a:solidFill>
            <a:srgbClr val="FFFFF4"/>
          </a:solidFill>
          <a:ln w="22860">
            <a:solidFill>
              <a:srgbClr val="1BCF85"/>
            </a:solidFill>
            <a:prstDash val="solid"/>
          </a:ln>
        </p:spPr>
        <p:txBody>
          <a:bodyPr/>
          <a:lstStyle/>
          <a:p>
            <a:endParaRPr lang="en-US" dirty="0"/>
          </a:p>
        </p:txBody>
      </p:sp>
      <p:sp>
        <p:nvSpPr>
          <p:cNvPr id="8" name="Text 5"/>
          <p:cNvSpPr/>
          <p:nvPr/>
        </p:nvSpPr>
        <p:spPr>
          <a:xfrm>
            <a:off x="4892397" y="3122890"/>
            <a:ext cx="2852976"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Topsoil Destruction</a:t>
            </a:r>
            <a:endParaRPr lang="en-US" sz="2200" dirty="0">
              <a:latin typeface="Times New Roman" panose="02020603050405020304" pitchFamily="18" charset="0"/>
              <a:cs typeface="Times New Roman" panose="02020603050405020304" pitchFamily="18" charset="0"/>
            </a:endParaRPr>
          </a:p>
        </p:txBody>
      </p:sp>
      <p:sp>
        <p:nvSpPr>
          <p:cNvPr id="9" name="Text 6"/>
          <p:cNvSpPr/>
          <p:nvPr/>
        </p:nvSpPr>
        <p:spPr>
          <a:xfrm>
            <a:off x="4892397" y="3612713"/>
            <a:ext cx="3236595" cy="774025"/>
          </a:xfrm>
          <a:prstGeom prst="rect">
            <a:avLst/>
          </a:prstGeom>
          <a:noFill/>
          <a:ln/>
        </p:spPr>
        <p:txBody>
          <a:bodyPr wrap="squar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Brick kilns use fertile topsoil, leading to soil degradation &amp; food insecurity.</a:t>
            </a:r>
            <a:endParaRPr lang="en-US" dirty="0">
              <a:latin typeface="Times New Roman" panose="02020603050405020304" pitchFamily="18" charset="0"/>
              <a:cs typeface="Times New Roman" panose="02020603050405020304" pitchFamily="18" charset="0"/>
            </a:endParaRPr>
          </a:p>
        </p:txBody>
      </p:sp>
      <p:sp>
        <p:nvSpPr>
          <p:cNvPr id="10" name="Shape 7"/>
          <p:cNvSpPr/>
          <p:nvPr/>
        </p:nvSpPr>
        <p:spPr>
          <a:xfrm>
            <a:off x="793790" y="5177076"/>
            <a:ext cx="7556421" cy="1190268"/>
          </a:xfrm>
          <a:prstGeom prst="roundRect">
            <a:avLst>
              <a:gd name="adj" fmla="val 15007"/>
            </a:avLst>
          </a:prstGeom>
          <a:solidFill>
            <a:srgbClr val="FFFFF4"/>
          </a:solidFill>
          <a:ln w="22860">
            <a:solidFill>
              <a:srgbClr val="1BCF85"/>
            </a:solidFill>
            <a:prstDash val="solid"/>
          </a:ln>
        </p:spPr>
      </p:sp>
      <p:sp>
        <p:nvSpPr>
          <p:cNvPr id="11" name="Text 8"/>
          <p:cNvSpPr/>
          <p:nvPr/>
        </p:nvSpPr>
        <p:spPr>
          <a:xfrm>
            <a:off x="1015008" y="5398294"/>
            <a:ext cx="2852976"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Carbon Emissions</a:t>
            </a:r>
            <a:endParaRPr lang="en-US" sz="2200" dirty="0">
              <a:latin typeface="Times New Roman" panose="02020603050405020304" pitchFamily="18" charset="0"/>
              <a:cs typeface="Times New Roman" panose="02020603050405020304" pitchFamily="18" charset="0"/>
            </a:endParaRPr>
          </a:p>
        </p:txBody>
      </p:sp>
      <p:sp>
        <p:nvSpPr>
          <p:cNvPr id="12" name="Text 9"/>
          <p:cNvSpPr/>
          <p:nvPr/>
        </p:nvSpPr>
        <p:spPr>
          <a:xfrm>
            <a:off x="1015008" y="5888117"/>
            <a:ext cx="7113984" cy="258008"/>
          </a:xfrm>
          <a:prstGeom prst="rect">
            <a:avLst/>
          </a:prstGeom>
          <a:noFill/>
          <a:ln/>
        </p:spPr>
        <p:txBody>
          <a:bodyPr wrap="non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Emits </a:t>
            </a:r>
            <a:r>
              <a:rPr lang="en-US" b="1" dirty="0">
                <a:solidFill>
                  <a:srgbClr val="67534F"/>
                </a:solidFill>
                <a:latin typeface="Times New Roman" panose="02020603050405020304" pitchFamily="18" charset="0"/>
                <a:ea typeface="Montserrat" pitchFamily="34" charset="-122"/>
                <a:cs typeface="Times New Roman" panose="02020603050405020304" pitchFamily="18" charset="0"/>
              </a:rPr>
              <a:t>~8.75 million tons CO₂ annually</a:t>
            </a: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 from brick kiln operations.</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66882" y="563285"/>
            <a:ext cx="5512118" cy="716637"/>
          </a:xfrm>
          <a:prstGeom prst="rect">
            <a:avLst/>
          </a:prstGeom>
          <a:noFill/>
          <a:ln/>
        </p:spPr>
        <p:txBody>
          <a:bodyPr wrap="none" lIns="0" tIns="0" rIns="0" bIns="0" rtlCol="0" anchor="t"/>
          <a:lstStyle/>
          <a:p>
            <a:pPr marL="0" indent="0" algn="l">
              <a:lnSpc>
                <a:spcPts val="5600"/>
              </a:lnSpc>
              <a:buNone/>
            </a:pPr>
            <a:r>
              <a:rPr lang="en-US" sz="4300" dirty="0">
                <a:solidFill>
                  <a:srgbClr val="532418"/>
                </a:solidFill>
                <a:latin typeface="Times New Roman" panose="02020603050405020304" pitchFamily="18" charset="0"/>
                <a:ea typeface="Marcellus" pitchFamily="34" charset="-122"/>
                <a:cs typeface="Times New Roman" panose="02020603050405020304" pitchFamily="18" charset="0"/>
              </a:rPr>
              <a:t>Research Problem</a:t>
            </a:r>
            <a:endParaRPr lang="en-US" sz="4300" dirty="0">
              <a:latin typeface="Times New Roman" panose="02020603050405020304" pitchFamily="18" charset="0"/>
              <a:cs typeface="Times New Roman" panose="02020603050405020304" pitchFamily="18" charset="0"/>
            </a:endParaRPr>
          </a:p>
        </p:txBody>
      </p:sp>
      <p:sp>
        <p:nvSpPr>
          <p:cNvPr id="4" name="Shape 1"/>
          <p:cNvSpPr/>
          <p:nvPr/>
        </p:nvSpPr>
        <p:spPr>
          <a:xfrm>
            <a:off x="766882" y="1557695"/>
            <a:ext cx="7610237" cy="1388269"/>
          </a:xfrm>
          <a:prstGeom prst="roundRect">
            <a:avLst>
              <a:gd name="adj" fmla="val 7904"/>
            </a:avLst>
          </a:prstGeom>
          <a:solidFill>
            <a:srgbClr val="FFFFF4">
              <a:alpha val="95000"/>
            </a:srgbClr>
          </a:solidFill>
          <a:ln w="22860">
            <a:solidFill>
              <a:srgbClr val="1BCF85"/>
            </a:solidFill>
            <a:prstDash val="solid"/>
          </a:ln>
        </p:spPr>
      </p:sp>
      <p:sp>
        <p:nvSpPr>
          <p:cNvPr id="5" name="Shape 2"/>
          <p:cNvSpPr/>
          <p:nvPr/>
        </p:nvSpPr>
        <p:spPr>
          <a:xfrm>
            <a:off x="744022" y="1557695"/>
            <a:ext cx="91440" cy="1388269"/>
          </a:xfrm>
          <a:prstGeom prst="roundRect">
            <a:avLst>
              <a:gd name="adj" fmla="val 188709"/>
            </a:avLst>
          </a:prstGeom>
          <a:solidFill>
            <a:srgbClr val="1BCF85"/>
          </a:solidFill>
          <a:ln/>
        </p:spPr>
      </p:sp>
      <p:sp>
        <p:nvSpPr>
          <p:cNvPr id="6" name="Text 3"/>
          <p:cNvSpPr/>
          <p:nvPr/>
        </p:nvSpPr>
        <p:spPr>
          <a:xfrm>
            <a:off x="1050012" y="1772245"/>
            <a:ext cx="5656659" cy="358259"/>
          </a:xfrm>
          <a:prstGeom prst="rect">
            <a:avLst/>
          </a:prstGeom>
          <a:noFill/>
          <a:ln/>
        </p:spPr>
        <p:txBody>
          <a:bodyPr wrap="none" lIns="0" tIns="0" rIns="0" bIns="0" rtlCol="0" anchor="t"/>
          <a:lstStyle/>
          <a:p>
            <a:pPr marL="0" indent="0" algn="l">
              <a:lnSpc>
                <a:spcPts val="2800"/>
              </a:lnSpc>
              <a:buNone/>
            </a:pPr>
            <a:r>
              <a:rPr lang="en-US" sz="2150" dirty="0">
                <a:solidFill>
                  <a:srgbClr val="67534F"/>
                </a:solidFill>
                <a:latin typeface="Times New Roman" panose="02020603050405020304" pitchFamily="18" charset="0"/>
                <a:ea typeface="Marcellus" pitchFamily="34" charset="-122"/>
                <a:cs typeface="Times New Roman" panose="02020603050405020304" pitchFamily="18" charset="0"/>
              </a:rPr>
              <a:t>Plastic Pollution + Unsustainable Construction</a:t>
            </a:r>
            <a:endParaRPr lang="en-US" sz="2150" dirty="0">
              <a:latin typeface="Times New Roman" panose="02020603050405020304" pitchFamily="18" charset="0"/>
              <a:cs typeface="Times New Roman" panose="02020603050405020304" pitchFamily="18" charset="0"/>
            </a:endParaRPr>
          </a:p>
        </p:txBody>
      </p:sp>
      <p:sp>
        <p:nvSpPr>
          <p:cNvPr id="7" name="Text 4"/>
          <p:cNvSpPr/>
          <p:nvPr/>
        </p:nvSpPr>
        <p:spPr>
          <a:xfrm>
            <a:off x="1050012" y="2241590"/>
            <a:ext cx="7112556" cy="489823"/>
          </a:xfrm>
          <a:prstGeom prst="rect">
            <a:avLst/>
          </a:prstGeom>
          <a:noFill/>
          <a:ln/>
        </p:spPr>
        <p:txBody>
          <a:bodyPr wrap="square" lIns="0" tIns="0" rIns="0" bIns="0" rtlCol="0" anchor="t"/>
          <a:lstStyle/>
          <a:p>
            <a:pPr marL="0" indent="0" algn="l">
              <a:lnSpc>
                <a:spcPts val="1900"/>
              </a:lnSpc>
              <a:buNone/>
            </a:pPr>
            <a:r>
              <a:rPr lang="en-US" sz="2000" dirty="0">
                <a:solidFill>
                  <a:srgbClr val="67534F"/>
                </a:solidFill>
                <a:latin typeface="Times New Roman" panose="02020603050405020304" pitchFamily="18" charset="0"/>
                <a:ea typeface="Montserrat" pitchFamily="34" charset="-122"/>
                <a:cs typeface="Times New Roman" panose="02020603050405020304" pitchFamily="18" charset="0"/>
              </a:rPr>
              <a:t>The dual crisis of plastic waste and unsustainable building practices creates compounding environmental harm.</a:t>
            </a:r>
            <a:endParaRPr lang="en-US" sz="2000" dirty="0">
              <a:latin typeface="Times New Roman" panose="02020603050405020304" pitchFamily="18" charset="0"/>
              <a:cs typeface="Times New Roman" panose="02020603050405020304" pitchFamily="18" charset="0"/>
            </a:endParaRPr>
          </a:p>
        </p:txBody>
      </p:sp>
      <p:sp>
        <p:nvSpPr>
          <p:cNvPr id="8" name="Shape 5"/>
          <p:cNvSpPr/>
          <p:nvPr/>
        </p:nvSpPr>
        <p:spPr>
          <a:xfrm>
            <a:off x="766882" y="3131106"/>
            <a:ext cx="7610237" cy="1388269"/>
          </a:xfrm>
          <a:prstGeom prst="roundRect">
            <a:avLst>
              <a:gd name="adj" fmla="val 7904"/>
            </a:avLst>
          </a:prstGeom>
          <a:solidFill>
            <a:srgbClr val="FFFFF4">
              <a:alpha val="95000"/>
            </a:srgbClr>
          </a:solidFill>
          <a:ln w="22860">
            <a:solidFill>
              <a:srgbClr val="1BCF85"/>
            </a:solidFill>
            <a:prstDash val="solid"/>
          </a:ln>
        </p:spPr>
      </p:sp>
      <p:sp>
        <p:nvSpPr>
          <p:cNvPr id="9" name="Shape 6"/>
          <p:cNvSpPr/>
          <p:nvPr/>
        </p:nvSpPr>
        <p:spPr>
          <a:xfrm>
            <a:off x="744022" y="3131106"/>
            <a:ext cx="91440" cy="1388269"/>
          </a:xfrm>
          <a:prstGeom prst="roundRect">
            <a:avLst>
              <a:gd name="adj" fmla="val 188709"/>
            </a:avLst>
          </a:prstGeom>
          <a:solidFill>
            <a:srgbClr val="1BCF85"/>
          </a:solidFill>
          <a:ln/>
        </p:spPr>
      </p:sp>
      <p:sp>
        <p:nvSpPr>
          <p:cNvPr id="10" name="Text 7"/>
          <p:cNvSpPr/>
          <p:nvPr/>
        </p:nvSpPr>
        <p:spPr>
          <a:xfrm>
            <a:off x="1050012" y="3345656"/>
            <a:ext cx="6529745" cy="358259"/>
          </a:xfrm>
          <a:prstGeom prst="rect">
            <a:avLst/>
          </a:prstGeom>
          <a:noFill/>
          <a:ln/>
        </p:spPr>
        <p:txBody>
          <a:bodyPr wrap="none" lIns="0" tIns="0" rIns="0" bIns="0" rtlCol="0" anchor="t"/>
          <a:lstStyle/>
          <a:p>
            <a:pPr marL="0" indent="0" algn="l">
              <a:lnSpc>
                <a:spcPts val="2800"/>
              </a:lnSpc>
              <a:buNone/>
            </a:pPr>
            <a:r>
              <a:rPr lang="en-US" sz="2150" dirty="0">
                <a:solidFill>
                  <a:srgbClr val="67534F"/>
                </a:solidFill>
                <a:latin typeface="Times New Roman" panose="02020603050405020304" pitchFamily="18" charset="0"/>
                <a:ea typeface="Marcellus" pitchFamily="34" charset="-122"/>
                <a:cs typeface="Times New Roman" panose="02020603050405020304" pitchFamily="18" charset="0"/>
              </a:rPr>
              <a:t>Poor Waste Management → Environmental Damage</a:t>
            </a:r>
            <a:endParaRPr lang="en-US" sz="2150" dirty="0">
              <a:latin typeface="Times New Roman" panose="02020603050405020304" pitchFamily="18" charset="0"/>
              <a:cs typeface="Times New Roman" panose="02020603050405020304" pitchFamily="18" charset="0"/>
            </a:endParaRPr>
          </a:p>
        </p:txBody>
      </p:sp>
      <p:sp>
        <p:nvSpPr>
          <p:cNvPr id="11" name="Text 8"/>
          <p:cNvSpPr/>
          <p:nvPr/>
        </p:nvSpPr>
        <p:spPr>
          <a:xfrm>
            <a:off x="1050012" y="3815001"/>
            <a:ext cx="7112556" cy="489823"/>
          </a:xfrm>
          <a:prstGeom prst="rect">
            <a:avLst/>
          </a:prstGeom>
          <a:noFill/>
          <a:ln/>
        </p:spPr>
        <p:txBody>
          <a:bodyPr wrap="square" lIns="0" tIns="0" rIns="0" bIns="0" rtlCol="0" anchor="t"/>
          <a:lstStyle/>
          <a:p>
            <a:pPr marL="0" indent="0" algn="l">
              <a:lnSpc>
                <a:spcPts val="1900"/>
              </a:lnSpc>
              <a:buNone/>
            </a:pPr>
            <a:r>
              <a:rPr lang="en-US" sz="2000" dirty="0">
                <a:solidFill>
                  <a:srgbClr val="67534F"/>
                </a:solidFill>
                <a:latin typeface="Times New Roman" panose="02020603050405020304" pitchFamily="18" charset="0"/>
                <a:ea typeface="Montserrat" pitchFamily="34" charset="-122"/>
                <a:cs typeface="Times New Roman" panose="02020603050405020304" pitchFamily="18" charset="0"/>
              </a:rPr>
              <a:t>Inadequate systems for managing plastic waste lead to widespread land and water contamination.</a:t>
            </a:r>
            <a:endParaRPr lang="en-US" sz="2000" dirty="0">
              <a:latin typeface="Times New Roman" panose="02020603050405020304" pitchFamily="18" charset="0"/>
              <a:cs typeface="Times New Roman" panose="02020603050405020304" pitchFamily="18" charset="0"/>
            </a:endParaRPr>
          </a:p>
        </p:txBody>
      </p:sp>
      <p:sp>
        <p:nvSpPr>
          <p:cNvPr id="12" name="Shape 9"/>
          <p:cNvSpPr/>
          <p:nvPr/>
        </p:nvSpPr>
        <p:spPr>
          <a:xfrm>
            <a:off x="766882" y="4704517"/>
            <a:ext cx="7610237" cy="1388269"/>
          </a:xfrm>
          <a:prstGeom prst="roundRect">
            <a:avLst>
              <a:gd name="adj" fmla="val 7904"/>
            </a:avLst>
          </a:prstGeom>
          <a:solidFill>
            <a:srgbClr val="FFFFF4">
              <a:alpha val="95000"/>
            </a:srgbClr>
          </a:solidFill>
          <a:ln w="22860">
            <a:solidFill>
              <a:srgbClr val="1BCF85"/>
            </a:solidFill>
            <a:prstDash val="solid"/>
          </a:ln>
        </p:spPr>
      </p:sp>
      <p:sp>
        <p:nvSpPr>
          <p:cNvPr id="13" name="Shape 10"/>
          <p:cNvSpPr/>
          <p:nvPr/>
        </p:nvSpPr>
        <p:spPr>
          <a:xfrm>
            <a:off x="744022" y="4704517"/>
            <a:ext cx="91440" cy="1388269"/>
          </a:xfrm>
          <a:prstGeom prst="roundRect">
            <a:avLst>
              <a:gd name="adj" fmla="val 188709"/>
            </a:avLst>
          </a:prstGeom>
          <a:solidFill>
            <a:srgbClr val="1BCF85"/>
          </a:solidFill>
          <a:ln/>
        </p:spPr>
      </p:sp>
      <p:sp>
        <p:nvSpPr>
          <p:cNvPr id="14" name="Text 11"/>
          <p:cNvSpPr/>
          <p:nvPr/>
        </p:nvSpPr>
        <p:spPr>
          <a:xfrm>
            <a:off x="1050012" y="4919067"/>
            <a:ext cx="5396032" cy="358259"/>
          </a:xfrm>
          <a:prstGeom prst="rect">
            <a:avLst/>
          </a:prstGeom>
          <a:noFill/>
          <a:ln/>
        </p:spPr>
        <p:txBody>
          <a:bodyPr wrap="none" lIns="0" tIns="0" rIns="0" bIns="0" rtlCol="0" anchor="t"/>
          <a:lstStyle/>
          <a:p>
            <a:pPr marL="0" indent="0" algn="l">
              <a:lnSpc>
                <a:spcPts val="2800"/>
              </a:lnSpc>
              <a:buNone/>
            </a:pPr>
            <a:r>
              <a:rPr lang="en-US" sz="2150" dirty="0">
                <a:solidFill>
                  <a:srgbClr val="67534F"/>
                </a:solidFill>
                <a:latin typeface="Times New Roman" panose="02020603050405020304" pitchFamily="18" charset="0"/>
                <a:ea typeface="Marcellus" pitchFamily="34" charset="-122"/>
                <a:cs typeface="Times New Roman" panose="02020603050405020304" pitchFamily="18" charset="0"/>
              </a:rPr>
              <a:t>Brick Production → Air Pollution &amp; Soil Loss</a:t>
            </a:r>
            <a:endParaRPr lang="en-US" sz="2150" dirty="0">
              <a:latin typeface="Times New Roman" panose="02020603050405020304" pitchFamily="18" charset="0"/>
              <a:cs typeface="Times New Roman" panose="02020603050405020304" pitchFamily="18" charset="0"/>
            </a:endParaRPr>
          </a:p>
        </p:txBody>
      </p:sp>
      <p:sp>
        <p:nvSpPr>
          <p:cNvPr id="15" name="Text 12"/>
          <p:cNvSpPr/>
          <p:nvPr/>
        </p:nvSpPr>
        <p:spPr>
          <a:xfrm>
            <a:off x="1050012" y="5388412"/>
            <a:ext cx="7112556" cy="489823"/>
          </a:xfrm>
          <a:prstGeom prst="rect">
            <a:avLst/>
          </a:prstGeom>
          <a:noFill/>
          <a:ln/>
        </p:spPr>
        <p:txBody>
          <a:bodyPr wrap="square" lIns="0" tIns="0" rIns="0" bIns="0" rtlCol="0" anchor="t"/>
          <a:lstStyle/>
          <a:p>
            <a:pPr marL="0" indent="0" algn="l">
              <a:lnSpc>
                <a:spcPts val="1900"/>
              </a:lnSpc>
              <a:buNone/>
            </a:pPr>
            <a:r>
              <a:rPr lang="en-US" sz="1500" dirty="0">
                <a:solidFill>
                  <a:srgbClr val="67534F"/>
                </a:solidFill>
                <a:latin typeface="Montserrat" pitchFamily="34" charset="0"/>
                <a:ea typeface="Montserrat" pitchFamily="34" charset="-122"/>
                <a:cs typeface="Montserrat" pitchFamily="34" charset="-120"/>
              </a:rPr>
              <a:t>Kiln-based brick manufacturing degrades air quality and strips fertile agricultural land.</a:t>
            </a:r>
            <a:endParaRPr lang="en-US" sz="1500" dirty="0"/>
          </a:p>
        </p:txBody>
      </p:sp>
      <p:sp>
        <p:nvSpPr>
          <p:cNvPr id="16" name="Shape 13"/>
          <p:cNvSpPr/>
          <p:nvPr/>
        </p:nvSpPr>
        <p:spPr>
          <a:xfrm>
            <a:off x="766882" y="6277928"/>
            <a:ext cx="7610237" cy="1388269"/>
          </a:xfrm>
          <a:prstGeom prst="roundRect">
            <a:avLst>
              <a:gd name="adj" fmla="val 7904"/>
            </a:avLst>
          </a:prstGeom>
          <a:solidFill>
            <a:srgbClr val="FFFFF4">
              <a:alpha val="95000"/>
            </a:srgbClr>
          </a:solidFill>
          <a:ln w="22860">
            <a:solidFill>
              <a:srgbClr val="1BCF85"/>
            </a:solidFill>
            <a:prstDash val="solid"/>
          </a:ln>
        </p:spPr>
      </p:sp>
      <p:sp>
        <p:nvSpPr>
          <p:cNvPr id="17" name="Shape 14"/>
          <p:cNvSpPr/>
          <p:nvPr/>
        </p:nvSpPr>
        <p:spPr>
          <a:xfrm>
            <a:off x="744022" y="6277928"/>
            <a:ext cx="91440" cy="1388269"/>
          </a:xfrm>
          <a:prstGeom prst="roundRect">
            <a:avLst>
              <a:gd name="adj" fmla="val 188709"/>
            </a:avLst>
          </a:prstGeom>
          <a:solidFill>
            <a:srgbClr val="1BCF85"/>
          </a:solidFill>
          <a:ln/>
        </p:spPr>
      </p:sp>
      <p:sp>
        <p:nvSpPr>
          <p:cNvPr id="18" name="Text 15"/>
          <p:cNvSpPr/>
          <p:nvPr/>
        </p:nvSpPr>
        <p:spPr>
          <a:xfrm>
            <a:off x="1050012" y="6492478"/>
            <a:ext cx="5865733" cy="358259"/>
          </a:xfrm>
          <a:prstGeom prst="rect">
            <a:avLst/>
          </a:prstGeom>
          <a:noFill/>
          <a:ln/>
        </p:spPr>
        <p:txBody>
          <a:bodyPr wrap="none" lIns="0" tIns="0" rIns="0" bIns="0" rtlCol="0" anchor="t"/>
          <a:lstStyle/>
          <a:p>
            <a:pPr marL="0" indent="0" algn="l">
              <a:lnSpc>
                <a:spcPts val="2800"/>
              </a:lnSpc>
              <a:buNone/>
            </a:pPr>
            <a:r>
              <a:rPr lang="en-US" sz="2150" dirty="0">
                <a:solidFill>
                  <a:srgbClr val="67534F"/>
                </a:solidFill>
                <a:latin typeface="Times New Roman" panose="02020603050405020304" pitchFamily="18" charset="0"/>
                <a:ea typeface="Marcellus" pitchFamily="34" charset="-122"/>
                <a:cs typeface="Times New Roman" panose="02020603050405020304" pitchFamily="18" charset="0"/>
              </a:rPr>
              <a:t>Lack of Sustainable Alternatives </a:t>
            </a:r>
            <a:r>
              <a:rPr lang="en-US" sz="2150" i="1" dirty="0">
                <a:solidFill>
                  <a:srgbClr val="67534F"/>
                </a:solidFill>
                <a:latin typeface="Times New Roman" panose="02020603050405020304" pitchFamily="18" charset="0"/>
                <a:ea typeface="Marcellus" pitchFamily="34" charset="-122"/>
                <a:cs typeface="Times New Roman" panose="02020603050405020304" pitchFamily="18" charset="0"/>
              </a:rPr>
              <a:t>(Kankam, 2019)</a:t>
            </a:r>
            <a:endParaRPr lang="en-US" sz="2150" dirty="0">
              <a:latin typeface="Times New Roman" panose="02020603050405020304" pitchFamily="18" charset="0"/>
              <a:cs typeface="Times New Roman" panose="02020603050405020304" pitchFamily="18" charset="0"/>
            </a:endParaRPr>
          </a:p>
        </p:txBody>
      </p:sp>
      <p:sp>
        <p:nvSpPr>
          <p:cNvPr id="19" name="Text 16"/>
          <p:cNvSpPr/>
          <p:nvPr/>
        </p:nvSpPr>
        <p:spPr>
          <a:xfrm>
            <a:off x="1050012" y="6961823"/>
            <a:ext cx="7112556" cy="489823"/>
          </a:xfrm>
          <a:prstGeom prst="rect">
            <a:avLst/>
          </a:prstGeom>
          <a:noFill/>
          <a:ln/>
        </p:spPr>
        <p:txBody>
          <a:bodyPr wrap="square" lIns="0" tIns="0" rIns="0" bIns="0" rtlCol="0" anchor="t"/>
          <a:lstStyle/>
          <a:p>
            <a:pPr marL="0" indent="0" algn="l">
              <a:lnSpc>
                <a:spcPts val="19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There is a critical shortage of viable, environmentally sound building material alternatives.</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69355" y="1052632"/>
            <a:ext cx="5627965" cy="731639"/>
          </a:xfrm>
          <a:prstGeom prst="rect">
            <a:avLst/>
          </a:prstGeom>
          <a:noFill/>
          <a:ln/>
        </p:spPr>
        <p:txBody>
          <a:bodyPr wrap="none" lIns="0" tIns="0" rIns="0" bIns="0" rtlCol="0" anchor="t"/>
          <a:lstStyle/>
          <a:p>
            <a:pPr marL="0" indent="0" algn="l">
              <a:lnSpc>
                <a:spcPts val="5750"/>
              </a:lnSpc>
              <a:buNone/>
            </a:pPr>
            <a:r>
              <a:rPr lang="en-US" sz="4400" dirty="0">
                <a:solidFill>
                  <a:srgbClr val="532418"/>
                </a:solidFill>
                <a:latin typeface="Times New Roman" panose="02020603050405020304" pitchFamily="18" charset="0"/>
                <a:ea typeface="Marcellus" pitchFamily="34" charset="-122"/>
                <a:cs typeface="Times New Roman" panose="02020603050405020304" pitchFamily="18" charset="0"/>
              </a:rPr>
              <a:t>Proposed Solution</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6128504" y="2073831"/>
            <a:ext cx="3429238" cy="5103138"/>
          </a:xfrm>
          <a:prstGeom prst="roundRect">
            <a:avLst>
              <a:gd name="adj" fmla="val 8220"/>
            </a:avLst>
          </a:prstGeom>
          <a:solidFill>
            <a:srgbClr val="FF954F">
              <a:alpha val="95000"/>
            </a:srgbClr>
          </a:solidFill>
          <a:ln/>
        </p:spPr>
      </p:sp>
      <p:sp>
        <p:nvSpPr>
          <p:cNvPr id="5" name="Text 2"/>
          <p:cNvSpPr/>
          <p:nvPr/>
        </p:nvSpPr>
        <p:spPr>
          <a:xfrm>
            <a:off x="6324243" y="2266831"/>
            <a:ext cx="3037761" cy="4038124"/>
          </a:xfrm>
          <a:prstGeom prst="rect">
            <a:avLst/>
          </a:prstGeom>
          <a:noFill/>
          <a:ln/>
        </p:spPr>
        <p:txBody>
          <a:bodyPr wrap="square" lIns="0" tIns="0" rIns="0" bIns="0" rtlCol="0" anchor="t"/>
          <a:lstStyle/>
          <a:p>
            <a:pPr marL="0" indent="0" algn="l">
              <a:lnSpc>
                <a:spcPts val="7950"/>
              </a:lnSpc>
              <a:buNone/>
            </a:pPr>
            <a:r>
              <a:rPr lang="en-US" sz="5400" dirty="0">
                <a:solidFill>
                  <a:srgbClr val="532418"/>
                </a:solidFill>
                <a:latin typeface="Times New Roman" panose="02020603050405020304" pitchFamily="18" charset="0"/>
                <a:ea typeface="Marcellus" pitchFamily="34" charset="-122"/>
                <a:cs typeface="Times New Roman" panose="02020603050405020304" pitchFamily="18" charset="0"/>
              </a:rPr>
              <a:t>Recycled Polythene Blocks</a:t>
            </a:r>
            <a:endParaRPr lang="en-US" sz="5400" dirty="0">
              <a:latin typeface="Times New Roman" panose="02020603050405020304" pitchFamily="18" charset="0"/>
              <a:cs typeface="Times New Roman" panose="02020603050405020304" pitchFamily="18" charset="0"/>
            </a:endParaRPr>
          </a:p>
        </p:txBody>
      </p:sp>
      <p:sp>
        <p:nvSpPr>
          <p:cNvPr id="6" name="Text 3"/>
          <p:cNvSpPr/>
          <p:nvPr/>
        </p:nvSpPr>
        <p:spPr>
          <a:xfrm>
            <a:off x="6324243" y="6497955"/>
            <a:ext cx="3037761" cy="505301"/>
          </a:xfrm>
          <a:prstGeom prst="rect">
            <a:avLst/>
          </a:prstGeom>
          <a:noFill/>
          <a:ln/>
        </p:spPr>
        <p:txBody>
          <a:bodyPr wrap="square" lIns="0" tIns="0" rIns="0" bIns="0" rtlCol="0" anchor="t"/>
          <a:lstStyle/>
          <a:p>
            <a:pPr marL="0" indent="0" algn="l">
              <a:lnSpc>
                <a:spcPts val="1950"/>
              </a:lnSpc>
              <a:buNone/>
            </a:pPr>
            <a:r>
              <a:rPr lang="en-US" sz="1600" dirty="0">
                <a:solidFill>
                  <a:srgbClr val="000000"/>
                </a:solidFill>
                <a:latin typeface="Times New Roman" panose="02020603050405020304" pitchFamily="18" charset="0"/>
                <a:ea typeface="Montserrat" pitchFamily="34" charset="-122"/>
                <a:cs typeface="Times New Roman" panose="02020603050405020304" pitchFamily="18" charset="0"/>
              </a:rPr>
              <a:t>A sustainable alternative to traditional clay bricks.</a:t>
            </a:r>
            <a:endParaRPr lang="en-US" sz="1600" dirty="0">
              <a:latin typeface="Times New Roman" panose="02020603050405020304" pitchFamily="18" charset="0"/>
              <a:cs typeface="Times New Roman" panose="02020603050405020304" pitchFamily="18" charset="0"/>
            </a:endParaRPr>
          </a:p>
        </p:txBody>
      </p:sp>
      <p:sp>
        <p:nvSpPr>
          <p:cNvPr id="7" name="Text 4"/>
          <p:cNvSpPr/>
          <p:nvPr/>
        </p:nvSpPr>
        <p:spPr>
          <a:xfrm>
            <a:off x="9901952" y="2266831"/>
            <a:ext cx="2813923" cy="365641"/>
          </a:xfrm>
          <a:prstGeom prst="rect">
            <a:avLst/>
          </a:prstGeom>
          <a:noFill/>
          <a:ln/>
        </p:spPr>
        <p:txBody>
          <a:bodyPr wrap="none" lIns="0" tIns="0" rIns="0" bIns="0" rtlCol="0" anchor="t"/>
          <a:lstStyle/>
          <a:p>
            <a:pPr marL="0" indent="0" algn="l">
              <a:lnSpc>
                <a:spcPts val="2850"/>
              </a:lnSpc>
              <a:buNone/>
            </a:pPr>
            <a:r>
              <a:rPr lang="en-US" sz="2200" dirty="0">
                <a:solidFill>
                  <a:srgbClr val="532418"/>
                </a:solidFill>
                <a:latin typeface="Times New Roman" panose="02020603050405020304" pitchFamily="18" charset="0"/>
                <a:ea typeface="Marcellus" pitchFamily="34" charset="-122"/>
                <a:cs typeface="Times New Roman" panose="02020603050405020304" pitchFamily="18" charset="0"/>
              </a:rPr>
              <a:t>How It Works</a:t>
            </a:r>
            <a:endParaRPr lang="en-US" sz="2200" dirty="0">
              <a:latin typeface="Times New Roman" panose="02020603050405020304" pitchFamily="18" charset="0"/>
              <a:cs typeface="Times New Roman" panose="02020603050405020304" pitchFamily="18" charset="0"/>
            </a:endParaRPr>
          </a:p>
        </p:txBody>
      </p:sp>
      <p:sp>
        <p:nvSpPr>
          <p:cNvPr id="8" name="Text 5"/>
          <p:cNvSpPr/>
          <p:nvPr/>
        </p:nvSpPr>
        <p:spPr>
          <a:xfrm>
            <a:off x="9901952" y="2825472"/>
            <a:ext cx="3952994" cy="1398270"/>
          </a:xfrm>
          <a:prstGeom prst="rect">
            <a:avLst/>
          </a:prstGeom>
          <a:noFill/>
          <a:ln/>
        </p:spPr>
        <p:txBody>
          <a:bodyPr wrap="square" lIns="0" tIns="0" rIns="0" bIns="0" rtlCol="0" anchor="t"/>
          <a:lstStyle/>
          <a:p>
            <a:pPr marL="342900" indent="-342900" algn="l">
              <a:lnSpc>
                <a:spcPts val="1950"/>
              </a:lnSpc>
              <a:buSzPct val="100000"/>
              <a:buChar char="•"/>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Made by melting plastic + mixing with sand</a:t>
            </a:r>
            <a:endParaRPr lang="en-US" dirty="0">
              <a:latin typeface="Times New Roman" panose="02020603050405020304" pitchFamily="18" charset="0"/>
              <a:cs typeface="Times New Roman" panose="02020603050405020304" pitchFamily="18" charset="0"/>
            </a:endParaRPr>
          </a:p>
          <a:p>
            <a:pPr marL="342900" indent="-342900" algn="l">
              <a:lnSpc>
                <a:spcPts val="1950"/>
              </a:lnSpc>
              <a:buSzPct val="100000"/>
              <a:buChar char="•"/>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Strong, durable &amp; energy-efficient</a:t>
            </a:r>
            <a:endParaRPr lang="en-US" dirty="0">
              <a:latin typeface="Times New Roman" panose="02020603050405020304" pitchFamily="18" charset="0"/>
              <a:cs typeface="Times New Roman" panose="02020603050405020304" pitchFamily="18" charset="0"/>
            </a:endParaRPr>
          </a:p>
          <a:p>
            <a:pPr marL="342900" indent="-342900" algn="l">
              <a:lnSpc>
                <a:spcPts val="1950"/>
              </a:lnSpc>
              <a:buSzPct val="100000"/>
              <a:buChar char="•"/>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Lower emissions than traditional bricks </a:t>
            </a:r>
            <a:r>
              <a:rPr lang="en-US" i="1" dirty="0">
                <a:solidFill>
                  <a:srgbClr val="67534F"/>
                </a:solidFill>
                <a:latin typeface="Times New Roman" panose="02020603050405020304" pitchFamily="18" charset="0"/>
                <a:ea typeface="Montserrat" pitchFamily="34" charset="-122"/>
                <a:cs typeface="Times New Roman" panose="02020603050405020304" pitchFamily="18" charset="0"/>
              </a:rPr>
              <a:t>(Begum et al., 2015)</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1808917"/>
            <a:ext cx="5706070" cy="741759"/>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Research Aim</a:t>
            </a:r>
            <a:endParaRPr lang="en-US" sz="4450"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r:embed="rId4"/>
          <a:stretch>
            <a:fillRect/>
          </a:stretch>
        </p:blipFill>
        <p:spPr>
          <a:xfrm>
            <a:off x="793790" y="2848332"/>
            <a:ext cx="992267" cy="1190744"/>
          </a:xfrm>
          <a:prstGeom prst="rect">
            <a:avLst/>
          </a:prstGeom>
        </p:spPr>
      </p:pic>
      <p:sp>
        <p:nvSpPr>
          <p:cNvPr id="5" name="Text 1"/>
          <p:cNvSpPr/>
          <p:nvPr/>
        </p:nvSpPr>
        <p:spPr>
          <a:xfrm>
            <a:off x="1984415" y="3046690"/>
            <a:ext cx="3978473"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Evaluate Environmental Impact</a:t>
            </a:r>
            <a:endParaRPr lang="en-US" sz="2200" dirty="0">
              <a:latin typeface="Times New Roman" panose="02020603050405020304" pitchFamily="18" charset="0"/>
              <a:cs typeface="Times New Roman" panose="02020603050405020304" pitchFamily="18" charset="0"/>
            </a:endParaRPr>
          </a:p>
        </p:txBody>
      </p:sp>
      <p:sp>
        <p:nvSpPr>
          <p:cNvPr id="6" name="Text 2"/>
          <p:cNvSpPr/>
          <p:nvPr/>
        </p:nvSpPr>
        <p:spPr>
          <a:xfrm>
            <a:off x="1984415" y="3536513"/>
            <a:ext cx="6365796" cy="258008"/>
          </a:xfrm>
          <a:prstGeom prst="rect">
            <a:avLst/>
          </a:prstGeom>
          <a:noFill/>
          <a:ln/>
        </p:spPr>
        <p:txBody>
          <a:bodyPr wrap="non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Evaluate environmental impact of recycled polythene</a:t>
            </a:r>
            <a:endParaRPr lang="en-US" dirty="0">
              <a:latin typeface="Times New Roman" panose="02020603050405020304" pitchFamily="18" charset="0"/>
              <a:cs typeface="Times New Roman" panose="02020603050405020304" pitchFamily="18" charset="0"/>
            </a:endParaRPr>
          </a:p>
        </p:txBody>
      </p:sp>
      <p:pic>
        <p:nvPicPr>
          <p:cNvPr id="7" name="Image 2" descr="preencoded.png"/>
          <p:cNvPicPr>
            <a:picLocks noChangeAspect="1"/>
          </p:cNvPicPr>
          <p:nvPr/>
        </p:nvPicPr>
        <p:blipFill>
          <a:blip r:embed="rId5"/>
          <a:stretch>
            <a:fillRect/>
          </a:stretch>
        </p:blipFill>
        <p:spPr>
          <a:xfrm>
            <a:off x="793790" y="4039076"/>
            <a:ext cx="992267" cy="1190744"/>
          </a:xfrm>
          <a:prstGeom prst="rect">
            <a:avLst/>
          </a:prstGeom>
        </p:spPr>
      </p:pic>
      <p:sp>
        <p:nvSpPr>
          <p:cNvPr id="8" name="Text 3"/>
          <p:cNvSpPr/>
          <p:nvPr/>
        </p:nvSpPr>
        <p:spPr>
          <a:xfrm>
            <a:off x="1984415" y="4237434"/>
            <a:ext cx="4105989"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Compare with Traditional Bricks</a:t>
            </a:r>
            <a:endParaRPr lang="en-US" sz="2200" dirty="0">
              <a:latin typeface="Times New Roman" panose="02020603050405020304" pitchFamily="18" charset="0"/>
              <a:cs typeface="Times New Roman" panose="02020603050405020304" pitchFamily="18" charset="0"/>
            </a:endParaRPr>
          </a:p>
        </p:txBody>
      </p:sp>
      <p:sp>
        <p:nvSpPr>
          <p:cNvPr id="9" name="Text 4"/>
          <p:cNvSpPr/>
          <p:nvPr/>
        </p:nvSpPr>
        <p:spPr>
          <a:xfrm>
            <a:off x="1984415" y="4727257"/>
            <a:ext cx="6365796" cy="258008"/>
          </a:xfrm>
          <a:prstGeom prst="rect">
            <a:avLst/>
          </a:prstGeom>
          <a:noFill/>
          <a:ln/>
        </p:spPr>
        <p:txBody>
          <a:bodyPr wrap="non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Compare with traditional brick production methods</a:t>
            </a:r>
            <a:endParaRPr lang="en-US" dirty="0">
              <a:latin typeface="Times New Roman" panose="02020603050405020304" pitchFamily="18" charset="0"/>
              <a:cs typeface="Times New Roman" panose="02020603050405020304" pitchFamily="18" charset="0"/>
            </a:endParaRPr>
          </a:p>
        </p:txBody>
      </p:sp>
      <p:pic>
        <p:nvPicPr>
          <p:cNvPr id="10" name="Image 3" descr="preencoded.png"/>
          <p:cNvPicPr>
            <a:picLocks noChangeAspect="1"/>
          </p:cNvPicPr>
          <p:nvPr/>
        </p:nvPicPr>
        <p:blipFill>
          <a:blip r:embed="rId6"/>
          <a:stretch>
            <a:fillRect/>
          </a:stretch>
        </p:blipFill>
        <p:spPr>
          <a:xfrm>
            <a:off x="793790" y="5229820"/>
            <a:ext cx="992267" cy="1190744"/>
          </a:xfrm>
          <a:prstGeom prst="rect">
            <a:avLst/>
          </a:prstGeom>
        </p:spPr>
      </p:pic>
      <p:sp>
        <p:nvSpPr>
          <p:cNvPr id="11" name="Text 5"/>
          <p:cNvSpPr/>
          <p:nvPr/>
        </p:nvSpPr>
        <p:spPr>
          <a:xfrm>
            <a:off x="1984415" y="5428178"/>
            <a:ext cx="2852976"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Assess Sustainability</a:t>
            </a:r>
            <a:endParaRPr lang="en-US" sz="2200" dirty="0">
              <a:latin typeface="Times New Roman" panose="02020603050405020304" pitchFamily="18" charset="0"/>
              <a:cs typeface="Times New Roman" panose="02020603050405020304" pitchFamily="18" charset="0"/>
            </a:endParaRPr>
          </a:p>
        </p:txBody>
      </p:sp>
      <p:sp>
        <p:nvSpPr>
          <p:cNvPr id="12" name="Text 6"/>
          <p:cNvSpPr/>
          <p:nvPr/>
        </p:nvSpPr>
        <p:spPr>
          <a:xfrm>
            <a:off x="1984415" y="5918002"/>
            <a:ext cx="6365796" cy="258008"/>
          </a:xfrm>
          <a:prstGeom prst="rect">
            <a:avLst/>
          </a:prstGeom>
          <a:noFill/>
          <a:ln/>
        </p:spPr>
        <p:txBody>
          <a:bodyPr wrap="none" lIns="0" tIns="0" rIns="0" bIns="0" rtlCol="0" anchor="t"/>
          <a:lstStyle/>
          <a:p>
            <a:pPr marL="0" indent="0" algn="l">
              <a:lnSpc>
                <a:spcPts val="2000"/>
              </a:lnSpc>
              <a:buNone/>
            </a:pPr>
            <a:r>
              <a:rPr lang="en-US" dirty="0">
                <a:solidFill>
                  <a:srgbClr val="67534F"/>
                </a:solidFill>
                <a:latin typeface="Times New Roman" panose="02020603050405020304" pitchFamily="18" charset="0"/>
                <a:ea typeface="Montserrat" pitchFamily="34" charset="-122"/>
                <a:cs typeface="Times New Roman" panose="02020603050405020304" pitchFamily="18" charset="0"/>
              </a:rPr>
              <a:t>Assess sustainability &amp; waste reduction potential</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864275"/>
            <a:ext cx="5706070" cy="741759"/>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Research Objectives</a:t>
            </a:r>
            <a:endParaRPr lang="en-US" sz="4450" dirty="0">
              <a:latin typeface="Times New Roman" panose="02020603050405020304" pitchFamily="18" charset="0"/>
              <a:cs typeface="Times New Roman" panose="02020603050405020304" pitchFamily="18" charset="0"/>
            </a:endParaRPr>
          </a:p>
        </p:txBody>
      </p:sp>
      <p:sp>
        <p:nvSpPr>
          <p:cNvPr id="4" name="Shape 1"/>
          <p:cNvSpPr/>
          <p:nvPr/>
        </p:nvSpPr>
        <p:spPr>
          <a:xfrm>
            <a:off x="6280190" y="1903690"/>
            <a:ext cx="446484" cy="446484"/>
          </a:xfrm>
          <a:prstGeom prst="roundRect">
            <a:avLst>
              <a:gd name="adj" fmla="val 40008"/>
            </a:avLst>
          </a:prstGeom>
          <a:solidFill>
            <a:srgbClr val="FFFFF4"/>
          </a:solidFill>
          <a:ln w="22860">
            <a:solidFill>
              <a:srgbClr val="1BCF85"/>
            </a:solidFill>
            <a:prstDash val="solid"/>
          </a:ln>
        </p:spPr>
      </p:sp>
      <p:sp>
        <p:nvSpPr>
          <p:cNvPr id="5" name="Text 2"/>
          <p:cNvSpPr/>
          <p:nvPr/>
        </p:nvSpPr>
        <p:spPr>
          <a:xfrm>
            <a:off x="6332280" y="1904405"/>
            <a:ext cx="342305" cy="445056"/>
          </a:xfrm>
          <a:prstGeom prst="rect">
            <a:avLst/>
          </a:prstGeom>
          <a:noFill/>
          <a:ln/>
        </p:spPr>
        <p:txBody>
          <a:bodyPr wrap="none" lIns="0" tIns="0" rIns="0" bIns="0" rtlCol="0" anchor="t"/>
          <a:lstStyle/>
          <a:p>
            <a:pPr marL="0" indent="0" algn="ctr">
              <a:lnSpc>
                <a:spcPts val="2650"/>
              </a:lnSpc>
              <a:buNone/>
            </a:pPr>
            <a:r>
              <a:rPr lang="en-US" sz="2650" dirty="0">
                <a:solidFill>
                  <a:srgbClr val="67534F"/>
                </a:solidFill>
                <a:latin typeface="TechnicLite" panose="00000400000000000000" pitchFamily="2" charset="2"/>
                <a:cs typeface="Times New Roman" panose="02020603050405020304" pitchFamily="18" charset="0"/>
              </a:rPr>
              <a:t>1</a:t>
            </a:r>
            <a:endParaRPr lang="en-US" sz="2650" dirty="0">
              <a:latin typeface="TechnicLite" panose="00000400000000000000" pitchFamily="2" charset="2"/>
              <a:cs typeface="Times New Roman" panose="02020603050405020304" pitchFamily="18" charset="0"/>
            </a:endParaRPr>
          </a:p>
        </p:txBody>
      </p:sp>
      <p:sp>
        <p:nvSpPr>
          <p:cNvPr id="6" name="Text 3"/>
          <p:cNvSpPr/>
          <p:nvPr/>
        </p:nvSpPr>
        <p:spPr>
          <a:xfrm>
            <a:off x="6925032" y="1965603"/>
            <a:ext cx="5198388"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Reduce Plastic Waste Through Recycling</a:t>
            </a:r>
            <a:endParaRPr lang="en-US" sz="2200" dirty="0">
              <a:latin typeface="Times New Roman" panose="02020603050405020304" pitchFamily="18" charset="0"/>
              <a:cs typeface="Times New Roman" panose="02020603050405020304" pitchFamily="18" charset="0"/>
            </a:endParaRPr>
          </a:p>
        </p:txBody>
      </p:sp>
      <p:sp>
        <p:nvSpPr>
          <p:cNvPr id="7" name="Text 4"/>
          <p:cNvSpPr/>
          <p:nvPr/>
        </p:nvSpPr>
        <p:spPr>
          <a:xfrm>
            <a:off x="6925032" y="2455426"/>
            <a:ext cx="6911578" cy="516017"/>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Divert polythene from landfills and waterways by incorporating it into construction materials.</a:t>
            </a:r>
            <a:endParaRPr lang="en-US" sz="1550" dirty="0">
              <a:latin typeface="Times New Roman" panose="02020603050405020304" pitchFamily="18" charset="0"/>
              <a:cs typeface="Times New Roman" panose="02020603050405020304" pitchFamily="18" charset="0"/>
            </a:endParaRPr>
          </a:p>
        </p:txBody>
      </p:sp>
      <p:sp>
        <p:nvSpPr>
          <p:cNvPr id="8" name="Shape 5"/>
          <p:cNvSpPr/>
          <p:nvPr/>
        </p:nvSpPr>
        <p:spPr>
          <a:xfrm>
            <a:off x="6275643" y="3354468"/>
            <a:ext cx="446484" cy="446484"/>
          </a:xfrm>
          <a:prstGeom prst="roundRect">
            <a:avLst>
              <a:gd name="adj" fmla="val 40008"/>
            </a:avLst>
          </a:prstGeom>
          <a:solidFill>
            <a:srgbClr val="FFFFF4"/>
          </a:solidFill>
          <a:ln w="22860">
            <a:solidFill>
              <a:srgbClr val="1BCF85"/>
            </a:solidFill>
            <a:prstDash val="solid"/>
          </a:ln>
        </p:spPr>
      </p:sp>
      <p:sp>
        <p:nvSpPr>
          <p:cNvPr id="9" name="Text 6"/>
          <p:cNvSpPr/>
          <p:nvPr/>
        </p:nvSpPr>
        <p:spPr>
          <a:xfrm>
            <a:off x="6332280" y="3368993"/>
            <a:ext cx="342305" cy="445056"/>
          </a:xfrm>
          <a:prstGeom prst="rect">
            <a:avLst/>
          </a:prstGeom>
          <a:noFill/>
          <a:ln/>
        </p:spPr>
        <p:txBody>
          <a:bodyPr wrap="none" lIns="0" tIns="0" rIns="0" bIns="0" rtlCol="0" anchor="t"/>
          <a:lstStyle/>
          <a:p>
            <a:pPr marL="0" indent="0" algn="ctr">
              <a:lnSpc>
                <a:spcPts val="2650"/>
              </a:lnSpc>
              <a:buNone/>
            </a:pPr>
            <a:r>
              <a:rPr lang="en-US" sz="2650" dirty="0">
                <a:solidFill>
                  <a:srgbClr val="67534F"/>
                </a:solidFill>
                <a:latin typeface="Times New Roman" panose="02020603050405020304" pitchFamily="18" charset="0"/>
                <a:cs typeface="Times New Roman" panose="02020603050405020304" pitchFamily="18" charset="0"/>
              </a:rPr>
              <a:t>2</a:t>
            </a:r>
            <a:endParaRPr lang="en-US" sz="2650" dirty="0">
              <a:latin typeface="Times New Roman" panose="02020603050405020304" pitchFamily="18" charset="0"/>
              <a:cs typeface="Times New Roman" panose="02020603050405020304" pitchFamily="18" charset="0"/>
            </a:endParaRPr>
          </a:p>
        </p:txBody>
      </p:sp>
      <p:sp>
        <p:nvSpPr>
          <p:cNvPr id="10" name="Text 7"/>
          <p:cNvSpPr/>
          <p:nvPr/>
        </p:nvSpPr>
        <p:spPr>
          <a:xfrm>
            <a:off x="6925032" y="3430191"/>
            <a:ext cx="4586764"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Lower Carbon Emissions &amp; Pollution</a:t>
            </a:r>
            <a:endParaRPr lang="en-US" sz="2200" dirty="0">
              <a:latin typeface="Times New Roman" panose="02020603050405020304" pitchFamily="18" charset="0"/>
              <a:cs typeface="Times New Roman" panose="02020603050405020304" pitchFamily="18" charset="0"/>
            </a:endParaRPr>
          </a:p>
        </p:txBody>
      </p:sp>
      <p:sp>
        <p:nvSpPr>
          <p:cNvPr id="11" name="Text 8"/>
          <p:cNvSpPr/>
          <p:nvPr/>
        </p:nvSpPr>
        <p:spPr>
          <a:xfrm>
            <a:off x="6925032" y="3920014"/>
            <a:ext cx="6911578" cy="516017"/>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Demonstrate measurable reductions in greenhouse gas output compared to conventional brick kilns.</a:t>
            </a:r>
            <a:endParaRPr lang="en-US" sz="1550" dirty="0">
              <a:latin typeface="Times New Roman" panose="02020603050405020304" pitchFamily="18" charset="0"/>
              <a:cs typeface="Times New Roman" panose="02020603050405020304" pitchFamily="18" charset="0"/>
            </a:endParaRPr>
          </a:p>
        </p:txBody>
      </p:sp>
      <p:sp>
        <p:nvSpPr>
          <p:cNvPr id="12" name="Shape 9"/>
          <p:cNvSpPr/>
          <p:nvPr/>
        </p:nvSpPr>
        <p:spPr>
          <a:xfrm>
            <a:off x="6280190" y="4832866"/>
            <a:ext cx="446484" cy="446484"/>
          </a:xfrm>
          <a:prstGeom prst="roundRect">
            <a:avLst>
              <a:gd name="adj" fmla="val 40008"/>
            </a:avLst>
          </a:prstGeom>
          <a:solidFill>
            <a:srgbClr val="FFFFF4"/>
          </a:solidFill>
          <a:ln w="22860">
            <a:solidFill>
              <a:srgbClr val="1BCF85"/>
            </a:solidFill>
            <a:prstDash val="solid"/>
          </a:ln>
        </p:spPr>
        <p:txBody>
          <a:bodyPr/>
          <a:lstStyle/>
          <a:p>
            <a:r>
              <a:rPr lang="en-US" dirty="0"/>
              <a:t>3</a:t>
            </a:r>
          </a:p>
        </p:txBody>
      </p:sp>
      <p:sp>
        <p:nvSpPr>
          <p:cNvPr id="13" name="Text 10"/>
          <p:cNvSpPr/>
          <p:nvPr/>
        </p:nvSpPr>
        <p:spPr>
          <a:xfrm>
            <a:off x="6332280" y="4833580"/>
            <a:ext cx="342305" cy="445056"/>
          </a:xfrm>
          <a:prstGeom prst="rect">
            <a:avLst/>
          </a:prstGeom>
          <a:noFill/>
          <a:ln/>
        </p:spPr>
        <p:txBody>
          <a:bodyPr wrap="none" lIns="0" tIns="0" rIns="0" bIns="0" rtlCol="0" anchor="t"/>
          <a:lstStyle/>
          <a:p>
            <a:pPr marL="0" indent="0" algn="ctr">
              <a:lnSpc>
                <a:spcPts val="2650"/>
              </a:lnSpc>
              <a:buNone/>
            </a:pPr>
            <a:endParaRPr lang="en-US" sz="2650" dirty="0"/>
          </a:p>
        </p:txBody>
      </p:sp>
      <p:sp>
        <p:nvSpPr>
          <p:cNvPr id="14" name="Text 11"/>
          <p:cNvSpPr/>
          <p:nvPr/>
        </p:nvSpPr>
        <p:spPr>
          <a:xfrm>
            <a:off x="6925032" y="4894778"/>
            <a:ext cx="5339715"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Minimise Ecological Damage (Soil, Water)</a:t>
            </a:r>
            <a:endParaRPr lang="en-US" sz="2200" dirty="0">
              <a:latin typeface="Times New Roman" panose="02020603050405020304" pitchFamily="18" charset="0"/>
              <a:cs typeface="Times New Roman" panose="02020603050405020304" pitchFamily="18" charset="0"/>
            </a:endParaRPr>
          </a:p>
        </p:txBody>
      </p:sp>
      <p:sp>
        <p:nvSpPr>
          <p:cNvPr id="15" name="Text 12"/>
          <p:cNvSpPr/>
          <p:nvPr/>
        </p:nvSpPr>
        <p:spPr>
          <a:xfrm>
            <a:off x="6925032" y="5384602"/>
            <a:ext cx="6911578" cy="516017"/>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Protect fertile topsoil and prevent further contamination of rivers and drainage systems.</a:t>
            </a:r>
            <a:endParaRPr lang="en-US" sz="1550" dirty="0">
              <a:latin typeface="Times New Roman" panose="02020603050405020304" pitchFamily="18" charset="0"/>
              <a:cs typeface="Times New Roman" panose="02020603050405020304" pitchFamily="18" charset="0"/>
            </a:endParaRPr>
          </a:p>
        </p:txBody>
      </p:sp>
      <p:sp>
        <p:nvSpPr>
          <p:cNvPr id="16" name="Shape 13"/>
          <p:cNvSpPr/>
          <p:nvPr/>
        </p:nvSpPr>
        <p:spPr>
          <a:xfrm>
            <a:off x="6280190" y="6297454"/>
            <a:ext cx="446484" cy="446484"/>
          </a:xfrm>
          <a:prstGeom prst="roundRect">
            <a:avLst>
              <a:gd name="adj" fmla="val 40008"/>
            </a:avLst>
          </a:prstGeom>
          <a:solidFill>
            <a:srgbClr val="FFFFF4"/>
          </a:solidFill>
          <a:ln w="22860">
            <a:solidFill>
              <a:srgbClr val="1BCF85"/>
            </a:solidFill>
            <a:prstDash val="solid"/>
          </a:ln>
        </p:spPr>
      </p:sp>
      <p:sp>
        <p:nvSpPr>
          <p:cNvPr id="17" name="Text 14"/>
          <p:cNvSpPr/>
          <p:nvPr/>
        </p:nvSpPr>
        <p:spPr>
          <a:xfrm>
            <a:off x="6332280" y="6298168"/>
            <a:ext cx="342305" cy="445056"/>
          </a:xfrm>
          <a:prstGeom prst="rect">
            <a:avLst/>
          </a:prstGeom>
          <a:noFill/>
          <a:ln/>
        </p:spPr>
        <p:txBody>
          <a:bodyPr wrap="none" lIns="0" tIns="0" rIns="0" bIns="0" rtlCol="0" anchor="t"/>
          <a:lstStyle/>
          <a:p>
            <a:pPr marL="0" indent="0" algn="ctr">
              <a:lnSpc>
                <a:spcPts val="2650"/>
              </a:lnSpc>
              <a:buNone/>
            </a:pPr>
            <a:r>
              <a:rPr lang="en-US" sz="2650" dirty="0"/>
              <a:t>4</a:t>
            </a:r>
          </a:p>
        </p:txBody>
      </p:sp>
      <p:sp>
        <p:nvSpPr>
          <p:cNvPr id="18" name="Text 15"/>
          <p:cNvSpPr/>
          <p:nvPr/>
        </p:nvSpPr>
        <p:spPr>
          <a:xfrm>
            <a:off x="6925032" y="6359366"/>
            <a:ext cx="6487358" cy="370761"/>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Compare Environmental Performance of Materials</a:t>
            </a:r>
            <a:endParaRPr lang="en-US" sz="2200" dirty="0">
              <a:latin typeface="Times New Roman" panose="02020603050405020304" pitchFamily="18" charset="0"/>
              <a:cs typeface="Times New Roman" panose="02020603050405020304" pitchFamily="18" charset="0"/>
            </a:endParaRPr>
          </a:p>
        </p:txBody>
      </p:sp>
      <p:sp>
        <p:nvSpPr>
          <p:cNvPr id="19" name="Text 16"/>
          <p:cNvSpPr/>
          <p:nvPr/>
        </p:nvSpPr>
        <p:spPr>
          <a:xfrm>
            <a:off x="6925032" y="6849189"/>
            <a:ext cx="6911578" cy="516017"/>
          </a:xfrm>
          <a:prstGeom prst="rect">
            <a:avLst/>
          </a:prstGeom>
          <a:noFill/>
          <a:ln/>
        </p:spPr>
        <p:txBody>
          <a:bodyPr wrap="square" lIns="0" tIns="0" rIns="0" bIns="0" rtlCol="0" anchor="t"/>
          <a:lstStyle/>
          <a:p>
            <a:pPr marL="0" indent="0" algn="l">
              <a:lnSpc>
                <a:spcPts val="2000"/>
              </a:lnSpc>
              <a:buNone/>
            </a:pPr>
            <a:r>
              <a:rPr lang="en-US" sz="1550" dirty="0">
                <a:solidFill>
                  <a:srgbClr val="67534F"/>
                </a:solidFill>
                <a:latin typeface="Times New Roman" panose="02020603050405020304" pitchFamily="18" charset="0"/>
                <a:ea typeface="Montserrat" pitchFamily="34" charset="-122"/>
                <a:cs typeface="Times New Roman" panose="02020603050405020304" pitchFamily="18" charset="0"/>
              </a:rPr>
              <a:t>Provide a rigorous side-by-side environmental assessment of polythene blocks vs. traditional bricks.</a:t>
            </a:r>
            <a:endParaRPr lang="en-US" sz="15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0218" y="544116"/>
            <a:ext cx="5679758" cy="738307"/>
          </a:xfrm>
          <a:prstGeom prst="rect">
            <a:avLst/>
          </a:prstGeom>
          <a:noFill/>
          <a:ln/>
        </p:spPr>
        <p:txBody>
          <a:bodyPr wrap="non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Research Questions</a:t>
            </a:r>
            <a:endParaRPr lang="en-US" sz="4450" dirty="0">
              <a:latin typeface="Times New Roman" panose="02020603050405020304" pitchFamily="18" charset="0"/>
              <a:cs typeface="Times New Roman" panose="02020603050405020304" pitchFamily="18" charset="0"/>
            </a:endParaRPr>
          </a:p>
        </p:txBody>
      </p:sp>
      <p:sp>
        <p:nvSpPr>
          <p:cNvPr id="4" name="Shape 1"/>
          <p:cNvSpPr/>
          <p:nvPr/>
        </p:nvSpPr>
        <p:spPr>
          <a:xfrm>
            <a:off x="790218" y="1873568"/>
            <a:ext cx="7563564" cy="1083350"/>
          </a:xfrm>
          <a:prstGeom prst="roundRect">
            <a:avLst>
              <a:gd name="adj" fmla="val 10129"/>
            </a:avLst>
          </a:prstGeom>
          <a:solidFill>
            <a:srgbClr val="FFFFF4">
              <a:alpha val="95000"/>
            </a:srgbClr>
          </a:solidFill>
          <a:ln/>
        </p:spPr>
      </p:sp>
      <p:sp>
        <p:nvSpPr>
          <p:cNvPr id="5" name="Shape 2"/>
          <p:cNvSpPr/>
          <p:nvPr/>
        </p:nvSpPr>
        <p:spPr>
          <a:xfrm>
            <a:off x="790218" y="1850708"/>
            <a:ext cx="7563564" cy="91440"/>
          </a:xfrm>
          <a:prstGeom prst="roundRect">
            <a:avLst>
              <a:gd name="adj" fmla="val 194449"/>
            </a:avLst>
          </a:prstGeom>
          <a:solidFill>
            <a:srgbClr val="1BCF85"/>
          </a:solidFill>
          <a:ln/>
        </p:spPr>
      </p:sp>
      <p:sp>
        <p:nvSpPr>
          <p:cNvPr id="6" name="Shape 3"/>
          <p:cNvSpPr/>
          <p:nvPr/>
        </p:nvSpPr>
        <p:spPr>
          <a:xfrm>
            <a:off x="4275713" y="1577340"/>
            <a:ext cx="592574" cy="592574"/>
          </a:xfrm>
          <a:prstGeom prst="roundRect">
            <a:avLst>
              <a:gd name="adj" fmla="val 154310"/>
            </a:avLst>
          </a:prstGeom>
          <a:solidFill>
            <a:srgbClr val="FF954F"/>
          </a:solidFill>
          <a:ln/>
        </p:spPr>
      </p:sp>
      <p:sp>
        <p:nvSpPr>
          <p:cNvPr id="7" name="Text 4"/>
          <p:cNvSpPr/>
          <p:nvPr/>
        </p:nvSpPr>
        <p:spPr>
          <a:xfrm>
            <a:off x="4453473" y="1719501"/>
            <a:ext cx="237053" cy="308134"/>
          </a:xfrm>
          <a:prstGeom prst="rect">
            <a:avLst/>
          </a:prstGeom>
          <a:noFill/>
          <a:ln/>
        </p:spPr>
        <p:txBody>
          <a:bodyPr wrap="none" lIns="0" tIns="0" rIns="0" bIns="0" rtlCol="0" anchor="t"/>
          <a:lstStyle/>
          <a:p>
            <a:pPr marL="0" indent="0" algn="l">
              <a:lnSpc>
                <a:spcPts val="2400"/>
              </a:lnSpc>
              <a:buNone/>
            </a:pPr>
            <a:r>
              <a:rPr lang="en-US" sz="1850" dirty="0">
                <a:solidFill>
                  <a:srgbClr val="000000"/>
                </a:solidFill>
                <a:latin typeface="Marcellus" pitchFamily="34" charset="0"/>
                <a:ea typeface="Marcellus" pitchFamily="34" charset="-122"/>
                <a:cs typeface="Marcellus" pitchFamily="34" charset="-120"/>
              </a:rPr>
              <a:t>1</a:t>
            </a:r>
            <a:endParaRPr lang="en-US" sz="1850" dirty="0"/>
          </a:p>
        </p:txBody>
      </p:sp>
      <p:sp>
        <p:nvSpPr>
          <p:cNvPr id="8" name="Text 5"/>
          <p:cNvSpPr/>
          <p:nvPr/>
        </p:nvSpPr>
        <p:spPr>
          <a:xfrm>
            <a:off x="1010603" y="2367439"/>
            <a:ext cx="5531763" cy="369094"/>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Can polythene blocks reduce plastic waste?</a:t>
            </a:r>
            <a:endParaRPr lang="en-US" sz="2200" dirty="0">
              <a:latin typeface="Times New Roman" panose="02020603050405020304" pitchFamily="18" charset="0"/>
              <a:cs typeface="Times New Roman" panose="02020603050405020304" pitchFamily="18" charset="0"/>
            </a:endParaRPr>
          </a:p>
        </p:txBody>
      </p:sp>
      <p:sp>
        <p:nvSpPr>
          <p:cNvPr id="9" name="Shape 6"/>
          <p:cNvSpPr/>
          <p:nvPr/>
        </p:nvSpPr>
        <p:spPr>
          <a:xfrm>
            <a:off x="790218" y="3449717"/>
            <a:ext cx="7563564" cy="1083350"/>
          </a:xfrm>
          <a:prstGeom prst="roundRect">
            <a:avLst>
              <a:gd name="adj" fmla="val 10129"/>
            </a:avLst>
          </a:prstGeom>
          <a:solidFill>
            <a:srgbClr val="FFFFF4">
              <a:alpha val="95000"/>
            </a:srgbClr>
          </a:solidFill>
          <a:ln/>
        </p:spPr>
      </p:sp>
      <p:sp>
        <p:nvSpPr>
          <p:cNvPr id="10" name="Shape 7"/>
          <p:cNvSpPr/>
          <p:nvPr/>
        </p:nvSpPr>
        <p:spPr>
          <a:xfrm>
            <a:off x="790218" y="3426857"/>
            <a:ext cx="7563564" cy="91440"/>
          </a:xfrm>
          <a:prstGeom prst="roundRect">
            <a:avLst>
              <a:gd name="adj" fmla="val 194449"/>
            </a:avLst>
          </a:prstGeom>
          <a:solidFill>
            <a:srgbClr val="1BCF85"/>
          </a:solidFill>
          <a:ln/>
        </p:spPr>
      </p:sp>
      <p:sp>
        <p:nvSpPr>
          <p:cNvPr id="11" name="Shape 8"/>
          <p:cNvSpPr/>
          <p:nvPr/>
        </p:nvSpPr>
        <p:spPr>
          <a:xfrm>
            <a:off x="4275713" y="3153489"/>
            <a:ext cx="592574" cy="592574"/>
          </a:xfrm>
          <a:prstGeom prst="roundRect">
            <a:avLst>
              <a:gd name="adj" fmla="val 154310"/>
            </a:avLst>
          </a:prstGeom>
          <a:solidFill>
            <a:srgbClr val="FF954F"/>
          </a:solidFill>
          <a:ln/>
        </p:spPr>
      </p:sp>
      <p:sp>
        <p:nvSpPr>
          <p:cNvPr id="12" name="Text 9"/>
          <p:cNvSpPr/>
          <p:nvPr/>
        </p:nvSpPr>
        <p:spPr>
          <a:xfrm>
            <a:off x="4453473" y="3295650"/>
            <a:ext cx="237053" cy="308134"/>
          </a:xfrm>
          <a:prstGeom prst="rect">
            <a:avLst/>
          </a:prstGeom>
          <a:noFill/>
          <a:ln/>
        </p:spPr>
        <p:txBody>
          <a:bodyPr wrap="none" lIns="0" tIns="0" rIns="0" bIns="0" rtlCol="0" anchor="t"/>
          <a:lstStyle/>
          <a:p>
            <a:pPr marL="0" indent="0" algn="l">
              <a:lnSpc>
                <a:spcPts val="2400"/>
              </a:lnSpc>
              <a:buNone/>
            </a:pPr>
            <a:r>
              <a:rPr lang="en-US" sz="1850" dirty="0">
                <a:solidFill>
                  <a:srgbClr val="000000"/>
                </a:solidFill>
                <a:latin typeface="Marcellus" pitchFamily="34" charset="0"/>
                <a:ea typeface="Marcellus" pitchFamily="34" charset="-122"/>
                <a:cs typeface="Marcellus" pitchFamily="34" charset="-120"/>
              </a:rPr>
              <a:t>2</a:t>
            </a:r>
            <a:endParaRPr lang="en-US" sz="1850" dirty="0"/>
          </a:p>
        </p:txBody>
      </p:sp>
      <p:sp>
        <p:nvSpPr>
          <p:cNvPr id="13" name="Text 10"/>
          <p:cNvSpPr/>
          <p:nvPr/>
        </p:nvSpPr>
        <p:spPr>
          <a:xfrm>
            <a:off x="1010603" y="3943588"/>
            <a:ext cx="5194221" cy="369094"/>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Are they more environmentally friendly?</a:t>
            </a:r>
            <a:endParaRPr lang="en-US" sz="2200" dirty="0">
              <a:latin typeface="Times New Roman" panose="02020603050405020304" pitchFamily="18" charset="0"/>
              <a:cs typeface="Times New Roman" panose="02020603050405020304" pitchFamily="18" charset="0"/>
            </a:endParaRPr>
          </a:p>
        </p:txBody>
      </p:sp>
      <p:sp>
        <p:nvSpPr>
          <p:cNvPr id="14" name="Shape 11"/>
          <p:cNvSpPr/>
          <p:nvPr/>
        </p:nvSpPr>
        <p:spPr>
          <a:xfrm>
            <a:off x="790218" y="5025866"/>
            <a:ext cx="7563564" cy="1083350"/>
          </a:xfrm>
          <a:prstGeom prst="roundRect">
            <a:avLst>
              <a:gd name="adj" fmla="val 10129"/>
            </a:avLst>
          </a:prstGeom>
          <a:solidFill>
            <a:srgbClr val="FFFFF4">
              <a:alpha val="95000"/>
            </a:srgbClr>
          </a:solidFill>
          <a:ln/>
        </p:spPr>
      </p:sp>
      <p:sp>
        <p:nvSpPr>
          <p:cNvPr id="15" name="Shape 12"/>
          <p:cNvSpPr/>
          <p:nvPr/>
        </p:nvSpPr>
        <p:spPr>
          <a:xfrm>
            <a:off x="790218" y="5003006"/>
            <a:ext cx="7563564" cy="91440"/>
          </a:xfrm>
          <a:prstGeom prst="roundRect">
            <a:avLst>
              <a:gd name="adj" fmla="val 194449"/>
            </a:avLst>
          </a:prstGeom>
          <a:solidFill>
            <a:srgbClr val="1BCF85"/>
          </a:solidFill>
          <a:ln/>
        </p:spPr>
      </p:sp>
      <p:sp>
        <p:nvSpPr>
          <p:cNvPr id="16" name="Shape 13"/>
          <p:cNvSpPr/>
          <p:nvPr/>
        </p:nvSpPr>
        <p:spPr>
          <a:xfrm>
            <a:off x="4275713" y="4729639"/>
            <a:ext cx="592574" cy="592574"/>
          </a:xfrm>
          <a:prstGeom prst="roundRect">
            <a:avLst>
              <a:gd name="adj" fmla="val 154310"/>
            </a:avLst>
          </a:prstGeom>
          <a:solidFill>
            <a:srgbClr val="FF954F"/>
          </a:solidFill>
          <a:ln/>
        </p:spPr>
      </p:sp>
      <p:sp>
        <p:nvSpPr>
          <p:cNvPr id="17" name="Text 14"/>
          <p:cNvSpPr/>
          <p:nvPr/>
        </p:nvSpPr>
        <p:spPr>
          <a:xfrm>
            <a:off x="4453473" y="4871799"/>
            <a:ext cx="237053" cy="308134"/>
          </a:xfrm>
          <a:prstGeom prst="rect">
            <a:avLst/>
          </a:prstGeom>
          <a:noFill/>
          <a:ln/>
        </p:spPr>
        <p:txBody>
          <a:bodyPr wrap="none" lIns="0" tIns="0" rIns="0" bIns="0" rtlCol="0" anchor="t"/>
          <a:lstStyle/>
          <a:p>
            <a:pPr marL="0" indent="0" algn="l">
              <a:lnSpc>
                <a:spcPts val="2400"/>
              </a:lnSpc>
              <a:buNone/>
            </a:pPr>
            <a:r>
              <a:rPr lang="en-US" sz="1850" dirty="0">
                <a:solidFill>
                  <a:srgbClr val="000000"/>
                </a:solidFill>
                <a:latin typeface="Marcellus" pitchFamily="34" charset="0"/>
                <a:ea typeface="Marcellus" pitchFamily="34" charset="-122"/>
                <a:cs typeface="Marcellus" pitchFamily="34" charset="-120"/>
              </a:rPr>
              <a:t>3</a:t>
            </a:r>
            <a:endParaRPr lang="en-US" sz="1850" dirty="0"/>
          </a:p>
        </p:txBody>
      </p:sp>
      <p:sp>
        <p:nvSpPr>
          <p:cNvPr id="18" name="Text 15"/>
          <p:cNvSpPr/>
          <p:nvPr/>
        </p:nvSpPr>
        <p:spPr>
          <a:xfrm>
            <a:off x="1010603" y="5519738"/>
            <a:ext cx="5830253" cy="369094"/>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Do they reduce emissions &amp; soil degradation?</a:t>
            </a:r>
            <a:endParaRPr lang="en-US" sz="2200" dirty="0">
              <a:latin typeface="Times New Roman" panose="02020603050405020304" pitchFamily="18" charset="0"/>
              <a:cs typeface="Times New Roman" panose="02020603050405020304" pitchFamily="18" charset="0"/>
            </a:endParaRPr>
          </a:p>
        </p:txBody>
      </p:sp>
      <p:sp>
        <p:nvSpPr>
          <p:cNvPr id="19" name="Shape 16"/>
          <p:cNvSpPr/>
          <p:nvPr/>
        </p:nvSpPr>
        <p:spPr>
          <a:xfrm>
            <a:off x="790218" y="6602016"/>
            <a:ext cx="7563564" cy="1083350"/>
          </a:xfrm>
          <a:prstGeom prst="roundRect">
            <a:avLst>
              <a:gd name="adj" fmla="val 10129"/>
            </a:avLst>
          </a:prstGeom>
          <a:solidFill>
            <a:srgbClr val="FFFFF4">
              <a:alpha val="95000"/>
            </a:srgbClr>
          </a:solidFill>
          <a:ln/>
        </p:spPr>
      </p:sp>
      <p:sp>
        <p:nvSpPr>
          <p:cNvPr id="20" name="Shape 17"/>
          <p:cNvSpPr/>
          <p:nvPr/>
        </p:nvSpPr>
        <p:spPr>
          <a:xfrm>
            <a:off x="790218" y="6579156"/>
            <a:ext cx="7563564" cy="91440"/>
          </a:xfrm>
          <a:prstGeom prst="roundRect">
            <a:avLst>
              <a:gd name="adj" fmla="val 194449"/>
            </a:avLst>
          </a:prstGeom>
          <a:solidFill>
            <a:srgbClr val="1BCF85"/>
          </a:solidFill>
          <a:ln/>
        </p:spPr>
      </p:sp>
      <p:sp>
        <p:nvSpPr>
          <p:cNvPr id="21" name="Shape 18"/>
          <p:cNvSpPr/>
          <p:nvPr/>
        </p:nvSpPr>
        <p:spPr>
          <a:xfrm>
            <a:off x="4275713" y="6305788"/>
            <a:ext cx="592574" cy="592574"/>
          </a:xfrm>
          <a:prstGeom prst="roundRect">
            <a:avLst>
              <a:gd name="adj" fmla="val 154310"/>
            </a:avLst>
          </a:prstGeom>
          <a:solidFill>
            <a:srgbClr val="FF954F"/>
          </a:solidFill>
          <a:ln/>
        </p:spPr>
      </p:sp>
      <p:sp>
        <p:nvSpPr>
          <p:cNvPr id="22" name="Text 19"/>
          <p:cNvSpPr/>
          <p:nvPr/>
        </p:nvSpPr>
        <p:spPr>
          <a:xfrm>
            <a:off x="4453473" y="6447949"/>
            <a:ext cx="237053" cy="308134"/>
          </a:xfrm>
          <a:prstGeom prst="rect">
            <a:avLst/>
          </a:prstGeom>
          <a:noFill/>
          <a:ln/>
        </p:spPr>
        <p:txBody>
          <a:bodyPr wrap="none" lIns="0" tIns="0" rIns="0" bIns="0" rtlCol="0" anchor="t"/>
          <a:lstStyle/>
          <a:p>
            <a:pPr marL="0" indent="0" algn="l">
              <a:lnSpc>
                <a:spcPts val="2400"/>
              </a:lnSpc>
              <a:buNone/>
            </a:pPr>
            <a:r>
              <a:rPr lang="en-US" sz="1850" dirty="0">
                <a:solidFill>
                  <a:srgbClr val="000000"/>
                </a:solidFill>
                <a:latin typeface="Marcellus" pitchFamily="34" charset="0"/>
                <a:ea typeface="Marcellus" pitchFamily="34" charset="-122"/>
                <a:cs typeface="Marcellus" pitchFamily="34" charset="-120"/>
              </a:rPr>
              <a:t>4</a:t>
            </a:r>
            <a:endParaRPr lang="en-US" sz="1850" dirty="0"/>
          </a:p>
        </p:txBody>
      </p:sp>
      <p:sp>
        <p:nvSpPr>
          <p:cNvPr id="23" name="Text 20"/>
          <p:cNvSpPr/>
          <p:nvPr/>
        </p:nvSpPr>
        <p:spPr>
          <a:xfrm>
            <a:off x="1010603" y="7095887"/>
            <a:ext cx="3156823" cy="369094"/>
          </a:xfrm>
          <a:prstGeom prst="rect">
            <a:avLst/>
          </a:prstGeom>
          <a:noFill/>
          <a:ln/>
        </p:spPr>
        <p:txBody>
          <a:bodyPr wrap="none" lIns="0" tIns="0" rIns="0" bIns="0" rtlCol="0" anchor="t"/>
          <a:lstStyle/>
          <a:p>
            <a:pPr marL="0" indent="0" algn="l">
              <a:lnSpc>
                <a:spcPts val="2900"/>
              </a:lnSpc>
              <a:buNone/>
            </a:pPr>
            <a:r>
              <a:rPr lang="en-US" sz="2200" dirty="0">
                <a:solidFill>
                  <a:srgbClr val="67534F"/>
                </a:solidFill>
                <a:latin typeface="Times New Roman" panose="02020603050405020304" pitchFamily="18" charset="0"/>
                <a:ea typeface="Marcellus" pitchFamily="34" charset="-122"/>
                <a:cs typeface="Times New Roman" panose="02020603050405020304" pitchFamily="18" charset="0"/>
              </a:rPr>
              <a:t>What are potential risks?</a:t>
            </a:r>
            <a:endParaRPr lang="en-US"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2125980"/>
            <a:ext cx="7556421" cy="1483519"/>
          </a:xfrm>
          <a:prstGeom prst="rect">
            <a:avLst/>
          </a:prstGeom>
          <a:noFill/>
          <a:ln/>
        </p:spPr>
        <p:txBody>
          <a:bodyPr wrap="square" lIns="0" tIns="0" rIns="0" bIns="0" rtlCol="0" anchor="t"/>
          <a:lstStyle/>
          <a:p>
            <a:pPr marL="0" indent="0" algn="l">
              <a:lnSpc>
                <a:spcPts val="5800"/>
              </a:lnSpc>
              <a:buNone/>
            </a:pPr>
            <a:r>
              <a:rPr lang="en-US" sz="4450" dirty="0">
                <a:solidFill>
                  <a:srgbClr val="532418"/>
                </a:solidFill>
                <a:latin typeface="Times New Roman" panose="02020603050405020304" pitchFamily="18" charset="0"/>
                <a:ea typeface="Marcellus" pitchFamily="34" charset="-122"/>
                <a:cs typeface="Times New Roman" panose="02020603050405020304" pitchFamily="18" charset="0"/>
              </a:rPr>
              <a:t>Literature Review – Plastic Pollution</a:t>
            </a:r>
            <a:endParaRPr lang="en-US" sz="4450" dirty="0">
              <a:latin typeface="Times New Roman" panose="02020603050405020304" pitchFamily="18" charset="0"/>
              <a:cs typeface="Times New Roman" panose="02020603050405020304" pitchFamily="18" charset="0"/>
            </a:endParaRPr>
          </a:p>
        </p:txBody>
      </p:sp>
      <p:sp>
        <p:nvSpPr>
          <p:cNvPr id="4" name="Text 1"/>
          <p:cNvSpPr/>
          <p:nvPr/>
        </p:nvSpPr>
        <p:spPr>
          <a:xfrm>
            <a:off x="6280190" y="4105513"/>
            <a:ext cx="2852976" cy="370761"/>
          </a:xfrm>
          <a:prstGeom prst="rect">
            <a:avLst/>
          </a:prstGeom>
          <a:noFill/>
          <a:ln/>
        </p:spPr>
        <p:txBody>
          <a:bodyPr wrap="none" lIns="0" tIns="0" rIns="0" bIns="0" rtlCol="0" anchor="t"/>
          <a:lstStyle/>
          <a:p>
            <a:pPr marL="0" indent="0" algn="l">
              <a:lnSpc>
                <a:spcPts val="2900"/>
              </a:lnSpc>
              <a:buNone/>
            </a:pPr>
            <a:r>
              <a:rPr lang="en-US" sz="2200" dirty="0">
                <a:solidFill>
                  <a:srgbClr val="532418"/>
                </a:solidFill>
                <a:latin typeface="Times New Roman" panose="02020603050405020304" pitchFamily="18" charset="0"/>
                <a:ea typeface="Marcellus" pitchFamily="34" charset="-122"/>
                <a:cs typeface="Times New Roman" panose="02020603050405020304" pitchFamily="18" charset="0"/>
              </a:rPr>
              <a:t>Urban Plastic Crisis</a:t>
            </a:r>
            <a:endParaRPr lang="en-US" sz="2200" dirty="0">
              <a:latin typeface="Times New Roman" panose="02020603050405020304" pitchFamily="18" charset="0"/>
              <a:cs typeface="Times New Roman" panose="02020603050405020304" pitchFamily="18" charset="0"/>
            </a:endParaRPr>
          </a:p>
        </p:txBody>
      </p:sp>
      <p:sp>
        <p:nvSpPr>
          <p:cNvPr id="5" name="Text 2"/>
          <p:cNvSpPr/>
          <p:nvPr/>
        </p:nvSpPr>
        <p:spPr>
          <a:xfrm>
            <a:off x="6280190" y="4674632"/>
            <a:ext cx="3536156" cy="1101447"/>
          </a:xfrm>
          <a:prstGeom prst="rect">
            <a:avLst/>
          </a:prstGeom>
          <a:noFill/>
          <a:ln/>
        </p:spPr>
        <p:txBody>
          <a:bodyPr wrap="square" lIns="0" tIns="0" rIns="0" bIns="0" rtlCol="0" anchor="t"/>
          <a:lstStyle/>
          <a:p>
            <a:pPr marL="342900" indent="-342900" algn="l">
              <a:lnSpc>
                <a:spcPts val="2000"/>
              </a:lnSpc>
              <a:buSzPct val="100000"/>
              <a:buChar char="•"/>
            </a:pPr>
            <a:r>
              <a:rPr lang="en-US" sz="2000" dirty="0">
                <a:solidFill>
                  <a:srgbClr val="67534F"/>
                </a:solidFill>
                <a:latin typeface="Times New Roman" panose="02020603050405020304" pitchFamily="18" charset="0"/>
                <a:ea typeface="Montserrat" pitchFamily="34" charset="-122"/>
                <a:cs typeface="Times New Roman" panose="02020603050405020304" pitchFamily="18" charset="0"/>
              </a:rPr>
              <a:t>Plastic waste increasing due to urbanisation</a:t>
            </a:r>
            <a:endParaRPr lang="en-US" sz="2000"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sz="2000" dirty="0">
                <a:solidFill>
                  <a:srgbClr val="67534F"/>
                </a:solidFill>
                <a:latin typeface="Times New Roman" panose="02020603050405020304" pitchFamily="18" charset="0"/>
                <a:ea typeface="Montserrat" pitchFamily="34" charset="-122"/>
                <a:cs typeface="Times New Roman" panose="02020603050405020304" pitchFamily="18" charset="0"/>
              </a:rPr>
              <a:t>Blocks drainage → urban flooding</a:t>
            </a:r>
            <a:endParaRPr lang="en-US" sz="2000" dirty="0">
              <a:latin typeface="Times New Roman" panose="02020603050405020304" pitchFamily="18" charset="0"/>
              <a:cs typeface="Times New Roman" panose="02020603050405020304" pitchFamily="18" charset="0"/>
            </a:endParaRPr>
          </a:p>
        </p:txBody>
      </p:sp>
      <p:sp>
        <p:nvSpPr>
          <p:cNvPr id="6" name="Shape 3"/>
          <p:cNvSpPr/>
          <p:nvPr/>
        </p:nvSpPr>
        <p:spPr>
          <a:xfrm>
            <a:off x="10165199" y="3907155"/>
            <a:ext cx="3821906" cy="2196346"/>
          </a:xfrm>
          <a:prstGeom prst="roundRect">
            <a:avLst>
              <a:gd name="adj" fmla="val 13013"/>
            </a:avLst>
          </a:prstGeom>
          <a:solidFill>
            <a:srgbClr val="7D3E2C">
              <a:alpha val="95000"/>
            </a:srgbClr>
          </a:solidFill>
          <a:ln/>
        </p:spPr>
      </p:sp>
      <p:sp>
        <p:nvSpPr>
          <p:cNvPr id="7" name="Text 4"/>
          <p:cNvSpPr/>
          <p:nvPr/>
        </p:nvSpPr>
        <p:spPr>
          <a:xfrm>
            <a:off x="10363557" y="4105513"/>
            <a:ext cx="3203972" cy="370761"/>
          </a:xfrm>
          <a:prstGeom prst="rect">
            <a:avLst/>
          </a:prstGeom>
          <a:noFill/>
          <a:ln/>
        </p:spPr>
        <p:txBody>
          <a:bodyPr wrap="none" lIns="0" tIns="0" rIns="0" bIns="0" rtlCol="0" anchor="t"/>
          <a:lstStyle/>
          <a:p>
            <a:pPr marL="0" indent="0" algn="l">
              <a:lnSpc>
                <a:spcPts val="2900"/>
              </a:lnSpc>
              <a:buNone/>
            </a:pPr>
            <a:r>
              <a:rPr lang="en-US" sz="2200" dirty="0">
                <a:solidFill>
                  <a:srgbClr val="FFFFFF"/>
                </a:solidFill>
                <a:latin typeface="Times New Roman" panose="02020603050405020304" pitchFamily="18" charset="0"/>
                <a:ea typeface="Marcellus" pitchFamily="34" charset="-122"/>
                <a:cs typeface="Times New Roman" panose="02020603050405020304" pitchFamily="18" charset="0"/>
              </a:rPr>
              <a:t>Ecological Consequences</a:t>
            </a:r>
            <a:endParaRPr lang="en-US" sz="2200" dirty="0">
              <a:latin typeface="Times New Roman" panose="02020603050405020304" pitchFamily="18" charset="0"/>
              <a:cs typeface="Times New Roman" panose="02020603050405020304" pitchFamily="18" charset="0"/>
            </a:endParaRPr>
          </a:p>
        </p:txBody>
      </p:sp>
      <p:sp>
        <p:nvSpPr>
          <p:cNvPr id="8" name="Text 5"/>
          <p:cNvSpPr/>
          <p:nvPr/>
        </p:nvSpPr>
        <p:spPr>
          <a:xfrm>
            <a:off x="10363557" y="4674632"/>
            <a:ext cx="3425190" cy="1359456"/>
          </a:xfrm>
          <a:prstGeom prst="rect">
            <a:avLst/>
          </a:prstGeom>
          <a:noFill/>
          <a:ln/>
        </p:spPr>
        <p:txBody>
          <a:bodyPr wrap="square" lIns="0" tIns="0" rIns="0" bIns="0" rtlCol="0" anchor="t"/>
          <a:lstStyle/>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Pollutes rivers like </a:t>
            </a:r>
            <a:r>
              <a:rPr lang="en-US" b="1" dirty="0">
                <a:solidFill>
                  <a:srgbClr val="FFFFFF"/>
                </a:solidFill>
                <a:latin typeface="Times New Roman" panose="02020603050405020304" pitchFamily="18" charset="0"/>
                <a:ea typeface="Montserrat" pitchFamily="34" charset="-122"/>
                <a:cs typeface="Times New Roman" panose="02020603050405020304" pitchFamily="18" charset="0"/>
              </a:rPr>
              <a:t>Buriganga River</a:t>
            </a:r>
            <a:endParaRPr lang="en-US" dirty="0">
              <a:latin typeface="Times New Roman" panose="02020603050405020304" pitchFamily="18" charset="0"/>
              <a:cs typeface="Times New Roman" panose="02020603050405020304" pitchFamily="18" charset="0"/>
            </a:endParaRPr>
          </a:p>
          <a:p>
            <a:pPr marL="342900" indent="-342900" algn="l">
              <a:lnSpc>
                <a:spcPts val="2000"/>
              </a:lnSpc>
              <a:buSzPct val="100000"/>
              <a:buChar char="•"/>
            </a:pPr>
            <a:r>
              <a:rPr lang="en-US" dirty="0">
                <a:solidFill>
                  <a:srgbClr val="FFFFFF"/>
                </a:solidFill>
                <a:latin typeface="Times New Roman" panose="02020603050405020304" pitchFamily="18" charset="0"/>
                <a:ea typeface="Montserrat" pitchFamily="34" charset="-122"/>
                <a:cs typeface="Times New Roman" panose="02020603050405020304" pitchFamily="18" charset="0"/>
              </a:rPr>
              <a:t>Microplastics enter food chain </a:t>
            </a:r>
            <a:r>
              <a:rPr lang="en-US" i="1" dirty="0">
                <a:solidFill>
                  <a:srgbClr val="FFFFFF"/>
                </a:solidFill>
                <a:latin typeface="Times New Roman" panose="02020603050405020304" pitchFamily="18" charset="0"/>
                <a:ea typeface="Montserrat" pitchFamily="34" charset="-122"/>
                <a:cs typeface="Times New Roman" panose="02020603050405020304" pitchFamily="18" charset="0"/>
              </a:rPr>
              <a:t>(Rahman et al., 2013; Islam et al., 2025)</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560308" y="1018699"/>
            <a:ext cx="6070163" cy="523518"/>
          </a:xfrm>
          <a:prstGeom prst="rect">
            <a:avLst/>
          </a:prstGeom>
          <a:noFill/>
          <a:ln/>
        </p:spPr>
        <p:txBody>
          <a:bodyPr wrap="none" lIns="0" tIns="0" rIns="0" bIns="0" rtlCol="0" anchor="t"/>
          <a:lstStyle/>
          <a:p>
            <a:pPr marL="0" indent="0" algn="l">
              <a:lnSpc>
                <a:spcPts val="4100"/>
              </a:lnSpc>
              <a:buNone/>
            </a:pPr>
            <a:r>
              <a:rPr lang="en-US" sz="3600" dirty="0">
                <a:solidFill>
                  <a:srgbClr val="532418"/>
                </a:solidFill>
                <a:latin typeface="Times New Roman" panose="02020603050405020304" pitchFamily="18" charset="0"/>
                <a:ea typeface="Marcellus" pitchFamily="34" charset="-122"/>
                <a:cs typeface="Times New Roman" panose="02020603050405020304" pitchFamily="18" charset="0"/>
              </a:rPr>
              <a:t>Literature Review – Brick Industry</a:t>
            </a:r>
            <a:endParaRPr lang="en-US" sz="3600" dirty="0">
              <a:latin typeface="Times New Roman" panose="02020603050405020304" pitchFamily="18" charset="0"/>
              <a:cs typeface="Times New Roman" panose="02020603050405020304" pitchFamily="18" charset="0"/>
            </a:endParaRPr>
          </a:p>
        </p:txBody>
      </p:sp>
      <p:sp>
        <p:nvSpPr>
          <p:cNvPr id="4" name="Shape 1"/>
          <p:cNvSpPr/>
          <p:nvPr/>
        </p:nvSpPr>
        <p:spPr>
          <a:xfrm>
            <a:off x="560308" y="1690449"/>
            <a:ext cx="8023384" cy="1305997"/>
          </a:xfrm>
          <a:prstGeom prst="roundRect">
            <a:avLst>
              <a:gd name="adj" fmla="val 9655"/>
            </a:avLst>
          </a:prstGeom>
          <a:solidFill>
            <a:srgbClr val="FFFFF4"/>
          </a:solidFill>
          <a:ln w="15240">
            <a:solidFill>
              <a:srgbClr val="1BCF85"/>
            </a:solidFill>
            <a:prstDash val="solid"/>
          </a:ln>
        </p:spPr>
      </p:sp>
      <p:sp>
        <p:nvSpPr>
          <p:cNvPr id="5" name="Shape 2"/>
          <p:cNvSpPr/>
          <p:nvPr/>
        </p:nvSpPr>
        <p:spPr>
          <a:xfrm>
            <a:off x="715566" y="1845707"/>
            <a:ext cx="420291" cy="420291"/>
          </a:xfrm>
          <a:prstGeom prst="roundRect">
            <a:avLst>
              <a:gd name="adj" fmla="val 21754179"/>
            </a:avLst>
          </a:prstGeom>
          <a:solidFill>
            <a:srgbClr val="1BCF85"/>
          </a:solidFill>
          <a:ln/>
        </p:spPr>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31175" y="1961198"/>
            <a:ext cx="189071" cy="189071"/>
          </a:xfrm>
          <a:prstGeom prst="rect">
            <a:avLst/>
          </a:prstGeom>
        </p:spPr>
      </p:pic>
      <p:sp>
        <p:nvSpPr>
          <p:cNvPr id="7" name="Text 3"/>
          <p:cNvSpPr/>
          <p:nvPr/>
        </p:nvSpPr>
        <p:spPr>
          <a:xfrm>
            <a:off x="715566" y="2364819"/>
            <a:ext cx="3585924" cy="261699"/>
          </a:xfrm>
          <a:prstGeom prst="rect">
            <a:avLst/>
          </a:prstGeom>
          <a:noFill/>
          <a:ln/>
        </p:spPr>
        <p:txBody>
          <a:bodyPr wrap="none" lIns="0" tIns="0" rIns="0" bIns="0" rtlCol="0" anchor="t"/>
          <a:lstStyle/>
          <a:p>
            <a:pPr marL="0" indent="0" algn="l">
              <a:lnSpc>
                <a:spcPts val="2050"/>
              </a:lnSpc>
              <a:buNone/>
            </a:pPr>
            <a:r>
              <a:rPr lang="en-US" dirty="0">
                <a:solidFill>
                  <a:srgbClr val="67534F"/>
                </a:solidFill>
                <a:latin typeface="Times New Roman" panose="02020603050405020304" pitchFamily="18" charset="0"/>
                <a:ea typeface="Marcellus" pitchFamily="34" charset="-122"/>
                <a:cs typeface="Times New Roman" panose="02020603050405020304" pitchFamily="18" charset="0"/>
              </a:rPr>
              <a:t>Topsoil Extraction Damages Agriculture</a:t>
            </a:r>
            <a:endParaRPr lang="en-US" dirty="0">
              <a:latin typeface="Times New Roman" panose="02020603050405020304" pitchFamily="18" charset="0"/>
              <a:cs typeface="Times New Roman" panose="02020603050405020304" pitchFamily="18" charset="0"/>
            </a:endParaRPr>
          </a:p>
        </p:txBody>
      </p:sp>
      <p:sp>
        <p:nvSpPr>
          <p:cNvPr id="8" name="Text 4"/>
          <p:cNvSpPr/>
          <p:nvPr/>
        </p:nvSpPr>
        <p:spPr>
          <a:xfrm>
            <a:off x="715566" y="2685812"/>
            <a:ext cx="7712869" cy="155377"/>
          </a:xfrm>
          <a:prstGeom prst="rect">
            <a:avLst/>
          </a:prstGeom>
          <a:noFill/>
          <a:ln/>
        </p:spPr>
        <p:txBody>
          <a:bodyPr wrap="none" lIns="0" tIns="0" rIns="0" bIns="0" rtlCol="0" anchor="t"/>
          <a:lstStyle/>
          <a:p>
            <a:pPr marL="0" indent="0" algn="l">
              <a:lnSpc>
                <a:spcPts val="12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Removal of fertile topsoil for brick production undermines food security.</a:t>
            </a:r>
            <a:endParaRPr lang="en-US" sz="1400" dirty="0">
              <a:latin typeface="Times New Roman" panose="02020603050405020304" pitchFamily="18" charset="0"/>
              <a:cs typeface="Times New Roman" panose="02020603050405020304" pitchFamily="18" charset="0"/>
            </a:endParaRPr>
          </a:p>
        </p:txBody>
      </p:sp>
      <p:sp>
        <p:nvSpPr>
          <p:cNvPr id="9" name="Shape 5"/>
          <p:cNvSpPr/>
          <p:nvPr/>
        </p:nvSpPr>
        <p:spPr>
          <a:xfrm>
            <a:off x="560308" y="3095268"/>
            <a:ext cx="8023384" cy="1305997"/>
          </a:xfrm>
          <a:prstGeom prst="roundRect">
            <a:avLst>
              <a:gd name="adj" fmla="val 9655"/>
            </a:avLst>
          </a:prstGeom>
          <a:solidFill>
            <a:srgbClr val="FFFFF4"/>
          </a:solidFill>
          <a:ln w="15240">
            <a:solidFill>
              <a:srgbClr val="1BCF85"/>
            </a:solidFill>
            <a:prstDash val="solid"/>
          </a:ln>
        </p:spPr>
      </p:sp>
      <p:sp>
        <p:nvSpPr>
          <p:cNvPr id="10" name="Shape 6"/>
          <p:cNvSpPr/>
          <p:nvPr/>
        </p:nvSpPr>
        <p:spPr>
          <a:xfrm>
            <a:off x="715566" y="3250525"/>
            <a:ext cx="420291" cy="420291"/>
          </a:xfrm>
          <a:prstGeom prst="roundRect">
            <a:avLst>
              <a:gd name="adj" fmla="val 21754179"/>
            </a:avLst>
          </a:prstGeom>
          <a:solidFill>
            <a:srgbClr val="1BCF85"/>
          </a:solidFill>
          <a:ln/>
        </p:spPr>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1175" y="3366016"/>
            <a:ext cx="189071" cy="189071"/>
          </a:xfrm>
          <a:prstGeom prst="rect">
            <a:avLst/>
          </a:prstGeom>
        </p:spPr>
      </p:pic>
      <p:sp>
        <p:nvSpPr>
          <p:cNvPr id="12" name="Text 7"/>
          <p:cNvSpPr/>
          <p:nvPr/>
        </p:nvSpPr>
        <p:spPr>
          <a:xfrm>
            <a:off x="715566" y="3769638"/>
            <a:ext cx="2578775" cy="261699"/>
          </a:xfrm>
          <a:prstGeom prst="rect">
            <a:avLst/>
          </a:prstGeom>
          <a:noFill/>
          <a:ln/>
        </p:spPr>
        <p:txBody>
          <a:bodyPr wrap="none" lIns="0" tIns="0" rIns="0" bIns="0" rtlCol="0" anchor="t"/>
          <a:lstStyle/>
          <a:p>
            <a:pPr marL="0" indent="0" algn="l">
              <a:lnSpc>
                <a:spcPts val="2050"/>
              </a:lnSpc>
              <a:buNone/>
            </a:pPr>
            <a:r>
              <a:rPr lang="en-US" dirty="0">
                <a:solidFill>
                  <a:srgbClr val="67534F"/>
                </a:solidFill>
                <a:latin typeface="Times New Roman" panose="02020603050405020304" pitchFamily="18" charset="0"/>
                <a:ea typeface="Marcellus" pitchFamily="34" charset="-122"/>
                <a:cs typeface="Times New Roman" panose="02020603050405020304" pitchFamily="18" charset="0"/>
              </a:rPr>
              <a:t>High Air Pollution from Kilns</a:t>
            </a:r>
            <a:endParaRPr lang="en-US" dirty="0">
              <a:latin typeface="Times New Roman" panose="02020603050405020304" pitchFamily="18" charset="0"/>
              <a:cs typeface="Times New Roman" panose="02020603050405020304" pitchFamily="18" charset="0"/>
            </a:endParaRPr>
          </a:p>
        </p:txBody>
      </p:sp>
      <p:sp>
        <p:nvSpPr>
          <p:cNvPr id="13" name="Text 8"/>
          <p:cNvSpPr/>
          <p:nvPr/>
        </p:nvSpPr>
        <p:spPr>
          <a:xfrm>
            <a:off x="715566" y="4090630"/>
            <a:ext cx="7712869" cy="155377"/>
          </a:xfrm>
          <a:prstGeom prst="rect">
            <a:avLst/>
          </a:prstGeom>
          <a:noFill/>
          <a:ln/>
        </p:spPr>
        <p:txBody>
          <a:bodyPr wrap="none" lIns="0" tIns="0" rIns="0" bIns="0" rtlCol="0" anchor="t"/>
          <a:lstStyle/>
          <a:p>
            <a:pPr marL="0" indent="0" algn="l">
              <a:lnSpc>
                <a:spcPts val="12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Brick kilns release toxic particulates and gases into the atmosphere.</a:t>
            </a:r>
            <a:endParaRPr lang="en-US" sz="1400" dirty="0">
              <a:latin typeface="Times New Roman" panose="02020603050405020304" pitchFamily="18" charset="0"/>
              <a:cs typeface="Times New Roman" panose="02020603050405020304" pitchFamily="18" charset="0"/>
            </a:endParaRPr>
          </a:p>
        </p:txBody>
      </p:sp>
      <p:sp>
        <p:nvSpPr>
          <p:cNvPr id="14" name="Shape 9"/>
          <p:cNvSpPr/>
          <p:nvPr/>
        </p:nvSpPr>
        <p:spPr>
          <a:xfrm>
            <a:off x="560308" y="4500086"/>
            <a:ext cx="8023384" cy="1305997"/>
          </a:xfrm>
          <a:prstGeom prst="roundRect">
            <a:avLst>
              <a:gd name="adj" fmla="val 9655"/>
            </a:avLst>
          </a:prstGeom>
          <a:solidFill>
            <a:srgbClr val="FFFFF4"/>
          </a:solidFill>
          <a:ln w="15240">
            <a:solidFill>
              <a:srgbClr val="1BCF85"/>
            </a:solidFill>
            <a:prstDash val="solid"/>
          </a:ln>
        </p:spPr>
      </p:sp>
      <p:sp>
        <p:nvSpPr>
          <p:cNvPr id="15" name="Shape 10"/>
          <p:cNvSpPr/>
          <p:nvPr/>
        </p:nvSpPr>
        <p:spPr>
          <a:xfrm>
            <a:off x="715566" y="4655344"/>
            <a:ext cx="420291" cy="420291"/>
          </a:xfrm>
          <a:prstGeom prst="roundRect">
            <a:avLst>
              <a:gd name="adj" fmla="val 21754179"/>
            </a:avLst>
          </a:prstGeom>
          <a:solidFill>
            <a:srgbClr val="1BCF85"/>
          </a:solidFill>
          <a:ln/>
        </p:spPr>
      </p:sp>
      <p:pic>
        <p:nvPicPr>
          <p:cNvPr id="16"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31175" y="4770834"/>
            <a:ext cx="189071" cy="189071"/>
          </a:xfrm>
          <a:prstGeom prst="rect">
            <a:avLst/>
          </a:prstGeom>
        </p:spPr>
      </p:pic>
      <p:sp>
        <p:nvSpPr>
          <p:cNvPr id="17" name="Text 11"/>
          <p:cNvSpPr/>
          <p:nvPr/>
        </p:nvSpPr>
        <p:spPr>
          <a:xfrm>
            <a:off x="715566" y="5174456"/>
            <a:ext cx="2478762" cy="261699"/>
          </a:xfrm>
          <a:prstGeom prst="rect">
            <a:avLst/>
          </a:prstGeom>
          <a:noFill/>
          <a:ln/>
        </p:spPr>
        <p:txBody>
          <a:bodyPr wrap="none" lIns="0" tIns="0" rIns="0" bIns="0" rtlCol="0" anchor="t"/>
          <a:lstStyle/>
          <a:p>
            <a:pPr marL="0" indent="0" algn="l">
              <a:lnSpc>
                <a:spcPts val="2050"/>
              </a:lnSpc>
              <a:buNone/>
            </a:pPr>
            <a:r>
              <a:rPr lang="en-US" dirty="0">
                <a:solidFill>
                  <a:srgbClr val="67534F"/>
                </a:solidFill>
                <a:latin typeface="Times New Roman" panose="02020603050405020304" pitchFamily="18" charset="0"/>
                <a:ea typeface="Marcellus" pitchFamily="34" charset="-122"/>
                <a:cs typeface="Times New Roman" panose="02020603050405020304" pitchFamily="18" charset="0"/>
              </a:rPr>
              <a:t>Causes Respiratory Diseases</a:t>
            </a:r>
            <a:endParaRPr lang="en-US" dirty="0">
              <a:latin typeface="Times New Roman" panose="02020603050405020304" pitchFamily="18" charset="0"/>
              <a:cs typeface="Times New Roman" panose="02020603050405020304" pitchFamily="18" charset="0"/>
            </a:endParaRPr>
          </a:p>
        </p:txBody>
      </p:sp>
      <p:sp>
        <p:nvSpPr>
          <p:cNvPr id="18" name="Text 12"/>
          <p:cNvSpPr/>
          <p:nvPr/>
        </p:nvSpPr>
        <p:spPr>
          <a:xfrm>
            <a:off x="715566" y="5495449"/>
            <a:ext cx="7712869" cy="155377"/>
          </a:xfrm>
          <a:prstGeom prst="rect">
            <a:avLst/>
          </a:prstGeom>
          <a:noFill/>
          <a:ln/>
        </p:spPr>
        <p:txBody>
          <a:bodyPr wrap="none" lIns="0" tIns="0" rIns="0" bIns="0" rtlCol="0" anchor="t"/>
          <a:lstStyle/>
          <a:p>
            <a:pPr marL="0" indent="0" algn="l">
              <a:lnSpc>
                <a:spcPts val="12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Communities near kilns suffer elevated rates of respiratory illness.</a:t>
            </a:r>
            <a:endParaRPr lang="en-US" sz="1400" dirty="0">
              <a:latin typeface="Times New Roman" panose="02020603050405020304" pitchFamily="18" charset="0"/>
              <a:cs typeface="Times New Roman" panose="02020603050405020304" pitchFamily="18" charset="0"/>
            </a:endParaRPr>
          </a:p>
        </p:txBody>
      </p:sp>
      <p:sp>
        <p:nvSpPr>
          <p:cNvPr id="19" name="Shape 13"/>
          <p:cNvSpPr/>
          <p:nvPr/>
        </p:nvSpPr>
        <p:spPr>
          <a:xfrm>
            <a:off x="560308" y="5904905"/>
            <a:ext cx="8023384" cy="1305997"/>
          </a:xfrm>
          <a:prstGeom prst="roundRect">
            <a:avLst>
              <a:gd name="adj" fmla="val 9655"/>
            </a:avLst>
          </a:prstGeom>
          <a:solidFill>
            <a:srgbClr val="FFFFF4"/>
          </a:solidFill>
          <a:ln w="15240">
            <a:solidFill>
              <a:srgbClr val="1BCF85"/>
            </a:solidFill>
            <a:prstDash val="solid"/>
          </a:ln>
        </p:spPr>
      </p:sp>
      <p:sp>
        <p:nvSpPr>
          <p:cNvPr id="20" name="Shape 14"/>
          <p:cNvSpPr/>
          <p:nvPr/>
        </p:nvSpPr>
        <p:spPr>
          <a:xfrm>
            <a:off x="715566" y="6060162"/>
            <a:ext cx="420291" cy="420291"/>
          </a:xfrm>
          <a:prstGeom prst="roundRect">
            <a:avLst>
              <a:gd name="adj" fmla="val 21754179"/>
            </a:avLst>
          </a:prstGeom>
          <a:solidFill>
            <a:srgbClr val="1BCF85"/>
          </a:solidFill>
          <a:ln/>
        </p:spPr>
      </p:sp>
      <p:pic>
        <p:nvPicPr>
          <p:cNvPr id="21"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31175" y="6175653"/>
            <a:ext cx="189071" cy="189071"/>
          </a:xfrm>
          <a:prstGeom prst="rect">
            <a:avLst/>
          </a:prstGeom>
        </p:spPr>
      </p:pic>
      <p:sp>
        <p:nvSpPr>
          <p:cNvPr id="22" name="Text 15"/>
          <p:cNvSpPr/>
          <p:nvPr/>
        </p:nvSpPr>
        <p:spPr>
          <a:xfrm>
            <a:off x="715566" y="6579275"/>
            <a:ext cx="2556153" cy="261699"/>
          </a:xfrm>
          <a:prstGeom prst="rect">
            <a:avLst/>
          </a:prstGeom>
          <a:noFill/>
          <a:ln/>
        </p:spPr>
        <p:txBody>
          <a:bodyPr wrap="none" lIns="0" tIns="0" rIns="0" bIns="0" rtlCol="0" anchor="t"/>
          <a:lstStyle/>
          <a:p>
            <a:pPr marL="0" indent="0" algn="l">
              <a:lnSpc>
                <a:spcPts val="2050"/>
              </a:lnSpc>
              <a:buNone/>
            </a:pPr>
            <a:r>
              <a:rPr lang="en-US" dirty="0">
                <a:solidFill>
                  <a:srgbClr val="67534F"/>
                </a:solidFill>
                <a:latin typeface="Times New Roman" panose="02020603050405020304" pitchFamily="18" charset="0"/>
                <a:ea typeface="Marcellus" pitchFamily="34" charset="-122"/>
                <a:cs typeface="Times New Roman" panose="02020603050405020304" pitchFamily="18" charset="0"/>
              </a:rPr>
              <a:t>Energy-Intensive Production</a:t>
            </a:r>
            <a:endParaRPr lang="en-US" dirty="0">
              <a:latin typeface="Times New Roman" panose="02020603050405020304" pitchFamily="18" charset="0"/>
              <a:cs typeface="Times New Roman" panose="02020603050405020304" pitchFamily="18" charset="0"/>
            </a:endParaRPr>
          </a:p>
        </p:txBody>
      </p:sp>
      <p:sp>
        <p:nvSpPr>
          <p:cNvPr id="23" name="Text 16"/>
          <p:cNvSpPr/>
          <p:nvPr/>
        </p:nvSpPr>
        <p:spPr>
          <a:xfrm>
            <a:off x="715566" y="6900267"/>
            <a:ext cx="7712869" cy="155377"/>
          </a:xfrm>
          <a:prstGeom prst="rect">
            <a:avLst/>
          </a:prstGeom>
          <a:noFill/>
          <a:ln/>
        </p:spPr>
        <p:txBody>
          <a:bodyPr wrap="none" lIns="0" tIns="0" rIns="0" bIns="0" rtlCol="0" anchor="t"/>
          <a:lstStyle/>
          <a:p>
            <a:pPr marL="0" indent="0" algn="l">
              <a:lnSpc>
                <a:spcPts val="12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High fuel consumption makes traditional brick production unsustainable </a:t>
            </a:r>
            <a:r>
              <a:rPr lang="en-US" sz="1400" i="1" dirty="0">
                <a:solidFill>
                  <a:srgbClr val="67534F"/>
                </a:solidFill>
                <a:latin typeface="Times New Roman" panose="02020603050405020304" pitchFamily="18" charset="0"/>
                <a:ea typeface="Montserrat" pitchFamily="34" charset="-122"/>
                <a:cs typeface="Times New Roman" panose="02020603050405020304" pitchFamily="18" charset="0"/>
              </a:rPr>
              <a:t>(Das and Ali, 2025; Zuthi et al., 2025)</a:t>
            </a: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038493" y="1231940"/>
            <a:ext cx="6518553" cy="515779"/>
          </a:xfrm>
          <a:prstGeom prst="rect">
            <a:avLst/>
          </a:prstGeom>
          <a:noFill/>
          <a:ln/>
        </p:spPr>
        <p:txBody>
          <a:bodyPr wrap="none" lIns="0" tIns="0" rIns="0" bIns="0" rtlCol="0" anchor="t"/>
          <a:lstStyle/>
          <a:p>
            <a:pPr marL="0" indent="0" algn="l">
              <a:lnSpc>
                <a:spcPts val="4050"/>
              </a:lnSpc>
              <a:buNone/>
            </a:pPr>
            <a:r>
              <a:rPr lang="en-US" sz="3100" dirty="0">
                <a:solidFill>
                  <a:srgbClr val="532418"/>
                </a:solidFill>
                <a:latin typeface="Times New Roman" panose="02020603050405020304" pitchFamily="18" charset="0"/>
                <a:ea typeface="Marcellus" pitchFamily="34" charset="-122"/>
                <a:cs typeface="Times New Roman" panose="02020603050405020304" pitchFamily="18" charset="0"/>
              </a:rPr>
              <a:t>Literature Review – Polythene Blocks</a:t>
            </a:r>
            <a:endParaRPr lang="en-US" sz="3100" dirty="0">
              <a:latin typeface="Times New Roman" panose="02020603050405020304" pitchFamily="18" charset="0"/>
              <a:cs typeface="Times New Roman" panose="02020603050405020304" pitchFamily="18" charset="0"/>
            </a:endParaRPr>
          </a:p>
        </p:txBody>
      </p:sp>
      <p:sp>
        <p:nvSpPr>
          <p:cNvPr id="4" name="Text 1"/>
          <p:cNvSpPr/>
          <p:nvPr/>
        </p:nvSpPr>
        <p:spPr>
          <a:xfrm>
            <a:off x="6038493" y="1960602"/>
            <a:ext cx="8039814" cy="455414"/>
          </a:xfrm>
          <a:prstGeom prst="rect">
            <a:avLst/>
          </a:prstGeom>
          <a:noFill/>
          <a:ln/>
        </p:spPr>
        <p:txBody>
          <a:bodyPr wrap="none" lIns="0" tIns="0" rIns="0" bIns="0" rtlCol="0" anchor="t"/>
          <a:lstStyle/>
          <a:p>
            <a:pPr marL="0" indent="0" algn="ctr">
              <a:lnSpc>
                <a:spcPts val="3550"/>
              </a:lnSpc>
              <a:buNone/>
            </a:pPr>
            <a:r>
              <a:rPr lang="en-US" sz="3550" dirty="0">
                <a:solidFill>
                  <a:srgbClr val="67534F"/>
                </a:solidFill>
                <a:latin typeface="Times New Roman" panose="02020603050405020304" pitchFamily="18" charset="0"/>
                <a:ea typeface="Marcellus" pitchFamily="34" charset="-122"/>
                <a:cs typeface="Times New Roman" panose="02020603050405020304" pitchFamily="18" charset="0"/>
              </a:rPr>
              <a:t>✓</a:t>
            </a:r>
            <a:endParaRPr lang="en-US" sz="3550" dirty="0">
              <a:latin typeface="Times New Roman" panose="02020603050405020304" pitchFamily="18" charset="0"/>
              <a:cs typeface="Times New Roman" panose="02020603050405020304" pitchFamily="18" charset="0"/>
            </a:endParaRPr>
          </a:p>
        </p:txBody>
      </p:sp>
      <p:sp>
        <p:nvSpPr>
          <p:cNvPr id="5" name="Text 2"/>
          <p:cNvSpPr/>
          <p:nvPr/>
        </p:nvSpPr>
        <p:spPr>
          <a:xfrm>
            <a:off x="8638223" y="2556867"/>
            <a:ext cx="2840236" cy="257770"/>
          </a:xfrm>
          <a:prstGeom prst="rect">
            <a:avLst/>
          </a:prstGeom>
          <a:noFill/>
          <a:ln/>
        </p:spPr>
        <p:txBody>
          <a:bodyPr wrap="none" lIns="0" tIns="0" rIns="0" bIns="0" rtlCol="0" anchor="t"/>
          <a:lstStyle/>
          <a:p>
            <a:pPr marL="0" indent="0" algn="ctr">
              <a:lnSpc>
                <a:spcPts val="2000"/>
              </a:lnSpc>
              <a:buNone/>
            </a:pPr>
            <a:r>
              <a:rPr lang="en-US" sz="1600" dirty="0">
                <a:solidFill>
                  <a:srgbClr val="67534F"/>
                </a:solidFill>
                <a:latin typeface="Times New Roman" panose="02020603050405020304" pitchFamily="18" charset="0"/>
                <a:ea typeface="Marcellus" pitchFamily="34" charset="-122"/>
                <a:cs typeface="Times New Roman" panose="02020603050405020304" pitchFamily="18" charset="0"/>
              </a:rPr>
              <a:t>Adequate Strength &amp; Durability</a:t>
            </a:r>
            <a:endParaRPr lang="en-US" sz="1600" dirty="0">
              <a:latin typeface="Times New Roman" panose="02020603050405020304" pitchFamily="18" charset="0"/>
              <a:cs typeface="Times New Roman" panose="02020603050405020304" pitchFamily="18" charset="0"/>
            </a:endParaRPr>
          </a:p>
        </p:txBody>
      </p:sp>
      <p:sp>
        <p:nvSpPr>
          <p:cNvPr id="6" name="Text 3"/>
          <p:cNvSpPr/>
          <p:nvPr/>
        </p:nvSpPr>
        <p:spPr>
          <a:xfrm>
            <a:off x="6038493" y="2872145"/>
            <a:ext cx="8039814" cy="152043"/>
          </a:xfrm>
          <a:prstGeom prst="rect">
            <a:avLst/>
          </a:prstGeom>
          <a:noFill/>
          <a:ln/>
        </p:spPr>
        <p:txBody>
          <a:bodyPr wrap="none" lIns="0" tIns="0" rIns="0" bIns="0" rtlCol="0" anchor="t"/>
          <a:lstStyle/>
          <a:p>
            <a:pPr marL="0" indent="0" algn="ctr">
              <a:lnSpc>
                <a:spcPts val="11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Polythene blocks meet structural requirements for construction use </a:t>
            </a:r>
            <a:r>
              <a:rPr lang="en-US" sz="1200" i="1" dirty="0">
                <a:solidFill>
                  <a:srgbClr val="67534F"/>
                </a:solidFill>
                <a:latin typeface="Times New Roman" panose="02020603050405020304" pitchFamily="18" charset="0"/>
                <a:ea typeface="Montserrat" pitchFamily="34" charset="-122"/>
                <a:cs typeface="Times New Roman" panose="02020603050405020304" pitchFamily="18" charset="0"/>
              </a:rPr>
              <a:t>(Haque and Islam, 2021)</a:t>
            </a: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p:txBody>
      </p:sp>
      <p:sp>
        <p:nvSpPr>
          <p:cNvPr id="7" name="Text 4"/>
          <p:cNvSpPr/>
          <p:nvPr/>
        </p:nvSpPr>
        <p:spPr>
          <a:xfrm>
            <a:off x="6038493" y="3285053"/>
            <a:ext cx="8039814" cy="455414"/>
          </a:xfrm>
          <a:prstGeom prst="rect">
            <a:avLst/>
          </a:prstGeom>
          <a:noFill/>
          <a:ln/>
        </p:spPr>
        <p:txBody>
          <a:bodyPr wrap="none" lIns="0" tIns="0" rIns="0" bIns="0" rtlCol="0" anchor="t"/>
          <a:lstStyle/>
          <a:p>
            <a:pPr marL="0" indent="0" algn="ctr">
              <a:lnSpc>
                <a:spcPts val="3550"/>
              </a:lnSpc>
              <a:buNone/>
            </a:pPr>
            <a:r>
              <a:rPr lang="en-US" sz="3550" dirty="0">
                <a:solidFill>
                  <a:srgbClr val="67534F"/>
                </a:solidFill>
                <a:latin typeface="Times New Roman" panose="02020603050405020304" pitchFamily="18" charset="0"/>
                <a:ea typeface="Marcellus" pitchFamily="34" charset="-122"/>
                <a:cs typeface="Times New Roman" panose="02020603050405020304" pitchFamily="18" charset="0"/>
              </a:rPr>
              <a:t>↓</a:t>
            </a:r>
            <a:endParaRPr lang="en-US" sz="3550" dirty="0">
              <a:latin typeface="Times New Roman" panose="02020603050405020304" pitchFamily="18" charset="0"/>
              <a:cs typeface="Times New Roman" panose="02020603050405020304" pitchFamily="18" charset="0"/>
            </a:endParaRPr>
          </a:p>
        </p:txBody>
      </p:sp>
      <p:sp>
        <p:nvSpPr>
          <p:cNvPr id="8" name="Text 5"/>
          <p:cNvSpPr/>
          <p:nvPr/>
        </p:nvSpPr>
        <p:spPr>
          <a:xfrm>
            <a:off x="8824079" y="3881318"/>
            <a:ext cx="2468523" cy="257770"/>
          </a:xfrm>
          <a:prstGeom prst="rect">
            <a:avLst/>
          </a:prstGeom>
          <a:noFill/>
          <a:ln/>
        </p:spPr>
        <p:txBody>
          <a:bodyPr wrap="none" lIns="0" tIns="0" rIns="0" bIns="0" rtlCol="0" anchor="t"/>
          <a:lstStyle/>
          <a:p>
            <a:pPr marL="0" indent="0" algn="ctr">
              <a:lnSpc>
                <a:spcPts val="2000"/>
              </a:lnSpc>
              <a:buNone/>
            </a:pPr>
            <a:r>
              <a:rPr lang="en-US" sz="1600" dirty="0">
                <a:solidFill>
                  <a:srgbClr val="67534F"/>
                </a:solidFill>
                <a:latin typeface="Times New Roman" panose="02020603050405020304" pitchFamily="18" charset="0"/>
                <a:ea typeface="Marcellus" pitchFamily="34" charset="-122"/>
                <a:cs typeface="Times New Roman" panose="02020603050405020304" pitchFamily="18" charset="0"/>
              </a:rPr>
              <a:t>Lower Energy Consumption</a:t>
            </a:r>
            <a:endParaRPr lang="en-US" sz="1600" dirty="0">
              <a:latin typeface="Times New Roman" panose="02020603050405020304" pitchFamily="18" charset="0"/>
              <a:cs typeface="Times New Roman" panose="02020603050405020304" pitchFamily="18" charset="0"/>
            </a:endParaRPr>
          </a:p>
        </p:txBody>
      </p:sp>
      <p:sp>
        <p:nvSpPr>
          <p:cNvPr id="9" name="Text 6"/>
          <p:cNvSpPr/>
          <p:nvPr/>
        </p:nvSpPr>
        <p:spPr>
          <a:xfrm>
            <a:off x="6038493" y="4196596"/>
            <a:ext cx="8039814" cy="152043"/>
          </a:xfrm>
          <a:prstGeom prst="rect">
            <a:avLst/>
          </a:prstGeom>
          <a:noFill/>
          <a:ln/>
        </p:spPr>
        <p:txBody>
          <a:bodyPr wrap="none" lIns="0" tIns="0" rIns="0" bIns="0" rtlCol="0" anchor="t"/>
          <a:lstStyle/>
          <a:p>
            <a:pPr marL="0" indent="0" algn="ctr">
              <a:lnSpc>
                <a:spcPts val="11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Production process requires significantly less energy than conventional brick kilns.</a:t>
            </a:r>
            <a:endParaRPr lang="en-US" sz="1200" dirty="0">
              <a:latin typeface="Times New Roman" panose="02020603050405020304" pitchFamily="18" charset="0"/>
              <a:cs typeface="Times New Roman" panose="02020603050405020304" pitchFamily="18" charset="0"/>
            </a:endParaRPr>
          </a:p>
        </p:txBody>
      </p:sp>
      <p:sp>
        <p:nvSpPr>
          <p:cNvPr id="10" name="Text 7"/>
          <p:cNvSpPr/>
          <p:nvPr/>
        </p:nvSpPr>
        <p:spPr>
          <a:xfrm>
            <a:off x="6038493" y="4609505"/>
            <a:ext cx="8039814" cy="455414"/>
          </a:xfrm>
          <a:prstGeom prst="rect">
            <a:avLst/>
          </a:prstGeom>
          <a:noFill/>
          <a:ln/>
        </p:spPr>
        <p:txBody>
          <a:bodyPr wrap="none" lIns="0" tIns="0" rIns="0" bIns="0" rtlCol="0" anchor="t"/>
          <a:lstStyle/>
          <a:p>
            <a:pPr marL="0" indent="0" algn="ctr">
              <a:lnSpc>
                <a:spcPts val="3550"/>
              </a:lnSpc>
              <a:buNone/>
            </a:pPr>
            <a:r>
              <a:rPr lang="en-US" sz="3550" dirty="0">
                <a:solidFill>
                  <a:srgbClr val="67534F"/>
                </a:solidFill>
                <a:latin typeface="Times New Roman" panose="02020603050405020304" pitchFamily="18" charset="0"/>
                <a:ea typeface="Marcellus" pitchFamily="34" charset="-122"/>
                <a:cs typeface="Times New Roman" panose="02020603050405020304" pitchFamily="18" charset="0"/>
              </a:rPr>
              <a:t>♻</a:t>
            </a:r>
            <a:endParaRPr lang="en-US" sz="3550" dirty="0">
              <a:latin typeface="Times New Roman" panose="02020603050405020304" pitchFamily="18" charset="0"/>
              <a:cs typeface="Times New Roman" panose="02020603050405020304" pitchFamily="18" charset="0"/>
            </a:endParaRPr>
          </a:p>
        </p:txBody>
      </p:sp>
      <p:sp>
        <p:nvSpPr>
          <p:cNvPr id="11" name="Text 8"/>
          <p:cNvSpPr/>
          <p:nvPr/>
        </p:nvSpPr>
        <p:spPr>
          <a:xfrm>
            <a:off x="8712875" y="5205770"/>
            <a:ext cx="2691051" cy="257770"/>
          </a:xfrm>
          <a:prstGeom prst="rect">
            <a:avLst/>
          </a:prstGeom>
          <a:noFill/>
          <a:ln/>
        </p:spPr>
        <p:txBody>
          <a:bodyPr wrap="none" lIns="0" tIns="0" rIns="0" bIns="0" rtlCol="0" anchor="t"/>
          <a:lstStyle/>
          <a:p>
            <a:pPr marL="0" indent="0" algn="ctr">
              <a:lnSpc>
                <a:spcPts val="2000"/>
              </a:lnSpc>
              <a:buNone/>
            </a:pPr>
            <a:r>
              <a:rPr lang="en-US" sz="1600" dirty="0">
                <a:solidFill>
                  <a:srgbClr val="67534F"/>
                </a:solidFill>
                <a:latin typeface="Times New Roman" panose="02020603050405020304" pitchFamily="18" charset="0"/>
                <a:ea typeface="Marcellus" pitchFamily="34" charset="-122"/>
                <a:cs typeface="Times New Roman" panose="02020603050405020304" pitchFamily="18" charset="0"/>
              </a:rPr>
              <a:t>Reduces Plastic Waste Volume</a:t>
            </a:r>
            <a:endParaRPr lang="en-US" sz="1600" dirty="0">
              <a:latin typeface="Times New Roman" panose="02020603050405020304" pitchFamily="18" charset="0"/>
              <a:cs typeface="Times New Roman" panose="02020603050405020304" pitchFamily="18" charset="0"/>
            </a:endParaRPr>
          </a:p>
        </p:txBody>
      </p:sp>
      <p:sp>
        <p:nvSpPr>
          <p:cNvPr id="12" name="Text 9"/>
          <p:cNvSpPr/>
          <p:nvPr/>
        </p:nvSpPr>
        <p:spPr>
          <a:xfrm>
            <a:off x="6038493" y="5521047"/>
            <a:ext cx="8039814" cy="152043"/>
          </a:xfrm>
          <a:prstGeom prst="rect">
            <a:avLst/>
          </a:prstGeom>
          <a:noFill/>
          <a:ln/>
        </p:spPr>
        <p:txBody>
          <a:bodyPr wrap="none" lIns="0" tIns="0" rIns="0" bIns="0" rtlCol="0" anchor="t"/>
          <a:lstStyle/>
          <a:p>
            <a:pPr marL="0" indent="0" algn="ctr">
              <a:lnSpc>
                <a:spcPts val="11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Diverts large quantities of polythene from landfills and waterways.</a:t>
            </a:r>
            <a:endParaRPr lang="en-US" sz="1200" dirty="0">
              <a:latin typeface="Times New Roman" panose="02020603050405020304" pitchFamily="18" charset="0"/>
              <a:cs typeface="Times New Roman" panose="02020603050405020304" pitchFamily="18" charset="0"/>
            </a:endParaRPr>
          </a:p>
        </p:txBody>
      </p:sp>
      <p:sp>
        <p:nvSpPr>
          <p:cNvPr id="13" name="Text 10"/>
          <p:cNvSpPr/>
          <p:nvPr/>
        </p:nvSpPr>
        <p:spPr>
          <a:xfrm>
            <a:off x="6038493" y="5933956"/>
            <a:ext cx="8039814" cy="455414"/>
          </a:xfrm>
          <a:prstGeom prst="rect">
            <a:avLst/>
          </a:prstGeom>
          <a:noFill/>
          <a:ln/>
        </p:spPr>
        <p:txBody>
          <a:bodyPr wrap="none" lIns="0" tIns="0" rIns="0" bIns="0" rtlCol="0" anchor="t"/>
          <a:lstStyle/>
          <a:p>
            <a:pPr marL="0" indent="0" algn="ctr">
              <a:lnSpc>
                <a:spcPts val="3550"/>
              </a:lnSpc>
              <a:buNone/>
            </a:pPr>
            <a:r>
              <a:rPr lang="en-US" sz="3550" dirty="0">
                <a:solidFill>
                  <a:srgbClr val="67534F"/>
                </a:solidFill>
                <a:latin typeface="Times New Roman" panose="02020603050405020304" pitchFamily="18" charset="0"/>
                <a:ea typeface="Marcellus" pitchFamily="34" charset="-122"/>
                <a:cs typeface="Times New Roman" panose="02020603050405020304" pitchFamily="18" charset="0"/>
              </a:rPr>
              <a:t>$</a:t>
            </a:r>
            <a:endParaRPr lang="en-US" sz="3550" dirty="0">
              <a:latin typeface="Times New Roman" panose="02020603050405020304" pitchFamily="18" charset="0"/>
              <a:cs typeface="Times New Roman" panose="02020603050405020304" pitchFamily="18" charset="0"/>
            </a:endParaRPr>
          </a:p>
        </p:txBody>
      </p:sp>
      <p:sp>
        <p:nvSpPr>
          <p:cNvPr id="14" name="Text 11"/>
          <p:cNvSpPr/>
          <p:nvPr/>
        </p:nvSpPr>
        <p:spPr>
          <a:xfrm>
            <a:off x="8918377" y="6530221"/>
            <a:ext cx="2280047" cy="257770"/>
          </a:xfrm>
          <a:prstGeom prst="rect">
            <a:avLst/>
          </a:prstGeom>
          <a:noFill/>
          <a:ln/>
        </p:spPr>
        <p:txBody>
          <a:bodyPr wrap="none" lIns="0" tIns="0" rIns="0" bIns="0" rtlCol="0" anchor="t"/>
          <a:lstStyle/>
          <a:p>
            <a:pPr marL="0" indent="0" algn="ctr">
              <a:lnSpc>
                <a:spcPts val="2000"/>
              </a:lnSpc>
              <a:buNone/>
            </a:pPr>
            <a:r>
              <a:rPr lang="en-US" sz="1600" dirty="0">
                <a:solidFill>
                  <a:srgbClr val="67534F"/>
                </a:solidFill>
                <a:latin typeface="Times New Roman" panose="02020603050405020304" pitchFamily="18" charset="0"/>
                <a:ea typeface="Marcellus" pitchFamily="34" charset="-122"/>
                <a:cs typeface="Times New Roman" panose="02020603050405020304" pitchFamily="18" charset="0"/>
              </a:rPr>
              <a:t>Cost-Effective Alternative</a:t>
            </a:r>
            <a:endParaRPr lang="en-US" sz="1600" dirty="0">
              <a:latin typeface="Times New Roman" panose="02020603050405020304" pitchFamily="18" charset="0"/>
              <a:cs typeface="Times New Roman" panose="02020603050405020304" pitchFamily="18" charset="0"/>
            </a:endParaRPr>
          </a:p>
        </p:txBody>
      </p:sp>
      <p:sp>
        <p:nvSpPr>
          <p:cNvPr id="15" name="Text 12"/>
          <p:cNvSpPr/>
          <p:nvPr/>
        </p:nvSpPr>
        <p:spPr>
          <a:xfrm>
            <a:off x="6038493" y="6845498"/>
            <a:ext cx="8039814" cy="152043"/>
          </a:xfrm>
          <a:prstGeom prst="rect">
            <a:avLst/>
          </a:prstGeom>
          <a:noFill/>
          <a:ln/>
        </p:spPr>
        <p:txBody>
          <a:bodyPr wrap="none" lIns="0" tIns="0" rIns="0" bIns="0" rtlCol="0" anchor="t"/>
          <a:lstStyle/>
          <a:p>
            <a:pPr marL="0" indent="0" algn="ctr">
              <a:lnSpc>
                <a:spcPts val="11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Competitive pricing makes it viable for widespread adoption </a:t>
            </a:r>
            <a:r>
              <a:rPr lang="en-US" sz="1200" i="1" dirty="0">
                <a:solidFill>
                  <a:srgbClr val="67534F"/>
                </a:solidFill>
                <a:latin typeface="Times New Roman" panose="02020603050405020304" pitchFamily="18" charset="0"/>
                <a:ea typeface="Montserrat" pitchFamily="34" charset="-122"/>
                <a:cs typeface="Times New Roman" panose="02020603050405020304" pitchFamily="18" charset="0"/>
              </a:rPr>
              <a:t>(Hossain et al., 2021)</a:t>
            </a: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118622" y="935950"/>
            <a:ext cx="4544616" cy="590788"/>
          </a:xfrm>
          <a:prstGeom prst="rect">
            <a:avLst/>
          </a:prstGeom>
          <a:noFill/>
          <a:ln/>
        </p:spPr>
        <p:txBody>
          <a:bodyPr wrap="none" lIns="0" tIns="0" rIns="0" bIns="0" rtlCol="0" anchor="t"/>
          <a:lstStyle/>
          <a:p>
            <a:pPr marL="0" indent="0" algn="l">
              <a:lnSpc>
                <a:spcPts val="4650"/>
              </a:lnSpc>
              <a:buNone/>
            </a:pPr>
            <a:r>
              <a:rPr lang="en-US" sz="3550" dirty="0">
                <a:solidFill>
                  <a:srgbClr val="532418"/>
                </a:solidFill>
                <a:latin typeface="Times New Roman" panose="02020603050405020304" pitchFamily="18" charset="0"/>
                <a:ea typeface="Marcellus" pitchFamily="34" charset="-122"/>
                <a:cs typeface="Times New Roman" panose="02020603050405020304" pitchFamily="18" charset="0"/>
              </a:rPr>
              <a:t>Research Gap</a:t>
            </a:r>
            <a:endParaRPr lang="en-US" sz="3550" dirty="0">
              <a:latin typeface="Times New Roman" panose="02020603050405020304" pitchFamily="18" charset="0"/>
              <a:cs typeface="Times New Roman" panose="02020603050405020304" pitchFamily="18" charset="0"/>
            </a:endParaRPr>
          </a:p>
        </p:txBody>
      </p:sp>
      <p:sp>
        <p:nvSpPr>
          <p:cNvPr id="4" name="Text 1"/>
          <p:cNvSpPr/>
          <p:nvPr/>
        </p:nvSpPr>
        <p:spPr>
          <a:xfrm>
            <a:off x="6355675" y="1857137"/>
            <a:ext cx="7642503" cy="553641"/>
          </a:xfrm>
          <a:prstGeom prst="rect">
            <a:avLst/>
          </a:prstGeom>
          <a:noFill/>
          <a:ln/>
        </p:spPr>
        <p:txBody>
          <a:bodyPr wrap="square" lIns="0" tIns="0" rIns="0" bIns="0" rtlCol="0" anchor="t"/>
          <a:lstStyle/>
          <a:p>
            <a:pPr marL="0" indent="0" algn="l">
              <a:lnSpc>
                <a:spcPts val="145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Existing studies focus on technical performance — but critical gaps remain in lifecycle environmental analysis and Bangladesh-specific sustainability research. </a:t>
            </a:r>
            <a:r>
              <a:rPr lang="en-US" sz="1400" i="1" dirty="0">
                <a:solidFill>
                  <a:srgbClr val="67534F"/>
                </a:solidFill>
                <a:latin typeface="Times New Roman" panose="02020603050405020304" pitchFamily="18" charset="0"/>
                <a:ea typeface="Montserrat" pitchFamily="34" charset="-122"/>
                <a:cs typeface="Times New Roman" panose="02020603050405020304" pitchFamily="18" charset="0"/>
              </a:rPr>
              <a:t>(Nuruzzaman et al., 2025)</a:t>
            </a:r>
            <a:endParaRPr lang="en-US" sz="1400" dirty="0">
              <a:latin typeface="Times New Roman" panose="02020603050405020304" pitchFamily="18" charset="0"/>
              <a:cs typeface="Times New Roman" panose="02020603050405020304" pitchFamily="18" charset="0"/>
            </a:endParaRPr>
          </a:p>
        </p:txBody>
      </p:sp>
      <p:sp>
        <p:nvSpPr>
          <p:cNvPr id="5" name="Shape 2"/>
          <p:cNvSpPr/>
          <p:nvPr/>
        </p:nvSpPr>
        <p:spPr>
          <a:xfrm>
            <a:off x="6118622" y="1715572"/>
            <a:ext cx="22860" cy="836771"/>
          </a:xfrm>
          <a:prstGeom prst="rect">
            <a:avLst/>
          </a:prstGeom>
          <a:solidFill>
            <a:srgbClr val="FF954F"/>
          </a:solidFill>
          <a:ln/>
        </p:spPr>
      </p:sp>
      <p:sp>
        <p:nvSpPr>
          <p:cNvPr id="6" name="Shape 3"/>
          <p:cNvSpPr/>
          <p:nvPr/>
        </p:nvSpPr>
        <p:spPr>
          <a:xfrm>
            <a:off x="6118622" y="2693908"/>
            <a:ext cx="7879556" cy="1101685"/>
          </a:xfrm>
          <a:prstGeom prst="roundRect">
            <a:avLst>
              <a:gd name="adj" fmla="val 9960"/>
            </a:avLst>
          </a:prstGeom>
          <a:solidFill>
            <a:srgbClr val="FFFFF4">
              <a:alpha val="95000"/>
            </a:srgbClr>
          </a:solidFill>
          <a:ln w="22860">
            <a:solidFill>
              <a:srgbClr val="1BCF85"/>
            </a:solidFill>
            <a:prstDash val="solid"/>
          </a:ln>
        </p:spPr>
      </p:sp>
      <p:sp>
        <p:nvSpPr>
          <p:cNvPr id="7" name="Shape 4"/>
          <p:cNvSpPr/>
          <p:nvPr/>
        </p:nvSpPr>
        <p:spPr>
          <a:xfrm>
            <a:off x="6095762" y="2693908"/>
            <a:ext cx="91440" cy="1101685"/>
          </a:xfrm>
          <a:prstGeom prst="roundRect">
            <a:avLst>
              <a:gd name="adj" fmla="val 155588"/>
            </a:avLst>
          </a:prstGeom>
          <a:solidFill>
            <a:srgbClr val="1BCF85"/>
          </a:solidFill>
          <a:ln/>
        </p:spPr>
      </p:sp>
      <p:sp>
        <p:nvSpPr>
          <p:cNvPr id="8" name="Text 5"/>
          <p:cNvSpPr/>
          <p:nvPr/>
        </p:nvSpPr>
        <p:spPr>
          <a:xfrm>
            <a:off x="6368058" y="2874764"/>
            <a:ext cx="4907994" cy="295394"/>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Times New Roman" panose="02020603050405020304" pitchFamily="18" charset="0"/>
                <a:ea typeface="Marcellus" pitchFamily="34" charset="-122"/>
                <a:cs typeface="Times New Roman" panose="02020603050405020304" pitchFamily="18" charset="0"/>
              </a:rPr>
              <a:t>Existing Studies Focus on Technical Performance</a:t>
            </a:r>
            <a:endParaRPr lang="en-US" sz="1750" dirty="0">
              <a:latin typeface="Times New Roman" panose="02020603050405020304" pitchFamily="18" charset="0"/>
              <a:cs typeface="Times New Roman" panose="02020603050405020304" pitchFamily="18" charset="0"/>
            </a:endParaRPr>
          </a:p>
        </p:txBody>
      </p:sp>
      <p:sp>
        <p:nvSpPr>
          <p:cNvPr id="9" name="Text 6"/>
          <p:cNvSpPr/>
          <p:nvPr/>
        </p:nvSpPr>
        <p:spPr>
          <a:xfrm>
            <a:off x="6368058" y="3245644"/>
            <a:ext cx="7449264" cy="369094"/>
          </a:xfrm>
          <a:prstGeom prst="rect">
            <a:avLst/>
          </a:prstGeom>
          <a:noFill/>
          <a:ln/>
        </p:spPr>
        <p:txBody>
          <a:bodyPr wrap="square" lIns="0" tIns="0" rIns="0" bIns="0" rtlCol="0" anchor="t"/>
          <a:lstStyle/>
          <a:p>
            <a:pPr marL="0" indent="0" algn="l">
              <a:lnSpc>
                <a:spcPts val="14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Prior research has primarily assessed structural and mechanical properties of polythene blocks.</a:t>
            </a:r>
            <a:endParaRPr lang="en-US" sz="1200" dirty="0">
              <a:latin typeface="Times New Roman" panose="02020603050405020304" pitchFamily="18" charset="0"/>
              <a:cs typeface="Times New Roman" panose="02020603050405020304" pitchFamily="18" charset="0"/>
            </a:endParaRPr>
          </a:p>
        </p:txBody>
      </p:sp>
      <p:sp>
        <p:nvSpPr>
          <p:cNvPr id="10" name="Shape 7"/>
          <p:cNvSpPr/>
          <p:nvPr/>
        </p:nvSpPr>
        <p:spPr>
          <a:xfrm>
            <a:off x="6118622" y="3921443"/>
            <a:ext cx="7879556" cy="1101685"/>
          </a:xfrm>
          <a:prstGeom prst="roundRect">
            <a:avLst>
              <a:gd name="adj" fmla="val 9960"/>
            </a:avLst>
          </a:prstGeom>
          <a:solidFill>
            <a:srgbClr val="FFFFF4">
              <a:alpha val="95000"/>
            </a:srgbClr>
          </a:solidFill>
          <a:ln w="22860">
            <a:solidFill>
              <a:srgbClr val="1BCF85"/>
            </a:solidFill>
            <a:prstDash val="solid"/>
          </a:ln>
        </p:spPr>
      </p:sp>
      <p:sp>
        <p:nvSpPr>
          <p:cNvPr id="11" name="Shape 8"/>
          <p:cNvSpPr/>
          <p:nvPr/>
        </p:nvSpPr>
        <p:spPr>
          <a:xfrm>
            <a:off x="6095762" y="3921443"/>
            <a:ext cx="91440" cy="1101685"/>
          </a:xfrm>
          <a:prstGeom prst="roundRect">
            <a:avLst>
              <a:gd name="adj" fmla="val 155588"/>
            </a:avLst>
          </a:prstGeom>
          <a:solidFill>
            <a:srgbClr val="1BCF85"/>
          </a:solidFill>
          <a:ln/>
        </p:spPr>
      </p:sp>
      <p:sp>
        <p:nvSpPr>
          <p:cNvPr id="12" name="Text 9"/>
          <p:cNvSpPr/>
          <p:nvPr/>
        </p:nvSpPr>
        <p:spPr>
          <a:xfrm>
            <a:off x="6368058" y="4102298"/>
            <a:ext cx="4095750" cy="295394"/>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Times New Roman" panose="02020603050405020304" pitchFamily="18" charset="0"/>
                <a:ea typeface="Marcellus" pitchFamily="34" charset="-122"/>
                <a:cs typeface="Times New Roman" panose="02020603050405020304" pitchFamily="18" charset="0"/>
              </a:rPr>
              <a:t>Limited Lifecycle Environmental Analysis</a:t>
            </a:r>
            <a:endParaRPr lang="en-US" sz="1750" dirty="0">
              <a:latin typeface="Times New Roman" panose="02020603050405020304" pitchFamily="18" charset="0"/>
              <a:cs typeface="Times New Roman" panose="02020603050405020304" pitchFamily="18" charset="0"/>
            </a:endParaRPr>
          </a:p>
        </p:txBody>
      </p:sp>
      <p:sp>
        <p:nvSpPr>
          <p:cNvPr id="13" name="Text 10"/>
          <p:cNvSpPr/>
          <p:nvPr/>
        </p:nvSpPr>
        <p:spPr>
          <a:xfrm>
            <a:off x="6368058" y="4473178"/>
            <a:ext cx="7449264" cy="369094"/>
          </a:xfrm>
          <a:prstGeom prst="rect">
            <a:avLst/>
          </a:prstGeom>
          <a:noFill/>
          <a:ln/>
        </p:spPr>
        <p:txBody>
          <a:bodyPr wrap="square" lIns="0" tIns="0" rIns="0" bIns="0" rtlCol="0" anchor="t"/>
          <a:lstStyle/>
          <a:p>
            <a:pPr marL="0" indent="0" algn="l">
              <a:lnSpc>
                <a:spcPts val="14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Comprehensive end-to-end environmental impact assessments are largely absent from the literature.</a:t>
            </a:r>
            <a:endParaRPr lang="en-US" sz="1200" dirty="0">
              <a:latin typeface="Times New Roman" panose="02020603050405020304" pitchFamily="18" charset="0"/>
              <a:cs typeface="Times New Roman" panose="02020603050405020304" pitchFamily="18" charset="0"/>
            </a:endParaRPr>
          </a:p>
        </p:txBody>
      </p:sp>
      <p:sp>
        <p:nvSpPr>
          <p:cNvPr id="14" name="Shape 11"/>
          <p:cNvSpPr/>
          <p:nvPr/>
        </p:nvSpPr>
        <p:spPr>
          <a:xfrm>
            <a:off x="6118622" y="5148977"/>
            <a:ext cx="7879556" cy="1101685"/>
          </a:xfrm>
          <a:prstGeom prst="roundRect">
            <a:avLst>
              <a:gd name="adj" fmla="val 9960"/>
            </a:avLst>
          </a:prstGeom>
          <a:solidFill>
            <a:srgbClr val="FFFFF4">
              <a:alpha val="95000"/>
            </a:srgbClr>
          </a:solidFill>
          <a:ln w="22860">
            <a:solidFill>
              <a:srgbClr val="1BCF85"/>
            </a:solidFill>
            <a:prstDash val="solid"/>
          </a:ln>
        </p:spPr>
      </p:sp>
      <p:sp>
        <p:nvSpPr>
          <p:cNvPr id="15" name="Shape 12"/>
          <p:cNvSpPr/>
          <p:nvPr/>
        </p:nvSpPr>
        <p:spPr>
          <a:xfrm>
            <a:off x="6095762" y="5148977"/>
            <a:ext cx="91440" cy="1101685"/>
          </a:xfrm>
          <a:prstGeom prst="roundRect">
            <a:avLst>
              <a:gd name="adj" fmla="val 155588"/>
            </a:avLst>
          </a:prstGeom>
          <a:solidFill>
            <a:srgbClr val="1BCF85"/>
          </a:solidFill>
          <a:ln/>
        </p:spPr>
      </p:sp>
      <p:sp>
        <p:nvSpPr>
          <p:cNvPr id="16" name="Text 13"/>
          <p:cNvSpPr/>
          <p:nvPr/>
        </p:nvSpPr>
        <p:spPr>
          <a:xfrm>
            <a:off x="6368058" y="5329833"/>
            <a:ext cx="3784283" cy="295394"/>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Times New Roman" panose="02020603050405020304" pitchFamily="18" charset="0"/>
                <a:ea typeface="Marcellus" pitchFamily="34" charset="-122"/>
                <a:cs typeface="Times New Roman" panose="02020603050405020304" pitchFamily="18" charset="0"/>
              </a:rPr>
              <a:t>Lack of Bangladesh-Specific Research</a:t>
            </a:r>
            <a:endParaRPr lang="en-US" sz="1750" dirty="0">
              <a:latin typeface="Times New Roman" panose="02020603050405020304" pitchFamily="18" charset="0"/>
              <a:cs typeface="Times New Roman" panose="02020603050405020304" pitchFamily="18" charset="0"/>
            </a:endParaRPr>
          </a:p>
        </p:txBody>
      </p:sp>
      <p:sp>
        <p:nvSpPr>
          <p:cNvPr id="17" name="Text 14"/>
          <p:cNvSpPr/>
          <p:nvPr/>
        </p:nvSpPr>
        <p:spPr>
          <a:xfrm>
            <a:off x="6368058" y="5700712"/>
            <a:ext cx="7449264" cy="369094"/>
          </a:xfrm>
          <a:prstGeom prst="rect">
            <a:avLst/>
          </a:prstGeom>
          <a:noFill/>
          <a:ln/>
        </p:spPr>
        <p:txBody>
          <a:bodyPr wrap="square" lIns="0" tIns="0" rIns="0" bIns="0" rtlCol="0" anchor="t"/>
          <a:lstStyle/>
          <a:p>
            <a:pPr marL="0" indent="0" algn="l">
              <a:lnSpc>
                <a:spcPts val="14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Most studies are conducted in different geographic and socioeconomic contexts, limiting local applicability.</a:t>
            </a:r>
            <a:endParaRPr lang="en-US" sz="1200" dirty="0">
              <a:latin typeface="Times New Roman" panose="02020603050405020304" pitchFamily="18" charset="0"/>
              <a:cs typeface="Times New Roman" panose="02020603050405020304" pitchFamily="18" charset="0"/>
            </a:endParaRPr>
          </a:p>
        </p:txBody>
      </p:sp>
      <p:sp>
        <p:nvSpPr>
          <p:cNvPr id="18" name="Shape 15"/>
          <p:cNvSpPr/>
          <p:nvPr/>
        </p:nvSpPr>
        <p:spPr>
          <a:xfrm>
            <a:off x="6118622" y="6376511"/>
            <a:ext cx="7879556" cy="917138"/>
          </a:xfrm>
          <a:prstGeom prst="roundRect">
            <a:avLst>
              <a:gd name="adj" fmla="val 11964"/>
            </a:avLst>
          </a:prstGeom>
          <a:solidFill>
            <a:srgbClr val="FFFFF4">
              <a:alpha val="95000"/>
            </a:srgbClr>
          </a:solidFill>
          <a:ln w="22860">
            <a:solidFill>
              <a:srgbClr val="1BCF85"/>
            </a:solidFill>
            <a:prstDash val="solid"/>
          </a:ln>
        </p:spPr>
      </p:sp>
      <p:sp>
        <p:nvSpPr>
          <p:cNvPr id="19" name="Shape 16"/>
          <p:cNvSpPr/>
          <p:nvPr/>
        </p:nvSpPr>
        <p:spPr>
          <a:xfrm>
            <a:off x="6095762" y="6376511"/>
            <a:ext cx="91440" cy="917138"/>
          </a:xfrm>
          <a:prstGeom prst="roundRect">
            <a:avLst>
              <a:gd name="adj" fmla="val 155588"/>
            </a:avLst>
          </a:prstGeom>
          <a:solidFill>
            <a:srgbClr val="1BCF85"/>
          </a:solidFill>
          <a:ln/>
        </p:spPr>
      </p:sp>
      <p:sp>
        <p:nvSpPr>
          <p:cNvPr id="20" name="Text 17"/>
          <p:cNvSpPr/>
          <p:nvPr/>
        </p:nvSpPr>
        <p:spPr>
          <a:xfrm>
            <a:off x="6368058" y="6557367"/>
            <a:ext cx="6121122" cy="295394"/>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Times New Roman" panose="02020603050405020304" pitchFamily="18" charset="0"/>
                <a:ea typeface="Marcellus" pitchFamily="34" charset="-122"/>
                <a:cs typeface="Times New Roman" panose="02020603050405020304" pitchFamily="18" charset="0"/>
              </a:rPr>
              <a:t>Need for Sustainability Evaluation </a:t>
            </a:r>
            <a:r>
              <a:rPr lang="en-US" sz="1750" i="1" dirty="0">
                <a:solidFill>
                  <a:srgbClr val="67534F"/>
                </a:solidFill>
                <a:latin typeface="Times New Roman" panose="02020603050405020304" pitchFamily="18" charset="0"/>
                <a:ea typeface="Marcellus" pitchFamily="34" charset="-122"/>
                <a:cs typeface="Times New Roman" panose="02020603050405020304" pitchFamily="18" charset="0"/>
              </a:rPr>
              <a:t>(Nuruzzaman et al., 2025)</a:t>
            </a:r>
            <a:endParaRPr lang="en-US" sz="1750" dirty="0">
              <a:latin typeface="Times New Roman" panose="02020603050405020304" pitchFamily="18" charset="0"/>
              <a:cs typeface="Times New Roman" panose="02020603050405020304" pitchFamily="18" charset="0"/>
            </a:endParaRPr>
          </a:p>
        </p:txBody>
      </p:sp>
      <p:sp>
        <p:nvSpPr>
          <p:cNvPr id="21" name="Text 18"/>
          <p:cNvSpPr/>
          <p:nvPr/>
        </p:nvSpPr>
        <p:spPr>
          <a:xfrm>
            <a:off x="6368058" y="6928247"/>
            <a:ext cx="7449264" cy="184547"/>
          </a:xfrm>
          <a:prstGeom prst="rect">
            <a:avLst/>
          </a:prstGeom>
          <a:noFill/>
          <a:ln/>
        </p:spPr>
        <p:txBody>
          <a:bodyPr wrap="none" lIns="0" tIns="0" rIns="0" bIns="0" rtlCol="0" anchor="t"/>
          <a:lstStyle/>
          <a:p>
            <a:pPr marL="0" indent="0" algn="l">
              <a:lnSpc>
                <a:spcPts val="1450"/>
              </a:lnSpc>
              <a:buNone/>
            </a:pPr>
            <a:r>
              <a:rPr lang="en-US" sz="1200" dirty="0">
                <a:solidFill>
                  <a:srgbClr val="67534F"/>
                </a:solidFill>
                <a:latin typeface="Times New Roman" panose="02020603050405020304" pitchFamily="18" charset="0"/>
                <a:ea typeface="Montserrat" pitchFamily="34" charset="-122"/>
                <a:cs typeface="Times New Roman" panose="02020603050405020304" pitchFamily="18" charset="0"/>
              </a:rPr>
              <a:t>A rigorous sustainability assessment tailored to Bangladesh's conditions is urgently needed.</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194941" y="814983"/>
            <a:ext cx="5093018" cy="662107"/>
          </a:xfrm>
          <a:prstGeom prst="rect">
            <a:avLst/>
          </a:prstGeom>
          <a:noFill/>
          <a:ln/>
        </p:spPr>
        <p:txBody>
          <a:bodyPr wrap="none" lIns="0" tIns="0" rIns="0" bIns="0" rtlCol="0" anchor="t"/>
          <a:lstStyle/>
          <a:p>
            <a:pPr marL="0" indent="0" algn="l">
              <a:lnSpc>
                <a:spcPts val="5200"/>
              </a:lnSpc>
              <a:buNone/>
            </a:pPr>
            <a:r>
              <a:rPr lang="en-US" sz="4000" dirty="0">
                <a:solidFill>
                  <a:srgbClr val="532418"/>
                </a:solidFill>
                <a:latin typeface="Times New Roman" panose="02020603050405020304" pitchFamily="18" charset="0"/>
                <a:ea typeface="Marcellus" pitchFamily="34" charset="-122"/>
                <a:cs typeface="Times New Roman" panose="02020603050405020304" pitchFamily="18" charset="0"/>
              </a:rPr>
              <a:t>Methodology</a:t>
            </a:r>
            <a:endParaRPr lang="en-US" sz="4000"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94941" y="1740813"/>
            <a:ext cx="177046" cy="177046"/>
          </a:xfrm>
          <a:prstGeom prst="rect">
            <a:avLst/>
          </a:prstGeom>
        </p:spPr>
      </p:pic>
      <p:sp>
        <p:nvSpPr>
          <p:cNvPr id="5" name="Shape 1"/>
          <p:cNvSpPr/>
          <p:nvPr/>
        </p:nvSpPr>
        <p:spPr>
          <a:xfrm>
            <a:off x="6194941" y="2001203"/>
            <a:ext cx="7726918" cy="22860"/>
          </a:xfrm>
          <a:prstGeom prst="rect">
            <a:avLst/>
          </a:prstGeom>
          <a:solidFill>
            <a:srgbClr val="1BCF85"/>
          </a:solidFill>
          <a:ln/>
        </p:spPr>
      </p:sp>
      <p:sp>
        <p:nvSpPr>
          <p:cNvPr id="6" name="Text 2"/>
          <p:cNvSpPr/>
          <p:nvPr/>
        </p:nvSpPr>
        <p:spPr>
          <a:xfrm>
            <a:off x="6194941" y="2135386"/>
            <a:ext cx="2999780" cy="330994"/>
          </a:xfrm>
          <a:prstGeom prst="rect">
            <a:avLst/>
          </a:prstGeom>
          <a:noFill/>
          <a:ln/>
        </p:spPr>
        <p:txBody>
          <a:bodyPr wrap="none" lIns="0" tIns="0" rIns="0" bIns="0" rtlCol="0" anchor="t"/>
          <a:lstStyle/>
          <a:p>
            <a:pPr marL="0" indent="0" algn="l">
              <a:lnSpc>
                <a:spcPts val="2600"/>
              </a:lnSpc>
              <a:buNone/>
            </a:pPr>
            <a:r>
              <a:rPr lang="en-US" sz="2000" dirty="0">
                <a:solidFill>
                  <a:srgbClr val="67534F"/>
                </a:solidFill>
                <a:latin typeface="Times New Roman" panose="02020603050405020304" pitchFamily="18" charset="0"/>
                <a:ea typeface="Marcellus" pitchFamily="34" charset="-122"/>
                <a:cs typeface="Times New Roman" panose="02020603050405020304" pitchFamily="18" charset="0"/>
              </a:rPr>
              <a:t>Mixed-Method Approach</a:t>
            </a:r>
            <a:endParaRPr lang="en-US" sz="2000" dirty="0">
              <a:latin typeface="Times New Roman" panose="02020603050405020304" pitchFamily="18" charset="0"/>
              <a:cs typeface="Times New Roman" panose="02020603050405020304" pitchFamily="18" charset="0"/>
            </a:endParaRPr>
          </a:p>
        </p:txBody>
      </p:sp>
      <p:sp>
        <p:nvSpPr>
          <p:cNvPr id="7" name="Text 3"/>
          <p:cNvSpPr/>
          <p:nvPr/>
        </p:nvSpPr>
        <p:spPr>
          <a:xfrm>
            <a:off x="6194941" y="2561153"/>
            <a:ext cx="7726918" cy="217884"/>
          </a:xfrm>
          <a:prstGeom prst="rect">
            <a:avLst/>
          </a:prstGeom>
          <a:noFill/>
          <a:ln/>
        </p:spPr>
        <p:txBody>
          <a:bodyPr wrap="none" lIns="0" tIns="0" rIns="0" bIns="0" rtlCol="0" anchor="t"/>
          <a:lstStyle/>
          <a:p>
            <a:pPr marL="0" indent="0" algn="l">
              <a:lnSpc>
                <a:spcPts val="1700"/>
              </a:lnSpc>
              <a:buNone/>
            </a:pP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Combining quantitative + qualitative research methods for comprehensive analysis.</a:t>
            </a:r>
            <a:endParaRPr lang="en-US" sz="1350" dirty="0">
              <a:latin typeface="Times New Roman" panose="02020603050405020304" pitchFamily="18" charset="0"/>
              <a:cs typeface="Times New Roman" panose="02020603050405020304" pitchFamily="18" charset="0"/>
            </a:endParaRPr>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194941" y="3096458"/>
            <a:ext cx="177046" cy="177046"/>
          </a:xfrm>
          <a:prstGeom prst="rect">
            <a:avLst/>
          </a:prstGeom>
        </p:spPr>
      </p:pic>
      <p:sp>
        <p:nvSpPr>
          <p:cNvPr id="9" name="Shape 4"/>
          <p:cNvSpPr/>
          <p:nvPr/>
        </p:nvSpPr>
        <p:spPr>
          <a:xfrm>
            <a:off x="6194941" y="3356848"/>
            <a:ext cx="7726918" cy="22860"/>
          </a:xfrm>
          <a:prstGeom prst="rect">
            <a:avLst/>
          </a:prstGeom>
          <a:solidFill>
            <a:srgbClr val="1BCF85"/>
          </a:solidFill>
          <a:ln/>
        </p:spPr>
      </p:sp>
      <p:sp>
        <p:nvSpPr>
          <p:cNvPr id="10" name="Text 5"/>
          <p:cNvSpPr/>
          <p:nvPr/>
        </p:nvSpPr>
        <p:spPr>
          <a:xfrm>
            <a:off x="6194941" y="3491032"/>
            <a:ext cx="3145988" cy="330994"/>
          </a:xfrm>
          <a:prstGeom prst="rect">
            <a:avLst/>
          </a:prstGeom>
          <a:noFill/>
          <a:ln/>
        </p:spPr>
        <p:txBody>
          <a:bodyPr wrap="none" lIns="0" tIns="0" rIns="0" bIns="0" rtlCol="0" anchor="t"/>
          <a:lstStyle/>
          <a:p>
            <a:pPr marL="0" indent="0" algn="l">
              <a:lnSpc>
                <a:spcPts val="2600"/>
              </a:lnSpc>
              <a:buNone/>
            </a:pPr>
            <a:r>
              <a:rPr lang="en-US" sz="2000" dirty="0">
                <a:solidFill>
                  <a:srgbClr val="67534F"/>
                </a:solidFill>
                <a:latin typeface="Times New Roman" panose="02020603050405020304" pitchFamily="18" charset="0"/>
                <a:ea typeface="Marcellus" pitchFamily="34" charset="-122"/>
                <a:cs typeface="Times New Roman" panose="02020603050405020304" pitchFamily="18" charset="0"/>
              </a:rPr>
              <a:t>Life Cycle Assessment (LCA)</a:t>
            </a:r>
            <a:endParaRPr lang="en-US" sz="2000" dirty="0">
              <a:latin typeface="Times New Roman" panose="02020603050405020304" pitchFamily="18" charset="0"/>
              <a:cs typeface="Times New Roman" panose="02020603050405020304" pitchFamily="18" charset="0"/>
            </a:endParaRPr>
          </a:p>
        </p:txBody>
      </p:sp>
      <p:sp>
        <p:nvSpPr>
          <p:cNvPr id="11" name="Text 6"/>
          <p:cNvSpPr/>
          <p:nvPr/>
        </p:nvSpPr>
        <p:spPr>
          <a:xfrm>
            <a:off x="6194941" y="3916799"/>
            <a:ext cx="7726918" cy="435769"/>
          </a:xfrm>
          <a:prstGeom prst="rect">
            <a:avLst/>
          </a:prstGeom>
          <a:noFill/>
          <a:ln/>
        </p:spPr>
        <p:txBody>
          <a:bodyPr wrap="square" lIns="0" tIns="0" rIns="0" bIns="0" rtlCol="0" anchor="t"/>
          <a:lstStyle/>
          <a:p>
            <a:pPr marL="0" indent="0" algn="l">
              <a:lnSpc>
                <a:spcPts val="1700"/>
              </a:lnSpc>
              <a:buNone/>
            </a:pP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LCA framework applied to measure full environmental impact of polythene blocks vs. traditional bricks.</a:t>
            </a:r>
            <a:endParaRPr lang="en-US" sz="1350" dirty="0">
              <a:latin typeface="Times New Roman" panose="02020603050405020304" pitchFamily="18" charset="0"/>
              <a:cs typeface="Times New Roman" panose="02020603050405020304" pitchFamily="18" charset="0"/>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194941" y="4669988"/>
            <a:ext cx="177046" cy="177046"/>
          </a:xfrm>
          <a:prstGeom prst="rect">
            <a:avLst/>
          </a:prstGeom>
        </p:spPr>
      </p:pic>
      <p:sp>
        <p:nvSpPr>
          <p:cNvPr id="13" name="Shape 7"/>
          <p:cNvSpPr/>
          <p:nvPr/>
        </p:nvSpPr>
        <p:spPr>
          <a:xfrm>
            <a:off x="6194941" y="4930378"/>
            <a:ext cx="7726918" cy="22860"/>
          </a:xfrm>
          <a:prstGeom prst="rect">
            <a:avLst/>
          </a:prstGeom>
          <a:solidFill>
            <a:srgbClr val="1BCF85"/>
          </a:solidFill>
          <a:ln/>
        </p:spPr>
      </p:sp>
      <p:sp>
        <p:nvSpPr>
          <p:cNvPr id="14" name="Text 8"/>
          <p:cNvSpPr/>
          <p:nvPr/>
        </p:nvSpPr>
        <p:spPr>
          <a:xfrm>
            <a:off x="6194941" y="5064562"/>
            <a:ext cx="2906792" cy="330994"/>
          </a:xfrm>
          <a:prstGeom prst="rect">
            <a:avLst/>
          </a:prstGeom>
          <a:noFill/>
          <a:ln/>
        </p:spPr>
        <p:txBody>
          <a:bodyPr wrap="none" lIns="0" tIns="0" rIns="0" bIns="0" rtlCol="0" anchor="t"/>
          <a:lstStyle/>
          <a:p>
            <a:pPr marL="0" indent="0" algn="l">
              <a:lnSpc>
                <a:spcPts val="2600"/>
              </a:lnSpc>
              <a:buNone/>
            </a:pPr>
            <a:r>
              <a:rPr lang="en-US" sz="2000" dirty="0">
                <a:solidFill>
                  <a:srgbClr val="67534F"/>
                </a:solidFill>
                <a:latin typeface="Times New Roman" panose="02020603050405020304" pitchFamily="18" charset="0"/>
                <a:ea typeface="Marcellus" pitchFamily="34" charset="-122"/>
                <a:cs typeface="Times New Roman" panose="02020603050405020304" pitchFamily="18" charset="0"/>
              </a:rPr>
              <a:t>Waste Reduction Analysis</a:t>
            </a:r>
            <a:endParaRPr lang="en-US" sz="2000" dirty="0">
              <a:latin typeface="Times New Roman" panose="02020603050405020304" pitchFamily="18" charset="0"/>
              <a:cs typeface="Times New Roman" panose="02020603050405020304" pitchFamily="18" charset="0"/>
            </a:endParaRPr>
          </a:p>
        </p:txBody>
      </p:sp>
      <p:sp>
        <p:nvSpPr>
          <p:cNvPr id="15" name="Text 9"/>
          <p:cNvSpPr/>
          <p:nvPr/>
        </p:nvSpPr>
        <p:spPr>
          <a:xfrm>
            <a:off x="6194941" y="5490329"/>
            <a:ext cx="7726918" cy="217884"/>
          </a:xfrm>
          <a:prstGeom prst="rect">
            <a:avLst/>
          </a:prstGeom>
          <a:noFill/>
          <a:ln/>
        </p:spPr>
        <p:txBody>
          <a:bodyPr wrap="none" lIns="0" tIns="0" rIns="0" bIns="0" rtlCol="0" anchor="t"/>
          <a:lstStyle/>
          <a:p>
            <a:pPr marL="0" indent="0" algn="l">
              <a:lnSpc>
                <a:spcPts val="1700"/>
              </a:lnSpc>
              <a:buNone/>
            </a:pP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Quantitative assessment of plastic waste diverted through polythene block production.</a:t>
            </a:r>
            <a:endParaRPr lang="en-US" sz="1350" dirty="0">
              <a:latin typeface="Times New Roman" panose="02020603050405020304" pitchFamily="18" charset="0"/>
              <a:cs typeface="Times New Roman" panose="02020603050405020304" pitchFamily="18" charset="0"/>
            </a:endParaRPr>
          </a:p>
        </p:txBody>
      </p:sp>
      <p:pic>
        <p:nvPicPr>
          <p:cNvPr id="16"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194941" y="6025634"/>
            <a:ext cx="177046" cy="177046"/>
          </a:xfrm>
          <a:prstGeom prst="rect">
            <a:avLst/>
          </a:prstGeom>
        </p:spPr>
      </p:pic>
      <p:sp>
        <p:nvSpPr>
          <p:cNvPr id="17" name="Shape 10"/>
          <p:cNvSpPr/>
          <p:nvPr/>
        </p:nvSpPr>
        <p:spPr>
          <a:xfrm>
            <a:off x="6194941" y="6286024"/>
            <a:ext cx="7726918" cy="22860"/>
          </a:xfrm>
          <a:prstGeom prst="rect">
            <a:avLst/>
          </a:prstGeom>
          <a:solidFill>
            <a:srgbClr val="1BCF85"/>
          </a:solidFill>
          <a:ln/>
        </p:spPr>
      </p:sp>
      <p:sp>
        <p:nvSpPr>
          <p:cNvPr id="18" name="Text 11"/>
          <p:cNvSpPr/>
          <p:nvPr/>
        </p:nvSpPr>
        <p:spPr>
          <a:xfrm>
            <a:off x="6194941" y="6420207"/>
            <a:ext cx="3241834" cy="330994"/>
          </a:xfrm>
          <a:prstGeom prst="rect">
            <a:avLst/>
          </a:prstGeom>
          <a:noFill/>
          <a:ln/>
        </p:spPr>
        <p:txBody>
          <a:bodyPr wrap="none" lIns="0" tIns="0" rIns="0" bIns="0" rtlCol="0" anchor="t"/>
          <a:lstStyle/>
          <a:p>
            <a:pPr marL="0" indent="0" algn="l">
              <a:lnSpc>
                <a:spcPts val="2600"/>
              </a:lnSpc>
              <a:buNone/>
            </a:pPr>
            <a:r>
              <a:rPr lang="en-US" sz="2000" dirty="0">
                <a:solidFill>
                  <a:srgbClr val="67534F"/>
                </a:solidFill>
                <a:latin typeface="Times New Roman" panose="02020603050405020304" pitchFamily="18" charset="0"/>
                <a:ea typeface="Marcellus" pitchFamily="34" charset="-122"/>
                <a:cs typeface="Times New Roman" panose="02020603050405020304" pitchFamily="18" charset="0"/>
              </a:rPr>
              <a:t>Interviews with Stakeholders</a:t>
            </a:r>
            <a:endParaRPr lang="en-US" sz="2000" dirty="0">
              <a:latin typeface="Times New Roman" panose="02020603050405020304" pitchFamily="18" charset="0"/>
              <a:cs typeface="Times New Roman" panose="02020603050405020304" pitchFamily="18" charset="0"/>
            </a:endParaRPr>
          </a:p>
        </p:txBody>
      </p:sp>
      <p:sp>
        <p:nvSpPr>
          <p:cNvPr id="19" name="Text 12"/>
          <p:cNvSpPr/>
          <p:nvPr/>
        </p:nvSpPr>
        <p:spPr>
          <a:xfrm>
            <a:off x="6194941" y="6845975"/>
            <a:ext cx="7726918" cy="435769"/>
          </a:xfrm>
          <a:prstGeom prst="rect">
            <a:avLst/>
          </a:prstGeom>
          <a:noFill/>
          <a:ln/>
        </p:spPr>
        <p:txBody>
          <a:bodyPr wrap="square" lIns="0" tIns="0" rIns="0" bIns="0" rtlCol="0" anchor="t"/>
          <a:lstStyle/>
          <a:p>
            <a:pPr marL="0" indent="0" algn="l">
              <a:lnSpc>
                <a:spcPts val="1700"/>
              </a:lnSpc>
              <a:buNone/>
            </a:pP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Qualitative data gathered from industry, government, and community stakeholders </a:t>
            </a:r>
            <a:r>
              <a:rPr lang="en-US" sz="1350" i="1" dirty="0">
                <a:solidFill>
                  <a:srgbClr val="67534F"/>
                </a:solidFill>
                <a:latin typeface="Times New Roman" panose="02020603050405020304" pitchFamily="18" charset="0"/>
                <a:ea typeface="Montserrat" pitchFamily="34" charset="-122"/>
                <a:cs typeface="Times New Roman" panose="02020603050405020304" pitchFamily="18" charset="0"/>
              </a:rPr>
              <a:t>(Biswas and Zhang, 2021)</a:t>
            </a:r>
            <a:r>
              <a:rPr lang="en-US" sz="135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3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05683" y="947380"/>
            <a:ext cx="7732633" cy="1318736"/>
          </a:xfrm>
          <a:prstGeom prst="rect">
            <a:avLst/>
          </a:prstGeom>
          <a:noFill/>
          <a:ln/>
        </p:spPr>
        <p:txBody>
          <a:bodyPr wrap="square" lIns="0" tIns="0" rIns="0" bIns="0" rtlCol="0" anchor="t"/>
          <a:lstStyle/>
          <a:p>
            <a:pPr marL="0" indent="0" algn="l">
              <a:lnSpc>
                <a:spcPts val="5150"/>
              </a:lnSpc>
              <a:buNone/>
            </a:pPr>
            <a:r>
              <a:rPr lang="en-US" sz="3950" dirty="0">
                <a:solidFill>
                  <a:srgbClr val="532418"/>
                </a:solidFill>
                <a:latin typeface="Times New Roman" panose="02020603050405020304" pitchFamily="18" charset="0"/>
                <a:ea typeface="Marcellus" pitchFamily="34" charset="-122"/>
                <a:cs typeface="Times New Roman" panose="02020603050405020304" pitchFamily="18" charset="0"/>
              </a:rPr>
              <a:t>Expected Outcomes &amp; Significance</a:t>
            </a:r>
            <a:endParaRPr lang="en-US" sz="3950" dirty="0">
              <a:latin typeface="Times New Roman" panose="02020603050405020304" pitchFamily="18" charset="0"/>
              <a:cs typeface="Times New Roman" panose="02020603050405020304" pitchFamily="18" charset="0"/>
            </a:endParaRPr>
          </a:p>
        </p:txBody>
      </p:sp>
      <p:sp>
        <p:nvSpPr>
          <p:cNvPr id="4" name="Shape 1"/>
          <p:cNvSpPr/>
          <p:nvPr/>
        </p:nvSpPr>
        <p:spPr>
          <a:xfrm>
            <a:off x="705683" y="2501265"/>
            <a:ext cx="7732633" cy="1023461"/>
          </a:xfrm>
          <a:prstGeom prst="roundRect">
            <a:avLst>
              <a:gd name="adj" fmla="val 15514"/>
            </a:avLst>
          </a:prstGeom>
          <a:solidFill>
            <a:srgbClr val="FFFFF4"/>
          </a:solidFill>
          <a:ln w="15240">
            <a:solidFill>
              <a:srgbClr val="1BCF85"/>
            </a:solidFill>
            <a:prstDash val="solid"/>
          </a:ln>
        </p:spPr>
      </p:sp>
      <p:sp>
        <p:nvSpPr>
          <p:cNvPr id="5" name="Text 2"/>
          <p:cNvSpPr/>
          <p:nvPr/>
        </p:nvSpPr>
        <p:spPr>
          <a:xfrm>
            <a:off x="897255" y="2692837"/>
            <a:ext cx="4463891" cy="329684"/>
          </a:xfrm>
          <a:prstGeom prst="rect">
            <a:avLst/>
          </a:prstGeom>
          <a:noFill/>
          <a:ln/>
        </p:spPr>
        <p:txBody>
          <a:bodyPr wrap="none" lIns="0" tIns="0" rIns="0" bIns="0" rtlCol="0" anchor="t"/>
          <a:lstStyle/>
          <a:p>
            <a:pPr marL="0" indent="0" algn="l">
              <a:lnSpc>
                <a:spcPts val="2550"/>
              </a:lnSpc>
              <a:buNone/>
            </a:pPr>
            <a:r>
              <a:rPr lang="en-US" sz="1950" dirty="0">
                <a:solidFill>
                  <a:srgbClr val="000000"/>
                </a:solidFill>
                <a:latin typeface="Times New Roman" panose="02020603050405020304" pitchFamily="18" charset="0"/>
                <a:ea typeface="Marcellus" pitchFamily="34" charset="-122"/>
                <a:cs typeface="Times New Roman" panose="02020603050405020304" pitchFamily="18" charset="0"/>
              </a:rPr>
              <a:t>🌊</a:t>
            </a:r>
            <a:r>
              <a:rPr lang="en-US" sz="1950" dirty="0">
                <a:solidFill>
                  <a:srgbClr val="67534F"/>
                </a:solidFill>
                <a:latin typeface="Times New Roman" panose="02020603050405020304" pitchFamily="18" charset="0"/>
                <a:ea typeface="Marcellus" pitchFamily="34" charset="-122"/>
                <a:cs typeface="Times New Roman" panose="02020603050405020304" pitchFamily="18" charset="0"/>
              </a:rPr>
              <a:t> Reduction in Plastic Waste Pollution</a:t>
            </a:r>
            <a:endParaRPr lang="en-US" sz="1950" dirty="0">
              <a:latin typeface="Times New Roman" panose="02020603050405020304" pitchFamily="18" charset="0"/>
              <a:cs typeface="Times New Roman" panose="02020603050405020304" pitchFamily="18" charset="0"/>
            </a:endParaRPr>
          </a:p>
        </p:txBody>
      </p:sp>
      <p:sp>
        <p:nvSpPr>
          <p:cNvPr id="6" name="Text 3"/>
          <p:cNvSpPr/>
          <p:nvPr/>
        </p:nvSpPr>
        <p:spPr>
          <a:xfrm>
            <a:off x="897255" y="3116580"/>
            <a:ext cx="7349490" cy="216575"/>
          </a:xfrm>
          <a:prstGeom prst="rect">
            <a:avLst/>
          </a:prstGeom>
          <a:noFill/>
          <a:ln/>
        </p:spPr>
        <p:txBody>
          <a:bodyPr wrap="none" lIns="0" tIns="0" rIns="0" bIns="0" rtlCol="0" anchor="t"/>
          <a:lstStyle/>
          <a:p>
            <a:pPr marL="0" indent="0" algn="l">
              <a:lnSpc>
                <a:spcPts val="17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Significant diversion of polythene from rivers, land, and drainage systems.</a:t>
            </a:r>
            <a:endParaRPr lang="en-US" sz="1400" dirty="0">
              <a:latin typeface="Times New Roman" panose="02020603050405020304" pitchFamily="18" charset="0"/>
              <a:cs typeface="Times New Roman" panose="02020603050405020304" pitchFamily="18" charset="0"/>
            </a:endParaRPr>
          </a:p>
        </p:txBody>
      </p:sp>
      <p:sp>
        <p:nvSpPr>
          <p:cNvPr id="7" name="Shape 4"/>
          <p:cNvSpPr/>
          <p:nvPr/>
        </p:nvSpPr>
        <p:spPr>
          <a:xfrm>
            <a:off x="705683" y="3681532"/>
            <a:ext cx="7732633" cy="1023461"/>
          </a:xfrm>
          <a:prstGeom prst="roundRect">
            <a:avLst>
              <a:gd name="adj" fmla="val 15514"/>
            </a:avLst>
          </a:prstGeom>
          <a:solidFill>
            <a:srgbClr val="FFFFF4"/>
          </a:solidFill>
          <a:ln w="15240">
            <a:solidFill>
              <a:srgbClr val="1BCF85"/>
            </a:solidFill>
            <a:prstDash val="solid"/>
          </a:ln>
        </p:spPr>
      </p:sp>
      <p:sp>
        <p:nvSpPr>
          <p:cNvPr id="8" name="Text 5"/>
          <p:cNvSpPr/>
          <p:nvPr/>
        </p:nvSpPr>
        <p:spPr>
          <a:xfrm>
            <a:off x="897255" y="3873103"/>
            <a:ext cx="3122176" cy="329684"/>
          </a:xfrm>
          <a:prstGeom prst="rect">
            <a:avLst/>
          </a:prstGeom>
          <a:noFill/>
          <a:ln/>
        </p:spPr>
        <p:txBody>
          <a:bodyPr wrap="none" lIns="0" tIns="0" rIns="0" bIns="0" rtlCol="0" anchor="t"/>
          <a:lstStyle/>
          <a:p>
            <a:pPr marL="0" indent="0" algn="l">
              <a:lnSpc>
                <a:spcPts val="2550"/>
              </a:lnSpc>
              <a:buNone/>
            </a:pPr>
            <a:r>
              <a:rPr lang="en-US" sz="1950" dirty="0">
                <a:solidFill>
                  <a:srgbClr val="000000"/>
                </a:solidFill>
                <a:latin typeface="Times New Roman" panose="02020603050405020304" pitchFamily="18" charset="0"/>
                <a:ea typeface="Marcellus" pitchFamily="34" charset="-122"/>
                <a:cs typeface="Times New Roman" panose="02020603050405020304" pitchFamily="18" charset="0"/>
              </a:rPr>
              <a:t>🌿</a:t>
            </a:r>
            <a:r>
              <a:rPr lang="en-US" sz="1950" dirty="0">
                <a:solidFill>
                  <a:srgbClr val="67534F"/>
                </a:solidFill>
                <a:latin typeface="Times New Roman" panose="02020603050405020304" pitchFamily="18" charset="0"/>
                <a:ea typeface="Marcellus" pitchFamily="34" charset="-122"/>
                <a:cs typeface="Times New Roman" panose="02020603050405020304" pitchFamily="18" charset="0"/>
              </a:rPr>
              <a:t> Lower Carbon Emissions</a:t>
            </a:r>
            <a:endParaRPr lang="en-US" sz="1950" dirty="0">
              <a:latin typeface="Times New Roman" panose="02020603050405020304" pitchFamily="18" charset="0"/>
              <a:cs typeface="Times New Roman" panose="02020603050405020304" pitchFamily="18" charset="0"/>
            </a:endParaRPr>
          </a:p>
        </p:txBody>
      </p:sp>
      <p:sp>
        <p:nvSpPr>
          <p:cNvPr id="9" name="Text 6"/>
          <p:cNvSpPr/>
          <p:nvPr/>
        </p:nvSpPr>
        <p:spPr>
          <a:xfrm>
            <a:off x="897255" y="4296847"/>
            <a:ext cx="7349490" cy="216575"/>
          </a:xfrm>
          <a:prstGeom prst="rect">
            <a:avLst/>
          </a:prstGeom>
          <a:noFill/>
          <a:ln/>
        </p:spPr>
        <p:txBody>
          <a:bodyPr wrap="none" lIns="0" tIns="0" rIns="0" bIns="0" rtlCol="0" anchor="t"/>
          <a:lstStyle/>
          <a:p>
            <a:pPr marL="0" indent="0" algn="l">
              <a:lnSpc>
                <a:spcPts val="17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Measurable decrease in CO₂ output compared to traditional brick kiln production.</a:t>
            </a:r>
            <a:endParaRPr lang="en-US" sz="1400" dirty="0">
              <a:latin typeface="Times New Roman" panose="02020603050405020304" pitchFamily="18" charset="0"/>
              <a:cs typeface="Times New Roman" panose="02020603050405020304" pitchFamily="18" charset="0"/>
            </a:endParaRPr>
          </a:p>
        </p:txBody>
      </p:sp>
      <p:sp>
        <p:nvSpPr>
          <p:cNvPr id="10" name="Shape 7"/>
          <p:cNvSpPr/>
          <p:nvPr/>
        </p:nvSpPr>
        <p:spPr>
          <a:xfrm>
            <a:off x="705683" y="4861798"/>
            <a:ext cx="7732633" cy="1023461"/>
          </a:xfrm>
          <a:prstGeom prst="roundRect">
            <a:avLst>
              <a:gd name="adj" fmla="val 15514"/>
            </a:avLst>
          </a:prstGeom>
          <a:solidFill>
            <a:srgbClr val="FFFFF4"/>
          </a:solidFill>
          <a:ln w="15240">
            <a:solidFill>
              <a:srgbClr val="1BCF85"/>
            </a:solidFill>
            <a:prstDash val="solid"/>
          </a:ln>
        </p:spPr>
      </p:sp>
      <p:sp>
        <p:nvSpPr>
          <p:cNvPr id="11" name="Text 8"/>
          <p:cNvSpPr/>
          <p:nvPr/>
        </p:nvSpPr>
        <p:spPr>
          <a:xfrm>
            <a:off x="897255" y="5053370"/>
            <a:ext cx="3770352" cy="329684"/>
          </a:xfrm>
          <a:prstGeom prst="rect">
            <a:avLst/>
          </a:prstGeom>
          <a:noFill/>
          <a:ln/>
        </p:spPr>
        <p:txBody>
          <a:bodyPr wrap="none" lIns="0" tIns="0" rIns="0" bIns="0" rtlCol="0" anchor="t"/>
          <a:lstStyle/>
          <a:p>
            <a:pPr marL="0" indent="0" algn="l">
              <a:lnSpc>
                <a:spcPts val="2550"/>
              </a:lnSpc>
              <a:buNone/>
            </a:pPr>
            <a:r>
              <a:rPr lang="en-US" sz="1950" dirty="0">
                <a:solidFill>
                  <a:srgbClr val="000000"/>
                </a:solidFill>
                <a:latin typeface="Times New Roman" panose="02020603050405020304" pitchFamily="18" charset="0"/>
                <a:ea typeface="Marcellus" pitchFamily="34" charset="-122"/>
                <a:cs typeface="Times New Roman" panose="02020603050405020304" pitchFamily="18" charset="0"/>
              </a:rPr>
              <a:t>🌱</a:t>
            </a:r>
            <a:r>
              <a:rPr lang="en-US" sz="1950" dirty="0">
                <a:solidFill>
                  <a:srgbClr val="67534F"/>
                </a:solidFill>
                <a:latin typeface="Times New Roman" panose="02020603050405020304" pitchFamily="18" charset="0"/>
                <a:ea typeface="Marcellus" pitchFamily="34" charset="-122"/>
                <a:cs typeface="Times New Roman" panose="02020603050405020304" pitchFamily="18" charset="0"/>
              </a:rPr>
              <a:t> Preservation of Soil Resources</a:t>
            </a:r>
            <a:endParaRPr lang="en-US" sz="1950" dirty="0">
              <a:latin typeface="Times New Roman" panose="02020603050405020304" pitchFamily="18" charset="0"/>
              <a:cs typeface="Times New Roman" panose="02020603050405020304" pitchFamily="18" charset="0"/>
            </a:endParaRPr>
          </a:p>
        </p:txBody>
      </p:sp>
      <p:sp>
        <p:nvSpPr>
          <p:cNvPr id="12" name="Text 9"/>
          <p:cNvSpPr/>
          <p:nvPr/>
        </p:nvSpPr>
        <p:spPr>
          <a:xfrm>
            <a:off x="897255" y="5477113"/>
            <a:ext cx="7349490" cy="216575"/>
          </a:xfrm>
          <a:prstGeom prst="rect">
            <a:avLst/>
          </a:prstGeom>
          <a:noFill/>
          <a:ln/>
        </p:spPr>
        <p:txBody>
          <a:bodyPr wrap="none" lIns="0" tIns="0" rIns="0" bIns="0" rtlCol="0" anchor="t"/>
          <a:lstStyle/>
          <a:p>
            <a:pPr marL="0" indent="0" algn="l">
              <a:lnSpc>
                <a:spcPts val="17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Elimination of topsoil extraction protects agricultural land and food security.</a:t>
            </a:r>
            <a:endParaRPr lang="en-US" sz="1400" dirty="0">
              <a:latin typeface="Times New Roman" panose="02020603050405020304" pitchFamily="18" charset="0"/>
              <a:cs typeface="Times New Roman" panose="02020603050405020304" pitchFamily="18" charset="0"/>
            </a:endParaRPr>
          </a:p>
        </p:txBody>
      </p:sp>
      <p:sp>
        <p:nvSpPr>
          <p:cNvPr id="13" name="Shape 10"/>
          <p:cNvSpPr/>
          <p:nvPr/>
        </p:nvSpPr>
        <p:spPr>
          <a:xfrm>
            <a:off x="705683" y="6042065"/>
            <a:ext cx="7732633" cy="1240036"/>
          </a:xfrm>
          <a:prstGeom prst="roundRect">
            <a:avLst>
              <a:gd name="adj" fmla="val 12804"/>
            </a:avLst>
          </a:prstGeom>
          <a:solidFill>
            <a:srgbClr val="FFFFF4"/>
          </a:solidFill>
          <a:ln w="15240">
            <a:solidFill>
              <a:srgbClr val="1BCF85"/>
            </a:solidFill>
            <a:prstDash val="solid"/>
          </a:ln>
        </p:spPr>
      </p:sp>
      <p:sp>
        <p:nvSpPr>
          <p:cNvPr id="14" name="Text 11"/>
          <p:cNvSpPr/>
          <p:nvPr/>
        </p:nvSpPr>
        <p:spPr>
          <a:xfrm>
            <a:off x="897255" y="6233636"/>
            <a:ext cx="5170527" cy="329684"/>
          </a:xfrm>
          <a:prstGeom prst="rect">
            <a:avLst/>
          </a:prstGeom>
          <a:noFill/>
          <a:ln/>
        </p:spPr>
        <p:txBody>
          <a:bodyPr wrap="none" lIns="0" tIns="0" rIns="0" bIns="0" rtlCol="0" anchor="t"/>
          <a:lstStyle/>
          <a:p>
            <a:pPr marL="0" indent="0" algn="l">
              <a:lnSpc>
                <a:spcPts val="2550"/>
              </a:lnSpc>
              <a:buNone/>
            </a:pPr>
            <a:r>
              <a:rPr lang="en-US" sz="1950" dirty="0">
                <a:solidFill>
                  <a:srgbClr val="000000"/>
                </a:solidFill>
                <a:latin typeface="Times New Roman" panose="02020603050405020304" pitchFamily="18" charset="0"/>
                <a:ea typeface="Marcellus" pitchFamily="34" charset="-122"/>
                <a:cs typeface="Times New Roman" panose="02020603050405020304" pitchFamily="18" charset="0"/>
              </a:rPr>
              <a:t>🏗️</a:t>
            </a:r>
            <a:r>
              <a:rPr lang="en-US" sz="1950" dirty="0">
                <a:solidFill>
                  <a:srgbClr val="67534F"/>
                </a:solidFill>
                <a:latin typeface="Times New Roman" panose="02020603050405020304" pitchFamily="18" charset="0"/>
                <a:ea typeface="Marcellus" pitchFamily="34" charset="-122"/>
                <a:cs typeface="Times New Roman" panose="02020603050405020304" pitchFamily="18" charset="0"/>
              </a:rPr>
              <a:t> Supports Sustainable Construction Policies</a:t>
            </a:r>
            <a:endParaRPr lang="en-US" sz="1950" dirty="0">
              <a:latin typeface="Times New Roman" panose="02020603050405020304" pitchFamily="18" charset="0"/>
              <a:cs typeface="Times New Roman" panose="02020603050405020304" pitchFamily="18" charset="0"/>
            </a:endParaRPr>
          </a:p>
        </p:txBody>
      </p:sp>
      <p:sp>
        <p:nvSpPr>
          <p:cNvPr id="15" name="Text 12"/>
          <p:cNvSpPr/>
          <p:nvPr/>
        </p:nvSpPr>
        <p:spPr>
          <a:xfrm>
            <a:off x="897255" y="6657380"/>
            <a:ext cx="7349490" cy="433149"/>
          </a:xfrm>
          <a:prstGeom prst="rect">
            <a:avLst/>
          </a:prstGeom>
          <a:noFill/>
          <a:ln/>
        </p:spPr>
        <p:txBody>
          <a:bodyPr wrap="square" lIns="0" tIns="0" rIns="0" bIns="0" rtlCol="0" anchor="t"/>
          <a:lstStyle/>
          <a:p>
            <a:pPr marL="0" indent="0" algn="l">
              <a:lnSpc>
                <a:spcPts val="1700"/>
              </a:lnSpc>
              <a:buNone/>
            </a:pP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Findings will inform evidence-based policy for green building in Bangladesh </a:t>
            </a:r>
            <a:r>
              <a:rPr lang="en-US" sz="1400" i="1" dirty="0">
                <a:solidFill>
                  <a:srgbClr val="67534F"/>
                </a:solidFill>
                <a:latin typeface="Times New Roman" panose="02020603050405020304" pitchFamily="18" charset="0"/>
                <a:ea typeface="Montserrat" pitchFamily="34" charset="-122"/>
                <a:cs typeface="Times New Roman" panose="02020603050405020304" pitchFamily="18" charset="0"/>
              </a:rPr>
              <a:t>(Fahim et al., 2023; Roknuzzaman et al., 2025)</a:t>
            </a:r>
            <a:r>
              <a:rPr lang="en-US" sz="1400" dirty="0">
                <a:solidFill>
                  <a:srgbClr val="67534F"/>
                </a:solidFill>
                <a:latin typeface="Times New Roman" panose="02020603050405020304" pitchFamily="18" charset="0"/>
                <a:ea typeface="Montserrat" pitchFamily="34" charset="-122"/>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05683" y="947380"/>
            <a:ext cx="7732633" cy="1318736"/>
          </a:xfrm>
          <a:prstGeom prst="rect">
            <a:avLst/>
          </a:prstGeom>
          <a:noFill/>
          <a:ln/>
        </p:spPr>
        <p:txBody>
          <a:bodyPr wrap="square" lIns="0" tIns="0" rIns="0" bIns="0" rtlCol="0" anchor="t"/>
          <a:lstStyle/>
          <a:p>
            <a:pPr marL="0" indent="0" algn="l">
              <a:lnSpc>
                <a:spcPts val="5150"/>
              </a:lnSpc>
              <a:buNone/>
            </a:pPr>
            <a:r>
              <a:rPr lang="en-US" sz="3950" b="1" dirty="0">
                <a:solidFill>
                  <a:srgbClr val="532418"/>
                </a:solidFill>
                <a:latin typeface="Times New Roman" panose="02020603050405020304" pitchFamily="18" charset="0"/>
                <a:ea typeface="Marcellus" pitchFamily="34" charset="-122"/>
                <a:cs typeface="Times New Roman" panose="02020603050405020304" pitchFamily="18" charset="0"/>
              </a:rPr>
              <a:t>Conclusion</a:t>
            </a:r>
            <a:endParaRPr lang="en-US" sz="3950" b="1" dirty="0">
              <a:latin typeface="Times New Roman" panose="02020603050405020304" pitchFamily="18" charset="0"/>
              <a:cs typeface="Times New Roman" panose="02020603050405020304" pitchFamily="18" charset="0"/>
            </a:endParaRPr>
          </a:p>
        </p:txBody>
      </p:sp>
      <p:sp>
        <p:nvSpPr>
          <p:cNvPr id="16" name="Rectangle 15"/>
          <p:cNvSpPr/>
          <p:nvPr/>
        </p:nvSpPr>
        <p:spPr>
          <a:xfrm>
            <a:off x="705683" y="1957223"/>
            <a:ext cx="12804834" cy="4555093"/>
          </a:xfrm>
          <a:prstGeom prst="rect">
            <a:avLst/>
          </a:prstGeom>
        </p:spPr>
        <p:txBody>
          <a:bodyPr wrap="square">
            <a:spAutoFit/>
          </a:bodyPr>
          <a:lstStyle/>
          <a:p>
            <a:pPr algn="just">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To sum it up, the research will offer an in-depth assessment of the environmental effect of using recycled polythene as a construction material in Bangladesh in the form of a mixed-methods research. The qualitative analysis, in combination with the quantitative one, provides an in-depth image of the potential advantages and the challenges associated with the use of this innovative solution.</a:t>
            </a:r>
          </a:p>
          <a:p>
            <a:pPr algn="just">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Hopefully, the results will show that recycled polythene construction materials can contribute a lot to reducing plastic waste, carbon emissions, and saving soil resources, which will make them a viable alternative to traditional clay bricks. Nevertheless, the implementation is bound to be successful only in case the technical, economic, and regulatory issues are addressed and the stakeholders are made more aware.</a:t>
            </a:r>
          </a:p>
          <a:p>
            <a:pPr algn="just">
              <a:lnSpc>
                <a:spcPct val="150000"/>
              </a:lnSpc>
              <a:spcAft>
                <a:spcPts val="8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Overall, this paper has identified that environmental problems may be transformed into opportunities for sustainable development and provides the foundation for further work in the specified field.</a:t>
            </a:r>
          </a:p>
          <a:p>
            <a:pPr algn="just">
              <a:lnSpc>
                <a:spcPct val="150000"/>
              </a:lnSpc>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218196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05683" y="556962"/>
            <a:ext cx="7732633" cy="809501"/>
          </a:xfrm>
          <a:prstGeom prst="rect">
            <a:avLst/>
          </a:prstGeom>
          <a:noFill/>
          <a:ln/>
        </p:spPr>
        <p:txBody>
          <a:bodyPr wrap="square" lIns="0" tIns="0" rIns="0" bIns="0" rtlCol="0" anchor="t"/>
          <a:lstStyle/>
          <a:p>
            <a:pPr marL="0" indent="0" algn="l">
              <a:lnSpc>
                <a:spcPts val="5150"/>
              </a:lnSpc>
              <a:buNone/>
            </a:pPr>
            <a:r>
              <a:rPr lang="en-US" sz="3950" b="1" dirty="0">
                <a:solidFill>
                  <a:srgbClr val="532418"/>
                </a:solidFill>
                <a:latin typeface="Times New Roman" panose="02020603050405020304" pitchFamily="18" charset="0"/>
                <a:ea typeface="Marcellus" pitchFamily="34" charset="-122"/>
                <a:cs typeface="Times New Roman" panose="02020603050405020304" pitchFamily="18" charset="0"/>
              </a:rPr>
              <a:t>References</a:t>
            </a:r>
          </a:p>
        </p:txBody>
      </p:sp>
      <p:sp>
        <p:nvSpPr>
          <p:cNvPr id="2" name="Rectangle 1"/>
          <p:cNvSpPr/>
          <p:nvPr/>
        </p:nvSpPr>
        <p:spPr>
          <a:xfrm>
            <a:off x="705683" y="1255605"/>
            <a:ext cx="13849563" cy="5763116"/>
          </a:xfrm>
          <a:prstGeom prst="rect">
            <a:avLst/>
          </a:prstGeom>
        </p:spPr>
        <p:txBody>
          <a:bodyPr wrap="square">
            <a:spAutoFit/>
          </a:bodyPr>
          <a:lstStyle/>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Abbasi, T., Haghighi Fard, N. J.,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Madadizadeh</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F.,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Eslami</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Ebrahimi</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 A. (2023). Environmental impact assessment of low-density polyethylene and polyethylene terephthalate containers using a life cycle assessment technique. Journal of Polymers and the Environment, 31, 3493–3508.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https://doi.org/10.1007/s10924-023-02806-0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Ahammed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Shahriar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M.M.,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Shuvo</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M.A.A.,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Sibly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A.W., Hassan, M.M.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Arnob</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H.A.Z., 2024. A Comprehensive Evaluation of Environment-Friendly Eco-Bricks as Sustainable Structural Element.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Mahir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Shuvo</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Md. Asif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Ahammed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Sibly</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Abdul Wahid and Hassan, Md.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Mehedi</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Arnob</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Hasib</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Al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Zawed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 Comprehensive Evaluation of Environment-Friendly Eco-Bricks as Sustainable Structural Element.</a:t>
            </a: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Alam</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O., Li, G.,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Zheng</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X., Sultana, N. and Du, D., 2024. The effect of green supply chain management practices in reduction of construction wastes and carbon emission in Bangladesh. Journal of Material Cycles and Waste Management, 26(4), pp.2491-2508.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https://link.springer.com/article/10.1007/s10163-024-01987-7</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Begum, M. H. A., Roy, R. C.,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Sharmin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N. (2015). Recycle of waste polythene and use this recycled polythene to produce construction block. International Journal of Engineering Research and General Science, 3(4), 265–270.</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Biswas, W.K. and Zhang, X., 2021. Techno-assessment of the use of recycled plastic waste in RE. Sustainability, 13(16), p.8678.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https://doi.org/10.3390/su13168678</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Das, A.J. and Ali, M., 2025. Prospective use and assessment of recycled plastic in construction industry. Recycling, 10(2), p.41.</a:t>
            </a:r>
            <a:b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https://doi.org/10.3390/recycling10020041</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Fahim</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G., Hossain, M.T.,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Penheiro</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Zakir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M.I.B.,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Shamsuzzaman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Morshed</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M.S., Khan, S.H.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Hamja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 2023. Recycling of plastic polymer: reinforcement of building material using polymer plastics of used COVID-19 syringes. Buildings, 13(4), p.919.</a:t>
            </a: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Hanif</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2024. Recycling of Plastic Waste: Sustainable Product Strategy for Bangladesh (Doctoral dissertation, © University of Dhaka).</a:t>
            </a: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Haque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M.S. and Islam, S., 2021. Effectiveness of waste plastic bottles as construction material in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Rohingya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displacement camps. Cleaner Engineering and Technology, 3, p.100110.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https://doi.org/10.1016/j.clet.2021.100110</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Haque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S.E.,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Nahar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N.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Haque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M.S., 2024. A study on the waste generation rates and recycling potential for the construction and demolition waste in Dhaka, Bangladesh. Environmental Monitoring and Assessment, 196(2), p.183.</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Hossain, S., Rahman, M.A., Chowdhury, M.A.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Mohonta</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S.K., 2021. Plastic pollution in Bangladesh: A review on current status emphasizing the impacts on environment and public health. Environmental Engineering Research, 26(6).</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Islam, M.J., Ahmed, 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Shahjalal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Jihad, A.M., Based, Z.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Hasan</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M.M., 2023. Strength, durability, and impact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of recycled aggregate concrete with polypropylene aggregate. Construction and Building Materials, 408, p.133646. </a:t>
            </a:r>
            <a:r>
              <a:rPr lang="en-GB" sz="11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https://doi.org/10.1016/j.conbuildmat.2023.133646</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Islam, M.J.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Shahjalal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2021. Effect of polypropylene plastic on concrete properties as a partial replacement of stone and brick aggregate. Case Studies in Construction Materials, 15, p.e00627.</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Islam, M.J.,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Shahjalal</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M. and </a:t>
            </a:r>
            <a:r>
              <a:rPr lang="en-GB" sz="1100" dirty="0" err="1">
                <a:effectLst/>
                <a:latin typeface="Times New Roman" panose="02020603050405020304" pitchFamily="18" charset="0"/>
                <a:ea typeface="Times New Roman" panose="02020603050405020304" pitchFamily="18" charset="0"/>
                <a:cs typeface="Times New Roman" panose="02020603050405020304" pitchFamily="18" charset="0"/>
              </a:rPr>
              <a:t>Haque</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N.M.A., 2022. Mechanical and durability properties of concrete with recycled polypropylene waste plastic as a partial replacement of coarse aggregate. Journal of Building Engineering, 54, p.104597.</a:t>
            </a:r>
          </a:p>
          <a:p>
            <a:pPr algn="just">
              <a:lnSpc>
                <a:spcPct val="150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Islam, M.J., 2022. Comparative study of concrete with polypropylene and polyethylene terephthalate waste plastic as partial replacement of coarse aggregate. Advances in Civil Engineering, 2022(1), p.4928065.</a:t>
            </a:r>
          </a:p>
          <a:p>
            <a:r>
              <a:rPr lang="en-GB" sz="1100" dirty="0">
                <a:effectLst/>
                <a:latin typeface="Times New Roman" panose="02020603050405020304" pitchFamily="18" charset="0"/>
                <a:ea typeface="Calibri" panose="020F0502020204030204" pitchFamily="34" charset="0"/>
                <a:cs typeface="Times New Roman" panose="02020603050405020304" pitchFamily="18" charset="0"/>
              </a:rPr>
              <a:t>Islam, S.R.,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Jhumur</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M.M.,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Majumder</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S.N.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Mutsuddy</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R., 2025. Life cycle assessment of mortar with recycled brick dust and enhancement of mechanical performance by incorporating nylon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fiber</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Journal of Material Cycles and Waste Management, 27(3), pp.1678-1690. </a:t>
            </a:r>
            <a:r>
              <a:rPr lang="en-GB" sz="11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https://link.springer.com/article/10.1007/s10163-025-02217-4</a:t>
            </a:r>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97750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134</TotalTime>
  <Words>1919</Words>
  <Application>Microsoft Office PowerPoint</Application>
  <PresentationFormat>Custom</PresentationFormat>
  <Paragraphs>161</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Times New Roman</vt:lpstr>
      <vt:lpstr>Montserrat</vt:lpstr>
      <vt:lpstr>TechnicLite</vt:lpstr>
      <vt:lpstr>Arial</vt:lpstr>
      <vt:lpstr>Marcellus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H P</dc:creator>
  <cp:lastModifiedBy>Ahsan Alahi Rafi</cp:lastModifiedBy>
  <cp:revision>9</cp:revision>
  <dcterms:created xsi:type="dcterms:W3CDTF">2026-04-01T18:34:37Z</dcterms:created>
  <dcterms:modified xsi:type="dcterms:W3CDTF">2026-04-20T22:18:44Z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15153918</vt:lpwstr>
  </property>
  <property fmtid="{D5CDD505-2E9C-101B-9397-08002B2CF9AE}" pid="3" name="NXPowerLiteSettings">
    <vt:lpwstr>F7000400038000</vt:lpwstr>
  </property>
  <property fmtid="{D5CDD505-2E9C-101B-9397-08002B2CF9AE}" pid="4" name="NXPowerLiteVersion">
    <vt:lpwstr>S11.0.1</vt:lpwstr>
  </property>
</Properties>
</file>