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8"/>
  </p:notesMasterIdLst>
  <p:sldIdLst>
    <p:sldId id="257" r:id="rId2"/>
    <p:sldId id="650" r:id="rId3"/>
    <p:sldId id="258" r:id="rId4"/>
    <p:sldId id="305" r:id="rId5"/>
    <p:sldId id="1204" r:id="rId6"/>
    <p:sldId id="1205" r:id="rId7"/>
    <p:sldId id="1207" r:id="rId8"/>
    <p:sldId id="1208" r:id="rId9"/>
    <p:sldId id="1209" r:id="rId10"/>
    <p:sldId id="1210" r:id="rId11"/>
    <p:sldId id="1211" r:id="rId12"/>
    <p:sldId id="1212" r:id="rId13"/>
    <p:sldId id="1213" r:id="rId14"/>
    <p:sldId id="1215" r:id="rId15"/>
    <p:sldId id="1216" r:id="rId16"/>
    <p:sldId id="1226" r:id="rId17"/>
    <p:sldId id="1217" r:id="rId18"/>
    <p:sldId id="1218" r:id="rId19"/>
    <p:sldId id="1219" r:id="rId20"/>
    <p:sldId id="1222" r:id="rId21"/>
    <p:sldId id="1227" r:id="rId22"/>
    <p:sldId id="1223" r:id="rId23"/>
    <p:sldId id="1224" r:id="rId24"/>
    <p:sldId id="1225" r:id="rId25"/>
    <p:sldId id="1220" r:id="rId26"/>
    <p:sldId id="1206"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8132CC-8D29-4F62-9D1A-C7FE6484963D}" v="1" dt="2025-07-01T08:07:55.0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20" autoAdjust="0"/>
    <p:restoredTop sz="91525" autoAdjust="0"/>
  </p:normalViewPr>
  <p:slideViewPr>
    <p:cSldViewPr snapToGrid="0">
      <p:cViewPr varScale="1">
        <p:scale>
          <a:sx n="83" d="100"/>
          <a:sy n="83" d="100"/>
        </p:scale>
        <p:origin x="249"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238132CC-8D29-4F62-9D1A-C7FE6484963D}"/>
    <pc:docChg chg="undo custSel delSld modSld">
      <pc:chgData name="Helen Lee" userId="950b76d7-29a8-4037-9cf6-1d47a6b96373" providerId="ADAL" clId="{238132CC-8D29-4F62-9D1A-C7FE6484963D}" dt="2025-07-01T08:08:00.543" v="105"/>
      <pc:docMkLst>
        <pc:docMk/>
      </pc:docMkLst>
      <pc:sldChg chg="del">
        <pc:chgData name="Helen Lee" userId="950b76d7-29a8-4037-9cf6-1d47a6b96373" providerId="ADAL" clId="{238132CC-8D29-4F62-9D1A-C7FE6484963D}" dt="2025-07-01T08:06:33.743" v="0" actId="47"/>
        <pc:sldMkLst>
          <pc:docMk/>
          <pc:sldMk cId="692058695" sldId="1203"/>
        </pc:sldMkLst>
      </pc:sldChg>
      <pc:sldChg chg="modSp mod">
        <pc:chgData name="Helen Lee" userId="950b76d7-29a8-4037-9cf6-1d47a6b96373" providerId="ADAL" clId="{238132CC-8D29-4F62-9D1A-C7FE6484963D}" dt="2025-07-01T08:06:46.982" v="11" actId="20577"/>
        <pc:sldMkLst>
          <pc:docMk/>
          <pc:sldMk cId="3420813817" sldId="1206"/>
        </pc:sldMkLst>
        <pc:spChg chg="mod">
          <ac:chgData name="Helen Lee" userId="950b76d7-29a8-4037-9cf6-1d47a6b96373" providerId="ADAL" clId="{238132CC-8D29-4F62-9D1A-C7FE6484963D}" dt="2025-07-01T08:06:46.982" v="11" actId="20577"/>
          <ac:spMkLst>
            <pc:docMk/>
            <pc:sldMk cId="3420813817" sldId="1206"/>
            <ac:spMk id="2" creationId="{5917E918-9A75-B5EC-1059-4E6EA90B1A4B}"/>
          </ac:spMkLst>
        </pc:spChg>
      </pc:sldChg>
      <pc:sldChg chg="modSp mod">
        <pc:chgData name="Helen Lee" userId="950b76d7-29a8-4037-9cf6-1d47a6b96373" providerId="ADAL" clId="{238132CC-8D29-4F62-9D1A-C7FE6484963D}" dt="2025-07-01T08:07:49.081" v="103" actId="1076"/>
        <pc:sldMkLst>
          <pc:docMk/>
          <pc:sldMk cId="1041446519" sldId="1222"/>
        </pc:sldMkLst>
        <pc:spChg chg="mod">
          <ac:chgData name="Helen Lee" userId="950b76d7-29a8-4037-9cf6-1d47a6b96373" providerId="ADAL" clId="{238132CC-8D29-4F62-9D1A-C7FE6484963D}" dt="2025-07-01T08:07:45.146" v="101" actId="1076"/>
          <ac:spMkLst>
            <pc:docMk/>
            <pc:sldMk cId="1041446519" sldId="1222"/>
            <ac:spMk id="2" creationId="{FCF4B9FF-A5C3-78B6-40DA-79A1B10D1F1C}"/>
          </ac:spMkLst>
        </pc:spChg>
        <pc:spChg chg="mod">
          <ac:chgData name="Helen Lee" userId="950b76d7-29a8-4037-9cf6-1d47a6b96373" providerId="ADAL" clId="{238132CC-8D29-4F62-9D1A-C7FE6484963D}" dt="2025-07-01T08:07:49.081" v="103" actId="1076"/>
          <ac:spMkLst>
            <pc:docMk/>
            <pc:sldMk cId="1041446519" sldId="1222"/>
            <ac:spMk id="3" creationId="{19D777FE-CA6F-CB59-0BA1-1A3251ED029D}"/>
          </ac:spMkLst>
        </pc:spChg>
      </pc:sldChg>
      <pc:sldChg chg="modSp mod">
        <pc:chgData name="Helen Lee" userId="950b76d7-29a8-4037-9cf6-1d47a6b96373" providerId="ADAL" clId="{238132CC-8D29-4F62-9D1A-C7FE6484963D}" dt="2025-07-01T08:08:00.543" v="105"/>
        <pc:sldMkLst>
          <pc:docMk/>
          <pc:sldMk cId="1398879167" sldId="1227"/>
        </pc:sldMkLst>
        <pc:spChg chg="mod">
          <ac:chgData name="Helen Lee" userId="950b76d7-29a8-4037-9cf6-1d47a6b96373" providerId="ADAL" clId="{238132CC-8D29-4F62-9D1A-C7FE6484963D}" dt="2025-07-01T08:08:00.543" v="105"/>
          <ac:spMkLst>
            <pc:docMk/>
            <pc:sldMk cId="1398879167" sldId="1227"/>
            <ac:spMk id="2" creationId="{B2D942EE-7662-E25B-8150-FB31EDD896B4}"/>
          </ac:spMkLst>
        </pc:spChg>
        <pc:spChg chg="mod">
          <ac:chgData name="Helen Lee" userId="950b76d7-29a8-4037-9cf6-1d47a6b96373" providerId="ADAL" clId="{238132CC-8D29-4F62-9D1A-C7FE6484963D}" dt="2025-07-01T08:07:55.048" v="104" actId="20578"/>
          <ac:spMkLst>
            <pc:docMk/>
            <pc:sldMk cId="1398879167" sldId="1227"/>
            <ac:spMk id="3" creationId="{11B05072-9098-BE8A-CD84-2A2E932E664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DED26D-0DFF-4738-8F84-300A882262E9}" type="datetimeFigureOut">
              <a:rPr lang="en-GB" smtClean="0"/>
              <a:t>01/07/2025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8F0CED-8BE0-4283-A348-83A435CBF434}" type="slidenum">
              <a:rPr lang="en-GB" smtClean="0"/>
              <a:t>‹#›</a:t>
            </a:fld>
            <a:endParaRPr lang="en-GB"/>
          </a:p>
        </p:txBody>
      </p:sp>
    </p:spTree>
    <p:extLst>
      <p:ext uri="{BB962C8B-B14F-4D97-AF65-F5344CB8AC3E}">
        <p14:creationId xmlns:p14="http://schemas.microsoft.com/office/powerpoint/2010/main" val="4339546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D43FD9-D1D0-4CE0-84D1-A3A9AB9D63C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52345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9974C31-EB4A-4B21-8134-CB5741A1DC5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734911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1C55AE2-6937-49A8-94D4-E4FB2B6D1236}" type="datetime1">
              <a:rPr lang="en-GB" smtClean="0"/>
              <a:t>01/07/2025</a:t>
            </a:fld>
            <a:endParaRPr lang="en-GB"/>
          </a:p>
        </p:txBody>
      </p:sp>
      <p:sp>
        <p:nvSpPr>
          <p:cNvPr id="5" name="Footer Placeholder 4"/>
          <p:cNvSpPr>
            <a:spLocks noGrp="1"/>
          </p:cNvSpPr>
          <p:nvPr>
            <p:ph type="ftr" sz="quarter" idx="11"/>
          </p:nvPr>
        </p:nvSpPr>
        <p:spPr/>
        <p:txBody>
          <a:bodyPr/>
          <a:lstStyle/>
          <a:p>
            <a:r>
              <a:rPr lang="en-GB"/>
              <a:t>Ravitch, Qualitative Research.2e. SAGE Publications. ©2021.</a:t>
            </a:r>
          </a:p>
        </p:txBody>
      </p:sp>
      <p:sp>
        <p:nvSpPr>
          <p:cNvPr id="6" name="Slide Number Placeholder 5"/>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42393699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1B89EC-5A65-4093-BED5-C661749E40BF}" type="datetime1">
              <a:rPr lang="en-GB" smtClean="0"/>
              <a:t>01/07/2025</a:t>
            </a:fld>
            <a:endParaRPr lang="en-GB"/>
          </a:p>
        </p:txBody>
      </p:sp>
      <p:sp>
        <p:nvSpPr>
          <p:cNvPr id="5" name="Footer Placeholder 4"/>
          <p:cNvSpPr>
            <a:spLocks noGrp="1"/>
          </p:cNvSpPr>
          <p:nvPr>
            <p:ph type="ftr" sz="quarter" idx="11"/>
          </p:nvPr>
        </p:nvSpPr>
        <p:spPr/>
        <p:txBody>
          <a:bodyPr/>
          <a:lstStyle/>
          <a:p>
            <a:r>
              <a:rPr lang="en-GB"/>
              <a:t>Ravitch, Qualitative Research.2e. SAGE Publications. ©2021.</a:t>
            </a:r>
          </a:p>
        </p:txBody>
      </p:sp>
      <p:sp>
        <p:nvSpPr>
          <p:cNvPr id="6" name="Slide Number Placeholder 5"/>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21608875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63C7B38-A39F-418F-B05A-7D3B132AFE66}" type="datetime1">
              <a:rPr lang="en-GB" smtClean="0"/>
              <a:t>01/07/2025</a:t>
            </a:fld>
            <a:endParaRPr lang="en-GB"/>
          </a:p>
        </p:txBody>
      </p:sp>
      <p:sp>
        <p:nvSpPr>
          <p:cNvPr id="5" name="Footer Placeholder 4"/>
          <p:cNvSpPr>
            <a:spLocks noGrp="1"/>
          </p:cNvSpPr>
          <p:nvPr>
            <p:ph type="ftr" sz="quarter" idx="11"/>
          </p:nvPr>
        </p:nvSpPr>
        <p:spPr/>
        <p:txBody>
          <a:bodyPr/>
          <a:lstStyle/>
          <a:p>
            <a:r>
              <a:rPr lang="en-GB"/>
              <a:t>Ravitch, Qualitative Research.2e. SAGE Publications. ©2021.</a:t>
            </a:r>
          </a:p>
        </p:txBody>
      </p:sp>
      <p:sp>
        <p:nvSpPr>
          <p:cNvPr id="6" name="Slide Number Placeholder 5"/>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34883217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B5C22A1-77A5-42AB-8A35-CE4AE63FC307}" type="datetime1">
              <a:rPr lang="en-GB" smtClean="0"/>
              <a:t>01/07/2025</a:t>
            </a:fld>
            <a:endParaRPr lang="en-GB"/>
          </a:p>
        </p:txBody>
      </p:sp>
      <p:sp>
        <p:nvSpPr>
          <p:cNvPr id="6" name="Footer Placeholder 5"/>
          <p:cNvSpPr>
            <a:spLocks noGrp="1"/>
          </p:cNvSpPr>
          <p:nvPr>
            <p:ph type="ftr" sz="quarter" idx="11"/>
          </p:nvPr>
        </p:nvSpPr>
        <p:spPr/>
        <p:txBody>
          <a:bodyPr/>
          <a:lstStyle/>
          <a:p>
            <a:r>
              <a:rPr lang="en-GB"/>
              <a:t>Ravitch, Qualitative Research.2e. SAGE Publications. ©2021.</a:t>
            </a:r>
          </a:p>
        </p:txBody>
      </p:sp>
      <p:sp>
        <p:nvSpPr>
          <p:cNvPr id="7" name="Slide Number Placeholder 6"/>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3076493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BC84694-8EFF-43F9-BA71-F73C76ADE5F5}" type="datetime1">
              <a:rPr lang="en-GB" smtClean="0"/>
              <a:t>01/07/2025</a:t>
            </a:fld>
            <a:endParaRPr lang="en-GB"/>
          </a:p>
        </p:txBody>
      </p:sp>
      <p:sp>
        <p:nvSpPr>
          <p:cNvPr id="8" name="Footer Placeholder 7"/>
          <p:cNvSpPr>
            <a:spLocks noGrp="1"/>
          </p:cNvSpPr>
          <p:nvPr>
            <p:ph type="ftr" sz="quarter" idx="11"/>
          </p:nvPr>
        </p:nvSpPr>
        <p:spPr/>
        <p:txBody>
          <a:bodyPr/>
          <a:lstStyle/>
          <a:p>
            <a:r>
              <a:rPr lang="en-GB"/>
              <a:t>Ravitch, Qualitative Research.2e. SAGE Publications. ©2021.</a:t>
            </a:r>
          </a:p>
        </p:txBody>
      </p:sp>
      <p:sp>
        <p:nvSpPr>
          <p:cNvPr id="9" name="Slide Number Placeholder 8"/>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14527320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0A18B12-99D3-4A68-ABD5-E76997C9A5D4}" type="datetime1">
              <a:rPr lang="en-GB" smtClean="0"/>
              <a:t>01/07/2025</a:t>
            </a:fld>
            <a:endParaRPr lang="en-GB"/>
          </a:p>
        </p:txBody>
      </p:sp>
      <p:sp>
        <p:nvSpPr>
          <p:cNvPr id="4" name="Footer Placeholder 3"/>
          <p:cNvSpPr>
            <a:spLocks noGrp="1"/>
          </p:cNvSpPr>
          <p:nvPr>
            <p:ph type="ftr" sz="quarter" idx="11"/>
          </p:nvPr>
        </p:nvSpPr>
        <p:spPr/>
        <p:txBody>
          <a:bodyPr/>
          <a:lstStyle/>
          <a:p>
            <a:r>
              <a:rPr lang="en-GB"/>
              <a:t>Ravitch, Qualitative Research.2e. SAGE Publications. ©2021.</a:t>
            </a:r>
          </a:p>
        </p:txBody>
      </p:sp>
      <p:sp>
        <p:nvSpPr>
          <p:cNvPr id="5" name="Slide Number Placeholder 4"/>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29209397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6FE3AB-12A3-46DF-8E50-AC579050C791}" type="datetime1">
              <a:rPr lang="en-GB" smtClean="0"/>
              <a:t>01/07/2025</a:t>
            </a:fld>
            <a:endParaRPr lang="en-GB"/>
          </a:p>
        </p:txBody>
      </p:sp>
      <p:sp>
        <p:nvSpPr>
          <p:cNvPr id="3" name="Footer Placeholder 2"/>
          <p:cNvSpPr>
            <a:spLocks noGrp="1"/>
          </p:cNvSpPr>
          <p:nvPr>
            <p:ph type="ftr" sz="quarter" idx="11"/>
          </p:nvPr>
        </p:nvSpPr>
        <p:spPr/>
        <p:txBody>
          <a:bodyPr/>
          <a:lstStyle/>
          <a:p>
            <a:r>
              <a:rPr lang="en-GB"/>
              <a:t>Ravitch, Qualitative Research.2e. SAGE Publications. ©2021.</a:t>
            </a:r>
          </a:p>
        </p:txBody>
      </p:sp>
      <p:sp>
        <p:nvSpPr>
          <p:cNvPr id="4" name="Slide Number Placeholder 3"/>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34716755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92B9178-69E7-4A4D-9C81-1BF860ED72F6}" type="datetime1">
              <a:rPr lang="en-GB" smtClean="0"/>
              <a:t>01/07/2025</a:t>
            </a:fld>
            <a:endParaRPr lang="en-GB"/>
          </a:p>
        </p:txBody>
      </p:sp>
      <p:sp>
        <p:nvSpPr>
          <p:cNvPr id="6" name="Footer Placeholder 5"/>
          <p:cNvSpPr>
            <a:spLocks noGrp="1"/>
          </p:cNvSpPr>
          <p:nvPr>
            <p:ph type="ftr" sz="quarter" idx="11"/>
          </p:nvPr>
        </p:nvSpPr>
        <p:spPr/>
        <p:txBody>
          <a:bodyPr/>
          <a:lstStyle/>
          <a:p>
            <a:r>
              <a:rPr lang="en-GB"/>
              <a:t>Ravitch, Qualitative Research.2e. SAGE Publications. ©2021.</a:t>
            </a:r>
          </a:p>
        </p:txBody>
      </p:sp>
      <p:sp>
        <p:nvSpPr>
          <p:cNvPr id="7" name="Slide Number Placeholder 6"/>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33851817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D318AE-E5CE-4EE2-BF11-A6D73440DC7D}" type="datetime1">
              <a:rPr lang="en-GB" smtClean="0"/>
              <a:t>01/07/2025</a:t>
            </a:fld>
            <a:endParaRPr lang="en-GB"/>
          </a:p>
        </p:txBody>
      </p:sp>
      <p:sp>
        <p:nvSpPr>
          <p:cNvPr id="6" name="Footer Placeholder 5"/>
          <p:cNvSpPr>
            <a:spLocks noGrp="1"/>
          </p:cNvSpPr>
          <p:nvPr>
            <p:ph type="ftr" sz="quarter" idx="11"/>
          </p:nvPr>
        </p:nvSpPr>
        <p:spPr/>
        <p:txBody>
          <a:bodyPr/>
          <a:lstStyle/>
          <a:p>
            <a:r>
              <a:rPr lang="en-GB"/>
              <a:t>Ravitch, Qualitative Research.2e. SAGE Publications. ©2021.</a:t>
            </a:r>
          </a:p>
        </p:txBody>
      </p:sp>
      <p:sp>
        <p:nvSpPr>
          <p:cNvPr id="7" name="Slide Number Placeholder 6"/>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1988230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E2D3C9-C8D2-4AA0-AF54-73B17E10B0C5}" type="datetime1">
              <a:rPr lang="en-GB" smtClean="0"/>
              <a:t>01/07/2025</a:t>
            </a:fld>
            <a:endParaRPr lang="en-GB"/>
          </a:p>
        </p:txBody>
      </p:sp>
      <p:sp>
        <p:nvSpPr>
          <p:cNvPr id="5" name="Footer Placeholder 4"/>
          <p:cNvSpPr>
            <a:spLocks noGrp="1"/>
          </p:cNvSpPr>
          <p:nvPr>
            <p:ph type="ftr" sz="quarter" idx="11"/>
          </p:nvPr>
        </p:nvSpPr>
        <p:spPr/>
        <p:txBody>
          <a:bodyPr/>
          <a:lstStyle/>
          <a:p>
            <a:r>
              <a:rPr lang="en-GB"/>
              <a:t>Ravitch, Qualitative Research.2e. SAGE Publications. ©2021.</a:t>
            </a:r>
          </a:p>
        </p:txBody>
      </p:sp>
      <p:sp>
        <p:nvSpPr>
          <p:cNvPr id="6" name="Slide Number Placeholder 5"/>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39939883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82F233-A195-4F60-A46C-AA62DC393CF3}" type="datetime1">
              <a:rPr lang="en-GB" smtClean="0"/>
              <a:t>01/07/2025</a:t>
            </a:fld>
            <a:endParaRPr lang="en-GB"/>
          </a:p>
        </p:txBody>
      </p:sp>
      <p:sp>
        <p:nvSpPr>
          <p:cNvPr id="5" name="Footer Placeholder 4"/>
          <p:cNvSpPr>
            <a:spLocks noGrp="1"/>
          </p:cNvSpPr>
          <p:nvPr>
            <p:ph type="ftr" sz="quarter" idx="11"/>
          </p:nvPr>
        </p:nvSpPr>
        <p:spPr/>
        <p:txBody>
          <a:bodyPr/>
          <a:lstStyle/>
          <a:p>
            <a:r>
              <a:rPr lang="en-GB"/>
              <a:t>Ravitch, Qualitative Research.2e. SAGE Publications. ©2021.</a:t>
            </a:r>
          </a:p>
        </p:txBody>
      </p:sp>
      <p:sp>
        <p:nvSpPr>
          <p:cNvPr id="6" name="Slide Number Placeholder 5"/>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38384320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29C300-A0C5-4D13-A8DA-A645D96C23CD}" type="datetime1">
              <a:rPr lang="en-GB" smtClean="0"/>
              <a:t>01/07/2025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Ravitch, Qualitative Research.2e. SAGE Publications. ©2021.</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D7DD29-3810-4AE1-954E-351DBC4EFE82}" type="slidenum">
              <a:rPr lang="en-GB" smtClean="0"/>
              <a:t>‹#›</a:t>
            </a:fld>
            <a:endParaRPr lang="en-GB"/>
          </a:p>
        </p:txBody>
      </p:sp>
    </p:spTree>
    <p:extLst>
      <p:ext uri="{BB962C8B-B14F-4D97-AF65-F5344CB8AC3E}">
        <p14:creationId xmlns:p14="http://schemas.microsoft.com/office/powerpoint/2010/main" val="192069932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journals.sagepub.com/doi/10.1177/16094069231205789#bibr57-16094069231205789"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journals.sagepub.com/doi/10.1177/16094069231205789#bibr57-16094069231205789" TargetMode="External"/><Relationship Id="rId2" Type="http://schemas.openxmlformats.org/officeDocument/2006/relationships/hyperlink" Target="https://journals.sagepub.com/doi/10.1177/16094069231205789#bibr45-16094069231205789"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journals.sagepub.com/doi/10.1177/16094069231205789#bibr17-16094069231205789"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proquest.com/docview/2745720861/fulltextPDF?accountid=130472&amp;sourcetype=Scholarly%20Journals"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doi.org/10.1108/itp-01-2021-0061" TargetMode="External"/><Relationship Id="rId2" Type="http://schemas.openxmlformats.org/officeDocument/2006/relationships/hyperlink" Target="https://doi.org/10.1177/16094069231205789"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ABABB4-BBCA-4461-A4B4-87519BEEA85A}"/>
              </a:ext>
            </a:extLst>
          </p:cNvPr>
          <p:cNvSpPr>
            <a:spLocks noGrp="1"/>
          </p:cNvSpPr>
          <p:nvPr>
            <p:ph type="ctrTitle"/>
          </p:nvPr>
        </p:nvSpPr>
        <p:spPr>
          <a:xfrm>
            <a:off x="638882" y="639193"/>
            <a:ext cx="3571810" cy="3573516"/>
          </a:xfrm>
        </p:spPr>
        <p:txBody>
          <a:bodyPr>
            <a:normAutofit/>
          </a:bodyPr>
          <a:lstStyle/>
          <a:p>
            <a:pPr algn="l"/>
            <a:r>
              <a:rPr lang="en-GB" sz="6100" dirty="0"/>
              <a:t>Converting Research into Practice</a:t>
            </a:r>
          </a:p>
        </p:txBody>
      </p:sp>
      <p:sp>
        <p:nvSpPr>
          <p:cNvPr id="3" name="Subtitle 2">
            <a:extLst>
              <a:ext uri="{FF2B5EF4-FFF2-40B4-BE49-F238E27FC236}">
                <a16:creationId xmlns:a16="http://schemas.microsoft.com/office/drawing/2014/main" id="{76648D9E-0B97-4D29-92FC-DD75BF5E0DE3}"/>
              </a:ext>
            </a:extLst>
          </p:cNvPr>
          <p:cNvSpPr>
            <a:spLocks noGrp="1"/>
          </p:cNvSpPr>
          <p:nvPr>
            <p:ph type="subTitle" idx="1"/>
          </p:nvPr>
        </p:nvSpPr>
        <p:spPr>
          <a:xfrm>
            <a:off x="638882" y="4631161"/>
            <a:ext cx="3571810" cy="1559327"/>
          </a:xfrm>
        </p:spPr>
        <p:txBody>
          <a:bodyPr>
            <a:normAutofit/>
          </a:bodyPr>
          <a:lstStyle/>
          <a:p>
            <a:pPr algn="l"/>
            <a:r>
              <a:rPr lang="en-GB"/>
              <a:t>Dr Helen Lee </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B9FF1A4-CA1D-9D76-4F3F-550120160FCA}"/>
              </a:ext>
            </a:extLst>
          </p:cNvPr>
          <p:cNvPicPr>
            <a:picLocks noChangeAspect="1"/>
          </p:cNvPicPr>
          <p:nvPr/>
        </p:nvPicPr>
        <p:blipFill>
          <a:blip r:embed="rId2"/>
          <a:stretch>
            <a:fillRect/>
          </a:stretch>
        </p:blipFill>
        <p:spPr>
          <a:xfrm>
            <a:off x="4686321" y="1098626"/>
            <a:ext cx="7214616" cy="4058221"/>
          </a:xfrm>
          <a:prstGeom prst="rect">
            <a:avLst/>
          </a:prstGeom>
        </p:spPr>
      </p:pic>
      <p:sp>
        <p:nvSpPr>
          <p:cNvPr id="5" name="Rectangle: Rounded Corners 4">
            <a:extLst>
              <a:ext uri="{FF2B5EF4-FFF2-40B4-BE49-F238E27FC236}">
                <a16:creationId xmlns:a16="http://schemas.microsoft.com/office/drawing/2014/main" id="{D7422627-ACFD-765D-0A38-21646C9CDE1C}"/>
              </a:ext>
            </a:extLst>
          </p:cNvPr>
          <p:cNvSpPr/>
          <p:nvPr/>
        </p:nvSpPr>
        <p:spPr>
          <a:xfrm>
            <a:off x="11059064" y="2668438"/>
            <a:ext cx="667109" cy="437072"/>
          </a:xfrm>
          <a:prstGeom prst="round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US" b="1" dirty="0"/>
              <a:t>II</a:t>
            </a:r>
            <a:endParaRPr lang="en-GB" b="1" dirty="0"/>
          </a:p>
        </p:txBody>
      </p:sp>
    </p:spTree>
    <p:extLst>
      <p:ext uri="{BB962C8B-B14F-4D97-AF65-F5344CB8AC3E}">
        <p14:creationId xmlns:p14="http://schemas.microsoft.com/office/powerpoint/2010/main" val="604041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2257" y="634946"/>
            <a:ext cx="3690257" cy="1450757"/>
          </a:xfrm>
        </p:spPr>
        <p:txBody>
          <a:bodyPr>
            <a:normAutofit/>
          </a:bodyPr>
          <a:lstStyle/>
          <a:p>
            <a:r>
              <a:rPr lang="en-GB"/>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2257" y="2407436"/>
            <a:ext cx="3690257" cy="3461658"/>
          </a:xfrm>
        </p:spPr>
        <p:txBody>
          <a:bodyPr>
            <a:normAutofit/>
          </a:bodyPr>
          <a:lstStyle/>
          <a:p>
            <a:pPr>
              <a:lnSpc>
                <a:spcPct val="110000"/>
              </a:lnSpc>
            </a:pPr>
            <a:r>
              <a:rPr lang="en-GB" sz="1300"/>
              <a:t>This presentation  will introduce you to some aspects of research methods – but it is NOT intended to replace key reading, such as Bryman, Denscombe, Creswell, Maxwell, Guba and Lincoln and Cohen etc.  </a:t>
            </a:r>
          </a:p>
          <a:p>
            <a:pPr>
              <a:lnSpc>
                <a:spcPct val="110000"/>
              </a:lnSpc>
            </a:pPr>
            <a:r>
              <a:rPr lang="en-GB" sz="1300"/>
              <a:t>You must read key texts and beyond at doctoral level. that cover the method and for this you may have to go beyond your modules reading list.</a:t>
            </a:r>
          </a:p>
          <a:p>
            <a:pPr>
              <a:lnSpc>
                <a:spcPct val="110000"/>
              </a:lnSpc>
            </a:pPr>
            <a:r>
              <a:rPr lang="en-GB" sz="1300"/>
              <a:t>Again some slides will not be focused on and you are expected at this doctoral level to be motivated, engaged and understand the areas you need to explore.</a:t>
            </a:r>
          </a:p>
          <a:p>
            <a:pPr>
              <a:lnSpc>
                <a:spcPct val="110000"/>
              </a:lnSpc>
            </a:pPr>
            <a:endParaRPr lang="en-GB" sz="130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r="18088"/>
          <a:stretch/>
        </p:blipFill>
        <p:spPr>
          <a:xfrm>
            <a:off x="4648201" y="640081"/>
            <a:ext cx="6909801" cy="5314406"/>
          </a:xfrm>
          <a:prstGeom prst="rect">
            <a:avLst/>
          </a:prstGeom>
        </p:spPr>
      </p:pic>
    </p:spTree>
    <p:extLst>
      <p:ext uri="{BB962C8B-B14F-4D97-AF65-F5344CB8AC3E}">
        <p14:creationId xmlns:p14="http://schemas.microsoft.com/office/powerpoint/2010/main" val="3443060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890338" y="640080"/>
            <a:ext cx="3734014" cy="3566160"/>
          </a:xfrm>
        </p:spPr>
        <p:txBody>
          <a:bodyPr vert="horz" lIns="91440" tIns="45720" rIns="91440" bIns="45720" rtlCol="0" anchor="b">
            <a:normAutofit/>
          </a:bodyPr>
          <a:lstStyle/>
          <a:p>
            <a:r>
              <a:rPr lang="en-US" sz="5000" dirty="0"/>
              <a:t>Methods and Processes of Data Analysis</a:t>
            </a:r>
          </a:p>
        </p:txBody>
      </p:sp>
      <p:sp>
        <p:nvSpPr>
          <p:cNvPr id="14"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F74B05C-3118-45C1-B0F0-34AB537637D2}"/>
              </a:ext>
            </a:extLst>
          </p:cNvPr>
          <p:cNvPicPr>
            <a:picLocks noChangeAspect="1"/>
          </p:cNvPicPr>
          <p:nvPr/>
        </p:nvPicPr>
        <p:blipFill rotWithShape="1">
          <a:blip r:embed="rId3">
            <a:extLst>
              <a:ext uri="{28A0092B-C50C-407E-A947-70E740481C1C}">
                <a14:useLocalDpi xmlns:a14="http://schemas.microsoft.com/office/drawing/2010/main" val="0"/>
              </a:ext>
            </a:extLst>
          </a:blip>
          <a:srcRect t="7862" r="1" b="9639"/>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565008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E4EFD-0F58-4DB3-BBC0-ED60D67B60D3}"/>
              </a:ext>
            </a:extLst>
          </p:cNvPr>
          <p:cNvSpPr>
            <a:spLocks noGrp="1"/>
          </p:cNvSpPr>
          <p:nvPr>
            <p:ph type="title"/>
          </p:nvPr>
        </p:nvSpPr>
        <p:spPr/>
        <p:txBody>
          <a:bodyPr/>
          <a:lstStyle/>
          <a:p>
            <a:r>
              <a:rPr lang="en-US" dirty="0"/>
              <a:t>T</a:t>
            </a:r>
            <a:r>
              <a:rPr lang="en-GB" dirty="0"/>
              <a:t>hematic Analysis </a:t>
            </a:r>
          </a:p>
        </p:txBody>
      </p:sp>
      <p:sp>
        <p:nvSpPr>
          <p:cNvPr id="3" name="Content Placeholder 2">
            <a:extLst>
              <a:ext uri="{FF2B5EF4-FFF2-40B4-BE49-F238E27FC236}">
                <a16:creationId xmlns:a16="http://schemas.microsoft.com/office/drawing/2014/main" id="{F77BFC2F-2927-4293-A15D-BE60861DD267}"/>
              </a:ext>
            </a:extLst>
          </p:cNvPr>
          <p:cNvSpPr>
            <a:spLocks noGrp="1"/>
          </p:cNvSpPr>
          <p:nvPr>
            <p:ph idx="1"/>
          </p:nvPr>
        </p:nvSpPr>
        <p:spPr/>
        <p:txBody>
          <a:bodyPr/>
          <a:lstStyle/>
          <a:p>
            <a:r>
              <a:rPr lang="en-US" dirty="0"/>
              <a:t>Thematic analysis is a method to analyze qualitative data. It involves the identification and reporting of patterns in a data set, which are then interpreted for their inherent meaning (Braun &amp; Clarke, 2006; Liebenberg et al., 2020; Xu &amp; Zammit, 2020);</a:t>
            </a:r>
            <a:endParaRPr lang="en-GB" dirty="0"/>
          </a:p>
        </p:txBody>
      </p:sp>
    </p:spTree>
    <p:extLst>
      <p:ext uri="{BB962C8B-B14F-4D97-AF65-F5344CB8AC3E}">
        <p14:creationId xmlns:p14="http://schemas.microsoft.com/office/powerpoint/2010/main" val="9751276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9B1EF-86A9-895D-DC4A-26394C128EEB}"/>
              </a:ext>
            </a:extLst>
          </p:cNvPr>
          <p:cNvSpPr>
            <a:spLocks noGrp="1"/>
          </p:cNvSpPr>
          <p:nvPr>
            <p:ph type="title"/>
          </p:nvPr>
        </p:nvSpPr>
        <p:spPr/>
        <p:txBody>
          <a:bodyPr/>
          <a:lstStyle/>
          <a:p>
            <a:r>
              <a:rPr lang="en-US" sz="4400" b="0" i="0" kern="1200" dirty="0">
                <a:effectLst/>
                <a:latin typeface="+mj-lt"/>
                <a:ea typeface="+mj-ea"/>
                <a:cs typeface="+mj-cs"/>
              </a:rPr>
              <a:t>Thematic Analysis Process</a:t>
            </a:r>
            <a:endParaRPr lang="en-GB" dirty="0"/>
          </a:p>
        </p:txBody>
      </p:sp>
      <p:sp>
        <p:nvSpPr>
          <p:cNvPr id="3" name="Content Placeholder 2">
            <a:extLst>
              <a:ext uri="{FF2B5EF4-FFF2-40B4-BE49-F238E27FC236}">
                <a16:creationId xmlns:a16="http://schemas.microsoft.com/office/drawing/2014/main" id="{AA8A71B4-C78F-44B7-32B3-1F700DC65F07}"/>
              </a:ext>
            </a:extLst>
          </p:cNvPr>
          <p:cNvSpPr>
            <a:spLocks noGrp="1"/>
          </p:cNvSpPr>
          <p:nvPr>
            <p:ph idx="1"/>
          </p:nvPr>
        </p:nvSpPr>
        <p:spPr/>
        <p:txBody>
          <a:bodyPr/>
          <a:lstStyle/>
          <a:p>
            <a:pPr algn="l">
              <a:buNone/>
            </a:pPr>
            <a:r>
              <a:rPr lang="en-US" b="0" i="0" dirty="0">
                <a:solidFill>
                  <a:srgbClr val="333333"/>
                </a:solidFill>
                <a:effectLst/>
                <a:latin typeface="Open Sans" panose="020B0606030504020204" pitchFamily="34" charset="0"/>
              </a:rPr>
              <a:t>• Step 1: Transcription, familiarization with the data, and selection of quotations.</a:t>
            </a:r>
          </a:p>
          <a:p>
            <a:pPr algn="l">
              <a:buNone/>
            </a:pPr>
            <a:r>
              <a:rPr lang="en-US" b="0" i="0" dirty="0">
                <a:solidFill>
                  <a:srgbClr val="333333"/>
                </a:solidFill>
                <a:effectLst/>
                <a:latin typeface="Open Sans" panose="020B0606030504020204" pitchFamily="34" charset="0"/>
              </a:rPr>
              <a:t>• Step 2: Selection of keywords.</a:t>
            </a:r>
          </a:p>
          <a:p>
            <a:pPr algn="l">
              <a:buNone/>
            </a:pPr>
            <a:r>
              <a:rPr lang="en-US" b="0" i="0" dirty="0">
                <a:solidFill>
                  <a:srgbClr val="333333"/>
                </a:solidFill>
                <a:effectLst/>
                <a:latin typeface="Open Sans" panose="020B0606030504020204" pitchFamily="34" charset="0"/>
              </a:rPr>
              <a:t>• Step 3: Coding of the data.</a:t>
            </a:r>
          </a:p>
          <a:p>
            <a:pPr algn="l">
              <a:buNone/>
            </a:pPr>
            <a:r>
              <a:rPr lang="en-US" b="0" i="0" dirty="0">
                <a:solidFill>
                  <a:srgbClr val="333333"/>
                </a:solidFill>
                <a:effectLst/>
                <a:latin typeface="Open Sans" panose="020B0606030504020204" pitchFamily="34" charset="0"/>
              </a:rPr>
              <a:t>• Step 4: Development of themes.</a:t>
            </a:r>
          </a:p>
          <a:p>
            <a:pPr algn="l">
              <a:buNone/>
            </a:pPr>
            <a:r>
              <a:rPr lang="en-US" b="0" i="0" dirty="0">
                <a:solidFill>
                  <a:srgbClr val="333333"/>
                </a:solidFill>
                <a:effectLst/>
                <a:latin typeface="Open Sans" panose="020B0606030504020204" pitchFamily="34" charset="0"/>
              </a:rPr>
              <a:t>• Step5: Conceptualization through interpretation of keywords, codes, and themes.</a:t>
            </a:r>
          </a:p>
          <a:p>
            <a:pPr algn="l"/>
            <a:r>
              <a:rPr lang="en-US" b="0" i="0" dirty="0">
                <a:solidFill>
                  <a:srgbClr val="333333"/>
                </a:solidFill>
                <a:effectLst/>
                <a:latin typeface="Open Sans" panose="020B0606030504020204" pitchFamily="34" charset="0"/>
              </a:rPr>
              <a:t>• Step 6: Development of a conceptual model.</a:t>
            </a:r>
          </a:p>
        </p:txBody>
      </p:sp>
    </p:spTree>
    <p:extLst>
      <p:ext uri="{BB962C8B-B14F-4D97-AF65-F5344CB8AC3E}">
        <p14:creationId xmlns:p14="http://schemas.microsoft.com/office/powerpoint/2010/main" val="9532123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1A6D7-059A-4ED5-58DA-79DFE34B3DBB}"/>
              </a:ext>
            </a:extLst>
          </p:cNvPr>
          <p:cNvSpPr>
            <a:spLocks noGrp="1"/>
          </p:cNvSpPr>
          <p:nvPr>
            <p:ph type="title"/>
          </p:nvPr>
        </p:nvSpPr>
        <p:spPr>
          <a:xfrm>
            <a:off x="356558" y="365125"/>
            <a:ext cx="4865299" cy="1325563"/>
          </a:xfrm>
        </p:spPr>
        <p:txBody>
          <a:bodyPr/>
          <a:lstStyle/>
          <a:p>
            <a:r>
              <a:rPr lang="en-US" dirty="0"/>
              <a:t>Thematic approach</a:t>
            </a:r>
            <a:endParaRPr lang="en-GB" dirty="0"/>
          </a:p>
        </p:txBody>
      </p:sp>
      <p:sp>
        <p:nvSpPr>
          <p:cNvPr id="7" name="TextBox 6">
            <a:extLst>
              <a:ext uri="{FF2B5EF4-FFF2-40B4-BE49-F238E27FC236}">
                <a16:creationId xmlns:a16="http://schemas.microsoft.com/office/drawing/2014/main" id="{BB9387A7-B0CD-D6B0-BABE-7A66AEF03DB2}"/>
              </a:ext>
            </a:extLst>
          </p:cNvPr>
          <p:cNvSpPr txBox="1"/>
          <p:nvPr/>
        </p:nvSpPr>
        <p:spPr>
          <a:xfrm>
            <a:off x="402566" y="4992144"/>
            <a:ext cx="4169434" cy="923330"/>
          </a:xfrm>
          <a:prstGeom prst="rect">
            <a:avLst/>
          </a:prstGeom>
          <a:noFill/>
        </p:spPr>
        <p:txBody>
          <a:bodyPr wrap="square">
            <a:spAutoFit/>
          </a:bodyPr>
          <a:lstStyle/>
          <a:p>
            <a:r>
              <a:rPr lang="en-US" b="1" i="0" dirty="0">
                <a:solidFill>
                  <a:srgbClr val="333333"/>
                </a:solidFill>
                <a:effectLst/>
                <a:latin typeface="Open Sans" panose="020B0606030504020204" pitchFamily="34" charset="0"/>
              </a:rPr>
              <a:t>Figure 1</a:t>
            </a:r>
            <a:r>
              <a:rPr lang="en-US" b="0" i="0" dirty="0">
                <a:solidFill>
                  <a:srgbClr val="333333"/>
                </a:solidFill>
                <a:effectLst/>
                <a:latin typeface="Open Sans" panose="020B0606030504020204" pitchFamily="34" charset="0"/>
              </a:rPr>
              <a:t>. Thematic approach used in exemplar study (</a:t>
            </a:r>
            <a:r>
              <a:rPr lang="en-US" b="0" i="0" u="sng" dirty="0">
                <a:solidFill>
                  <a:srgbClr val="046FF8"/>
                </a:solidFill>
                <a:effectLst/>
                <a:latin typeface="Open Sans" panose="020B0606030504020204" pitchFamily="34" charset="0"/>
                <a:hlinkClick r:id="rId2"/>
              </a:rPr>
              <a:t>Naeem &amp; </a:t>
            </a:r>
            <a:r>
              <a:rPr lang="en-US" b="0" i="0" u="sng" dirty="0" err="1">
                <a:solidFill>
                  <a:srgbClr val="046FF8"/>
                </a:solidFill>
                <a:effectLst/>
                <a:latin typeface="Open Sans" panose="020B0606030504020204" pitchFamily="34" charset="0"/>
                <a:hlinkClick r:id="rId2"/>
              </a:rPr>
              <a:t>Ozuem</a:t>
            </a:r>
            <a:r>
              <a:rPr lang="en-US" b="0" i="0" u="sng" dirty="0">
                <a:solidFill>
                  <a:srgbClr val="046FF8"/>
                </a:solidFill>
                <a:effectLst/>
                <a:latin typeface="Open Sans" panose="020B0606030504020204" pitchFamily="34" charset="0"/>
                <a:hlinkClick r:id="rId2"/>
              </a:rPr>
              <a:t>, 2022a</a:t>
            </a:r>
            <a:r>
              <a:rPr lang="en-US" b="0" i="0" dirty="0">
                <a:solidFill>
                  <a:srgbClr val="333333"/>
                </a:solidFill>
                <a:effectLst/>
                <a:latin typeface="Open Sans" panose="020B0606030504020204" pitchFamily="34" charset="0"/>
              </a:rPr>
              <a:t>).</a:t>
            </a:r>
            <a:endParaRPr lang="en-GB" dirty="0"/>
          </a:p>
        </p:txBody>
      </p:sp>
      <p:sp>
        <p:nvSpPr>
          <p:cNvPr id="8" name="Rectangle: Rounded Corners 7">
            <a:extLst>
              <a:ext uri="{FF2B5EF4-FFF2-40B4-BE49-F238E27FC236}">
                <a16:creationId xmlns:a16="http://schemas.microsoft.com/office/drawing/2014/main" id="{6A355AE1-F1D4-D4EC-46C6-8461D43C14F4}"/>
              </a:ext>
            </a:extLst>
          </p:cNvPr>
          <p:cNvSpPr/>
          <p:nvPr/>
        </p:nvSpPr>
        <p:spPr>
          <a:xfrm>
            <a:off x="534838" y="5915474"/>
            <a:ext cx="4641011" cy="72111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Naeem,  et a., (2023) journals.sagepub.com/home/</a:t>
            </a:r>
            <a:r>
              <a:rPr lang="en-GB" dirty="0" err="1"/>
              <a:t>ijq</a:t>
            </a:r>
            <a:endParaRPr lang="en-GB" dirty="0"/>
          </a:p>
          <a:p>
            <a:pPr algn="ctr"/>
            <a:endParaRPr lang="en-GB" dirty="0"/>
          </a:p>
        </p:txBody>
      </p:sp>
      <p:pic>
        <p:nvPicPr>
          <p:cNvPr id="11" name="Picture 10">
            <a:extLst>
              <a:ext uri="{FF2B5EF4-FFF2-40B4-BE49-F238E27FC236}">
                <a16:creationId xmlns:a16="http://schemas.microsoft.com/office/drawing/2014/main" id="{BD60F437-D292-0742-AC36-E74C2D707248}"/>
              </a:ext>
            </a:extLst>
          </p:cNvPr>
          <p:cNvPicPr>
            <a:picLocks noChangeAspect="1"/>
          </p:cNvPicPr>
          <p:nvPr/>
        </p:nvPicPr>
        <p:blipFill>
          <a:blip r:embed="rId3"/>
          <a:stretch>
            <a:fillRect/>
          </a:stretch>
        </p:blipFill>
        <p:spPr>
          <a:xfrm>
            <a:off x="5495556" y="166777"/>
            <a:ext cx="5858244" cy="6858000"/>
          </a:xfrm>
          <a:prstGeom prst="rect">
            <a:avLst/>
          </a:prstGeom>
        </p:spPr>
      </p:pic>
    </p:spTree>
    <p:extLst>
      <p:ext uri="{BB962C8B-B14F-4D97-AF65-F5344CB8AC3E}">
        <p14:creationId xmlns:p14="http://schemas.microsoft.com/office/powerpoint/2010/main" val="33203558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lowchart: Document 9">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AutoShape 2">
            <a:extLst>
              <a:ext uri="{FF2B5EF4-FFF2-40B4-BE49-F238E27FC236}">
                <a16:creationId xmlns:a16="http://schemas.microsoft.com/office/drawing/2014/main" id="{DA9FB342-2D47-CC0F-730C-7079308CE706}"/>
              </a:ext>
            </a:extLst>
          </p:cNvPr>
          <p:cNvSpPr>
            <a:spLocks noGrp="1" noChangeAspect="1" noChangeArrowheads="1"/>
          </p:cNvSpPr>
          <p:nvPr>
            <p:ph type="title"/>
          </p:nvPr>
        </p:nvSpPr>
        <p:spPr bwMode="auto">
          <a:xfrm>
            <a:off x="838200" y="171162"/>
            <a:ext cx="2840182" cy="2371148"/>
          </a:xfrm>
          <a:prstGeom prst="rect">
            <a:avLst/>
          </a:prstGeom>
          <a:extLst>
            <a:ext uri="{909E8E84-426E-40DD-AFC4-6F175D3DCCD1}">
              <a14:hiddenFill xmlns:a14="http://schemas.microsoft.com/office/drawing/2010/main">
                <a:solidFill>
                  <a:srgbClr val="FFFFFF"/>
                </a:solidFill>
              </a14:hiddenFill>
            </a:ext>
          </a:extLst>
        </p:spPr>
        <p:txBody>
          <a:bodyPr vert="horz" lIns="91440" tIns="45720" rIns="91440" bIns="45720" numCol="1" rtlCol="0" anchor="ctr" anchorCtr="0" compatLnSpc="1">
            <a:prstTxWarp prst="textNoShape">
              <a:avLst/>
            </a:prstTxWarp>
            <a:normAutofit/>
          </a:bodyPr>
          <a:lstStyle/>
          <a:p>
            <a:r>
              <a:rPr lang="en-US" sz="3200" b="0" i="0" kern="1200" dirty="0">
                <a:solidFill>
                  <a:srgbClr val="FFFFFF"/>
                </a:solidFill>
                <a:effectLst/>
                <a:latin typeface="+mj-lt"/>
                <a:ea typeface="+mj-ea"/>
                <a:cs typeface="+mj-cs"/>
              </a:rPr>
              <a:t>Thematic Analysis Process</a:t>
            </a:r>
            <a:endParaRPr lang="en-US" sz="3200" kern="1200" dirty="0">
              <a:solidFill>
                <a:srgbClr val="FFFFFF"/>
              </a:solidFill>
              <a:latin typeface="+mj-lt"/>
              <a:ea typeface="+mj-ea"/>
              <a:cs typeface="+mj-cs"/>
            </a:endParaRPr>
          </a:p>
        </p:txBody>
      </p:sp>
      <p:pic>
        <p:nvPicPr>
          <p:cNvPr id="5" name="Picture 4">
            <a:extLst>
              <a:ext uri="{FF2B5EF4-FFF2-40B4-BE49-F238E27FC236}">
                <a16:creationId xmlns:a16="http://schemas.microsoft.com/office/drawing/2014/main" id="{45F3EC9C-B657-8B7F-EA94-5BADCEAA5BB3}"/>
              </a:ext>
            </a:extLst>
          </p:cNvPr>
          <p:cNvPicPr>
            <a:picLocks noChangeAspect="1"/>
          </p:cNvPicPr>
          <p:nvPr/>
        </p:nvPicPr>
        <p:blipFill>
          <a:blip r:embed="rId2"/>
          <a:stretch>
            <a:fillRect/>
          </a:stretch>
        </p:blipFill>
        <p:spPr>
          <a:xfrm>
            <a:off x="4505022" y="171162"/>
            <a:ext cx="6848778" cy="6300875"/>
          </a:xfrm>
          <a:prstGeom prst="rect">
            <a:avLst/>
          </a:prstGeom>
        </p:spPr>
      </p:pic>
      <p:sp>
        <p:nvSpPr>
          <p:cNvPr id="7" name="TextBox 6">
            <a:extLst>
              <a:ext uri="{FF2B5EF4-FFF2-40B4-BE49-F238E27FC236}">
                <a16:creationId xmlns:a16="http://schemas.microsoft.com/office/drawing/2014/main" id="{8B7765B9-7AF5-9891-6D45-3FB4FDBDB6CF}"/>
              </a:ext>
            </a:extLst>
          </p:cNvPr>
          <p:cNvSpPr txBox="1"/>
          <p:nvPr/>
        </p:nvSpPr>
        <p:spPr>
          <a:xfrm>
            <a:off x="230038" y="5681780"/>
            <a:ext cx="4123426" cy="1200329"/>
          </a:xfrm>
          <a:prstGeom prst="rect">
            <a:avLst/>
          </a:prstGeom>
          <a:noFill/>
        </p:spPr>
        <p:txBody>
          <a:bodyPr wrap="square">
            <a:spAutoFit/>
          </a:bodyPr>
          <a:lstStyle/>
          <a:p>
            <a:r>
              <a:rPr lang="en-US" dirty="0"/>
              <a:t>Figure 2. A systematic thematic analysis process: A novel six-step process for conceptual model development in qualitative research.</a:t>
            </a:r>
            <a:endParaRPr lang="en-GB" dirty="0"/>
          </a:p>
        </p:txBody>
      </p:sp>
      <p:sp>
        <p:nvSpPr>
          <p:cNvPr id="9" name="TextBox 8">
            <a:extLst>
              <a:ext uri="{FF2B5EF4-FFF2-40B4-BE49-F238E27FC236}">
                <a16:creationId xmlns:a16="http://schemas.microsoft.com/office/drawing/2014/main" id="{F64E2377-AF8A-A0E3-65F4-A227AFBD5E8D}"/>
              </a:ext>
            </a:extLst>
          </p:cNvPr>
          <p:cNvSpPr txBox="1"/>
          <p:nvPr/>
        </p:nvSpPr>
        <p:spPr>
          <a:xfrm>
            <a:off x="580846" y="4531108"/>
            <a:ext cx="6096000" cy="369332"/>
          </a:xfrm>
          <a:prstGeom prst="rect">
            <a:avLst/>
          </a:prstGeom>
          <a:noFill/>
        </p:spPr>
        <p:txBody>
          <a:bodyPr wrap="square">
            <a:spAutoFit/>
          </a:bodyPr>
          <a:lstStyle/>
          <a:p>
            <a:r>
              <a:rPr lang="en-GB" dirty="0"/>
              <a:t>Naeem,  et a., (2023) </a:t>
            </a:r>
          </a:p>
        </p:txBody>
      </p:sp>
    </p:spTree>
    <p:extLst>
      <p:ext uri="{BB962C8B-B14F-4D97-AF65-F5344CB8AC3E}">
        <p14:creationId xmlns:p14="http://schemas.microsoft.com/office/powerpoint/2010/main" val="35924151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4EF37-DF27-0F05-EBE5-CC25EDA20F85}"/>
              </a:ext>
            </a:extLst>
          </p:cNvPr>
          <p:cNvSpPr>
            <a:spLocks noGrp="1"/>
          </p:cNvSpPr>
          <p:nvPr>
            <p:ph type="title"/>
          </p:nvPr>
        </p:nvSpPr>
        <p:spPr/>
        <p:txBody>
          <a:bodyPr/>
          <a:lstStyle/>
          <a:p>
            <a:r>
              <a:rPr lang="en-US" dirty="0"/>
              <a:t>A systematic thematic analysis process: A novel six-step process</a:t>
            </a:r>
            <a:endParaRPr lang="en-GB" dirty="0"/>
          </a:p>
        </p:txBody>
      </p:sp>
      <p:sp>
        <p:nvSpPr>
          <p:cNvPr id="3" name="Content Placeholder 2">
            <a:extLst>
              <a:ext uri="{FF2B5EF4-FFF2-40B4-BE49-F238E27FC236}">
                <a16:creationId xmlns:a16="http://schemas.microsoft.com/office/drawing/2014/main" id="{9B809741-EA47-B7DF-E146-37134FE49C1C}"/>
              </a:ext>
            </a:extLst>
          </p:cNvPr>
          <p:cNvSpPr>
            <a:spLocks noGrp="1"/>
          </p:cNvSpPr>
          <p:nvPr>
            <p:ph idx="1"/>
          </p:nvPr>
        </p:nvSpPr>
        <p:spPr/>
        <p:txBody>
          <a:bodyPr/>
          <a:lstStyle/>
          <a:p>
            <a:pPr marL="0" indent="0">
              <a:buNone/>
            </a:pPr>
            <a:r>
              <a:rPr lang="en-US" b="0" i="0" dirty="0">
                <a:solidFill>
                  <a:srgbClr val="555555"/>
                </a:solidFill>
                <a:effectLst/>
                <a:latin typeface="Sage Peak"/>
              </a:rPr>
              <a:t>Step 1: Transcription, Familiarization With the Data, and Selection of Quotations</a:t>
            </a:r>
          </a:p>
          <a:p>
            <a:r>
              <a:rPr lang="en-US" b="0" i="0" dirty="0">
                <a:solidFill>
                  <a:srgbClr val="333333"/>
                </a:solidFill>
                <a:effectLst/>
                <a:latin typeface="Open Sans" panose="020B0606030504020204" pitchFamily="34" charset="0"/>
              </a:rPr>
              <a:t>It involves the transcription of data and familiarizing oneself with it. Researchers dive deep into the content to discern initial themes and important sections. They then select quotes that bring the data to life and aptly represent diverse viewpoints and patterns pertinent to the research objectives.</a:t>
            </a:r>
            <a:endParaRPr lang="en-GB" dirty="0"/>
          </a:p>
        </p:txBody>
      </p:sp>
    </p:spTree>
    <p:extLst>
      <p:ext uri="{BB962C8B-B14F-4D97-AF65-F5344CB8AC3E}">
        <p14:creationId xmlns:p14="http://schemas.microsoft.com/office/powerpoint/2010/main" val="38673727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E150C-ACF5-21E4-A0D3-A5F038965C71}"/>
              </a:ext>
            </a:extLst>
          </p:cNvPr>
          <p:cNvSpPr>
            <a:spLocks noGrp="1"/>
          </p:cNvSpPr>
          <p:nvPr>
            <p:ph type="title"/>
          </p:nvPr>
        </p:nvSpPr>
        <p:spPr/>
        <p:txBody>
          <a:bodyPr/>
          <a:lstStyle/>
          <a:p>
            <a:r>
              <a:rPr lang="en-US" dirty="0"/>
              <a:t>A systematic thematic analysis process: A novel six-step process</a:t>
            </a:r>
            <a:endParaRPr lang="en-GB" dirty="0"/>
          </a:p>
        </p:txBody>
      </p:sp>
      <p:sp>
        <p:nvSpPr>
          <p:cNvPr id="3" name="Content Placeholder 2">
            <a:extLst>
              <a:ext uri="{FF2B5EF4-FFF2-40B4-BE49-F238E27FC236}">
                <a16:creationId xmlns:a16="http://schemas.microsoft.com/office/drawing/2014/main" id="{2F3F60D4-A9AB-4E69-8B8C-A49D96D21EB7}"/>
              </a:ext>
            </a:extLst>
          </p:cNvPr>
          <p:cNvSpPr>
            <a:spLocks noGrp="1"/>
          </p:cNvSpPr>
          <p:nvPr>
            <p:ph idx="1"/>
          </p:nvPr>
        </p:nvSpPr>
        <p:spPr/>
        <p:txBody>
          <a:bodyPr/>
          <a:lstStyle/>
          <a:p>
            <a:pPr marL="0" indent="0">
              <a:buNone/>
            </a:pPr>
            <a:r>
              <a:rPr lang="en-US" b="0" i="0" dirty="0">
                <a:solidFill>
                  <a:srgbClr val="555555"/>
                </a:solidFill>
                <a:effectLst/>
                <a:latin typeface="Sage Peak"/>
              </a:rPr>
              <a:t>Step 2: Selection of Keywords</a:t>
            </a:r>
          </a:p>
          <a:p>
            <a:pPr marL="514350" indent="-514350">
              <a:buFont typeface="+mj-lt"/>
              <a:buAutoNum type="arabicPeriod"/>
            </a:pPr>
            <a:r>
              <a:rPr lang="en-US" b="0" i="0" dirty="0">
                <a:solidFill>
                  <a:srgbClr val="333333"/>
                </a:solidFill>
                <a:effectLst/>
                <a:latin typeface="Open Sans" panose="020B0606030504020204" pitchFamily="34" charset="0"/>
              </a:rPr>
              <a:t>This phase involves close examination of the data, be it from interviews, focus groups, or visual content.</a:t>
            </a:r>
          </a:p>
          <a:p>
            <a:pPr marL="514350" indent="-514350">
              <a:buFont typeface="+mj-lt"/>
              <a:buAutoNum type="arabicPeriod"/>
            </a:pPr>
            <a:endParaRPr lang="en-US" dirty="0">
              <a:solidFill>
                <a:srgbClr val="333333"/>
              </a:solidFill>
              <a:latin typeface="Open Sans" panose="020B0606030504020204" pitchFamily="34" charset="0"/>
            </a:endParaRPr>
          </a:p>
          <a:p>
            <a:pPr marL="514350" indent="-514350">
              <a:buFont typeface="+mj-lt"/>
              <a:buAutoNum type="arabicPeriod"/>
            </a:pPr>
            <a:r>
              <a:rPr lang="en-US" b="0" i="0" dirty="0">
                <a:solidFill>
                  <a:srgbClr val="333333"/>
                </a:solidFill>
                <a:effectLst/>
                <a:latin typeface="Open Sans" panose="020B0606030504020204" pitchFamily="34" charset="0"/>
              </a:rPr>
              <a:t>Researchers identify recurring patterns, terms, or visual elements and designate them as keywords. </a:t>
            </a:r>
            <a:endParaRPr lang="en-GB" dirty="0"/>
          </a:p>
          <a:p>
            <a:endParaRPr lang="en-GB" b="1" dirty="0"/>
          </a:p>
        </p:txBody>
      </p:sp>
    </p:spTree>
    <p:extLst>
      <p:ext uri="{BB962C8B-B14F-4D97-AF65-F5344CB8AC3E}">
        <p14:creationId xmlns:p14="http://schemas.microsoft.com/office/powerpoint/2010/main" val="19260559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C977E-2C0F-0740-9281-0E4412F0F6D9}"/>
              </a:ext>
            </a:extLst>
          </p:cNvPr>
          <p:cNvSpPr>
            <a:spLocks noGrp="1"/>
          </p:cNvSpPr>
          <p:nvPr>
            <p:ph type="title"/>
          </p:nvPr>
        </p:nvSpPr>
        <p:spPr/>
        <p:txBody>
          <a:bodyPr/>
          <a:lstStyle/>
          <a:p>
            <a:r>
              <a:rPr lang="en-US" dirty="0"/>
              <a:t>A systematic thematic analysis process: A novel six-step process</a:t>
            </a:r>
            <a:endParaRPr lang="en-GB" dirty="0"/>
          </a:p>
        </p:txBody>
      </p:sp>
      <p:sp>
        <p:nvSpPr>
          <p:cNvPr id="3" name="Content Placeholder 2">
            <a:extLst>
              <a:ext uri="{FF2B5EF4-FFF2-40B4-BE49-F238E27FC236}">
                <a16:creationId xmlns:a16="http://schemas.microsoft.com/office/drawing/2014/main" id="{39D53716-CC16-F665-C1AC-4330D1957EF2}"/>
              </a:ext>
            </a:extLst>
          </p:cNvPr>
          <p:cNvSpPr>
            <a:spLocks noGrp="1"/>
          </p:cNvSpPr>
          <p:nvPr>
            <p:ph idx="1"/>
          </p:nvPr>
        </p:nvSpPr>
        <p:spPr/>
        <p:txBody>
          <a:bodyPr/>
          <a:lstStyle/>
          <a:p>
            <a:pPr marL="0" indent="0">
              <a:buNone/>
            </a:pPr>
            <a:r>
              <a:rPr lang="en-GB" b="0" i="0" dirty="0">
                <a:solidFill>
                  <a:srgbClr val="555555"/>
                </a:solidFill>
                <a:effectLst/>
                <a:latin typeface="Sage Peak"/>
              </a:rPr>
              <a:t>Step 3: Coding</a:t>
            </a:r>
          </a:p>
          <a:p>
            <a:r>
              <a:rPr lang="en-US" b="0" i="0" dirty="0">
                <a:solidFill>
                  <a:srgbClr val="333333"/>
                </a:solidFill>
                <a:effectLst/>
                <a:latin typeface="Open Sans" panose="020B0606030504020204" pitchFamily="34" charset="0"/>
              </a:rPr>
              <a:t> Simplifies complex textual data by transforming it into a theoretical form</a:t>
            </a:r>
            <a:endParaRPr lang="en-GB" dirty="0"/>
          </a:p>
        </p:txBody>
      </p:sp>
    </p:spTree>
    <p:extLst>
      <p:ext uri="{BB962C8B-B14F-4D97-AF65-F5344CB8AC3E}">
        <p14:creationId xmlns:p14="http://schemas.microsoft.com/office/powerpoint/2010/main" val="21982336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E3AFE-6AEA-1602-EA26-35439AE19CB9}"/>
              </a:ext>
            </a:extLst>
          </p:cNvPr>
          <p:cNvSpPr>
            <a:spLocks noGrp="1"/>
          </p:cNvSpPr>
          <p:nvPr>
            <p:ph type="title"/>
          </p:nvPr>
        </p:nvSpPr>
        <p:spPr/>
        <p:txBody>
          <a:bodyPr/>
          <a:lstStyle/>
          <a:p>
            <a:r>
              <a:rPr lang="en-US" dirty="0"/>
              <a:t>A systematic thematic analysis process: A novel six-step process</a:t>
            </a:r>
            <a:endParaRPr lang="en-GB" dirty="0"/>
          </a:p>
        </p:txBody>
      </p:sp>
      <p:sp>
        <p:nvSpPr>
          <p:cNvPr id="3" name="Content Placeholder 2">
            <a:extLst>
              <a:ext uri="{FF2B5EF4-FFF2-40B4-BE49-F238E27FC236}">
                <a16:creationId xmlns:a16="http://schemas.microsoft.com/office/drawing/2014/main" id="{1C6EC218-AE4A-9CAD-63C3-F881E4C931CC}"/>
              </a:ext>
            </a:extLst>
          </p:cNvPr>
          <p:cNvSpPr>
            <a:spLocks noGrp="1"/>
          </p:cNvSpPr>
          <p:nvPr>
            <p:ph idx="1"/>
          </p:nvPr>
        </p:nvSpPr>
        <p:spPr/>
        <p:txBody>
          <a:bodyPr/>
          <a:lstStyle/>
          <a:p>
            <a:pPr algn="l">
              <a:buNone/>
            </a:pPr>
            <a:r>
              <a:rPr lang="en-US" b="0" i="0" dirty="0">
                <a:solidFill>
                  <a:srgbClr val="555555"/>
                </a:solidFill>
                <a:effectLst/>
                <a:latin typeface="Sage Peak"/>
              </a:rPr>
              <a:t>Step 4: Theme Development</a:t>
            </a:r>
          </a:p>
          <a:p>
            <a:pPr algn="l"/>
            <a:r>
              <a:rPr lang="en-US" b="0" i="0" dirty="0">
                <a:solidFill>
                  <a:srgbClr val="333333"/>
                </a:solidFill>
                <a:effectLst/>
                <a:latin typeface="Open Sans" panose="020B0606030504020204" pitchFamily="34" charset="0"/>
              </a:rPr>
              <a:t>Theme development involves organizing codes into meaningful groups to identify patterns and relationships</a:t>
            </a:r>
          </a:p>
          <a:p>
            <a:endParaRPr lang="en-GB" dirty="0"/>
          </a:p>
        </p:txBody>
      </p:sp>
    </p:spTree>
    <p:extLst>
      <p:ext uri="{BB962C8B-B14F-4D97-AF65-F5344CB8AC3E}">
        <p14:creationId xmlns:p14="http://schemas.microsoft.com/office/powerpoint/2010/main" val="33907894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12EF-F38E-3E78-EB42-CD41CA255221}"/>
              </a:ext>
            </a:extLst>
          </p:cNvPr>
          <p:cNvSpPr>
            <a:spLocks noGrp="1"/>
          </p:cNvSpPr>
          <p:nvPr>
            <p:ph type="title"/>
          </p:nvPr>
        </p:nvSpPr>
        <p:spPr/>
        <p:txBody>
          <a:bodyPr/>
          <a:lstStyle/>
          <a:p>
            <a:r>
              <a:rPr lang="en-US" dirty="0"/>
              <a:t>A systematic thematic analysis process: A novel six-step process</a:t>
            </a:r>
            <a:endParaRPr lang="en-GB" dirty="0"/>
          </a:p>
        </p:txBody>
      </p:sp>
      <p:sp>
        <p:nvSpPr>
          <p:cNvPr id="3" name="Content Placeholder 2">
            <a:extLst>
              <a:ext uri="{FF2B5EF4-FFF2-40B4-BE49-F238E27FC236}">
                <a16:creationId xmlns:a16="http://schemas.microsoft.com/office/drawing/2014/main" id="{7BD8D9FA-ED7D-4E18-83B7-98585A962B38}"/>
              </a:ext>
            </a:extLst>
          </p:cNvPr>
          <p:cNvSpPr>
            <a:spLocks noGrp="1"/>
          </p:cNvSpPr>
          <p:nvPr>
            <p:ph idx="1"/>
          </p:nvPr>
        </p:nvSpPr>
        <p:spPr/>
        <p:txBody>
          <a:bodyPr/>
          <a:lstStyle/>
          <a:p>
            <a:pPr marL="0" indent="0">
              <a:buNone/>
            </a:pPr>
            <a:r>
              <a:rPr lang="en-US" b="0" i="0" dirty="0">
                <a:solidFill>
                  <a:srgbClr val="555555"/>
                </a:solidFill>
                <a:effectLst/>
                <a:latin typeface="Sage Peak"/>
              </a:rPr>
              <a:t>Step 5: Conceptualization Through Interpretation of Keywords, Codes, and Themes</a:t>
            </a:r>
          </a:p>
          <a:p>
            <a:r>
              <a:rPr lang="en-US" dirty="0">
                <a:solidFill>
                  <a:srgbClr val="333333"/>
                </a:solidFill>
                <a:latin typeface="Open Sans" panose="020B0606030504020204" pitchFamily="34" charset="0"/>
              </a:rPr>
              <a:t>I</a:t>
            </a:r>
            <a:r>
              <a:rPr lang="en-US" b="0" i="0" dirty="0">
                <a:solidFill>
                  <a:srgbClr val="333333"/>
                </a:solidFill>
                <a:effectLst/>
                <a:latin typeface="Open Sans" panose="020B0606030504020204" pitchFamily="34" charset="0"/>
              </a:rPr>
              <a:t>dentify social patterns and refine them into definitions that align with their research. </a:t>
            </a:r>
          </a:p>
          <a:p>
            <a:r>
              <a:rPr lang="en-US" dirty="0">
                <a:solidFill>
                  <a:srgbClr val="333333"/>
                </a:solidFill>
                <a:latin typeface="Open Sans" panose="020B0606030504020204" pitchFamily="34" charset="0"/>
              </a:rPr>
              <a:t>U</a:t>
            </a:r>
            <a:r>
              <a:rPr lang="en-US" b="0" i="0" dirty="0">
                <a:solidFill>
                  <a:srgbClr val="333333"/>
                </a:solidFill>
                <a:effectLst/>
                <a:latin typeface="Open Sans" panose="020B0606030504020204" pitchFamily="34" charset="0"/>
              </a:rPr>
              <a:t>tilize tools like diagrams or models to understand the relationships among these concepts. </a:t>
            </a:r>
            <a:endParaRPr lang="en-GB" dirty="0"/>
          </a:p>
        </p:txBody>
      </p:sp>
    </p:spTree>
    <p:extLst>
      <p:ext uri="{BB962C8B-B14F-4D97-AF65-F5344CB8AC3E}">
        <p14:creationId xmlns:p14="http://schemas.microsoft.com/office/powerpoint/2010/main" val="22368518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70E19-B989-575F-94C8-E8B6189AF178}"/>
              </a:ext>
            </a:extLst>
          </p:cNvPr>
          <p:cNvSpPr>
            <a:spLocks noGrp="1"/>
          </p:cNvSpPr>
          <p:nvPr>
            <p:ph type="title"/>
          </p:nvPr>
        </p:nvSpPr>
        <p:spPr/>
        <p:txBody>
          <a:bodyPr/>
          <a:lstStyle/>
          <a:p>
            <a:r>
              <a:rPr lang="en-US" dirty="0"/>
              <a:t>A systematic thematic analysis process: A novel six-step process</a:t>
            </a:r>
            <a:endParaRPr lang="en-GB" dirty="0"/>
          </a:p>
        </p:txBody>
      </p:sp>
      <p:sp>
        <p:nvSpPr>
          <p:cNvPr id="3" name="Content Placeholder 2">
            <a:extLst>
              <a:ext uri="{FF2B5EF4-FFF2-40B4-BE49-F238E27FC236}">
                <a16:creationId xmlns:a16="http://schemas.microsoft.com/office/drawing/2014/main" id="{58536732-B659-7708-B0AE-F1B1E12229E8}"/>
              </a:ext>
            </a:extLst>
          </p:cNvPr>
          <p:cNvSpPr>
            <a:spLocks noGrp="1"/>
          </p:cNvSpPr>
          <p:nvPr>
            <p:ph idx="1"/>
          </p:nvPr>
        </p:nvSpPr>
        <p:spPr/>
        <p:txBody>
          <a:bodyPr/>
          <a:lstStyle/>
          <a:p>
            <a:r>
              <a:rPr lang="en-US" b="0" i="0" dirty="0">
                <a:solidFill>
                  <a:srgbClr val="555555"/>
                </a:solidFill>
                <a:effectLst/>
                <a:latin typeface="Sage Peak"/>
              </a:rPr>
              <a:t>Step 6: Development of Conceptual Model</a:t>
            </a:r>
          </a:p>
          <a:p>
            <a:pPr>
              <a:buFont typeface="Wingdings" panose="05000000000000000000" pitchFamily="2" charset="2"/>
              <a:buChar char="Ø"/>
            </a:pPr>
            <a:r>
              <a:rPr lang="en-US" b="0" i="0" dirty="0">
                <a:solidFill>
                  <a:srgbClr val="333333"/>
                </a:solidFill>
                <a:effectLst/>
                <a:latin typeface="Open Sans" panose="020B0606030504020204" pitchFamily="34" charset="0"/>
              </a:rPr>
              <a:t>The final step in the thematic analysis is the development of a conceptual model. </a:t>
            </a:r>
          </a:p>
          <a:p>
            <a:pPr>
              <a:buFont typeface="Wingdings" panose="05000000000000000000" pitchFamily="2" charset="2"/>
              <a:buChar char="Ø"/>
            </a:pPr>
            <a:endParaRPr lang="en-US" dirty="0">
              <a:solidFill>
                <a:srgbClr val="333333"/>
              </a:solidFill>
              <a:latin typeface="Open Sans" panose="020B0606030504020204" pitchFamily="34" charset="0"/>
            </a:endParaRPr>
          </a:p>
          <a:p>
            <a:pPr>
              <a:buFont typeface="Wingdings" panose="05000000000000000000" pitchFamily="2" charset="2"/>
              <a:buChar char="Ø"/>
            </a:pPr>
            <a:r>
              <a:rPr lang="en-US" dirty="0">
                <a:solidFill>
                  <a:srgbClr val="333333"/>
                </a:solidFill>
                <a:latin typeface="Open Sans" panose="020B0606030504020204" pitchFamily="34" charset="0"/>
              </a:rPr>
              <a:t>Create </a:t>
            </a:r>
            <a:r>
              <a:rPr lang="en-US" b="0" i="0" dirty="0">
                <a:solidFill>
                  <a:srgbClr val="333333"/>
                </a:solidFill>
                <a:effectLst/>
                <a:latin typeface="Open Sans" panose="020B0606030504020204" pitchFamily="34" charset="0"/>
              </a:rPr>
              <a:t>a unique representation of the data and it is often guided by existing theories.</a:t>
            </a:r>
          </a:p>
          <a:p>
            <a:pPr>
              <a:buFont typeface="Wingdings" panose="05000000000000000000" pitchFamily="2" charset="2"/>
              <a:buChar char="Ø"/>
            </a:pPr>
            <a:endParaRPr lang="en-US" dirty="0">
              <a:solidFill>
                <a:srgbClr val="333333"/>
              </a:solidFill>
              <a:latin typeface="Open Sans" panose="020B0606030504020204" pitchFamily="34" charset="0"/>
            </a:endParaRPr>
          </a:p>
          <a:p>
            <a:pPr>
              <a:buFont typeface="Wingdings" panose="05000000000000000000" pitchFamily="2" charset="2"/>
              <a:buChar char="Ø"/>
            </a:pPr>
            <a:r>
              <a:rPr lang="en-US" b="0" i="0" dirty="0">
                <a:solidFill>
                  <a:srgbClr val="333333"/>
                </a:solidFill>
                <a:effectLst/>
                <a:latin typeface="Open Sans" panose="020B0606030504020204" pitchFamily="34" charset="0"/>
              </a:rPr>
              <a:t>The model serves to answer the research questions and underscore the study’s contribution to knowledge</a:t>
            </a:r>
            <a:endParaRPr lang="en-GB" dirty="0"/>
          </a:p>
        </p:txBody>
      </p:sp>
    </p:spTree>
    <p:extLst>
      <p:ext uri="{BB962C8B-B14F-4D97-AF65-F5344CB8AC3E}">
        <p14:creationId xmlns:p14="http://schemas.microsoft.com/office/powerpoint/2010/main" val="857891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F8A45-186C-AB4A-BF5C-1A23791D51FC}"/>
              </a:ext>
            </a:extLst>
          </p:cNvPr>
          <p:cNvSpPr>
            <a:spLocks noGrp="1"/>
          </p:cNvSpPr>
          <p:nvPr>
            <p:ph type="title"/>
          </p:nvPr>
        </p:nvSpPr>
        <p:spPr/>
        <p:txBody>
          <a:bodyPr/>
          <a:lstStyle/>
          <a:p>
            <a:r>
              <a:rPr lang="en-US" dirty="0"/>
              <a:t>A systematic thematic analysis process: A novel six-step process</a:t>
            </a:r>
            <a:endParaRPr lang="en-GB" dirty="0"/>
          </a:p>
        </p:txBody>
      </p:sp>
      <p:sp>
        <p:nvSpPr>
          <p:cNvPr id="3" name="Content Placeholder 2">
            <a:extLst>
              <a:ext uri="{FF2B5EF4-FFF2-40B4-BE49-F238E27FC236}">
                <a16:creationId xmlns:a16="http://schemas.microsoft.com/office/drawing/2014/main" id="{E96C79C1-3F8A-C433-9CEA-F13CAE1ED2BE}"/>
              </a:ext>
            </a:extLst>
          </p:cNvPr>
          <p:cNvSpPr>
            <a:spLocks noGrp="1"/>
          </p:cNvSpPr>
          <p:nvPr>
            <p:ph idx="1"/>
          </p:nvPr>
        </p:nvSpPr>
        <p:spPr/>
        <p:txBody>
          <a:bodyPr/>
          <a:lstStyle/>
          <a:p>
            <a:pPr algn="just"/>
            <a:r>
              <a:rPr lang="en-US" b="0" i="0" dirty="0">
                <a:solidFill>
                  <a:srgbClr val="333333"/>
                </a:solidFill>
                <a:effectLst/>
                <a:latin typeface="Open Sans" panose="020B0606030504020204" pitchFamily="34" charset="0"/>
              </a:rPr>
              <a:t>Understanding the philosophical and conceptual assumptions underlying different approaches to thematic analysis can assist researchers in choosing an appropriate method for their research and ensure the trustworthiness and validity of their findings (</a:t>
            </a:r>
            <a:r>
              <a:rPr lang="en-US" b="0" i="0" u="sng" dirty="0">
                <a:solidFill>
                  <a:srgbClr val="046FF8"/>
                </a:solidFill>
                <a:effectLst/>
                <a:latin typeface="Open Sans" panose="020B0606030504020204" pitchFamily="34" charset="0"/>
                <a:hlinkClick r:id="rId2"/>
              </a:rPr>
              <a:t>Lin, 1998</a:t>
            </a:r>
            <a:r>
              <a:rPr lang="en-US" b="1" i="0" dirty="0">
                <a:solidFill>
                  <a:srgbClr val="333333"/>
                </a:solidFill>
                <a:effectLst/>
                <a:latin typeface="Open Sans" panose="020B0606030504020204" pitchFamily="34" charset="0"/>
              </a:rPr>
              <a:t>). </a:t>
            </a:r>
          </a:p>
          <a:p>
            <a:pPr algn="just"/>
            <a:endParaRPr lang="en-US" b="1" dirty="0">
              <a:solidFill>
                <a:srgbClr val="333333"/>
              </a:solidFill>
              <a:latin typeface="Open Sans" panose="020B0606030504020204" pitchFamily="34" charset="0"/>
            </a:endParaRPr>
          </a:p>
          <a:p>
            <a:pPr algn="just"/>
            <a:r>
              <a:rPr lang="en-US" b="0" i="0" dirty="0">
                <a:solidFill>
                  <a:srgbClr val="333333"/>
                </a:solidFill>
                <a:effectLst/>
                <a:latin typeface="Open Sans" panose="020B0606030504020204" pitchFamily="34" charset="0"/>
              </a:rPr>
              <a:t>For example In their study, </a:t>
            </a:r>
            <a:r>
              <a:rPr lang="en-US" b="0" i="0" u="sng" dirty="0">
                <a:solidFill>
                  <a:srgbClr val="046FF8"/>
                </a:solidFill>
                <a:effectLst/>
                <a:latin typeface="Open Sans" panose="020B0606030504020204" pitchFamily="34" charset="0"/>
                <a:hlinkClick r:id="rId3"/>
              </a:rPr>
              <a:t>Naeem and </a:t>
            </a:r>
            <a:r>
              <a:rPr lang="en-US" b="0" i="0" u="sng" dirty="0" err="1">
                <a:solidFill>
                  <a:srgbClr val="046FF8"/>
                </a:solidFill>
                <a:effectLst/>
                <a:latin typeface="Open Sans" panose="020B0606030504020204" pitchFamily="34" charset="0"/>
                <a:hlinkClick r:id="rId3"/>
              </a:rPr>
              <a:t>Ozuem</a:t>
            </a:r>
            <a:r>
              <a:rPr lang="en-US" b="0" i="0" u="sng" dirty="0">
                <a:solidFill>
                  <a:srgbClr val="046FF8"/>
                </a:solidFill>
                <a:effectLst/>
                <a:latin typeface="Open Sans" panose="020B0606030504020204" pitchFamily="34" charset="0"/>
                <a:hlinkClick r:id="rId3"/>
              </a:rPr>
              <a:t> (2022a)</a:t>
            </a:r>
            <a:r>
              <a:rPr lang="en-US" b="0" i="0" dirty="0">
                <a:solidFill>
                  <a:srgbClr val="333333"/>
                </a:solidFill>
                <a:effectLst/>
                <a:latin typeface="Open Sans" panose="020B0606030504020204" pitchFamily="34" charset="0"/>
              </a:rPr>
              <a:t> adopted a social constructionist perspective</a:t>
            </a:r>
            <a:endParaRPr lang="en-GB" b="1" dirty="0"/>
          </a:p>
        </p:txBody>
      </p:sp>
    </p:spTree>
    <p:extLst>
      <p:ext uri="{BB962C8B-B14F-4D97-AF65-F5344CB8AC3E}">
        <p14:creationId xmlns:p14="http://schemas.microsoft.com/office/powerpoint/2010/main" val="26766738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E6C07-0EF6-1CA2-500A-CA6B9D90F9D4}"/>
              </a:ext>
            </a:extLst>
          </p:cNvPr>
          <p:cNvSpPr>
            <a:spLocks noGrp="1"/>
          </p:cNvSpPr>
          <p:nvPr>
            <p:ph type="title"/>
          </p:nvPr>
        </p:nvSpPr>
        <p:spPr>
          <a:xfrm>
            <a:off x="408317" y="365125"/>
            <a:ext cx="10945483" cy="831071"/>
          </a:xfrm>
        </p:spPr>
        <p:txBody>
          <a:bodyPr>
            <a:normAutofit fontScale="90000"/>
          </a:bodyPr>
          <a:lstStyle/>
          <a:p>
            <a:r>
              <a:rPr lang="en-US" dirty="0"/>
              <a:t>A systematic thematic analysis process: A novel six-step process</a:t>
            </a:r>
            <a:endParaRPr lang="en-GB" dirty="0"/>
          </a:p>
        </p:txBody>
      </p:sp>
      <p:pic>
        <p:nvPicPr>
          <p:cNvPr id="5" name="Picture 4">
            <a:extLst>
              <a:ext uri="{FF2B5EF4-FFF2-40B4-BE49-F238E27FC236}">
                <a16:creationId xmlns:a16="http://schemas.microsoft.com/office/drawing/2014/main" id="{EE7E34D8-9B36-0D02-8265-0730C75D6B9D}"/>
              </a:ext>
            </a:extLst>
          </p:cNvPr>
          <p:cNvPicPr>
            <a:picLocks noChangeAspect="1"/>
          </p:cNvPicPr>
          <p:nvPr/>
        </p:nvPicPr>
        <p:blipFill>
          <a:blip r:embed="rId2"/>
          <a:stretch>
            <a:fillRect/>
          </a:stretch>
        </p:blipFill>
        <p:spPr>
          <a:xfrm>
            <a:off x="2162355" y="1494874"/>
            <a:ext cx="8348654" cy="4429007"/>
          </a:xfrm>
          <a:prstGeom prst="rect">
            <a:avLst/>
          </a:prstGeom>
        </p:spPr>
      </p:pic>
    </p:spTree>
    <p:extLst>
      <p:ext uri="{BB962C8B-B14F-4D97-AF65-F5344CB8AC3E}">
        <p14:creationId xmlns:p14="http://schemas.microsoft.com/office/powerpoint/2010/main" val="3721913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39836-64FA-B19D-21DE-5CADE3BF313D}"/>
              </a:ext>
            </a:extLst>
          </p:cNvPr>
          <p:cNvSpPr>
            <a:spLocks noGrp="1"/>
          </p:cNvSpPr>
          <p:nvPr>
            <p:ph type="title"/>
          </p:nvPr>
        </p:nvSpPr>
        <p:spPr/>
        <p:txBody>
          <a:bodyPr/>
          <a:lstStyle/>
          <a:p>
            <a:r>
              <a:rPr lang="en-US" dirty="0"/>
              <a:t>A systematic thematic analysis process: A novel six-step process</a:t>
            </a:r>
            <a:endParaRPr lang="en-GB" dirty="0"/>
          </a:p>
        </p:txBody>
      </p:sp>
      <p:pic>
        <p:nvPicPr>
          <p:cNvPr id="5" name="Picture 4">
            <a:extLst>
              <a:ext uri="{FF2B5EF4-FFF2-40B4-BE49-F238E27FC236}">
                <a16:creationId xmlns:a16="http://schemas.microsoft.com/office/drawing/2014/main" id="{FA8D9440-7B57-045D-5CC8-18AE8333C367}"/>
              </a:ext>
            </a:extLst>
          </p:cNvPr>
          <p:cNvPicPr>
            <a:picLocks noChangeAspect="1"/>
          </p:cNvPicPr>
          <p:nvPr/>
        </p:nvPicPr>
        <p:blipFill>
          <a:blip r:embed="rId2"/>
          <a:stretch>
            <a:fillRect/>
          </a:stretch>
        </p:blipFill>
        <p:spPr>
          <a:xfrm>
            <a:off x="616857" y="2359083"/>
            <a:ext cx="10958286" cy="3000107"/>
          </a:xfrm>
          <a:prstGeom prst="rect">
            <a:avLst/>
          </a:prstGeom>
        </p:spPr>
      </p:pic>
    </p:spTree>
    <p:extLst>
      <p:ext uri="{BB962C8B-B14F-4D97-AF65-F5344CB8AC3E}">
        <p14:creationId xmlns:p14="http://schemas.microsoft.com/office/powerpoint/2010/main" val="11353684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1B837-D840-C6B0-7C23-C31B0836846E}"/>
              </a:ext>
            </a:extLst>
          </p:cNvPr>
          <p:cNvSpPr>
            <a:spLocks noGrp="1"/>
          </p:cNvSpPr>
          <p:nvPr>
            <p:ph type="title"/>
          </p:nvPr>
        </p:nvSpPr>
        <p:spPr/>
        <p:txBody>
          <a:bodyPr/>
          <a:lstStyle/>
          <a:p>
            <a:r>
              <a:rPr lang="en-US" dirty="0"/>
              <a:t>A systematic thematic analysis process: A novel six-step process</a:t>
            </a:r>
            <a:endParaRPr lang="en-GB" dirty="0"/>
          </a:p>
        </p:txBody>
      </p:sp>
      <p:sp>
        <p:nvSpPr>
          <p:cNvPr id="3" name="Content Placeholder 2">
            <a:extLst>
              <a:ext uri="{FF2B5EF4-FFF2-40B4-BE49-F238E27FC236}">
                <a16:creationId xmlns:a16="http://schemas.microsoft.com/office/drawing/2014/main" id="{83BDCCC4-9644-7919-C874-0B235E809BE5}"/>
              </a:ext>
            </a:extLst>
          </p:cNvPr>
          <p:cNvSpPr>
            <a:spLocks noGrp="1"/>
          </p:cNvSpPr>
          <p:nvPr>
            <p:ph idx="1"/>
          </p:nvPr>
        </p:nvSpPr>
        <p:spPr/>
        <p:txBody>
          <a:bodyPr>
            <a:normAutofit fontScale="70000" lnSpcReduction="20000"/>
          </a:bodyPr>
          <a:lstStyle/>
          <a:p>
            <a:r>
              <a:rPr lang="en-GB" b="1" i="0" dirty="0">
                <a:solidFill>
                  <a:srgbClr val="555555"/>
                </a:solidFill>
                <a:effectLst/>
                <a:latin typeface="Sage Peak"/>
              </a:rPr>
              <a:t>Step 3: Coding</a:t>
            </a:r>
          </a:p>
          <a:p>
            <a:pPr algn="l">
              <a:buNone/>
            </a:pPr>
            <a:r>
              <a:rPr lang="en-US" b="0" i="0" dirty="0">
                <a:solidFill>
                  <a:srgbClr val="333333"/>
                </a:solidFill>
                <a:effectLst/>
                <a:latin typeface="Open Sans" panose="020B0606030504020204" pitchFamily="34" charset="0"/>
              </a:rPr>
              <a:t>1. Code development: Keywords often serve as the basis for the development of codes. They encapsulate the core idea or theme of a specific data segment; thus, they help the researcher create meaningful, concise codes.</a:t>
            </a:r>
          </a:p>
          <a:p>
            <a:pPr algn="l">
              <a:buNone/>
            </a:pPr>
            <a:r>
              <a:rPr lang="en-US" b="0" i="0" dirty="0">
                <a:solidFill>
                  <a:srgbClr val="333333"/>
                </a:solidFill>
                <a:effectLst/>
                <a:latin typeface="Open Sans" panose="020B0606030504020204" pitchFamily="34" charset="0"/>
              </a:rPr>
              <a:t>2. Categorization: Keywords can be used to categorize similar pieces of data together. When a specific keyword appears repeatedly, it might indicate a significant theme or concept, which can be grouped for deeper analysis.</a:t>
            </a:r>
          </a:p>
          <a:p>
            <a:pPr algn="l">
              <a:buNone/>
            </a:pPr>
            <a:r>
              <a:rPr lang="en-US" b="0" i="0" dirty="0">
                <a:solidFill>
                  <a:srgbClr val="333333"/>
                </a:solidFill>
                <a:effectLst/>
                <a:latin typeface="Open Sans" panose="020B0606030504020204" pitchFamily="34" charset="0"/>
              </a:rPr>
              <a:t>3. Pattern identification: Keywords help researchers identify patterns or trends within the data. These patterns can guide the formation of broader themes or insights.</a:t>
            </a:r>
          </a:p>
          <a:p>
            <a:pPr algn="l">
              <a:buNone/>
            </a:pPr>
            <a:r>
              <a:rPr lang="en-US" b="0" i="0" dirty="0">
                <a:solidFill>
                  <a:srgbClr val="333333"/>
                </a:solidFill>
                <a:effectLst/>
                <a:latin typeface="Open Sans" panose="020B0606030504020204" pitchFamily="34" charset="0"/>
              </a:rPr>
              <a:t>4. Data comparison: By examining the presence or frequency of specific keywords, researchers can compare different segments of data, which can highlight contrasts, similarities, or relationships.</a:t>
            </a:r>
          </a:p>
          <a:p>
            <a:pPr algn="l"/>
            <a:r>
              <a:rPr lang="en-US" b="0" i="0" dirty="0">
                <a:solidFill>
                  <a:srgbClr val="333333"/>
                </a:solidFill>
                <a:effectLst/>
                <a:latin typeface="Open Sans" panose="020B0606030504020204" pitchFamily="34" charset="0"/>
              </a:rPr>
              <a:t>5. Enhanced understanding: Keywords can provide a “snapshot” of the data; they offer researchers a quick conceptual understanding of the underlying ideas or sentiments.</a:t>
            </a:r>
          </a:p>
          <a:p>
            <a:endParaRPr lang="en-GB" dirty="0"/>
          </a:p>
        </p:txBody>
      </p:sp>
    </p:spTree>
    <p:extLst>
      <p:ext uri="{BB962C8B-B14F-4D97-AF65-F5344CB8AC3E}">
        <p14:creationId xmlns:p14="http://schemas.microsoft.com/office/powerpoint/2010/main" val="3350429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FF131-8D41-B4D0-A3C5-0256458FCDCE}"/>
              </a:ext>
            </a:extLst>
          </p:cNvPr>
          <p:cNvSpPr>
            <a:spLocks noGrp="1"/>
          </p:cNvSpPr>
          <p:nvPr>
            <p:ph type="title"/>
          </p:nvPr>
        </p:nvSpPr>
        <p:spPr/>
        <p:txBody>
          <a:bodyPr/>
          <a:lstStyle/>
          <a:p>
            <a:r>
              <a:rPr lang="en-US" dirty="0"/>
              <a:t>A systematic thematic analysis process: A novel six-step process</a:t>
            </a:r>
            <a:endParaRPr lang="en-GB" dirty="0"/>
          </a:p>
        </p:txBody>
      </p:sp>
      <p:pic>
        <p:nvPicPr>
          <p:cNvPr id="5" name="Picture 4">
            <a:extLst>
              <a:ext uri="{FF2B5EF4-FFF2-40B4-BE49-F238E27FC236}">
                <a16:creationId xmlns:a16="http://schemas.microsoft.com/office/drawing/2014/main" id="{0EFF2B8C-CDD2-3A7F-C4D7-71300B3CBADC}"/>
              </a:ext>
            </a:extLst>
          </p:cNvPr>
          <p:cNvPicPr>
            <a:picLocks noChangeAspect="1"/>
          </p:cNvPicPr>
          <p:nvPr/>
        </p:nvPicPr>
        <p:blipFill>
          <a:blip r:embed="rId2"/>
          <a:stretch>
            <a:fillRect/>
          </a:stretch>
        </p:blipFill>
        <p:spPr>
          <a:xfrm>
            <a:off x="2098567" y="1814286"/>
            <a:ext cx="9745090" cy="5203688"/>
          </a:xfrm>
          <a:prstGeom prst="rect">
            <a:avLst/>
          </a:prstGeom>
        </p:spPr>
      </p:pic>
      <p:sp>
        <p:nvSpPr>
          <p:cNvPr id="7" name="TextBox 6">
            <a:extLst>
              <a:ext uri="{FF2B5EF4-FFF2-40B4-BE49-F238E27FC236}">
                <a16:creationId xmlns:a16="http://schemas.microsoft.com/office/drawing/2014/main" id="{62FF9D32-2E91-0D3A-F2D2-9087E6EAF27F}"/>
              </a:ext>
            </a:extLst>
          </p:cNvPr>
          <p:cNvSpPr txBox="1"/>
          <p:nvPr/>
        </p:nvSpPr>
        <p:spPr>
          <a:xfrm>
            <a:off x="523335" y="2145219"/>
            <a:ext cx="6096000" cy="369332"/>
          </a:xfrm>
          <a:prstGeom prst="rect">
            <a:avLst/>
          </a:prstGeom>
          <a:noFill/>
        </p:spPr>
        <p:txBody>
          <a:bodyPr wrap="square">
            <a:spAutoFit/>
          </a:bodyPr>
          <a:lstStyle/>
          <a:p>
            <a:r>
              <a:rPr lang="en-GB" b="1" i="0" dirty="0">
                <a:solidFill>
                  <a:srgbClr val="555555"/>
                </a:solidFill>
                <a:effectLst/>
                <a:latin typeface="Sage Peak"/>
              </a:rPr>
              <a:t>Step 3: Coding</a:t>
            </a:r>
          </a:p>
        </p:txBody>
      </p:sp>
    </p:spTree>
    <p:extLst>
      <p:ext uri="{BB962C8B-B14F-4D97-AF65-F5344CB8AC3E}">
        <p14:creationId xmlns:p14="http://schemas.microsoft.com/office/powerpoint/2010/main" val="26011574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E396D-74D3-0BC9-440B-8C9969F76E09}"/>
              </a:ext>
            </a:extLst>
          </p:cNvPr>
          <p:cNvSpPr>
            <a:spLocks noGrp="1"/>
          </p:cNvSpPr>
          <p:nvPr>
            <p:ph type="title"/>
          </p:nvPr>
        </p:nvSpPr>
        <p:spPr/>
        <p:txBody>
          <a:bodyPr/>
          <a:lstStyle/>
          <a:p>
            <a:r>
              <a:rPr lang="en-US" dirty="0"/>
              <a:t>A systematic thematic analysis process: A novel six-step process</a:t>
            </a:r>
            <a:endParaRPr lang="en-GB" dirty="0"/>
          </a:p>
        </p:txBody>
      </p:sp>
      <p:sp>
        <p:nvSpPr>
          <p:cNvPr id="3" name="Content Placeholder 2">
            <a:extLst>
              <a:ext uri="{FF2B5EF4-FFF2-40B4-BE49-F238E27FC236}">
                <a16:creationId xmlns:a16="http://schemas.microsoft.com/office/drawing/2014/main" id="{B5D1BB85-AD78-9918-0B2D-6642B275EF24}"/>
              </a:ext>
            </a:extLst>
          </p:cNvPr>
          <p:cNvSpPr>
            <a:spLocks noGrp="1"/>
          </p:cNvSpPr>
          <p:nvPr>
            <p:ph idx="1"/>
          </p:nvPr>
        </p:nvSpPr>
        <p:spPr/>
        <p:txBody>
          <a:bodyPr/>
          <a:lstStyle/>
          <a:p>
            <a:pPr marL="0" indent="0">
              <a:buNone/>
            </a:pPr>
            <a:r>
              <a:rPr lang="en-US" dirty="0">
                <a:solidFill>
                  <a:srgbClr val="333333"/>
                </a:solidFill>
                <a:latin typeface="Open Sans" panose="020B0606030504020204" pitchFamily="34" charset="0"/>
              </a:rPr>
              <a:t>Step 4: Theme Development </a:t>
            </a:r>
          </a:p>
          <a:p>
            <a:pPr marL="0" indent="0">
              <a:buNone/>
            </a:pPr>
            <a:endParaRPr lang="en-US" b="0" i="0" dirty="0">
              <a:solidFill>
                <a:srgbClr val="333333"/>
              </a:solidFill>
              <a:effectLst/>
              <a:latin typeface="Open Sans" panose="020B0606030504020204" pitchFamily="34" charset="0"/>
            </a:endParaRPr>
          </a:p>
          <a:p>
            <a:r>
              <a:rPr lang="en-US" b="0" i="0" dirty="0">
                <a:solidFill>
                  <a:srgbClr val="333333"/>
                </a:solidFill>
                <a:effectLst/>
                <a:latin typeface="Open Sans" panose="020B0606030504020204" pitchFamily="34" charset="0"/>
              </a:rPr>
              <a:t>According to </a:t>
            </a:r>
            <a:r>
              <a:rPr lang="en-US" b="0" i="0" u="sng" dirty="0">
                <a:solidFill>
                  <a:srgbClr val="046FF8"/>
                </a:solidFill>
                <a:effectLst/>
                <a:latin typeface="Open Sans" panose="020B0606030504020204" pitchFamily="34" charset="0"/>
                <a:hlinkClick r:id="rId2"/>
              </a:rPr>
              <a:t>Creswell (2013)</a:t>
            </a:r>
            <a:r>
              <a:rPr lang="en-US" b="0" i="0" dirty="0">
                <a:solidFill>
                  <a:srgbClr val="333333"/>
                </a:solidFill>
                <a:effectLst/>
                <a:latin typeface="Open Sans" panose="020B0606030504020204" pitchFamily="34" charset="0"/>
              </a:rPr>
              <a:t>, categories are “</a:t>
            </a:r>
            <a:r>
              <a:rPr lang="en-US" b="0" i="1" dirty="0">
                <a:solidFill>
                  <a:srgbClr val="333333"/>
                </a:solidFill>
                <a:effectLst/>
                <a:latin typeface="Open Sans" panose="020B0606030504020204" pitchFamily="34" charset="0"/>
              </a:rPr>
              <a:t>components of the text that are similar in meaning and related to the research questions</a:t>
            </a:r>
            <a:r>
              <a:rPr lang="en-US" b="0" i="0" dirty="0">
                <a:solidFill>
                  <a:srgbClr val="333333"/>
                </a:solidFill>
                <a:effectLst/>
                <a:latin typeface="Open Sans" panose="020B0606030504020204" pitchFamily="34" charset="0"/>
              </a:rPr>
              <a:t>” (p. 186). Categories are more concrete and specific than themes, and they are often created during the initial process of coding the data. Categories may include descriptive or factual labels that help to organize and classify the data into meaningful groups (</a:t>
            </a:r>
            <a:r>
              <a:rPr lang="en-US" b="0" i="0" u="sng" dirty="0">
                <a:solidFill>
                  <a:srgbClr val="046FF8"/>
                </a:solidFill>
                <a:effectLst/>
                <a:latin typeface="Open Sans" panose="020B0606030504020204" pitchFamily="34" charset="0"/>
                <a:hlinkClick r:id="rId2"/>
              </a:rPr>
              <a:t>Creswell, 2013</a:t>
            </a:r>
            <a:r>
              <a:rPr lang="en-US" b="0" i="0" dirty="0">
                <a:solidFill>
                  <a:srgbClr val="333333"/>
                </a:solidFill>
                <a:effectLst/>
                <a:latin typeface="Open Sans" panose="020B0606030504020204" pitchFamily="34" charset="0"/>
              </a:rPr>
              <a:t>).</a:t>
            </a:r>
            <a:endParaRPr lang="en-GB" dirty="0"/>
          </a:p>
        </p:txBody>
      </p:sp>
    </p:spTree>
    <p:extLst>
      <p:ext uri="{BB962C8B-B14F-4D97-AF65-F5344CB8AC3E}">
        <p14:creationId xmlns:p14="http://schemas.microsoft.com/office/powerpoint/2010/main" val="19824841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4B9FF-A5C3-78B6-40DA-79A1B10D1F1C}"/>
              </a:ext>
            </a:extLst>
          </p:cNvPr>
          <p:cNvSpPr>
            <a:spLocks noGrp="1"/>
          </p:cNvSpPr>
          <p:nvPr>
            <p:ph type="title"/>
          </p:nvPr>
        </p:nvSpPr>
        <p:spPr>
          <a:xfrm>
            <a:off x="67573" y="0"/>
            <a:ext cx="11014494" cy="1325563"/>
          </a:xfrm>
        </p:spPr>
        <p:txBody>
          <a:bodyPr>
            <a:normAutofit fontScale="90000"/>
          </a:bodyPr>
          <a:lstStyle/>
          <a:p>
            <a:br>
              <a:rPr lang="en-US" b="0" i="1" dirty="0">
                <a:solidFill>
                  <a:srgbClr val="000000"/>
                </a:solidFill>
                <a:effectLst/>
                <a:latin typeface="Arial" panose="020B0604020202020204" pitchFamily="34" charset="0"/>
              </a:rPr>
            </a:br>
            <a:r>
              <a:rPr lang="en-US" dirty="0"/>
              <a:t>A systematic thematic analysis process: A novel six-step process</a:t>
            </a:r>
            <a:endParaRPr lang="en-GB" dirty="0"/>
          </a:p>
        </p:txBody>
      </p:sp>
      <p:sp>
        <p:nvSpPr>
          <p:cNvPr id="3" name="Content Placeholder 2">
            <a:extLst>
              <a:ext uri="{FF2B5EF4-FFF2-40B4-BE49-F238E27FC236}">
                <a16:creationId xmlns:a16="http://schemas.microsoft.com/office/drawing/2014/main" id="{19D777FE-CA6F-CB59-0BA1-1A3251ED029D}"/>
              </a:ext>
            </a:extLst>
          </p:cNvPr>
          <p:cNvSpPr>
            <a:spLocks noGrp="1"/>
          </p:cNvSpPr>
          <p:nvPr>
            <p:ph idx="1"/>
          </p:nvPr>
        </p:nvSpPr>
        <p:spPr>
          <a:xfrm>
            <a:off x="769188" y="1604513"/>
            <a:ext cx="10515600" cy="4802488"/>
          </a:xfrm>
        </p:spPr>
        <p:txBody>
          <a:bodyPr>
            <a:normAutofit fontScale="70000" lnSpcReduction="20000"/>
          </a:bodyPr>
          <a:lstStyle/>
          <a:p>
            <a:pPr algn="l">
              <a:buNone/>
            </a:pPr>
            <a:endParaRPr lang="en-US" b="0" i="0" dirty="0">
              <a:solidFill>
                <a:srgbClr val="333333"/>
              </a:solidFill>
              <a:effectLst/>
              <a:latin typeface="Open Sans" panose="020B0606030504020204" pitchFamily="34" charset="0"/>
            </a:endParaRPr>
          </a:p>
          <a:p>
            <a:pPr algn="l">
              <a:buNone/>
            </a:pPr>
            <a:r>
              <a:rPr lang="en-US" b="0" i="1" dirty="0">
                <a:solidFill>
                  <a:srgbClr val="000000"/>
                </a:solidFill>
                <a:effectLst/>
                <a:latin typeface="Arial" panose="020B0604020202020204" pitchFamily="34" charset="0"/>
              </a:rPr>
              <a:t>Step 5: Conceptualization Through Interpretation of Keywords, Codes, and Themes</a:t>
            </a:r>
          </a:p>
          <a:p>
            <a:pPr algn="l">
              <a:buNone/>
            </a:pPr>
            <a:endParaRPr lang="en-US" i="1" dirty="0">
              <a:solidFill>
                <a:srgbClr val="000000"/>
              </a:solidFill>
              <a:latin typeface="Arial" panose="020B0604020202020204" pitchFamily="34" charset="0"/>
            </a:endParaRPr>
          </a:p>
          <a:p>
            <a:pPr algn="l">
              <a:buNone/>
            </a:pPr>
            <a:r>
              <a:rPr lang="en-US" b="0" i="0" dirty="0">
                <a:solidFill>
                  <a:srgbClr val="333333"/>
                </a:solidFill>
                <a:effectLst/>
                <a:latin typeface="Open Sans" panose="020B0606030504020204" pitchFamily="34" charset="0"/>
              </a:rPr>
              <a:t>1. How can this thematic analysis process be used to claim rigor in qualitative research findings?</a:t>
            </a:r>
          </a:p>
          <a:p>
            <a:pPr algn="l">
              <a:buNone/>
            </a:pPr>
            <a:r>
              <a:rPr lang="en-US" b="0" i="0" dirty="0">
                <a:solidFill>
                  <a:srgbClr val="333333"/>
                </a:solidFill>
                <a:effectLst/>
                <a:latin typeface="Open Sans" panose="020B0606030504020204" pitchFamily="34" charset="0"/>
              </a:rPr>
              <a:t>2. How can characteristics of a conceptual model be used as justification of research contribution?</a:t>
            </a:r>
          </a:p>
          <a:p>
            <a:pPr algn="l">
              <a:buNone/>
            </a:pPr>
            <a:r>
              <a:rPr lang="en-US" b="0" i="0" dirty="0">
                <a:solidFill>
                  <a:srgbClr val="333333"/>
                </a:solidFill>
                <a:effectLst/>
                <a:latin typeface="Open Sans" panose="020B0606030504020204" pitchFamily="34" charset="0"/>
              </a:rPr>
              <a:t>3. How do presented decision guidelines for different steps of thematic analysis improve the trustworthiness and originality of research findings?</a:t>
            </a:r>
          </a:p>
          <a:p>
            <a:pPr algn="l">
              <a:buNone/>
            </a:pPr>
            <a:r>
              <a:rPr lang="en-US" b="0" i="0" dirty="0">
                <a:solidFill>
                  <a:srgbClr val="333333"/>
                </a:solidFill>
                <a:effectLst/>
                <a:latin typeface="Open Sans" panose="020B0606030504020204" pitchFamily="34" charset="0"/>
              </a:rPr>
              <a:t>4. How can the presented thematic analysis process be employed to navigate the theoretical and original data landscape within the developed conceptual model?</a:t>
            </a:r>
          </a:p>
          <a:p>
            <a:pPr algn="l">
              <a:buNone/>
            </a:pPr>
            <a:r>
              <a:rPr lang="en-US" b="0" i="0" dirty="0">
                <a:solidFill>
                  <a:srgbClr val="333333"/>
                </a:solidFill>
                <a:effectLst/>
                <a:latin typeface="Open Sans" panose="020B0606030504020204" pitchFamily="34" charset="0"/>
              </a:rPr>
              <a:t>5. How can the 6Rs of keywords, 6Rs of coding, and 4Rs of theming be used to improve the rigor and trustworthiness of qualitative research?</a:t>
            </a:r>
          </a:p>
          <a:p>
            <a:pPr algn="l"/>
            <a:r>
              <a:rPr lang="en-US" b="0" i="0" dirty="0">
                <a:solidFill>
                  <a:srgbClr val="333333"/>
                </a:solidFill>
                <a:effectLst/>
                <a:latin typeface="Open Sans" panose="020B0606030504020204" pitchFamily="34" charset="0"/>
              </a:rPr>
              <a:t>6. How can the 6Rs of keywords, 6Rs of coding, and 4Rs of theming be used for reflexivity in thematic analysis?</a:t>
            </a:r>
          </a:p>
          <a:p>
            <a:endParaRPr lang="en-GB" dirty="0"/>
          </a:p>
        </p:txBody>
      </p:sp>
    </p:spTree>
    <p:extLst>
      <p:ext uri="{BB962C8B-B14F-4D97-AF65-F5344CB8AC3E}">
        <p14:creationId xmlns:p14="http://schemas.microsoft.com/office/powerpoint/2010/main" val="10414465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942EE-7662-E25B-8150-FB31EDD896B4}"/>
              </a:ext>
            </a:extLst>
          </p:cNvPr>
          <p:cNvSpPr>
            <a:spLocks noGrp="1"/>
          </p:cNvSpPr>
          <p:nvPr>
            <p:ph type="title"/>
          </p:nvPr>
        </p:nvSpPr>
        <p:spPr/>
        <p:txBody>
          <a:bodyPr/>
          <a:lstStyle/>
          <a:p>
            <a:r>
              <a:rPr lang="en-US"/>
              <a:t>A systematic thematic analysis process: A novel six-step process</a:t>
            </a:r>
            <a:endParaRPr lang="en-GB" dirty="0"/>
          </a:p>
        </p:txBody>
      </p:sp>
      <p:sp>
        <p:nvSpPr>
          <p:cNvPr id="3" name="Content Placeholder 2">
            <a:extLst>
              <a:ext uri="{FF2B5EF4-FFF2-40B4-BE49-F238E27FC236}">
                <a16:creationId xmlns:a16="http://schemas.microsoft.com/office/drawing/2014/main" id="{11B05072-9098-BE8A-CD84-2A2E932E6643}"/>
              </a:ext>
            </a:extLst>
          </p:cNvPr>
          <p:cNvSpPr>
            <a:spLocks noGrp="1"/>
          </p:cNvSpPr>
          <p:nvPr>
            <p:ph idx="1"/>
          </p:nvPr>
        </p:nvSpPr>
        <p:spPr/>
        <p:txBody>
          <a:bodyPr/>
          <a:lstStyle/>
          <a:p>
            <a:r>
              <a:rPr lang="en-US" i="1" dirty="0">
                <a:solidFill>
                  <a:srgbClr val="000000"/>
                </a:solidFill>
                <a:latin typeface="Arial" panose="020B0604020202020204" pitchFamily="34" charset="0"/>
              </a:rPr>
              <a:t>Step 6: Development of Conceptual Model</a:t>
            </a:r>
            <a:endParaRPr lang="en-GB" dirty="0"/>
          </a:p>
          <a:p>
            <a:r>
              <a:rPr lang="en-US" b="0" i="0" dirty="0">
                <a:solidFill>
                  <a:srgbClr val="000000"/>
                </a:solidFill>
                <a:effectLst/>
                <a:latin typeface="Times New Roman" panose="02020603050405020304" pitchFamily="18" charset="0"/>
              </a:rPr>
              <a:t>This process involves creating a unique representation of the data and it is often guided by existing theories. </a:t>
            </a:r>
          </a:p>
          <a:p>
            <a:r>
              <a:rPr lang="en-US" b="0" i="0" dirty="0">
                <a:solidFill>
                  <a:srgbClr val="000000"/>
                </a:solidFill>
                <a:effectLst/>
                <a:latin typeface="Times New Roman" panose="02020603050405020304" pitchFamily="18" charset="0"/>
              </a:rPr>
              <a:t>The model serves to answer the research questions and underscore the study’s contribution to knowledge. </a:t>
            </a:r>
          </a:p>
          <a:p>
            <a:r>
              <a:rPr lang="en-US" b="0" i="0" dirty="0">
                <a:solidFill>
                  <a:srgbClr val="000000"/>
                </a:solidFill>
                <a:effectLst/>
                <a:latin typeface="Times New Roman" panose="02020603050405020304" pitchFamily="18" charset="0"/>
              </a:rPr>
              <a:t>This step signifies the culmination of the analysis; it encapsulates all the findings and insights derived from the data.</a:t>
            </a:r>
            <a:endParaRPr lang="en-GB" dirty="0"/>
          </a:p>
        </p:txBody>
      </p:sp>
    </p:spTree>
    <p:extLst>
      <p:ext uri="{BB962C8B-B14F-4D97-AF65-F5344CB8AC3E}">
        <p14:creationId xmlns:p14="http://schemas.microsoft.com/office/powerpoint/2010/main" val="13988791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18BE6-6E31-9DA4-6459-A45477470F65}"/>
              </a:ext>
            </a:extLst>
          </p:cNvPr>
          <p:cNvSpPr>
            <a:spLocks noGrp="1"/>
          </p:cNvSpPr>
          <p:nvPr>
            <p:ph type="title"/>
          </p:nvPr>
        </p:nvSpPr>
        <p:spPr/>
        <p:txBody>
          <a:bodyPr/>
          <a:lstStyle/>
          <a:p>
            <a:r>
              <a:rPr lang="en-US" dirty="0"/>
              <a:t>Example on Thematic Analysis</a:t>
            </a:r>
            <a:endParaRPr lang="en-GB" dirty="0"/>
          </a:p>
        </p:txBody>
      </p:sp>
      <p:sp>
        <p:nvSpPr>
          <p:cNvPr id="3" name="Content Placeholder 2">
            <a:extLst>
              <a:ext uri="{FF2B5EF4-FFF2-40B4-BE49-F238E27FC236}">
                <a16:creationId xmlns:a16="http://schemas.microsoft.com/office/drawing/2014/main" id="{9B7BC4CF-DCA4-9AB3-E953-71A91751BFE4}"/>
              </a:ext>
            </a:extLst>
          </p:cNvPr>
          <p:cNvSpPr>
            <a:spLocks noGrp="1"/>
          </p:cNvSpPr>
          <p:nvPr>
            <p:ph idx="1"/>
          </p:nvPr>
        </p:nvSpPr>
        <p:spPr/>
        <p:txBody>
          <a:bodyPr/>
          <a:lstStyle/>
          <a:p>
            <a:r>
              <a:rPr lang="en-US" dirty="0">
                <a:hlinkClick r:id="rId2"/>
              </a:rPr>
              <a:t>Understanding misinformation and rumors that generated panic buying as a social practice during COVID-19 pandemic: evidence from Twitter, YouTube and focus group interviews – ProQuest</a:t>
            </a:r>
            <a:endParaRPr lang="en-US" dirty="0"/>
          </a:p>
          <a:p>
            <a:endParaRPr lang="en-GB" dirty="0"/>
          </a:p>
        </p:txBody>
      </p:sp>
    </p:spTree>
    <p:extLst>
      <p:ext uri="{BB962C8B-B14F-4D97-AF65-F5344CB8AC3E}">
        <p14:creationId xmlns:p14="http://schemas.microsoft.com/office/powerpoint/2010/main" val="33265801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3D746-6365-0368-1543-0E0851C7E98C}"/>
              </a:ext>
            </a:extLst>
          </p:cNvPr>
          <p:cNvSpPr>
            <a:spLocks noGrp="1"/>
          </p:cNvSpPr>
          <p:nvPr>
            <p:ph type="title"/>
          </p:nvPr>
        </p:nvSpPr>
        <p:spPr/>
        <p:txBody>
          <a:bodyPr/>
          <a:lstStyle/>
          <a:p>
            <a:r>
              <a:rPr lang="en-US" dirty="0"/>
              <a:t>Example </a:t>
            </a:r>
            <a:endParaRPr lang="en-GB" dirty="0"/>
          </a:p>
        </p:txBody>
      </p:sp>
      <p:pic>
        <p:nvPicPr>
          <p:cNvPr id="5" name="Picture 4">
            <a:extLst>
              <a:ext uri="{FF2B5EF4-FFF2-40B4-BE49-F238E27FC236}">
                <a16:creationId xmlns:a16="http://schemas.microsoft.com/office/drawing/2014/main" id="{20472204-4EE5-A2B0-B2F9-B2FC8110FDDC}"/>
              </a:ext>
            </a:extLst>
          </p:cNvPr>
          <p:cNvPicPr>
            <a:picLocks noChangeAspect="1"/>
          </p:cNvPicPr>
          <p:nvPr/>
        </p:nvPicPr>
        <p:blipFill>
          <a:blip r:embed="rId2"/>
          <a:stretch>
            <a:fillRect/>
          </a:stretch>
        </p:blipFill>
        <p:spPr>
          <a:xfrm>
            <a:off x="5756693" y="0"/>
            <a:ext cx="5446145" cy="6777905"/>
          </a:xfrm>
          <a:prstGeom prst="rect">
            <a:avLst/>
          </a:prstGeom>
        </p:spPr>
      </p:pic>
      <p:sp>
        <p:nvSpPr>
          <p:cNvPr id="7" name="TextBox 6">
            <a:extLst>
              <a:ext uri="{FF2B5EF4-FFF2-40B4-BE49-F238E27FC236}">
                <a16:creationId xmlns:a16="http://schemas.microsoft.com/office/drawing/2014/main" id="{9094D70A-9631-04C5-416C-F35972A778AC}"/>
              </a:ext>
            </a:extLst>
          </p:cNvPr>
          <p:cNvSpPr txBox="1"/>
          <p:nvPr/>
        </p:nvSpPr>
        <p:spPr>
          <a:xfrm>
            <a:off x="454324" y="5275854"/>
            <a:ext cx="6096000" cy="369332"/>
          </a:xfrm>
          <a:prstGeom prst="rect">
            <a:avLst/>
          </a:prstGeom>
          <a:noFill/>
        </p:spPr>
        <p:txBody>
          <a:bodyPr wrap="square">
            <a:spAutoFit/>
          </a:bodyPr>
          <a:lstStyle/>
          <a:p>
            <a:pPr algn="ctr"/>
            <a:r>
              <a:rPr lang="en-US" dirty="0"/>
              <a:t>Needa and </a:t>
            </a:r>
            <a:r>
              <a:rPr lang="en-US" dirty="0" err="1"/>
              <a:t>Ozeumn</a:t>
            </a:r>
            <a:r>
              <a:rPr lang="en-US" dirty="0"/>
              <a:t> (2022a)</a:t>
            </a:r>
            <a:endParaRPr lang="en-GB" dirty="0"/>
          </a:p>
        </p:txBody>
      </p:sp>
    </p:spTree>
    <p:extLst>
      <p:ext uri="{BB962C8B-B14F-4D97-AF65-F5344CB8AC3E}">
        <p14:creationId xmlns:p14="http://schemas.microsoft.com/office/powerpoint/2010/main" val="4527637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127D4-92E9-50D0-F722-FE6672A04A9F}"/>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Step-by-step approach</a:t>
            </a:r>
          </a:p>
        </p:txBody>
      </p:sp>
      <p:pic>
        <p:nvPicPr>
          <p:cNvPr id="5" name="Picture 4">
            <a:extLst>
              <a:ext uri="{FF2B5EF4-FFF2-40B4-BE49-F238E27FC236}">
                <a16:creationId xmlns:a16="http://schemas.microsoft.com/office/drawing/2014/main" id="{686D7626-3D93-0D03-FE8D-098A1900FD30}"/>
              </a:ext>
            </a:extLst>
          </p:cNvPr>
          <p:cNvPicPr>
            <a:picLocks noChangeAspect="1"/>
          </p:cNvPicPr>
          <p:nvPr/>
        </p:nvPicPr>
        <p:blipFill>
          <a:blip r:embed="rId2"/>
          <a:stretch>
            <a:fillRect/>
          </a:stretch>
        </p:blipFill>
        <p:spPr>
          <a:xfrm>
            <a:off x="5085265" y="18143"/>
            <a:ext cx="7106735" cy="6858000"/>
          </a:xfrm>
          <a:prstGeom prst="rect">
            <a:avLst/>
          </a:prstGeom>
        </p:spPr>
      </p:pic>
      <p:sp>
        <p:nvSpPr>
          <p:cNvPr id="6" name="Rectangle: Rounded Corners 5">
            <a:extLst>
              <a:ext uri="{FF2B5EF4-FFF2-40B4-BE49-F238E27FC236}">
                <a16:creationId xmlns:a16="http://schemas.microsoft.com/office/drawing/2014/main" id="{DC3DA3DD-3C88-3C64-BFAC-EEB66815EB67}"/>
              </a:ext>
            </a:extLst>
          </p:cNvPr>
          <p:cNvSpPr/>
          <p:nvPr/>
        </p:nvSpPr>
        <p:spPr>
          <a:xfrm>
            <a:off x="2750457" y="5471886"/>
            <a:ext cx="2387600" cy="689428"/>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Needa and </a:t>
            </a:r>
            <a:r>
              <a:rPr lang="en-US" dirty="0" err="1"/>
              <a:t>Ozeumn</a:t>
            </a:r>
            <a:r>
              <a:rPr lang="en-US" dirty="0"/>
              <a:t> (2022a)</a:t>
            </a:r>
            <a:endParaRPr lang="en-GB" dirty="0"/>
          </a:p>
        </p:txBody>
      </p:sp>
    </p:spTree>
    <p:extLst>
      <p:ext uri="{BB962C8B-B14F-4D97-AF65-F5344CB8AC3E}">
        <p14:creationId xmlns:p14="http://schemas.microsoft.com/office/powerpoint/2010/main" val="20864482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10282-563E-F969-DD84-C6ECCF695B85}"/>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64DDC0AC-9979-9F60-4785-4E45D0FA8B0F}"/>
              </a:ext>
            </a:extLst>
          </p:cNvPr>
          <p:cNvSpPr>
            <a:spLocks noGrp="1"/>
          </p:cNvSpPr>
          <p:nvPr>
            <p:ph idx="1"/>
          </p:nvPr>
        </p:nvSpPr>
        <p:spPr/>
        <p:txBody>
          <a:bodyPr>
            <a:normAutofit fontScale="77500" lnSpcReduction="20000"/>
          </a:bodyPr>
          <a:lstStyle/>
          <a:p>
            <a:r>
              <a:rPr lang="en-US" b="1" i="0" dirty="0">
                <a:solidFill>
                  <a:srgbClr val="555555"/>
                </a:solidFill>
                <a:effectLst/>
                <a:latin typeface="Sage Peak"/>
              </a:rPr>
              <a:t>Step 5: Conceptualization Through Interpretation of Keywords, Codes, and Themes</a:t>
            </a:r>
          </a:p>
          <a:p>
            <a:pPr algn="l">
              <a:buNone/>
            </a:pPr>
            <a:r>
              <a:rPr lang="en-US" b="0" i="0" dirty="0">
                <a:solidFill>
                  <a:srgbClr val="333333"/>
                </a:solidFill>
                <a:effectLst/>
                <a:latin typeface="Open Sans" panose="020B0606030504020204" pitchFamily="34" charset="0"/>
              </a:rPr>
              <a:t>• Does the definition make the meaning of the phrases or words picked as major concepts obvious?</a:t>
            </a:r>
          </a:p>
          <a:p>
            <a:pPr algn="l">
              <a:buNone/>
            </a:pPr>
            <a:r>
              <a:rPr lang="en-US" b="0" i="0" dirty="0">
                <a:solidFill>
                  <a:srgbClr val="333333"/>
                </a:solidFill>
                <a:effectLst/>
                <a:latin typeface="Open Sans" panose="020B0606030504020204" pitchFamily="34" charset="0"/>
              </a:rPr>
              <a:t>• Do the definitions of themes as new concepts help understanding of the research results?</a:t>
            </a:r>
          </a:p>
          <a:p>
            <a:pPr algn="l">
              <a:buNone/>
            </a:pPr>
            <a:r>
              <a:rPr lang="en-US" b="0" i="0" dirty="0">
                <a:solidFill>
                  <a:srgbClr val="333333"/>
                </a:solidFill>
                <a:effectLst/>
                <a:latin typeface="Open Sans" panose="020B0606030504020204" pitchFamily="34" charset="0"/>
              </a:rPr>
              <a:t>• Are the definitions and explanations of the concepts accurate and reliable?</a:t>
            </a:r>
          </a:p>
          <a:p>
            <a:pPr algn="l">
              <a:buNone/>
            </a:pPr>
            <a:r>
              <a:rPr lang="en-US" b="0" i="0" dirty="0">
                <a:solidFill>
                  <a:srgbClr val="333333"/>
                </a:solidFill>
                <a:effectLst/>
                <a:latin typeface="Open Sans" panose="020B0606030504020204" pitchFamily="34" charset="0"/>
              </a:rPr>
              <a:t>• Do the definitions of the concepts reflect the real scenario or context of the research?</a:t>
            </a:r>
          </a:p>
          <a:p>
            <a:pPr algn="l">
              <a:buNone/>
            </a:pPr>
            <a:r>
              <a:rPr lang="en-US" b="0" i="0" dirty="0">
                <a:solidFill>
                  <a:srgbClr val="333333"/>
                </a:solidFill>
                <a:effectLst/>
                <a:latin typeface="Open Sans" panose="020B0606030504020204" pitchFamily="34" charset="0"/>
              </a:rPr>
              <a:t>• To what level of analysis does the notion of participation and theory apply to these concepts?</a:t>
            </a:r>
          </a:p>
          <a:p>
            <a:pPr algn="l">
              <a:buNone/>
            </a:pPr>
            <a:r>
              <a:rPr lang="en-US" b="0" i="0" dirty="0">
                <a:solidFill>
                  <a:srgbClr val="333333"/>
                </a:solidFill>
                <a:effectLst/>
                <a:latin typeface="Open Sans" panose="020B0606030504020204" pitchFamily="34" charset="0"/>
              </a:rPr>
              <a:t>• How can the selected concepts be used to justify research outcomes as contributions to theory and practice?</a:t>
            </a:r>
          </a:p>
          <a:p>
            <a:pPr algn="l"/>
            <a:r>
              <a:rPr lang="en-US" b="0" i="0" dirty="0">
                <a:solidFill>
                  <a:srgbClr val="333333"/>
                </a:solidFill>
                <a:effectLst/>
                <a:latin typeface="Open Sans" panose="020B0606030504020204" pitchFamily="34" charset="0"/>
              </a:rPr>
              <a:t>• Are all the concepts related to each other, which would support development of a conceptual model?</a:t>
            </a:r>
          </a:p>
          <a:p>
            <a:endParaRPr lang="en-GB" dirty="0"/>
          </a:p>
        </p:txBody>
      </p:sp>
    </p:spTree>
    <p:extLst>
      <p:ext uri="{BB962C8B-B14F-4D97-AF65-F5344CB8AC3E}">
        <p14:creationId xmlns:p14="http://schemas.microsoft.com/office/powerpoint/2010/main" val="41544755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7E918-9A75-B5EC-1059-4E6EA90B1A4B}"/>
              </a:ext>
            </a:extLst>
          </p:cNvPr>
          <p:cNvSpPr>
            <a:spLocks noGrp="1"/>
          </p:cNvSpPr>
          <p:nvPr>
            <p:ph type="title"/>
          </p:nvPr>
        </p:nvSpPr>
        <p:spPr/>
        <p:txBody>
          <a:bodyPr/>
          <a:lstStyle/>
          <a:p>
            <a:r>
              <a:rPr lang="en-US" dirty="0"/>
              <a:t>References </a:t>
            </a:r>
            <a:endParaRPr lang="en-GB" dirty="0"/>
          </a:p>
        </p:txBody>
      </p:sp>
      <p:sp>
        <p:nvSpPr>
          <p:cNvPr id="3" name="Content Placeholder 2">
            <a:extLst>
              <a:ext uri="{FF2B5EF4-FFF2-40B4-BE49-F238E27FC236}">
                <a16:creationId xmlns:a16="http://schemas.microsoft.com/office/drawing/2014/main" id="{0486C256-33E8-F932-19FA-C5E0469B614B}"/>
              </a:ext>
            </a:extLst>
          </p:cNvPr>
          <p:cNvSpPr>
            <a:spLocks noGrp="1"/>
          </p:cNvSpPr>
          <p:nvPr>
            <p:ph idx="1"/>
          </p:nvPr>
        </p:nvSpPr>
        <p:spPr/>
        <p:txBody>
          <a:bodyPr/>
          <a:lstStyle/>
          <a:p>
            <a:pPr algn="just"/>
            <a:r>
              <a:rPr lang="en-US" sz="1600" b="0" i="0" dirty="0">
                <a:solidFill>
                  <a:srgbClr val="333333"/>
                </a:solidFill>
                <a:effectLst/>
                <a:latin typeface="Open Sans" panose="020B0606030504020204" pitchFamily="34" charset="0"/>
              </a:rPr>
              <a:t>Naeem, M., </a:t>
            </a:r>
            <a:r>
              <a:rPr lang="en-US" sz="1600" b="0" i="0" dirty="0" err="1">
                <a:solidFill>
                  <a:srgbClr val="333333"/>
                </a:solidFill>
                <a:effectLst/>
                <a:latin typeface="Open Sans" panose="020B0606030504020204" pitchFamily="34" charset="0"/>
              </a:rPr>
              <a:t>Ozuem</a:t>
            </a:r>
            <a:r>
              <a:rPr lang="en-US" sz="1600" b="0" i="0" dirty="0">
                <a:solidFill>
                  <a:srgbClr val="333333"/>
                </a:solidFill>
                <a:effectLst/>
                <a:latin typeface="Open Sans" panose="020B0606030504020204" pitchFamily="34" charset="0"/>
              </a:rPr>
              <a:t>, W., Howell, K., &amp; Ranfagni, S. (2023). A Step-by-Step Process of Thematic Analysis to Develop a Conceptual Model in Qualitative Research. </a:t>
            </a:r>
            <a:r>
              <a:rPr lang="en-US" sz="1600" b="0" i="1" dirty="0">
                <a:solidFill>
                  <a:srgbClr val="333333"/>
                </a:solidFill>
                <a:effectLst/>
                <a:latin typeface="Open Sans" panose="020B0606030504020204" pitchFamily="34" charset="0"/>
              </a:rPr>
              <a:t>International Journal of Qualitative Methods</a:t>
            </a:r>
            <a:r>
              <a:rPr lang="en-US" sz="1600" b="0" i="0" dirty="0">
                <a:solidFill>
                  <a:srgbClr val="333333"/>
                </a:solidFill>
                <a:effectLst/>
                <a:latin typeface="Open Sans" panose="020B0606030504020204" pitchFamily="34" charset="0"/>
              </a:rPr>
              <a:t>, </a:t>
            </a:r>
            <a:r>
              <a:rPr lang="en-US" sz="1600" b="0" i="1" dirty="0">
                <a:solidFill>
                  <a:srgbClr val="333333"/>
                </a:solidFill>
                <a:effectLst/>
                <a:latin typeface="Open Sans" panose="020B0606030504020204" pitchFamily="34" charset="0"/>
              </a:rPr>
              <a:t>22</a:t>
            </a:r>
            <a:r>
              <a:rPr lang="en-US" sz="1600" b="0" i="0" dirty="0">
                <a:solidFill>
                  <a:srgbClr val="333333"/>
                </a:solidFill>
                <a:effectLst/>
                <a:latin typeface="Open Sans" panose="020B0606030504020204" pitchFamily="34" charset="0"/>
              </a:rPr>
              <a:t>. </a:t>
            </a:r>
            <a:r>
              <a:rPr lang="en-US" sz="1600" b="0" i="0" u="sng" dirty="0">
                <a:solidFill>
                  <a:srgbClr val="046FF8"/>
                </a:solidFill>
                <a:effectLst/>
                <a:latin typeface="Open Sans" panose="020B0606030504020204" pitchFamily="34" charset="0"/>
                <a:hlinkClick r:id="rId2"/>
              </a:rPr>
              <a:t>https://doi.org/10.1177/16094069231205789</a:t>
            </a:r>
            <a:r>
              <a:rPr lang="en-US" sz="1600" b="0" i="0" dirty="0">
                <a:solidFill>
                  <a:srgbClr val="333333"/>
                </a:solidFill>
                <a:effectLst/>
                <a:latin typeface="Open Sans" panose="020B0606030504020204" pitchFamily="34" charset="0"/>
              </a:rPr>
              <a:t> (Original work published 2023)</a:t>
            </a:r>
          </a:p>
          <a:p>
            <a:pPr algn="just"/>
            <a:endParaRPr lang="en-US" sz="1600" dirty="0">
              <a:solidFill>
                <a:srgbClr val="333333"/>
              </a:solidFill>
              <a:latin typeface="Open Sans" panose="020B0606030504020204" pitchFamily="34" charset="0"/>
              <a:cs typeface="Arial" panose="020B0604020202020204" pitchFamily="34" charset="0"/>
            </a:endParaRPr>
          </a:p>
          <a:p>
            <a:pPr algn="just"/>
            <a:r>
              <a:rPr lang="en-US" sz="1600" b="0" i="0" dirty="0">
                <a:solidFill>
                  <a:srgbClr val="333333"/>
                </a:solidFill>
                <a:effectLst/>
                <a:latin typeface="Open Sans" panose="020B0606030504020204" pitchFamily="34" charset="0"/>
              </a:rPr>
              <a:t>Naeem M., </a:t>
            </a:r>
            <a:r>
              <a:rPr lang="en-US" sz="1600" b="0" i="0" dirty="0" err="1">
                <a:solidFill>
                  <a:srgbClr val="333333"/>
                </a:solidFill>
                <a:effectLst/>
                <a:latin typeface="Open Sans" panose="020B0606030504020204" pitchFamily="34" charset="0"/>
              </a:rPr>
              <a:t>Ozuem</a:t>
            </a:r>
            <a:r>
              <a:rPr lang="en-US" sz="1600" b="0" i="0" dirty="0">
                <a:solidFill>
                  <a:srgbClr val="333333"/>
                </a:solidFill>
                <a:effectLst/>
                <a:latin typeface="Open Sans" panose="020B0606030504020204" pitchFamily="34" charset="0"/>
              </a:rPr>
              <a:t> W. (2022a). Understanding misinformation and rumors that generated panic buying as a social practice during COVID-19 pandemic: Evidence from twitter, YouTube and focus group interviews. </a:t>
            </a:r>
            <a:r>
              <a:rPr lang="en-US" sz="1600" b="0" i="1" dirty="0">
                <a:solidFill>
                  <a:srgbClr val="333333"/>
                </a:solidFill>
                <a:effectLst/>
                <a:latin typeface="Open Sans" panose="020B0606030504020204" pitchFamily="34" charset="0"/>
              </a:rPr>
              <a:t>Information Technology &amp; People</a:t>
            </a:r>
            <a:r>
              <a:rPr lang="en-US" sz="1600" b="0" i="0" dirty="0">
                <a:solidFill>
                  <a:srgbClr val="333333"/>
                </a:solidFill>
                <a:effectLst/>
                <a:latin typeface="Open Sans" panose="020B0606030504020204" pitchFamily="34" charset="0"/>
              </a:rPr>
              <a:t>, 35(7), 2140–2166. </a:t>
            </a:r>
            <a:r>
              <a:rPr lang="en-US" sz="1600" b="0" i="0" u="sng" dirty="0">
                <a:solidFill>
                  <a:srgbClr val="046FF8"/>
                </a:solidFill>
                <a:effectLst/>
                <a:latin typeface="Open Sans" panose="020B0606030504020204" pitchFamily="34" charset="0"/>
                <a:hlinkClick r:id="rId3"/>
              </a:rPr>
              <a:t>https://doi.org/10.1108/itp-01-2021-0061</a:t>
            </a:r>
            <a:endParaRPr lang="en-US" sz="1600" b="0" i="0" u="sng" dirty="0">
              <a:solidFill>
                <a:srgbClr val="333333"/>
              </a:solidFill>
              <a:effectLst/>
              <a:latin typeface="Open Sans" panose="020B0606030504020204" pitchFamily="34" charset="0"/>
              <a:cs typeface="Arial" panose="020B0604020202020204" pitchFamily="34" charset="0"/>
            </a:endParaRPr>
          </a:p>
          <a:p>
            <a:pPr algn="just"/>
            <a:endParaRPr lang="en-US" sz="1600" u="sng" dirty="0">
              <a:solidFill>
                <a:srgbClr val="333333"/>
              </a:solidFill>
              <a:latin typeface="Open Sans" panose="020B0606030504020204" pitchFamily="34" charset="0"/>
              <a:cs typeface="Arial" panose="020B0604020202020204" pitchFamily="34" charset="0"/>
            </a:endParaRPr>
          </a:p>
          <a:p>
            <a:pPr algn="just"/>
            <a:endParaRPr lang="en-GB" sz="2400" dirty="0">
              <a:latin typeface="Arial" panose="020B0604020202020204" pitchFamily="34" charset="0"/>
              <a:cs typeface="Arial" panose="020B0604020202020204" pitchFamily="34" charset="0"/>
            </a:endParaRPr>
          </a:p>
          <a:p>
            <a:pPr algn="just"/>
            <a:endParaRPr lang="en-US" sz="2400" dirty="0">
              <a:latin typeface="Arial" panose="020B0604020202020204" pitchFamily="34" charset="0"/>
              <a:cs typeface="Arial" panose="020B0604020202020204" pitchFamily="34" charset="0"/>
            </a:endParaRPr>
          </a:p>
          <a:p>
            <a:endParaRPr lang="en-US" dirty="0"/>
          </a:p>
          <a:p>
            <a:endParaRPr lang="en-GB" dirty="0"/>
          </a:p>
        </p:txBody>
      </p:sp>
    </p:spTree>
    <p:extLst>
      <p:ext uri="{BB962C8B-B14F-4D97-AF65-F5344CB8AC3E}">
        <p14:creationId xmlns:p14="http://schemas.microsoft.com/office/powerpoint/2010/main" val="3420813817"/>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1513</Words>
  <Application>Microsoft Office PowerPoint</Application>
  <PresentationFormat>Widescreen</PresentationFormat>
  <Paragraphs>106</Paragraphs>
  <Slides>26</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26</vt:i4>
      </vt:variant>
    </vt:vector>
  </HeadingPairs>
  <TitlesOfParts>
    <vt:vector size="35" baseType="lpstr">
      <vt:lpstr>Sage Peak</vt:lpstr>
      <vt:lpstr>Aptos</vt:lpstr>
      <vt:lpstr>Arial</vt:lpstr>
      <vt:lpstr>Calibri</vt:lpstr>
      <vt:lpstr>Calibri Light</vt:lpstr>
      <vt:lpstr>Open Sans</vt:lpstr>
      <vt:lpstr>Times New Roman</vt:lpstr>
      <vt:lpstr>Wingdings</vt:lpstr>
      <vt:lpstr>Office 2013 - 2022 Theme</vt:lpstr>
      <vt:lpstr>Converting Research into Practice</vt:lpstr>
      <vt:lpstr>Please note</vt:lpstr>
      <vt:lpstr>Methods and Processes of Data Analysis</vt:lpstr>
      <vt:lpstr>Thematic Analysis </vt:lpstr>
      <vt:lpstr>Thematic Analysis Process</vt:lpstr>
      <vt:lpstr>Thematic approach</vt:lpstr>
      <vt:lpstr>Thematic Analysis Process</vt:lpstr>
      <vt:lpstr>A systematic thematic analysis process: A novel six-step process</vt:lpstr>
      <vt:lpstr>A systematic thematic analysis process: A novel six-step process</vt:lpstr>
      <vt:lpstr>A systematic thematic analysis process: A novel six-step process</vt:lpstr>
      <vt:lpstr>A systematic thematic analysis process: A novel six-step process</vt:lpstr>
      <vt:lpstr>A systematic thematic analysis process: A novel six-step process</vt:lpstr>
      <vt:lpstr>A systematic thematic analysis process: A novel six-step process</vt:lpstr>
      <vt:lpstr>A systematic thematic analysis process: A novel six-step process</vt:lpstr>
      <vt:lpstr>A systematic thematic analysis process: A novel six-step process</vt:lpstr>
      <vt:lpstr>A systematic thematic analysis process: A novel six-step process</vt:lpstr>
      <vt:lpstr>A systematic thematic analysis process: A novel six-step process</vt:lpstr>
      <vt:lpstr>A systematic thematic analysis process: A novel six-step process</vt:lpstr>
      <vt:lpstr>A systematic thematic analysis process: A novel six-step process</vt:lpstr>
      <vt:lpstr> A systematic thematic analysis process: A novel six-step process</vt:lpstr>
      <vt:lpstr>A systematic thematic analysis process: A novel six-step process</vt:lpstr>
      <vt:lpstr>Example on Thematic Analysis</vt:lpstr>
      <vt:lpstr>Example </vt:lpstr>
      <vt:lpstr>Step-by-step approach</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Caroline Jawad</dc:creator>
  <cp:lastModifiedBy>Helen Lee</cp:lastModifiedBy>
  <cp:revision>4</cp:revision>
  <dcterms:created xsi:type="dcterms:W3CDTF">2024-07-06T13:08:55Z</dcterms:created>
  <dcterms:modified xsi:type="dcterms:W3CDTF">2025-07-01T08:08:00Z</dcterms:modified>
</cp:coreProperties>
</file>