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49F8F09A-0D44-409A-9AC6-B6A1962A7323}"/>
    <pc:docChg chg="delSld modSld">
      <pc:chgData name="Sian Bowen" userId="c345053a-4abb-4e43-8ff7-c21186a2fa29" providerId="ADAL" clId="{49F8F09A-0D44-409A-9AC6-B6A1962A7323}" dt="2024-02-20T09:07:12.698" v="16" actId="47"/>
      <pc:docMkLst>
        <pc:docMk/>
      </pc:docMkLst>
      <pc:sldChg chg="modSp mod">
        <pc:chgData name="Sian Bowen" userId="c345053a-4abb-4e43-8ff7-c21186a2fa29" providerId="ADAL" clId="{49F8F09A-0D44-409A-9AC6-B6A1962A7323}" dt="2024-02-20T09:07:01.685" v="15" actId="20577"/>
        <pc:sldMkLst>
          <pc:docMk/>
          <pc:sldMk cId="0" sldId="256"/>
        </pc:sldMkLst>
        <pc:spChg chg="mod">
          <ac:chgData name="Sian Bowen" userId="c345053a-4abb-4e43-8ff7-c21186a2fa29" providerId="ADAL" clId="{49F8F09A-0D44-409A-9AC6-B6A1962A7323}" dt="2024-02-20T09:07:01.685" v="15" actId="20577"/>
          <ac:spMkLst>
            <pc:docMk/>
            <pc:sldMk cId="0" sldId="256"/>
            <ac:spMk id="16" creationId="{00000000-0000-0000-0000-000000000000}"/>
          </ac:spMkLst>
        </pc:spChg>
      </pc:sldChg>
      <pc:sldChg chg="del">
        <pc:chgData name="Sian Bowen" userId="c345053a-4abb-4e43-8ff7-c21186a2fa29" providerId="ADAL" clId="{49F8F09A-0D44-409A-9AC6-B6A1962A7323}" dt="2024-02-20T09:07:12.698" v="16" actId="47"/>
        <pc:sldMkLst>
          <pc:docMk/>
          <pc:sldMk cId="0" sldId="28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844528" y="6249923"/>
            <a:ext cx="230504" cy="460375"/>
          </a:xfrm>
          <a:custGeom>
            <a:avLst/>
            <a:gdLst/>
            <a:ahLst/>
            <a:cxnLst/>
            <a:rect l="l" t="t" r="r" b="b"/>
            <a:pathLst>
              <a:path w="230504" h="460375">
                <a:moveTo>
                  <a:pt x="222503" y="0"/>
                </a:moveTo>
                <a:lnTo>
                  <a:pt x="7620" y="0"/>
                </a:lnTo>
                <a:lnTo>
                  <a:pt x="0" y="7594"/>
                </a:lnTo>
                <a:lnTo>
                  <a:pt x="0" y="16954"/>
                </a:lnTo>
                <a:lnTo>
                  <a:pt x="0" y="452653"/>
                </a:lnTo>
                <a:lnTo>
                  <a:pt x="7620" y="460247"/>
                </a:lnTo>
                <a:lnTo>
                  <a:pt x="222503" y="460247"/>
                </a:lnTo>
                <a:lnTo>
                  <a:pt x="230124" y="452653"/>
                </a:lnTo>
                <a:lnTo>
                  <a:pt x="230124" y="7594"/>
                </a:lnTo>
                <a:lnTo>
                  <a:pt x="222503" y="0"/>
                </a:lnTo>
                <a:close/>
              </a:path>
            </a:pathLst>
          </a:custGeom>
          <a:solidFill>
            <a:srgbClr val="24C5E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12280" y="2375916"/>
            <a:ext cx="2404871" cy="212598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811768" y="1176527"/>
            <a:ext cx="2406395" cy="212445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811768" y="3552444"/>
            <a:ext cx="2406395" cy="212597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19506" y="341502"/>
            <a:ext cx="11352987" cy="5137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1" i="0">
                <a:solidFill>
                  <a:srgbClr val="F1F1F1"/>
                </a:solidFill>
                <a:latin typeface="Corbel"/>
                <a:cs typeface="Corbe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1" i="0">
                <a:solidFill>
                  <a:srgbClr val="F1F1F1"/>
                </a:solidFill>
                <a:latin typeface="Corbel"/>
                <a:cs typeface="Corbe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000" b="1" i="0">
                <a:solidFill>
                  <a:srgbClr val="F1F1F1"/>
                </a:solidFill>
                <a:latin typeface="Corbel"/>
                <a:cs typeface="Corbe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11844528" y="6249923"/>
            <a:ext cx="230504" cy="460375"/>
          </a:xfrm>
          <a:custGeom>
            <a:avLst/>
            <a:gdLst/>
            <a:ahLst/>
            <a:cxnLst/>
            <a:rect l="l" t="t" r="r" b="b"/>
            <a:pathLst>
              <a:path w="230504" h="460375">
                <a:moveTo>
                  <a:pt x="222503" y="0"/>
                </a:moveTo>
                <a:lnTo>
                  <a:pt x="7620" y="0"/>
                </a:lnTo>
                <a:lnTo>
                  <a:pt x="0" y="7594"/>
                </a:lnTo>
                <a:lnTo>
                  <a:pt x="0" y="16954"/>
                </a:lnTo>
                <a:lnTo>
                  <a:pt x="0" y="452653"/>
                </a:lnTo>
                <a:lnTo>
                  <a:pt x="7620" y="460247"/>
                </a:lnTo>
                <a:lnTo>
                  <a:pt x="222503" y="460247"/>
                </a:lnTo>
                <a:lnTo>
                  <a:pt x="230124" y="452653"/>
                </a:lnTo>
                <a:lnTo>
                  <a:pt x="230124" y="7594"/>
                </a:lnTo>
                <a:lnTo>
                  <a:pt x="222503" y="0"/>
                </a:lnTo>
                <a:close/>
              </a:path>
            </a:pathLst>
          </a:custGeom>
          <a:solidFill>
            <a:srgbClr val="24C5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197100" y="2888361"/>
            <a:ext cx="7797800" cy="7880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000" b="1" i="0">
                <a:solidFill>
                  <a:srgbClr val="F1F1F1"/>
                </a:solidFill>
                <a:latin typeface="Corbel"/>
                <a:cs typeface="Corbe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19506" y="1198829"/>
            <a:ext cx="11352987" cy="4751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847321" y="6386406"/>
            <a:ext cx="228600" cy="19430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1">
                <a:solidFill>
                  <a:schemeClr val="bg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43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youtu.be/Fv_EJV8q2E0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7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2971645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x.doi.org/10.2522/ptj.20130536" TargetMode="External"/><Relationship Id="rId4" Type="http://schemas.openxmlformats.org/officeDocument/2006/relationships/hyperlink" Target="https://doi.org/10.1016/j.jmpt.2016.10.0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" y="0"/>
            <a:ext cx="10711180" cy="6858000"/>
            <a:chOff x="-1587" y="0"/>
            <a:chExt cx="1071118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3915155"/>
              <a:ext cx="1481328" cy="220065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3915155"/>
              <a:ext cx="1481455" cy="2200910"/>
            </a:xfrm>
            <a:custGeom>
              <a:avLst/>
              <a:gdLst/>
              <a:ahLst/>
              <a:cxnLst/>
              <a:rect l="l" t="t" r="r" b="b"/>
              <a:pathLst>
                <a:path w="1481455" h="2200910">
                  <a:moveTo>
                    <a:pt x="0" y="0"/>
                  </a:moveTo>
                  <a:lnTo>
                    <a:pt x="1381887" y="0"/>
                  </a:lnTo>
                  <a:lnTo>
                    <a:pt x="1420570" y="7889"/>
                  </a:lnTo>
                  <a:lnTo>
                    <a:pt x="1452181" y="29400"/>
                  </a:lnTo>
                  <a:lnTo>
                    <a:pt x="1473505" y="61293"/>
                  </a:lnTo>
                  <a:lnTo>
                    <a:pt x="1481328" y="100330"/>
                  </a:lnTo>
                  <a:lnTo>
                    <a:pt x="1481328" y="2100300"/>
                  </a:lnTo>
                  <a:lnTo>
                    <a:pt x="1473505" y="2139362"/>
                  </a:lnTo>
                  <a:lnTo>
                    <a:pt x="1452181" y="2171261"/>
                  </a:lnTo>
                  <a:lnTo>
                    <a:pt x="1420570" y="2192769"/>
                  </a:lnTo>
                  <a:lnTo>
                    <a:pt x="1381887" y="2200656"/>
                  </a:lnTo>
                  <a:lnTo>
                    <a:pt x="0" y="220065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25252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0709149" cy="68579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2699"/>
              <a:ext cx="10655808" cy="68453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001267" y="5629655"/>
              <a:ext cx="475615" cy="425450"/>
            </a:xfrm>
            <a:custGeom>
              <a:avLst/>
              <a:gdLst/>
              <a:ahLst/>
              <a:cxnLst/>
              <a:rect l="l" t="t" r="r" b="b"/>
              <a:pathLst>
                <a:path w="475615" h="425450">
                  <a:moveTo>
                    <a:pt x="475488" y="0"/>
                  </a:moveTo>
                  <a:lnTo>
                    <a:pt x="0" y="0"/>
                  </a:lnTo>
                  <a:lnTo>
                    <a:pt x="475488" y="425196"/>
                  </a:lnTo>
                  <a:lnTo>
                    <a:pt x="475488" y="0"/>
                  </a:lnTo>
                  <a:close/>
                </a:path>
              </a:pathLst>
            </a:custGeom>
            <a:solidFill>
              <a:srgbClr val="24C5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01267" y="5629655"/>
              <a:ext cx="475615" cy="425450"/>
            </a:xfrm>
            <a:custGeom>
              <a:avLst/>
              <a:gdLst/>
              <a:ahLst/>
              <a:cxnLst/>
              <a:rect l="l" t="t" r="r" b="b"/>
              <a:pathLst>
                <a:path w="475615" h="425450">
                  <a:moveTo>
                    <a:pt x="0" y="0"/>
                  </a:moveTo>
                  <a:lnTo>
                    <a:pt x="475488" y="425196"/>
                  </a:lnTo>
                  <a:lnTo>
                    <a:pt x="475488" y="0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5858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4215384"/>
              <a:ext cx="1481328" cy="22006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4215384"/>
              <a:ext cx="1481455" cy="2200910"/>
            </a:xfrm>
            <a:custGeom>
              <a:avLst/>
              <a:gdLst/>
              <a:ahLst/>
              <a:cxnLst/>
              <a:rect l="l" t="t" r="r" b="b"/>
              <a:pathLst>
                <a:path w="1481455" h="2200910">
                  <a:moveTo>
                    <a:pt x="0" y="0"/>
                  </a:moveTo>
                  <a:lnTo>
                    <a:pt x="1381887" y="0"/>
                  </a:lnTo>
                  <a:lnTo>
                    <a:pt x="1420570" y="7889"/>
                  </a:lnTo>
                  <a:lnTo>
                    <a:pt x="1452181" y="29400"/>
                  </a:lnTo>
                  <a:lnTo>
                    <a:pt x="1473505" y="61293"/>
                  </a:lnTo>
                  <a:lnTo>
                    <a:pt x="1481328" y="100330"/>
                  </a:lnTo>
                  <a:lnTo>
                    <a:pt x="1481328" y="2100300"/>
                  </a:lnTo>
                  <a:lnTo>
                    <a:pt x="1473505" y="2139362"/>
                  </a:lnTo>
                  <a:lnTo>
                    <a:pt x="1452181" y="2171261"/>
                  </a:lnTo>
                  <a:lnTo>
                    <a:pt x="1420570" y="2192769"/>
                  </a:lnTo>
                  <a:lnTo>
                    <a:pt x="1381887" y="2200656"/>
                  </a:lnTo>
                  <a:lnTo>
                    <a:pt x="0" y="2200656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25252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72311" y="5559552"/>
              <a:ext cx="477520" cy="424180"/>
            </a:xfrm>
            <a:custGeom>
              <a:avLst/>
              <a:gdLst/>
              <a:ahLst/>
              <a:cxnLst/>
              <a:rect l="l" t="t" r="r" b="b"/>
              <a:pathLst>
                <a:path w="477519" h="424179">
                  <a:moveTo>
                    <a:pt x="477012" y="0"/>
                  </a:moveTo>
                  <a:lnTo>
                    <a:pt x="0" y="0"/>
                  </a:lnTo>
                  <a:lnTo>
                    <a:pt x="477012" y="423672"/>
                  </a:lnTo>
                  <a:lnTo>
                    <a:pt x="477012" y="0"/>
                  </a:lnTo>
                  <a:close/>
                </a:path>
              </a:pathLst>
            </a:custGeom>
            <a:solidFill>
              <a:srgbClr val="24C5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972311" y="5559552"/>
              <a:ext cx="477520" cy="424180"/>
            </a:xfrm>
            <a:custGeom>
              <a:avLst/>
              <a:gdLst/>
              <a:ahLst/>
              <a:cxnLst/>
              <a:rect l="l" t="t" r="r" b="b"/>
              <a:pathLst>
                <a:path w="477519" h="424179">
                  <a:moveTo>
                    <a:pt x="0" y="0"/>
                  </a:moveTo>
                  <a:lnTo>
                    <a:pt x="477012" y="423672"/>
                  </a:lnTo>
                  <a:lnTo>
                    <a:pt x="477012" y="0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5858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2311" y="3421379"/>
              <a:ext cx="5836920" cy="213055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972311" y="3421379"/>
              <a:ext cx="5836920" cy="2131060"/>
            </a:xfrm>
            <a:custGeom>
              <a:avLst/>
              <a:gdLst/>
              <a:ahLst/>
              <a:cxnLst/>
              <a:rect l="l" t="t" r="r" b="b"/>
              <a:pathLst>
                <a:path w="5836920" h="2131060">
                  <a:moveTo>
                    <a:pt x="0" y="45593"/>
                  </a:moveTo>
                  <a:lnTo>
                    <a:pt x="3581" y="27860"/>
                  </a:lnTo>
                  <a:lnTo>
                    <a:pt x="13349" y="13366"/>
                  </a:lnTo>
                  <a:lnTo>
                    <a:pt x="27833" y="3587"/>
                  </a:lnTo>
                  <a:lnTo>
                    <a:pt x="45567" y="0"/>
                  </a:lnTo>
                  <a:lnTo>
                    <a:pt x="5791327" y="0"/>
                  </a:lnTo>
                  <a:lnTo>
                    <a:pt x="5809059" y="3587"/>
                  </a:lnTo>
                  <a:lnTo>
                    <a:pt x="5823553" y="13366"/>
                  </a:lnTo>
                  <a:lnTo>
                    <a:pt x="5833332" y="27860"/>
                  </a:lnTo>
                  <a:lnTo>
                    <a:pt x="5836920" y="45593"/>
                  </a:lnTo>
                  <a:lnTo>
                    <a:pt x="5836920" y="2084959"/>
                  </a:lnTo>
                  <a:lnTo>
                    <a:pt x="5833332" y="2102691"/>
                  </a:lnTo>
                  <a:lnTo>
                    <a:pt x="5823553" y="2117185"/>
                  </a:lnTo>
                  <a:lnTo>
                    <a:pt x="5809059" y="2126964"/>
                  </a:lnTo>
                  <a:lnTo>
                    <a:pt x="5791327" y="2130552"/>
                  </a:lnTo>
                  <a:lnTo>
                    <a:pt x="45567" y="2130552"/>
                  </a:lnTo>
                  <a:lnTo>
                    <a:pt x="27833" y="2126964"/>
                  </a:lnTo>
                  <a:lnTo>
                    <a:pt x="13349" y="2117185"/>
                  </a:lnTo>
                  <a:lnTo>
                    <a:pt x="3581" y="2102691"/>
                  </a:lnTo>
                  <a:lnTo>
                    <a:pt x="0" y="2084959"/>
                  </a:lnTo>
                  <a:lnTo>
                    <a:pt x="0" y="45593"/>
                  </a:lnTo>
                  <a:close/>
                </a:path>
              </a:pathLst>
            </a:custGeom>
            <a:ln w="9144">
              <a:solidFill>
                <a:srgbClr val="7E7E7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153769" y="3585209"/>
            <a:ext cx="51930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1" spc="-310" dirty="0">
                <a:solidFill>
                  <a:srgbClr val="F1F1F1"/>
                </a:solidFill>
                <a:latin typeface="Corbel"/>
                <a:cs typeface="Corbel"/>
              </a:rPr>
              <a:t>N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e</a:t>
            </a:r>
            <a:r>
              <a:rPr sz="4000" b="1" spc="-315" dirty="0">
                <a:solidFill>
                  <a:srgbClr val="F1F1F1"/>
                </a:solidFill>
                <a:latin typeface="Corbel"/>
                <a:cs typeface="Corbel"/>
              </a:rPr>
              <a:t>uro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d</a:t>
            </a:r>
            <a:r>
              <a:rPr sz="4000" b="1" spc="-310" dirty="0">
                <a:solidFill>
                  <a:srgbClr val="F1F1F1"/>
                </a:solidFill>
                <a:latin typeface="Corbel"/>
                <a:cs typeface="Corbel"/>
              </a:rPr>
              <a:t>y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n</a:t>
            </a:r>
            <a:r>
              <a:rPr sz="4000" b="1" spc="-315" dirty="0">
                <a:solidFill>
                  <a:srgbClr val="F1F1F1"/>
                </a:solidFill>
                <a:latin typeface="Corbel"/>
                <a:cs typeface="Corbel"/>
              </a:rPr>
              <a:t>a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mi</a:t>
            </a:r>
            <a:r>
              <a:rPr sz="4000" b="1" spc="-5" dirty="0">
                <a:solidFill>
                  <a:srgbClr val="F1F1F1"/>
                </a:solidFill>
                <a:latin typeface="Corbel"/>
                <a:cs typeface="Corbel"/>
              </a:rPr>
              <a:t>c</a:t>
            </a:r>
            <a:r>
              <a:rPr sz="4000" b="1" spc="-565" dirty="0">
                <a:solidFill>
                  <a:srgbClr val="F1F1F1"/>
                </a:solidFill>
                <a:latin typeface="Corbel"/>
                <a:cs typeface="Corbel"/>
              </a:rPr>
              <a:t> </a:t>
            </a:r>
            <a:r>
              <a:rPr sz="4000" b="1" spc="-310" dirty="0">
                <a:solidFill>
                  <a:srgbClr val="F1F1F1"/>
                </a:solidFill>
                <a:latin typeface="Corbel"/>
                <a:cs typeface="Corbel"/>
              </a:rPr>
              <a:t>M</a:t>
            </a:r>
            <a:r>
              <a:rPr sz="4000" b="1" spc="-315" dirty="0">
                <a:solidFill>
                  <a:srgbClr val="F1F1F1"/>
                </a:solidFill>
                <a:latin typeface="Corbel"/>
                <a:cs typeface="Corbel"/>
              </a:rPr>
              <a:t>o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bi</a:t>
            </a:r>
            <a:r>
              <a:rPr sz="4000" b="1" spc="-310" dirty="0">
                <a:solidFill>
                  <a:srgbClr val="F1F1F1"/>
                </a:solidFill>
                <a:latin typeface="Corbel"/>
                <a:cs typeface="Corbel"/>
              </a:rPr>
              <a:t>l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iz</a:t>
            </a:r>
            <a:r>
              <a:rPr sz="4000" b="1" spc="-315" dirty="0">
                <a:solidFill>
                  <a:srgbClr val="F1F1F1"/>
                </a:solidFill>
                <a:latin typeface="Corbel"/>
                <a:cs typeface="Corbel"/>
              </a:rPr>
              <a:t>at</a:t>
            </a:r>
            <a:r>
              <a:rPr sz="4000" b="1" spc="-305" dirty="0">
                <a:solidFill>
                  <a:srgbClr val="F1F1F1"/>
                </a:solidFill>
                <a:latin typeface="Corbel"/>
                <a:cs typeface="Corbel"/>
              </a:rPr>
              <a:t>i</a:t>
            </a:r>
            <a:r>
              <a:rPr sz="4000" b="1" spc="-315" dirty="0">
                <a:solidFill>
                  <a:srgbClr val="F1F1F1"/>
                </a:solidFill>
                <a:latin typeface="Corbel"/>
                <a:cs typeface="Corbel"/>
              </a:rPr>
              <a:t>o</a:t>
            </a:r>
            <a:r>
              <a:rPr sz="4000" b="1" spc="-5" dirty="0">
                <a:solidFill>
                  <a:srgbClr val="F1F1F1"/>
                </a:solidFill>
                <a:latin typeface="Corbel"/>
                <a:cs typeface="Corbel"/>
              </a:rPr>
              <a:t>n</a:t>
            </a:r>
            <a:endParaRPr sz="4000">
              <a:latin typeface="Corbel"/>
              <a:cs typeface="Corbe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83558" y="4321810"/>
            <a:ext cx="2887980" cy="399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7329" marR="5080" indent="60960">
              <a:lnSpc>
                <a:spcPct val="129500"/>
              </a:lnSpc>
              <a:spcBef>
                <a:spcPts val="100"/>
              </a:spcBef>
            </a:pPr>
            <a:r>
              <a:rPr lang="en-GB" sz="2100" spc="-5" dirty="0">
                <a:solidFill>
                  <a:srgbClr val="FFFFFF"/>
                </a:solidFill>
                <a:latin typeface="Calibri Light"/>
                <a:cs typeface="Calibri Light"/>
              </a:rPr>
              <a:t>Sian Bowen </a:t>
            </a:r>
            <a:r>
              <a:rPr lang="en-GB" sz="2100" spc="-5" dirty="0" err="1">
                <a:solidFill>
                  <a:srgbClr val="FFFFFF"/>
                </a:solidFill>
                <a:latin typeface="Calibri Light"/>
                <a:cs typeface="Calibri Light"/>
              </a:rPr>
              <a:t>M.Ost</a:t>
            </a:r>
            <a:endParaRPr sz="2100" dirty="0">
              <a:latin typeface="Calibri Light"/>
              <a:cs typeface="Calibri Light"/>
            </a:endParaRPr>
          </a:p>
        </p:txBody>
      </p:sp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19555" y="4486655"/>
            <a:ext cx="219456" cy="2194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27180" y="0"/>
            <a:ext cx="464820" cy="685799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69747" y="1645920"/>
            <a:ext cx="3434079" cy="3964304"/>
            <a:chOff x="269747" y="1645920"/>
            <a:chExt cx="3434079" cy="3964304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29768" y="2007108"/>
              <a:ext cx="2738628" cy="242011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331720" y="1674876"/>
              <a:ext cx="1343025" cy="1346200"/>
            </a:xfrm>
            <a:custGeom>
              <a:avLst/>
              <a:gdLst/>
              <a:ahLst/>
              <a:cxnLst/>
              <a:rect l="l" t="t" r="r" b="b"/>
              <a:pathLst>
                <a:path w="1343025" h="1346200">
                  <a:moveTo>
                    <a:pt x="0" y="672846"/>
                  </a:moveTo>
                  <a:lnTo>
                    <a:pt x="335661" y="0"/>
                  </a:lnTo>
                  <a:lnTo>
                    <a:pt x="1006982" y="0"/>
                  </a:lnTo>
                  <a:lnTo>
                    <a:pt x="1342644" y="672846"/>
                  </a:lnTo>
                  <a:lnTo>
                    <a:pt x="1006982" y="1345691"/>
                  </a:lnTo>
                  <a:lnTo>
                    <a:pt x="335661" y="1345691"/>
                  </a:lnTo>
                  <a:lnTo>
                    <a:pt x="0" y="672846"/>
                  </a:lnTo>
                  <a:close/>
                </a:path>
              </a:pathLst>
            </a:custGeom>
            <a:ln w="57911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188464" y="2508504"/>
              <a:ext cx="798830" cy="632460"/>
            </a:xfrm>
            <a:custGeom>
              <a:avLst/>
              <a:gdLst/>
              <a:ahLst/>
              <a:cxnLst/>
              <a:rect l="l" t="t" r="r" b="b"/>
              <a:pathLst>
                <a:path w="798830" h="632460">
                  <a:moveTo>
                    <a:pt x="640461" y="0"/>
                  </a:moveTo>
                  <a:lnTo>
                    <a:pt x="158115" y="0"/>
                  </a:lnTo>
                  <a:lnTo>
                    <a:pt x="0" y="316230"/>
                  </a:lnTo>
                  <a:lnTo>
                    <a:pt x="158115" y="632460"/>
                  </a:lnTo>
                  <a:lnTo>
                    <a:pt x="640461" y="632460"/>
                  </a:lnTo>
                  <a:lnTo>
                    <a:pt x="798576" y="316230"/>
                  </a:lnTo>
                  <a:lnTo>
                    <a:pt x="640461" y="0"/>
                  </a:lnTo>
                  <a:close/>
                </a:path>
              </a:pathLst>
            </a:custGeom>
            <a:solidFill>
              <a:srgbClr val="FFFFFF">
                <a:alpha val="7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9747" y="4427220"/>
              <a:ext cx="1449324" cy="118262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87752" y="2348484"/>
              <a:ext cx="580644" cy="475488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180848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Objectives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1727180" y="6277355"/>
            <a:ext cx="464820" cy="401320"/>
          </a:xfrm>
          <a:custGeom>
            <a:avLst/>
            <a:gdLst/>
            <a:ahLst/>
            <a:cxnLst/>
            <a:rect l="l" t="t" r="r" b="b"/>
            <a:pathLst>
              <a:path w="464820" h="401320">
                <a:moveTo>
                  <a:pt x="0" y="38176"/>
                </a:moveTo>
                <a:lnTo>
                  <a:pt x="3008" y="23317"/>
                </a:lnTo>
                <a:lnTo>
                  <a:pt x="11207" y="11182"/>
                </a:lnTo>
                <a:lnTo>
                  <a:pt x="23360" y="3000"/>
                </a:lnTo>
                <a:lnTo>
                  <a:pt x="38226" y="0"/>
                </a:lnTo>
                <a:lnTo>
                  <a:pt x="426593" y="0"/>
                </a:lnTo>
                <a:lnTo>
                  <a:pt x="441459" y="3000"/>
                </a:lnTo>
                <a:lnTo>
                  <a:pt x="453612" y="11182"/>
                </a:lnTo>
                <a:lnTo>
                  <a:pt x="461811" y="23317"/>
                </a:lnTo>
                <a:lnTo>
                  <a:pt x="464820" y="38176"/>
                </a:lnTo>
                <a:lnTo>
                  <a:pt x="464820" y="362635"/>
                </a:lnTo>
                <a:lnTo>
                  <a:pt x="461811" y="377494"/>
                </a:lnTo>
                <a:lnTo>
                  <a:pt x="453612" y="389629"/>
                </a:lnTo>
                <a:lnTo>
                  <a:pt x="441459" y="397811"/>
                </a:lnTo>
                <a:lnTo>
                  <a:pt x="426593" y="400812"/>
                </a:lnTo>
                <a:lnTo>
                  <a:pt x="38226" y="400812"/>
                </a:lnTo>
                <a:lnTo>
                  <a:pt x="23360" y="397811"/>
                </a:lnTo>
                <a:lnTo>
                  <a:pt x="11207" y="389629"/>
                </a:lnTo>
                <a:lnTo>
                  <a:pt x="3008" y="377494"/>
                </a:lnTo>
                <a:lnTo>
                  <a:pt x="0" y="362635"/>
                </a:lnTo>
                <a:lnTo>
                  <a:pt x="0" y="38176"/>
                </a:lnTo>
                <a:close/>
              </a:path>
            </a:pathLst>
          </a:custGeom>
          <a:ln w="6096">
            <a:solidFill>
              <a:srgbClr val="24C5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084189" y="708507"/>
            <a:ext cx="4204970" cy="4505960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279400" indent="-266700">
              <a:lnSpc>
                <a:spcPct val="100000"/>
              </a:lnSpc>
              <a:spcBef>
                <a:spcPts val="85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20" dirty="0">
                <a:solidFill>
                  <a:srgbClr val="3920A0"/>
                </a:solidFill>
                <a:latin typeface="Calibri Light"/>
                <a:cs typeface="Calibri Light"/>
              </a:rPr>
              <a:t>Neurodynamics</a:t>
            </a:r>
            <a:endParaRPr sz="20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76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Principles</a:t>
            </a:r>
            <a:r>
              <a:rPr sz="2000" spc="-7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3920A0"/>
                </a:solidFill>
                <a:latin typeface="Calibri Light"/>
                <a:cs typeface="Calibri Light"/>
              </a:rPr>
              <a:t>of</a:t>
            </a:r>
            <a:r>
              <a:rPr sz="2000" spc="-4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3920A0"/>
                </a:solidFill>
                <a:latin typeface="Calibri Light"/>
                <a:cs typeface="Calibri Light"/>
              </a:rPr>
              <a:t>Neural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Mobilization</a:t>
            </a:r>
            <a:endParaRPr sz="20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76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Test</a:t>
            </a:r>
            <a:r>
              <a:rPr sz="2000" spc="-5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5" dirty="0">
                <a:solidFill>
                  <a:srgbClr val="3920A0"/>
                </a:solidFill>
                <a:latin typeface="Calibri Light"/>
                <a:cs typeface="Calibri Light"/>
              </a:rPr>
              <a:t>for</a:t>
            </a:r>
            <a:r>
              <a:rPr sz="2000" spc="-5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5" dirty="0">
                <a:solidFill>
                  <a:srgbClr val="3920A0"/>
                </a:solidFill>
                <a:latin typeface="Calibri Light"/>
                <a:cs typeface="Calibri Light"/>
              </a:rPr>
              <a:t>Provocation</a:t>
            </a:r>
            <a:endParaRPr sz="20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76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35" dirty="0">
                <a:solidFill>
                  <a:srgbClr val="3920A0"/>
                </a:solidFill>
                <a:latin typeface="Calibri Light"/>
                <a:cs typeface="Calibri Light"/>
              </a:rPr>
              <a:t>Technique</a:t>
            </a:r>
            <a:endParaRPr sz="20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182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Upper</a:t>
            </a:r>
            <a:r>
              <a:rPr sz="2000" spc="-4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3920A0"/>
                </a:solidFill>
                <a:latin typeface="Calibri Light"/>
                <a:cs typeface="Calibri Light"/>
              </a:rPr>
              <a:t>limb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3920A0"/>
                </a:solidFill>
                <a:latin typeface="Calibri Light"/>
                <a:cs typeface="Calibri Light"/>
              </a:rPr>
              <a:t>neurodynamic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test</a:t>
            </a:r>
            <a:r>
              <a:rPr sz="2000" spc="-3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(ULNT)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3920A0"/>
              </a:buClr>
              <a:buFont typeface="Arial MT"/>
              <a:buChar char="•"/>
            </a:pP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Straight</a:t>
            </a:r>
            <a:r>
              <a:rPr sz="2000" spc="-7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3920A0"/>
                </a:solidFill>
                <a:latin typeface="Calibri Light"/>
                <a:cs typeface="Calibri Light"/>
              </a:rPr>
              <a:t>leg</a:t>
            </a:r>
            <a:r>
              <a:rPr sz="2000" spc="-5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raise</a:t>
            </a:r>
            <a:r>
              <a:rPr sz="2000" spc="-7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(SLR)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3920A0"/>
              </a:buClr>
              <a:buFont typeface="Arial MT"/>
              <a:buChar char="•"/>
            </a:pP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Slump-Sitting</a:t>
            </a:r>
            <a:r>
              <a:rPr sz="2000" spc="-7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Maneuver</a:t>
            </a:r>
            <a:r>
              <a:rPr sz="2000" spc="-7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(SSM)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3920A0"/>
              </a:buClr>
              <a:buFont typeface="Arial MT"/>
              <a:buChar char="•"/>
            </a:pP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25" dirty="0">
                <a:solidFill>
                  <a:srgbClr val="3920A0"/>
                </a:solidFill>
                <a:latin typeface="Calibri Light"/>
                <a:cs typeface="Calibri Light"/>
              </a:rPr>
              <a:t>Femoral</a:t>
            </a:r>
            <a:r>
              <a:rPr sz="2000" spc="-5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Nerve:</a:t>
            </a:r>
            <a:r>
              <a:rPr sz="2000" spc="-55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3920A0"/>
                </a:solidFill>
                <a:latin typeface="Calibri Light"/>
                <a:cs typeface="Calibri Light"/>
              </a:rPr>
              <a:t>Prone</a:t>
            </a:r>
            <a:r>
              <a:rPr sz="2000" spc="-5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0" dirty="0">
                <a:solidFill>
                  <a:srgbClr val="3920A0"/>
                </a:solidFill>
                <a:latin typeface="Calibri Light"/>
                <a:cs typeface="Calibri Light"/>
              </a:rPr>
              <a:t>Knee</a:t>
            </a:r>
            <a:r>
              <a:rPr sz="2000" spc="-5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Bend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3920A0"/>
                </a:solidFill>
                <a:latin typeface="Calibri Light"/>
                <a:cs typeface="Calibri Light"/>
              </a:rPr>
              <a:t>(PKB)</a:t>
            </a:r>
            <a:endParaRPr sz="20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lr>
                <a:srgbClr val="3920A0"/>
              </a:buClr>
              <a:buFont typeface="Arial MT"/>
              <a:buChar char="•"/>
            </a:pP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2000" spc="-15" dirty="0">
                <a:solidFill>
                  <a:srgbClr val="3920A0"/>
                </a:solidFill>
                <a:latin typeface="Calibri Light"/>
                <a:cs typeface="Calibri Light"/>
              </a:rPr>
              <a:t>Carpal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30" dirty="0">
                <a:solidFill>
                  <a:srgbClr val="3920A0"/>
                </a:solidFill>
                <a:latin typeface="Calibri Light"/>
                <a:cs typeface="Calibri Light"/>
              </a:rPr>
              <a:t>Tunnel</a:t>
            </a:r>
            <a:r>
              <a:rPr sz="2000" spc="-60" dirty="0">
                <a:solidFill>
                  <a:srgbClr val="3920A0"/>
                </a:solidFill>
                <a:latin typeface="Calibri Light"/>
                <a:cs typeface="Calibri Light"/>
              </a:rPr>
              <a:t> </a:t>
            </a:r>
            <a:r>
              <a:rPr sz="2000" spc="-25" dirty="0">
                <a:solidFill>
                  <a:srgbClr val="3920A0"/>
                </a:solidFill>
                <a:latin typeface="Calibri Light"/>
                <a:cs typeface="Calibri Light"/>
              </a:rPr>
              <a:t>Syndrome</a:t>
            </a:r>
            <a:endParaRPr sz="2000">
              <a:latin typeface="Calibri Light"/>
              <a:cs typeface="Calibri Ligh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885421" y="6386406"/>
            <a:ext cx="1524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2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464998" y="1203960"/>
            <a:ext cx="4921250" cy="4814570"/>
            <a:chOff x="6464998" y="1203960"/>
            <a:chExt cx="4921250" cy="4814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81540" y="1684020"/>
              <a:ext cx="4904295" cy="4334256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497002" y="1235964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7" y="4843"/>
                  </a:lnTo>
                  <a:lnTo>
                    <a:pt x="427434" y="40772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7" y="1609072"/>
                  </a:lnTo>
                  <a:lnTo>
                    <a:pt x="525589" y="1613915"/>
                  </a:lnTo>
                  <a:lnTo>
                    <a:pt x="973169" y="1613915"/>
                  </a:lnTo>
                  <a:lnTo>
                    <a:pt x="1203007" y="1613915"/>
                  </a:lnTo>
                  <a:lnTo>
                    <a:pt x="1287684" y="1613915"/>
                  </a:lnTo>
                  <a:lnTo>
                    <a:pt x="1299781" y="1613915"/>
                  </a:lnTo>
                  <a:lnTo>
                    <a:pt x="1335516" y="1609072"/>
                  </a:lnTo>
                  <a:lnTo>
                    <a:pt x="1368583" y="1595167"/>
                  </a:lnTo>
                  <a:lnTo>
                    <a:pt x="1396936" y="1573143"/>
                  </a:lnTo>
                  <a:lnTo>
                    <a:pt x="1418526" y="1543939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4"/>
                  </a:lnTo>
                  <a:lnTo>
                    <a:pt x="1820656" y="842216"/>
                  </a:lnTo>
                  <a:lnTo>
                    <a:pt x="1825371" y="806958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418526" y="69976"/>
                  </a:lnTo>
                  <a:lnTo>
                    <a:pt x="1396936" y="40772"/>
                  </a:lnTo>
                  <a:lnTo>
                    <a:pt x="1368583" y="18748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5858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49667" y="2343912"/>
              <a:ext cx="1203959" cy="107594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303738" y="2346960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1"/>
                  </a:lnTo>
                  <a:lnTo>
                    <a:pt x="2833" y="505797"/>
                  </a:lnTo>
                  <a:lnTo>
                    <a:pt x="243236" y="927226"/>
                  </a:lnTo>
                  <a:lnTo>
                    <a:pt x="273700" y="958008"/>
                  </a:lnTo>
                  <a:lnTo>
                    <a:pt x="315499" y="969263"/>
                  </a:lnTo>
                  <a:lnTo>
                    <a:pt x="780319" y="969263"/>
                  </a:lnTo>
                  <a:lnTo>
                    <a:pt x="821610" y="958008"/>
                  </a:lnTo>
                  <a:lnTo>
                    <a:pt x="851566" y="927226"/>
                  </a:lnTo>
                  <a:lnTo>
                    <a:pt x="1084484" y="525652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7BDDED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267589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Neurodynamics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9201" y="939165"/>
            <a:ext cx="5387975" cy="4377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01320">
              <a:lnSpc>
                <a:spcPct val="150000"/>
              </a:lnSpc>
              <a:spcBef>
                <a:spcPts val="100"/>
              </a:spcBef>
            </a:pPr>
            <a:r>
              <a:rPr sz="1800" spc="-5" dirty="0">
                <a:latin typeface="Calibri Light"/>
                <a:cs typeface="Calibri Light"/>
              </a:rPr>
              <a:t>Is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5" dirty="0">
                <a:latin typeface="Calibri Light"/>
                <a:cs typeface="Calibri Light"/>
              </a:rPr>
              <a:t>concept of changes </a:t>
            </a:r>
            <a:r>
              <a:rPr sz="1800" dirty="0">
                <a:latin typeface="Calibri Light"/>
                <a:cs typeface="Calibri Light"/>
              </a:rPr>
              <a:t>in the </a:t>
            </a:r>
            <a:r>
              <a:rPr sz="1800" spc="-5" dirty="0">
                <a:latin typeface="Calibri Light"/>
                <a:cs typeface="Calibri Light"/>
              </a:rPr>
              <a:t>plasticity of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nervous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system.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Neurodynamic</a:t>
            </a:r>
            <a:r>
              <a:rPr sz="2800" spc="-70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24C5E2"/>
                </a:solidFill>
                <a:latin typeface="Calibri Light"/>
                <a:cs typeface="Calibri Light"/>
              </a:rPr>
              <a:t>test</a:t>
            </a:r>
            <a:r>
              <a:rPr sz="2800" spc="-65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24C5E2"/>
                </a:solidFill>
                <a:latin typeface="Calibri Light"/>
                <a:cs typeface="Calibri Light"/>
              </a:rPr>
              <a:t>maneuvers</a:t>
            </a:r>
            <a:endParaRPr sz="2800">
              <a:latin typeface="Calibri Light"/>
              <a:cs typeface="Calibri Light"/>
            </a:endParaRPr>
          </a:p>
          <a:p>
            <a:pPr marL="279400" marR="81915" indent="-266700">
              <a:lnSpc>
                <a:spcPct val="150000"/>
              </a:lnSpc>
              <a:spcBef>
                <a:spcPts val="125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10" dirty="0">
                <a:latin typeface="Calibri Light"/>
                <a:cs typeface="Calibri Light"/>
              </a:rPr>
              <a:t>Are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preformed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detect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compression</a:t>
            </a:r>
            <a:r>
              <a:rPr sz="1800" dirty="0">
                <a:latin typeface="Calibri Light"/>
                <a:cs typeface="Calibri Light"/>
              </a:rPr>
              <a:t> 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neural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har char="•"/>
            </a:pPr>
            <a:endParaRPr sz="19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800" spc="-15" dirty="0">
                <a:solidFill>
                  <a:srgbClr val="24C5E2"/>
                </a:solidFill>
                <a:latin typeface="Calibri Light"/>
                <a:cs typeface="Calibri Light"/>
              </a:rPr>
              <a:t>Nerve</a:t>
            </a:r>
            <a:r>
              <a:rPr sz="2800" spc="-100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24C5E2"/>
                </a:solidFill>
                <a:latin typeface="Calibri Light"/>
                <a:cs typeface="Calibri Light"/>
              </a:rPr>
              <a:t>flossing</a:t>
            </a:r>
            <a:endParaRPr sz="2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233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gentle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way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to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soothe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compressed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nerves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regain</a:t>
            </a:r>
            <a:endParaRPr sz="1800">
              <a:latin typeface="Calibri Light"/>
              <a:cs typeface="Calibri Light"/>
            </a:endParaRPr>
          </a:p>
          <a:p>
            <a:pPr marL="279400">
              <a:lnSpc>
                <a:spcPct val="100000"/>
              </a:lnSpc>
              <a:spcBef>
                <a:spcPts val="1080"/>
              </a:spcBef>
            </a:pP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range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of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motion,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when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combined with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physical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404040"/>
                </a:solidFill>
                <a:latin typeface="Calibri Light"/>
                <a:cs typeface="Calibri Light"/>
              </a:rPr>
              <a:t>therapy.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1885421" y="6386406"/>
            <a:ext cx="1524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3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464998" y="1203960"/>
            <a:ext cx="4401185" cy="4262755"/>
            <a:chOff x="6464998" y="1203960"/>
            <a:chExt cx="4401185" cy="426275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68895" y="2237232"/>
              <a:ext cx="3697224" cy="322935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497002" y="1235964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7" y="4843"/>
                  </a:lnTo>
                  <a:lnTo>
                    <a:pt x="427434" y="40772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7" y="1609072"/>
                  </a:lnTo>
                  <a:lnTo>
                    <a:pt x="525589" y="1613915"/>
                  </a:lnTo>
                  <a:lnTo>
                    <a:pt x="973169" y="1613915"/>
                  </a:lnTo>
                  <a:lnTo>
                    <a:pt x="1203007" y="1613915"/>
                  </a:lnTo>
                  <a:lnTo>
                    <a:pt x="1287684" y="1613915"/>
                  </a:lnTo>
                  <a:lnTo>
                    <a:pt x="1299781" y="1613915"/>
                  </a:lnTo>
                  <a:lnTo>
                    <a:pt x="1335516" y="1609072"/>
                  </a:lnTo>
                  <a:lnTo>
                    <a:pt x="1368583" y="1595167"/>
                  </a:lnTo>
                  <a:lnTo>
                    <a:pt x="1396936" y="1573143"/>
                  </a:lnTo>
                  <a:lnTo>
                    <a:pt x="1418526" y="1543939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4"/>
                  </a:lnTo>
                  <a:lnTo>
                    <a:pt x="1820656" y="842216"/>
                  </a:lnTo>
                  <a:lnTo>
                    <a:pt x="1825371" y="806958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418526" y="69976"/>
                  </a:lnTo>
                  <a:lnTo>
                    <a:pt x="1396936" y="40772"/>
                  </a:lnTo>
                  <a:lnTo>
                    <a:pt x="1368583" y="18748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5858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49667" y="2343912"/>
              <a:ext cx="1203959" cy="107594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7303738" y="2346960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1"/>
                  </a:lnTo>
                  <a:lnTo>
                    <a:pt x="2833" y="505797"/>
                  </a:lnTo>
                  <a:lnTo>
                    <a:pt x="243236" y="927226"/>
                  </a:lnTo>
                  <a:lnTo>
                    <a:pt x="273700" y="958008"/>
                  </a:lnTo>
                  <a:lnTo>
                    <a:pt x="315499" y="969263"/>
                  </a:lnTo>
                  <a:lnTo>
                    <a:pt x="780319" y="969263"/>
                  </a:lnTo>
                  <a:lnTo>
                    <a:pt x="821610" y="958008"/>
                  </a:lnTo>
                  <a:lnTo>
                    <a:pt x="851566" y="927226"/>
                  </a:lnTo>
                  <a:lnTo>
                    <a:pt x="1084484" y="525652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FB5F94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545909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Principles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of</a:t>
            </a:r>
            <a:r>
              <a:rPr sz="3200" b="0" spc="-1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Neural</a:t>
            </a:r>
            <a:r>
              <a:rPr sz="3200" b="0" spc="-1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Mobilization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9201" y="980313"/>
            <a:ext cx="8975090" cy="5278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389953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latin typeface="Calibri Light"/>
                <a:cs typeface="Calibri Light"/>
              </a:rPr>
              <a:t>Based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 anatomic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biomechanical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properties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peripheral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-5" dirty="0">
                <a:latin typeface="Calibri Light"/>
                <a:cs typeface="Calibri Light"/>
              </a:rPr>
              <a:t> their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response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stress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strain.</a:t>
            </a:r>
            <a:endParaRPr sz="1800">
              <a:latin typeface="Calibri Light"/>
              <a:cs typeface="Calibri Light"/>
            </a:endParaRPr>
          </a:p>
          <a:p>
            <a:pPr marL="299085" marR="3636010" indent="-287020">
              <a:lnSpc>
                <a:spcPct val="100000"/>
              </a:lnSpc>
              <a:spcBef>
                <a:spcPts val="101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goal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increase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excursion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dirty="0">
                <a:latin typeface="Calibri Light"/>
                <a:cs typeface="Calibri Light"/>
              </a:rPr>
              <a:t>while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reducing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strain.</a:t>
            </a:r>
            <a:endParaRPr sz="1800">
              <a:latin typeface="Calibri Light"/>
              <a:cs typeface="Calibri Light"/>
            </a:endParaRPr>
          </a:p>
          <a:p>
            <a:pPr marL="299085" marR="3643629" indent="-287020">
              <a:lnSpc>
                <a:spcPct val="100000"/>
              </a:lnSpc>
              <a:spcBef>
                <a:spcPts val="994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latin typeface="Calibri Light"/>
                <a:cs typeface="Calibri Light"/>
              </a:rPr>
              <a:t>Important</a:t>
            </a:r>
            <a:r>
              <a:rPr sz="1800" spc="-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spc="-5" dirty="0">
                <a:latin typeface="Calibri Light"/>
                <a:cs typeface="Calibri Light"/>
              </a:rPr>
              <a:t>note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 clinicians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often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make</a:t>
            </a:r>
            <a:r>
              <a:rPr sz="1800" dirty="0">
                <a:latin typeface="Calibri Light"/>
                <a:cs typeface="Calibri Light"/>
              </a:rPr>
              <a:t> the </a:t>
            </a:r>
            <a:r>
              <a:rPr sz="1800" spc="-15" dirty="0">
                <a:latin typeface="Calibri Light"/>
                <a:cs typeface="Calibri Light"/>
              </a:rPr>
              <a:t>error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being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aggressive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techniques.</a:t>
            </a:r>
            <a:endParaRPr sz="1800">
              <a:latin typeface="Calibri Light"/>
              <a:cs typeface="Calibri Light"/>
            </a:endParaRPr>
          </a:p>
          <a:p>
            <a:pPr marL="299085" marR="4047490" indent="-287020" algn="just">
              <a:lnSpc>
                <a:spcPct val="100000"/>
              </a:lnSpc>
              <a:spcBef>
                <a:spcPts val="994"/>
              </a:spcBef>
              <a:buFont typeface="Arial MT"/>
              <a:buChar char="•"/>
              <a:tabLst>
                <a:tab pos="299720" algn="l"/>
              </a:tabLst>
            </a:pPr>
            <a:r>
              <a:rPr sz="1800" spc="-10" dirty="0">
                <a:latin typeface="Calibri Light"/>
                <a:cs typeface="Calibri Light"/>
              </a:rPr>
              <a:t>Intensity </a:t>
            </a:r>
            <a:r>
              <a:rPr sz="1800" spc="-5" dirty="0">
                <a:latin typeface="Calibri Light"/>
                <a:cs typeface="Calibri Light"/>
              </a:rPr>
              <a:t>of the technique should </a:t>
            </a:r>
            <a:r>
              <a:rPr sz="1800" dirty="0">
                <a:latin typeface="Calibri Light"/>
                <a:cs typeface="Calibri Light"/>
              </a:rPr>
              <a:t>be </a:t>
            </a:r>
            <a:r>
              <a:rPr sz="1800" spc="-10" dirty="0">
                <a:latin typeface="Calibri Light"/>
                <a:cs typeface="Calibri Light"/>
              </a:rPr>
              <a:t>related to </a:t>
            </a:r>
            <a:r>
              <a:rPr sz="1800" spc="-5" dirty="0">
                <a:latin typeface="Calibri Light"/>
                <a:cs typeface="Calibri Light"/>
              </a:rPr>
              <a:t>the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irritability of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tissue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10" dirty="0">
                <a:latin typeface="Calibri Light"/>
                <a:cs typeface="Calibri Light"/>
              </a:rPr>
              <a:t>patient’s response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changes</a:t>
            </a:r>
            <a:r>
              <a:rPr sz="1800" dirty="0">
                <a:latin typeface="Calibri Light"/>
                <a:cs typeface="Calibri Light"/>
              </a:rPr>
              <a:t> 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symptoms</a:t>
            </a:r>
            <a:endParaRPr sz="1800">
              <a:latin typeface="Calibri Light"/>
              <a:cs typeface="Calibri Light"/>
            </a:endParaRPr>
          </a:p>
          <a:p>
            <a:pPr marL="299085" indent="-287020" algn="just">
              <a:lnSpc>
                <a:spcPct val="100000"/>
              </a:lnSpc>
              <a:spcBef>
                <a:spcPts val="1010"/>
              </a:spcBef>
              <a:buFont typeface="Arial MT"/>
              <a:buChar char="•"/>
              <a:tabLst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greater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irritability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gentler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technique</a:t>
            </a:r>
            <a:endParaRPr sz="1800">
              <a:latin typeface="Calibri Light"/>
              <a:cs typeface="Calibri Light"/>
            </a:endParaRPr>
          </a:p>
          <a:p>
            <a:pPr marL="299085" indent="-287020" algn="just">
              <a:lnSpc>
                <a:spcPct val="100000"/>
              </a:lnSpc>
              <a:spcBef>
                <a:spcPts val="1000"/>
              </a:spcBef>
              <a:buFont typeface="Arial MT"/>
              <a:buChar char="•"/>
              <a:tabLst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When applied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properly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– </a:t>
            </a:r>
            <a:r>
              <a:rPr sz="1800" spc="-10" dirty="0">
                <a:latin typeface="Calibri Light"/>
                <a:cs typeface="Calibri Light"/>
              </a:rPr>
              <a:t>technique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should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</a:t>
            </a:r>
            <a:endParaRPr sz="1800">
              <a:latin typeface="Calibri Light"/>
              <a:cs typeface="Calibri Light"/>
            </a:endParaRPr>
          </a:p>
          <a:p>
            <a:pPr marL="299085" algn="just">
              <a:lnSpc>
                <a:spcPct val="100000"/>
              </a:lnSpc>
            </a:pPr>
            <a:r>
              <a:rPr sz="1800" spc="-10" dirty="0">
                <a:latin typeface="Calibri Light"/>
                <a:cs typeface="Calibri Light"/>
              </a:rPr>
              <a:t>free,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slow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rhythmic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oscillatory motion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Calibri Light"/>
              <a:cs typeface="Calibri Light"/>
            </a:endParaRPr>
          </a:p>
          <a:p>
            <a:pPr marL="5585460" marR="5080">
              <a:lnSpc>
                <a:spcPct val="100000"/>
              </a:lnSpc>
            </a:pP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(Manvell,</a:t>
            </a:r>
            <a:r>
              <a:rPr sz="1800" spc="-7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Manvell,</a:t>
            </a:r>
            <a:r>
              <a:rPr sz="1800" spc="-5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Snodgrass,</a:t>
            </a:r>
            <a:r>
              <a:rPr sz="1800" spc="-5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Reid, </a:t>
            </a:r>
            <a:r>
              <a:rPr sz="1800" spc="-39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2015)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1885421" y="6386406"/>
            <a:ext cx="1524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4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881115" y="1605543"/>
            <a:ext cx="5602605" cy="5097145"/>
            <a:chOff x="5881115" y="1605543"/>
            <a:chExt cx="5602605" cy="50971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491480" y="1605543"/>
              <a:ext cx="4991859" cy="442187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81540" y="1684019"/>
              <a:ext cx="4904295" cy="433425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04737" y="4696205"/>
              <a:ext cx="2066925" cy="1983105"/>
            </a:xfrm>
            <a:custGeom>
              <a:avLst/>
              <a:gdLst/>
              <a:ahLst/>
              <a:cxnLst/>
              <a:rect l="l" t="t" r="r" b="b"/>
              <a:pathLst>
                <a:path w="2066925" h="1983104">
                  <a:moveTo>
                    <a:pt x="0" y="991362"/>
                  </a:moveTo>
                  <a:lnTo>
                    <a:pt x="495681" y="0"/>
                  </a:lnTo>
                  <a:lnTo>
                    <a:pt x="1570863" y="0"/>
                  </a:lnTo>
                  <a:lnTo>
                    <a:pt x="2066543" y="991362"/>
                  </a:lnTo>
                  <a:lnTo>
                    <a:pt x="1570863" y="1982724"/>
                  </a:lnTo>
                  <a:lnTo>
                    <a:pt x="495681" y="1982724"/>
                  </a:lnTo>
                  <a:lnTo>
                    <a:pt x="0" y="991362"/>
                  </a:lnTo>
                  <a:close/>
                </a:path>
              </a:pathLst>
            </a:custGeom>
            <a:ln w="472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905499" y="4078224"/>
              <a:ext cx="1203959" cy="107442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959570" y="4081271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8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69"/>
                  </a:lnTo>
                  <a:lnTo>
                    <a:pt x="1092985" y="462704"/>
                  </a:lnTo>
                  <a:lnTo>
                    <a:pt x="851566" y="42036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FF0000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47358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Precautions</a:t>
            </a:r>
            <a:r>
              <a:rPr sz="3200" b="0" spc="-5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/</a:t>
            </a:r>
            <a:r>
              <a:rPr sz="3200" b="0" spc="-15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Contradictions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06095" y="1433271"/>
            <a:ext cx="5236845" cy="37166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9400" indent="-266700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79400" algn="l"/>
              </a:tabLst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Precautions</a:t>
            </a:r>
            <a:r>
              <a:rPr sz="2400" spc="-30" dirty="0">
                <a:solidFill>
                  <a:srgbClr val="24C5E2"/>
                </a:solidFill>
                <a:latin typeface="Calibri Light"/>
                <a:cs typeface="Calibri Light"/>
              </a:rPr>
              <a:t>:</a:t>
            </a:r>
            <a:endParaRPr sz="2400">
              <a:latin typeface="Calibri Light"/>
              <a:cs typeface="Calibri Light"/>
            </a:endParaRPr>
          </a:p>
          <a:p>
            <a:pPr marL="1088390" lvl="1" indent="-267335">
              <a:lnSpc>
                <a:spcPct val="100000"/>
              </a:lnSpc>
              <a:spcBef>
                <a:spcPts val="1315"/>
              </a:spcBef>
              <a:buFont typeface="Arial MT"/>
              <a:buChar char="•"/>
              <a:tabLst>
                <a:tab pos="1088390" algn="l"/>
                <a:tab pos="1089025" algn="l"/>
              </a:tabLst>
            </a:pPr>
            <a:r>
              <a:rPr sz="1800" spc="-15" dirty="0">
                <a:latin typeface="Calibri Light"/>
                <a:cs typeface="Calibri Light"/>
              </a:rPr>
              <a:t>Vascular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compromise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insufficiency</a:t>
            </a:r>
            <a:endParaRPr sz="1800">
              <a:latin typeface="Calibri Light"/>
              <a:cs typeface="Calibri Light"/>
            </a:endParaRPr>
          </a:p>
          <a:p>
            <a:pPr marL="1088390" lvl="1" indent="-267335">
              <a:lnSpc>
                <a:spcPct val="100000"/>
              </a:lnSpc>
              <a:spcBef>
                <a:spcPts val="1585"/>
              </a:spcBef>
              <a:buFont typeface="Arial MT"/>
              <a:buChar char="•"/>
              <a:tabLst>
                <a:tab pos="1088390" algn="l"/>
                <a:tab pos="1089025" algn="l"/>
              </a:tabLst>
            </a:pPr>
            <a:r>
              <a:rPr sz="1800" spc="-5" dirty="0">
                <a:latin typeface="Calibri Light"/>
                <a:cs typeface="Calibri Light"/>
              </a:rPr>
              <a:t>Inflammation</a:t>
            </a:r>
            <a:endParaRPr sz="1800">
              <a:latin typeface="Calibri Light"/>
              <a:cs typeface="Calibri Light"/>
            </a:endParaRPr>
          </a:p>
          <a:p>
            <a:pPr marL="1088390" lvl="1" indent="-267335">
              <a:lnSpc>
                <a:spcPct val="100000"/>
              </a:lnSpc>
              <a:spcBef>
                <a:spcPts val="1585"/>
              </a:spcBef>
              <a:buFont typeface="Arial MT"/>
              <a:buChar char="•"/>
              <a:tabLst>
                <a:tab pos="1088390" algn="l"/>
                <a:tab pos="1089025" algn="l"/>
              </a:tabLst>
            </a:pPr>
            <a:r>
              <a:rPr sz="1800" spc="-10" dirty="0">
                <a:latin typeface="Calibri Light"/>
                <a:cs typeface="Calibri Light"/>
              </a:rPr>
              <a:t>Edema</a:t>
            </a: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935"/>
              </a:spcBef>
              <a:buFont typeface="Arial MT"/>
              <a:buChar char="•"/>
              <a:tabLst>
                <a:tab pos="279400" algn="l"/>
              </a:tabLst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Contraindications</a:t>
            </a:r>
            <a:endParaRPr sz="2800">
              <a:latin typeface="Calibri Light"/>
              <a:cs typeface="Calibri Light"/>
            </a:endParaRPr>
          </a:p>
          <a:p>
            <a:pPr marL="1088390" lvl="1" indent="-267335">
              <a:lnSpc>
                <a:spcPct val="100000"/>
              </a:lnSpc>
              <a:spcBef>
                <a:spcPts val="1310"/>
              </a:spcBef>
              <a:buFont typeface="Arial MT"/>
              <a:buChar char="•"/>
              <a:tabLst>
                <a:tab pos="1088390" algn="l"/>
                <a:tab pos="1089025" algn="l"/>
              </a:tabLst>
            </a:pPr>
            <a:r>
              <a:rPr sz="1800" spc="-5" dirty="0">
                <a:latin typeface="Calibri Light"/>
                <a:cs typeface="Calibri Light"/>
              </a:rPr>
              <a:t>Cauda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equina </a:t>
            </a:r>
            <a:r>
              <a:rPr sz="1800" spc="-15" dirty="0">
                <a:latin typeface="Calibri Light"/>
                <a:cs typeface="Calibri Light"/>
              </a:rPr>
              <a:t>symptoms</a:t>
            </a:r>
            <a:endParaRPr sz="1800">
              <a:latin typeface="Calibri Light"/>
              <a:cs typeface="Calibri Light"/>
            </a:endParaRPr>
          </a:p>
          <a:p>
            <a:pPr marL="1355090" marR="5080" lvl="2" indent="-266700">
              <a:lnSpc>
                <a:spcPct val="150100"/>
              </a:lnSpc>
              <a:spcBef>
                <a:spcPts val="490"/>
              </a:spcBef>
              <a:buFont typeface="Arial MT"/>
              <a:buChar char="•"/>
              <a:tabLst>
                <a:tab pos="1355090" algn="l"/>
                <a:tab pos="1355725" algn="l"/>
              </a:tabLst>
            </a:pPr>
            <a:r>
              <a:rPr sz="1800" spc="-10" dirty="0">
                <a:latin typeface="Calibri Light"/>
                <a:cs typeface="Calibri Light"/>
              </a:rPr>
              <a:t>Changes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 </a:t>
            </a:r>
            <a:r>
              <a:rPr sz="1800" spc="-10" dirty="0">
                <a:latin typeface="Calibri Light"/>
                <a:cs typeface="Calibri Light"/>
              </a:rPr>
              <a:t>bowel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bladder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control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perineal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sensation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1215339" y="5325236"/>
            <a:ext cx="1879600" cy="1249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indent="-26733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79400" algn="l"/>
                <a:tab pos="280035" algn="l"/>
              </a:tabLst>
            </a:pPr>
            <a:r>
              <a:rPr sz="1800" dirty="0">
                <a:latin typeface="Calibri Light"/>
                <a:cs typeface="Calibri Light"/>
              </a:rPr>
              <a:t>Spinal</a:t>
            </a:r>
            <a:r>
              <a:rPr sz="1800" spc="-3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cord</a:t>
            </a:r>
            <a:r>
              <a:rPr sz="1800" spc="-4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injury</a:t>
            </a:r>
            <a:endParaRPr sz="1800">
              <a:latin typeface="Calibri Light"/>
              <a:cs typeface="Calibri Light"/>
            </a:endParaRPr>
          </a:p>
          <a:p>
            <a:pPr marL="279400" indent="-267335">
              <a:lnSpc>
                <a:spcPct val="100000"/>
              </a:lnSpc>
              <a:spcBef>
                <a:spcPts val="1585"/>
              </a:spcBef>
              <a:buFont typeface="Arial MT"/>
              <a:buChar char="•"/>
              <a:tabLst>
                <a:tab pos="279400" algn="l"/>
                <a:tab pos="280035" algn="l"/>
              </a:tabLst>
            </a:pPr>
            <a:r>
              <a:rPr sz="1800" spc="-5" dirty="0">
                <a:latin typeface="Calibri Light"/>
                <a:cs typeface="Calibri Light"/>
              </a:rPr>
              <a:t>Neoplasm</a:t>
            </a:r>
            <a:endParaRPr sz="1800">
              <a:latin typeface="Calibri Light"/>
              <a:cs typeface="Calibri Light"/>
            </a:endParaRPr>
          </a:p>
          <a:p>
            <a:pPr marL="279400" indent="-267335">
              <a:lnSpc>
                <a:spcPct val="100000"/>
              </a:lnSpc>
              <a:spcBef>
                <a:spcPts val="1570"/>
              </a:spcBef>
              <a:buFont typeface="Arial MT"/>
              <a:buChar char="•"/>
              <a:tabLst>
                <a:tab pos="279400" algn="l"/>
                <a:tab pos="280035" algn="l"/>
              </a:tabLst>
            </a:pPr>
            <a:r>
              <a:rPr sz="1800" spc="-15" dirty="0">
                <a:latin typeface="Calibri Light"/>
                <a:cs typeface="Calibri Light"/>
              </a:rPr>
              <a:t>Infection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910821" y="6369811"/>
            <a:ext cx="101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5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14320" y="1919089"/>
            <a:ext cx="4386852" cy="4101861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41312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5" dirty="0">
                <a:solidFill>
                  <a:srgbClr val="25166C"/>
                </a:solidFill>
                <a:latin typeface="Corbel"/>
                <a:cs typeface="Corbel"/>
              </a:rPr>
              <a:t>Test</a:t>
            </a:r>
            <a:r>
              <a:rPr sz="3200" b="0" spc="-2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for</a:t>
            </a:r>
            <a:r>
              <a:rPr sz="3200" b="0" spc="-1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Provocation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5615" y="939165"/>
            <a:ext cx="5440680" cy="5237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 marR="5080">
              <a:lnSpc>
                <a:spcPct val="150000"/>
              </a:lnSpc>
              <a:spcBef>
                <a:spcPts val="100"/>
              </a:spcBef>
            </a:pPr>
            <a:r>
              <a:rPr sz="1800" spc="-50" dirty="0">
                <a:latin typeface="Calibri Light"/>
                <a:cs typeface="Calibri Light"/>
              </a:rPr>
              <a:t>Test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positions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elongate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nerves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across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multiple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joints,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every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joint</a:t>
            </a:r>
            <a:r>
              <a:rPr sz="1800" dirty="0">
                <a:latin typeface="Calibri Light"/>
                <a:cs typeface="Calibri Light"/>
              </a:rPr>
              <a:t> 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chain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must</a:t>
            </a:r>
            <a:r>
              <a:rPr sz="1800" dirty="0">
                <a:latin typeface="Calibri Light"/>
                <a:cs typeface="Calibri Light"/>
              </a:rPr>
              <a:t> be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examined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separately</a:t>
            </a:r>
            <a:r>
              <a:rPr sz="1800" spc="-20" dirty="0">
                <a:latin typeface="Calibri Light"/>
                <a:cs typeface="Calibri Light"/>
              </a:rPr>
              <a:t> for 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limitations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ROM, </a:t>
            </a:r>
            <a:r>
              <a:rPr sz="1800" spc="-20" dirty="0">
                <a:latin typeface="Calibri Light"/>
                <a:cs typeface="Calibri Light"/>
              </a:rPr>
              <a:t>mobility,</a:t>
            </a:r>
            <a:r>
              <a:rPr sz="1800" dirty="0">
                <a:latin typeface="Calibri Light"/>
                <a:cs typeface="Calibri Light"/>
              </a:rPr>
              <a:t> 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symptoms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spc="-15" dirty="0">
                <a:latin typeface="Calibri Light"/>
                <a:cs typeface="Calibri Light"/>
              </a:rPr>
              <a:t>provocation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so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 </a:t>
            </a:r>
            <a:r>
              <a:rPr sz="1800" spc="-15" dirty="0">
                <a:latin typeface="Calibri Light"/>
                <a:cs typeface="Calibri Light"/>
              </a:rPr>
              <a:t>any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restrictions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occurs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during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dirty="0">
                <a:latin typeface="Calibri Light"/>
                <a:cs typeface="Calibri Light"/>
              </a:rPr>
              <a:t> is not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result</a:t>
            </a:r>
            <a:r>
              <a:rPr sz="1800" spc="-5" dirty="0">
                <a:latin typeface="Calibri Light"/>
                <a:cs typeface="Calibri Light"/>
              </a:rPr>
              <a:t> of joint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prearticular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limitations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45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General</a:t>
            </a:r>
            <a:r>
              <a:rPr sz="2800" spc="-55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25" dirty="0">
                <a:solidFill>
                  <a:srgbClr val="24C5E2"/>
                </a:solidFill>
                <a:latin typeface="Calibri Light"/>
                <a:cs typeface="Calibri Light"/>
              </a:rPr>
              <a:t>testing</a:t>
            </a:r>
            <a:r>
              <a:rPr sz="2800" spc="-75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procedure</a:t>
            </a:r>
            <a:endParaRPr sz="2800">
              <a:latin typeface="Calibri Light"/>
              <a:cs typeface="Calibri Light"/>
            </a:endParaRPr>
          </a:p>
          <a:p>
            <a:pPr marL="279400" marR="200660" indent="-266700">
              <a:lnSpc>
                <a:spcPct val="150000"/>
              </a:lnSpc>
              <a:spcBef>
                <a:spcPts val="125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Slowly</a:t>
            </a:r>
            <a:r>
              <a:rPr sz="1800" dirty="0">
                <a:latin typeface="Calibri Light"/>
                <a:cs typeface="Calibri Light"/>
              </a:rPr>
              <a:t> and </a:t>
            </a:r>
            <a:r>
              <a:rPr sz="1800" spc="-5" dirty="0">
                <a:latin typeface="Calibri Light"/>
                <a:cs typeface="Calibri Light"/>
              </a:rPr>
              <a:t>carefully</a:t>
            </a:r>
            <a:r>
              <a:rPr sz="1800" spc="-15" dirty="0">
                <a:latin typeface="Calibri Light"/>
                <a:cs typeface="Calibri Light"/>
              </a:rPr>
              <a:t> elongated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spc="-10" dirty="0">
                <a:latin typeface="Calibri Light"/>
                <a:cs typeface="Calibri Light"/>
              </a:rPr>
              <a:t>across </a:t>
            </a:r>
            <a:r>
              <a:rPr sz="1800" spc="-5" dirty="0">
                <a:latin typeface="Calibri Light"/>
                <a:cs typeface="Calibri Light"/>
              </a:rPr>
              <a:t>each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joint</a:t>
            </a:r>
            <a:r>
              <a:rPr sz="1800" dirty="0">
                <a:latin typeface="Calibri Light"/>
                <a:cs typeface="Calibri Light"/>
              </a:rPr>
              <a:t> 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succession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until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there</a:t>
            </a:r>
            <a:r>
              <a:rPr sz="1800" dirty="0">
                <a:latin typeface="Calibri Light"/>
                <a:cs typeface="Calibri Light"/>
              </a:rPr>
              <a:t> 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onset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symptoms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restriction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felt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10" dirty="0">
                <a:latin typeface="Calibri Light"/>
                <a:cs typeface="Calibri Light"/>
              </a:rPr>
              <a:t>Symptoms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are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result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being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placed of</a:t>
            </a:r>
            <a:endParaRPr sz="1800">
              <a:latin typeface="Calibri Light"/>
              <a:cs typeface="Calibri Light"/>
            </a:endParaRPr>
          </a:p>
          <a:p>
            <a:pPr marL="279400">
              <a:lnSpc>
                <a:spcPct val="100000"/>
              </a:lnSpc>
              <a:spcBef>
                <a:spcPts val="1080"/>
              </a:spcBef>
            </a:pPr>
            <a:r>
              <a:rPr sz="1800" dirty="0">
                <a:latin typeface="Calibri Light"/>
                <a:cs typeface="Calibri Light"/>
              </a:rPr>
              <a:t>some </a:t>
            </a:r>
            <a:r>
              <a:rPr sz="1800" spc="-10" dirty="0">
                <a:latin typeface="Calibri Light"/>
                <a:cs typeface="Calibri Light"/>
              </a:rPr>
              <a:t>component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nervous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system.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5337238" y="4751832"/>
            <a:ext cx="2413635" cy="1868805"/>
            <a:chOff x="5337238" y="4751832"/>
            <a:chExt cx="2413635" cy="1868805"/>
          </a:xfrm>
        </p:grpSpPr>
        <p:sp>
          <p:nvSpPr>
            <p:cNvPr id="9" name="object 9"/>
            <p:cNvSpPr/>
            <p:nvPr/>
          </p:nvSpPr>
          <p:spPr>
            <a:xfrm>
              <a:off x="5369242" y="4974336"/>
              <a:ext cx="1826895" cy="1614170"/>
            </a:xfrm>
            <a:custGeom>
              <a:avLst/>
              <a:gdLst/>
              <a:ahLst/>
              <a:cxnLst/>
              <a:rect l="l" t="t" r="r" b="b"/>
              <a:pathLst>
                <a:path w="1826895" h="1614170">
                  <a:moveTo>
                    <a:pt x="1300924" y="0"/>
                  </a:moveTo>
                  <a:lnTo>
                    <a:pt x="852904" y="0"/>
                  </a:lnTo>
                  <a:lnTo>
                    <a:pt x="622839" y="0"/>
                  </a:lnTo>
                  <a:lnTo>
                    <a:pt x="538079" y="0"/>
                  </a:lnTo>
                  <a:lnTo>
                    <a:pt x="525970" y="0"/>
                  </a:lnTo>
                  <a:lnTo>
                    <a:pt x="489511" y="4843"/>
                  </a:lnTo>
                  <a:lnTo>
                    <a:pt x="456326" y="18748"/>
                  </a:lnTo>
                  <a:lnTo>
                    <a:pt x="427833" y="40772"/>
                  </a:lnTo>
                  <a:lnTo>
                    <a:pt x="405447" y="69976"/>
                  </a:lnTo>
                  <a:lnTo>
                    <a:pt x="181951" y="456521"/>
                  </a:lnTo>
                  <a:lnTo>
                    <a:pt x="67183" y="655016"/>
                  </a:lnTo>
                  <a:lnTo>
                    <a:pt x="24899" y="728146"/>
                  </a:lnTo>
                  <a:lnTo>
                    <a:pt x="18859" y="738593"/>
                  </a:lnTo>
                  <a:lnTo>
                    <a:pt x="4714" y="771678"/>
                  </a:lnTo>
                  <a:lnTo>
                    <a:pt x="0" y="806951"/>
                  </a:lnTo>
                  <a:lnTo>
                    <a:pt x="4714" y="842224"/>
                  </a:lnTo>
                  <a:lnTo>
                    <a:pt x="18859" y="875309"/>
                  </a:lnTo>
                  <a:lnTo>
                    <a:pt x="242355" y="1261831"/>
                  </a:lnTo>
                  <a:lnTo>
                    <a:pt x="357124" y="1460315"/>
                  </a:lnTo>
                  <a:lnTo>
                    <a:pt x="399407" y="1533441"/>
                  </a:lnTo>
                  <a:lnTo>
                    <a:pt x="405447" y="1543888"/>
                  </a:lnTo>
                  <a:lnTo>
                    <a:pt x="427833" y="1573116"/>
                  </a:lnTo>
                  <a:lnTo>
                    <a:pt x="456326" y="1595156"/>
                  </a:lnTo>
                  <a:lnTo>
                    <a:pt x="489511" y="1609069"/>
                  </a:lnTo>
                  <a:lnTo>
                    <a:pt x="525970" y="1613916"/>
                  </a:lnTo>
                  <a:lnTo>
                    <a:pt x="973990" y="1613916"/>
                  </a:lnTo>
                  <a:lnTo>
                    <a:pt x="1204055" y="1613916"/>
                  </a:lnTo>
                  <a:lnTo>
                    <a:pt x="1288815" y="1613916"/>
                  </a:lnTo>
                  <a:lnTo>
                    <a:pt x="1300924" y="1613916"/>
                  </a:lnTo>
                  <a:lnTo>
                    <a:pt x="1336661" y="1609069"/>
                  </a:lnTo>
                  <a:lnTo>
                    <a:pt x="1369742" y="1595156"/>
                  </a:lnTo>
                  <a:lnTo>
                    <a:pt x="1398133" y="1573116"/>
                  </a:lnTo>
                  <a:lnTo>
                    <a:pt x="1419796" y="1543888"/>
                  </a:lnTo>
                  <a:lnTo>
                    <a:pt x="1644247" y="1157366"/>
                  </a:lnTo>
                  <a:lnTo>
                    <a:pt x="1759505" y="958881"/>
                  </a:lnTo>
                  <a:lnTo>
                    <a:pt x="1801969" y="885755"/>
                  </a:lnTo>
                  <a:lnTo>
                    <a:pt x="1808035" y="875309"/>
                  </a:lnTo>
                  <a:lnTo>
                    <a:pt x="1822180" y="842224"/>
                  </a:lnTo>
                  <a:lnTo>
                    <a:pt x="1826895" y="806951"/>
                  </a:lnTo>
                  <a:lnTo>
                    <a:pt x="1822180" y="771678"/>
                  </a:lnTo>
                  <a:lnTo>
                    <a:pt x="1808035" y="738593"/>
                  </a:lnTo>
                  <a:lnTo>
                    <a:pt x="1583584" y="352049"/>
                  </a:lnTo>
                  <a:lnTo>
                    <a:pt x="1468326" y="153554"/>
                  </a:lnTo>
                  <a:lnTo>
                    <a:pt x="1425862" y="80424"/>
                  </a:lnTo>
                  <a:lnTo>
                    <a:pt x="1419796" y="69976"/>
                  </a:lnTo>
                  <a:lnTo>
                    <a:pt x="1398133" y="40772"/>
                  </a:lnTo>
                  <a:lnTo>
                    <a:pt x="1369742" y="18748"/>
                  </a:lnTo>
                  <a:lnTo>
                    <a:pt x="1336661" y="4843"/>
                  </a:lnTo>
                  <a:lnTo>
                    <a:pt x="1300924" y="0"/>
                  </a:lnTo>
                  <a:close/>
                </a:path>
              </a:pathLst>
            </a:custGeom>
            <a:ln w="64008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654514" y="4751832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2"/>
                  </a:lnTo>
                  <a:lnTo>
                    <a:pt x="2833" y="505797"/>
                  </a:lnTo>
                  <a:lnTo>
                    <a:pt x="243236" y="927214"/>
                  </a:lnTo>
                  <a:lnTo>
                    <a:pt x="273700" y="957997"/>
                  </a:lnTo>
                  <a:lnTo>
                    <a:pt x="315499" y="969264"/>
                  </a:lnTo>
                  <a:lnTo>
                    <a:pt x="780319" y="969264"/>
                  </a:lnTo>
                  <a:lnTo>
                    <a:pt x="821610" y="957997"/>
                  </a:lnTo>
                  <a:lnTo>
                    <a:pt x="851566" y="927214"/>
                  </a:lnTo>
                  <a:lnTo>
                    <a:pt x="1084484" y="525653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F1F1F1">
                <a:alpha val="619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6</a:t>
            </a:fld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079339" y="1050398"/>
            <a:ext cx="4215130" cy="4580890"/>
            <a:chOff x="7079339" y="1050398"/>
            <a:chExt cx="4215130" cy="458089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79339" y="1050398"/>
              <a:ext cx="3734964" cy="337493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436798" y="3429000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7" y="4843"/>
                  </a:lnTo>
                  <a:lnTo>
                    <a:pt x="427434" y="40772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7"/>
                  </a:lnTo>
                  <a:lnTo>
                    <a:pt x="4714" y="842216"/>
                  </a:lnTo>
                  <a:lnTo>
                    <a:pt x="18859" y="875283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7" y="1609072"/>
                  </a:lnTo>
                  <a:lnTo>
                    <a:pt x="525589" y="1613916"/>
                  </a:lnTo>
                  <a:lnTo>
                    <a:pt x="973169" y="1613916"/>
                  </a:lnTo>
                  <a:lnTo>
                    <a:pt x="1203007" y="1613916"/>
                  </a:lnTo>
                  <a:lnTo>
                    <a:pt x="1287684" y="1613916"/>
                  </a:lnTo>
                  <a:lnTo>
                    <a:pt x="1299781" y="1613916"/>
                  </a:lnTo>
                  <a:lnTo>
                    <a:pt x="1335516" y="1609072"/>
                  </a:lnTo>
                  <a:lnTo>
                    <a:pt x="1396936" y="1573143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3"/>
                  </a:lnTo>
                  <a:lnTo>
                    <a:pt x="1820656" y="842216"/>
                  </a:lnTo>
                  <a:lnTo>
                    <a:pt x="1825371" y="806957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396936" y="40772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AD043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195816" y="4555236"/>
              <a:ext cx="1203959" cy="107594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249886" y="4558283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2"/>
                  </a:lnTo>
                  <a:lnTo>
                    <a:pt x="2833" y="505797"/>
                  </a:lnTo>
                  <a:lnTo>
                    <a:pt x="243236" y="927227"/>
                  </a:lnTo>
                  <a:lnTo>
                    <a:pt x="273700" y="958008"/>
                  </a:lnTo>
                  <a:lnTo>
                    <a:pt x="315499" y="969264"/>
                  </a:lnTo>
                  <a:lnTo>
                    <a:pt x="780319" y="969264"/>
                  </a:lnTo>
                  <a:lnTo>
                    <a:pt x="821610" y="958008"/>
                  </a:lnTo>
                  <a:lnTo>
                    <a:pt x="851566" y="927227"/>
                  </a:lnTo>
                  <a:lnTo>
                    <a:pt x="1084484" y="525653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C03700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206819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25" dirty="0">
                <a:solidFill>
                  <a:srgbClr val="25166C"/>
                </a:solidFill>
                <a:latin typeface="Corbel"/>
                <a:cs typeface="Corbel"/>
              </a:rPr>
              <a:t>Positive</a:t>
            </a:r>
            <a:r>
              <a:rPr sz="3200" b="0" spc="-7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test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9240" y="1097026"/>
            <a:ext cx="5474335" cy="478409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marR="5080" indent="-342900">
              <a:lnSpc>
                <a:spcPts val="1939"/>
              </a:lnSpc>
              <a:spcBef>
                <a:spcPts val="345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1800" spc="-10" dirty="0">
                <a:latin typeface="Calibri Light"/>
                <a:cs typeface="Calibri Light"/>
              </a:rPr>
              <a:t>For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dirty="0">
                <a:latin typeface="Calibri Light"/>
                <a:cs typeface="Calibri Light"/>
              </a:rPr>
              <a:t>be </a:t>
            </a:r>
            <a:r>
              <a:rPr sz="1800" spc="-10" dirty="0">
                <a:latin typeface="Calibri Light"/>
                <a:cs typeface="Calibri Light"/>
              </a:rPr>
              <a:t>considered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positive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must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reproduce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patient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symptoms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pain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paresthesia</a:t>
            </a:r>
            <a:endParaRPr sz="1800">
              <a:latin typeface="Calibri Light"/>
              <a:cs typeface="Calibri Light"/>
            </a:endParaRPr>
          </a:p>
          <a:p>
            <a:pPr marL="355600" indent="-342900">
              <a:lnSpc>
                <a:spcPts val="2055"/>
              </a:lnSpc>
              <a:spcBef>
                <a:spcPts val="77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1800" spc="-5" dirty="0">
                <a:latin typeface="Calibri Light"/>
                <a:cs typeface="Calibri Light"/>
              </a:rPr>
              <a:t>Must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demonstrate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differences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from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side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side,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</a:t>
            </a:r>
            <a:endParaRPr sz="1800">
              <a:latin typeface="Calibri Light"/>
              <a:cs typeface="Calibri Light"/>
            </a:endParaRPr>
          </a:p>
          <a:p>
            <a:pPr marL="355600">
              <a:lnSpc>
                <a:spcPts val="2055"/>
              </a:lnSpc>
            </a:pPr>
            <a:r>
              <a:rPr sz="1800" spc="-5" dirty="0">
                <a:latin typeface="Calibri Light"/>
                <a:cs typeface="Calibri Light"/>
              </a:rPr>
              <a:t>known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normal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response</a:t>
            </a:r>
            <a:endParaRPr sz="1800">
              <a:latin typeface="Calibri Light"/>
              <a:cs typeface="Calibri Light"/>
            </a:endParaRPr>
          </a:p>
          <a:p>
            <a:pPr marL="355600" marR="116839" indent="-342900">
              <a:lnSpc>
                <a:spcPts val="1939"/>
              </a:lnSpc>
              <a:spcBef>
                <a:spcPts val="1025"/>
              </a:spcBef>
              <a:buAutoNum type="arabicPeriod" startAt="3"/>
              <a:tabLst>
                <a:tab pos="354965" algn="l"/>
                <a:tab pos="355600" algn="l"/>
              </a:tabLst>
            </a:pPr>
            <a:r>
              <a:rPr sz="1800" dirty="0">
                <a:latin typeface="Calibri Light"/>
                <a:cs typeface="Calibri Light"/>
              </a:rPr>
              <a:t>Support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findings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full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examination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include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symptoms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pattern, </a:t>
            </a:r>
            <a:r>
              <a:rPr sz="1800" spc="-5" dirty="0">
                <a:latin typeface="Calibri Light"/>
                <a:cs typeface="Calibri Light"/>
              </a:rPr>
              <a:t>location,</a:t>
            </a:r>
            <a:r>
              <a:rPr sz="1800" spc="-15" dirty="0">
                <a:latin typeface="Calibri Light"/>
                <a:cs typeface="Calibri Light"/>
              </a:rPr>
              <a:t> strength,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ROM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joint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mobility.</a:t>
            </a:r>
            <a:endParaRPr sz="1800">
              <a:latin typeface="Calibri Light"/>
              <a:cs typeface="Calibri Light"/>
            </a:endParaRPr>
          </a:p>
          <a:p>
            <a:pPr marL="355600" indent="-342900">
              <a:lnSpc>
                <a:spcPct val="100000"/>
              </a:lnSpc>
              <a:spcBef>
                <a:spcPts val="760"/>
              </a:spcBef>
              <a:buAutoNum type="arabicPeriod" startAt="3"/>
              <a:tabLst>
                <a:tab pos="354965" algn="l"/>
                <a:tab pos="355600" algn="l"/>
              </a:tabLst>
            </a:pPr>
            <a:r>
              <a:rPr sz="1800" spc="-5" dirty="0">
                <a:latin typeface="Calibri Light"/>
                <a:cs typeface="Calibri Light"/>
              </a:rPr>
              <a:t>Sensitizing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maneuvers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alters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patient’s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symptoms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Font typeface="Calibri Light"/>
              <a:buAutoNum type="arabicPeriod" startAt="3"/>
            </a:pPr>
            <a:endParaRPr sz="1800">
              <a:latin typeface="Calibri Light"/>
              <a:cs typeface="Calibri Light"/>
            </a:endParaRPr>
          </a:p>
          <a:p>
            <a:pPr marL="162560">
              <a:lnSpc>
                <a:spcPct val="100000"/>
              </a:lnSpc>
              <a:spcBef>
                <a:spcPts val="1380"/>
              </a:spcBef>
            </a:pPr>
            <a:r>
              <a:rPr sz="2800" spc="-15" dirty="0">
                <a:solidFill>
                  <a:srgbClr val="24C5E2"/>
                </a:solidFill>
                <a:latin typeface="Calibri Light"/>
                <a:cs typeface="Calibri Light"/>
              </a:rPr>
              <a:t>Sensitizing</a:t>
            </a:r>
            <a:r>
              <a:rPr sz="2800" spc="-80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35" dirty="0">
                <a:solidFill>
                  <a:srgbClr val="24C5E2"/>
                </a:solidFill>
                <a:latin typeface="Calibri Light"/>
                <a:cs typeface="Calibri Light"/>
              </a:rPr>
              <a:t>maneuvers</a:t>
            </a:r>
            <a:endParaRPr sz="2800">
              <a:latin typeface="Calibri Light"/>
              <a:cs typeface="Calibri Light"/>
            </a:endParaRPr>
          </a:p>
          <a:p>
            <a:pPr marL="429259" marR="476250" lvl="1" indent="-266700">
              <a:lnSpc>
                <a:spcPct val="150000"/>
              </a:lnSpc>
              <a:spcBef>
                <a:spcPts val="740"/>
              </a:spcBef>
              <a:buFont typeface="Arial MT"/>
              <a:buChar char="•"/>
              <a:tabLst>
                <a:tab pos="429259" algn="l"/>
                <a:tab pos="429895" algn="l"/>
              </a:tabLst>
            </a:pPr>
            <a:r>
              <a:rPr sz="1800" spc="-10" dirty="0">
                <a:latin typeface="Calibri Light"/>
                <a:cs typeface="Calibri Light"/>
              </a:rPr>
              <a:t>Produce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pain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 </a:t>
            </a:r>
            <a:r>
              <a:rPr sz="1800" spc="-10" dirty="0">
                <a:latin typeface="Calibri Light"/>
                <a:cs typeface="Calibri Light"/>
              </a:rPr>
              <a:t>paresthesia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when </a:t>
            </a:r>
            <a:r>
              <a:rPr sz="1800" spc="-10" dirty="0">
                <a:latin typeface="Calibri Light"/>
                <a:cs typeface="Calibri Light"/>
              </a:rPr>
              <a:t>neurological 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system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elongated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across</a:t>
            </a:r>
            <a:r>
              <a:rPr sz="1800" spc="-5" dirty="0">
                <a:latin typeface="Calibri Light"/>
                <a:cs typeface="Calibri Light"/>
              </a:rPr>
              <a:t> multiple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joints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relieved </a:t>
            </a:r>
            <a:r>
              <a:rPr sz="1800" dirty="0">
                <a:latin typeface="Calibri Light"/>
                <a:cs typeface="Calibri Light"/>
              </a:rPr>
              <a:t>when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joint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 </a:t>
            </a:r>
            <a:r>
              <a:rPr sz="1800" spc="-10" dirty="0">
                <a:latin typeface="Calibri Light"/>
                <a:cs typeface="Calibri Light"/>
              </a:rPr>
              <a:t>moved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into </a:t>
            </a:r>
            <a:r>
              <a:rPr sz="1800" dirty="0">
                <a:latin typeface="Calibri Light"/>
                <a:cs typeface="Calibri Light"/>
              </a:rPr>
              <a:t>a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slackened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240523" y="975360"/>
            <a:ext cx="3964304" cy="4500880"/>
            <a:chOff x="7240523" y="975360"/>
            <a:chExt cx="3964304" cy="45008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40523" y="2158758"/>
              <a:ext cx="3467100" cy="331697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338059" y="2237232"/>
              <a:ext cx="3360419" cy="322935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346882" y="1007364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6" y="4843"/>
                  </a:lnTo>
                  <a:lnTo>
                    <a:pt x="455898" y="18748"/>
                  </a:lnTo>
                  <a:lnTo>
                    <a:pt x="427434" y="40772"/>
                  </a:lnTo>
                  <a:lnTo>
                    <a:pt x="405066" y="69976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6" y="1609072"/>
                  </a:lnTo>
                  <a:lnTo>
                    <a:pt x="525589" y="1613915"/>
                  </a:lnTo>
                  <a:lnTo>
                    <a:pt x="973169" y="1613915"/>
                  </a:lnTo>
                  <a:lnTo>
                    <a:pt x="1203007" y="1613915"/>
                  </a:lnTo>
                  <a:lnTo>
                    <a:pt x="1287684" y="1613915"/>
                  </a:lnTo>
                  <a:lnTo>
                    <a:pt x="1299781" y="1613915"/>
                  </a:lnTo>
                  <a:lnTo>
                    <a:pt x="1335516" y="1609072"/>
                  </a:lnTo>
                  <a:lnTo>
                    <a:pt x="1368583" y="1595167"/>
                  </a:lnTo>
                  <a:lnTo>
                    <a:pt x="1396936" y="1573143"/>
                  </a:lnTo>
                  <a:lnTo>
                    <a:pt x="1418526" y="1543939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4"/>
                  </a:lnTo>
                  <a:lnTo>
                    <a:pt x="1820656" y="842216"/>
                  </a:lnTo>
                  <a:lnTo>
                    <a:pt x="1825371" y="806958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418526" y="69976"/>
                  </a:lnTo>
                  <a:lnTo>
                    <a:pt x="1396936" y="40772"/>
                  </a:lnTo>
                  <a:lnTo>
                    <a:pt x="1368583" y="18748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0D0D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290303" y="1812036"/>
              <a:ext cx="1203959" cy="107442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344374" y="1815084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69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756800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17595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25" dirty="0">
                <a:solidFill>
                  <a:srgbClr val="25166C"/>
                </a:solidFill>
                <a:latin typeface="Corbel"/>
                <a:cs typeface="Corbel"/>
              </a:rPr>
              <a:t>Technique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9201" y="930021"/>
            <a:ext cx="5397500" cy="4782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Neural</a:t>
            </a:r>
            <a:r>
              <a:rPr sz="2800" spc="-60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24C5E2"/>
                </a:solidFill>
                <a:latin typeface="Calibri Light"/>
                <a:cs typeface="Calibri Light"/>
              </a:rPr>
              <a:t>sliding</a:t>
            </a:r>
            <a:r>
              <a:rPr sz="2800" spc="-65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15" dirty="0">
                <a:solidFill>
                  <a:srgbClr val="24C5E2"/>
                </a:solidFill>
                <a:latin typeface="Calibri Light"/>
                <a:cs typeface="Calibri Light"/>
              </a:rPr>
              <a:t>flossing</a:t>
            </a:r>
            <a:endParaRPr sz="2800">
              <a:latin typeface="Calibri Light"/>
              <a:cs typeface="Calibri Light"/>
            </a:endParaRPr>
          </a:p>
          <a:p>
            <a:pPr marL="299085" marR="238760" indent="-287020">
              <a:lnSpc>
                <a:spcPct val="150000"/>
              </a:lnSpc>
              <a:spcBef>
                <a:spcPts val="68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10" dirty="0">
                <a:latin typeface="Calibri Light"/>
                <a:cs typeface="Calibri Light"/>
              </a:rPr>
              <a:t>Position </a:t>
            </a:r>
            <a:r>
              <a:rPr sz="2000" dirty="0">
                <a:latin typeface="Calibri Light"/>
                <a:cs typeface="Calibri Light"/>
              </a:rPr>
              <a:t>the </a:t>
            </a:r>
            <a:r>
              <a:rPr sz="2000" spc="-5" dirty="0">
                <a:latin typeface="Calibri Light"/>
                <a:cs typeface="Calibri Light"/>
              </a:rPr>
              <a:t>patient </a:t>
            </a:r>
            <a:r>
              <a:rPr sz="2000" spc="-10" dirty="0">
                <a:latin typeface="Calibri Light"/>
                <a:cs typeface="Calibri Light"/>
              </a:rPr>
              <a:t>at </a:t>
            </a:r>
            <a:r>
              <a:rPr sz="2000" dirty="0">
                <a:latin typeface="Calibri Light"/>
                <a:cs typeface="Calibri Light"/>
              </a:rPr>
              <a:t>the </a:t>
            </a:r>
            <a:r>
              <a:rPr sz="2000" spc="-5" dirty="0">
                <a:latin typeface="Calibri Light"/>
                <a:cs typeface="Calibri Light"/>
              </a:rPr>
              <a:t>point of </a:t>
            </a:r>
            <a:r>
              <a:rPr sz="2000" dirty="0">
                <a:latin typeface="Calibri Light"/>
                <a:cs typeface="Calibri Light"/>
              </a:rPr>
              <a:t>tissue </a:t>
            </a:r>
            <a:r>
              <a:rPr sz="2000" spc="5" dirty="0">
                <a:latin typeface="Calibri Light"/>
                <a:cs typeface="Calibri Light"/>
              </a:rPr>
              <a:t> </a:t>
            </a:r>
            <a:r>
              <a:rPr sz="2000" spc="-10" dirty="0">
                <a:latin typeface="Calibri Light"/>
                <a:cs typeface="Calibri Light"/>
              </a:rPr>
              <a:t>resistance</a:t>
            </a:r>
            <a:r>
              <a:rPr sz="2000" spc="-4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or</a:t>
            </a:r>
            <a:r>
              <a:rPr sz="2000" spc="-20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the</a:t>
            </a:r>
            <a:r>
              <a:rPr sz="2000" spc="-1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onset</a:t>
            </a:r>
            <a:r>
              <a:rPr sz="2000" spc="-2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of</a:t>
            </a:r>
            <a:r>
              <a:rPr sz="2000" spc="-10" dirty="0">
                <a:latin typeface="Calibri Light"/>
                <a:cs typeface="Calibri Light"/>
              </a:rPr>
              <a:t> symptoms</a:t>
            </a:r>
            <a:r>
              <a:rPr sz="2000" spc="-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then</a:t>
            </a:r>
            <a:r>
              <a:rPr sz="2000" spc="-10" dirty="0">
                <a:latin typeface="Calibri Light"/>
                <a:cs typeface="Calibri Light"/>
              </a:rPr>
              <a:t> move </a:t>
            </a:r>
            <a:r>
              <a:rPr sz="2000" spc="-44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joints </a:t>
            </a:r>
            <a:r>
              <a:rPr sz="2000" dirty="0">
                <a:latin typeface="Calibri Light"/>
                <a:cs typeface="Calibri Light"/>
              </a:rPr>
              <a:t>in the </a:t>
            </a:r>
            <a:r>
              <a:rPr sz="2000" spc="-5" dirty="0">
                <a:latin typeface="Calibri Light"/>
                <a:cs typeface="Calibri Light"/>
              </a:rPr>
              <a:t>chain simultaneously </a:t>
            </a:r>
            <a:r>
              <a:rPr sz="2000" dirty="0">
                <a:latin typeface="Calibri Light"/>
                <a:cs typeface="Calibri Light"/>
              </a:rPr>
              <a:t>so </a:t>
            </a:r>
            <a:r>
              <a:rPr sz="2000" spc="-5" dirty="0">
                <a:latin typeface="Calibri Light"/>
                <a:cs typeface="Calibri Light"/>
              </a:rPr>
              <a:t>that </a:t>
            </a:r>
            <a:r>
              <a:rPr sz="2000" dirty="0">
                <a:latin typeface="Calibri Light"/>
                <a:cs typeface="Calibri Light"/>
              </a:rPr>
              <a:t>the </a:t>
            </a:r>
            <a:r>
              <a:rPr sz="2000" spc="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neural</a:t>
            </a:r>
            <a:r>
              <a:rPr sz="2000" spc="-50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tissue</a:t>
            </a:r>
            <a:r>
              <a:rPr sz="2000" spc="-30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glides</a:t>
            </a:r>
            <a:r>
              <a:rPr sz="2000" spc="-35" dirty="0">
                <a:latin typeface="Calibri Light"/>
                <a:cs typeface="Calibri Light"/>
              </a:rPr>
              <a:t> </a:t>
            </a:r>
            <a:r>
              <a:rPr sz="2000" spc="-10" dirty="0">
                <a:latin typeface="Calibri Light"/>
                <a:cs typeface="Calibri Light"/>
              </a:rPr>
              <a:t>proximally</a:t>
            </a:r>
            <a:r>
              <a:rPr sz="2000" spc="-4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or</a:t>
            </a:r>
            <a:r>
              <a:rPr sz="2000" spc="-2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distally</a:t>
            </a:r>
            <a:endParaRPr sz="2000">
              <a:latin typeface="Calibri Light"/>
              <a:cs typeface="Calibri Light"/>
            </a:endParaRPr>
          </a:p>
          <a:p>
            <a:pPr marL="299085" marR="5080" indent="-287020">
              <a:lnSpc>
                <a:spcPct val="150000"/>
              </a:lnSpc>
              <a:spcBef>
                <a:spcPts val="101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2000" spc="-5" dirty="0">
                <a:latin typeface="Calibri Light"/>
                <a:cs typeface="Calibri Light"/>
              </a:rPr>
              <a:t>Example: </a:t>
            </a:r>
            <a:r>
              <a:rPr sz="2000" spc="-15" dirty="0">
                <a:latin typeface="Calibri Light"/>
                <a:cs typeface="Calibri Light"/>
              </a:rPr>
              <a:t>to </a:t>
            </a:r>
            <a:r>
              <a:rPr sz="2000" dirty="0">
                <a:latin typeface="Calibri Light"/>
                <a:cs typeface="Calibri Light"/>
              </a:rPr>
              <a:t>glide the median nerve </a:t>
            </a:r>
            <a:r>
              <a:rPr sz="2000" spc="-10" dirty="0">
                <a:latin typeface="Calibri Light"/>
                <a:cs typeface="Calibri Light"/>
              </a:rPr>
              <a:t>proximally </a:t>
            </a:r>
            <a:r>
              <a:rPr sz="2000" spc="-5" dirty="0">
                <a:latin typeface="Calibri Light"/>
                <a:cs typeface="Calibri Light"/>
              </a:rPr>
              <a:t> once </a:t>
            </a:r>
            <a:r>
              <a:rPr sz="2000" spc="-10" dirty="0">
                <a:latin typeface="Calibri Light"/>
                <a:cs typeface="Calibri Light"/>
              </a:rPr>
              <a:t>at </a:t>
            </a:r>
            <a:r>
              <a:rPr sz="2000" dirty="0">
                <a:latin typeface="Calibri Light"/>
                <a:cs typeface="Calibri Light"/>
              </a:rPr>
              <a:t>the position </a:t>
            </a:r>
            <a:r>
              <a:rPr sz="2000" spc="-5" dirty="0">
                <a:latin typeface="Calibri Light"/>
                <a:cs typeface="Calibri Light"/>
              </a:rPr>
              <a:t>of </a:t>
            </a:r>
            <a:r>
              <a:rPr sz="2000" dirty="0">
                <a:latin typeface="Calibri Light"/>
                <a:cs typeface="Calibri Light"/>
              </a:rPr>
              <a:t>tissue </a:t>
            </a:r>
            <a:r>
              <a:rPr sz="2000" spc="-10" dirty="0">
                <a:latin typeface="Calibri Light"/>
                <a:cs typeface="Calibri Light"/>
              </a:rPr>
              <a:t>resistance </a:t>
            </a:r>
            <a:r>
              <a:rPr sz="2000" spc="-5" dirty="0">
                <a:latin typeface="Calibri Light"/>
                <a:cs typeface="Calibri Light"/>
              </a:rPr>
              <a:t>or onset </a:t>
            </a:r>
            <a:r>
              <a:rPr sz="200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of </a:t>
            </a:r>
            <a:r>
              <a:rPr sz="2000" spc="-10" dirty="0">
                <a:latin typeface="Calibri Light"/>
                <a:cs typeface="Calibri Light"/>
              </a:rPr>
              <a:t>symptoms, perform </a:t>
            </a:r>
            <a:r>
              <a:rPr sz="2000" dirty="0">
                <a:latin typeface="Calibri Light"/>
                <a:cs typeface="Calibri Light"/>
              </a:rPr>
              <a:t>elbow </a:t>
            </a:r>
            <a:r>
              <a:rPr sz="2000" spc="-5" dirty="0">
                <a:latin typeface="Calibri Light"/>
                <a:cs typeface="Calibri Light"/>
              </a:rPr>
              <a:t>flexion </a:t>
            </a:r>
            <a:r>
              <a:rPr sz="200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simultaneously </a:t>
            </a:r>
            <a:r>
              <a:rPr sz="2000" dirty="0">
                <a:latin typeface="Calibri Light"/>
                <a:cs typeface="Calibri Light"/>
              </a:rPr>
              <a:t>with </a:t>
            </a:r>
            <a:r>
              <a:rPr sz="2000" spc="-15" dirty="0">
                <a:latin typeface="Calibri Light"/>
                <a:cs typeface="Calibri Light"/>
              </a:rPr>
              <a:t>contralateral </a:t>
            </a:r>
            <a:r>
              <a:rPr sz="2000" spc="-5" dirty="0">
                <a:latin typeface="Calibri Light"/>
                <a:cs typeface="Calibri Light"/>
              </a:rPr>
              <a:t>cervical flexion </a:t>
            </a:r>
            <a:r>
              <a:rPr sz="200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or</a:t>
            </a:r>
            <a:r>
              <a:rPr sz="2000" spc="-2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wrist</a:t>
            </a:r>
            <a:r>
              <a:rPr sz="2000" spc="-2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flexion</a:t>
            </a:r>
            <a:r>
              <a:rPr sz="2000" spc="-4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simultaneously</a:t>
            </a:r>
            <a:r>
              <a:rPr sz="2000" spc="-4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with</a:t>
            </a:r>
            <a:r>
              <a:rPr sz="2000" spc="-1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elbow</a:t>
            </a:r>
            <a:r>
              <a:rPr sz="2000" spc="-3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flexion.</a:t>
            </a:r>
            <a:endParaRPr sz="2000">
              <a:latin typeface="Calibri Light"/>
              <a:cs typeface="Calibri Ligh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165093" y="975360"/>
            <a:ext cx="4039235" cy="4510405"/>
            <a:chOff x="7165093" y="975360"/>
            <a:chExt cx="4039235" cy="4510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65093" y="1948401"/>
              <a:ext cx="3735308" cy="35372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87799" y="2071116"/>
              <a:ext cx="3489896" cy="329184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346882" y="1007364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6" y="4843"/>
                  </a:lnTo>
                  <a:lnTo>
                    <a:pt x="455898" y="18748"/>
                  </a:lnTo>
                  <a:lnTo>
                    <a:pt x="427434" y="40772"/>
                  </a:lnTo>
                  <a:lnTo>
                    <a:pt x="405066" y="69976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6" y="1609072"/>
                  </a:lnTo>
                  <a:lnTo>
                    <a:pt x="525589" y="1613915"/>
                  </a:lnTo>
                  <a:lnTo>
                    <a:pt x="973169" y="1613915"/>
                  </a:lnTo>
                  <a:lnTo>
                    <a:pt x="1203007" y="1613915"/>
                  </a:lnTo>
                  <a:lnTo>
                    <a:pt x="1287684" y="1613915"/>
                  </a:lnTo>
                  <a:lnTo>
                    <a:pt x="1299781" y="1613915"/>
                  </a:lnTo>
                  <a:lnTo>
                    <a:pt x="1335516" y="1609072"/>
                  </a:lnTo>
                  <a:lnTo>
                    <a:pt x="1368583" y="1595167"/>
                  </a:lnTo>
                  <a:lnTo>
                    <a:pt x="1396936" y="1573143"/>
                  </a:lnTo>
                  <a:lnTo>
                    <a:pt x="1418526" y="1543939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4"/>
                  </a:lnTo>
                  <a:lnTo>
                    <a:pt x="1820656" y="842216"/>
                  </a:lnTo>
                  <a:lnTo>
                    <a:pt x="1825371" y="806958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418526" y="69976"/>
                  </a:lnTo>
                  <a:lnTo>
                    <a:pt x="1396936" y="40772"/>
                  </a:lnTo>
                  <a:lnTo>
                    <a:pt x="1368583" y="18748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0D0D0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290304" y="1812036"/>
              <a:ext cx="1203959" cy="107442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344374" y="1815084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69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797979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17595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25" dirty="0">
                <a:solidFill>
                  <a:srgbClr val="25166C"/>
                </a:solidFill>
                <a:latin typeface="Corbel"/>
                <a:cs typeface="Corbel"/>
              </a:rPr>
              <a:t>Technique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19201" y="930021"/>
            <a:ext cx="5336540" cy="34264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30" dirty="0">
                <a:solidFill>
                  <a:srgbClr val="24C5E2"/>
                </a:solidFill>
                <a:latin typeface="Calibri Light"/>
                <a:cs typeface="Calibri Light"/>
              </a:rPr>
              <a:t>Neural</a:t>
            </a:r>
            <a:r>
              <a:rPr sz="2800" spc="-85" dirty="0">
                <a:solidFill>
                  <a:srgbClr val="24C5E2"/>
                </a:solidFill>
                <a:latin typeface="Calibri Light"/>
                <a:cs typeface="Calibri Light"/>
              </a:rPr>
              <a:t> </a:t>
            </a:r>
            <a:r>
              <a:rPr sz="2800" spc="-10" dirty="0">
                <a:solidFill>
                  <a:srgbClr val="24C5E2"/>
                </a:solidFill>
                <a:latin typeface="Calibri Light"/>
                <a:cs typeface="Calibri Light"/>
              </a:rPr>
              <a:t>Glide</a:t>
            </a:r>
            <a:endParaRPr sz="2800">
              <a:latin typeface="Calibri Light"/>
              <a:cs typeface="Calibri Light"/>
            </a:endParaRPr>
          </a:p>
          <a:p>
            <a:pPr marL="299085" marR="5080" indent="-287020">
              <a:lnSpc>
                <a:spcPct val="150000"/>
              </a:lnSpc>
              <a:spcBef>
                <a:spcPts val="735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5" dirty="0">
                <a:latin typeface="Calibri Light"/>
                <a:cs typeface="Calibri Light"/>
              </a:rPr>
              <a:t>Patient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same as in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neural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sliding.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Offload 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by</a:t>
            </a:r>
            <a:r>
              <a:rPr sz="1800" dirty="0">
                <a:latin typeface="Calibri Light"/>
                <a:cs typeface="Calibri Light"/>
              </a:rPr>
              <a:t> placing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10" dirty="0">
                <a:latin typeface="Calibri Light"/>
                <a:cs typeface="Calibri Light"/>
              </a:rPr>
              <a:t>neural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slack </a:t>
            </a:r>
            <a:r>
              <a:rPr sz="1800" spc="-5" dirty="0">
                <a:latin typeface="Calibri Light"/>
                <a:cs typeface="Calibri Light"/>
              </a:rPr>
              <a:t>by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laterally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flexing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proximal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segment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toward</a:t>
            </a:r>
            <a:r>
              <a:rPr sz="1800" dirty="0">
                <a:latin typeface="Calibri Light"/>
                <a:cs typeface="Calibri Light"/>
              </a:rPr>
              <a:t> the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involved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side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by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releasing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distal </a:t>
            </a:r>
            <a:r>
              <a:rPr sz="1800" spc="-5" dirty="0">
                <a:latin typeface="Calibri Light"/>
                <a:cs typeface="Calibri Light"/>
              </a:rPr>
              <a:t> segment.</a:t>
            </a:r>
            <a:r>
              <a:rPr sz="1800" dirty="0">
                <a:latin typeface="Calibri Light"/>
                <a:cs typeface="Calibri Light"/>
              </a:rPr>
              <a:t> Then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slowly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oscillate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using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large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movements,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gently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move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segment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 and </a:t>
            </a:r>
            <a:r>
              <a:rPr sz="1800" spc="-5" dirty="0">
                <a:latin typeface="Calibri Light"/>
                <a:cs typeface="Calibri Light"/>
              </a:rPr>
              <a:t>out of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point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resistance.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9</a:t>
            </a:fld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174497"/>
            <a:ext cx="5335905" cy="95313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Upper</a:t>
            </a:r>
            <a:r>
              <a:rPr sz="3200" b="0" spc="-2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Limb</a:t>
            </a:r>
            <a:r>
              <a:rPr sz="3200" b="0" spc="-2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Neur</a:t>
            </a:r>
            <a:r>
              <a:rPr sz="3200" b="0" spc="-15" dirty="0">
                <a:solidFill>
                  <a:srgbClr val="25166C"/>
                </a:solidFill>
                <a:latin typeface="Corbel"/>
                <a:cs typeface="Corbel"/>
              </a:rPr>
              <a:t>o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dynamic</a:t>
            </a:r>
            <a:r>
              <a:rPr sz="3200" b="0" spc="-24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210" dirty="0">
                <a:solidFill>
                  <a:srgbClr val="25166C"/>
                </a:solidFill>
                <a:latin typeface="Corbel"/>
                <a:cs typeface="Corbel"/>
              </a:rPr>
              <a:t>T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est  (ULNT)</a:t>
            </a:r>
            <a:endParaRPr sz="3200">
              <a:latin typeface="Corbel"/>
              <a:cs typeface="Corbe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462395" y="1141475"/>
            <a:ext cx="4161790" cy="3912235"/>
            <a:chOff x="6462395" y="1141475"/>
            <a:chExt cx="4161790" cy="391223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46264" y="1732787"/>
              <a:ext cx="3177539" cy="303580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494399" y="3287268"/>
              <a:ext cx="1963420" cy="1734820"/>
            </a:xfrm>
            <a:custGeom>
              <a:avLst/>
              <a:gdLst/>
              <a:ahLst/>
              <a:cxnLst/>
              <a:rect l="l" t="t" r="r" b="b"/>
              <a:pathLst>
                <a:path w="1963420" h="1734820">
                  <a:moveTo>
                    <a:pt x="1397889" y="0"/>
                  </a:moveTo>
                  <a:lnTo>
                    <a:pt x="916535" y="0"/>
                  </a:lnTo>
                  <a:lnTo>
                    <a:pt x="669353" y="0"/>
                  </a:lnTo>
                  <a:lnTo>
                    <a:pt x="578286" y="0"/>
                  </a:lnTo>
                  <a:lnTo>
                    <a:pt x="565277" y="0"/>
                  </a:lnTo>
                  <a:lnTo>
                    <a:pt x="526051" y="5212"/>
                  </a:lnTo>
                  <a:lnTo>
                    <a:pt x="490362" y="20177"/>
                  </a:lnTo>
                  <a:lnTo>
                    <a:pt x="459745" y="43880"/>
                  </a:lnTo>
                  <a:lnTo>
                    <a:pt x="435737" y="75311"/>
                  </a:lnTo>
                  <a:lnTo>
                    <a:pt x="195500" y="490658"/>
                  </a:lnTo>
                  <a:lnTo>
                    <a:pt x="72136" y="703945"/>
                  </a:lnTo>
                  <a:lnTo>
                    <a:pt x="26685" y="782524"/>
                  </a:lnTo>
                  <a:lnTo>
                    <a:pt x="20193" y="793750"/>
                  </a:lnTo>
                  <a:lnTo>
                    <a:pt x="5048" y="829262"/>
                  </a:lnTo>
                  <a:lnTo>
                    <a:pt x="0" y="867156"/>
                  </a:lnTo>
                  <a:lnTo>
                    <a:pt x="5048" y="905049"/>
                  </a:lnTo>
                  <a:lnTo>
                    <a:pt x="20193" y="940562"/>
                  </a:lnTo>
                  <a:lnTo>
                    <a:pt x="260429" y="1355909"/>
                  </a:lnTo>
                  <a:lnTo>
                    <a:pt x="383794" y="1569196"/>
                  </a:lnTo>
                  <a:lnTo>
                    <a:pt x="429244" y="1647775"/>
                  </a:lnTo>
                  <a:lnTo>
                    <a:pt x="435737" y="1659001"/>
                  </a:lnTo>
                  <a:lnTo>
                    <a:pt x="459745" y="1690431"/>
                  </a:lnTo>
                  <a:lnTo>
                    <a:pt x="490362" y="1714134"/>
                  </a:lnTo>
                  <a:lnTo>
                    <a:pt x="526051" y="1729099"/>
                  </a:lnTo>
                  <a:lnTo>
                    <a:pt x="565277" y="1734312"/>
                  </a:lnTo>
                  <a:lnTo>
                    <a:pt x="1046630" y="1734312"/>
                  </a:lnTo>
                  <a:lnTo>
                    <a:pt x="1293812" y="1734312"/>
                  </a:lnTo>
                  <a:lnTo>
                    <a:pt x="1384879" y="1734312"/>
                  </a:lnTo>
                  <a:lnTo>
                    <a:pt x="1397889" y="1734312"/>
                  </a:lnTo>
                  <a:lnTo>
                    <a:pt x="1436336" y="1729099"/>
                  </a:lnTo>
                  <a:lnTo>
                    <a:pt x="1471914" y="1714134"/>
                  </a:lnTo>
                  <a:lnTo>
                    <a:pt x="1502419" y="1690431"/>
                  </a:lnTo>
                  <a:lnTo>
                    <a:pt x="1525651" y="1659001"/>
                  </a:lnTo>
                  <a:lnTo>
                    <a:pt x="1766915" y="1243653"/>
                  </a:lnTo>
                  <a:lnTo>
                    <a:pt x="1890807" y="1030366"/>
                  </a:lnTo>
                  <a:lnTo>
                    <a:pt x="1936452" y="951787"/>
                  </a:lnTo>
                  <a:lnTo>
                    <a:pt x="1942973" y="940562"/>
                  </a:lnTo>
                  <a:lnTo>
                    <a:pt x="1958117" y="905049"/>
                  </a:lnTo>
                  <a:lnTo>
                    <a:pt x="1963166" y="867156"/>
                  </a:lnTo>
                  <a:lnTo>
                    <a:pt x="1958117" y="829262"/>
                  </a:lnTo>
                  <a:lnTo>
                    <a:pt x="1942973" y="793750"/>
                  </a:lnTo>
                  <a:lnTo>
                    <a:pt x="1701708" y="378402"/>
                  </a:lnTo>
                  <a:lnTo>
                    <a:pt x="1577816" y="165115"/>
                  </a:lnTo>
                  <a:lnTo>
                    <a:pt x="1532171" y="86536"/>
                  </a:lnTo>
                  <a:lnTo>
                    <a:pt x="1525651" y="75311"/>
                  </a:lnTo>
                  <a:lnTo>
                    <a:pt x="1502419" y="43880"/>
                  </a:lnTo>
                  <a:lnTo>
                    <a:pt x="1471914" y="20177"/>
                  </a:lnTo>
                  <a:lnTo>
                    <a:pt x="1436336" y="5212"/>
                  </a:lnTo>
                  <a:lnTo>
                    <a:pt x="1397889" y="0"/>
                  </a:lnTo>
                  <a:close/>
                </a:path>
              </a:pathLst>
            </a:custGeom>
            <a:ln w="64008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26880" y="1141475"/>
              <a:ext cx="1203959" cy="107442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9380950" y="1144523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70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E80453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19506" y="1435029"/>
            <a:ext cx="5303520" cy="2313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100"/>
              </a:spcBef>
            </a:pPr>
            <a:r>
              <a:rPr sz="2000" spc="-5" dirty="0">
                <a:latin typeface="Calibri Light"/>
                <a:cs typeface="Calibri Light"/>
              </a:rPr>
              <a:t>The </a:t>
            </a:r>
            <a:r>
              <a:rPr sz="2000" spc="-30" dirty="0">
                <a:latin typeface="Calibri Light"/>
                <a:cs typeface="Calibri Light"/>
              </a:rPr>
              <a:t>ulnar, </a:t>
            </a:r>
            <a:r>
              <a:rPr sz="2000" dirty="0">
                <a:latin typeface="Calibri Light"/>
                <a:cs typeface="Calibri Light"/>
              </a:rPr>
              <a:t>median, and </a:t>
            </a:r>
            <a:r>
              <a:rPr sz="2000" spc="-5" dirty="0">
                <a:latin typeface="Calibri Light"/>
                <a:cs typeface="Calibri Light"/>
              </a:rPr>
              <a:t>radial </a:t>
            </a:r>
            <a:r>
              <a:rPr sz="2000" dirty="0">
                <a:latin typeface="Calibri Light"/>
                <a:cs typeface="Calibri Light"/>
              </a:rPr>
              <a:t>nerve upper limb </a:t>
            </a:r>
            <a:r>
              <a:rPr sz="2000" spc="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neuro-dynamic </a:t>
            </a:r>
            <a:r>
              <a:rPr sz="2000" spc="-10" dirty="0">
                <a:latin typeface="Calibri Light"/>
                <a:cs typeface="Calibri Light"/>
              </a:rPr>
              <a:t>test </a:t>
            </a:r>
            <a:r>
              <a:rPr sz="2000" dirty="0">
                <a:latin typeface="Calibri Light"/>
                <a:cs typeface="Calibri Light"/>
              </a:rPr>
              <a:t>is used </a:t>
            </a:r>
            <a:r>
              <a:rPr sz="2000" spc="-15" dirty="0">
                <a:latin typeface="Calibri Light"/>
                <a:cs typeface="Calibri Light"/>
              </a:rPr>
              <a:t>to </a:t>
            </a:r>
            <a:r>
              <a:rPr sz="2000" spc="-5" dirty="0">
                <a:latin typeface="Calibri Light"/>
                <a:cs typeface="Calibri Light"/>
              </a:rPr>
              <a:t>detect peripheral </a:t>
            </a:r>
            <a:r>
              <a:rPr sz="200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neuropathic </a:t>
            </a:r>
            <a:r>
              <a:rPr sz="2000" dirty="0">
                <a:latin typeface="Calibri Light"/>
                <a:cs typeface="Calibri Light"/>
              </a:rPr>
              <a:t>pain. </a:t>
            </a:r>
            <a:r>
              <a:rPr sz="2000" spc="-15" dirty="0">
                <a:latin typeface="Calibri Light"/>
                <a:cs typeface="Calibri Light"/>
              </a:rPr>
              <a:t>By </a:t>
            </a:r>
            <a:r>
              <a:rPr sz="2000" dirty="0">
                <a:latin typeface="Calibri Light"/>
                <a:cs typeface="Calibri Light"/>
              </a:rPr>
              <a:t>assessing the </a:t>
            </a:r>
            <a:r>
              <a:rPr sz="2000" spc="-10" dirty="0">
                <a:latin typeface="Calibri Light"/>
                <a:cs typeface="Calibri Light"/>
              </a:rPr>
              <a:t>interaction </a:t>
            </a:r>
            <a:r>
              <a:rPr sz="2000" spc="-5" dirty="0">
                <a:latin typeface="Calibri Light"/>
                <a:cs typeface="Calibri Light"/>
              </a:rPr>
              <a:t> between</a:t>
            </a:r>
            <a:r>
              <a:rPr sz="2000" spc="-3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the</a:t>
            </a:r>
            <a:r>
              <a:rPr sz="2000" spc="-1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mechanics</a:t>
            </a:r>
            <a:r>
              <a:rPr sz="2000" spc="-4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and</a:t>
            </a:r>
            <a:r>
              <a:rPr sz="2000" spc="-2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physiology</a:t>
            </a:r>
            <a:r>
              <a:rPr sz="2000" spc="-4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of</a:t>
            </a:r>
            <a:r>
              <a:rPr sz="2000" spc="-1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the</a:t>
            </a:r>
            <a:r>
              <a:rPr sz="2000" spc="-5" dirty="0">
                <a:latin typeface="Calibri Light"/>
                <a:cs typeface="Calibri Light"/>
              </a:rPr>
              <a:t> three </a:t>
            </a:r>
            <a:r>
              <a:rPr sz="2000" spc="-434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major</a:t>
            </a:r>
            <a:r>
              <a:rPr sz="2000" spc="-2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nerves</a:t>
            </a:r>
            <a:r>
              <a:rPr sz="2000" spc="-3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of</a:t>
            </a:r>
            <a:r>
              <a:rPr sz="2000" spc="-10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the</a:t>
            </a:r>
            <a:r>
              <a:rPr sz="2000" spc="-1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arm.</a:t>
            </a:r>
            <a:endParaRPr sz="20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5983604" y="5592267"/>
            <a:ext cx="34010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(Manvell,</a:t>
            </a:r>
            <a:r>
              <a:rPr sz="1800" spc="-7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Manvell,</a:t>
            </a:r>
            <a:r>
              <a:rPr sz="1800" spc="-6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Snodgrass,</a:t>
            </a:r>
            <a:r>
              <a:rPr sz="1800" spc="-5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Reid, </a:t>
            </a:r>
            <a:r>
              <a:rPr sz="1800" spc="-39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2015)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62013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Median</a:t>
            </a:r>
            <a:r>
              <a:rPr sz="3200" b="0" spc="-7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15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ULNT1</a:t>
            </a:r>
            <a:endParaRPr sz="3200">
              <a:latin typeface="Corbel"/>
              <a:cs typeface="Corbe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6462395" y="1141475"/>
            <a:ext cx="4161790" cy="3912235"/>
            <a:chOff x="6462395" y="1141475"/>
            <a:chExt cx="4161790" cy="391223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46264" y="1732787"/>
              <a:ext cx="3177539" cy="303580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494399" y="3287268"/>
              <a:ext cx="1963420" cy="1734820"/>
            </a:xfrm>
            <a:custGeom>
              <a:avLst/>
              <a:gdLst/>
              <a:ahLst/>
              <a:cxnLst/>
              <a:rect l="l" t="t" r="r" b="b"/>
              <a:pathLst>
                <a:path w="1963420" h="1734820">
                  <a:moveTo>
                    <a:pt x="1397889" y="0"/>
                  </a:moveTo>
                  <a:lnTo>
                    <a:pt x="916535" y="0"/>
                  </a:lnTo>
                  <a:lnTo>
                    <a:pt x="669353" y="0"/>
                  </a:lnTo>
                  <a:lnTo>
                    <a:pt x="578286" y="0"/>
                  </a:lnTo>
                  <a:lnTo>
                    <a:pt x="565277" y="0"/>
                  </a:lnTo>
                  <a:lnTo>
                    <a:pt x="526051" y="5212"/>
                  </a:lnTo>
                  <a:lnTo>
                    <a:pt x="490362" y="20177"/>
                  </a:lnTo>
                  <a:lnTo>
                    <a:pt x="459745" y="43880"/>
                  </a:lnTo>
                  <a:lnTo>
                    <a:pt x="435737" y="75311"/>
                  </a:lnTo>
                  <a:lnTo>
                    <a:pt x="195500" y="490658"/>
                  </a:lnTo>
                  <a:lnTo>
                    <a:pt x="72136" y="703945"/>
                  </a:lnTo>
                  <a:lnTo>
                    <a:pt x="26685" y="782524"/>
                  </a:lnTo>
                  <a:lnTo>
                    <a:pt x="20193" y="793750"/>
                  </a:lnTo>
                  <a:lnTo>
                    <a:pt x="5048" y="829262"/>
                  </a:lnTo>
                  <a:lnTo>
                    <a:pt x="0" y="867156"/>
                  </a:lnTo>
                  <a:lnTo>
                    <a:pt x="5048" y="905049"/>
                  </a:lnTo>
                  <a:lnTo>
                    <a:pt x="20193" y="940562"/>
                  </a:lnTo>
                  <a:lnTo>
                    <a:pt x="260429" y="1355909"/>
                  </a:lnTo>
                  <a:lnTo>
                    <a:pt x="383794" y="1569196"/>
                  </a:lnTo>
                  <a:lnTo>
                    <a:pt x="429244" y="1647775"/>
                  </a:lnTo>
                  <a:lnTo>
                    <a:pt x="435737" y="1659001"/>
                  </a:lnTo>
                  <a:lnTo>
                    <a:pt x="459745" y="1690431"/>
                  </a:lnTo>
                  <a:lnTo>
                    <a:pt x="490362" y="1714134"/>
                  </a:lnTo>
                  <a:lnTo>
                    <a:pt x="526051" y="1729099"/>
                  </a:lnTo>
                  <a:lnTo>
                    <a:pt x="565277" y="1734312"/>
                  </a:lnTo>
                  <a:lnTo>
                    <a:pt x="1046630" y="1734312"/>
                  </a:lnTo>
                  <a:lnTo>
                    <a:pt x="1293812" y="1734312"/>
                  </a:lnTo>
                  <a:lnTo>
                    <a:pt x="1384879" y="1734312"/>
                  </a:lnTo>
                  <a:lnTo>
                    <a:pt x="1397889" y="1734312"/>
                  </a:lnTo>
                  <a:lnTo>
                    <a:pt x="1436336" y="1729099"/>
                  </a:lnTo>
                  <a:lnTo>
                    <a:pt x="1471914" y="1714134"/>
                  </a:lnTo>
                  <a:lnTo>
                    <a:pt x="1502419" y="1690431"/>
                  </a:lnTo>
                  <a:lnTo>
                    <a:pt x="1525651" y="1659001"/>
                  </a:lnTo>
                  <a:lnTo>
                    <a:pt x="1766915" y="1243653"/>
                  </a:lnTo>
                  <a:lnTo>
                    <a:pt x="1890807" y="1030366"/>
                  </a:lnTo>
                  <a:lnTo>
                    <a:pt x="1936452" y="951787"/>
                  </a:lnTo>
                  <a:lnTo>
                    <a:pt x="1942973" y="940562"/>
                  </a:lnTo>
                  <a:lnTo>
                    <a:pt x="1958117" y="905049"/>
                  </a:lnTo>
                  <a:lnTo>
                    <a:pt x="1963166" y="867156"/>
                  </a:lnTo>
                  <a:lnTo>
                    <a:pt x="1958117" y="829262"/>
                  </a:lnTo>
                  <a:lnTo>
                    <a:pt x="1942973" y="793750"/>
                  </a:lnTo>
                  <a:lnTo>
                    <a:pt x="1701708" y="378402"/>
                  </a:lnTo>
                  <a:lnTo>
                    <a:pt x="1577816" y="165115"/>
                  </a:lnTo>
                  <a:lnTo>
                    <a:pt x="1532171" y="86536"/>
                  </a:lnTo>
                  <a:lnTo>
                    <a:pt x="1525651" y="75311"/>
                  </a:lnTo>
                  <a:lnTo>
                    <a:pt x="1502419" y="43880"/>
                  </a:lnTo>
                  <a:lnTo>
                    <a:pt x="1471914" y="20177"/>
                  </a:lnTo>
                  <a:lnTo>
                    <a:pt x="1436336" y="5212"/>
                  </a:lnTo>
                  <a:lnTo>
                    <a:pt x="1397889" y="0"/>
                  </a:lnTo>
                  <a:close/>
                </a:path>
              </a:pathLst>
            </a:custGeom>
            <a:ln w="64008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326880" y="1141475"/>
              <a:ext cx="1203959" cy="107442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9380950" y="1144523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70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E80453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19506" y="1435029"/>
            <a:ext cx="4882515" cy="1398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2000" spc="-5" dirty="0">
                <a:latin typeface="Calibri Light"/>
                <a:cs typeface="Calibri Light"/>
              </a:rPr>
              <a:t>Maneuver </a:t>
            </a:r>
            <a:r>
              <a:rPr sz="2000" dirty="0">
                <a:latin typeface="Calibri Light"/>
                <a:cs typeface="Calibri Light"/>
              </a:rPr>
              <a:t>used when </a:t>
            </a:r>
            <a:r>
              <a:rPr sz="2000" spc="-5" dirty="0">
                <a:latin typeface="Calibri Light"/>
                <a:cs typeface="Calibri Light"/>
              </a:rPr>
              <a:t>examining </a:t>
            </a:r>
            <a:r>
              <a:rPr sz="2000" dirty="0">
                <a:latin typeface="Calibri Light"/>
                <a:cs typeface="Calibri Light"/>
              </a:rPr>
              <a:t>and </a:t>
            </a:r>
            <a:r>
              <a:rPr sz="2000" spc="-5" dirty="0">
                <a:latin typeface="Calibri Light"/>
                <a:cs typeface="Calibri Light"/>
              </a:rPr>
              <a:t>treating </a:t>
            </a:r>
            <a:r>
              <a:rPr sz="2000" dirty="0">
                <a:latin typeface="Calibri Light"/>
                <a:cs typeface="Calibri Light"/>
              </a:rPr>
              <a:t> </a:t>
            </a:r>
            <a:r>
              <a:rPr sz="2000" spc="-10" dirty="0">
                <a:latin typeface="Calibri Light"/>
                <a:cs typeface="Calibri Light"/>
              </a:rPr>
              <a:t>symptoms related</a:t>
            </a:r>
            <a:r>
              <a:rPr sz="2000" spc="-45" dirty="0">
                <a:latin typeface="Calibri Light"/>
                <a:cs typeface="Calibri Light"/>
              </a:rPr>
              <a:t> </a:t>
            </a:r>
            <a:r>
              <a:rPr sz="2000" spc="-15" dirty="0">
                <a:latin typeface="Calibri Light"/>
                <a:cs typeface="Calibri Light"/>
              </a:rPr>
              <a:t>to </a:t>
            </a:r>
            <a:r>
              <a:rPr sz="2000" dirty="0">
                <a:latin typeface="Calibri Light"/>
                <a:cs typeface="Calibri Light"/>
              </a:rPr>
              <a:t>median</a:t>
            </a:r>
            <a:r>
              <a:rPr sz="2000" spc="-2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nerve</a:t>
            </a:r>
            <a:r>
              <a:rPr sz="2000" spc="-45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distribution, </a:t>
            </a:r>
            <a:r>
              <a:rPr sz="2000" spc="-434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including</a:t>
            </a:r>
            <a:r>
              <a:rPr sz="2000" spc="-40" dirty="0">
                <a:latin typeface="Calibri Light"/>
                <a:cs typeface="Calibri Light"/>
              </a:rPr>
              <a:t> </a:t>
            </a:r>
            <a:r>
              <a:rPr sz="2000" spc="-5" dirty="0">
                <a:latin typeface="Calibri Light"/>
                <a:cs typeface="Calibri Light"/>
              </a:rPr>
              <a:t>carpal</a:t>
            </a:r>
            <a:r>
              <a:rPr sz="2000" spc="-40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tunnel</a:t>
            </a:r>
            <a:r>
              <a:rPr sz="2000" spc="-30" dirty="0">
                <a:latin typeface="Calibri Light"/>
                <a:cs typeface="Calibri Light"/>
              </a:rPr>
              <a:t> </a:t>
            </a:r>
            <a:r>
              <a:rPr sz="2000" spc="-10" dirty="0">
                <a:latin typeface="Calibri Light"/>
                <a:cs typeface="Calibri Light"/>
              </a:rPr>
              <a:t>syndrome</a:t>
            </a:r>
            <a:endParaRPr sz="20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6212585" y="5732779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62013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Median</a:t>
            </a:r>
            <a:r>
              <a:rPr sz="3200" b="0" spc="-7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15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ULNT1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9506" y="990727"/>
            <a:ext cx="6313805" cy="518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5080" indent="-266700">
              <a:lnSpc>
                <a:spcPct val="150000"/>
              </a:lnSpc>
              <a:spcBef>
                <a:spcPts val="1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Begin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with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patient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in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supine,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place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your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fist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at the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superior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aspect </a:t>
            </a:r>
            <a:r>
              <a:rPr sz="1800" spc="-39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of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patient’s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shoulder,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pushing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fist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into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table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to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control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elevation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of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shoulder</a:t>
            </a:r>
            <a:r>
              <a:rPr sz="1800" spc="2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during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abduction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Clr>
                <a:srgbClr val="404040"/>
              </a:buClr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79400" indent="-266700" algn="just">
              <a:lnSpc>
                <a:spcPct val="100000"/>
              </a:lnSpc>
              <a:buFont typeface="Arial MT"/>
              <a:buChar char="•"/>
              <a:tabLst>
                <a:tab pos="279400" algn="l"/>
              </a:tabLst>
            </a:pP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Abduct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arm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to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110</a:t>
            </a:r>
            <a:r>
              <a:rPr sz="1800" spc="-5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°</a:t>
            </a:r>
            <a:r>
              <a:rPr sz="1800" spc="-85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while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keeping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elbow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flexed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at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90</a:t>
            </a:r>
            <a:r>
              <a:rPr sz="1800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°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  <a:p>
            <a:pPr marL="279400" indent="-266700" algn="just">
              <a:lnSpc>
                <a:spcPct val="100000"/>
              </a:lnSpc>
              <a:spcBef>
                <a:spcPts val="2075"/>
              </a:spcBef>
              <a:buFont typeface="Arial MT"/>
              <a:buChar char="•"/>
              <a:tabLst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Maintain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elbows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position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ext.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wrist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&amp;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fingers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Clr>
                <a:srgbClr val="404040"/>
              </a:buClr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79400" indent="-266700" algn="just">
              <a:lnSpc>
                <a:spcPct val="100000"/>
              </a:lnSpc>
              <a:buFont typeface="Arial MT"/>
              <a:buChar char="•"/>
              <a:tabLst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Supinate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forearm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followed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by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lateral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rotation</a:t>
            </a:r>
            <a:endParaRPr sz="1800">
              <a:latin typeface="Calibri Light"/>
              <a:cs typeface="Calibri Light"/>
            </a:endParaRPr>
          </a:p>
          <a:p>
            <a:pPr marL="279400" marR="84455" indent="-266700" algn="just">
              <a:lnSpc>
                <a:spcPct val="150000"/>
              </a:lnSpc>
              <a:spcBef>
                <a:spcPts val="994"/>
              </a:spcBef>
              <a:buFont typeface="Arial MT"/>
              <a:buChar char="•"/>
              <a:tabLst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Slowly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extend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35" dirty="0">
                <a:solidFill>
                  <a:srgbClr val="404040"/>
                </a:solidFill>
                <a:latin typeface="Calibri Light"/>
                <a:cs typeface="Calibri Light"/>
              </a:rPr>
              <a:t>elbow,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while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keeping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wrist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&amp;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shoulder position </a:t>
            </a:r>
            <a:r>
              <a:rPr sz="1800" spc="-39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constant,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stop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movement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if the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patient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reports symptoms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or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you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feel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tension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in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tissue.</a:t>
            </a:r>
            <a:endParaRPr sz="1800">
              <a:latin typeface="Calibri Light"/>
              <a:cs typeface="Calibri Light"/>
            </a:endParaRPr>
          </a:p>
          <a:p>
            <a:pPr marL="279400" marR="260985" indent="-266700" algn="just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79400" algn="l"/>
              </a:tabLst>
            </a:pPr>
            <a:r>
              <a:rPr sz="1800" spc="-85" dirty="0">
                <a:solidFill>
                  <a:srgbClr val="404040"/>
                </a:solidFill>
                <a:latin typeface="Calibri Light"/>
                <a:cs typeface="Calibri Light"/>
              </a:rPr>
              <a:t>To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sensitize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maneuver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as the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patient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to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lat.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flex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cervical </a:t>
            </a:r>
            <a:r>
              <a:rPr sz="1800" spc="-39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spine 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away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from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test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side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then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towards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test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side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ask if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6206" y="6288735"/>
            <a:ext cx="40525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movements</a:t>
            </a:r>
            <a:r>
              <a:rPr sz="18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increase or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decrease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symptoms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872721" y="6369811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12</a:t>
            </a:r>
            <a:endParaRPr sz="1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855925" y="1568285"/>
            <a:ext cx="4541520" cy="3039745"/>
            <a:chOff x="6855925" y="1568285"/>
            <a:chExt cx="4541520" cy="303974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55925" y="1568285"/>
              <a:ext cx="4541096" cy="303921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76872" y="1624584"/>
              <a:ext cx="4299204" cy="286054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170420" y="1818132"/>
              <a:ext cx="3912107" cy="2473451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7126224" y="1773936"/>
              <a:ext cx="4001135" cy="2562225"/>
            </a:xfrm>
            <a:custGeom>
              <a:avLst/>
              <a:gdLst/>
              <a:ahLst/>
              <a:cxnLst/>
              <a:rect l="l" t="t" r="r" b="b"/>
              <a:pathLst>
                <a:path w="4001134" h="2562225">
                  <a:moveTo>
                    <a:pt x="455549" y="0"/>
                  </a:moveTo>
                  <a:lnTo>
                    <a:pt x="4000754" y="0"/>
                  </a:lnTo>
                  <a:lnTo>
                    <a:pt x="4000754" y="2106549"/>
                  </a:lnTo>
                  <a:lnTo>
                    <a:pt x="3998595" y="2152141"/>
                  </a:lnTo>
                  <a:lnTo>
                    <a:pt x="3991609" y="2197481"/>
                  </a:lnTo>
                  <a:lnTo>
                    <a:pt x="3980179" y="2241296"/>
                  </a:lnTo>
                  <a:lnTo>
                    <a:pt x="3964812" y="2283460"/>
                  </a:lnTo>
                  <a:lnTo>
                    <a:pt x="3945890" y="2323084"/>
                  </a:lnTo>
                  <a:lnTo>
                    <a:pt x="3923029" y="2360930"/>
                  </a:lnTo>
                  <a:lnTo>
                    <a:pt x="3896614" y="2396109"/>
                  </a:lnTo>
                  <a:lnTo>
                    <a:pt x="3867277" y="2428494"/>
                  </a:lnTo>
                  <a:lnTo>
                    <a:pt x="3834765" y="2457958"/>
                  </a:lnTo>
                  <a:lnTo>
                    <a:pt x="3799585" y="2484374"/>
                  </a:lnTo>
                  <a:lnTo>
                    <a:pt x="3761740" y="2507234"/>
                  </a:lnTo>
                  <a:lnTo>
                    <a:pt x="3722116" y="2526157"/>
                  </a:lnTo>
                  <a:lnTo>
                    <a:pt x="3680079" y="2541524"/>
                  </a:lnTo>
                  <a:lnTo>
                    <a:pt x="3636136" y="2552954"/>
                  </a:lnTo>
                  <a:lnTo>
                    <a:pt x="3590798" y="2559939"/>
                  </a:lnTo>
                  <a:lnTo>
                    <a:pt x="3545331" y="2562097"/>
                  </a:lnTo>
                  <a:lnTo>
                    <a:pt x="0" y="2562097"/>
                  </a:lnTo>
                  <a:lnTo>
                    <a:pt x="0" y="455549"/>
                  </a:lnTo>
                  <a:lnTo>
                    <a:pt x="2158" y="410083"/>
                  </a:lnTo>
                  <a:lnTo>
                    <a:pt x="9144" y="364616"/>
                  </a:lnTo>
                  <a:lnTo>
                    <a:pt x="20574" y="320675"/>
                  </a:lnTo>
                  <a:lnTo>
                    <a:pt x="36068" y="278891"/>
                  </a:lnTo>
                  <a:lnTo>
                    <a:pt x="55372" y="239013"/>
                  </a:lnTo>
                  <a:lnTo>
                    <a:pt x="78104" y="201167"/>
                  </a:lnTo>
                  <a:lnTo>
                    <a:pt x="104648" y="165988"/>
                  </a:lnTo>
                  <a:lnTo>
                    <a:pt x="133984" y="133985"/>
                  </a:lnTo>
                  <a:lnTo>
                    <a:pt x="165989" y="104648"/>
                  </a:lnTo>
                  <a:lnTo>
                    <a:pt x="201168" y="78104"/>
                  </a:lnTo>
                  <a:lnTo>
                    <a:pt x="239014" y="55372"/>
                  </a:lnTo>
                  <a:lnTo>
                    <a:pt x="278892" y="36067"/>
                  </a:lnTo>
                  <a:lnTo>
                    <a:pt x="320675" y="20574"/>
                  </a:lnTo>
                  <a:lnTo>
                    <a:pt x="364617" y="9143"/>
                  </a:lnTo>
                  <a:lnTo>
                    <a:pt x="410082" y="2159"/>
                  </a:lnTo>
                  <a:lnTo>
                    <a:pt x="455549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9800970" y="3776217"/>
            <a:ext cx="679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UL</a:t>
            </a:r>
            <a:r>
              <a:rPr sz="1800" spc="-25" dirty="0">
                <a:solidFill>
                  <a:srgbClr val="6F2F9F"/>
                </a:solidFill>
                <a:latin typeface="Calibri Light"/>
                <a:cs typeface="Calibri Light"/>
              </a:rPr>
              <a:t>N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T</a:t>
            </a:r>
            <a:r>
              <a:rPr sz="1800" spc="-70" dirty="0">
                <a:solidFill>
                  <a:srgbClr val="6F2F9F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1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9591230" y="399288"/>
            <a:ext cx="2064385" cy="2284730"/>
            <a:chOff x="9591230" y="399288"/>
            <a:chExt cx="2064385" cy="2284730"/>
          </a:xfrm>
        </p:grpSpPr>
        <p:sp>
          <p:nvSpPr>
            <p:cNvPr id="16" name="object 16"/>
            <p:cNvSpPr/>
            <p:nvPr/>
          </p:nvSpPr>
          <p:spPr>
            <a:xfrm>
              <a:off x="9623234" y="431292"/>
              <a:ext cx="1975485" cy="1746885"/>
            </a:xfrm>
            <a:custGeom>
              <a:avLst/>
              <a:gdLst/>
              <a:ahLst/>
              <a:cxnLst/>
              <a:rect l="l" t="t" r="r" b="b"/>
              <a:pathLst>
                <a:path w="1975484" h="1746885">
                  <a:moveTo>
                    <a:pt x="1406588" y="0"/>
                  </a:moveTo>
                  <a:lnTo>
                    <a:pt x="922150" y="0"/>
                  </a:lnTo>
                  <a:lnTo>
                    <a:pt x="673385" y="0"/>
                  </a:lnTo>
                  <a:lnTo>
                    <a:pt x="581735" y="0"/>
                  </a:lnTo>
                  <a:lnTo>
                    <a:pt x="568642" y="0"/>
                  </a:lnTo>
                  <a:lnTo>
                    <a:pt x="529226" y="5238"/>
                  </a:lnTo>
                  <a:lnTo>
                    <a:pt x="493347" y="20288"/>
                  </a:lnTo>
                  <a:lnTo>
                    <a:pt x="462539" y="44148"/>
                  </a:lnTo>
                  <a:lnTo>
                    <a:pt x="438340" y="75819"/>
                  </a:lnTo>
                  <a:lnTo>
                    <a:pt x="196709" y="494103"/>
                  </a:lnTo>
                  <a:lnTo>
                    <a:pt x="72628" y="708898"/>
                  </a:lnTo>
                  <a:lnTo>
                    <a:pt x="26914" y="788033"/>
                  </a:lnTo>
                  <a:lnTo>
                    <a:pt x="20383" y="799338"/>
                  </a:lnTo>
                  <a:lnTo>
                    <a:pt x="5095" y="835116"/>
                  </a:lnTo>
                  <a:lnTo>
                    <a:pt x="0" y="873251"/>
                  </a:lnTo>
                  <a:lnTo>
                    <a:pt x="5095" y="911387"/>
                  </a:lnTo>
                  <a:lnTo>
                    <a:pt x="20383" y="947166"/>
                  </a:lnTo>
                  <a:lnTo>
                    <a:pt x="262014" y="1365450"/>
                  </a:lnTo>
                  <a:lnTo>
                    <a:pt x="386095" y="1580245"/>
                  </a:lnTo>
                  <a:lnTo>
                    <a:pt x="431809" y="1659380"/>
                  </a:lnTo>
                  <a:lnTo>
                    <a:pt x="438340" y="1670685"/>
                  </a:lnTo>
                  <a:lnTo>
                    <a:pt x="462539" y="1702355"/>
                  </a:lnTo>
                  <a:lnTo>
                    <a:pt x="493347" y="1726215"/>
                  </a:lnTo>
                  <a:lnTo>
                    <a:pt x="529226" y="1741265"/>
                  </a:lnTo>
                  <a:lnTo>
                    <a:pt x="568642" y="1746504"/>
                  </a:lnTo>
                  <a:lnTo>
                    <a:pt x="1053080" y="1746504"/>
                  </a:lnTo>
                  <a:lnTo>
                    <a:pt x="1301845" y="1746504"/>
                  </a:lnTo>
                  <a:lnTo>
                    <a:pt x="1393495" y="1746504"/>
                  </a:lnTo>
                  <a:lnTo>
                    <a:pt x="1406588" y="1746504"/>
                  </a:lnTo>
                  <a:lnTo>
                    <a:pt x="1445224" y="1741265"/>
                  </a:lnTo>
                  <a:lnTo>
                    <a:pt x="1480978" y="1726215"/>
                  </a:lnTo>
                  <a:lnTo>
                    <a:pt x="1511637" y="1702355"/>
                  </a:lnTo>
                  <a:lnTo>
                    <a:pt x="1534985" y="1670685"/>
                  </a:lnTo>
                  <a:lnTo>
                    <a:pt x="1777718" y="1252400"/>
                  </a:lnTo>
                  <a:lnTo>
                    <a:pt x="1902364" y="1037605"/>
                  </a:lnTo>
                  <a:lnTo>
                    <a:pt x="1948287" y="958470"/>
                  </a:lnTo>
                  <a:lnTo>
                    <a:pt x="1970135" y="911387"/>
                  </a:lnTo>
                  <a:lnTo>
                    <a:pt x="1975230" y="873252"/>
                  </a:lnTo>
                  <a:lnTo>
                    <a:pt x="1970135" y="835116"/>
                  </a:lnTo>
                  <a:lnTo>
                    <a:pt x="1954847" y="799338"/>
                  </a:lnTo>
                  <a:lnTo>
                    <a:pt x="1712114" y="381053"/>
                  </a:lnTo>
                  <a:lnTo>
                    <a:pt x="1587468" y="166258"/>
                  </a:lnTo>
                  <a:lnTo>
                    <a:pt x="1541545" y="87123"/>
                  </a:lnTo>
                  <a:lnTo>
                    <a:pt x="1534985" y="75819"/>
                  </a:lnTo>
                  <a:lnTo>
                    <a:pt x="1511637" y="44148"/>
                  </a:lnTo>
                  <a:lnTo>
                    <a:pt x="1480978" y="20288"/>
                  </a:lnTo>
                  <a:lnTo>
                    <a:pt x="1445224" y="5238"/>
                  </a:lnTo>
                  <a:lnTo>
                    <a:pt x="1406588" y="0"/>
                  </a:lnTo>
                  <a:close/>
                </a:path>
              </a:pathLst>
            </a:custGeom>
            <a:ln w="64007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51592" y="1607820"/>
              <a:ext cx="1203959" cy="1075943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10505662" y="1610868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4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2"/>
                  </a:lnTo>
                  <a:lnTo>
                    <a:pt x="2833" y="505797"/>
                  </a:lnTo>
                  <a:lnTo>
                    <a:pt x="243236" y="927227"/>
                  </a:lnTo>
                  <a:lnTo>
                    <a:pt x="273700" y="958008"/>
                  </a:lnTo>
                  <a:lnTo>
                    <a:pt x="315499" y="969264"/>
                  </a:lnTo>
                  <a:lnTo>
                    <a:pt x="780319" y="969264"/>
                  </a:lnTo>
                  <a:lnTo>
                    <a:pt x="821610" y="958008"/>
                  </a:lnTo>
                  <a:lnTo>
                    <a:pt x="851566" y="927227"/>
                  </a:lnTo>
                  <a:lnTo>
                    <a:pt x="1084484" y="525653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6A50DB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59156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94255" algn="l"/>
              </a:tabLst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Radial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	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</a:t>
            </a:r>
            <a:r>
              <a:rPr sz="3200" b="0" spc="-7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2</a:t>
            </a:r>
            <a:endParaRPr sz="3200">
              <a:latin typeface="Corbel"/>
              <a:cs typeface="Corbe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376159" y="2013204"/>
            <a:ext cx="3968750" cy="4043679"/>
            <a:chOff x="7376159" y="2013204"/>
            <a:chExt cx="3968750" cy="4043679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376159" y="2887980"/>
              <a:ext cx="3582924" cy="316839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426606" y="2045208"/>
              <a:ext cx="1527810" cy="1355090"/>
            </a:xfrm>
            <a:custGeom>
              <a:avLst/>
              <a:gdLst/>
              <a:ahLst/>
              <a:cxnLst/>
              <a:rect l="l" t="t" r="r" b="b"/>
              <a:pathLst>
                <a:path w="1527809" h="1355089">
                  <a:moveTo>
                    <a:pt x="1087596" y="0"/>
                  </a:moveTo>
                  <a:lnTo>
                    <a:pt x="712997" y="0"/>
                  </a:lnTo>
                  <a:lnTo>
                    <a:pt x="520636" y="0"/>
                  </a:lnTo>
                  <a:lnTo>
                    <a:pt x="449766" y="0"/>
                  </a:lnTo>
                  <a:lnTo>
                    <a:pt x="439642" y="0"/>
                  </a:lnTo>
                  <a:lnTo>
                    <a:pt x="409190" y="4062"/>
                  </a:lnTo>
                  <a:lnTo>
                    <a:pt x="381476" y="15732"/>
                  </a:lnTo>
                  <a:lnTo>
                    <a:pt x="357667" y="34236"/>
                  </a:lnTo>
                  <a:lnTo>
                    <a:pt x="338931" y="58800"/>
                  </a:lnTo>
                  <a:lnTo>
                    <a:pt x="152072" y="383252"/>
                  </a:lnTo>
                  <a:lnTo>
                    <a:pt x="56118" y="549862"/>
                  </a:lnTo>
                  <a:lnTo>
                    <a:pt x="20766" y="611245"/>
                  </a:lnTo>
                  <a:lnTo>
                    <a:pt x="15716" y="620013"/>
                  </a:lnTo>
                  <a:lnTo>
                    <a:pt x="3929" y="647811"/>
                  </a:lnTo>
                  <a:lnTo>
                    <a:pt x="0" y="677417"/>
                  </a:lnTo>
                  <a:lnTo>
                    <a:pt x="3929" y="707024"/>
                  </a:lnTo>
                  <a:lnTo>
                    <a:pt x="15716" y="734821"/>
                  </a:lnTo>
                  <a:lnTo>
                    <a:pt x="202574" y="1059273"/>
                  </a:lnTo>
                  <a:lnTo>
                    <a:pt x="298529" y="1225883"/>
                  </a:lnTo>
                  <a:lnTo>
                    <a:pt x="333881" y="1287266"/>
                  </a:lnTo>
                  <a:lnTo>
                    <a:pt x="357667" y="1320599"/>
                  </a:lnTo>
                  <a:lnTo>
                    <a:pt x="409190" y="1350773"/>
                  </a:lnTo>
                  <a:lnTo>
                    <a:pt x="439642" y="1354836"/>
                  </a:lnTo>
                  <a:lnTo>
                    <a:pt x="814240" y="1354836"/>
                  </a:lnTo>
                  <a:lnTo>
                    <a:pt x="1006601" y="1354836"/>
                  </a:lnTo>
                  <a:lnTo>
                    <a:pt x="1077471" y="1354836"/>
                  </a:lnTo>
                  <a:lnTo>
                    <a:pt x="1087596" y="1354836"/>
                  </a:lnTo>
                  <a:lnTo>
                    <a:pt x="1117437" y="1350773"/>
                  </a:lnTo>
                  <a:lnTo>
                    <a:pt x="1168784" y="1320599"/>
                  </a:lnTo>
                  <a:lnTo>
                    <a:pt x="1374576" y="971583"/>
                  </a:lnTo>
                  <a:lnTo>
                    <a:pt x="1470945" y="804973"/>
                  </a:lnTo>
                  <a:lnTo>
                    <a:pt x="1506450" y="743590"/>
                  </a:lnTo>
                  <a:lnTo>
                    <a:pt x="1523309" y="707024"/>
                  </a:lnTo>
                  <a:lnTo>
                    <a:pt x="1527238" y="677417"/>
                  </a:lnTo>
                  <a:lnTo>
                    <a:pt x="1523309" y="647811"/>
                  </a:lnTo>
                  <a:lnTo>
                    <a:pt x="1511522" y="620013"/>
                  </a:lnTo>
                  <a:lnTo>
                    <a:pt x="1323855" y="295562"/>
                  </a:lnTo>
                  <a:lnTo>
                    <a:pt x="1227486" y="128952"/>
                  </a:lnTo>
                  <a:lnTo>
                    <a:pt x="1191982" y="67569"/>
                  </a:lnTo>
                  <a:lnTo>
                    <a:pt x="1186910" y="58800"/>
                  </a:lnTo>
                  <a:lnTo>
                    <a:pt x="1168784" y="34236"/>
                  </a:lnTo>
                  <a:lnTo>
                    <a:pt x="1145063" y="15732"/>
                  </a:lnTo>
                  <a:lnTo>
                    <a:pt x="1117437" y="4062"/>
                  </a:lnTo>
                  <a:lnTo>
                    <a:pt x="1087596" y="0"/>
                  </a:lnTo>
                  <a:close/>
                </a:path>
              </a:pathLst>
            </a:custGeom>
            <a:ln w="64007">
              <a:solidFill>
                <a:srgbClr val="FB5F9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39171" y="2156460"/>
              <a:ext cx="1205483" cy="107594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193242" y="2159508"/>
              <a:ext cx="1097915" cy="969644"/>
            </a:xfrm>
            <a:custGeom>
              <a:avLst/>
              <a:gdLst/>
              <a:ahLst/>
              <a:cxnLst/>
              <a:rect l="l" t="t" r="r" b="b"/>
              <a:pathLst>
                <a:path w="1097915" h="969644">
                  <a:moveTo>
                    <a:pt x="781462" y="0"/>
                  </a:moveTo>
                  <a:lnTo>
                    <a:pt x="315880" y="0"/>
                  </a:lnTo>
                  <a:lnTo>
                    <a:pt x="293997" y="2907"/>
                  </a:lnTo>
                  <a:lnTo>
                    <a:pt x="256944" y="24485"/>
                  </a:lnTo>
                  <a:lnTo>
                    <a:pt x="11334" y="443611"/>
                  </a:lnTo>
                  <a:lnTo>
                    <a:pt x="0" y="484631"/>
                  </a:lnTo>
                  <a:lnTo>
                    <a:pt x="2833" y="505797"/>
                  </a:lnTo>
                  <a:lnTo>
                    <a:pt x="243490" y="927226"/>
                  </a:lnTo>
                  <a:lnTo>
                    <a:pt x="274065" y="958008"/>
                  </a:lnTo>
                  <a:lnTo>
                    <a:pt x="315880" y="969263"/>
                  </a:lnTo>
                  <a:lnTo>
                    <a:pt x="781462" y="969263"/>
                  </a:lnTo>
                  <a:lnTo>
                    <a:pt x="822769" y="958008"/>
                  </a:lnTo>
                  <a:lnTo>
                    <a:pt x="852836" y="927226"/>
                  </a:lnTo>
                  <a:lnTo>
                    <a:pt x="1086008" y="525652"/>
                  </a:lnTo>
                  <a:lnTo>
                    <a:pt x="1097343" y="484631"/>
                  </a:lnTo>
                  <a:lnTo>
                    <a:pt x="1094509" y="463466"/>
                  </a:lnTo>
                  <a:lnTo>
                    <a:pt x="852836" y="42037"/>
                  </a:lnTo>
                  <a:lnTo>
                    <a:pt x="822769" y="11255"/>
                  </a:lnTo>
                  <a:lnTo>
                    <a:pt x="781462" y="0"/>
                  </a:lnTo>
                  <a:close/>
                </a:path>
              </a:pathLst>
            </a:custGeom>
            <a:solidFill>
              <a:srgbClr val="74032A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19506" y="1435029"/>
            <a:ext cx="5297170" cy="1855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This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maneuver</a:t>
            </a:r>
            <a:r>
              <a:rPr sz="2000" spc="-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is used</a:t>
            </a:r>
            <a:r>
              <a:rPr sz="2000" spc="-2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when</a:t>
            </a:r>
            <a:r>
              <a:rPr sz="2000" spc="-2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examining</a:t>
            </a:r>
            <a:r>
              <a:rPr sz="2000" spc="-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and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treating </a:t>
            </a:r>
            <a:r>
              <a:rPr sz="2000" spc="-434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symptoms related </a:t>
            </a:r>
            <a:r>
              <a:rPr sz="2000" spc="-15" dirty="0">
                <a:solidFill>
                  <a:srgbClr val="404040"/>
                </a:solidFill>
                <a:latin typeface="Calibri Light"/>
                <a:cs typeface="Calibri Light"/>
              </a:rPr>
              <a:t>to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shoulder girdle depression,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radial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nerve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distribution, </a:t>
            </a:r>
            <a:r>
              <a:rPr sz="2000" spc="-15" dirty="0">
                <a:solidFill>
                  <a:srgbClr val="404040"/>
                </a:solidFill>
                <a:latin typeface="Calibri Light"/>
                <a:cs typeface="Calibri Light"/>
              </a:rPr>
              <a:t>differentiating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between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tennis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elbow,</a:t>
            </a:r>
            <a:r>
              <a:rPr sz="2000" spc="-4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radial</a:t>
            </a:r>
            <a:r>
              <a:rPr sz="2000" spc="-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tunnel</a:t>
            </a:r>
            <a:r>
              <a:rPr sz="2000" spc="-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syndrome.</a:t>
            </a:r>
            <a:endParaRPr sz="20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4361179" y="5607811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59156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94255" algn="l"/>
              </a:tabLst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Radial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	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</a:t>
            </a:r>
            <a:r>
              <a:rPr sz="3200" b="0" spc="-7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2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19506" y="990727"/>
            <a:ext cx="5435600" cy="547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138430" indent="-266700">
              <a:lnSpc>
                <a:spcPct val="150000"/>
              </a:lnSpc>
              <a:spcBef>
                <a:spcPts val="1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Begin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 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patient </a:t>
            </a:r>
            <a:r>
              <a:rPr sz="1800" dirty="0">
                <a:latin typeface="Calibri Light"/>
                <a:cs typeface="Calibri Light"/>
              </a:rPr>
              <a:t>in supine,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apply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gentle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shoulder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girdle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depression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then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slightly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abduct </a:t>
            </a:r>
            <a:r>
              <a:rPr sz="1800" spc="-5" dirty="0">
                <a:latin typeface="Calibri Light"/>
                <a:cs typeface="Calibri Light"/>
              </a:rPr>
              <a:t>shoulder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10</a:t>
            </a:r>
            <a:r>
              <a:rPr sz="1800" spc="-5" dirty="0">
                <a:latin typeface="Leelawadee UI Semilight"/>
                <a:cs typeface="Leelawadee UI Semilight"/>
              </a:rPr>
              <a:t>°</a:t>
            </a:r>
            <a:r>
              <a:rPr sz="1800" spc="-5" dirty="0">
                <a:latin typeface="Calibri Light"/>
                <a:cs typeface="Calibri Light"/>
              </a:rPr>
              <a:t>,</a:t>
            </a:r>
            <a:endParaRPr sz="1800">
              <a:latin typeface="Calibri Light"/>
              <a:cs typeface="Calibri Light"/>
            </a:endParaRPr>
          </a:p>
          <a:p>
            <a:pPr marL="279400" indent="-266700">
              <a:lnSpc>
                <a:spcPct val="100000"/>
              </a:lnSpc>
              <a:spcBef>
                <a:spcPts val="207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Extend</a:t>
            </a:r>
            <a:r>
              <a:rPr sz="1800" spc="-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35" dirty="0">
                <a:latin typeface="Calibri Light"/>
                <a:cs typeface="Calibri Light"/>
              </a:rPr>
              <a:t>elbow,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medially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rotate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whole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arm.</a:t>
            </a:r>
            <a:endParaRPr sz="1800">
              <a:latin typeface="Calibri Light"/>
              <a:cs typeface="Calibri Light"/>
            </a:endParaRPr>
          </a:p>
          <a:p>
            <a:pPr marL="279400" marR="318135" indent="-266700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elbow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 </a:t>
            </a:r>
            <a:r>
              <a:rPr sz="1800" spc="-10" dirty="0">
                <a:latin typeface="Calibri Light"/>
                <a:cs typeface="Calibri Light"/>
              </a:rPr>
              <a:t>extension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add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wrist,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finger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thumb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flexion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then </a:t>
            </a:r>
            <a:r>
              <a:rPr sz="1800" dirty="0">
                <a:latin typeface="Calibri Light"/>
                <a:cs typeface="Calibri Light"/>
              </a:rPr>
              <a:t>add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ulnar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deviation.</a:t>
            </a:r>
            <a:endParaRPr sz="1800">
              <a:latin typeface="Calibri Light"/>
              <a:cs typeface="Calibri Light"/>
            </a:endParaRPr>
          </a:p>
          <a:p>
            <a:pPr marL="279400" marR="287655" indent="-266700">
              <a:lnSpc>
                <a:spcPct val="150000"/>
              </a:lnSpc>
              <a:spcBef>
                <a:spcPts val="101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Maintaining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this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slowly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abduct</a:t>
            </a:r>
            <a:r>
              <a:rPr sz="1800" spc="-5" dirty="0">
                <a:latin typeface="Calibri Light"/>
                <a:cs typeface="Calibri Light"/>
              </a:rPr>
              <a:t> the</a:t>
            </a:r>
            <a:r>
              <a:rPr sz="1800" dirty="0">
                <a:latin typeface="Calibri Light"/>
                <a:cs typeface="Calibri Light"/>
              </a:rPr>
              <a:t> shoulder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until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reproduction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symptoms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 </a:t>
            </a:r>
            <a:r>
              <a:rPr sz="1800" spc="-15" dirty="0">
                <a:latin typeface="Calibri Light"/>
                <a:cs typeface="Calibri Light"/>
              </a:rPr>
              <a:t>felt </a:t>
            </a:r>
            <a:r>
              <a:rPr sz="1800" dirty="0">
                <a:latin typeface="Calibri Light"/>
                <a:cs typeface="Calibri Light"/>
              </a:rPr>
              <a:t>in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tissue.</a:t>
            </a:r>
            <a:endParaRPr sz="1800">
              <a:latin typeface="Calibri Light"/>
              <a:cs typeface="Calibri Light"/>
            </a:endParaRPr>
          </a:p>
          <a:p>
            <a:pPr marL="279400" marR="5080" indent="-266700">
              <a:lnSpc>
                <a:spcPct val="150000"/>
              </a:lnSpc>
              <a:spcBef>
                <a:spcPts val="994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85" dirty="0">
                <a:latin typeface="Calibri Light"/>
                <a:cs typeface="Calibri Light"/>
              </a:rPr>
              <a:t>To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sensitize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maneuver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patient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lat.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cervical </a:t>
            </a:r>
            <a:r>
              <a:rPr sz="1800" dirty="0">
                <a:latin typeface="Calibri Light"/>
                <a:cs typeface="Calibri Light"/>
              </a:rPr>
              <a:t>spine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away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from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side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-5" dirty="0">
                <a:latin typeface="Calibri Light"/>
                <a:cs typeface="Calibri Light"/>
              </a:rPr>
              <a:t> then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towards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side 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ask if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movements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increase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decrease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symptoms</a:t>
            </a:r>
            <a:endParaRPr sz="1800">
              <a:latin typeface="Calibri Light"/>
              <a:cs typeface="Calibri Light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07970" y="1658404"/>
            <a:ext cx="4866551" cy="293159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067038" y="2204973"/>
            <a:ext cx="679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UL</a:t>
            </a:r>
            <a:r>
              <a:rPr sz="1800" spc="-25" dirty="0">
                <a:solidFill>
                  <a:srgbClr val="6F2F9F"/>
                </a:solidFill>
                <a:latin typeface="Calibri Light"/>
                <a:cs typeface="Calibri Light"/>
              </a:rPr>
              <a:t>N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T</a:t>
            </a:r>
            <a:r>
              <a:rPr sz="1800" spc="-70" dirty="0">
                <a:solidFill>
                  <a:srgbClr val="6F2F9F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2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9960482" y="3986784"/>
            <a:ext cx="1608455" cy="1568450"/>
            <a:chOff x="9960482" y="3986784"/>
            <a:chExt cx="1608455" cy="1568450"/>
          </a:xfrm>
        </p:grpSpPr>
        <p:sp>
          <p:nvSpPr>
            <p:cNvPr id="10" name="object 10"/>
            <p:cNvSpPr/>
            <p:nvPr/>
          </p:nvSpPr>
          <p:spPr>
            <a:xfrm>
              <a:off x="9992486" y="4018788"/>
              <a:ext cx="1223010" cy="1080770"/>
            </a:xfrm>
            <a:custGeom>
              <a:avLst/>
              <a:gdLst/>
              <a:ahLst/>
              <a:cxnLst/>
              <a:rect l="l" t="t" r="r" b="b"/>
              <a:pathLst>
                <a:path w="1223009" h="1080770">
                  <a:moveTo>
                    <a:pt x="870838" y="0"/>
                  </a:moveTo>
                  <a:lnTo>
                    <a:pt x="570984" y="0"/>
                  </a:lnTo>
                  <a:lnTo>
                    <a:pt x="417004" y="0"/>
                  </a:lnTo>
                  <a:lnTo>
                    <a:pt x="360275" y="0"/>
                  </a:lnTo>
                  <a:lnTo>
                    <a:pt x="352170" y="0"/>
                  </a:lnTo>
                  <a:lnTo>
                    <a:pt x="327727" y="3250"/>
                  </a:lnTo>
                  <a:lnTo>
                    <a:pt x="305498" y="12572"/>
                  </a:lnTo>
                  <a:lnTo>
                    <a:pt x="286412" y="27324"/>
                  </a:lnTo>
                  <a:lnTo>
                    <a:pt x="271398" y="46862"/>
                  </a:lnTo>
                  <a:lnTo>
                    <a:pt x="121765" y="305675"/>
                  </a:lnTo>
                  <a:lnTo>
                    <a:pt x="44926" y="438578"/>
                  </a:lnTo>
                  <a:lnTo>
                    <a:pt x="16617" y="487543"/>
                  </a:lnTo>
                  <a:lnTo>
                    <a:pt x="12572" y="494538"/>
                  </a:lnTo>
                  <a:lnTo>
                    <a:pt x="3143" y="516647"/>
                  </a:lnTo>
                  <a:lnTo>
                    <a:pt x="0" y="540257"/>
                  </a:lnTo>
                  <a:lnTo>
                    <a:pt x="3143" y="563868"/>
                  </a:lnTo>
                  <a:lnTo>
                    <a:pt x="12572" y="585978"/>
                  </a:lnTo>
                  <a:lnTo>
                    <a:pt x="162206" y="844790"/>
                  </a:lnTo>
                  <a:lnTo>
                    <a:pt x="239045" y="977693"/>
                  </a:lnTo>
                  <a:lnTo>
                    <a:pt x="267354" y="1026658"/>
                  </a:lnTo>
                  <a:lnTo>
                    <a:pt x="271398" y="1033653"/>
                  </a:lnTo>
                  <a:lnTo>
                    <a:pt x="286412" y="1053191"/>
                  </a:lnTo>
                  <a:lnTo>
                    <a:pt x="305498" y="1067943"/>
                  </a:lnTo>
                  <a:lnTo>
                    <a:pt x="327727" y="1077265"/>
                  </a:lnTo>
                  <a:lnTo>
                    <a:pt x="352170" y="1080516"/>
                  </a:lnTo>
                  <a:lnTo>
                    <a:pt x="652025" y="1080516"/>
                  </a:lnTo>
                  <a:lnTo>
                    <a:pt x="806005" y="1080516"/>
                  </a:lnTo>
                  <a:lnTo>
                    <a:pt x="862734" y="1080516"/>
                  </a:lnTo>
                  <a:lnTo>
                    <a:pt x="870838" y="1080516"/>
                  </a:lnTo>
                  <a:lnTo>
                    <a:pt x="894782" y="1077265"/>
                  </a:lnTo>
                  <a:lnTo>
                    <a:pt x="916939" y="1067943"/>
                  </a:lnTo>
                  <a:lnTo>
                    <a:pt x="935954" y="1053191"/>
                  </a:lnTo>
                  <a:lnTo>
                    <a:pt x="950467" y="1033653"/>
                  </a:lnTo>
                  <a:lnTo>
                    <a:pt x="1100762" y="774840"/>
                  </a:lnTo>
                  <a:lnTo>
                    <a:pt x="1177940" y="641937"/>
                  </a:lnTo>
                  <a:lnTo>
                    <a:pt x="1206374" y="592972"/>
                  </a:lnTo>
                  <a:lnTo>
                    <a:pt x="1210436" y="585978"/>
                  </a:lnTo>
                  <a:lnTo>
                    <a:pt x="1219866" y="563868"/>
                  </a:lnTo>
                  <a:lnTo>
                    <a:pt x="1223010" y="540258"/>
                  </a:lnTo>
                  <a:lnTo>
                    <a:pt x="1219866" y="516647"/>
                  </a:lnTo>
                  <a:lnTo>
                    <a:pt x="1210436" y="494538"/>
                  </a:lnTo>
                  <a:lnTo>
                    <a:pt x="1060142" y="235725"/>
                  </a:lnTo>
                  <a:lnTo>
                    <a:pt x="982964" y="102822"/>
                  </a:lnTo>
                  <a:lnTo>
                    <a:pt x="954530" y="53857"/>
                  </a:lnTo>
                  <a:lnTo>
                    <a:pt x="916939" y="12573"/>
                  </a:lnTo>
                  <a:lnTo>
                    <a:pt x="894782" y="3250"/>
                  </a:lnTo>
                  <a:lnTo>
                    <a:pt x="870838" y="0"/>
                  </a:lnTo>
                  <a:close/>
                </a:path>
              </a:pathLst>
            </a:custGeom>
            <a:ln w="64008">
              <a:solidFill>
                <a:srgbClr val="FB5F9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364723" y="4479036"/>
              <a:ext cx="1203959" cy="107594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0418793" y="4482084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2"/>
                  </a:lnTo>
                  <a:lnTo>
                    <a:pt x="2833" y="505797"/>
                  </a:lnTo>
                  <a:lnTo>
                    <a:pt x="243236" y="927227"/>
                  </a:lnTo>
                  <a:lnTo>
                    <a:pt x="273700" y="958008"/>
                  </a:lnTo>
                  <a:lnTo>
                    <a:pt x="315499" y="969264"/>
                  </a:lnTo>
                  <a:lnTo>
                    <a:pt x="780319" y="969264"/>
                  </a:lnTo>
                  <a:lnTo>
                    <a:pt x="821610" y="958008"/>
                  </a:lnTo>
                  <a:lnTo>
                    <a:pt x="851566" y="927227"/>
                  </a:lnTo>
                  <a:lnTo>
                    <a:pt x="1084484" y="525653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001F5F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63855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Ulnar</a:t>
            </a:r>
            <a:r>
              <a:rPr sz="3200" b="0" spc="-4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–</a:t>
            </a:r>
            <a:r>
              <a:rPr sz="3200" b="0" spc="-114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3</a:t>
            </a:r>
            <a:endParaRPr sz="3200">
              <a:latin typeface="Corbel"/>
              <a:cs typeface="Corbe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107415" y="1022603"/>
            <a:ext cx="3129915" cy="4474845"/>
            <a:chOff x="8107415" y="1022603"/>
            <a:chExt cx="3129915" cy="447484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07415" y="1022603"/>
              <a:ext cx="3129300" cy="291084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03892" y="3258311"/>
              <a:ext cx="1203959" cy="107594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857962" y="3261359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5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0"/>
                  </a:lnTo>
                  <a:lnTo>
                    <a:pt x="0" y="484631"/>
                  </a:lnTo>
                  <a:lnTo>
                    <a:pt x="2833" y="505797"/>
                  </a:lnTo>
                  <a:lnTo>
                    <a:pt x="243236" y="927226"/>
                  </a:lnTo>
                  <a:lnTo>
                    <a:pt x="273700" y="958008"/>
                  </a:lnTo>
                  <a:lnTo>
                    <a:pt x="315499" y="969263"/>
                  </a:lnTo>
                  <a:lnTo>
                    <a:pt x="780319" y="969263"/>
                  </a:lnTo>
                  <a:lnTo>
                    <a:pt x="821610" y="958008"/>
                  </a:lnTo>
                  <a:lnTo>
                    <a:pt x="851566" y="927226"/>
                  </a:lnTo>
                  <a:lnTo>
                    <a:pt x="1084484" y="525652"/>
                  </a:lnTo>
                  <a:lnTo>
                    <a:pt x="1095819" y="484631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FB5F94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125902" y="3851147"/>
              <a:ext cx="1825625" cy="1614170"/>
            </a:xfrm>
            <a:custGeom>
              <a:avLst/>
              <a:gdLst/>
              <a:ahLst/>
              <a:cxnLst/>
              <a:rect l="l" t="t" r="r" b="b"/>
              <a:pathLst>
                <a:path w="1825625" h="1614170">
                  <a:moveTo>
                    <a:pt x="1299781" y="0"/>
                  </a:moveTo>
                  <a:lnTo>
                    <a:pt x="852201" y="0"/>
                  </a:lnTo>
                  <a:lnTo>
                    <a:pt x="622363" y="0"/>
                  </a:lnTo>
                  <a:lnTo>
                    <a:pt x="537686" y="0"/>
                  </a:lnTo>
                  <a:lnTo>
                    <a:pt x="525589" y="0"/>
                  </a:lnTo>
                  <a:lnTo>
                    <a:pt x="489077" y="4843"/>
                  </a:lnTo>
                  <a:lnTo>
                    <a:pt x="427434" y="40772"/>
                  </a:lnTo>
                  <a:lnTo>
                    <a:pt x="181790" y="456543"/>
                  </a:lnTo>
                  <a:lnTo>
                    <a:pt x="67135" y="655050"/>
                  </a:lnTo>
                  <a:lnTo>
                    <a:pt x="24893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7"/>
                  </a:lnTo>
                  <a:lnTo>
                    <a:pt x="4714" y="842216"/>
                  </a:lnTo>
                  <a:lnTo>
                    <a:pt x="18859" y="875283"/>
                  </a:lnTo>
                  <a:lnTo>
                    <a:pt x="242135" y="1261850"/>
                  </a:lnTo>
                  <a:lnTo>
                    <a:pt x="356790" y="1460357"/>
                  </a:lnTo>
                  <a:lnTo>
                    <a:pt x="399032" y="1533491"/>
                  </a:lnTo>
                  <a:lnTo>
                    <a:pt x="405066" y="1543939"/>
                  </a:lnTo>
                  <a:lnTo>
                    <a:pt x="427434" y="1573143"/>
                  </a:lnTo>
                  <a:lnTo>
                    <a:pt x="455898" y="1595167"/>
                  </a:lnTo>
                  <a:lnTo>
                    <a:pt x="489077" y="1609072"/>
                  </a:lnTo>
                  <a:lnTo>
                    <a:pt x="525589" y="1613915"/>
                  </a:lnTo>
                  <a:lnTo>
                    <a:pt x="973169" y="1613915"/>
                  </a:lnTo>
                  <a:lnTo>
                    <a:pt x="1203007" y="1613915"/>
                  </a:lnTo>
                  <a:lnTo>
                    <a:pt x="1287684" y="1613915"/>
                  </a:lnTo>
                  <a:lnTo>
                    <a:pt x="1299781" y="1613915"/>
                  </a:lnTo>
                  <a:lnTo>
                    <a:pt x="1335516" y="1609072"/>
                  </a:lnTo>
                  <a:lnTo>
                    <a:pt x="1368583" y="1595167"/>
                  </a:lnTo>
                  <a:lnTo>
                    <a:pt x="1396936" y="1573143"/>
                  </a:lnTo>
                  <a:lnTo>
                    <a:pt x="1418526" y="1543939"/>
                  </a:lnTo>
                  <a:lnTo>
                    <a:pt x="1642830" y="1157372"/>
                  </a:lnTo>
                  <a:lnTo>
                    <a:pt x="1758013" y="958865"/>
                  </a:lnTo>
                  <a:lnTo>
                    <a:pt x="1800449" y="885731"/>
                  </a:lnTo>
                  <a:lnTo>
                    <a:pt x="1806511" y="875283"/>
                  </a:lnTo>
                  <a:lnTo>
                    <a:pt x="1820656" y="842216"/>
                  </a:lnTo>
                  <a:lnTo>
                    <a:pt x="1825371" y="806957"/>
                  </a:lnTo>
                  <a:lnTo>
                    <a:pt x="1820656" y="771699"/>
                  </a:lnTo>
                  <a:lnTo>
                    <a:pt x="1806511" y="738632"/>
                  </a:lnTo>
                  <a:lnTo>
                    <a:pt x="1582207" y="352065"/>
                  </a:lnTo>
                  <a:lnTo>
                    <a:pt x="1467024" y="153558"/>
                  </a:lnTo>
                  <a:lnTo>
                    <a:pt x="1424588" y="80424"/>
                  </a:lnTo>
                  <a:lnTo>
                    <a:pt x="1418526" y="69976"/>
                  </a:lnTo>
                  <a:lnTo>
                    <a:pt x="1396936" y="40772"/>
                  </a:lnTo>
                  <a:lnTo>
                    <a:pt x="1368583" y="18748"/>
                  </a:lnTo>
                  <a:lnTo>
                    <a:pt x="1335516" y="4843"/>
                  </a:lnTo>
                  <a:lnTo>
                    <a:pt x="1299781" y="0"/>
                  </a:lnTo>
                  <a:close/>
                </a:path>
              </a:pathLst>
            </a:custGeom>
            <a:ln w="64008">
              <a:solidFill>
                <a:srgbClr val="5858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19506" y="1435029"/>
            <a:ext cx="5441950" cy="1855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This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maneuver</a:t>
            </a:r>
            <a:r>
              <a:rPr sz="2000" spc="-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is</a:t>
            </a:r>
            <a:r>
              <a:rPr sz="20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used</a:t>
            </a:r>
            <a:r>
              <a:rPr sz="2000" spc="-2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when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symptoms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are</a:t>
            </a:r>
            <a:r>
              <a:rPr sz="2000" spc="-3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related</a:t>
            </a:r>
            <a:r>
              <a:rPr sz="2000" spc="-3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to </a:t>
            </a:r>
            <a:r>
              <a:rPr sz="2000" spc="-44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lower brachial plexus or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ulnar nerve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distribution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and </a:t>
            </a:r>
            <a:r>
              <a:rPr sz="20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5" dirty="0">
                <a:solidFill>
                  <a:srgbClr val="404040"/>
                </a:solidFill>
                <a:latin typeface="Calibri Light"/>
                <a:cs typeface="Calibri Light"/>
              </a:rPr>
              <a:t>differentiating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between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medial </a:t>
            </a:r>
            <a:r>
              <a:rPr sz="2000" spc="-5" dirty="0">
                <a:solidFill>
                  <a:srgbClr val="404040"/>
                </a:solidFill>
                <a:latin typeface="Calibri Light"/>
                <a:cs typeface="Calibri Light"/>
              </a:rPr>
              <a:t>epicondylosis </a:t>
            </a:r>
            <a:r>
              <a:rPr sz="2000" dirty="0">
                <a:solidFill>
                  <a:srgbClr val="404040"/>
                </a:solidFill>
                <a:latin typeface="Calibri Light"/>
                <a:cs typeface="Calibri Light"/>
              </a:rPr>
              <a:t>and </a:t>
            </a:r>
            <a:r>
              <a:rPr sz="20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pronator</a:t>
            </a:r>
            <a:r>
              <a:rPr sz="2000" spc="-5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2000" spc="-10" dirty="0">
                <a:solidFill>
                  <a:srgbClr val="404040"/>
                </a:solidFill>
                <a:latin typeface="Calibri Light"/>
                <a:cs typeface="Calibri Light"/>
              </a:rPr>
              <a:t>syndrome.</a:t>
            </a:r>
            <a:endParaRPr sz="20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5983604" y="5399328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6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4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6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494602" y="0"/>
            <a:ext cx="5701030" cy="6858000"/>
            <a:chOff x="6494602" y="0"/>
            <a:chExt cx="570103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94602" y="1434761"/>
              <a:ext cx="5070195" cy="327191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15683" y="1488947"/>
              <a:ext cx="4828032" cy="309676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09231" y="1682495"/>
              <a:ext cx="4440936" cy="270967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765035" y="1638300"/>
              <a:ext cx="4529455" cy="2798445"/>
            </a:xfrm>
            <a:custGeom>
              <a:avLst/>
              <a:gdLst/>
              <a:ahLst/>
              <a:cxnLst/>
              <a:rect l="l" t="t" r="r" b="b"/>
              <a:pathLst>
                <a:path w="4529455" h="2798445">
                  <a:moveTo>
                    <a:pt x="494665" y="0"/>
                  </a:moveTo>
                  <a:lnTo>
                    <a:pt x="4529455" y="0"/>
                  </a:lnTo>
                  <a:lnTo>
                    <a:pt x="4529455" y="2303526"/>
                  </a:lnTo>
                  <a:lnTo>
                    <a:pt x="4526915" y="2352929"/>
                  </a:lnTo>
                  <a:lnTo>
                    <a:pt x="4519422" y="2402078"/>
                  </a:lnTo>
                  <a:lnTo>
                    <a:pt x="4507230" y="2450084"/>
                  </a:lnTo>
                  <a:lnTo>
                    <a:pt x="4490720" y="2495423"/>
                  </a:lnTo>
                  <a:lnTo>
                    <a:pt x="4469765" y="2539111"/>
                  </a:lnTo>
                  <a:lnTo>
                    <a:pt x="4444873" y="2579624"/>
                  </a:lnTo>
                  <a:lnTo>
                    <a:pt x="4416171" y="2617851"/>
                  </a:lnTo>
                  <a:lnTo>
                    <a:pt x="4384421" y="2653157"/>
                  </a:lnTo>
                  <a:lnTo>
                    <a:pt x="4348988" y="2685034"/>
                  </a:lnTo>
                  <a:lnTo>
                    <a:pt x="4310888" y="2713609"/>
                  </a:lnTo>
                  <a:lnTo>
                    <a:pt x="4270248" y="2738501"/>
                  </a:lnTo>
                  <a:lnTo>
                    <a:pt x="4226560" y="2759456"/>
                  </a:lnTo>
                  <a:lnTo>
                    <a:pt x="4181221" y="2776093"/>
                  </a:lnTo>
                  <a:lnTo>
                    <a:pt x="4133215" y="2788285"/>
                  </a:lnTo>
                  <a:lnTo>
                    <a:pt x="4084066" y="2795651"/>
                  </a:lnTo>
                  <a:lnTo>
                    <a:pt x="4034663" y="2798191"/>
                  </a:lnTo>
                  <a:lnTo>
                    <a:pt x="0" y="2798191"/>
                  </a:lnTo>
                  <a:lnTo>
                    <a:pt x="0" y="494664"/>
                  </a:lnTo>
                  <a:lnTo>
                    <a:pt x="2540" y="445388"/>
                  </a:lnTo>
                  <a:lnTo>
                    <a:pt x="9906" y="396113"/>
                  </a:lnTo>
                  <a:lnTo>
                    <a:pt x="22225" y="348488"/>
                  </a:lnTo>
                  <a:lnTo>
                    <a:pt x="39116" y="302767"/>
                  </a:lnTo>
                  <a:lnTo>
                    <a:pt x="59563" y="259714"/>
                  </a:lnTo>
                  <a:lnTo>
                    <a:pt x="84582" y="218694"/>
                  </a:lnTo>
                  <a:lnTo>
                    <a:pt x="113411" y="180212"/>
                  </a:lnTo>
                  <a:lnTo>
                    <a:pt x="145415" y="145414"/>
                  </a:lnTo>
                  <a:lnTo>
                    <a:pt x="180213" y="113411"/>
                  </a:lnTo>
                  <a:lnTo>
                    <a:pt x="218694" y="84582"/>
                  </a:lnTo>
                  <a:lnTo>
                    <a:pt x="259715" y="59562"/>
                  </a:lnTo>
                  <a:lnTo>
                    <a:pt x="302768" y="39115"/>
                  </a:lnTo>
                  <a:lnTo>
                    <a:pt x="348488" y="22225"/>
                  </a:lnTo>
                  <a:lnTo>
                    <a:pt x="396113" y="9905"/>
                  </a:lnTo>
                  <a:lnTo>
                    <a:pt x="445389" y="2539"/>
                  </a:lnTo>
                  <a:lnTo>
                    <a:pt x="494665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573511" y="1200911"/>
              <a:ext cx="1203959" cy="107594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627581" y="1203960"/>
              <a:ext cx="1096010" cy="969644"/>
            </a:xfrm>
            <a:custGeom>
              <a:avLst/>
              <a:gdLst/>
              <a:ahLst/>
              <a:cxnLst/>
              <a:rect l="l" t="t" r="r" b="b"/>
              <a:pathLst>
                <a:path w="1096009" h="969644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3611"/>
                  </a:lnTo>
                  <a:lnTo>
                    <a:pt x="0" y="484631"/>
                  </a:lnTo>
                  <a:lnTo>
                    <a:pt x="2833" y="505797"/>
                  </a:lnTo>
                  <a:lnTo>
                    <a:pt x="243236" y="927226"/>
                  </a:lnTo>
                  <a:lnTo>
                    <a:pt x="273700" y="958008"/>
                  </a:lnTo>
                  <a:lnTo>
                    <a:pt x="315499" y="969263"/>
                  </a:lnTo>
                  <a:lnTo>
                    <a:pt x="780319" y="969263"/>
                  </a:lnTo>
                  <a:lnTo>
                    <a:pt x="821610" y="958008"/>
                  </a:lnTo>
                  <a:lnTo>
                    <a:pt x="851566" y="927226"/>
                  </a:lnTo>
                  <a:lnTo>
                    <a:pt x="1084484" y="525652"/>
                  </a:lnTo>
                  <a:lnTo>
                    <a:pt x="1095819" y="484632"/>
                  </a:lnTo>
                  <a:lnTo>
                    <a:pt x="1092985" y="463466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548B1C">
                <a:alpha val="54116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9724834" y="359663"/>
              <a:ext cx="1826895" cy="1614170"/>
            </a:xfrm>
            <a:custGeom>
              <a:avLst/>
              <a:gdLst/>
              <a:ahLst/>
              <a:cxnLst/>
              <a:rect l="l" t="t" r="r" b="b"/>
              <a:pathLst>
                <a:path w="1826895" h="1614170">
                  <a:moveTo>
                    <a:pt x="1300924" y="0"/>
                  </a:moveTo>
                  <a:lnTo>
                    <a:pt x="852904" y="0"/>
                  </a:lnTo>
                  <a:lnTo>
                    <a:pt x="622839" y="0"/>
                  </a:lnTo>
                  <a:lnTo>
                    <a:pt x="538079" y="0"/>
                  </a:lnTo>
                  <a:lnTo>
                    <a:pt x="525970" y="0"/>
                  </a:lnTo>
                  <a:lnTo>
                    <a:pt x="489511" y="4843"/>
                  </a:lnTo>
                  <a:lnTo>
                    <a:pt x="456326" y="18748"/>
                  </a:lnTo>
                  <a:lnTo>
                    <a:pt x="427833" y="40772"/>
                  </a:lnTo>
                  <a:lnTo>
                    <a:pt x="405447" y="69976"/>
                  </a:lnTo>
                  <a:lnTo>
                    <a:pt x="181951" y="456543"/>
                  </a:lnTo>
                  <a:lnTo>
                    <a:pt x="67182" y="655050"/>
                  </a:lnTo>
                  <a:lnTo>
                    <a:pt x="24899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355" y="1261850"/>
                  </a:lnTo>
                  <a:lnTo>
                    <a:pt x="357124" y="1460357"/>
                  </a:lnTo>
                  <a:lnTo>
                    <a:pt x="399407" y="1533491"/>
                  </a:lnTo>
                  <a:lnTo>
                    <a:pt x="405447" y="1543939"/>
                  </a:lnTo>
                  <a:lnTo>
                    <a:pt x="427833" y="1573143"/>
                  </a:lnTo>
                  <a:lnTo>
                    <a:pt x="456326" y="1595167"/>
                  </a:lnTo>
                  <a:lnTo>
                    <a:pt x="489511" y="1609072"/>
                  </a:lnTo>
                  <a:lnTo>
                    <a:pt x="525970" y="1613915"/>
                  </a:lnTo>
                  <a:lnTo>
                    <a:pt x="973990" y="1613915"/>
                  </a:lnTo>
                  <a:lnTo>
                    <a:pt x="1204055" y="1613915"/>
                  </a:lnTo>
                  <a:lnTo>
                    <a:pt x="1288815" y="1613915"/>
                  </a:lnTo>
                  <a:lnTo>
                    <a:pt x="1300924" y="1613915"/>
                  </a:lnTo>
                  <a:lnTo>
                    <a:pt x="1336661" y="1609072"/>
                  </a:lnTo>
                  <a:lnTo>
                    <a:pt x="1369742" y="1595167"/>
                  </a:lnTo>
                  <a:lnTo>
                    <a:pt x="1398133" y="1573143"/>
                  </a:lnTo>
                  <a:lnTo>
                    <a:pt x="1419796" y="1543939"/>
                  </a:lnTo>
                  <a:lnTo>
                    <a:pt x="1644247" y="1157372"/>
                  </a:lnTo>
                  <a:lnTo>
                    <a:pt x="1759505" y="958865"/>
                  </a:lnTo>
                  <a:lnTo>
                    <a:pt x="1801969" y="885731"/>
                  </a:lnTo>
                  <a:lnTo>
                    <a:pt x="1808035" y="875284"/>
                  </a:lnTo>
                  <a:lnTo>
                    <a:pt x="1822180" y="842216"/>
                  </a:lnTo>
                  <a:lnTo>
                    <a:pt x="1826895" y="806958"/>
                  </a:lnTo>
                  <a:lnTo>
                    <a:pt x="1822180" y="771699"/>
                  </a:lnTo>
                  <a:lnTo>
                    <a:pt x="1808035" y="738632"/>
                  </a:lnTo>
                  <a:lnTo>
                    <a:pt x="1583584" y="352065"/>
                  </a:lnTo>
                  <a:lnTo>
                    <a:pt x="1468326" y="153558"/>
                  </a:lnTo>
                  <a:lnTo>
                    <a:pt x="1425862" y="80424"/>
                  </a:lnTo>
                  <a:lnTo>
                    <a:pt x="1398133" y="40772"/>
                  </a:lnTo>
                  <a:lnTo>
                    <a:pt x="1336661" y="4843"/>
                  </a:lnTo>
                  <a:lnTo>
                    <a:pt x="1300924" y="0"/>
                  </a:lnTo>
                  <a:close/>
                </a:path>
              </a:pathLst>
            </a:custGeom>
            <a:ln w="64008">
              <a:solidFill>
                <a:srgbClr val="FFEC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363855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Ulnar</a:t>
            </a:r>
            <a:r>
              <a:rPr sz="3200" b="0" spc="-4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–</a:t>
            </a:r>
            <a:r>
              <a:rPr sz="3200" b="0" spc="-114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ULNT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3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16</a:t>
            </a:fld>
            <a:endParaRPr dirty="0"/>
          </a:p>
        </p:txBody>
      </p:sp>
      <p:sp>
        <p:nvSpPr>
          <p:cNvPr id="13" name="object 13"/>
          <p:cNvSpPr txBox="1"/>
          <p:nvPr/>
        </p:nvSpPr>
        <p:spPr>
          <a:xfrm>
            <a:off x="419506" y="1272616"/>
            <a:ext cx="5611495" cy="2199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indent="-26670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Begin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with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patient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in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supine.</a:t>
            </a:r>
            <a:endParaRPr sz="1800">
              <a:latin typeface="Calibri Light"/>
              <a:cs typeface="Calibri Light"/>
            </a:endParaRPr>
          </a:p>
          <a:p>
            <a:pPr marL="279400" marR="5080" indent="-266700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Extend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wrist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fingers,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pronate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forearm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and</a:t>
            </a:r>
            <a:r>
              <a:rPr sz="1800" spc="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flex </a:t>
            </a:r>
            <a:r>
              <a:rPr sz="1800" spc="-39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30" dirty="0">
                <a:solidFill>
                  <a:srgbClr val="404040"/>
                </a:solidFill>
                <a:latin typeface="Calibri Light"/>
                <a:cs typeface="Calibri Light"/>
              </a:rPr>
              <a:t>elbow.</a:t>
            </a:r>
            <a:endParaRPr sz="1800">
              <a:latin typeface="Calibri Light"/>
              <a:cs typeface="Calibri Light"/>
            </a:endParaRPr>
          </a:p>
          <a:p>
            <a:pPr marL="279400" marR="727075" indent="-266700">
              <a:lnSpc>
                <a:spcPct val="150100"/>
              </a:lnSpc>
              <a:spcBef>
                <a:spcPts val="994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While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maintaining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this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position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laterally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rotate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-39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shoulder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depress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shoulder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girdle.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19506" y="3574796"/>
            <a:ext cx="547306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5080" indent="-266700">
              <a:lnSpc>
                <a:spcPct val="150000"/>
              </a:lnSpc>
              <a:spcBef>
                <a:spcPts val="1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Finally abduct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shoulder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110</a:t>
            </a:r>
            <a:r>
              <a:rPr sz="1800" spc="-5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° or </a:t>
            </a:r>
            <a:r>
              <a:rPr sz="1800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until </a:t>
            </a:r>
            <a:r>
              <a:rPr sz="1800" spc="-10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symptoms are </a:t>
            </a:r>
            <a:r>
              <a:rPr sz="1800" spc="-480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Leelawadee UI Semilight"/>
                <a:cs typeface="Leelawadee UI Semilight"/>
              </a:rPr>
              <a:t>felt.</a:t>
            </a:r>
            <a:endParaRPr sz="1800">
              <a:latin typeface="Leelawadee UI Semilight"/>
              <a:cs typeface="Leelawadee UI Semiligh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19506" y="4524502"/>
            <a:ext cx="5661660" cy="1260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9400" marR="5080" indent="-266700">
              <a:lnSpc>
                <a:spcPct val="150000"/>
              </a:lnSpc>
              <a:spcBef>
                <a:spcPts val="1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85" dirty="0">
                <a:solidFill>
                  <a:srgbClr val="404040"/>
                </a:solidFill>
                <a:latin typeface="Calibri Light"/>
                <a:cs typeface="Calibri Light"/>
              </a:rPr>
              <a:t>To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sensitize</a:t>
            </a:r>
            <a:r>
              <a:rPr sz="1800" spc="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maneuver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as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patient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to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lat.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flex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the 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cervical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spine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404040"/>
                </a:solidFill>
                <a:latin typeface="Calibri Light"/>
                <a:cs typeface="Calibri Light"/>
              </a:rPr>
              <a:t>away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from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test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 side</a:t>
            </a:r>
            <a:r>
              <a:rPr sz="1800" spc="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then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towards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test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side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and</a:t>
            </a:r>
            <a:r>
              <a:rPr sz="1800" spc="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ask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404040"/>
                </a:solidFill>
                <a:latin typeface="Calibri Light"/>
                <a:cs typeface="Calibri Light"/>
              </a:rPr>
              <a:t>if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movements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increase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or</a:t>
            </a:r>
            <a:r>
              <a:rPr sz="1800" spc="-15" dirty="0">
                <a:solidFill>
                  <a:srgbClr val="404040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404040"/>
                </a:solidFill>
                <a:latin typeface="Calibri Light"/>
                <a:cs typeface="Calibri Light"/>
              </a:rPr>
              <a:t>decrease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 symptoms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800970" y="3776217"/>
            <a:ext cx="679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UL</a:t>
            </a:r>
            <a:r>
              <a:rPr sz="1800" spc="-25" dirty="0">
                <a:solidFill>
                  <a:srgbClr val="6F2F9F"/>
                </a:solidFill>
                <a:latin typeface="Calibri Light"/>
                <a:cs typeface="Calibri Light"/>
              </a:rPr>
              <a:t>N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T</a:t>
            </a:r>
            <a:r>
              <a:rPr sz="1800" spc="-70" dirty="0">
                <a:solidFill>
                  <a:srgbClr val="6F2F9F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6F2F9F"/>
                </a:solidFill>
                <a:latin typeface="Calibri Light"/>
                <a:cs typeface="Calibri Light"/>
              </a:rPr>
              <a:t>3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843564" y="0"/>
            <a:ext cx="3351529" cy="6858000"/>
            <a:chOff x="8843564" y="0"/>
            <a:chExt cx="3351529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10672" y="3659123"/>
              <a:ext cx="1098803" cy="93573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27180" y="0"/>
              <a:ext cx="464820" cy="68579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1727180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843564" y="614172"/>
              <a:ext cx="3115472" cy="288797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401300" y="2590800"/>
              <a:ext cx="1790699" cy="1676400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155524"/>
            <a:ext cx="4655185" cy="953769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Sciatic</a:t>
            </a:r>
            <a:r>
              <a:rPr sz="3200" b="0" spc="-5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–</a:t>
            </a:r>
            <a:r>
              <a:rPr sz="3200" b="0" spc="-9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Straight</a:t>
            </a:r>
            <a:r>
              <a:rPr sz="3200" b="0" spc="-4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Leg </a:t>
            </a:r>
            <a:r>
              <a:rPr sz="3200" b="0" spc="-62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Raising</a:t>
            </a:r>
            <a:r>
              <a:rPr sz="3200" b="0" spc="-10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SLR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17</a:t>
            </a:fld>
            <a:endParaRPr dirty="0"/>
          </a:p>
        </p:txBody>
      </p:sp>
      <p:sp>
        <p:nvSpPr>
          <p:cNvPr id="9" name="object 9"/>
          <p:cNvSpPr txBox="1"/>
          <p:nvPr/>
        </p:nvSpPr>
        <p:spPr>
          <a:xfrm>
            <a:off x="369214" y="1216279"/>
            <a:ext cx="6296025" cy="3032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69545">
              <a:lnSpc>
                <a:spcPct val="150000"/>
              </a:lnSpc>
              <a:spcBef>
                <a:spcPts val="100"/>
              </a:spcBef>
            </a:pPr>
            <a:r>
              <a:rPr sz="1800" dirty="0">
                <a:latin typeface="Calibri Light"/>
                <a:cs typeface="Calibri Light"/>
              </a:rPr>
              <a:t>This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maneuver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used as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main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spc="-5" dirty="0">
                <a:latin typeface="Calibri Light"/>
                <a:cs typeface="Calibri Light"/>
              </a:rPr>
              <a:t>diagnosis</a:t>
            </a:r>
            <a:r>
              <a:rPr sz="1800" spc="3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lumbar disc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herniations.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</a:t>
            </a:r>
            <a:r>
              <a:rPr sz="1800" spc="-5" dirty="0">
                <a:latin typeface="Calibri Light"/>
                <a:cs typeface="Calibri Light"/>
              </a:rPr>
              <a:t> can</a:t>
            </a:r>
            <a:r>
              <a:rPr sz="1800" dirty="0">
                <a:latin typeface="Calibri Light"/>
                <a:cs typeface="Calibri Light"/>
              </a:rPr>
              <a:t> also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distinguish</a:t>
            </a:r>
            <a:r>
              <a:rPr sz="1800" spc="3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tight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-10" dirty="0">
                <a:latin typeface="Calibri Light"/>
                <a:cs typeface="Calibri Light"/>
              </a:rPr>
              <a:t> strained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hamstrings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caused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by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possible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restriction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lumbosacral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plexus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sciatic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nerve.</a:t>
            </a:r>
            <a:endParaRPr sz="1800">
              <a:latin typeface="Calibri Light"/>
              <a:cs typeface="Calibri Light"/>
            </a:endParaRPr>
          </a:p>
          <a:p>
            <a:pPr marL="12700" marR="5080">
              <a:lnSpc>
                <a:spcPct val="150000"/>
              </a:lnSpc>
              <a:spcBef>
                <a:spcPts val="994"/>
              </a:spcBef>
            </a:pPr>
            <a:r>
              <a:rPr sz="1800" spc="-10" dirty="0">
                <a:latin typeface="Calibri Light"/>
                <a:cs typeface="Calibri Light"/>
              </a:rPr>
              <a:t>Changes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ankle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combination </a:t>
            </a:r>
            <a:r>
              <a:rPr sz="1800" dirty="0">
                <a:latin typeface="Calibri Light"/>
                <a:cs typeface="Calibri Light"/>
              </a:rPr>
              <a:t>with </a:t>
            </a:r>
            <a:r>
              <a:rPr sz="1800" spc="-5" dirty="0">
                <a:latin typeface="Calibri Light"/>
                <a:cs typeface="Calibri Light"/>
              </a:rPr>
              <a:t>various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hip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knee </a:t>
            </a:r>
            <a:r>
              <a:rPr sz="1800" spc="-5" dirty="0">
                <a:latin typeface="Calibri Light"/>
                <a:cs typeface="Calibri Light"/>
              </a:rPr>
              <a:t>positions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are</a:t>
            </a:r>
            <a:r>
              <a:rPr sz="1800" dirty="0">
                <a:latin typeface="Calibri Light"/>
                <a:cs typeface="Calibri Light"/>
              </a:rPr>
              <a:t> used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differentiate foot</a:t>
            </a:r>
            <a:r>
              <a:rPr sz="1800" spc="-5" dirty="0">
                <a:latin typeface="Calibri Light"/>
                <a:cs typeface="Calibri Light"/>
              </a:rPr>
              <a:t> impairments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such as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plantar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fasciitis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10" dirty="0">
                <a:latin typeface="Calibri Light"/>
                <a:cs typeface="Calibri Light"/>
              </a:rPr>
              <a:t>tarsal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tunnel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syndrome.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69214" y="4350257"/>
            <a:ext cx="6356985" cy="2083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-15" dirty="0">
                <a:latin typeface="Calibri Light"/>
                <a:cs typeface="Calibri Light"/>
              </a:rPr>
              <a:t>Research</a:t>
            </a:r>
            <a:r>
              <a:rPr sz="1800" dirty="0">
                <a:latin typeface="Calibri Light"/>
                <a:cs typeface="Calibri Light"/>
              </a:rPr>
              <a:t> has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found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hamstring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tears,</a:t>
            </a:r>
            <a:r>
              <a:rPr sz="1800" spc="-5" dirty="0">
                <a:latin typeface="Calibri Light"/>
                <a:cs typeface="Calibri Light"/>
              </a:rPr>
              <a:t> that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neural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glides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 </a:t>
            </a:r>
            <a:r>
              <a:rPr sz="1800" spc="-5" dirty="0">
                <a:latin typeface="Calibri Light"/>
                <a:cs typeface="Calibri Light"/>
              </a:rPr>
              <a:t>emphasis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sciatic</a:t>
            </a:r>
            <a:r>
              <a:rPr sz="1800" dirty="0">
                <a:latin typeface="Calibri Light"/>
                <a:cs typeface="Calibri Light"/>
              </a:rPr>
              <a:t> nerve</a:t>
            </a:r>
            <a:r>
              <a:rPr sz="1800" spc="-5" dirty="0">
                <a:latin typeface="Calibri Light"/>
                <a:cs typeface="Calibri Light"/>
              </a:rPr>
              <a:t> glides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part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10" dirty="0">
                <a:latin typeface="Calibri Light"/>
                <a:cs typeface="Calibri Light"/>
              </a:rPr>
              <a:t>treatment </a:t>
            </a:r>
            <a:r>
              <a:rPr sz="1800" spc="-15" dirty="0">
                <a:latin typeface="Calibri Light"/>
                <a:cs typeface="Calibri Light"/>
              </a:rPr>
              <a:t>program 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could </a:t>
            </a:r>
            <a:r>
              <a:rPr sz="1800" spc="-15" dirty="0">
                <a:latin typeface="Calibri Light"/>
                <a:cs typeface="Calibri Light"/>
              </a:rPr>
              <a:t>have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prophylactic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effect</a:t>
            </a:r>
            <a:r>
              <a:rPr sz="1800" spc="-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spc="-10" dirty="0">
                <a:latin typeface="Calibri Light"/>
                <a:cs typeface="Calibri Light"/>
              </a:rPr>
              <a:t>preventing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scar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tissue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from 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developing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5" dirty="0">
                <a:latin typeface="Calibri Light"/>
                <a:cs typeface="Calibri Light"/>
              </a:rPr>
              <a:t>entrapping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spc="-10" dirty="0">
                <a:latin typeface="Calibri Light"/>
                <a:cs typeface="Calibri Light"/>
              </a:rPr>
              <a:t>structures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which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lie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near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hamstring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muscle</a:t>
            </a:r>
            <a:r>
              <a:rPr sz="1800" spc="-5" dirty="0">
                <a:latin typeface="Calibri Light"/>
                <a:cs typeface="Calibri Light"/>
              </a:rPr>
              <a:t> bellies.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33641" y="5501741"/>
            <a:ext cx="309943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(</a:t>
            </a:r>
            <a:r>
              <a:rPr sz="1800" spc="-10" dirty="0">
                <a:solidFill>
                  <a:srgbClr val="74032A"/>
                </a:solidFill>
                <a:latin typeface="Calibri Light"/>
                <a:cs typeface="Calibri Light"/>
              </a:rPr>
              <a:t>A</a:t>
            </a:r>
            <a:r>
              <a:rPr sz="1800" spc="5" dirty="0">
                <a:solidFill>
                  <a:srgbClr val="74032A"/>
                </a:solidFill>
                <a:latin typeface="Calibri Light"/>
                <a:cs typeface="Calibri Light"/>
              </a:rPr>
              <a:t>g</a:t>
            </a:r>
            <a:r>
              <a:rPr sz="1800" spc="-30" dirty="0">
                <a:solidFill>
                  <a:srgbClr val="74032A"/>
                </a:solidFill>
                <a:latin typeface="Calibri Light"/>
                <a:cs typeface="Calibri Light"/>
              </a:rPr>
              <a:t>g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e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n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P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T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3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R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e</a:t>
            </a:r>
            <a:r>
              <a:rPr sz="1800" spc="-30" dirty="0">
                <a:solidFill>
                  <a:srgbClr val="74032A"/>
                </a:solidFill>
                <a:latin typeface="Calibri Light"/>
                <a:cs typeface="Calibri Light"/>
              </a:rPr>
              <a:t>ut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e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man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P</a:t>
            </a:r>
            <a:r>
              <a:rPr sz="1800" spc="-190" dirty="0">
                <a:solidFill>
                  <a:srgbClr val="74032A"/>
                </a:solidFill>
                <a:latin typeface="Calibri Light"/>
                <a:cs typeface="Calibri Light"/>
              </a:rPr>
              <a:t>T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20</a:t>
            </a:r>
            <a:r>
              <a:rPr sz="1800" spc="-10" dirty="0">
                <a:solidFill>
                  <a:srgbClr val="74032A"/>
                </a:solidFill>
                <a:latin typeface="Calibri Light"/>
                <a:cs typeface="Calibri Light"/>
              </a:rPr>
              <a:t>1</a:t>
            </a:r>
            <a:r>
              <a:rPr sz="1800" spc="-15" dirty="0">
                <a:solidFill>
                  <a:srgbClr val="74032A"/>
                </a:solidFill>
                <a:latin typeface="Calibri Light"/>
                <a:cs typeface="Calibri Light"/>
              </a:rPr>
              <a:t>0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325868" y="0"/>
            <a:ext cx="4869180" cy="6858000"/>
            <a:chOff x="7325868" y="0"/>
            <a:chExt cx="486918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72572" y="3093720"/>
              <a:ext cx="1100327" cy="93573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27180" y="0"/>
              <a:ext cx="464820" cy="68579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25868" y="132587"/>
              <a:ext cx="3496055" cy="46177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580376" y="387095"/>
              <a:ext cx="2987039" cy="410870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773924" y="580644"/>
              <a:ext cx="2599944" cy="372160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7729728" y="536448"/>
              <a:ext cx="2689225" cy="3810635"/>
            </a:xfrm>
            <a:custGeom>
              <a:avLst/>
              <a:gdLst/>
              <a:ahLst/>
              <a:cxnLst/>
              <a:rect l="l" t="t" r="r" b="b"/>
              <a:pathLst>
                <a:path w="2689225" h="3810635">
                  <a:moveTo>
                    <a:pt x="476376" y="0"/>
                  </a:moveTo>
                  <a:lnTo>
                    <a:pt x="2688717" y="0"/>
                  </a:lnTo>
                  <a:lnTo>
                    <a:pt x="2688717" y="3333877"/>
                  </a:lnTo>
                  <a:lnTo>
                    <a:pt x="2686177" y="3381629"/>
                  </a:lnTo>
                  <a:lnTo>
                    <a:pt x="2679192" y="3428746"/>
                  </a:lnTo>
                  <a:lnTo>
                    <a:pt x="2667254" y="3474847"/>
                  </a:lnTo>
                  <a:lnTo>
                    <a:pt x="2651125" y="3518662"/>
                  </a:lnTo>
                  <a:lnTo>
                    <a:pt x="2631058" y="3560191"/>
                  </a:lnTo>
                  <a:lnTo>
                    <a:pt x="2607055" y="3599815"/>
                  </a:lnTo>
                  <a:lnTo>
                    <a:pt x="2579878" y="3636772"/>
                  </a:lnTo>
                  <a:lnTo>
                    <a:pt x="2548763" y="3670427"/>
                  </a:lnTo>
                  <a:lnTo>
                    <a:pt x="2515107" y="3701415"/>
                  </a:lnTo>
                  <a:lnTo>
                    <a:pt x="2478278" y="3728593"/>
                  </a:lnTo>
                  <a:lnTo>
                    <a:pt x="2438654" y="3752596"/>
                  </a:lnTo>
                  <a:lnTo>
                    <a:pt x="2397125" y="3772662"/>
                  </a:lnTo>
                  <a:lnTo>
                    <a:pt x="2353310" y="3788918"/>
                  </a:lnTo>
                  <a:lnTo>
                    <a:pt x="2307208" y="3800729"/>
                  </a:lnTo>
                  <a:lnTo>
                    <a:pt x="2259965" y="3807714"/>
                  </a:lnTo>
                  <a:lnTo>
                    <a:pt x="2212340" y="3810254"/>
                  </a:lnTo>
                  <a:lnTo>
                    <a:pt x="0" y="3810254"/>
                  </a:lnTo>
                  <a:lnTo>
                    <a:pt x="0" y="476376"/>
                  </a:lnTo>
                  <a:lnTo>
                    <a:pt x="2540" y="428751"/>
                  </a:lnTo>
                  <a:lnTo>
                    <a:pt x="9525" y="381507"/>
                  </a:lnTo>
                  <a:lnTo>
                    <a:pt x="21463" y="335406"/>
                  </a:lnTo>
                  <a:lnTo>
                    <a:pt x="37592" y="291591"/>
                  </a:lnTo>
                  <a:lnTo>
                    <a:pt x="57657" y="250062"/>
                  </a:lnTo>
                  <a:lnTo>
                    <a:pt x="81661" y="210438"/>
                  </a:lnTo>
                  <a:lnTo>
                    <a:pt x="108839" y="173609"/>
                  </a:lnTo>
                  <a:lnTo>
                    <a:pt x="139953" y="139953"/>
                  </a:lnTo>
                  <a:lnTo>
                    <a:pt x="173608" y="108838"/>
                  </a:lnTo>
                  <a:lnTo>
                    <a:pt x="210439" y="81661"/>
                  </a:lnTo>
                  <a:lnTo>
                    <a:pt x="250063" y="57657"/>
                  </a:lnTo>
                  <a:lnTo>
                    <a:pt x="291592" y="37591"/>
                  </a:lnTo>
                  <a:lnTo>
                    <a:pt x="335406" y="21462"/>
                  </a:lnTo>
                  <a:lnTo>
                    <a:pt x="381507" y="9525"/>
                  </a:lnTo>
                  <a:lnTo>
                    <a:pt x="428751" y="2539"/>
                  </a:lnTo>
                  <a:lnTo>
                    <a:pt x="476376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727180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0076688" y="1848611"/>
              <a:ext cx="1883663" cy="1677924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419201" y="238760"/>
            <a:ext cx="6017260" cy="6137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94665">
              <a:lnSpc>
                <a:spcPct val="150000"/>
              </a:lnSpc>
              <a:spcBef>
                <a:spcPts val="100"/>
              </a:spcBef>
            </a:pPr>
            <a:r>
              <a:rPr sz="1800" dirty="0">
                <a:latin typeface="Calibri Light"/>
                <a:cs typeface="Calibri Light"/>
              </a:rPr>
              <a:t>Place the </a:t>
            </a:r>
            <a:r>
              <a:rPr sz="1800" spc="-5" dirty="0">
                <a:latin typeface="Calibri Light"/>
                <a:cs typeface="Calibri Light"/>
              </a:rPr>
              <a:t>patient </a:t>
            </a:r>
            <a:r>
              <a:rPr sz="1800" dirty="0">
                <a:latin typeface="Calibri Light"/>
                <a:cs typeface="Calibri Light"/>
              </a:rPr>
              <a:t>in supine, lift the </a:t>
            </a:r>
            <a:r>
              <a:rPr sz="1800" spc="-10" dirty="0">
                <a:latin typeface="Calibri Light"/>
                <a:cs typeface="Calibri Light"/>
              </a:rPr>
              <a:t>lower extremity into </a:t>
            </a:r>
            <a:r>
              <a:rPr sz="1800" dirty="0">
                <a:latin typeface="Calibri Light"/>
                <a:cs typeface="Calibri Light"/>
              </a:rPr>
              <a:t>SLR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add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ankle </a:t>
            </a:r>
            <a:r>
              <a:rPr sz="1800" spc="-60" dirty="0">
                <a:latin typeface="Calibri Light"/>
                <a:cs typeface="Calibri Light"/>
              </a:rPr>
              <a:t>DF.</a:t>
            </a:r>
            <a:r>
              <a:rPr sz="1800" spc="5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Serval variations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may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done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assist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 </a:t>
            </a:r>
            <a:r>
              <a:rPr sz="1800" spc="-10" dirty="0">
                <a:latin typeface="Calibri Light"/>
                <a:cs typeface="Calibri Light"/>
              </a:rPr>
              <a:t>differentiating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neural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load.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Ankle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DF w/ </a:t>
            </a:r>
            <a:r>
              <a:rPr sz="1800" spc="-10" dirty="0">
                <a:latin typeface="Calibri Light"/>
                <a:cs typeface="Calibri Light"/>
              </a:rPr>
              <a:t>eversion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places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tibial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tract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Ankle DF w/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inversion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places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10" dirty="0">
                <a:latin typeface="Calibri Light"/>
                <a:cs typeface="Calibri Light"/>
              </a:rPr>
              <a:t>sural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</a:t>
            </a:r>
            <a:endParaRPr sz="1800">
              <a:latin typeface="Calibri Light"/>
              <a:cs typeface="Calibri Light"/>
            </a:endParaRPr>
          </a:p>
          <a:p>
            <a:pPr marL="299085" marR="5080" indent="-287020">
              <a:lnSpc>
                <a:spcPct val="150100"/>
              </a:lnSpc>
              <a:spcBef>
                <a:spcPts val="101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Ankle </a:t>
            </a:r>
            <a:r>
              <a:rPr sz="1800" spc="-5" dirty="0">
                <a:latin typeface="Calibri Light"/>
                <a:cs typeface="Calibri Light"/>
              </a:rPr>
              <a:t>PF</a:t>
            </a:r>
            <a:r>
              <a:rPr sz="1800" dirty="0">
                <a:latin typeface="Calibri Light"/>
                <a:cs typeface="Calibri Light"/>
              </a:rPr>
              <a:t> w/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inversion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places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common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peroneal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tract</a:t>
            </a:r>
            <a:endParaRPr sz="1800">
              <a:latin typeface="Calibri Light"/>
              <a:cs typeface="Calibri Light"/>
            </a:endParaRPr>
          </a:p>
          <a:p>
            <a:pPr marL="299085" marR="248920" indent="-287020">
              <a:lnSpc>
                <a:spcPct val="150000"/>
              </a:lnSpc>
              <a:spcBef>
                <a:spcPts val="994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latin typeface="Calibri Light"/>
                <a:cs typeface="Calibri Light"/>
              </a:rPr>
              <a:t>Hip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Adduction </a:t>
            </a:r>
            <a:r>
              <a:rPr sz="1800" spc="-5" dirty="0">
                <a:latin typeface="Calibri Light"/>
                <a:cs typeface="Calibri Light"/>
              </a:rPr>
              <a:t>while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 </a:t>
            </a:r>
            <a:r>
              <a:rPr sz="1800" spc="-5" dirty="0">
                <a:latin typeface="Calibri Light"/>
                <a:cs typeface="Calibri Light"/>
              </a:rPr>
              <a:t>places </a:t>
            </a:r>
            <a:r>
              <a:rPr sz="1800" dirty="0">
                <a:latin typeface="Calibri Light"/>
                <a:cs typeface="Calibri Light"/>
              </a:rPr>
              <a:t>further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 Sciatic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</a:t>
            </a:r>
            <a:r>
              <a:rPr sz="1800" dirty="0">
                <a:latin typeface="Calibri Light"/>
                <a:cs typeface="Calibri Light"/>
              </a:rPr>
              <a:t> - same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medial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rotation</a:t>
            </a:r>
            <a:r>
              <a:rPr sz="1800" spc="-5" dirty="0">
                <a:latin typeface="Calibri Light"/>
                <a:cs typeface="Calibri Light"/>
              </a:rPr>
              <a:t> increases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 Sciatic</a:t>
            </a:r>
            <a:endParaRPr sz="1800">
              <a:latin typeface="Calibri Light"/>
              <a:cs typeface="Calibri Light"/>
            </a:endParaRPr>
          </a:p>
          <a:p>
            <a:pPr marL="299085" marR="24765" indent="-287020">
              <a:lnSpc>
                <a:spcPct val="150000"/>
              </a:lnSpc>
              <a:spcBef>
                <a:spcPts val="994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latin typeface="Calibri Light"/>
                <a:cs typeface="Calibri Light"/>
              </a:rPr>
              <a:t>Passive </a:t>
            </a:r>
            <a:r>
              <a:rPr sz="1800" dirty="0">
                <a:latin typeface="Calibri Light"/>
                <a:cs typeface="Calibri Light"/>
              </a:rPr>
              <a:t>neck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flexion </a:t>
            </a:r>
            <a:r>
              <a:rPr sz="1800" dirty="0">
                <a:latin typeface="Calibri Light"/>
                <a:cs typeface="Calibri Light"/>
              </a:rPr>
              <a:t>while 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pulls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spinal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cord </a:t>
            </a:r>
            <a:r>
              <a:rPr sz="1800" spc="-20" dirty="0">
                <a:latin typeface="Calibri Light"/>
                <a:cs typeface="Calibri Light"/>
              </a:rPr>
              <a:t>cranially,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placing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entire</a:t>
            </a:r>
            <a:r>
              <a:rPr sz="1800" spc="-5" dirty="0">
                <a:latin typeface="Calibri Light"/>
                <a:cs typeface="Calibri Light"/>
              </a:rPr>
              <a:t> nervous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system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15" dirty="0">
                <a:latin typeface="Calibri Light"/>
                <a:cs typeface="Calibri Light"/>
              </a:rPr>
              <a:t>stretch.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Ankle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DF</a:t>
            </a:r>
            <a:r>
              <a:rPr sz="1800" spc="-5" dirty="0">
                <a:latin typeface="Calibri Light"/>
                <a:cs typeface="Calibri Light"/>
              </a:rPr>
              <a:t> with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extension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increases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dirty="0">
                <a:latin typeface="Calibri Light"/>
                <a:cs typeface="Calibri Light"/>
              </a:rPr>
              <a:t> medial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endParaRPr sz="1800">
              <a:latin typeface="Calibri Light"/>
              <a:cs typeface="Calibri Light"/>
            </a:endParaRPr>
          </a:p>
          <a:p>
            <a:pPr marL="299085">
              <a:lnSpc>
                <a:spcPct val="100000"/>
              </a:lnSpc>
              <a:spcBef>
                <a:spcPts val="1080"/>
              </a:spcBef>
            </a:pPr>
            <a:r>
              <a:rPr sz="1800" spc="-15" dirty="0">
                <a:latin typeface="Calibri Light"/>
                <a:cs typeface="Calibri Light"/>
              </a:rPr>
              <a:t>lateral</a:t>
            </a:r>
            <a:r>
              <a:rPr sz="1800" spc="-10" dirty="0">
                <a:latin typeface="Calibri Light"/>
                <a:cs typeface="Calibri Light"/>
              </a:rPr>
              <a:t> plantar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nerves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18</a:t>
            </a:fld>
            <a:endParaRPr dirty="0"/>
          </a:p>
        </p:txBody>
      </p:sp>
      <p:sp>
        <p:nvSpPr>
          <p:cNvPr id="12" name="object 12"/>
          <p:cNvSpPr txBox="1"/>
          <p:nvPr/>
        </p:nvSpPr>
        <p:spPr>
          <a:xfrm>
            <a:off x="7852918" y="5372811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0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6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4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6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176228" y="0"/>
            <a:ext cx="4018915" cy="6858000"/>
            <a:chOff x="8176228" y="0"/>
            <a:chExt cx="401891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76228" y="289559"/>
              <a:ext cx="3531171" cy="309219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672571" y="3093720"/>
              <a:ext cx="1100455" cy="935990"/>
            </a:xfrm>
            <a:custGeom>
              <a:avLst/>
              <a:gdLst/>
              <a:ahLst/>
              <a:cxnLst/>
              <a:rect l="l" t="t" r="r" b="b"/>
              <a:pathLst>
                <a:path w="1100454" h="935989">
                  <a:moveTo>
                    <a:pt x="866394" y="0"/>
                  </a:moveTo>
                  <a:lnTo>
                    <a:pt x="233933" y="0"/>
                  </a:lnTo>
                  <a:lnTo>
                    <a:pt x="0" y="467867"/>
                  </a:lnTo>
                  <a:lnTo>
                    <a:pt x="233933" y="935735"/>
                  </a:lnTo>
                  <a:lnTo>
                    <a:pt x="866394" y="935735"/>
                  </a:lnTo>
                  <a:lnTo>
                    <a:pt x="1100327" y="467867"/>
                  </a:lnTo>
                  <a:lnTo>
                    <a:pt x="866394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76687" y="1848611"/>
              <a:ext cx="1883663" cy="1677924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413766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Slump-Sitting</a:t>
            </a:r>
            <a:r>
              <a:rPr sz="3200" b="0" spc="-5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Maneuver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19</a:t>
            </a:fld>
            <a:endParaRPr dirty="0"/>
          </a:p>
        </p:txBody>
      </p:sp>
      <p:sp>
        <p:nvSpPr>
          <p:cNvPr id="9" name="object 9"/>
          <p:cNvSpPr txBox="1"/>
          <p:nvPr/>
        </p:nvSpPr>
        <p:spPr>
          <a:xfrm>
            <a:off x="419201" y="939165"/>
            <a:ext cx="5430520" cy="3982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718820" indent="-287020">
              <a:lnSpc>
                <a:spcPct val="15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Slump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 a </a:t>
            </a:r>
            <a:r>
              <a:rPr sz="1800" spc="-10" dirty="0">
                <a:latin typeface="Calibri Light"/>
                <a:cs typeface="Calibri Light"/>
              </a:rPr>
              <a:t>more</a:t>
            </a:r>
            <a:r>
              <a:rPr sz="1800" spc="-5" dirty="0">
                <a:latin typeface="Calibri Light"/>
                <a:cs typeface="Calibri Light"/>
              </a:rPr>
              <a:t> sensitive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test,</a:t>
            </a:r>
            <a:r>
              <a:rPr sz="1800" dirty="0">
                <a:latin typeface="Calibri Light"/>
                <a:cs typeface="Calibri Light"/>
              </a:rPr>
              <a:t> used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identify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herniations</a:t>
            </a:r>
            <a:r>
              <a:rPr sz="1800" dirty="0">
                <a:latin typeface="Calibri Light"/>
                <a:cs typeface="Calibri Light"/>
              </a:rPr>
              <a:t> in which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negative.</a:t>
            </a:r>
            <a:endParaRPr sz="1800">
              <a:latin typeface="Calibri Light"/>
              <a:cs typeface="Calibri Light"/>
            </a:endParaRPr>
          </a:p>
          <a:p>
            <a:pPr marL="299085" marR="5080" indent="-287020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20" dirty="0">
                <a:latin typeface="Calibri Light"/>
                <a:cs typeface="Calibri Light"/>
              </a:rPr>
              <a:t>Like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spc="409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slump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used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primary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 </a:t>
            </a:r>
            <a:r>
              <a:rPr sz="1800" spc="-10" dirty="0">
                <a:latin typeface="Calibri Light"/>
                <a:cs typeface="Calibri Light"/>
              </a:rPr>
              <a:t> to </a:t>
            </a:r>
            <a:r>
              <a:rPr sz="1800" spc="-5" dirty="0">
                <a:latin typeface="Calibri Light"/>
                <a:cs typeface="Calibri Light"/>
              </a:rPr>
              <a:t>diagnosis</a:t>
            </a:r>
            <a:r>
              <a:rPr sz="1800" spc="3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lumbar disc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herniations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found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have 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high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correlation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findings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operation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since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its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sensitivity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high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only</a:t>
            </a:r>
            <a:r>
              <a:rPr sz="1800" dirty="0">
                <a:latin typeface="Calibri Light"/>
                <a:cs typeface="Calibri Light"/>
              </a:rPr>
              <a:t> disc </a:t>
            </a:r>
            <a:r>
              <a:rPr sz="1800" spc="-5" dirty="0">
                <a:latin typeface="Calibri Light"/>
                <a:cs typeface="Calibri Light"/>
              </a:rPr>
              <a:t>herniations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leading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root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compression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may</a:t>
            </a:r>
            <a:r>
              <a:rPr sz="1800" spc="-5" dirty="0">
                <a:latin typeface="Calibri Light"/>
                <a:cs typeface="Calibri Light"/>
              </a:rPr>
              <a:t> eventually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need </a:t>
            </a:r>
            <a:r>
              <a:rPr sz="1800" spc="-20" dirty="0">
                <a:latin typeface="Calibri Light"/>
                <a:cs typeface="Calibri Light"/>
              </a:rPr>
              <a:t>surgery.</a:t>
            </a:r>
            <a:endParaRPr sz="1800">
              <a:latin typeface="Calibri Light"/>
              <a:cs typeface="Calibri Light"/>
            </a:endParaRPr>
          </a:p>
          <a:p>
            <a:pPr marL="299085" marR="305435" indent="-287020">
              <a:lnSpc>
                <a:spcPct val="150000"/>
              </a:lnSpc>
              <a:spcBef>
                <a:spcPts val="994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Slump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</a:t>
            </a:r>
            <a:r>
              <a:rPr sz="1800" dirty="0">
                <a:latin typeface="Calibri Light"/>
                <a:cs typeface="Calibri Light"/>
              </a:rPr>
              <a:t> applies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traction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spc="-15" dirty="0">
                <a:latin typeface="Calibri Light"/>
                <a:cs typeface="Calibri Light"/>
              </a:rPr>
              <a:t>roots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by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incorporating</a:t>
            </a:r>
            <a:r>
              <a:rPr sz="1800" dirty="0">
                <a:latin typeface="Calibri Light"/>
                <a:cs typeface="Calibri Light"/>
              </a:rPr>
              <a:t> spinal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hip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joint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flexion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into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leg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5713" y="4896306"/>
            <a:ext cx="5116830" cy="1260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-5" dirty="0">
                <a:latin typeface="Calibri Light"/>
                <a:cs typeface="Calibri Light"/>
              </a:rPr>
              <a:t>raising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would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warn</a:t>
            </a:r>
            <a:r>
              <a:rPr sz="1800" dirty="0">
                <a:latin typeface="Calibri Light"/>
                <a:cs typeface="Calibri Light"/>
              </a:rPr>
              <a:t> the </a:t>
            </a:r>
            <a:r>
              <a:rPr sz="1800" spc="-10" dirty="0">
                <a:latin typeface="Calibri Light"/>
                <a:cs typeface="Calibri Light"/>
              </a:rPr>
              <a:t>therapist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presence</a:t>
            </a:r>
            <a:r>
              <a:rPr sz="1800" spc="-5" dirty="0">
                <a:latin typeface="Calibri Light"/>
                <a:cs typeface="Calibri Light"/>
              </a:rPr>
              <a:t> of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spc="-15" dirty="0">
                <a:latin typeface="Calibri Light"/>
                <a:cs typeface="Calibri Light"/>
              </a:rPr>
              <a:t>root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compression</a:t>
            </a:r>
            <a:r>
              <a:rPr sz="1800" dirty="0">
                <a:latin typeface="Calibri Light"/>
                <a:cs typeface="Calibri Light"/>
              </a:rPr>
              <a:t> when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there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10" dirty="0">
                <a:latin typeface="Calibri Light"/>
                <a:cs typeface="Calibri Light"/>
              </a:rPr>
              <a:t>negative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SLR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test.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307963" y="5090921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493671" y="0"/>
            <a:ext cx="5701665" cy="6858000"/>
            <a:chOff x="6493671" y="0"/>
            <a:chExt cx="570166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493671" y="1601569"/>
              <a:ext cx="4107364" cy="361823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615683" y="1655064"/>
              <a:ext cx="3863339" cy="344423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809231" y="1848611"/>
              <a:ext cx="3476244" cy="305714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765035" y="1804416"/>
              <a:ext cx="3565525" cy="3146425"/>
            </a:xfrm>
            <a:custGeom>
              <a:avLst/>
              <a:gdLst/>
              <a:ahLst/>
              <a:cxnLst/>
              <a:rect l="l" t="t" r="r" b="b"/>
              <a:pathLst>
                <a:path w="3565525" h="3146425">
                  <a:moveTo>
                    <a:pt x="552577" y="0"/>
                  </a:moveTo>
                  <a:lnTo>
                    <a:pt x="3565017" y="0"/>
                  </a:lnTo>
                  <a:lnTo>
                    <a:pt x="3565017" y="2593340"/>
                  </a:lnTo>
                  <a:lnTo>
                    <a:pt x="3562096" y="2648585"/>
                  </a:lnTo>
                  <a:lnTo>
                    <a:pt x="3553841" y="2703703"/>
                  </a:lnTo>
                  <a:lnTo>
                    <a:pt x="3539998" y="2756916"/>
                  </a:lnTo>
                  <a:lnTo>
                    <a:pt x="3521456" y="2807716"/>
                  </a:lnTo>
                  <a:lnTo>
                    <a:pt x="3498215" y="2856103"/>
                  </a:lnTo>
                  <a:lnTo>
                    <a:pt x="3470656" y="2901823"/>
                  </a:lnTo>
                  <a:lnTo>
                    <a:pt x="3438652" y="2944622"/>
                  </a:lnTo>
                  <a:lnTo>
                    <a:pt x="3402838" y="2983738"/>
                  </a:lnTo>
                  <a:lnTo>
                    <a:pt x="3363722" y="3019552"/>
                  </a:lnTo>
                  <a:lnTo>
                    <a:pt x="3320923" y="3051556"/>
                  </a:lnTo>
                  <a:lnTo>
                    <a:pt x="3275203" y="3079115"/>
                  </a:lnTo>
                  <a:lnTo>
                    <a:pt x="3226816" y="3102356"/>
                  </a:lnTo>
                  <a:lnTo>
                    <a:pt x="3176016" y="3120898"/>
                  </a:lnTo>
                  <a:lnTo>
                    <a:pt x="3122803" y="3134741"/>
                  </a:lnTo>
                  <a:lnTo>
                    <a:pt x="3067685" y="3142996"/>
                  </a:lnTo>
                  <a:lnTo>
                    <a:pt x="3012440" y="3145917"/>
                  </a:lnTo>
                  <a:lnTo>
                    <a:pt x="0" y="3145917"/>
                  </a:lnTo>
                  <a:lnTo>
                    <a:pt x="0" y="552576"/>
                  </a:lnTo>
                  <a:lnTo>
                    <a:pt x="2921" y="497332"/>
                  </a:lnTo>
                  <a:lnTo>
                    <a:pt x="11175" y="442213"/>
                  </a:lnTo>
                  <a:lnTo>
                    <a:pt x="25019" y="389000"/>
                  </a:lnTo>
                  <a:lnTo>
                    <a:pt x="43561" y="338200"/>
                  </a:lnTo>
                  <a:lnTo>
                    <a:pt x="66802" y="289813"/>
                  </a:lnTo>
                  <a:lnTo>
                    <a:pt x="94361" y="244094"/>
                  </a:lnTo>
                  <a:lnTo>
                    <a:pt x="126365" y="201295"/>
                  </a:lnTo>
                  <a:lnTo>
                    <a:pt x="162179" y="162179"/>
                  </a:lnTo>
                  <a:lnTo>
                    <a:pt x="201295" y="126364"/>
                  </a:lnTo>
                  <a:lnTo>
                    <a:pt x="244094" y="94361"/>
                  </a:lnTo>
                  <a:lnTo>
                    <a:pt x="289814" y="66801"/>
                  </a:lnTo>
                  <a:lnTo>
                    <a:pt x="338200" y="43561"/>
                  </a:lnTo>
                  <a:lnTo>
                    <a:pt x="389000" y="25019"/>
                  </a:lnTo>
                  <a:lnTo>
                    <a:pt x="442214" y="11175"/>
                  </a:lnTo>
                  <a:lnTo>
                    <a:pt x="497332" y="2921"/>
                  </a:lnTo>
                  <a:lnTo>
                    <a:pt x="552577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419201" y="518921"/>
            <a:ext cx="5846445" cy="36880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latin typeface="Calibri Light"/>
                <a:cs typeface="Calibri Light"/>
              </a:rPr>
              <a:t>Begin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 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patient </a:t>
            </a:r>
            <a:r>
              <a:rPr sz="1800" spc="-10" dirty="0">
                <a:latin typeface="Calibri Light"/>
                <a:cs typeface="Calibri Light"/>
              </a:rPr>
              <a:t>sitting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upright.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5" dirty="0">
                <a:latin typeface="Calibri Light"/>
                <a:cs typeface="Calibri Light"/>
              </a:rPr>
              <a:t>Have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patient slump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by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flexing</a:t>
            </a:r>
            <a:r>
              <a:rPr sz="1800" dirty="0">
                <a:latin typeface="Calibri Light"/>
                <a:cs typeface="Calibri Light"/>
              </a:rPr>
              <a:t> the spine and neck.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5" dirty="0">
                <a:latin typeface="Calibri Light"/>
                <a:cs typeface="Calibri Light"/>
              </a:rPr>
              <a:t>Apply </a:t>
            </a:r>
            <a:r>
              <a:rPr sz="1800" spc="-10" dirty="0">
                <a:latin typeface="Calibri Light"/>
                <a:cs typeface="Calibri Light"/>
              </a:rPr>
              <a:t>gentle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over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pressure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</a:t>
            </a:r>
            <a:r>
              <a:rPr sz="1800" spc="-5" dirty="0">
                <a:latin typeface="Calibri Light"/>
                <a:cs typeface="Calibri Light"/>
              </a:rPr>
              <a:t> cervical</a:t>
            </a:r>
            <a:r>
              <a:rPr sz="1800" dirty="0">
                <a:latin typeface="Calibri Light"/>
                <a:cs typeface="Calibri Light"/>
              </a:rPr>
              <a:t> spine </a:t>
            </a:r>
            <a:r>
              <a:rPr sz="1800" spc="-10" dirty="0">
                <a:latin typeface="Calibri Light"/>
                <a:cs typeface="Calibri Light"/>
              </a:rPr>
              <a:t>flexion</a:t>
            </a:r>
            <a:endParaRPr sz="1800">
              <a:latin typeface="Calibri Light"/>
              <a:cs typeface="Calibri Light"/>
            </a:endParaRPr>
          </a:p>
          <a:p>
            <a:pPr marL="299085" marR="5080" indent="-287020">
              <a:lnSpc>
                <a:spcPct val="150000"/>
              </a:lnSpc>
              <a:spcBef>
                <a:spcPts val="101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85" dirty="0">
                <a:latin typeface="Calibri Light"/>
                <a:cs typeface="Calibri Light"/>
              </a:rPr>
              <a:t>To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sensitize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5" dirty="0">
                <a:latin typeface="Calibri Light"/>
                <a:cs typeface="Calibri Light"/>
              </a:rPr>
              <a:t>maneuver,</a:t>
            </a:r>
            <a:r>
              <a:rPr sz="1800" spc="-10" dirty="0">
                <a:latin typeface="Calibri Light"/>
                <a:cs typeface="Calibri Light"/>
              </a:rPr>
              <a:t> dorsiflex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ankle 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then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extend </a:t>
            </a:r>
            <a:r>
              <a:rPr sz="1800" dirty="0">
                <a:latin typeface="Calibri Light"/>
                <a:cs typeface="Calibri Light"/>
              </a:rPr>
              <a:t>the knee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point of </a:t>
            </a:r>
            <a:r>
              <a:rPr sz="1800" spc="-10" dirty="0">
                <a:latin typeface="Calibri Light"/>
                <a:cs typeface="Calibri Light"/>
              </a:rPr>
              <a:t>resistance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reproduction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symptoms.</a:t>
            </a:r>
            <a:endParaRPr sz="1800">
              <a:latin typeface="Calibri Light"/>
              <a:cs typeface="Calibri Light"/>
            </a:endParaRPr>
          </a:p>
          <a:p>
            <a:pPr marL="299085" marR="438150" indent="-287020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latin typeface="Calibri Light"/>
                <a:cs typeface="Calibri Light"/>
              </a:rPr>
              <a:t>Release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over pressure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spine 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have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patient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actively</a:t>
            </a:r>
            <a:r>
              <a:rPr sz="1800" spc="-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extend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neck</a:t>
            </a:r>
            <a:r>
              <a:rPr sz="1800" spc="-10" dirty="0">
                <a:latin typeface="Calibri Light"/>
                <a:cs typeface="Calibri Light"/>
              </a:rPr>
              <a:t> to </a:t>
            </a:r>
            <a:r>
              <a:rPr sz="1800" dirty="0">
                <a:latin typeface="Calibri Light"/>
                <a:cs typeface="Calibri Light"/>
              </a:rPr>
              <a:t>see if </a:t>
            </a:r>
            <a:r>
              <a:rPr sz="1800" spc="-10" dirty="0">
                <a:latin typeface="Calibri Light"/>
                <a:cs typeface="Calibri Light"/>
              </a:rPr>
              <a:t>symptoms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subside.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19201" y="4307713"/>
            <a:ext cx="5901055" cy="2338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marR="5080" indent="-287020">
              <a:lnSpc>
                <a:spcPct val="1501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latin typeface="Calibri Light"/>
                <a:cs typeface="Calibri Light"/>
              </a:rPr>
              <a:t>Increase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release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stretch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force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by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moving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one joint</a:t>
            </a:r>
            <a:r>
              <a:rPr sz="1800" dirty="0">
                <a:latin typeface="Calibri Light"/>
                <a:cs typeface="Calibri Light"/>
              </a:rPr>
              <a:t> in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chain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 </a:t>
            </a:r>
            <a:r>
              <a:rPr sz="1800" spc="-20" dirty="0">
                <a:latin typeface="Calibri Light"/>
                <a:cs typeface="Calibri Light"/>
              </a:rPr>
              <a:t>few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degrees</a:t>
            </a:r>
            <a:endParaRPr sz="1800">
              <a:latin typeface="Calibri Light"/>
              <a:cs typeface="Calibri Light"/>
            </a:endParaRPr>
          </a:p>
          <a:p>
            <a:pPr marL="841375" lvl="1" indent="-287020">
              <a:lnSpc>
                <a:spcPct val="100000"/>
              </a:lnSpc>
              <a:spcBef>
                <a:spcPts val="1585"/>
              </a:spcBef>
              <a:buFont typeface="Arial MT"/>
              <a:buChar char="•"/>
              <a:tabLst>
                <a:tab pos="841375" algn="l"/>
                <a:tab pos="842010" algn="l"/>
              </a:tabLst>
            </a:pPr>
            <a:r>
              <a:rPr sz="1800" spc="-10" dirty="0">
                <a:latin typeface="Calibri Light"/>
                <a:cs typeface="Calibri Light"/>
              </a:rPr>
              <a:t>Knee</a:t>
            </a:r>
            <a:r>
              <a:rPr sz="1800" spc="-3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Flex/Ext</a:t>
            </a:r>
            <a:endParaRPr sz="1800">
              <a:latin typeface="Calibri Light"/>
              <a:cs typeface="Calibri Light"/>
            </a:endParaRPr>
          </a:p>
          <a:p>
            <a:pPr marL="841375" lvl="1" indent="-287020">
              <a:lnSpc>
                <a:spcPct val="100000"/>
              </a:lnSpc>
              <a:spcBef>
                <a:spcPts val="1580"/>
              </a:spcBef>
              <a:buFont typeface="Arial MT"/>
              <a:buChar char="•"/>
              <a:tabLst>
                <a:tab pos="841375" algn="l"/>
                <a:tab pos="842010" algn="l"/>
              </a:tabLst>
            </a:pPr>
            <a:r>
              <a:rPr sz="1800" dirty="0">
                <a:latin typeface="Calibri Light"/>
                <a:cs typeface="Calibri Light"/>
              </a:rPr>
              <a:t>Ankle</a:t>
            </a:r>
            <a:r>
              <a:rPr sz="1800" spc="-3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DF/PF</a:t>
            </a:r>
            <a:endParaRPr sz="1800">
              <a:latin typeface="Calibri Light"/>
              <a:cs typeface="Calibri Light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Font typeface="Arial MT"/>
              <a:buChar char="•"/>
            </a:pPr>
            <a:endParaRPr sz="1700">
              <a:latin typeface="Calibri Light"/>
              <a:cs typeface="Calibri Ligh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spc="-10" dirty="0">
                <a:latin typeface="Calibri Light"/>
                <a:cs typeface="Calibri Light"/>
              </a:rPr>
              <a:t>Note</a:t>
            </a:r>
            <a:r>
              <a:rPr sz="1800" spc="-4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Response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872721" y="6369811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20</a:t>
            </a:r>
            <a:endParaRPr sz="12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10076688" y="1848611"/>
            <a:ext cx="1884045" cy="2181225"/>
            <a:chOff x="10076688" y="1848611"/>
            <a:chExt cx="1884045" cy="2181225"/>
          </a:xfrm>
        </p:grpSpPr>
        <p:sp>
          <p:nvSpPr>
            <p:cNvPr id="13" name="object 13"/>
            <p:cNvSpPr/>
            <p:nvPr/>
          </p:nvSpPr>
          <p:spPr>
            <a:xfrm>
              <a:off x="10672572" y="3093719"/>
              <a:ext cx="1100455" cy="935990"/>
            </a:xfrm>
            <a:custGeom>
              <a:avLst/>
              <a:gdLst/>
              <a:ahLst/>
              <a:cxnLst/>
              <a:rect l="l" t="t" r="r" b="b"/>
              <a:pathLst>
                <a:path w="1100454" h="935989">
                  <a:moveTo>
                    <a:pt x="866394" y="0"/>
                  </a:moveTo>
                  <a:lnTo>
                    <a:pt x="233933" y="0"/>
                  </a:lnTo>
                  <a:lnTo>
                    <a:pt x="0" y="467867"/>
                  </a:lnTo>
                  <a:lnTo>
                    <a:pt x="233933" y="935735"/>
                  </a:lnTo>
                  <a:lnTo>
                    <a:pt x="866394" y="935735"/>
                  </a:lnTo>
                  <a:lnTo>
                    <a:pt x="1100327" y="467867"/>
                  </a:lnTo>
                  <a:lnTo>
                    <a:pt x="866394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076688" y="1848611"/>
              <a:ext cx="1883663" cy="16779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66047" y="0"/>
            <a:ext cx="3429000" cy="6858000"/>
            <a:chOff x="8766047" y="0"/>
            <a:chExt cx="3429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672571" y="3093720"/>
              <a:ext cx="1100455" cy="935990"/>
            </a:xfrm>
            <a:custGeom>
              <a:avLst/>
              <a:gdLst/>
              <a:ahLst/>
              <a:cxnLst/>
              <a:rect l="l" t="t" r="r" b="b"/>
              <a:pathLst>
                <a:path w="1100454" h="935989">
                  <a:moveTo>
                    <a:pt x="866394" y="0"/>
                  </a:moveTo>
                  <a:lnTo>
                    <a:pt x="233933" y="0"/>
                  </a:lnTo>
                  <a:lnTo>
                    <a:pt x="0" y="467867"/>
                  </a:lnTo>
                  <a:lnTo>
                    <a:pt x="233933" y="935735"/>
                  </a:lnTo>
                  <a:lnTo>
                    <a:pt x="866394" y="935735"/>
                  </a:lnTo>
                  <a:lnTo>
                    <a:pt x="1100327" y="467867"/>
                  </a:lnTo>
                  <a:lnTo>
                    <a:pt x="866394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6047" y="99060"/>
              <a:ext cx="2849879" cy="208635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76687" y="1848611"/>
              <a:ext cx="1883663" cy="1677924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559181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1A0E48"/>
                </a:solidFill>
                <a:latin typeface="Corbel"/>
                <a:cs typeface="Corbel"/>
              </a:rPr>
              <a:t>Femoral</a:t>
            </a:r>
            <a:r>
              <a:rPr sz="3200" b="0" spc="-40" dirty="0">
                <a:solidFill>
                  <a:srgbClr val="1A0E48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1A0E48"/>
                </a:solidFill>
                <a:latin typeface="Corbel"/>
                <a:cs typeface="Corbel"/>
              </a:rPr>
              <a:t>Nerve:</a:t>
            </a:r>
            <a:r>
              <a:rPr sz="3200" b="0" spc="-40" dirty="0">
                <a:solidFill>
                  <a:srgbClr val="1A0E48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1A0E48"/>
                </a:solidFill>
                <a:latin typeface="Corbel"/>
                <a:cs typeface="Corbel"/>
              </a:rPr>
              <a:t>Prone</a:t>
            </a:r>
            <a:r>
              <a:rPr sz="3200" b="0" spc="-20" dirty="0">
                <a:solidFill>
                  <a:srgbClr val="1A0E48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1A0E48"/>
                </a:solidFill>
                <a:latin typeface="Corbel"/>
                <a:cs typeface="Corbel"/>
              </a:rPr>
              <a:t>Knee</a:t>
            </a:r>
            <a:r>
              <a:rPr sz="3200" b="0" spc="-30" dirty="0">
                <a:solidFill>
                  <a:srgbClr val="1A0E48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1A0E48"/>
                </a:solidFill>
                <a:latin typeface="Corbel"/>
                <a:cs typeface="Corbel"/>
              </a:rPr>
              <a:t>Bend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21</a:t>
            </a:fld>
            <a:endParaRPr dirty="0"/>
          </a:p>
        </p:txBody>
      </p:sp>
      <p:sp>
        <p:nvSpPr>
          <p:cNvPr id="9" name="object 9"/>
          <p:cNvSpPr txBox="1"/>
          <p:nvPr/>
        </p:nvSpPr>
        <p:spPr>
          <a:xfrm>
            <a:off x="419506" y="1282954"/>
            <a:ext cx="5668010" cy="2083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dirty="0">
                <a:latin typeface="Calibri Light"/>
                <a:cs typeface="Calibri Light"/>
              </a:rPr>
              <a:t>This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maneuver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used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when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symptoms are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related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dirty="0">
                <a:latin typeface="Calibri Light"/>
                <a:cs typeface="Calibri Light"/>
              </a:rPr>
              <a:t>pain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low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back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neurological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signs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sensation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in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anterior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thigh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are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considered</a:t>
            </a:r>
            <a:r>
              <a:rPr sz="1800" dirty="0">
                <a:latin typeface="Calibri Light"/>
                <a:cs typeface="Calibri Light"/>
              </a:rPr>
              <a:t> a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positive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sign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for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upper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lumbar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roots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femoral</a:t>
            </a:r>
            <a:r>
              <a:rPr sz="1800" dirty="0">
                <a:latin typeface="Calibri Light"/>
                <a:cs typeface="Calibri Light"/>
              </a:rPr>
              <a:t> nerve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tension.</a:t>
            </a:r>
            <a:r>
              <a:rPr sz="1800" dirty="0">
                <a:latin typeface="Calibri Light"/>
                <a:cs typeface="Calibri Light"/>
              </a:rPr>
              <a:t> Thigh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pain </a:t>
            </a:r>
            <a:r>
              <a:rPr sz="1800" spc="-5" dirty="0">
                <a:latin typeface="Calibri Light"/>
                <a:cs typeface="Calibri Light"/>
              </a:rPr>
              <a:t>could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indicate 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rectus </a:t>
            </a:r>
            <a:r>
              <a:rPr sz="1800" spc="-15" dirty="0">
                <a:latin typeface="Calibri Light"/>
                <a:cs typeface="Calibri Light"/>
              </a:rPr>
              <a:t>femoris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tightness.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07963" y="5090921"/>
            <a:ext cx="2846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(Kisner,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Colby,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&amp;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Borstad,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2018)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26242" y="2426800"/>
            <a:ext cx="4873415" cy="327053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727180" y="0"/>
            <a:ext cx="464820" cy="68579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047232" y="2481072"/>
            <a:ext cx="4631690" cy="3095625"/>
            <a:chOff x="6047232" y="2481072"/>
            <a:chExt cx="4631690" cy="3095625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47232" y="2481072"/>
              <a:ext cx="4631436" cy="309524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240780" y="2674620"/>
              <a:ext cx="4244340" cy="270814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196584" y="2630424"/>
              <a:ext cx="4333240" cy="2797175"/>
            </a:xfrm>
            <a:custGeom>
              <a:avLst/>
              <a:gdLst/>
              <a:ahLst/>
              <a:cxnLst/>
              <a:rect l="l" t="t" r="r" b="b"/>
              <a:pathLst>
                <a:path w="4333240" h="2797175">
                  <a:moveTo>
                    <a:pt x="494664" y="0"/>
                  </a:moveTo>
                  <a:lnTo>
                    <a:pt x="4332986" y="0"/>
                  </a:lnTo>
                  <a:lnTo>
                    <a:pt x="4332986" y="2302383"/>
                  </a:lnTo>
                  <a:lnTo>
                    <a:pt x="4330445" y="2351659"/>
                  </a:lnTo>
                  <a:lnTo>
                    <a:pt x="4322952" y="2400935"/>
                  </a:lnTo>
                  <a:lnTo>
                    <a:pt x="4310761" y="2448433"/>
                  </a:lnTo>
                  <a:lnTo>
                    <a:pt x="4294250" y="2494280"/>
                  </a:lnTo>
                  <a:lnTo>
                    <a:pt x="4273295" y="2537460"/>
                  </a:lnTo>
                  <a:lnTo>
                    <a:pt x="4248404" y="2578481"/>
                  </a:lnTo>
                  <a:lnTo>
                    <a:pt x="4219701" y="2616327"/>
                  </a:lnTo>
                  <a:lnTo>
                    <a:pt x="4187951" y="2651633"/>
                  </a:lnTo>
                  <a:lnTo>
                    <a:pt x="4152645" y="2683383"/>
                  </a:lnTo>
                  <a:lnTo>
                    <a:pt x="4114799" y="2712085"/>
                  </a:lnTo>
                  <a:lnTo>
                    <a:pt x="4073779" y="2736977"/>
                  </a:lnTo>
                  <a:lnTo>
                    <a:pt x="4030598" y="2757932"/>
                  </a:lnTo>
                  <a:lnTo>
                    <a:pt x="3984751" y="2774569"/>
                  </a:lnTo>
                  <a:lnTo>
                    <a:pt x="3937254" y="2786761"/>
                  </a:lnTo>
                  <a:lnTo>
                    <a:pt x="3887977" y="2794127"/>
                  </a:lnTo>
                  <a:lnTo>
                    <a:pt x="3838701" y="2796666"/>
                  </a:lnTo>
                  <a:lnTo>
                    <a:pt x="0" y="2796666"/>
                  </a:lnTo>
                  <a:lnTo>
                    <a:pt x="0" y="494664"/>
                  </a:lnTo>
                  <a:lnTo>
                    <a:pt x="2539" y="445388"/>
                  </a:lnTo>
                  <a:lnTo>
                    <a:pt x="9905" y="396113"/>
                  </a:lnTo>
                  <a:lnTo>
                    <a:pt x="22225" y="348488"/>
                  </a:lnTo>
                  <a:lnTo>
                    <a:pt x="39115" y="302767"/>
                  </a:lnTo>
                  <a:lnTo>
                    <a:pt x="59562" y="259714"/>
                  </a:lnTo>
                  <a:lnTo>
                    <a:pt x="84581" y="218693"/>
                  </a:lnTo>
                  <a:lnTo>
                    <a:pt x="113411" y="180212"/>
                  </a:lnTo>
                  <a:lnTo>
                    <a:pt x="145414" y="145414"/>
                  </a:lnTo>
                  <a:lnTo>
                    <a:pt x="180212" y="113411"/>
                  </a:lnTo>
                  <a:lnTo>
                    <a:pt x="218693" y="84581"/>
                  </a:lnTo>
                  <a:lnTo>
                    <a:pt x="259714" y="59562"/>
                  </a:lnTo>
                  <a:lnTo>
                    <a:pt x="302767" y="39115"/>
                  </a:lnTo>
                  <a:lnTo>
                    <a:pt x="348488" y="22225"/>
                  </a:lnTo>
                  <a:lnTo>
                    <a:pt x="396113" y="9905"/>
                  </a:lnTo>
                  <a:lnTo>
                    <a:pt x="445388" y="2539"/>
                  </a:lnTo>
                  <a:lnTo>
                    <a:pt x="494664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1727180" y="6277355"/>
            <a:ext cx="464820" cy="401320"/>
          </a:xfrm>
          <a:custGeom>
            <a:avLst/>
            <a:gdLst/>
            <a:ahLst/>
            <a:cxnLst/>
            <a:rect l="l" t="t" r="r" b="b"/>
            <a:pathLst>
              <a:path w="464820" h="401320">
                <a:moveTo>
                  <a:pt x="0" y="38176"/>
                </a:moveTo>
                <a:lnTo>
                  <a:pt x="3008" y="23317"/>
                </a:lnTo>
                <a:lnTo>
                  <a:pt x="11207" y="11182"/>
                </a:lnTo>
                <a:lnTo>
                  <a:pt x="23360" y="3000"/>
                </a:lnTo>
                <a:lnTo>
                  <a:pt x="38226" y="0"/>
                </a:lnTo>
                <a:lnTo>
                  <a:pt x="426593" y="0"/>
                </a:lnTo>
                <a:lnTo>
                  <a:pt x="441459" y="3000"/>
                </a:lnTo>
                <a:lnTo>
                  <a:pt x="453612" y="11182"/>
                </a:lnTo>
                <a:lnTo>
                  <a:pt x="461811" y="23317"/>
                </a:lnTo>
                <a:lnTo>
                  <a:pt x="464820" y="38176"/>
                </a:lnTo>
                <a:lnTo>
                  <a:pt x="464820" y="362635"/>
                </a:lnTo>
                <a:lnTo>
                  <a:pt x="461811" y="377494"/>
                </a:lnTo>
                <a:lnTo>
                  <a:pt x="453612" y="389629"/>
                </a:lnTo>
                <a:lnTo>
                  <a:pt x="441459" y="397811"/>
                </a:lnTo>
                <a:lnTo>
                  <a:pt x="426593" y="400812"/>
                </a:lnTo>
                <a:lnTo>
                  <a:pt x="38226" y="400812"/>
                </a:lnTo>
                <a:lnTo>
                  <a:pt x="23360" y="397811"/>
                </a:lnTo>
                <a:lnTo>
                  <a:pt x="11207" y="389629"/>
                </a:lnTo>
                <a:lnTo>
                  <a:pt x="3008" y="377494"/>
                </a:lnTo>
                <a:lnTo>
                  <a:pt x="0" y="362635"/>
                </a:lnTo>
                <a:lnTo>
                  <a:pt x="0" y="38176"/>
                </a:lnTo>
                <a:close/>
              </a:path>
            </a:pathLst>
          </a:custGeom>
          <a:ln w="6096">
            <a:solidFill>
              <a:srgbClr val="24C5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19506" y="1189181"/>
            <a:ext cx="5428615" cy="42386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9400" marR="5080" indent="-266700">
              <a:lnSpc>
                <a:spcPct val="150100"/>
              </a:lnSpc>
              <a:spcBef>
                <a:spcPts val="10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patient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prone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spine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neutral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hips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dirty="0">
                <a:latin typeface="Calibri Light"/>
                <a:cs typeface="Calibri Light"/>
              </a:rPr>
              <a:t>0</a:t>
            </a:r>
            <a:r>
              <a:rPr sz="1800" dirty="0">
                <a:latin typeface="Leelawadee UI Semilight"/>
                <a:cs typeface="Leelawadee UI Semilight"/>
              </a:rPr>
              <a:t>° </a:t>
            </a:r>
            <a:r>
              <a:rPr sz="1800" spc="-20" dirty="0">
                <a:latin typeface="Leelawadee UI Semilight"/>
                <a:cs typeface="Leelawadee UI Semilight"/>
              </a:rPr>
              <a:t>of </a:t>
            </a:r>
            <a:r>
              <a:rPr sz="1800" spc="-5" dirty="0">
                <a:latin typeface="Leelawadee UI Semilight"/>
                <a:cs typeface="Leelawadee UI Semilight"/>
              </a:rPr>
              <a:t>extension. Flex </a:t>
            </a:r>
            <a:r>
              <a:rPr sz="1800" dirty="0">
                <a:latin typeface="Leelawadee UI Semilight"/>
                <a:cs typeface="Leelawadee UI Semilight"/>
              </a:rPr>
              <a:t>the knee </a:t>
            </a:r>
            <a:r>
              <a:rPr sz="1800" spc="-5" dirty="0">
                <a:latin typeface="Leelawadee UI Semilight"/>
                <a:cs typeface="Leelawadee UI Semilight"/>
              </a:rPr>
              <a:t>to </a:t>
            </a:r>
            <a:r>
              <a:rPr sz="1800" dirty="0">
                <a:latin typeface="Leelawadee UI Semilight"/>
                <a:cs typeface="Leelawadee UI Semilight"/>
              </a:rPr>
              <a:t>the point </a:t>
            </a:r>
            <a:r>
              <a:rPr sz="1800" spc="-20" dirty="0">
                <a:latin typeface="Leelawadee UI Semilight"/>
                <a:cs typeface="Leelawadee UI Semilight"/>
              </a:rPr>
              <a:t>of 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latin typeface="Leelawadee UI Semilight"/>
                <a:cs typeface="Leelawadee UI Semilight"/>
              </a:rPr>
              <a:t>resistance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and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reproduction</a:t>
            </a:r>
            <a:r>
              <a:rPr sz="1800" spc="5" dirty="0">
                <a:latin typeface="Leelawadee UI Semilight"/>
                <a:cs typeface="Leelawadee UI Semilight"/>
              </a:rPr>
              <a:t> </a:t>
            </a:r>
            <a:r>
              <a:rPr sz="1800" spc="-20" dirty="0">
                <a:latin typeface="Leelawadee UI Semilight"/>
                <a:cs typeface="Leelawadee UI Semilight"/>
              </a:rPr>
              <a:t>of</a:t>
            </a:r>
            <a:r>
              <a:rPr sz="1800" spc="-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symptoms.</a:t>
            </a:r>
            <a:endParaRPr sz="1800">
              <a:latin typeface="Leelawadee UI Semilight"/>
              <a:cs typeface="Leelawadee UI Semilight"/>
            </a:endParaRPr>
          </a:p>
          <a:p>
            <a:pPr marL="279400" indent="-266700">
              <a:lnSpc>
                <a:spcPct val="100000"/>
              </a:lnSpc>
              <a:spcBef>
                <a:spcPts val="207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Leelawadee UI Semilight"/>
                <a:cs typeface="Leelawadee UI Semilight"/>
              </a:rPr>
              <a:t>An alternative</a:t>
            </a:r>
            <a:r>
              <a:rPr sz="1800" spc="-4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position</a:t>
            </a:r>
            <a:r>
              <a:rPr sz="1800" spc="-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can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be </a:t>
            </a:r>
            <a:r>
              <a:rPr sz="1800" spc="-5" dirty="0">
                <a:latin typeface="Leelawadee UI Semilight"/>
                <a:cs typeface="Leelawadee UI Semilight"/>
              </a:rPr>
              <a:t>done </a:t>
            </a:r>
            <a:r>
              <a:rPr sz="1800" dirty="0">
                <a:latin typeface="Leelawadee UI Semilight"/>
                <a:cs typeface="Leelawadee UI Semilight"/>
              </a:rPr>
              <a:t>in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latin typeface="Leelawadee UI Semilight"/>
                <a:cs typeface="Leelawadee UI Semilight"/>
              </a:rPr>
              <a:t>side-lying</a:t>
            </a:r>
            <a:endParaRPr sz="1800">
              <a:latin typeface="Leelawadee UI Semilight"/>
              <a:cs typeface="Leelawadee UI Semilight"/>
            </a:endParaRPr>
          </a:p>
          <a:p>
            <a:pPr marL="279400" indent="-266700">
              <a:lnSpc>
                <a:spcPct val="100000"/>
              </a:lnSpc>
              <a:spcBef>
                <a:spcPts val="207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dirty="0">
                <a:latin typeface="Leelawadee UI Semilight"/>
                <a:cs typeface="Leelawadee UI Semilight"/>
              </a:rPr>
              <a:t>With</a:t>
            </a:r>
            <a:r>
              <a:rPr sz="1800" spc="-2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latin typeface="Leelawadee UI Semilight"/>
                <a:cs typeface="Leelawadee UI Semilight"/>
              </a:rPr>
              <a:t>involved</a:t>
            </a:r>
            <a:r>
              <a:rPr sz="1800" spc="-4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leg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in</a:t>
            </a:r>
            <a:r>
              <a:rPr sz="1800" spc="-3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2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uppermost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position.</a:t>
            </a:r>
            <a:endParaRPr sz="1800">
              <a:latin typeface="Leelawadee UI Semilight"/>
              <a:cs typeface="Leelawadee UI Semilight"/>
            </a:endParaRPr>
          </a:p>
          <a:p>
            <a:pPr marL="279400" marR="60960" indent="-266700">
              <a:lnSpc>
                <a:spcPct val="150000"/>
              </a:lnSpc>
              <a:spcBef>
                <a:spcPts val="101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10" dirty="0">
                <a:latin typeface="Leelawadee UI Semilight"/>
                <a:cs typeface="Leelawadee UI Semilight"/>
              </a:rPr>
              <a:t>Stabilize</a:t>
            </a:r>
            <a:r>
              <a:rPr sz="1800" spc="-3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pelvis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and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latin typeface="Leelawadee UI Semilight"/>
                <a:cs typeface="Leelawadee UI Semilight"/>
              </a:rPr>
              <a:t>extend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hip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with</a:t>
            </a:r>
            <a:r>
              <a:rPr sz="1800" spc="-3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knee </a:t>
            </a:r>
            <a:r>
              <a:rPr sz="1800" spc="-480" dirty="0">
                <a:latin typeface="Leelawadee UI Semilight"/>
                <a:cs typeface="Leelawadee UI Semilight"/>
              </a:rPr>
              <a:t> </a:t>
            </a:r>
            <a:r>
              <a:rPr sz="1800" spc="-5" dirty="0">
                <a:latin typeface="Leelawadee UI Semilight"/>
                <a:cs typeface="Leelawadee UI Semilight"/>
              </a:rPr>
              <a:t>flexed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until</a:t>
            </a:r>
            <a:r>
              <a:rPr sz="1800" spc="-3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symptoms</a:t>
            </a:r>
            <a:r>
              <a:rPr sz="1800" spc="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are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reproduced.</a:t>
            </a:r>
            <a:endParaRPr sz="1800">
              <a:latin typeface="Leelawadee UI Semilight"/>
              <a:cs typeface="Leelawadee UI Semilight"/>
            </a:endParaRPr>
          </a:p>
          <a:p>
            <a:pPr marL="279400" marR="96520" indent="-266700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Leelawadee UI Semilight"/>
                <a:cs typeface="Leelawadee UI Semilight"/>
              </a:rPr>
              <a:t>Maintain </a:t>
            </a:r>
            <a:r>
              <a:rPr sz="1800" dirty="0">
                <a:latin typeface="Leelawadee UI Semilight"/>
                <a:cs typeface="Leelawadee UI Semilight"/>
              </a:rPr>
              <a:t>knee </a:t>
            </a:r>
            <a:r>
              <a:rPr sz="1800" spc="-5" dirty="0">
                <a:latin typeface="Leelawadee UI Semilight"/>
                <a:cs typeface="Leelawadee UI Semilight"/>
              </a:rPr>
              <a:t>flexion, release </a:t>
            </a:r>
            <a:r>
              <a:rPr sz="1800" dirty="0">
                <a:latin typeface="Leelawadee UI Semilight"/>
                <a:cs typeface="Leelawadee UI Semilight"/>
              </a:rPr>
              <a:t>and apply </a:t>
            </a:r>
            <a:r>
              <a:rPr sz="1800" spc="-5" dirty="0">
                <a:latin typeface="Leelawadee UI Semilight"/>
                <a:cs typeface="Leelawadee UI Semilight"/>
              </a:rPr>
              <a:t>tension </a:t>
            </a:r>
            <a:r>
              <a:rPr sz="1800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across</a:t>
            </a:r>
            <a:r>
              <a:rPr sz="1800" spc="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the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hip</a:t>
            </a:r>
            <a:r>
              <a:rPr sz="1800" spc="-3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by </a:t>
            </a:r>
            <a:r>
              <a:rPr sz="1800" spc="-5" dirty="0">
                <a:latin typeface="Leelawadee UI Semilight"/>
                <a:cs typeface="Leelawadee UI Semilight"/>
              </a:rPr>
              <a:t>moving</a:t>
            </a:r>
            <a:r>
              <a:rPr sz="1800" spc="-2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it</a:t>
            </a:r>
            <a:r>
              <a:rPr sz="1800" spc="-10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a </a:t>
            </a:r>
            <a:r>
              <a:rPr sz="1800" spc="-5" dirty="0">
                <a:latin typeface="Leelawadee UI Semilight"/>
                <a:cs typeface="Leelawadee UI Semilight"/>
              </a:rPr>
              <a:t>few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spc="-10" dirty="0">
                <a:latin typeface="Leelawadee UI Semilight"/>
                <a:cs typeface="Leelawadee UI Semilight"/>
              </a:rPr>
              <a:t>degrees</a:t>
            </a:r>
            <a:r>
              <a:rPr sz="1800" spc="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at</a:t>
            </a:r>
            <a:r>
              <a:rPr sz="1800" spc="-15" dirty="0">
                <a:latin typeface="Leelawadee UI Semilight"/>
                <a:cs typeface="Leelawadee UI Semilight"/>
              </a:rPr>
              <a:t> </a:t>
            </a:r>
            <a:r>
              <a:rPr sz="1800" dirty="0">
                <a:latin typeface="Leelawadee UI Semilight"/>
                <a:cs typeface="Leelawadee UI Semilight"/>
              </a:rPr>
              <a:t>a </a:t>
            </a:r>
            <a:r>
              <a:rPr sz="1800" spc="-5" dirty="0">
                <a:latin typeface="Leelawadee UI Semilight"/>
                <a:cs typeface="Leelawadee UI Semilight"/>
              </a:rPr>
              <a:t>time.</a:t>
            </a:r>
            <a:endParaRPr sz="1800">
              <a:latin typeface="Leelawadee UI Semilight"/>
              <a:cs typeface="Leelawadee UI Semiligh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0076688" y="1848611"/>
            <a:ext cx="1884045" cy="2181225"/>
            <a:chOff x="10076688" y="1848611"/>
            <a:chExt cx="1884045" cy="2181225"/>
          </a:xfrm>
        </p:grpSpPr>
        <p:sp>
          <p:nvSpPr>
            <p:cNvPr id="11" name="object 11"/>
            <p:cNvSpPr/>
            <p:nvPr/>
          </p:nvSpPr>
          <p:spPr>
            <a:xfrm>
              <a:off x="10672572" y="3093719"/>
              <a:ext cx="1100455" cy="935990"/>
            </a:xfrm>
            <a:custGeom>
              <a:avLst/>
              <a:gdLst/>
              <a:ahLst/>
              <a:cxnLst/>
              <a:rect l="l" t="t" r="r" b="b"/>
              <a:pathLst>
                <a:path w="1100454" h="935989">
                  <a:moveTo>
                    <a:pt x="866394" y="0"/>
                  </a:moveTo>
                  <a:lnTo>
                    <a:pt x="233933" y="0"/>
                  </a:lnTo>
                  <a:lnTo>
                    <a:pt x="0" y="467867"/>
                  </a:lnTo>
                  <a:lnTo>
                    <a:pt x="233933" y="935735"/>
                  </a:lnTo>
                  <a:lnTo>
                    <a:pt x="866394" y="935735"/>
                  </a:lnTo>
                  <a:lnTo>
                    <a:pt x="1100327" y="467867"/>
                  </a:lnTo>
                  <a:lnTo>
                    <a:pt x="866394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076688" y="1848611"/>
              <a:ext cx="1883663" cy="1677924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419506" y="445134"/>
            <a:ext cx="559181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Femoral</a:t>
            </a:r>
            <a:r>
              <a:rPr sz="3200" b="0" spc="-4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Nerve:</a:t>
            </a:r>
            <a:r>
              <a:rPr sz="3200" b="0" spc="-4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Prone</a:t>
            </a:r>
            <a:r>
              <a:rPr sz="3200" b="0" spc="-2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Knee</a:t>
            </a:r>
            <a:r>
              <a:rPr sz="3200" b="0" spc="-3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Bend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22</a:t>
            </a:fld>
            <a:endParaRPr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260048" y="0"/>
            <a:ext cx="3935095" cy="6858000"/>
            <a:chOff x="8260048" y="0"/>
            <a:chExt cx="393509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727180" y="0"/>
              <a:ext cx="464820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727180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60048" y="391668"/>
              <a:ext cx="2499423" cy="248564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626852" y="2833116"/>
              <a:ext cx="1100455" cy="934719"/>
            </a:xfrm>
            <a:custGeom>
              <a:avLst/>
              <a:gdLst/>
              <a:ahLst/>
              <a:cxnLst/>
              <a:rect l="l" t="t" r="r" b="b"/>
              <a:pathLst>
                <a:path w="1100454" h="934720">
                  <a:moveTo>
                    <a:pt x="866775" y="0"/>
                  </a:moveTo>
                  <a:lnTo>
                    <a:pt x="233552" y="0"/>
                  </a:lnTo>
                  <a:lnTo>
                    <a:pt x="0" y="467106"/>
                  </a:lnTo>
                  <a:lnTo>
                    <a:pt x="233552" y="934212"/>
                  </a:lnTo>
                  <a:lnTo>
                    <a:pt x="866775" y="934212"/>
                  </a:lnTo>
                  <a:lnTo>
                    <a:pt x="1100327" y="467106"/>
                  </a:lnTo>
                  <a:lnTo>
                    <a:pt x="866775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93808" y="1597152"/>
              <a:ext cx="1885188" cy="1676400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19506" y="301497"/>
            <a:ext cx="501523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Carpa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l</a:t>
            </a:r>
            <a:r>
              <a:rPr sz="3200" b="0" spc="-250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210" dirty="0">
                <a:solidFill>
                  <a:srgbClr val="25166C"/>
                </a:solidFill>
                <a:latin typeface="Corbel"/>
                <a:cs typeface="Corbel"/>
              </a:rPr>
              <a:t>T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unnel</a:t>
            </a:r>
            <a:r>
              <a:rPr sz="3200" b="0" spc="-9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Synd</a:t>
            </a:r>
            <a:r>
              <a:rPr sz="3200" b="0" spc="-10" dirty="0">
                <a:solidFill>
                  <a:srgbClr val="25166C"/>
                </a:solidFill>
                <a:latin typeface="Corbel"/>
                <a:cs typeface="Corbel"/>
              </a:rPr>
              <a:t>r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om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e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-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CTS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23</a:t>
            </a:fld>
            <a:endParaRPr dirty="0"/>
          </a:p>
        </p:txBody>
      </p:sp>
      <p:sp>
        <p:nvSpPr>
          <p:cNvPr id="9" name="object 9"/>
          <p:cNvSpPr txBox="1"/>
          <p:nvPr/>
        </p:nvSpPr>
        <p:spPr>
          <a:xfrm>
            <a:off x="419506" y="1282954"/>
            <a:ext cx="5680075" cy="357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38760" algn="just">
              <a:lnSpc>
                <a:spcPct val="150000"/>
              </a:lnSpc>
              <a:spcBef>
                <a:spcPts val="100"/>
              </a:spcBef>
            </a:pPr>
            <a:r>
              <a:rPr sz="1800" spc="-5" dirty="0">
                <a:latin typeface="Calibri Light"/>
                <a:cs typeface="Calibri Light"/>
              </a:rPr>
              <a:t>Is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10" dirty="0">
                <a:latin typeface="Calibri Light"/>
                <a:cs typeface="Calibri Light"/>
              </a:rPr>
              <a:t>result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spc="-10" dirty="0">
                <a:latin typeface="Calibri Light"/>
                <a:cs typeface="Calibri Light"/>
              </a:rPr>
              <a:t>irritation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-10" dirty="0">
                <a:latin typeface="Calibri Light"/>
                <a:cs typeface="Calibri Light"/>
              </a:rPr>
              <a:t>compression </a:t>
            </a:r>
            <a:r>
              <a:rPr sz="1800" spc="-5" dirty="0">
                <a:latin typeface="Calibri Light"/>
                <a:cs typeface="Calibri Light"/>
              </a:rPr>
              <a:t>or </a:t>
            </a:r>
            <a:r>
              <a:rPr sz="1800" spc="-15" dirty="0">
                <a:latin typeface="Calibri Light"/>
                <a:cs typeface="Calibri Light"/>
              </a:rPr>
              <a:t>stretching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median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dirty="0">
                <a:latin typeface="Calibri Light"/>
                <a:cs typeface="Calibri Light"/>
              </a:rPr>
              <a:t>as it passes </a:t>
            </a:r>
            <a:r>
              <a:rPr sz="1800" spc="-10" dirty="0">
                <a:latin typeface="Calibri Light"/>
                <a:cs typeface="Calibri Light"/>
              </a:rPr>
              <a:t>through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carpal </a:t>
            </a:r>
            <a:r>
              <a:rPr sz="1800" dirty="0">
                <a:latin typeface="Calibri Light"/>
                <a:cs typeface="Calibri Light"/>
              </a:rPr>
              <a:t>tunnel in the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wrist</a:t>
            </a:r>
            <a:r>
              <a:rPr sz="1800" dirty="0">
                <a:latin typeface="Calibri Light"/>
                <a:cs typeface="Calibri Light"/>
              </a:rPr>
              <a:t> along </a:t>
            </a:r>
            <a:r>
              <a:rPr sz="1800" spc="-5" dirty="0">
                <a:latin typeface="Calibri Light"/>
                <a:cs typeface="Calibri Light"/>
              </a:rPr>
              <a:t>with extrinsic finger </a:t>
            </a:r>
            <a:r>
              <a:rPr sz="1800" spc="-15" dirty="0">
                <a:latin typeface="Calibri Light"/>
                <a:cs typeface="Calibri Light"/>
              </a:rPr>
              <a:t>flexor </a:t>
            </a:r>
            <a:r>
              <a:rPr sz="1800" spc="-10" dirty="0">
                <a:latin typeface="Calibri Light"/>
                <a:cs typeface="Calibri Light"/>
              </a:rPr>
              <a:t>tendons </a:t>
            </a:r>
            <a:r>
              <a:rPr sz="1800" spc="-5" dirty="0">
                <a:latin typeface="Calibri Light"/>
                <a:cs typeface="Calibri Light"/>
              </a:rPr>
              <a:t>on </a:t>
            </a:r>
            <a:r>
              <a:rPr sz="1800" dirty="0">
                <a:latin typeface="Calibri Light"/>
                <a:cs typeface="Calibri Light"/>
              </a:rPr>
              <a:t>it </a:t>
            </a:r>
            <a:r>
              <a:rPr sz="1800" spc="-20" dirty="0">
                <a:latin typeface="Calibri Light"/>
                <a:cs typeface="Calibri Light"/>
              </a:rPr>
              <a:t>way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hand.</a:t>
            </a:r>
            <a:endParaRPr sz="1800">
              <a:latin typeface="Calibri Light"/>
              <a:cs typeface="Calibri Light"/>
            </a:endParaRPr>
          </a:p>
          <a:p>
            <a:pPr marL="12700" marR="827405">
              <a:lnSpc>
                <a:spcPct val="150000"/>
              </a:lnSpc>
              <a:spcBef>
                <a:spcPts val="994"/>
              </a:spcBef>
            </a:pPr>
            <a:r>
              <a:rPr sz="1800" spc="-10" dirty="0">
                <a:latin typeface="Calibri Light"/>
                <a:cs typeface="Calibri Light"/>
              </a:rPr>
              <a:t>Symptoms </a:t>
            </a:r>
            <a:r>
              <a:rPr sz="1800" dirty="0">
                <a:latin typeface="Calibri Light"/>
                <a:cs typeface="Calibri Light"/>
              </a:rPr>
              <a:t>include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tendonitis,</a:t>
            </a:r>
            <a:r>
              <a:rPr sz="1800" dirty="0">
                <a:latin typeface="Calibri Light"/>
                <a:cs typeface="Calibri Light"/>
              </a:rPr>
              <a:t> pain,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paresthesia,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inflammation</a:t>
            </a:r>
            <a:r>
              <a:rPr sz="1800" dirty="0">
                <a:latin typeface="Calibri Light"/>
                <a:cs typeface="Calibri Light"/>
              </a:rPr>
              <a:t> and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tendinosis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(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scarring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tendon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sheaths).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17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latin typeface="Calibri Light"/>
                <a:cs typeface="Calibri Light"/>
              </a:rPr>
              <a:t>CTS</a:t>
            </a:r>
            <a:r>
              <a:rPr sz="1800" dirty="0">
                <a:latin typeface="Calibri Light"/>
                <a:cs typeface="Calibri Light"/>
              </a:rPr>
              <a:t> is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classified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cumulative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trauma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overuse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syndrome</a:t>
            </a:r>
            <a:r>
              <a:rPr sz="1800" spc="-10" dirty="0">
                <a:solidFill>
                  <a:srgbClr val="404040"/>
                </a:solidFill>
                <a:latin typeface="Calibri Light"/>
                <a:cs typeface="Calibri Light"/>
              </a:rPr>
              <a:t>.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87778" y="616250"/>
            <a:ext cx="4472618" cy="407069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727180" y="0"/>
            <a:ext cx="464820" cy="68579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208776" y="670559"/>
            <a:ext cx="4231005" cy="3895725"/>
            <a:chOff x="6208776" y="670559"/>
            <a:chExt cx="4231005" cy="3895725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08776" y="670559"/>
              <a:ext cx="4230624" cy="389534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402324" y="864107"/>
              <a:ext cx="3843528" cy="350824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358128" y="819911"/>
              <a:ext cx="3932554" cy="3597275"/>
            </a:xfrm>
            <a:custGeom>
              <a:avLst/>
              <a:gdLst/>
              <a:ahLst/>
              <a:cxnLst/>
              <a:rect l="l" t="t" r="r" b="b"/>
              <a:pathLst>
                <a:path w="3932554" h="3597275">
                  <a:moveTo>
                    <a:pt x="628015" y="0"/>
                  </a:moveTo>
                  <a:lnTo>
                    <a:pt x="3932174" y="0"/>
                  </a:lnTo>
                  <a:lnTo>
                    <a:pt x="3932174" y="2969133"/>
                  </a:lnTo>
                  <a:lnTo>
                    <a:pt x="3928745" y="3032379"/>
                  </a:lnTo>
                  <a:lnTo>
                    <a:pt x="3919347" y="3094609"/>
                  </a:lnTo>
                  <a:lnTo>
                    <a:pt x="3903979" y="3154934"/>
                  </a:lnTo>
                  <a:lnTo>
                    <a:pt x="3882644" y="3213100"/>
                  </a:lnTo>
                  <a:lnTo>
                    <a:pt x="3856101" y="3267710"/>
                  </a:lnTo>
                  <a:lnTo>
                    <a:pt x="3824604" y="3319779"/>
                  </a:lnTo>
                  <a:lnTo>
                    <a:pt x="3788282" y="3368040"/>
                  </a:lnTo>
                  <a:lnTo>
                    <a:pt x="3747897" y="3412744"/>
                  </a:lnTo>
                  <a:lnTo>
                    <a:pt x="3703447" y="3453383"/>
                  </a:lnTo>
                  <a:lnTo>
                    <a:pt x="3654679" y="3489705"/>
                  </a:lnTo>
                  <a:lnTo>
                    <a:pt x="3602990" y="3520821"/>
                  </a:lnTo>
                  <a:lnTo>
                    <a:pt x="3547999" y="3547237"/>
                  </a:lnTo>
                  <a:lnTo>
                    <a:pt x="3490341" y="3568573"/>
                  </a:lnTo>
                  <a:lnTo>
                    <a:pt x="3430016" y="3584067"/>
                  </a:lnTo>
                  <a:lnTo>
                    <a:pt x="3367786" y="3593465"/>
                  </a:lnTo>
                  <a:lnTo>
                    <a:pt x="3304540" y="3596767"/>
                  </a:lnTo>
                  <a:lnTo>
                    <a:pt x="0" y="3596767"/>
                  </a:lnTo>
                  <a:lnTo>
                    <a:pt x="0" y="628014"/>
                  </a:lnTo>
                  <a:lnTo>
                    <a:pt x="3301" y="564768"/>
                  </a:lnTo>
                  <a:lnTo>
                    <a:pt x="12700" y="502538"/>
                  </a:lnTo>
                  <a:lnTo>
                    <a:pt x="28067" y="442213"/>
                  </a:lnTo>
                  <a:lnTo>
                    <a:pt x="49530" y="384175"/>
                  </a:lnTo>
                  <a:lnTo>
                    <a:pt x="75946" y="329057"/>
                  </a:lnTo>
                  <a:lnTo>
                    <a:pt x="107569" y="277367"/>
                  </a:lnTo>
                  <a:lnTo>
                    <a:pt x="143763" y="228726"/>
                  </a:lnTo>
                  <a:lnTo>
                    <a:pt x="184403" y="184403"/>
                  </a:lnTo>
                  <a:lnTo>
                    <a:pt x="228726" y="143763"/>
                  </a:lnTo>
                  <a:lnTo>
                    <a:pt x="277368" y="107568"/>
                  </a:lnTo>
                  <a:lnTo>
                    <a:pt x="329056" y="75946"/>
                  </a:lnTo>
                  <a:lnTo>
                    <a:pt x="384175" y="49529"/>
                  </a:lnTo>
                  <a:lnTo>
                    <a:pt x="442214" y="28066"/>
                  </a:lnTo>
                  <a:lnTo>
                    <a:pt x="502539" y="12700"/>
                  </a:lnTo>
                  <a:lnTo>
                    <a:pt x="564769" y="3301"/>
                  </a:lnTo>
                  <a:lnTo>
                    <a:pt x="628015" y="0"/>
                  </a:lnTo>
                  <a:close/>
                </a:path>
              </a:pathLst>
            </a:custGeom>
            <a:ln w="88392">
              <a:solidFill>
                <a:srgbClr val="1A0E4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1727180" y="6277355"/>
            <a:ext cx="464820" cy="401320"/>
          </a:xfrm>
          <a:custGeom>
            <a:avLst/>
            <a:gdLst/>
            <a:ahLst/>
            <a:cxnLst/>
            <a:rect l="l" t="t" r="r" b="b"/>
            <a:pathLst>
              <a:path w="464820" h="401320">
                <a:moveTo>
                  <a:pt x="0" y="38176"/>
                </a:moveTo>
                <a:lnTo>
                  <a:pt x="3008" y="23317"/>
                </a:lnTo>
                <a:lnTo>
                  <a:pt x="11207" y="11182"/>
                </a:lnTo>
                <a:lnTo>
                  <a:pt x="23360" y="3000"/>
                </a:lnTo>
                <a:lnTo>
                  <a:pt x="38226" y="0"/>
                </a:lnTo>
                <a:lnTo>
                  <a:pt x="426593" y="0"/>
                </a:lnTo>
                <a:lnTo>
                  <a:pt x="441459" y="3000"/>
                </a:lnTo>
                <a:lnTo>
                  <a:pt x="453612" y="11182"/>
                </a:lnTo>
                <a:lnTo>
                  <a:pt x="461811" y="23317"/>
                </a:lnTo>
                <a:lnTo>
                  <a:pt x="464820" y="38176"/>
                </a:lnTo>
                <a:lnTo>
                  <a:pt x="464820" y="362635"/>
                </a:lnTo>
                <a:lnTo>
                  <a:pt x="461811" y="377494"/>
                </a:lnTo>
                <a:lnTo>
                  <a:pt x="453612" y="389629"/>
                </a:lnTo>
                <a:lnTo>
                  <a:pt x="441459" y="397811"/>
                </a:lnTo>
                <a:lnTo>
                  <a:pt x="426593" y="400812"/>
                </a:lnTo>
                <a:lnTo>
                  <a:pt x="38226" y="400812"/>
                </a:lnTo>
                <a:lnTo>
                  <a:pt x="23360" y="397811"/>
                </a:lnTo>
                <a:lnTo>
                  <a:pt x="11207" y="389629"/>
                </a:lnTo>
                <a:lnTo>
                  <a:pt x="3008" y="377494"/>
                </a:lnTo>
                <a:lnTo>
                  <a:pt x="0" y="362635"/>
                </a:lnTo>
                <a:lnTo>
                  <a:pt x="0" y="38176"/>
                </a:lnTo>
                <a:close/>
              </a:path>
            </a:pathLst>
          </a:custGeom>
          <a:ln w="6096">
            <a:solidFill>
              <a:srgbClr val="24C5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10076688" y="1848611"/>
            <a:ext cx="1884045" cy="2181225"/>
            <a:chOff x="10076688" y="1848611"/>
            <a:chExt cx="1884045" cy="2181225"/>
          </a:xfrm>
        </p:grpSpPr>
        <p:sp>
          <p:nvSpPr>
            <p:cNvPr id="10" name="object 10"/>
            <p:cNvSpPr/>
            <p:nvPr/>
          </p:nvSpPr>
          <p:spPr>
            <a:xfrm>
              <a:off x="10672572" y="3093719"/>
              <a:ext cx="1100455" cy="935990"/>
            </a:xfrm>
            <a:custGeom>
              <a:avLst/>
              <a:gdLst/>
              <a:ahLst/>
              <a:cxnLst/>
              <a:rect l="l" t="t" r="r" b="b"/>
              <a:pathLst>
                <a:path w="1100454" h="935989">
                  <a:moveTo>
                    <a:pt x="866394" y="0"/>
                  </a:moveTo>
                  <a:lnTo>
                    <a:pt x="233933" y="0"/>
                  </a:lnTo>
                  <a:lnTo>
                    <a:pt x="0" y="467867"/>
                  </a:lnTo>
                  <a:lnTo>
                    <a:pt x="233933" y="935735"/>
                  </a:lnTo>
                  <a:lnTo>
                    <a:pt x="866394" y="935735"/>
                  </a:lnTo>
                  <a:lnTo>
                    <a:pt x="1100327" y="467867"/>
                  </a:lnTo>
                  <a:lnTo>
                    <a:pt x="866394" y="0"/>
                  </a:lnTo>
                  <a:close/>
                </a:path>
              </a:pathLst>
            </a:custGeom>
            <a:solidFill>
              <a:srgbClr val="1A0E4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076688" y="1848611"/>
              <a:ext cx="1883663" cy="1677924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419506" y="1198829"/>
            <a:ext cx="9632950" cy="475107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279400" marR="4225290" indent="-266700">
              <a:lnSpc>
                <a:spcPct val="90300"/>
              </a:lnSpc>
              <a:spcBef>
                <a:spcPts val="34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Begin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2000" dirty="0">
                <a:latin typeface="Calibri Light"/>
                <a:cs typeface="Calibri Light"/>
              </a:rPr>
              <a:t>A</a:t>
            </a:r>
            <a:r>
              <a:rPr sz="2000" spc="-7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slowly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progress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spc="-5" dirty="0">
                <a:latin typeface="Calibri Light"/>
                <a:cs typeface="Calibri Light"/>
              </a:rPr>
              <a:t>each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following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until</a:t>
            </a:r>
            <a:r>
              <a:rPr sz="1800" dirty="0">
                <a:latin typeface="Calibri Light"/>
                <a:cs typeface="Calibri Light"/>
              </a:rPr>
              <a:t> the</a:t>
            </a:r>
            <a:r>
              <a:rPr sz="1800" spc="-5" dirty="0">
                <a:latin typeface="Calibri Light"/>
                <a:cs typeface="Calibri Light"/>
              </a:rPr>
              <a:t> median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</a:t>
            </a:r>
            <a:r>
              <a:rPr sz="1800" spc="-10" dirty="0">
                <a:latin typeface="Calibri Light"/>
                <a:cs typeface="Calibri Light"/>
              </a:rPr>
              <a:t> symptoms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are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provoked.</a:t>
            </a:r>
            <a:endParaRPr sz="1800">
              <a:latin typeface="Calibri Light"/>
              <a:cs typeface="Calibri Light"/>
            </a:endParaRPr>
          </a:p>
          <a:p>
            <a:pPr marL="279400" marR="4235450" indent="-266700">
              <a:lnSpc>
                <a:spcPts val="1939"/>
              </a:lnSpc>
              <a:spcBef>
                <a:spcPts val="1040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That </a:t>
            </a:r>
            <a:r>
              <a:rPr sz="1800" dirty="0">
                <a:latin typeface="Calibri Light"/>
                <a:cs typeface="Calibri Light"/>
              </a:rPr>
              <a:t>is the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maximum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to </a:t>
            </a:r>
            <a:r>
              <a:rPr sz="1800" dirty="0">
                <a:latin typeface="Calibri Light"/>
                <a:cs typeface="Calibri Light"/>
              </a:rPr>
              <a:t>use,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then shift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through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each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proceeding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before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point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provocation.</a:t>
            </a:r>
            <a:endParaRPr sz="1800">
              <a:latin typeface="Calibri Light"/>
              <a:cs typeface="Calibri Light"/>
            </a:endParaRPr>
          </a:p>
          <a:p>
            <a:pPr marL="279400" marR="4697095" indent="-266700" algn="just">
              <a:lnSpc>
                <a:spcPts val="1939"/>
              </a:lnSpc>
              <a:spcBef>
                <a:spcPts val="1010"/>
              </a:spcBef>
              <a:buFont typeface="Arial MT"/>
              <a:buChar char="•"/>
              <a:tabLst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Once patient can </a:t>
            </a:r>
            <a:r>
              <a:rPr sz="1800" spc="-10" dirty="0">
                <a:latin typeface="Calibri Light"/>
                <a:cs typeface="Calibri Light"/>
              </a:rPr>
              <a:t>move into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maximum position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without </a:t>
            </a:r>
            <a:r>
              <a:rPr sz="1800" dirty="0">
                <a:latin typeface="Calibri Light"/>
                <a:cs typeface="Calibri Light"/>
              </a:rPr>
              <a:t>pain </a:t>
            </a:r>
            <a:r>
              <a:rPr sz="1800" spc="-5" dirty="0">
                <a:latin typeface="Calibri Light"/>
                <a:cs typeface="Calibri Light"/>
              </a:rPr>
              <a:t>then patient can </a:t>
            </a:r>
            <a:r>
              <a:rPr sz="1800" spc="-10" dirty="0">
                <a:latin typeface="Calibri Light"/>
                <a:cs typeface="Calibri Light"/>
              </a:rPr>
              <a:t>proceed to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next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position.</a:t>
            </a:r>
            <a:endParaRPr sz="1800">
              <a:latin typeface="Calibri Light"/>
              <a:cs typeface="Calibri Light"/>
            </a:endParaRPr>
          </a:p>
          <a:p>
            <a:pPr marL="279400" marR="4280535" indent="-266700">
              <a:lnSpc>
                <a:spcPts val="1939"/>
              </a:lnSpc>
              <a:spcBef>
                <a:spcPts val="100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5" dirty="0">
                <a:latin typeface="Calibri Light"/>
                <a:cs typeface="Calibri Light"/>
              </a:rPr>
              <a:t>Nerve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gliding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with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standard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care,</a:t>
            </a:r>
            <a:r>
              <a:rPr sz="1800" spc="-3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such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as </a:t>
            </a:r>
            <a:r>
              <a:rPr sz="1800" spc="-5" dirty="0">
                <a:latin typeface="Calibri Light"/>
                <a:cs typeface="Calibri Light"/>
              </a:rPr>
              <a:t>splint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or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tendon/carpal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mobilization,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found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all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participants 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improved</a:t>
            </a:r>
            <a:r>
              <a:rPr sz="1800" spc="-5" dirty="0">
                <a:latin typeface="Calibri Light"/>
                <a:cs typeface="Calibri Light"/>
              </a:rPr>
              <a:t> independently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with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gliding</a:t>
            </a:r>
            <a:r>
              <a:rPr sz="1800" spc="4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application.</a:t>
            </a:r>
            <a:endParaRPr sz="1800">
              <a:latin typeface="Calibri Light"/>
              <a:cs typeface="Calibri Light"/>
            </a:endParaRPr>
          </a:p>
          <a:p>
            <a:pPr marL="279400" marR="4186554" indent="-266700">
              <a:lnSpc>
                <a:spcPts val="1939"/>
              </a:lnSpc>
              <a:spcBef>
                <a:spcPts val="1025"/>
              </a:spcBef>
              <a:buFont typeface="Arial MT"/>
              <a:buChar char="•"/>
              <a:tabLst>
                <a:tab pos="278765" algn="l"/>
                <a:tab pos="279400" algn="l"/>
              </a:tabLst>
            </a:pPr>
            <a:r>
              <a:rPr sz="1800" spc="-15" dirty="0">
                <a:latin typeface="Calibri Light"/>
                <a:cs typeface="Calibri Light"/>
              </a:rPr>
              <a:t>Research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found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that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almost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all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5" dirty="0">
                <a:latin typeface="Calibri Light"/>
                <a:cs typeface="Calibri Light"/>
              </a:rPr>
              <a:t>participants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receiving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gliding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avoided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</a:t>
            </a:r>
            <a:r>
              <a:rPr sz="1800" spc="-5" dirty="0">
                <a:latin typeface="Calibri Light"/>
                <a:cs typeface="Calibri Light"/>
              </a:rPr>
              <a:t> surgical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intervention.</a:t>
            </a:r>
            <a:endParaRPr sz="180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</a:pPr>
            <a:endParaRPr sz="1800">
              <a:latin typeface="Calibri Light"/>
              <a:cs typeface="Calibri Light"/>
            </a:endParaRPr>
          </a:p>
          <a:p>
            <a:pPr marR="5080" algn="r">
              <a:lnSpc>
                <a:spcPct val="100000"/>
              </a:lnSpc>
              <a:spcBef>
                <a:spcPts val="1125"/>
              </a:spcBef>
            </a:pPr>
            <a:r>
              <a:rPr sz="1800" spc="-25" dirty="0">
                <a:solidFill>
                  <a:srgbClr val="74032A"/>
                </a:solidFill>
                <a:latin typeface="Calibri Light"/>
                <a:cs typeface="Calibri Light"/>
              </a:rPr>
              <a:t>(Ballestero-Perez,</a:t>
            </a:r>
            <a:r>
              <a:rPr sz="1800" spc="-50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20" dirty="0">
                <a:solidFill>
                  <a:srgbClr val="74032A"/>
                </a:solidFill>
                <a:latin typeface="Calibri Light"/>
                <a:cs typeface="Calibri Light"/>
              </a:rPr>
              <a:t>PhD,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10" dirty="0">
                <a:solidFill>
                  <a:srgbClr val="74032A"/>
                </a:solidFill>
                <a:latin typeface="Calibri Light"/>
                <a:cs typeface="Calibri Light"/>
              </a:rPr>
              <a:t>et</a:t>
            </a:r>
            <a:r>
              <a:rPr sz="1800" spc="-3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dirty="0">
                <a:solidFill>
                  <a:srgbClr val="74032A"/>
                </a:solidFill>
                <a:latin typeface="Calibri Light"/>
                <a:cs typeface="Calibri Light"/>
              </a:rPr>
              <a:t>al.,</a:t>
            </a:r>
            <a:r>
              <a:rPr sz="1800" spc="-45" dirty="0">
                <a:solidFill>
                  <a:srgbClr val="74032A"/>
                </a:solidFill>
                <a:latin typeface="Calibri Light"/>
                <a:cs typeface="Calibri Light"/>
              </a:rPr>
              <a:t> </a:t>
            </a:r>
            <a:r>
              <a:rPr sz="1800" spc="-5" dirty="0">
                <a:solidFill>
                  <a:srgbClr val="74032A"/>
                </a:solidFill>
                <a:latin typeface="Calibri Light"/>
                <a:cs typeface="Calibri Light"/>
              </a:rPr>
              <a:t>2016)</a:t>
            </a:r>
            <a:endParaRPr sz="1800">
              <a:latin typeface="Calibri Light"/>
              <a:cs typeface="Calibri Ligh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24</a:t>
            </a:fld>
            <a:endParaRPr dirty="0"/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419506" y="341502"/>
            <a:ext cx="455422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dirty="0">
                <a:solidFill>
                  <a:srgbClr val="25166C"/>
                </a:solidFill>
                <a:latin typeface="Corbel"/>
                <a:cs typeface="Corbel"/>
              </a:rPr>
              <a:t>Median</a:t>
            </a:r>
            <a:r>
              <a:rPr sz="3200" b="0" spc="-5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Nerve</a:t>
            </a:r>
            <a:r>
              <a:rPr sz="3200" b="0" spc="-35" dirty="0">
                <a:solidFill>
                  <a:srgbClr val="25166C"/>
                </a:solidFill>
                <a:latin typeface="Corbel"/>
                <a:cs typeface="Corbel"/>
              </a:rPr>
              <a:t> </a:t>
            </a:r>
            <a:r>
              <a:rPr sz="3200" b="0" spc="-5" dirty="0">
                <a:solidFill>
                  <a:srgbClr val="25166C"/>
                </a:solidFill>
                <a:latin typeface="Corbel"/>
                <a:cs typeface="Corbel"/>
              </a:rPr>
              <a:t>Mobilization</a:t>
            </a:r>
            <a:endParaRPr sz="3200">
              <a:latin typeface="Corbel"/>
              <a:cs typeface="Corbe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9506" y="341502"/>
            <a:ext cx="363727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404040"/>
                </a:solidFill>
                <a:latin typeface="Corbel"/>
                <a:cs typeface="Corbel"/>
              </a:rPr>
              <a:t>Video</a:t>
            </a:r>
            <a:r>
              <a:rPr sz="3200" spc="-80" dirty="0">
                <a:solidFill>
                  <a:srgbClr val="404040"/>
                </a:solidFill>
                <a:latin typeface="Corbel"/>
                <a:cs typeface="Corbel"/>
              </a:rPr>
              <a:t> </a:t>
            </a:r>
            <a:r>
              <a:rPr sz="3200" dirty="0">
                <a:solidFill>
                  <a:srgbClr val="404040"/>
                </a:solidFill>
                <a:latin typeface="Corbel"/>
                <a:cs typeface="Corbel"/>
              </a:rPr>
              <a:t>Demonstration</a:t>
            </a:r>
            <a:endParaRPr sz="3200">
              <a:latin typeface="Corbel"/>
              <a:cs typeface="Corbe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19201" y="952880"/>
            <a:ext cx="28206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sng" spc="-10" dirty="0">
                <a:solidFill>
                  <a:srgbClr val="24C5E2"/>
                </a:solidFill>
                <a:uFill>
                  <a:solidFill>
                    <a:srgbClr val="24C5E2"/>
                  </a:solidFill>
                </a:uFill>
                <a:latin typeface="Calibri Light"/>
                <a:cs typeface="Calibri Light"/>
                <a:hlinkClick r:id="rId2"/>
              </a:rPr>
              <a:t>https://youtu.be/Fv_EJV8q2E0</a:t>
            </a:r>
            <a:endParaRPr sz="1800">
              <a:latin typeface="Calibri Light"/>
              <a:cs typeface="Calibri Light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1724131" y="0"/>
            <a:ext cx="471170" cy="6858000"/>
            <a:chOff x="11724131" y="0"/>
            <a:chExt cx="471170" cy="6858000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27179" y="0"/>
              <a:ext cx="464820" cy="68579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727179" y="6277355"/>
              <a:ext cx="464820" cy="401320"/>
            </a:xfrm>
            <a:custGeom>
              <a:avLst/>
              <a:gdLst/>
              <a:ahLst/>
              <a:cxnLst/>
              <a:rect l="l" t="t" r="r" b="b"/>
              <a:pathLst>
                <a:path w="464820" h="401320">
                  <a:moveTo>
                    <a:pt x="0" y="38176"/>
                  </a:moveTo>
                  <a:lnTo>
                    <a:pt x="3008" y="23317"/>
                  </a:lnTo>
                  <a:lnTo>
                    <a:pt x="11207" y="11182"/>
                  </a:lnTo>
                  <a:lnTo>
                    <a:pt x="23360" y="3000"/>
                  </a:lnTo>
                  <a:lnTo>
                    <a:pt x="38226" y="0"/>
                  </a:lnTo>
                  <a:lnTo>
                    <a:pt x="426593" y="0"/>
                  </a:lnTo>
                  <a:lnTo>
                    <a:pt x="441459" y="3000"/>
                  </a:lnTo>
                  <a:lnTo>
                    <a:pt x="453612" y="11182"/>
                  </a:lnTo>
                  <a:lnTo>
                    <a:pt x="461811" y="23317"/>
                  </a:lnTo>
                  <a:lnTo>
                    <a:pt x="464820" y="38176"/>
                  </a:lnTo>
                  <a:lnTo>
                    <a:pt x="464820" y="362635"/>
                  </a:lnTo>
                  <a:lnTo>
                    <a:pt x="461811" y="377494"/>
                  </a:lnTo>
                  <a:lnTo>
                    <a:pt x="453612" y="389629"/>
                  </a:lnTo>
                  <a:lnTo>
                    <a:pt x="441459" y="397811"/>
                  </a:lnTo>
                  <a:lnTo>
                    <a:pt x="426593" y="400812"/>
                  </a:lnTo>
                  <a:lnTo>
                    <a:pt x="38226" y="400812"/>
                  </a:lnTo>
                  <a:lnTo>
                    <a:pt x="23360" y="397811"/>
                  </a:lnTo>
                  <a:lnTo>
                    <a:pt x="11207" y="389629"/>
                  </a:lnTo>
                  <a:lnTo>
                    <a:pt x="3008" y="377494"/>
                  </a:lnTo>
                  <a:lnTo>
                    <a:pt x="0" y="362635"/>
                  </a:lnTo>
                  <a:lnTo>
                    <a:pt x="0" y="38176"/>
                  </a:lnTo>
                  <a:close/>
                </a:path>
              </a:pathLst>
            </a:custGeom>
            <a:ln w="6096">
              <a:solidFill>
                <a:srgbClr val="24C5E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45591" y="2375916"/>
            <a:ext cx="5605272" cy="3154680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10"/>
              </a:lnSpc>
            </a:pPr>
            <a:fld id="{81D60167-4931-47E6-BA6A-407CBD079E47}" type="slidenum">
              <a:rPr dirty="0"/>
              <a:t>25</a:t>
            </a:fld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1794490" cy="6858000"/>
          </a:xfrm>
          <a:custGeom>
            <a:avLst/>
            <a:gdLst/>
            <a:ahLst/>
            <a:cxnLst/>
            <a:rect l="l" t="t" r="r" b="b"/>
            <a:pathLst>
              <a:path w="11794490" h="6858000">
                <a:moveTo>
                  <a:pt x="0" y="6858000"/>
                </a:moveTo>
                <a:lnTo>
                  <a:pt x="11794236" y="6858000"/>
                </a:lnTo>
                <a:lnTo>
                  <a:pt x="1179423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844528" y="6249923"/>
            <a:ext cx="230504" cy="460375"/>
          </a:xfrm>
          <a:custGeom>
            <a:avLst/>
            <a:gdLst/>
            <a:ahLst/>
            <a:cxnLst/>
            <a:rect l="l" t="t" r="r" b="b"/>
            <a:pathLst>
              <a:path w="230504" h="460375">
                <a:moveTo>
                  <a:pt x="222503" y="0"/>
                </a:moveTo>
                <a:lnTo>
                  <a:pt x="7620" y="0"/>
                </a:lnTo>
                <a:lnTo>
                  <a:pt x="0" y="7594"/>
                </a:lnTo>
                <a:lnTo>
                  <a:pt x="0" y="16954"/>
                </a:lnTo>
                <a:lnTo>
                  <a:pt x="0" y="452653"/>
                </a:lnTo>
                <a:lnTo>
                  <a:pt x="7620" y="460247"/>
                </a:lnTo>
                <a:lnTo>
                  <a:pt x="222503" y="460247"/>
                </a:lnTo>
                <a:lnTo>
                  <a:pt x="230124" y="452653"/>
                </a:lnTo>
                <a:lnTo>
                  <a:pt x="230124" y="7594"/>
                </a:lnTo>
                <a:lnTo>
                  <a:pt x="222503" y="0"/>
                </a:lnTo>
                <a:close/>
              </a:path>
            </a:pathLst>
          </a:custGeom>
          <a:solidFill>
            <a:srgbClr val="24C5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35060" y="5530596"/>
            <a:ext cx="1097915" cy="967740"/>
          </a:xfrm>
          <a:custGeom>
            <a:avLst/>
            <a:gdLst/>
            <a:ahLst/>
            <a:cxnLst/>
            <a:rect l="l" t="t" r="r" b="b"/>
            <a:pathLst>
              <a:path w="1097915" h="967739">
                <a:moveTo>
                  <a:pt x="781421" y="0"/>
                </a:moveTo>
                <a:lnTo>
                  <a:pt x="315941" y="0"/>
                </a:lnTo>
                <a:lnTo>
                  <a:pt x="294027" y="2907"/>
                </a:lnTo>
                <a:lnTo>
                  <a:pt x="256985" y="24485"/>
                </a:lnTo>
                <a:lnTo>
                  <a:pt x="11306" y="442887"/>
                </a:lnTo>
                <a:lnTo>
                  <a:pt x="0" y="483865"/>
                </a:lnTo>
                <a:lnTo>
                  <a:pt x="2826" y="505014"/>
                </a:lnTo>
                <a:lnTo>
                  <a:pt x="243551" y="925753"/>
                </a:lnTo>
                <a:lnTo>
                  <a:pt x="274092" y="956490"/>
                </a:lnTo>
                <a:lnTo>
                  <a:pt x="315941" y="967739"/>
                </a:lnTo>
                <a:lnTo>
                  <a:pt x="781421" y="967739"/>
                </a:lnTo>
                <a:lnTo>
                  <a:pt x="822782" y="956490"/>
                </a:lnTo>
                <a:lnTo>
                  <a:pt x="852846" y="925753"/>
                </a:lnTo>
                <a:lnTo>
                  <a:pt x="1086018" y="524852"/>
                </a:lnTo>
                <a:lnTo>
                  <a:pt x="1097353" y="483865"/>
                </a:lnTo>
                <a:lnTo>
                  <a:pt x="1094519" y="462718"/>
                </a:lnTo>
                <a:lnTo>
                  <a:pt x="852846" y="42036"/>
                </a:lnTo>
                <a:lnTo>
                  <a:pt x="822782" y="11255"/>
                </a:lnTo>
                <a:lnTo>
                  <a:pt x="7814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9540970" y="268224"/>
            <a:ext cx="2007870" cy="2013585"/>
            <a:chOff x="9540970" y="268224"/>
            <a:chExt cx="2007870" cy="2013585"/>
          </a:xfrm>
        </p:grpSpPr>
        <p:sp>
          <p:nvSpPr>
            <p:cNvPr id="6" name="object 6"/>
            <p:cNvSpPr/>
            <p:nvPr/>
          </p:nvSpPr>
          <p:spPr>
            <a:xfrm>
              <a:off x="9540970" y="1313688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70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24C5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689782" y="300228"/>
              <a:ext cx="1826895" cy="1614170"/>
            </a:xfrm>
            <a:custGeom>
              <a:avLst/>
              <a:gdLst/>
              <a:ahLst/>
              <a:cxnLst/>
              <a:rect l="l" t="t" r="r" b="b"/>
              <a:pathLst>
                <a:path w="1826895" h="1614170">
                  <a:moveTo>
                    <a:pt x="1300924" y="0"/>
                  </a:moveTo>
                  <a:lnTo>
                    <a:pt x="852904" y="0"/>
                  </a:lnTo>
                  <a:lnTo>
                    <a:pt x="622839" y="0"/>
                  </a:lnTo>
                  <a:lnTo>
                    <a:pt x="538079" y="0"/>
                  </a:lnTo>
                  <a:lnTo>
                    <a:pt x="525970" y="0"/>
                  </a:lnTo>
                  <a:lnTo>
                    <a:pt x="489511" y="4843"/>
                  </a:lnTo>
                  <a:lnTo>
                    <a:pt x="456326" y="18748"/>
                  </a:lnTo>
                  <a:lnTo>
                    <a:pt x="427833" y="40772"/>
                  </a:lnTo>
                  <a:lnTo>
                    <a:pt x="405447" y="69976"/>
                  </a:lnTo>
                  <a:lnTo>
                    <a:pt x="181951" y="456543"/>
                  </a:lnTo>
                  <a:lnTo>
                    <a:pt x="67182" y="655050"/>
                  </a:lnTo>
                  <a:lnTo>
                    <a:pt x="24899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355" y="1261850"/>
                  </a:lnTo>
                  <a:lnTo>
                    <a:pt x="357124" y="1460357"/>
                  </a:lnTo>
                  <a:lnTo>
                    <a:pt x="399407" y="1533491"/>
                  </a:lnTo>
                  <a:lnTo>
                    <a:pt x="405447" y="1543939"/>
                  </a:lnTo>
                  <a:lnTo>
                    <a:pt x="427833" y="1573143"/>
                  </a:lnTo>
                  <a:lnTo>
                    <a:pt x="456326" y="1595167"/>
                  </a:lnTo>
                  <a:lnTo>
                    <a:pt x="489511" y="1609072"/>
                  </a:lnTo>
                  <a:lnTo>
                    <a:pt x="525970" y="1613916"/>
                  </a:lnTo>
                  <a:lnTo>
                    <a:pt x="973990" y="1613916"/>
                  </a:lnTo>
                  <a:lnTo>
                    <a:pt x="1204055" y="1613916"/>
                  </a:lnTo>
                  <a:lnTo>
                    <a:pt x="1288815" y="1613916"/>
                  </a:lnTo>
                  <a:lnTo>
                    <a:pt x="1300924" y="1613916"/>
                  </a:lnTo>
                  <a:lnTo>
                    <a:pt x="1336661" y="1609072"/>
                  </a:lnTo>
                  <a:lnTo>
                    <a:pt x="1369742" y="1595167"/>
                  </a:lnTo>
                  <a:lnTo>
                    <a:pt x="1398133" y="1573143"/>
                  </a:lnTo>
                  <a:lnTo>
                    <a:pt x="1419796" y="1543939"/>
                  </a:lnTo>
                  <a:lnTo>
                    <a:pt x="1644247" y="1157372"/>
                  </a:lnTo>
                  <a:lnTo>
                    <a:pt x="1759505" y="958865"/>
                  </a:lnTo>
                  <a:lnTo>
                    <a:pt x="1801969" y="885731"/>
                  </a:lnTo>
                  <a:lnTo>
                    <a:pt x="1808035" y="875284"/>
                  </a:lnTo>
                  <a:lnTo>
                    <a:pt x="1822180" y="842216"/>
                  </a:lnTo>
                  <a:lnTo>
                    <a:pt x="1826895" y="806958"/>
                  </a:lnTo>
                  <a:lnTo>
                    <a:pt x="1822180" y="771699"/>
                  </a:lnTo>
                  <a:lnTo>
                    <a:pt x="1808035" y="738632"/>
                  </a:lnTo>
                  <a:lnTo>
                    <a:pt x="1583584" y="352065"/>
                  </a:lnTo>
                  <a:lnTo>
                    <a:pt x="1468326" y="153558"/>
                  </a:lnTo>
                  <a:lnTo>
                    <a:pt x="1425862" y="80424"/>
                  </a:lnTo>
                  <a:lnTo>
                    <a:pt x="1398133" y="40772"/>
                  </a:lnTo>
                  <a:lnTo>
                    <a:pt x="1336661" y="4843"/>
                  </a:lnTo>
                  <a:lnTo>
                    <a:pt x="1300924" y="0"/>
                  </a:lnTo>
                  <a:close/>
                </a:path>
              </a:pathLst>
            </a:custGeom>
            <a:ln w="640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451070" y="5305044"/>
            <a:ext cx="511809" cy="451484"/>
          </a:xfrm>
          <a:custGeom>
            <a:avLst/>
            <a:gdLst/>
            <a:ahLst/>
            <a:cxnLst/>
            <a:rect l="l" t="t" r="r" b="b"/>
            <a:pathLst>
              <a:path w="511810" h="451485">
                <a:moveTo>
                  <a:pt x="364267" y="0"/>
                </a:moveTo>
                <a:lnTo>
                  <a:pt x="147351" y="0"/>
                </a:lnTo>
                <a:lnTo>
                  <a:pt x="137108" y="1359"/>
                </a:lnTo>
                <a:lnTo>
                  <a:pt x="5238" y="206501"/>
                </a:lnTo>
                <a:lnTo>
                  <a:pt x="0" y="225551"/>
                </a:lnTo>
                <a:lnTo>
                  <a:pt x="1309" y="235398"/>
                </a:lnTo>
                <a:lnTo>
                  <a:pt x="113569" y="431533"/>
                </a:lnTo>
                <a:lnTo>
                  <a:pt x="147351" y="451103"/>
                </a:lnTo>
                <a:lnTo>
                  <a:pt x="364267" y="451103"/>
                </a:lnTo>
                <a:lnTo>
                  <a:pt x="397541" y="431533"/>
                </a:lnTo>
                <a:lnTo>
                  <a:pt x="506380" y="244601"/>
                </a:lnTo>
                <a:lnTo>
                  <a:pt x="511619" y="225551"/>
                </a:lnTo>
                <a:lnTo>
                  <a:pt x="510309" y="215705"/>
                </a:lnTo>
                <a:lnTo>
                  <a:pt x="397541" y="19557"/>
                </a:lnTo>
                <a:lnTo>
                  <a:pt x="3642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27180" y="0"/>
            <a:ext cx="464820" cy="6857999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11009598" y="355091"/>
            <a:ext cx="511809" cy="451484"/>
          </a:xfrm>
          <a:custGeom>
            <a:avLst/>
            <a:gdLst/>
            <a:ahLst/>
            <a:cxnLst/>
            <a:rect l="l" t="t" r="r" b="b"/>
            <a:pathLst>
              <a:path w="511809" h="451484">
                <a:moveTo>
                  <a:pt x="364267" y="0"/>
                </a:moveTo>
                <a:lnTo>
                  <a:pt x="147351" y="0"/>
                </a:lnTo>
                <a:lnTo>
                  <a:pt x="137108" y="1359"/>
                </a:lnTo>
                <a:lnTo>
                  <a:pt x="5238" y="206501"/>
                </a:lnTo>
                <a:lnTo>
                  <a:pt x="0" y="225551"/>
                </a:lnTo>
                <a:lnTo>
                  <a:pt x="1309" y="235398"/>
                </a:lnTo>
                <a:lnTo>
                  <a:pt x="113569" y="431545"/>
                </a:lnTo>
                <a:lnTo>
                  <a:pt x="147351" y="451103"/>
                </a:lnTo>
                <a:lnTo>
                  <a:pt x="364267" y="451103"/>
                </a:lnTo>
                <a:lnTo>
                  <a:pt x="397541" y="431545"/>
                </a:lnTo>
                <a:lnTo>
                  <a:pt x="506380" y="244601"/>
                </a:lnTo>
                <a:lnTo>
                  <a:pt x="511619" y="225551"/>
                </a:lnTo>
                <a:lnTo>
                  <a:pt x="510309" y="215705"/>
                </a:lnTo>
                <a:lnTo>
                  <a:pt x="397541" y="19557"/>
                </a:lnTo>
                <a:lnTo>
                  <a:pt x="3642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35060" y="5530596"/>
            <a:ext cx="1097915" cy="967740"/>
          </a:xfrm>
          <a:custGeom>
            <a:avLst/>
            <a:gdLst/>
            <a:ahLst/>
            <a:cxnLst/>
            <a:rect l="l" t="t" r="r" b="b"/>
            <a:pathLst>
              <a:path w="1097915" h="967739">
                <a:moveTo>
                  <a:pt x="781421" y="0"/>
                </a:moveTo>
                <a:lnTo>
                  <a:pt x="315941" y="0"/>
                </a:lnTo>
                <a:lnTo>
                  <a:pt x="294027" y="2907"/>
                </a:lnTo>
                <a:lnTo>
                  <a:pt x="256985" y="24485"/>
                </a:lnTo>
                <a:lnTo>
                  <a:pt x="11306" y="442887"/>
                </a:lnTo>
                <a:lnTo>
                  <a:pt x="0" y="483865"/>
                </a:lnTo>
                <a:lnTo>
                  <a:pt x="2826" y="505014"/>
                </a:lnTo>
                <a:lnTo>
                  <a:pt x="243551" y="925753"/>
                </a:lnTo>
                <a:lnTo>
                  <a:pt x="274092" y="956490"/>
                </a:lnTo>
                <a:lnTo>
                  <a:pt x="315941" y="967739"/>
                </a:lnTo>
                <a:lnTo>
                  <a:pt x="781421" y="967739"/>
                </a:lnTo>
                <a:lnTo>
                  <a:pt x="822782" y="956490"/>
                </a:lnTo>
                <a:lnTo>
                  <a:pt x="852846" y="925753"/>
                </a:lnTo>
                <a:lnTo>
                  <a:pt x="1086018" y="524852"/>
                </a:lnTo>
                <a:lnTo>
                  <a:pt x="1097353" y="483865"/>
                </a:lnTo>
                <a:lnTo>
                  <a:pt x="1094519" y="462718"/>
                </a:lnTo>
                <a:lnTo>
                  <a:pt x="852846" y="42036"/>
                </a:lnTo>
                <a:lnTo>
                  <a:pt x="822782" y="11255"/>
                </a:lnTo>
                <a:lnTo>
                  <a:pt x="781421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9540970" y="268224"/>
            <a:ext cx="2007870" cy="2013585"/>
            <a:chOff x="9540970" y="268224"/>
            <a:chExt cx="2007870" cy="2013585"/>
          </a:xfrm>
        </p:grpSpPr>
        <p:sp>
          <p:nvSpPr>
            <p:cNvPr id="13" name="object 13"/>
            <p:cNvSpPr/>
            <p:nvPr/>
          </p:nvSpPr>
          <p:spPr>
            <a:xfrm>
              <a:off x="9540970" y="1313688"/>
              <a:ext cx="1096010" cy="967740"/>
            </a:xfrm>
            <a:custGeom>
              <a:avLst/>
              <a:gdLst/>
              <a:ahLst/>
              <a:cxnLst/>
              <a:rect l="l" t="t" r="r" b="b"/>
              <a:pathLst>
                <a:path w="1096009" h="967739">
                  <a:moveTo>
                    <a:pt x="780319" y="0"/>
                  </a:moveTo>
                  <a:lnTo>
                    <a:pt x="315499" y="0"/>
                  </a:lnTo>
                  <a:lnTo>
                    <a:pt x="293618" y="2907"/>
                  </a:lnTo>
                  <a:lnTo>
                    <a:pt x="256617" y="24485"/>
                  </a:lnTo>
                  <a:lnTo>
                    <a:pt x="11334" y="442849"/>
                  </a:lnTo>
                  <a:lnTo>
                    <a:pt x="0" y="483869"/>
                  </a:lnTo>
                  <a:lnTo>
                    <a:pt x="2833" y="505035"/>
                  </a:lnTo>
                  <a:lnTo>
                    <a:pt x="243236" y="925702"/>
                  </a:lnTo>
                  <a:lnTo>
                    <a:pt x="273700" y="956484"/>
                  </a:lnTo>
                  <a:lnTo>
                    <a:pt x="315499" y="967739"/>
                  </a:lnTo>
                  <a:lnTo>
                    <a:pt x="780319" y="967739"/>
                  </a:lnTo>
                  <a:lnTo>
                    <a:pt x="821610" y="956484"/>
                  </a:lnTo>
                  <a:lnTo>
                    <a:pt x="851566" y="925702"/>
                  </a:lnTo>
                  <a:lnTo>
                    <a:pt x="1084484" y="524890"/>
                  </a:lnTo>
                  <a:lnTo>
                    <a:pt x="1095819" y="483870"/>
                  </a:lnTo>
                  <a:lnTo>
                    <a:pt x="1092985" y="462704"/>
                  </a:lnTo>
                  <a:lnTo>
                    <a:pt x="851566" y="42037"/>
                  </a:lnTo>
                  <a:lnTo>
                    <a:pt x="821610" y="11255"/>
                  </a:lnTo>
                  <a:lnTo>
                    <a:pt x="780319" y="0"/>
                  </a:lnTo>
                  <a:close/>
                </a:path>
              </a:pathLst>
            </a:custGeom>
            <a:solidFill>
              <a:srgbClr val="24C5E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9689782" y="300228"/>
              <a:ext cx="1826895" cy="1614170"/>
            </a:xfrm>
            <a:custGeom>
              <a:avLst/>
              <a:gdLst/>
              <a:ahLst/>
              <a:cxnLst/>
              <a:rect l="l" t="t" r="r" b="b"/>
              <a:pathLst>
                <a:path w="1826895" h="1614170">
                  <a:moveTo>
                    <a:pt x="1300924" y="0"/>
                  </a:moveTo>
                  <a:lnTo>
                    <a:pt x="852904" y="0"/>
                  </a:lnTo>
                  <a:lnTo>
                    <a:pt x="622839" y="0"/>
                  </a:lnTo>
                  <a:lnTo>
                    <a:pt x="538079" y="0"/>
                  </a:lnTo>
                  <a:lnTo>
                    <a:pt x="525970" y="0"/>
                  </a:lnTo>
                  <a:lnTo>
                    <a:pt x="489511" y="4843"/>
                  </a:lnTo>
                  <a:lnTo>
                    <a:pt x="456326" y="18748"/>
                  </a:lnTo>
                  <a:lnTo>
                    <a:pt x="427833" y="40772"/>
                  </a:lnTo>
                  <a:lnTo>
                    <a:pt x="405447" y="69976"/>
                  </a:lnTo>
                  <a:lnTo>
                    <a:pt x="181951" y="456543"/>
                  </a:lnTo>
                  <a:lnTo>
                    <a:pt x="67182" y="655050"/>
                  </a:lnTo>
                  <a:lnTo>
                    <a:pt x="24899" y="728184"/>
                  </a:lnTo>
                  <a:lnTo>
                    <a:pt x="18859" y="738632"/>
                  </a:lnTo>
                  <a:lnTo>
                    <a:pt x="4714" y="771699"/>
                  </a:lnTo>
                  <a:lnTo>
                    <a:pt x="0" y="806958"/>
                  </a:lnTo>
                  <a:lnTo>
                    <a:pt x="4714" y="842216"/>
                  </a:lnTo>
                  <a:lnTo>
                    <a:pt x="18859" y="875284"/>
                  </a:lnTo>
                  <a:lnTo>
                    <a:pt x="242355" y="1261850"/>
                  </a:lnTo>
                  <a:lnTo>
                    <a:pt x="357124" y="1460357"/>
                  </a:lnTo>
                  <a:lnTo>
                    <a:pt x="399407" y="1533491"/>
                  </a:lnTo>
                  <a:lnTo>
                    <a:pt x="405447" y="1543939"/>
                  </a:lnTo>
                  <a:lnTo>
                    <a:pt x="427833" y="1573143"/>
                  </a:lnTo>
                  <a:lnTo>
                    <a:pt x="456326" y="1595167"/>
                  </a:lnTo>
                  <a:lnTo>
                    <a:pt x="489511" y="1609072"/>
                  </a:lnTo>
                  <a:lnTo>
                    <a:pt x="525970" y="1613916"/>
                  </a:lnTo>
                  <a:lnTo>
                    <a:pt x="973990" y="1613916"/>
                  </a:lnTo>
                  <a:lnTo>
                    <a:pt x="1204055" y="1613916"/>
                  </a:lnTo>
                  <a:lnTo>
                    <a:pt x="1288815" y="1613916"/>
                  </a:lnTo>
                  <a:lnTo>
                    <a:pt x="1300924" y="1613916"/>
                  </a:lnTo>
                  <a:lnTo>
                    <a:pt x="1336661" y="1609072"/>
                  </a:lnTo>
                  <a:lnTo>
                    <a:pt x="1369742" y="1595167"/>
                  </a:lnTo>
                  <a:lnTo>
                    <a:pt x="1398133" y="1573143"/>
                  </a:lnTo>
                  <a:lnTo>
                    <a:pt x="1419796" y="1543939"/>
                  </a:lnTo>
                  <a:lnTo>
                    <a:pt x="1644247" y="1157372"/>
                  </a:lnTo>
                  <a:lnTo>
                    <a:pt x="1759505" y="958865"/>
                  </a:lnTo>
                  <a:lnTo>
                    <a:pt x="1801969" y="885731"/>
                  </a:lnTo>
                  <a:lnTo>
                    <a:pt x="1808035" y="875284"/>
                  </a:lnTo>
                  <a:lnTo>
                    <a:pt x="1822180" y="842216"/>
                  </a:lnTo>
                  <a:lnTo>
                    <a:pt x="1826895" y="806958"/>
                  </a:lnTo>
                  <a:lnTo>
                    <a:pt x="1822180" y="771699"/>
                  </a:lnTo>
                  <a:lnTo>
                    <a:pt x="1808035" y="738632"/>
                  </a:lnTo>
                  <a:lnTo>
                    <a:pt x="1583584" y="352065"/>
                  </a:lnTo>
                  <a:lnTo>
                    <a:pt x="1468326" y="153558"/>
                  </a:lnTo>
                  <a:lnTo>
                    <a:pt x="1425862" y="80424"/>
                  </a:lnTo>
                  <a:lnTo>
                    <a:pt x="1398133" y="40772"/>
                  </a:lnTo>
                  <a:lnTo>
                    <a:pt x="1336661" y="4843"/>
                  </a:lnTo>
                  <a:lnTo>
                    <a:pt x="1300924" y="0"/>
                  </a:lnTo>
                  <a:close/>
                </a:path>
              </a:pathLst>
            </a:custGeom>
            <a:ln w="640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/>
          <p:nvPr/>
        </p:nvSpPr>
        <p:spPr>
          <a:xfrm>
            <a:off x="1451070" y="5305044"/>
            <a:ext cx="511809" cy="451484"/>
          </a:xfrm>
          <a:custGeom>
            <a:avLst/>
            <a:gdLst/>
            <a:ahLst/>
            <a:cxnLst/>
            <a:rect l="l" t="t" r="r" b="b"/>
            <a:pathLst>
              <a:path w="511810" h="451485">
                <a:moveTo>
                  <a:pt x="364267" y="0"/>
                </a:moveTo>
                <a:lnTo>
                  <a:pt x="147351" y="0"/>
                </a:lnTo>
                <a:lnTo>
                  <a:pt x="137108" y="1359"/>
                </a:lnTo>
                <a:lnTo>
                  <a:pt x="5238" y="206501"/>
                </a:lnTo>
                <a:lnTo>
                  <a:pt x="0" y="225551"/>
                </a:lnTo>
                <a:lnTo>
                  <a:pt x="1309" y="235398"/>
                </a:lnTo>
                <a:lnTo>
                  <a:pt x="113569" y="431533"/>
                </a:lnTo>
                <a:lnTo>
                  <a:pt x="147351" y="451103"/>
                </a:lnTo>
                <a:lnTo>
                  <a:pt x="364267" y="451103"/>
                </a:lnTo>
                <a:lnTo>
                  <a:pt x="397541" y="431533"/>
                </a:lnTo>
                <a:lnTo>
                  <a:pt x="506380" y="244601"/>
                </a:lnTo>
                <a:lnTo>
                  <a:pt x="511619" y="225551"/>
                </a:lnTo>
                <a:lnTo>
                  <a:pt x="510309" y="215705"/>
                </a:lnTo>
                <a:lnTo>
                  <a:pt x="397541" y="19557"/>
                </a:lnTo>
                <a:lnTo>
                  <a:pt x="3642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009598" y="355091"/>
            <a:ext cx="511809" cy="451484"/>
          </a:xfrm>
          <a:custGeom>
            <a:avLst/>
            <a:gdLst/>
            <a:ahLst/>
            <a:cxnLst/>
            <a:rect l="l" t="t" r="r" b="b"/>
            <a:pathLst>
              <a:path w="511809" h="451484">
                <a:moveTo>
                  <a:pt x="364267" y="0"/>
                </a:moveTo>
                <a:lnTo>
                  <a:pt x="147351" y="0"/>
                </a:lnTo>
                <a:lnTo>
                  <a:pt x="137108" y="1359"/>
                </a:lnTo>
                <a:lnTo>
                  <a:pt x="5238" y="206501"/>
                </a:lnTo>
                <a:lnTo>
                  <a:pt x="0" y="225551"/>
                </a:lnTo>
                <a:lnTo>
                  <a:pt x="1309" y="235398"/>
                </a:lnTo>
                <a:lnTo>
                  <a:pt x="113569" y="431545"/>
                </a:lnTo>
                <a:lnTo>
                  <a:pt x="147351" y="451103"/>
                </a:lnTo>
                <a:lnTo>
                  <a:pt x="364267" y="451103"/>
                </a:lnTo>
                <a:lnTo>
                  <a:pt x="397541" y="431545"/>
                </a:lnTo>
                <a:lnTo>
                  <a:pt x="506380" y="244601"/>
                </a:lnTo>
                <a:lnTo>
                  <a:pt x="511619" y="225551"/>
                </a:lnTo>
                <a:lnTo>
                  <a:pt x="510309" y="215705"/>
                </a:lnTo>
                <a:lnTo>
                  <a:pt x="397541" y="19557"/>
                </a:lnTo>
                <a:lnTo>
                  <a:pt x="36426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419506" y="215645"/>
            <a:ext cx="196278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60" dirty="0">
                <a:solidFill>
                  <a:srgbClr val="25166C"/>
                </a:solidFill>
              </a:rPr>
              <a:t>R</a:t>
            </a:r>
            <a:r>
              <a:rPr sz="3200" dirty="0">
                <a:solidFill>
                  <a:srgbClr val="25166C"/>
                </a:solidFill>
              </a:rPr>
              <a:t>eferences</a:t>
            </a:r>
            <a:endParaRPr sz="3200"/>
          </a:p>
        </p:txBody>
      </p:sp>
      <p:sp>
        <p:nvSpPr>
          <p:cNvPr id="18" name="object 18"/>
          <p:cNvSpPr/>
          <p:nvPr/>
        </p:nvSpPr>
        <p:spPr>
          <a:xfrm>
            <a:off x="11727180" y="6277355"/>
            <a:ext cx="464820" cy="401320"/>
          </a:xfrm>
          <a:custGeom>
            <a:avLst/>
            <a:gdLst/>
            <a:ahLst/>
            <a:cxnLst/>
            <a:rect l="l" t="t" r="r" b="b"/>
            <a:pathLst>
              <a:path w="464820" h="401320">
                <a:moveTo>
                  <a:pt x="0" y="38176"/>
                </a:moveTo>
                <a:lnTo>
                  <a:pt x="3008" y="23317"/>
                </a:lnTo>
                <a:lnTo>
                  <a:pt x="11207" y="11182"/>
                </a:lnTo>
                <a:lnTo>
                  <a:pt x="23360" y="3000"/>
                </a:lnTo>
                <a:lnTo>
                  <a:pt x="38226" y="0"/>
                </a:lnTo>
                <a:lnTo>
                  <a:pt x="426593" y="0"/>
                </a:lnTo>
                <a:lnTo>
                  <a:pt x="441459" y="3000"/>
                </a:lnTo>
                <a:lnTo>
                  <a:pt x="453612" y="11182"/>
                </a:lnTo>
                <a:lnTo>
                  <a:pt x="461811" y="23317"/>
                </a:lnTo>
                <a:lnTo>
                  <a:pt x="464820" y="38176"/>
                </a:lnTo>
                <a:lnTo>
                  <a:pt x="464820" y="362635"/>
                </a:lnTo>
                <a:lnTo>
                  <a:pt x="461811" y="377494"/>
                </a:lnTo>
                <a:lnTo>
                  <a:pt x="453612" y="389629"/>
                </a:lnTo>
                <a:lnTo>
                  <a:pt x="441459" y="397811"/>
                </a:lnTo>
                <a:lnTo>
                  <a:pt x="426593" y="400812"/>
                </a:lnTo>
                <a:lnTo>
                  <a:pt x="38226" y="400812"/>
                </a:lnTo>
                <a:lnTo>
                  <a:pt x="23360" y="397811"/>
                </a:lnTo>
                <a:lnTo>
                  <a:pt x="11207" y="389629"/>
                </a:lnTo>
                <a:lnTo>
                  <a:pt x="3008" y="377494"/>
                </a:lnTo>
                <a:lnTo>
                  <a:pt x="0" y="362635"/>
                </a:lnTo>
                <a:lnTo>
                  <a:pt x="0" y="38176"/>
                </a:lnTo>
                <a:close/>
              </a:path>
            </a:pathLst>
          </a:custGeom>
          <a:ln w="6096">
            <a:solidFill>
              <a:srgbClr val="24C5E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11872721" y="6369811"/>
            <a:ext cx="177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dirty="0">
                <a:solidFill>
                  <a:srgbClr val="FFFFFF"/>
                </a:solidFill>
                <a:latin typeface="Times New Roman"/>
                <a:cs typeface="Times New Roman"/>
              </a:rPr>
              <a:t>27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87527" y="989055"/>
            <a:ext cx="9049385" cy="4963795"/>
          </a:xfrm>
          <a:prstGeom prst="rect">
            <a:avLst/>
          </a:prstGeom>
        </p:spPr>
        <p:txBody>
          <a:bodyPr vert="horz" wrap="square" lIns="0" tIns="1492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75"/>
              </a:spcBef>
            </a:pPr>
            <a:r>
              <a:rPr sz="1800" spc="-5" dirty="0">
                <a:latin typeface="Calibri Light"/>
                <a:cs typeface="Calibri Light"/>
              </a:rPr>
              <a:t>Aggen,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25" dirty="0">
                <a:latin typeface="Calibri Light"/>
                <a:cs typeface="Calibri Light"/>
              </a:rPr>
              <a:t>P.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D.,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&amp;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Reuteman,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20" dirty="0">
                <a:latin typeface="Calibri Light"/>
                <a:cs typeface="Calibri Light"/>
              </a:rPr>
              <a:t>P.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(2010).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Conservative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Rehabilitation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Sciatic Nerve </a:t>
            </a:r>
            <a:r>
              <a:rPr sz="1800" dirty="0">
                <a:latin typeface="Calibri Light"/>
                <a:cs typeface="Calibri Light"/>
              </a:rPr>
              <a:t>Injury</a:t>
            </a:r>
            <a:endParaRPr sz="1800">
              <a:latin typeface="Calibri Light"/>
              <a:cs typeface="Calibri Light"/>
            </a:endParaRPr>
          </a:p>
          <a:p>
            <a:pPr marL="927100">
              <a:lnSpc>
                <a:spcPct val="100000"/>
              </a:lnSpc>
              <a:spcBef>
                <a:spcPts val="1080"/>
              </a:spcBef>
            </a:pPr>
            <a:r>
              <a:rPr sz="1800" spc="-10" dirty="0">
                <a:latin typeface="Calibri Light"/>
                <a:cs typeface="Calibri Light"/>
              </a:rPr>
              <a:t>Following</a:t>
            </a:r>
            <a:r>
              <a:rPr sz="1800" spc="3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Hamstring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75" dirty="0">
                <a:latin typeface="Calibri Light"/>
                <a:cs typeface="Calibri Light"/>
              </a:rPr>
              <a:t>Tear.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North</a:t>
            </a:r>
            <a:r>
              <a:rPr sz="1800" i="1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American</a:t>
            </a:r>
            <a:r>
              <a:rPr sz="1800" i="1" spc="1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Journal</a:t>
            </a:r>
            <a:r>
              <a:rPr sz="1800" i="1" spc="1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of</a:t>
            </a:r>
            <a:r>
              <a:rPr sz="1800" i="1" spc="1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Sports</a:t>
            </a:r>
            <a:r>
              <a:rPr sz="1800" i="1" spc="5" dirty="0">
                <a:latin typeface="Calibri Light"/>
                <a:cs typeface="Calibri Light"/>
              </a:rPr>
              <a:t> </a:t>
            </a:r>
            <a:r>
              <a:rPr sz="1800" i="1" spc="-10" dirty="0">
                <a:latin typeface="Calibri Light"/>
                <a:cs typeface="Calibri Light"/>
              </a:rPr>
              <a:t>Physical</a:t>
            </a:r>
            <a:r>
              <a:rPr sz="1800" i="1" spc="20" dirty="0">
                <a:latin typeface="Calibri Light"/>
                <a:cs typeface="Calibri Light"/>
              </a:rPr>
              <a:t> </a:t>
            </a:r>
            <a:r>
              <a:rPr sz="1800" i="1" spc="-20" dirty="0">
                <a:latin typeface="Calibri Light"/>
                <a:cs typeface="Calibri Light"/>
              </a:rPr>
              <a:t>Therapy,</a:t>
            </a:r>
            <a:r>
              <a:rPr sz="1800" i="1" spc="3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5</a:t>
            </a:r>
            <a:r>
              <a:rPr sz="1800" dirty="0">
                <a:latin typeface="Calibri Light"/>
                <a:cs typeface="Calibri Light"/>
              </a:rPr>
              <a:t>(3),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143+.</a:t>
            </a:r>
            <a:endParaRPr sz="1800">
              <a:latin typeface="Calibri Light"/>
              <a:cs typeface="Calibri Light"/>
            </a:endParaRPr>
          </a:p>
          <a:p>
            <a:pPr marL="927100">
              <a:lnSpc>
                <a:spcPct val="100000"/>
              </a:lnSpc>
              <a:spcBef>
                <a:spcPts val="1080"/>
              </a:spcBef>
            </a:pPr>
            <a:r>
              <a:rPr sz="1800" spc="-10" dirty="0">
                <a:latin typeface="Calibri Light"/>
                <a:cs typeface="Calibri Light"/>
              </a:rPr>
              <a:t>Retrieved</a:t>
            </a:r>
            <a:r>
              <a:rPr sz="1800" spc="5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from</a:t>
            </a:r>
            <a:r>
              <a:rPr sz="1800" spc="45" dirty="0">
                <a:latin typeface="Calibri Light"/>
                <a:cs typeface="Calibri Light"/>
              </a:rPr>
              <a:t> </a:t>
            </a:r>
            <a:r>
              <a:rPr sz="1800" u="heavy" spc="-10" dirty="0">
                <a:solidFill>
                  <a:srgbClr val="24C5E2"/>
                </a:solidFill>
                <a:uFill>
                  <a:solidFill>
                    <a:srgbClr val="24C5E2"/>
                  </a:solidFill>
                </a:uFill>
                <a:latin typeface="Calibri Light"/>
                <a:cs typeface="Calibri Light"/>
                <a:hlinkClick r:id="rId3"/>
              </a:rPr>
              <a:t>https://www.ncbi.nlm.nih.gov/pmc/articles/PMC2971645/</a:t>
            </a:r>
            <a:endParaRPr sz="1800">
              <a:latin typeface="Calibri Light"/>
              <a:cs typeface="Calibri Light"/>
            </a:endParaRPr>
          </a:p>
          <a:p>
            <a:pPr marL="927100" marR="262255" indent="-914400">
              <a:lnSpc>
                <a:spcPct val="150000"/>
              </a:lnSpc>
            </a:pPr>
            <a:r>
              <a:rPr sz="1800" spc="-15" dirty="0">
                <a:latin typeface="Calibri Light"/>
                <a:cs typeface="Calibri Light"/>
              </a:rPr>
              <a:t>Ballestero-Perez,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R.,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Plaza-Manzano,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G.,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Urraca-Gesto,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5" dirty="0">
                <a:latin typeface="Calibri Light"/>
                <a:cs typeface="Calibri Light"/>
              </a:rPr>
              <a:t>A.,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Romo-Romo,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60" dirty="0">
                <a:latin typeface="Calibri Light"/>
                <a:cs typeface="Calibri Light"/>
              </a:rPr>
              <a:t>F.,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Atin-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Arratibel,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M. </a:t>
            </a:r>
            <a:r>
              <a:rPr sz="1800" spc="-20" dirty="0">
                <a:latin typeface="Calibri Light"/>
                <a:cs typeface="Calibri Light"/>
              </a:rPr>
              <a:t>D., </a:t>
            </a:r>
            <a:r>
              <a:rPr sz="1800" spc="-39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Pecos-Martin,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D.,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Romero-Franco,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(2016,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Nov</a:t>
            </a:r>
            <a:r>
              <a:rPr sz="1800" dirty="0">
                <a:latin typeface="Calibri Light"/>
                <a:cs typeface="Calibri Light"/>
              </a:rPr>
              <a:t> 11).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Effectiveness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 Nerve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Gliding</a:t>
            </a:r>
            <a:endParaRPr sz="1800">
              <a:latin typeface="Calibri Light"/>
              <a:cs typeface="Calibri Light"/>
            </a:endParaRPr>
          </a:p>
          <a:p>
            <a:pPr marL="927100" marR="5080">
              <a:lnSpc>
                <a:spcPct val="150000"/>
              </a:lnSpc>
              <a:spcBef>
                <a:spcPts val="5"/>
              </a:spcBef>
            </a:pPr>
            <a:r>
              <a:rPr sz="1800" spc="-15" dirty="0">
                <a:latin typeface="Calibri Light"/>
                <a:cs typeface="Calibri Light"/>
              </a:rPr>
              <a:t>Exercises</a:t>
            </a:r>
            <a:r>
              <a:rPr sz="1800" spc="28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on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Carpal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Tunnel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Syndrome: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Systematic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30" dirty="0">
                <a:latin typeface="Calibri Light"/>
                <a:cs typeface="Calibri Light"/>
              </a:rPr>
              <a:t>Review.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Journal</a:t>
            </a:r>
            <a:r>
              <a:rPr sz="1800" i="1" spc="1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of</a:t>
            </a:r>
            <a:r>
              <a:rPr sz="1800" i="1" spc="5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Manipulative</a:t>
            </a:r>
            <a:r>
              <a:rPr sz="1800" i="1" spc="25" dirty="0">
                <a:latin typeface="Calibri Light"/>
                <a:cs typeface="Calibri Light"/>
              </a:rPr>
              <a:t> </a:t>
            </a:r>
            <a:r>
              <a:rPr sz="1800" i="1" spc="-10" dirty="0">
                <a:latin typeface="Calibri Light"/>
                <a:cs typeface="Calibri Light"/>
              </a:rPr>
              <a:t>&amp; </a:t>
            </a:r>
            <a:r>
              <a:rPr sz="1800" i="1" spc="-5" dirty="0">
                <a:latin typeface="Calibri Light"/>
                <a:cs typeface="Calibri Light"/>
              </a:rPr>
              <a:t> Physiological</a:t>
            </a:r>
            <a:r>
              <a:rPr sz="1800" i="1" spc="45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Therapeutics,</a:t>
            </a:r>
            <a:r>
              <a:rPr sz="1800" i="1" spc="45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40</a:t>
            </a:r>
            <a:r>
              <a:rPr sz="1800" dirty="0">
                <a:latin typeface="Calibri Light"/>
                <a:cs typeface="Calibri Light"/>
              </a:rPr>
              <a:t>(1),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50-59.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doi:</a:t>
            </a:r>
            <a:r>
              <a:rPr sz="1800" u="heavy" spc="-5" dirty="0">
                <a:solidFill>
                  <a:srgbClr val="24C5E2"/>
                </a:solidFill>
                <a:uFill>
                  <a:solidFill>
                    <a:srgbClr val="24C5E2"/>
                  </a:solidFill>
                </a:uFill>
                <a:latin typeface="Calibri Light"/>
                <a:cs typeface="Calibri Light"/>
                <a:hlinkClick r:id="rId4"/>
              </a:rPr>
              <a:t>https://doi.org/10.1016/j.jmpt.2016.10.004</a:t>
            </a:r>
            <a:endParaRPr sz="1800">
              <a:latin typeface="Calibri Light"/>
              <a:cs typeface="Calibri Light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800" spc="-30" dirty="0">
                <a:latin typeface="Calibri Light"/>
                <a:cs typeface="Calibri Light"/>
              </a:rPr>
              <a:t>Kisner,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C., </a:t>
            </a:r>
            <a:r>
              <a:rPr sz="1800" spc="-35" dirty="0">
                <a:latin typeface="Calibri Light"/>
                <a:cs typeface="Calibri Light"/>
              </a:rPr>
              <a:t>Colby,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L.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5" dirty="0">
                <a:latin typeface="Calibri Light"/>
                <a:cs typeface="Calibri Light"/>
              </a:rPr>
              <a:t>A.,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&amp;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5" dirty="0">
                <a:latin typeface="Calibri Light"/>
                <a:cs typeface="Calibri Light"/>
              </a:rPr>
              <a:t>Borstad,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J.</a:t>
            </a:r>
            <a:r>
              <a:rPr sz="1800" dirty="0">
                <a:latin typeface="Calibri Light"/>
                <a:cs typeface="Calibri Light"/>
              </a:rPr>
              <a:t> (2018).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Therapeutic</a:t>
            </a:r>
            <a:r>
              <a:rPr sz="1800" i="1" spc="30" dirty="0">
                <a:latin typeface="Calibri Light"/>
                <a:cs typeface="Calibri Light"/>
              </a:rPr>
              <a:t> </a:t>
            </a:r>
            <a:r>
              <a:rPr sz="1800" i="1" spc="-10" dirty="0">
                <a:latin typeface="Calibri Light"/>
                <a:cs typeface="Calibri Light"/>
              </a:rPr>
              <a:t>Exercise</a:t>
            </a:r>
            <a:r>
              <a:rPr sz="1800" i="1" spc="20" dirty="0">
                <a:latin typeface="Calibri Light"/>
                <a:cs typeface="Calibri Light"/>
              </a:rPr>
              <a:t> </a:t>
            </a:r>
            <a:r>
              <a:rPr sz="1800" i="1" spc="-5" dirty="0">
                <a:latin typeface="Calibri Light"/>
                <a:cs typeface="Calibri Light"/>
              </a:rPr>
              <a:t>Foundations</a:t>
            </a:r>
            <a:r>
              <a:rPr sz="1800" i="1" spc="10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and</a:t>
            </a:r>
            <a:r>
              <a:rPr sz="1800" i="1" spc="5" dirty="0">
                <a:latin typeface="Calibri Light"/>
                <a:cs typeface="Calibri Light"/>
              </a:rPr>
              <a:t> </a:t>
            </a:r>
            <a:r>
              <a:rPr sz="1800" i="1" spc="-25" dirty="0">
                <a:latin typeface="Calibri Light"/>
                <a:cs typeface="Calibri Light"/>
              </a:rPr>
              <a:t>Techniques</a:t>
            </a:r>
            <a:endParaRPr sz="1800">
              <a:latin typeface="Calibri Light"/>
              <a:cs typeface="Calibri Light"/>
            </a:endParaRPr>
          </a:p>
          <a:p>
            <a:pPr marL="927100">
              <a:lnSpc>
                <a:spcPct val="100000"/>
              </a:lnSpc>
              <a:spcBef>
                <a:spcPts val="1080"/>
              </a:spcBef>
            </a:pPr>
            <a:r>
              <a:rPr sz="1800" spc="-10" dirty="0">
                <a:latin typeface="Calibri Light"/>
                <a:cs typeface="Calibri Light"/>
              </a:rPr>
              <a:t>(Seventh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ed.). Philadelphia:</a:t>
            </a:r>
            <a:r>
              <a:rPr sz="1800" spc="40" dirty="0">
                <a:latin typeface="Calibri Light"/>
                <a:cs typeface="Calibri Light"/>
              </a:rPr>
              <a:t> </a:t>
            </a:r>
            <a:r>
              <a:rPr sz="1800" spc="-40" dirty="0">
                <a:latin typeface="Calibri Light"/>
                <a:cs typeface="Calibri Light"/>
              </a:rPr>
              <a:t>F.A.</a:t>
            </a:r>
            <a:r>
              <a:rPr sz="1800" spc="-30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Davis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25" dirty="0">
                <a:latin typeface="Calibri Light"/>
                <a:cs typeface="Calibri Light"/>
              </a:rPr>
              <a:t>Company.</a:t>
            </a:r>
            <a:endParaRPr sz="1800">
              <a:latin typeface="Calibri Light"/>
              <a:cs typeface="Calibri Light"/>
            </a:endParaRPr>
          </a:p>
          <a:p>
            <a:pPr marL="927100" marR="8890" indent="-914400">
              <a:lnSpc>
                <a:spcPct val="150000"/>
              </a:lnSpc>
            </a:pPr>
            <a:r>
              <a:rPr sz="1800" spc="-10" dirty="0">
                <a:latin typeface="Calibri Light"/>
                <a:cs typeface="Calibri Light"/>
              </a:rPr>
              <a:t>Manvell,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N.,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Manvell,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J.</a:t>
            </a:r>
            <a:r>
              <a:rPr sz="180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J.,</a:t>
            </a:r>
            <a:r>
              <a:rPr sz="1800" spc="-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Snodgrass,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S.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J.,</a:t>
            </a:r>
            <a:r>
              <a:rPr sz="1800" spc="-1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&amp;</a:t>
            </a:r>
            <a:r>
              <a:rPr sz="1800" spc="-10" dirty="0">
                <a:latin typeface="Calibri Light"/>
                <a:cs typeface="Calibri Light"/>
              </a:rPr>
              <a:t> Reid,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S.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spc="5" dirty="0">
                <a:latin typeface="Calibri Light"/>
                <a:cs typeface="Calibri Light"/>
              </a:rPr>
              <a:t>A.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(2015). </a:t>
            </a:r>
            <a:r>
              <a:rPr sz="1800" spc="-30" dirty="0">
                <a:latin typeface="Calibri Light"/>
                <a:cs typeface="Calibri Light"/>
              </a:rPr>
              <a:t>Tension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of</a:t>
            </a:r>
            <a:r>
              <a:rPr sz="1800" spc="-10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the </a:t>
            </a:r>
            <a:r>
              <a:rPr sz="1800" spc="-30" dirty="0">
                <a:latin typeface="Calibri Light"/>
                <a:cs typeface="Calibri Light"/>
              </a:rPr>
              <a:t>Ulnar,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Median,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and 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dirty="0">
                <a:latin typeface="Calibri Light"/>
                <a:cs typeface="Calibri Light"/>
              </a:rPr>
              <a:t>Radial</a:t>
            </a:r>
            <a:r>
              <a:rPr sz="1800" spc="1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Nerves</a:t>
            </a:r>
            <a:r>
              <a:rPr sz="1800" dirty="0">
                <a:latin typeface="Calibri Light"/>
                <a:cs typeface="Calibri Light"/>
              </a:rPr>
              <a:t> During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Ulnar</a:t>
            </a:r>
            <a:r>
              <a:rPr sz="1800" spc="20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Nerve </a:t>
            </a:r>
            <a:r>
              <a:rPr sz="1800" spc="-10" dirty="0">
                <a:latin typeface="Calibri Light"/>
                <a:cs typeface="Calibri Light"/>
              </a:rPr>
              <a:t>Neurodynamic</a:t>
            </a:r>
            <a:r>
              <a:rPr sz="1800" spc="5" dirty="0">
                <a:latin typeface="Calibri Light"/>
                <a:cs typeface="Calibri Light"/>
              </a:rPr>
              <a:t> </a:t>
            </a:r>
            <a:r>
              <a:rPr sz="1800" spc="-30" dirty="0">
                <a:latin typeface="Calibri Light"/>
                <a:cs typeface="Calibri Light"/>
              </a:rPr>
              <a:t>Testing:</a:t>
            </a:r>
            <a:r>
              <a:rPr sz="1800" spc="2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Observational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10" dirty="0">
                <a:latin typeface="Calibri Light"/>
                <a:cs typeface="Calibri Light"/>
              </a:rPr>
              <a:t>Cadaveric</a:t>
            </a:r>
            <a:r>
              <a:rPr sz="1800" spc="-5" dirty="0">
                <a:latin typeface="Calibri Light"/>
                <a:cs typeface="Calibri Light"/>
              </a:rPr>
              <a:t> </a:t>
            </a:r>
            <a:r>
              <a:rPr sz="1800" spc="-20" dirty="0">
                <a:latin typeface="Calibri Light"/>
                <a:cs typeface="Calibri Light"/>
              </a:rPr>
              <a:t>Study. </a:t>
            </a:r>
            <a:r>
              <a:rPr sz="1800" spc="-390" dirty="0">
                <a:latin typeface="Calibri Light"/>
                <a:cs typeface="Calibri Light"/>
              </a:rPr>
              <a:t> </a:t>
            </a:r>
            <a:r>
              <a:rPr sz="1800" i="1" spc="-10" dirty="0">
                <a:latin typeface="Calibri Light"/>
                <a:cs typeface="Calibri Light"/>
              </a:rPr>
              <a:t>Physical</a:t>
            </a:r>
            <a:r>
              <a:rPr sz="1800" i="1" spc="20" dirty="0">
                <a:latin typeface="Calibri Light"/>
                <a:cs typeface="Calibri Light"/>
              </a:rPr>
              <a:t> </a:t>
            </a:r>
            <a:r>
              <a:rPr sz="1800" i="1" spc="-20" dirty="0">
                <a:latin typeface="Calibri Light"/>
                <a:cs typeface="Calibri Light"/>
              </a:rPr>
              <a:t>Therapy,</a:t>
            </a:r>
            <a:r>
              <a:rPr sz="1800" i="1" spc="25" dirty="0">
                <a:latin typeface="Calibri Light"/>
                <a:cs typeface="Calibri Light"/>
              </a:rPr>
              <a:t> </a:t>
            </a:r>
            <a:r>
              <a:rPr sz="1800" i="1" dirty="0">
                <a:latin typeface="Calibri Light"/>
                <a:cs typeface="Calibri Light"/>
              </a:rPr>
              <a:t>95</a:t>
            </a:r>
            <a:r>
              <a:rPr sz="1800" dirty="0">
                <a:latin typeface="Calibri Light"/>
                <a:cs typeface="Calibri Light"/>
              </a:rPr>
              <a:t>(6), 891+.</a:t>
            </a:r>
            <a:r>
              <a:rPr sz="1800" spc="15" dirty="0">
                <a:latin typeface="Calibri Light"/>
                <a:cs typeface="Calibri Light"/>
              </a:rPr>
              <a:t> </a:t>
            </a:r>
            <a:r>
              <a:rPr sz="1800" spc="-5" dirty="0">
                <a:latin typeface="Calibri Light"/>
                <a:cs typeface="Calibri Light"/>
              </a:rPr>
              <a:t>doi:</a:t>
            </a:r>
            <a:r>
              <a:rPr sz="1800" u="heavy" spc="-5" dirty="0">
                <a:solidFill>
                  <a:srgbClr val="24C5E2"/>
                </a:solidFill>
                <a:uFill>
                  <a:solidFill>
                    <a:srgbClr val="24C5E2"/>
                  </a:solidFill>
                </a:uFill>
                <a:latin typeface="Calibri Light"/>
                <a:cs typeface="Calibri Light"/>
                <a:hlinkClick r:id="rId5"/>
              </a:rPr>
              <a:t>http://dx.doi.org/10.2522/ptj.20130536</a:t>
            </a:r>
            <a:endParaRPr sz="1800">
              <a:latin typeface="Calibri Light"/>
              <a:cs typeface="Calibri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2097</Words>
  <Application>Microsoft Office PowerPoint</Application>
  <PresentationFormat>Widescreen</PresentationFormat>
  <Paragraphs>201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 MT</vt:lpstr>
      <vt:lpstr>Arial</vt:lpstr>
      <vt:lpstr>Calibri</vt:lpstr>
      <vt:lpstr>Calibri Light</vt:lpstr>
      <vt:lpstr>Corbel</vt:lpstr>
      <vt:lpstr>Leelawadee UI Semilight</vt:lpstr>
      <vt:lpstr>Times New Roman</vt:lpstr>
      <vt:lpstr>Office Theme</vt:lpstr>
      <vt:lpstr>PowerPoint Presentation</vt:lpstr>
      <vt:lpstr>Objectives</vt:lpstr>
      <vt:lpstr>Neurodynamics</vt:lpstr>
      <vt:lpstr>Principles of Neural Mobilization</vt:lpstr>
      <vt:lpstr>Precautions / Contradictions</vt:lpstr>
      <vt:lpstr>Test for Provocation</vt:lpstr>
      <vt:lpstr>Positive test</vt:lpstr>
      <vt:lpstr>Technique</vt:lpstr>
      <vt:lpstr>Technique</vt:lpstr>
      <vt:lpstr>Upper Limb Neurodynamic Test  (ULNT)</vt:lpstr>
      <vt:lpstr>Median Nerve ULNT1</vt:lpstr>
      <vt:lpstr>Median Nerve ULNT1</vt:lpstr>
      <vt:lpstr>Radial Nerve ULNT 2</vt:lpstr>
      <vt:lpstr>Radial Nerve ULNT 2</vt:lpstr>
      <vt:lpstr>Ulnar Nerve – ULNT 3</vt:lpstr>
      <vt:lpstr>Ulnar Nerve – ULNT 3</vt:lpstr>
      <vt:lpstr>Sciatic Nerve – Straight Leg  Raising SLR</vt:lpstr>
      <vt:lpstr>PowerPoint Presentation</vt:lpstr>
      <vt:lpstr>Slump-Sitting Maneuver</vt:lpstr>
      <vt:lpstr>PowerPoint Presentation</vt:lpstr>
      <vt:lpstr>Femoral Nerve: Prone Knee Bend</vt:lpstr>
      <vt:lpstr>Femoral Nerve: Prone Knee Bend</vt:lpstr>
      <vt:lpstr>Carpal Tunnel Syndrome -CTS</vt:lpstr>
      <vt:lpstr>Median Nerve Mobilization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Bowen</dc:creator>
  <cp:lastModifiedBy>Sian Bowen</cp:lastModifiedBy>
  <cp:revision>1</cp:revision>
  <dcterms:created xsi:type="dcterms:W3CDTF">2024-02-20T09:05:55Z</dcterms:created>
  <dcterms:modified xsi:type="dcterms:W3CDTF">2024-02-20T09:07:16Z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2020-02-12T00:00:00Z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2024-02-20T00:00:00Z</vt:filetime>
  </property>
</Properties>
</file>