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4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explosion val="18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836-498E-9B3C-8EF477798FF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836-498E-9B3C-8EF477798FFA}"/>
              </c:ext>
            </c:extLst>
          </c:dPt>
          <c:dPt>
            <c:idx val="2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1836-498E-9B3C-8EF477798FFA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1836-498E-9B3C-8EF477798FFA}"/>
              </c:ext>
            </c:extLst>
          </c:dPt>
          <c:cat>
            <c:numRef>
              <c:f>Sheet1!$A$2:$A$5</c:f>
              <c:numCache>
                <c:formatCode>General</c:formatCode>
                <c:ptCount val="4"/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1836-498E-9B3C-8EF477798FF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0.49741</cdr:x>
      <cdr:y>0.51336</cdr:y>
    </cdr:from>
    <cdr:to>
      <cdr:x>0.70837</cdr:x>
      <cdr:y>0.64385</cdr:y>
    </cdr:to>
    <cdr:sp macro="" textlink="">
      <cdr:nvSpPr>
        <cdr:cNvPr id="2" name="TextBox 16"/>
        <cdr:cNvSpPr txBox="1"/>
      </cdr:nvSpPr>
      <cdr:spPr>
        <a:xfrm xmlns:a="http://schemas.openxmlformats.org/drawingml/2006/main" rot="1789367">
          <a:off x="2518058" y="1574076"/>
          <a:ext cx="1067921" cy="40011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rtlCol="0">
          <a:spAutoFit/>
        </a:bodyPr>
        <a:lstStyle xmlns:a="http://schemas.openxmlformats.org/drawingml/2006/main"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y-GB" sz="2000" b="1" dirty="0">
              <a:solidFill>
                <a:schemeClr val="bg1">
                  <a:lumMod val="50000"/>
                </a:schemeClr>
              </a:solidFill>
            </a:rPr>
            <a:t>Meddwl</a:t>
          </a:r>
          <a:endParaRPr lang="en-GB" sz="2000" b="1" dirty="0">
            <a:solidFill>
              <a:schemeClr val="bg1">
                <a:lumMod val="50000"/>
              </a:schemeClr>
            </a:solidFill>
          </a:endParaRP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264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411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036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169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515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83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1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88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005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85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098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428EA-B998-4559-BC38-1427ADE883CC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BD73D-1D00-4A5E-B4B2-A4D8B902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14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24245"/>
            <a:ext cx="9144000" cy="4262156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&lt;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&gt; 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486400"/>
            <a:ext cx="9144000" cy="669758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cy-GB" dirty="0"/>
              <a:t>TAR Uwchradd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0060" y="168275"/>
            <a:ext cx="5271204" cy="95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207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906142" y="411620"/>
            <a:ext cx="5052447" cy="4717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b="1" dirty="0" err="1"/>
              <a:t>Cyfarwyddiadau</a:t>
            </a:r>
            <a:r>
              <a:rPr lang="en-GB" dirty="0"/>
              <a:t>	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18684" y="1231133"/>
            <a:ext cx="5439905" cy="468912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/>
              <a:t>Fe </a:t>
            </a:r>
            <a:r>
              <a:rPr lang="en-GB" sz="1400" dirty="0" err="1"/>
              <a:t>ddylai’r</a:t>
            </a:r>
            <a:r>
              <a:rPr lang="en-GB" sz="1400" dirty="0"/>
              <a:t> broses </a:t>
            </a:r>
            <a:r>
              <a:rPr lang="en-GB" sz="1400" dirty="0" err="1"/>
              <a:t>yma</a:t>
            </a:r>
            <a:r>
              <a:rPr lang="en-GB" sz="1400" dirty="0"/>
              <a:t> o </a:t>
            </a:r>
            <a:r>
              <a:rPr lang="en-GB" sz="1400" dirty="0" err="1"/>
              <a:t>gwrdd</a:t>
            </a:r>
            <a:r>
              <a:rPr lang="en-GB" sz="1400" dirty="0"/>
              <a:t> – </a:t>
            </a:r>
            <a:r>
              <a:rPr lang="en-GB" sz="1400" dirty="0" err="1"/>
              <a:t>profi</a:t>
            </a:r>
            <a:r>
              <a:rPr lang="en-GB" sz="1400" dirty="0"/>
              <a:t> – </a:t>
            </a:r>
            <a:r>
              <a:rPr lang="en-GB" sz="1400" dirty="0" err="1"/>
              <a:t>rhannu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sail </a:t>
            </a:r>
            <a:r>
              <a:rPr lang="en-GB" sz="1400" dirty="0" err="1"/>
              <a:t>i’ch</a:t>
            </a:r>
            <a:r>
              <a:rPr lang="en-GB" sz="1400" dirty="0"/>
              <a:t> Gwaith </a:t>
            </a:r>
            <a:r>
              <a:rPr lang="en-GB" sz="1400" dirty="0" err="1"/>
              <a:t>myfyrio</a:t>
            </a:r>
            <a:r>
              <a:rPr lang="en-GB" sz="1400" dirty="0"/>
              <a:t>, </a:t>
            </a:r>
            <a:r>
              <a:rPr lang="en-GB" sz="1400" dirty="0" err="1"/>
              <a:t>cynllunio</a:t>
            </a:r>
            <a:r>
              <a:rPr lang="en-GB" sz="1400" dirty="0"/>
              <a:t> ac </a:t>
            </a:r>
            <a:r>
              <a:rPr lang="en-GB" sz="1400" dirty="0" err="1"/>
              <a:t>addysgu</a:t>
            </a:r>
            <a:r>
              <a:rPr lang="en-GB" sz="1400" dirty="0"/>
              <a:t> bob </a:t>
            </a:r>
            <a:r>
              <a:rPr lang="en-GB" sz="1400" dirty="0" err="1"/>
              <a:t>wythnos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Copïwch</a:t>
            </a:r>
            <a:r>
              <a:rPr lang="en-GB" sz="1400" dirty="0"/>
              <a:t> </a:t>
            </a:r>
            <a:r>
              <a:rPr lang="en-GB" sz="1400" dirty="0" err="1"/>
              <a:t>sleid</a:t>
            </a:r>
            <a:r>
              <a:rPr lang="en-GB" sz="1400" dirty="0"/>
              <a:t> y </a:t>
            </a:r>
            <a:r>
              <a:rPr lang="en-GB" sz="1400" dirty="0" err="1"/>
              <a:t>templed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greu</a:t>
            </a:r>
            <a:r>
              <a:rPr lang="en-GB" sz="1400" dirty="0"/>
              <a:t> </a:t>
            </a:r>
            <a:r>
              <a:rPr lang="en-GB" sz="1400" dirty="0" err="1"/>
              <a:t>cylchred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wythnos</a:t>
            </a:r>
            <a:r>
              <a:rPr lang="en-GB" sz="1400" dirty="0"/>
              <a:t>.   </a:t>
            </a:r>
          </a:p>
          <a:p>
            <a:r>
              <a:rPr lang="en-GB" sz="1400" dirty="0" err="1"/>
              <a:t>Cwblhewch</a:t>
            </a:r>
            <a:r>
              <a:rPr lang="en-GB" sz="1400" dirty="0"/>
              <a:t> y broses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ystod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wythnos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hytrach</a:t>
            </a:r>
            <a:r>
              <a:rPr lang="en-GB" sz="1400" dirty="0"/>
              <a:t> </a:t>
            </a:r>
            <a:r>
              <a:rPr lang="en-GB" sz="1400" dirty="0" err="1"/>
              <a:t>na’i</a:t>
            </a:r>
            <a:r>
              <a:rPr lang="en-GB" sz="1400" dirty="0"/>
              <a:t>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adolwg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Dechreuwch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‘</a:t>
            </a:r>
            <a:r>
              <a:rPr lang="en-GB" sz="1400" dirty="0" err="1"/>
              <a:t>Cwrdd</a:t>
            </a:r>
            <a:r>
              <a:rPr lang="en-GB" sz="1400" dirty="0"/>
              <a:t>’ ac </a:t>
            </a: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prif</a:t>
            </a:r>
            <a:r>
              <a:rPr lang="en-GB" sz="1400" dirty="0"/>
              <a:t> </a:t>
            </a:r>
            <a:r>
              <a:rPr lang="en-GB" sz="1400" dirty="0" err="1"/>
              <a:t>darged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wythnos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i </a:t>
            </a:r>
            <a:r>
              <a:rPr lang="en-GB" sz="1400" dirty="0" err="1"/>
              <a:t>ddod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Defnyddiwch</a:t>
            </a:r>
            <a:r>
              <a:rPr lang="en-GB" sz="1400" dirty="0"/>
              <a:t> y </a:t>
            </a:r>
            <a:r>
              <a:rPr lang="en-GB" sz="1400" dirty="0" err="1"/>
              <a:t>blwch</a:t>
            </a:r>
            <a:r>
              <a:rPr lang="en-GB" sz="1400" dirty="0"/>
              <a:t> ‘</a:t>
            </a:r>
            <a:r>
              <a:rPr lang="en-GB" sz="1400" dirty="0" err="1"/>
              <a:t>meddwl</a:t>
            </a:r>
            <a:r>
              <a:rPr lang="en-GB" sz="1400" dirty="0"/>
              <a:t>’ </a:t>
            </a:r>
            <a:r>
              <a:rPr lang="en-GB" sz="1400" dirty="0" err="1"/>
              <a:t>cyntaf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ystyried</a:t>
            </a:r>
            <a:r>
              <a:rPr lang="en-GB" sz="1400" dirty="0"/>
              <a:t> </a:t>
            </a:r>
            <a:r>
              <a:rPr lang="en-GB" sz="1400" dirty="0" err="1"/>
              <a:t>rhai</a:t>
            </a:r>
            <a:r>
              <a:rPr lang="en-GB" sz="1400" dirty="0"/>
              <a:t> </a:t>
            </a:r>
            <a:r>
              <a:rPr lang="en-GB" sz="1400" dirty="0" err="1"/>
              <a:t>strategaethau</a:t>
            </a:r>
            <a:r>
              <a:rPr lang="en-GB" sz="1400" dirty="0"/>
              <a:t> </a:t>
            </a:r>
            <a:r>
              <a:rPr lang="en-GB" sz="1400" dirty="0" err="1"/>
              <a:t>fydd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helpu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gyflawni’ch</a:t>
            </a:r>
            <a:r>
              <a:rPr lang="en-GB" sz="1400" dirty="0"/>
              <a:t> </a:t>
            </a:r>
            <a:r>
              <a:rPr lang="en-GB" sz="1400" dirty="0" err="1"/>
              <a:t>targed</a:t>
            </a:r>
            <a:r>
              <a:rPr lang="en-GB" sz="1400" dirty="0"/>
              <a:t>. Fe all y </a:t>
            </a:r>
            <a:r>
              <a:rPr lang="en-GB" sz="1400" dirty="0" err="1"/>
              <a:t>strategaethau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ddod</a:t>
            </a:r>
            <a:r>
              <a:rPr lang="en-GB" sz="1400" dirty="0"/>
              <a:t> o </a:t>
            </a:r>
            <a:r>
              <a:rPr lang="en-GB" sz="1400" dirty="0" err="1"/>
              <a:t>lenyddiaeth</a:t>
            </a:r>
            <a:r>
              <a:rPr lang="en-GB" sz="1400" dirty="0"/>
              <a:t>, </a:t>
            </a:r>
            <a:r>
              <a:rPr lang="en-GB" sz="1400" dirty="0" err="1"/>
              <a:t>blogiau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athrawon</a:t>
            </a:r>
            <a:r>
              <a:rPr lang="en-GB" sz="1400" dirty="0"/>
              <a:t> </a:t>
            </a:r>
            <a:r>
              <a:rPr lang="en-GB" sz="1400" dirty="0" err="1"/>
              <a:t>neu</a:t>
            </a:r>
            <a:r>
              <a:rPr lang="en-GB" sz="1400" dirty="0"/>
              <a:t> o </a:t>
            </a:r>
            <a:r>
              <a:rPr lang="en-GB" sz="1400" dirty="0" err="1"/>
              <a:t>ddeialog</a:t>
            </a:r>
            <a:r>
              <a:rPr lang="en-GB" sz="1400" dirty="0"/>
              <a:t> </a:t>
            </a:r>
            <a:r>
              <a:rPr lang="en-GB" sz="1400" dirty="0" err="1"/>
              <a:t>broffesiynol</a:t>
            </a:r>
            <a:r>
              <a:rPr lang="en-GB" sz="1400" dirty="0"/>
              <a:t>. </a:t>
            </a:r>
            <a:r>
              <a:rPr lang="en-GB" sz="1400" dirty="0" err="1"/>
              <a:t>Nodwch</a:t>
            </a:r>
            <a:r>
              <a:rPr lang="en-GB" sz="1400" dirty="0"/>
              <a:t> pa </a:t>
            </a:r>
            <a:r>
              <a:rPr lang="en-GB" sz="1400" dirty="0" err="1"/>
              <a:t>strategaethau</a:t>
            </a:r>
            <a:r>
              <a:rPr lang="en-GB" sz="1400" dirty="0"/>
              <a:t> a </a:t>
            </a:r>
            <a:r>
              <a:rPr lang="en-GB" sz="1400" dirty="0" err="1"/>
              <a:t>ffynonellau</a:t>
            </a:r>
            <a:r>
              <a:rPr lang="en-GB" sz="1400" dirty="0"/>
              <a:t> </a:t>
            </a:r>
            <a:r>
              <a:rPr lang="en-GB" sz="1400" dirty="0" err="1"/>
              <a:t>rydych</a:t>
            </a:r>
            <a:r>
              <a:rPr lang="en-GB" sz="1400" dirty="0"/>
              <a:t> am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defnyddio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Defnyddiwch</a:t>
            </a:r>
            <a:r>
              <a:rPr lang="en-GB" sz="1400" dirty="0"/>
              <a:t> y </a:t>
            </a:r>
            <a:r>
              <a:rPr lang="en-GB" sz="1400" dirty="0" err="1"/>
              <a:t>cyfnod</a:t>
            </a:r>
            <a:r>
              <a:rPr lang="en-GB" sz="1400" dirty="0"/>
              <a:t> </a:t>
            </a:r>
            <a:r>
              <a:rPr lang="en-GB" sz="1400" dirty="0" err="1"/>
              <a:t>profi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dreialu’ch</a:t>
            </a:r>
            <a:r>
              <a:rPr lang="en-GB" sz="1400" dirty="0"/>
              <a:t> </a:t>
            </a:r>
            <a:r>
              <a:rPr lang="en-GB" sz="1400" dirty="0" err="1"/>
              <a:t>syniadau</a:t>
            </a:r>
            <a:r>
              <a:rPr lang="en-GB" sz="1400" dirty="0"/>
              <a:t>. Fe all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amrywiaeth</a:t>
            </a:r>
            <a:r>
              <a:rPr lang="en-GB" sz="1400" dirty="0"/>
              <a:t> o </a:t>
            </a:r>
            <a:r>
              <a:rPr lang="en-GB" sz="1400" dirty="0" err="1"/>
              <a:t>ddosbarthiadau</a:t>
            </a:r>
            <a:r>
              <a:rPr lang="en-GB" sz="1400" dirty="0"/>
              <a:t> </a:t>
            </a:r>
            <a:r>
              <a:rPr lang="en-GB" sz="1400" dirty="0" err="1"/>
              <a:t>os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berthnasol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Denfyddiwch</a:t>
            </a:r>
            <a:r>
              <a:rPr lang="en-GB" sz="1400" dirty="0"/>
              <a:t> y </a:t>
            </a:r>
            <a:r>
              <a:rPr lang="en-GB" sz="1400" dirty="0" err="1"/>
              <a:t>cyfnod</a:t>
            </a:r>
            <a:r>
              <a:rPr lang="en-GB" sz="1400" dirty="0"/>
              <a:t> ‘</a:t>
            </a:r>
            <a:r>
              <a:rPr lang="en-GB" sz="1400" dirty="0" err="1"/>
              <a:t>meddwl</a:t>
            </a:r>
            <a:r>
              <a:rPr lang="en-GB" sz="1400" dirty="0"/>
              <a:t>’ </a:t>
            </a:r>
            <a:r>
              <a:rPr lang="en-GB" sz="1400" dirty="0" err="1"/>
              <a:t>nesaf</a:t>
            </a:r>
            <a:r>
              <a:rPr lang="en-GB" sz="1400" dirty="0"/>
              <a:t> I </a:t>
            </a:r>
            <a:r>
              <a:rPr lang="en-GB" sz="1400" dirty="0" err="1"/>
              <a:t>adfyfyrio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a </a:t>
            </a:r>
            <a:r>
              <a:rPr lang="en-GB" sz="1400" dirty="0" err="1"/>
              <a:t>weithiodd</a:t>
            </a:r>
            <a:r>
              <a:rPr lang="en-GB" sz="1400" dirty="0"/>
              <a:t>, 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na</a:t>
            </a:r>
            <a:r>
              <a:rPr lang="en-GB" sz="1400" dirty="0"/>
              <a:t> </a:t>
            </a:r>
            <a:r>
              <a:rPr lang="en-GB" sz="1400" dirty="0" err="1"/>
              <a:t>weithiodd</a:t>
            </a:r>
            <a:r>
              <a:rPr lang="en-GB" sz="1400" dirty="0"/>
              <a:t> </a:t>
            </a:r>
            <a:r>
              <a:rPr lang="en-GB" sz="1400" dirty="0" err="1"/>
              <a:t>cystal</a:t>
            </a:r>
            <a:r>
              <a:rPr lang="en-GB" sz="1400" dirty="0"/>
              <a:t>. Fe all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yng</a:t>
            </a:r>
            <a:r>
              <a:rPr lang="en-GB" sz="1400" dirty="0"/>
              <a:t> </a:t>
            </a:r>
            <a:r>
              <a:rPr lang="en-GB" sz="1400" dirty="0" err="1"/>
              <a:t>ngoleuni</a:t>
            </a:r>
            <a:r>
              <a:rPr lang="en-GB" sz="1400" dirty="0"/>
              <a:t> </a:t>
            </a:r>
            <a:r>
              <a:rPr lang="en-GB" sz="1400" dirty="0" err="1"/>
              <a:t>deialog</a:t>
            </a:r>
            <a:r>
              <a:rPr lang="en-GB" sz="1400" dirty="0"/>
              <a:t> </a:t>
            </a:r>
            <a:r>
              <a:rPr lang="en-GB" sz="1400" dirty="0" err="1"/>
              <a:t>broffesiynol</a:t>
            </a:r>
            <a:r>
              <a:rPr lang="en-GB" sz="1400" dirty="0"/>
              <a:t> </a:t>
            </a:r>
            <a:r>
              <a:rPr lang="en-GB" sz="1400" dirty="0" err="1"/>
              <a:t>neu</a:t>
            </a:r>
            <a:r>
              <a:rPr lang="en-GB" sz="1400" dirty="0"/>
              <a:t> </a:t>
            </a:r>
            <a:r>
              <a:rPr lang="en-GB" sz="1400" dirty="0" err="1"/>
              <a:t>ddefnydd</a:t>
            </a:r>
            <a:r>
              <a:rPr lang="en-GB" sz="1400" dirty="0"/>
              <a:t> o </a:t>
            </a:r>
            <a:r>
              <a:rPr lang="en-GB" sz="1400" dirty="0" err="1"/>
              <a:t>lais</a:t>
            </a:r>
            <a:r>
              <a:rPr lang="en-GB" sz="1400" dirty="0"/>
              <a:t> y </a:t>
            </a:r>
            <a:r>
              <a:rPr lang="en-GB" sz="1400" dirty="0" err="1"/>
              <a:t>dysgwr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cyfnod</a:t>
            </a:r>
            <a:r>
              <a:rPr lang="en-GB" sz="1400" dirty="0"/>
              <a:t> ‘</a:t>
            </a:r>
            <a:r>
              <a:rPr lang="en-GB" sz="1400" dirty="0" err="1"/>
              <a:t>Rhannu</a:t>
            </a:r>
            <a:r>
              <a:rPr lang="en-GB" sz="1400" dirty="0"/>
              <a:t>’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caniatáu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chi </a:t>
            </a:r>
            <a:r>
              <a:rPr lang="en-GB" sz="1400" dirty="0" err="1"/>
              <a:t>adfyfyrio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cylchred</a:t>
            </a:r>
            <a:r>
              <a:rPr lang="en-GB" sz="1400" dirty="0"/>
              <a:t> </a:t>
            </a:r>
            <a:r>
              <a:rPr lang="en-GB" sz="1400" dirty="0" err="1"/>
              <a:t>hwn</a:t>
            </a:r>
            <a:r>
              <a:rPr lang="en-GB" sz="1400" dirty="0"/>
              <a:t> </a:t>
            </a:r>
            <a:r>
              <a:rPr lang="en-GB" sz="1400" dirty="0" err="1"/>
              <a:t>gyda’ch</a:t>
            </a:r>
            <a:r>
              <a:rPr lang="en-GB" sz="1400" dirty="0"/>
              <a:t> mentor. Fe </a:t>
            </a:r>
            <a:r>
              <a:rPr lang="en-GB" sz="1400" dirty="0" err="1"/>
              <a:t>allwch</a:t>
            </a:r>
            <a:r>
              <a:rPr lang="en-GB" sz="1400" dirty="0"/>
              <a:t>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ystyried</a:t>
            </a:r>
            <a:r>
              <a:rPr lang="en-GB" sz="1400" dirty="0"/>
              <a:t> a </a:t>
            </a:r>
            <a:r>
              <a:rPr lang="en-GB" sz="1400" dirty="0" err="1"/>
              <a:t>yw’r</a:t>
            </a:r>
            <a:r>
              <a:rPr lang="en-GB" sz="1400" dirty="0"/>
              <a:t> </a:t>
            </a:r>
            <a:r>
              <a:rPr lang="en-GB" sz="1400" dirty="0" err="1"/>
              <a:t>profiad</a:t>
            </a:r>
            <a:r>
              <a:rPr lang="en-GB" sz="1400" dirty="0"/>
              <a:t> </a:t>
            </a:r>
            <a:r>
              <a:rPr lang="en-GB" sz="1400" dirty="0" err="1"/>
              <a:t>hwn</a:t>
            </a:r>
            <a:r>
              <a:rPr lang="en-GB" sz="1400" dirty="0"/>
              <a:t> o </a:t>
            </a:r>
            <a:r>
              <a:rPr lang="en-GB" sz="1400" dirty="0" err="1"/>
              <a:t>ddefnydd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tystiolaeth</a:t>
            </a:r>
            <a:r>
              <a:rPr lang="en-GB" sz="1400" dirty="0"/>
              <a:t> </a:t>
            </a:r>
            <a:r>
              <a:rPr lang="en-GB" sz="1400" dirty="0" err="1"/>
              <a:t>i’ch</a:t>
            </a:r>
            <a:r>
              <a:rPr lang="en-GB" sz="1400" dirty="0"/>
              <a:t> PDP. </a:t>
            </a:r>
          </a:p>
        </p:txBody>
      </p:sp>
    </p:spTree>
    <p:extLst>
      <p:ext uri="{BB962C8B-B14F-4D97-AF65-F5344CB8AC3E}">
        <p14:creationId xmlns:p14="http://schemas.microsoft.com/office/powerpoint/2010/main" val="2536415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4491791" y="132891"/>
            <a:ext cx="2881074" cy="1938992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sz="1200" b="1" dirty="0"/>
              <a:t>Meddwl</a:t>
            </a:r>
            <a:endParaRPr lang="en-GB" sz="1200" b="1" dirty="0"/>
          </a:p>
          <a:p>
            <a:r>
              <a:rPr lang="en-GB" sz="1200" i="1" dirty="0" err="1"/>
              <a:t>Ydych</a:t>
            </a:r>
            <a:r>
              <a:rPr lang="en-GB" sz="1200" i="1" dirty="0"/>
              <a:t> chi am </a:t>
            </a:r>
            <a:r>
              <a:rPr lang="en-GB" sz="1200" i="1" dirty="0" err="1"/>
              <a:t>barhau</a:t>
            </a:r>
            <a:r>
              <a:rPr lang="en-GB" sz="1200" i="1" dirty="0"/>
              <a:t> </a:t>
            </a:r>
            <a:r>
              <a:rPr lang="en-GB" sz="1200" i="1" dirty="0" err="1"/>
              <a:t>gyda’r</a:t>
            </a:r>
            <a:r>
              <a:rPr lang="en-GB" sz="1200" i="1" dirty="0"/>
              <a:t> </a:t>
            </a:r>
            <a:r>
              <a:rPr lang="en-GB" sz="1200" i="1" dirty="0" err="1"/>
              <a:t>targed</a:t>
            </a:r>
            <a:r>
              <a:rPr lang="en-GB" sz="1200" i="1" dirty="0"/>
              <a:t> </a:t>
            </a:r>
            <a:r>
              <a:rPr lang="en-GB" sz="1200" i="1" dirty="0" err="1"/>
              <a:t>hwn</a:t>
            </a:r>
            <a:r>
              <a:rPr lang="en-GB" sz="1200" i="1" dirty="0"/>
              <a:t>, </a:t>
            </a:r>
            <a:r>
              <a:rPr lang="en-GB" sz="1200" i="1" dirty="0" err="1"/>
              <a:t>neu</a:t>
            </a:r>
            <a:r>
              <a:rPr lang="en-GB" sz="1200" i="1" dirty="0"/>
              <a:t> </a:t>
            </a:r>
            <a:r>
              <a:rPr lang="en-GB" sz="1200" i="1" dirty="0" err="1"/>
              <a:t>ydych</a:t>
            </a:r>
            <a:r>
              <a:rPr lang="en-GB" sz="1200" i="1" dirty="0"/>
              <a:t> </a:t>
            </a:r>
            <a:r>
              <a:rPr lang="en-GB" sz="1200" i="1" dirty="0" err="1"/>
              <a:t>chi’n</a:t>
            </a:r>
            <a:r>
              <a:rPr lang="en-GB" sz="1200" i="1" dirty="0"/>
              <a:t> </a:t>
            </a:r>
            <a:r>
              <a:rPr lang="en-GB" sz="1200" i="1" dirty="0" err="1"/>
              <a:t>datblygu</a:t>
            </a:r>
            <a:r>
              <a:rPr lang="en-GB" sz="1200" i="1" dirty="0"/>
              <a:t> </a:t>
            </a:r>
            <a:r>
              <a:rPr lang="en-GB" sz="1200" i="1" dirty="0" err="1"/>
              <a:t>targed</a:t>
            </a:r>
            <a:r>
              <a:rPr lang="en-GB" sz="1200" i="1" dirty="0"/>
              <a:t> </a:t>
            </a:r>
            <a:r>
              <a:rPr lang="en-GB" sz="1200" i="1" dirty="0" err="1"/>
              <a:t>newydd</a:t>
            </a:r>
            <a:r>
              <a:rPr lang="en-GB" sz="1200" i="1" dirty="0"/>
              <a:t>? </a:t>
            </a:r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</p:txBody>
      </p:sp>
      <p:sp>
        <p:nvSpPr>
          <p:cNvPr id="21" name="TextBox 20"/>
          <p:cNvSpPr txBox="1"/>
          <p:nvPr/>
        </p:nvSpPr>
        <p:spPr>
          <a:xfrm>
            <a:off x="63030" y="3682635"/>
            <a:ext cx="4282784" cy="2862322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 err="1"/>
              <a:t>Meddwl</a:t>
            </a:r>
            <a:r>
              <a:rPr lang="en-GB" sz="1200" b="1" dirty="0"/>
              <a:t> – </a:t>
            </a:r>
            <a:r>
              <a:rPr lang="en-GB" sz="1200" b="1" dirty="0" err="1"/>
              <a:t>Adfyfyriwch</a:t>
            </a:r>
            <a:r>
              <a:rPr lang="en-GB" sz="1200" b="1" dirty="0"/>
              <a:t> </a:t>
            </a:r>
            <a:r>
              <a:rPr lang="en-GB" sz="1200" b="1" dirty="0" err="1"/>
              <a:t>ar</a:t>
            </a:r>
            <a:r>
              <a:rPr lang="en-GB" sz="1200" b="1" dirty="0"/>
              <a:t> </a:t>
            </a:r>
            <a:r>
              <a:rPr lang="en-GB" sz="1200" b="1" dirty="0" err="1"/>
              <a:t>eich</a:t>
            </a:r>
            <a:r>
              <a:rPr lang="en-GB" sz="1200" b="1" dirty="0"/>
              <a:t> </a:t>
            </a:r>
            <a:r>
              <a:rPr lang="en-GB" sz="1200" b="1" dirty="0" err="1"/>
              <a:t>gweithrediad</a:t>
            </a:r>
            <a:r>
              <a:rPr lang="en-GB" sz="1200" b="1" dirty="0"/>
              <a:t> </a:t>
            </a:r>
          </a:p>
          <a:p>
            <a:r>
              <a:rPr lang="en-GB" sz="1200" i="1" dirty="0"/>
              <a:t>Beth </a:t>
            </a:r>
            <a:r>
              <a:rPr lang="en-GB" sz="1200" i="1" dirty="0" err="1"/>
              <a:t>weithiodd</a:t>
            </a:r>
            <a:r>
              <a:rPr lang="en-GB" sz="1200" i="1" dirty="0"/>
              <a:t>? Beth </a:t>
            </a:r>
            <a:r>
              <a:rPr lang="en-GB" sz="1200" i="1" dirty="0" err="1"/>
              <a:t>na</a:t>
            </a:r>
            <a:r>
              <a:rPr lang="en-GB" sz="1200" i="1" dirty="0"/>
              <a:t> </a:t>
            </a:r>
            <a:r>
              <a:rPr lang="en-GB" sz="1200" i="1" dirty="0" err="1"/>
              <a:t>weithiodd</a:t>
            </a:r>
            <a:r>
              <a:rPr lang="en-GB" sz="1200" i="1" dirty="0"/>
              <a:t>? </a:t>
            </a:r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</p:txBody>
      </p:sp>
      <p:sp>
        <p:nvSpPr>
          <p:cNvPr id="19" name="TextBox 18"/>
          <p:cNvSpPr txBox="1"/>
          <p:nvPr/>
        </p:nvSpPr>
        <p:spPr>
          <a:xfrm>
            <a:off x="7737182" y="3858391"/>
            <a:ext cx="4404412" cy="2677656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sz="1200" b="1" dirty="0"/>
              <a:t>Meddwl – datblygwch eich strategaeth</a:t>
            </a:r>
            <a:endParaRPr lang="en-GB" sz="1200" b="1" dirty="0"/>
          </a:p>
          <a:p>
            <a:r>
              <a:rPr lang="en-GB" sz="1200" i="1" dirty="0" err="1"/>
              <a:t>Dylai</a:t>
            </a:r>
            <a:r>
              <a:rPr lang="en-GB" sz="1200" i="1" dirty="0"/>
              <a:t> </a:t>
            </a:r>
            <a:r>
              <a:rPr lang="en-GB" sz="1200" i="1" dirty="0" err="1"/>
              <a:t>hwn</a:t>
            </a:r>
            <a:r>
              <a:rPr lang="en-GB" sz="1200" i="1" dirty="0"/>
              <a:t> gel </a:t>
            </a:r>
            <a:r>
              <a:rPr lang="en-GB" sz="1200" i="1" dirty="0" err="1"/>
              <a:t>ei</a:t>
            </a:r>
            <a:r>
              <a:rPr lang="en-GB" sz="1200" i="1" dirty="0"/>
              <a:t> </a:t>
            </a:r>
            <a:r>
              <a:rPr lang="en-GB" sz="1200" i="1" dirty="0" err="1"/>
              <a:t>seilio</a:t>
            </a:r>
            <a:r>
              <a:rPr lang="en-GB" sz="1200" i="1" dirty="0"/>
              <a:t> </a:t>
            </a:r>
            <a:r>
              <a:rPr lang="en-GB" sz="1200" i="1" dirty="0" err="1"/>
              <a:t>ar</a:t>
            </a:r>
            <a:r>
              <a:rPr lang="en-GB" sz="1200" i="1" dirty="0"/>
              <a:t> o </a:t>
            </a:r>
            <a:r>
              <a:rPr lang="en-GB" sz="1200" i="1" dirty="0" err="1"/>
              <a:t>leiaf</a:t>
            </a:r>
            <a:r>
              <a:rPr lang="en-GB" sz="1200" i="1" dirty="0"/>
              <a:t> </a:t>
            </a:r>
            <a:r>
              <a:rPr lang="en-GB" sz="1200" i="1" dirty="0" err="1"/>
              <a:t>dwy</a:t>
            </a:r>
            <a:r>
              <a:rPr lang="en-GB" sz="1200" i="1" dirty="0"/>
              <a:t> </a:t>
            </a:r>
            <a:r>
              <a:rPr lang="en-GB" sz="1200" i="1" dirty="0" err="1"/>
              <a:t>ffynhonnell</a:t>
            </a:r>
            <a:r>
              <a:rPr lang="en-GB" sz="1200" i="1" dirty="0"/>
              <a:t> a </a:t>
            </a:r>
            <a:r>
              <a:rPr lang="en-GB" sz="1200" i="1" dirty="0" err="1"/>
              <a:t>enwir</a:t>
            </a:r>
            <a:r>
              <a:rPr lang="en-GB" sz="1200" i="1" dirty="0"/>
              <a:t> (</a:t>
            </a:r>
            <a:r>
              <a:rPr lang="en-GB" sz="1200" i="1" dirty="0" err="1"/>
              <a:t>fe</a:t>
            </a:r>
            <a:r>
              <a:rPr lang="en-GB" sz="1200" i="1" dirty="0"/>
              <a:t> all </a:t>
            </a:r>
            <a:r>
              <a:rPr lang="en-GB" sz="1200" i="1" dirty="0" err="1"/>
              <a:t>hyn</a:t>
            </a:r>
            <a:r>
              <a:rPr lang="en-GB" sz="1200" i="1" dirty="0"/>
              <a:t> </a:t>
            </a:r>
            <a:r>
              <a:rPr lang="en-GB" sz="1200" i="1" dirty="0" err="1"/>
              <a:t>gynnwys</a:t>
            </a:r>
            <a:r>
              <a:rPr lang="en-GB" sz="1200" i="1" dirty="0"/>
              <a:t> </a:t>
            </a:r>
            <a:r>
              <a:rPr lang="en-GB" sz="1200" i="1" dirty="0" err="1"/>
              <a:t>deialog</a:t>
            </a:r>
            <a:r>
              <a:rPr lang="en-GB" sz="1200" i="1" dirty="0"/>
              <a:t> </a:t>
            </a:r>
            <a:r>
              <a:rPr lang="en-GB" sz="1200" i="1" dirty="0" err="1"/>
              <a:t>broffesiynol</a:t>
            </a:r>
            <a:r>
              <a:rPr lang="en-GB" sz="1200" i="1" dirty="0"/>
              <a:t>). </a:t>
            </a:r>
            <a:r>
              <a:rPr lang="en-GB" sz="1200" i="1" dirty="0" err="1"/>
              <a:t>Byddwch</a:t>
            </a:r>
            <a:r>
              <a:rPr lang="en-GB" sz="1200" i="1" dirty="0"/>
              <a:t> </a:t>
            </a:r>
            <a:r>
              <a:rPr lang="en-GB" sz="1200" i="1" dirty="0" err="1"/>
              <a:t>yn</a:t>
            </a:r>
            <a:r>
              <a:rPr lang="en-GB" sz="1200" i="1" dirty="0"/>
              <a:t> </a:t>
            </a:r>
            <a:r>
              <a:rPr lang="en-GB" sz="1200" i="1" dirty="0" err="1"/>
              <a:t>benodol</a:t>
            </a:r>
            <a:r>
              <a:rPr lang="en-GB" sz="1200" i="1" dirty="0"/>
              <a:t>. </a:t>
            </a:r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</p:txBody>
      </p:sp>
      <p:sp>
        <p:nvSpPr>
          <p:cNvPr id="3" name="TextBox 2"/>
          <p:cNvSpPr txBox="1"/>
          <p:nvPr/>
        </p:nvSpPr>
        <p:spPr>
          <a:xfrm>
            <a:off x="7640744" y="473804"/>
            <a:ext cx="4523682" cy="249299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 err="1"/>
              <a:t>Cwrdd</a:t>
            </a:r>
            <a:r>
              <a:rPr lang="en-GB" sz="1200" b="1" dirty="0"/>
              <a:t> – </a:t>
            </a:r>
            <a:r>
              <a:rPr lang="en-GB" sz="1200" b="1" dirty="0" err="1"/>
              <a:t>Adnabod</a:t>
            </a:r>
            <a:r>
              <a:rPr lang="en-GB" sz="1200" b="1" dirty="0"/>
              <a:t> </a:t>
            </a:r>
            <a:r>
              <a:rPr lang="en-GB" sz="1200" b="1" dirty="0" err="1"/>
              <a:t>eich</a:t>
            </a:r>
            <a:r>
              <a:rPr lang="en-GB" sz="1200" b="1" dirty="0"/>
              <a:t> </a:t>
            </a:r>
            <a:r>
              <a:rPr lang="en-GB" sz="1200" b="1" dirty="0" err="1"/>
              <a:t>targed</a:t>
            </a:r>
            <a:r>
              <a:rPr lang="en-GB" sz="1200" b="1" dirty="0"/>
              <a:t> </a:t>
            </a:r>
          </a:p>
          <a:p>
            <a:r>
              <a:rPr lang="en-GB" sz="1200" i="1" dirty="0" err="1"/>
              <a:t>Cyfeiriwch</a:t>
            </a:r>
            <a:r>
              <a:rPr lang="en-GB" sz="1200" i="1" dirty="0"/>
              <a:t> at y </a:t>
            </a:r>
            <a:r>
              <a:rPr lang="en-GB" sz="1200" i="1" dirty="0" err="1"/>
              <a:t>Safonau</a:t>
            </a:r>
            <a:r>
              <a:rPr lang="en-GB" sz="1200" i="1" dirty="0"/>
              <a:t> SAC ac </a:t>
            </a:r>
            <a:r>
              <a:rPr lang="en-GB" sz="1200" i="1" dirty="0" err="1"/>
              <a:t>adborth</a:t>
            </a:r>
            <a:r>
              <a:rPr lang="en-GB" sz="1200" i="1" dirty="0"/>
              <a:t> </a:t>
            </a:r>
            <a:r>
              <a:rPr lang="en-GB" sz="1200" i="1" dirty="0" err="1"/>
              <a:t>blaenorol</a:t>
            </a:r>
            <a:r>
              <a:rPr lang="en-GB" sz="1200" i="1" dirty="0"/>
              <a:t>. </a:t>
            </a:r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</p:txBody>
      </p:sp>
      <p:graphicFrame>
        <p:nvGraphicFramePr>
          <p:cNvPr id="13" name="Chart 12"/>
          <p:cNvGraphicFramePr/>
          <p:nvPr>
            <p:extLst>
              <p:ext uri="{D42A27DB-BD31-4B8C-83A1-F6EECF244321}">
                <p14:modId xmlns:p14="http://schemas.microsoft.com/office/powerpoint/2010/main" val="778685419"/>
              </p:ext>
            </p:extLst>
          </p:nvPr>
        </p:nvGraphicFramePr>
        <p:xfrm>
          <a:off x="3538517" y="2075197"/>
          <a:ext cx="5062314" cy="30662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6460091" y="2917056"/>
            <a:ext cx="875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000" b="1" dirty="0">
                <a:solidFill>
                  <a:schemeClr val="bg1"/>
                </a:solidFill>
              </a:rPr>
              <a:t>Cwrdd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766258" y="4264558"/>
            <a:ext cx="691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000" b="1" dirty="0">
                <a:solidFill>
                  <a:schemeClr val="bg1"/>
                </a:solidFill>
              </a:rPr>
              <a:t>Profi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969040" y="2917056"/>
            <a:ext cx="10070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000" b="1" dirty="0">
                <a:solidFill>
                  <a:schemeClr val="bg1"/>
                </a:solidFill>
              </a:rPr>
              <a:t>Rhannu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 rot="19761414">
            <a:off x="4938453" y="3709805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000" b="1" dirty="0">
                <a:solidFill>
                  <a:schemeClr val="bg1">
                    <a:lumMod val="50000"/>
                  </a:schemeClr>
                </a:solidFill>
              </a:rPr>
              <a:t>Meddwl</a:t>
            </a:r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91790" y="4980288"/>
            <a:ext cx="3144252" cy="175432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y-GB" sz="1200" b="1" dirty="0"/>
              <a:t>Profi - gweithredu</a:t>
            </a:r>
            <a:endParaRPr lang="en-GB" sz="1200" b="1" dirty="0"/>
          </a:p>
          <a:p>
            <a:r>
              <a:rPr lang="en-GB" sz="1200" i="1" dirty="0" err="1"/>
              <a:t>Ble</a:t>
            </a:r>
            <a:r>
              <a:rPr lang="en-GB" sz="1200" i="1" dirty="0"/>
              <a:t>, </a:t>
            </a:r>
            <a:r>
              <a:rPr lang="en-GB" sz="1200" i="1"/>
              <a:t>pryd</a:t>
            </a:r>
            <a:r>
              <a:rPr lang="en-GB" sz="1200" i="1" dirty="0"/>
              <a:t> a </a:t>
            </a:r>
            <a:r>
              <a:rPr lang="en-GB" sz="1200" i="1" dirty="0" err="1"/>
              <a:t>sut</a:t>
            </a:r>
            <a:r>
              <a:rPr lang="en-GB" sz="1200" i="1" dirty="0"/>
              <a:t> </a:t>
            </a:r>
            <a:r>
              <a:rPr lang="en-GB" sz="1200" i="1" dirty="0" err="1"/>
              <a:t>ydych</a:t>
            </a:r>
            <a:r>
              <a:rPr lang="en-GB" sz="1200" i="1" dirty="0"/>
              <a:t> </a:t>
            </a:r>
            <a:r>
              <a:rPr lang="en-GB" sz="1200" i="1" dirty="0" err="1"/>
              <a:t>wedi’i</a:t>
            </a:r>
            <a:r>
              <a:rPr lang="en-GB" sz="1200" i="1" dirty="0"/>
              <a:t> </a:t>
            </a:r>
            <a:r>
              <a:rPr lang="en-GB" sz="1200" i="1" dirty="0" err="1"/>
              <a:t>brofi</a:t>
            </a:r>
            <a:r>
              <a:rPr lang="en-GB" sz="1200" i="1" dirty="0"/>
              <a:t>? </a:t>
            </a:r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</p:txBody>
      </p:sp>
      <p:sp>
        <p:nvSpPr>
          <p:cNvPr id="23" name="TextBox 22"/>
          <p:cNvSpPr txBox="1"/>
          <p:nvPr/>
        </p:nvSpPr>
        <p:spPr>
          <a:xfrm>
            <a:off x="63030" y="495901"/>
            <a:ext cx="4150288" cy="2308324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sz="1200" b="1" dirty="0"/>
              <a:t>Rhannu</a:t>
            </a:r>
            <a:endParaRPr lang="en-GB" sz="1200" b="1" dirty="0"/>
          </a:p>
          <a:p>
            <a:r>
              <a:rPr lang="en-GB" sz="1200" i="1" dirty="0"/>
              <a:t>Pa </a:t>
            </a:r>
            <a:r>
              <a:rPr lang="en-GB" sz="1200" i="1" dirty="0" err="1"/>
              <a:t>fyfyrdodau</a:t>
            </a:r>
            <a:r>
              <a:rPr lang="en-GB" sz="1200" i="1" dirty="0"/>
              <a:t> </a:t>
            </a:r>
            <a:r>
              <a:rPr lang="en-GB" sz="1200" i="1" dirty="0" err="1"/>
              <a:t>rhannoch</a:t>
            </a:r>
            <a:r>
              <a:rPr lang="en-GB" sz="1200" i="1" dirty="0"/>
              <a:t> chi </a:t>
            </a:r>
            <a:r>
              <a:rPr lang="en-GB" sz="1200" i="1" dirty="0" err="1"/>
              <a:t>gyda’r</a:t>
            </a:r>
            <a:r>
              <a:rPr lang="en-GB" sz="1200" i="1" dirty="0"/>
              <a:t> </a:t>
            </a:r>
            <a:r>
              <a:rPr lang="en-GB" sz="1200" i="1" dirty="0" err="1"/>
              <a:t>athro</a:t>
            </a:r>
            <a:r>
              <a:rPr lang="en-GB" sz="1200" i="1" dirty="0"/>
              <a:t> </a:t>
            </a:r>
            <a:r>
              <a:rPr lang="en-GB" sz="1200" i="1" dirty="0" err="1"/>
              <a:t>dosbarth</a:t>
            </a:r>
            <a:r>
              <a:rPr lang="en-GB" sz="1200" i="1" dirty="0"/>
              <a:t> </a:t>
            </a:r>
            <a:r>
              <a:rPr lang="en-GB" sz="1200" i="1" dirty="0" err="1"/>
              <a:t>neu’ch</a:t>
            </a:r>
            <a:r>
              <a:rPr lang="en-GB" sz="1200" i="1" dirty="0"/>
              <a:t> mentor? </a:t>
            </a:r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  <a:p>
            <a:endParaRPr lang="en-GB" sz="1200" i="1" dirty="0"/>
          </a:p>
        </p:txBody>
      </p:sp>
      <p:sp>
        <p:nvSpPr>
          <p:cNvPr id="25" name="TextBox 24"/>
          <p:cNvSpPr txBox="1"/>
          <p:nvPr/>
        </p:nvSpPr>
        <p:spPr>
          <a:xfrm>
            <a:off x="63030" y="53719"/>
            <a:ext cx="13626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err="1"/>
              <a:t>Dyddiad</a:t>
            </a:r>
            <a:r>
              <a:rPr lang="en-GB" sz="1200" dirty="0"/>
              <a:t>: 00/00/00</a:t>
            </a:r>
          </a:p>
        </p:txBody>
      </p:sp>
      <p:sp>
        <p:nvSpPr>
          <p:cNvPr id="26" name="TextBox 25"/>
          <p:cNvSpPr txBox="1"/>
          <p:nvPr/>
        </p:nvSpPr>
        <p:spPr>
          <a:xfrm rot="16200000">
            <a:off x="5518244" y="2739439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000" b="1" dirty="0">
                <a:solidFill>
                  <a:schemeClr val="bg1">
                    <a:lumMod val="50000"/>
                  </a:schemeClr>
                </a:solidFill>
              </a:rPr>
              <a:t>Meddwl</a:t>
            </a:r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31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310</Words>
  <Application>Microsoft Office PowerPoint</Application>
  <PresentationFormat>Widescreen</PresentationFormat>
  <Paragraphs>77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 &lt;Eich enw yma&gt;   Adfyfyrio Proffesiynol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&lt;Your name here&gt; Professional Reflection</dc:title>
  <dc:creator>Rachel Bendall</dc:creator>
  <cp:lastModifiedBy>ian bendall</cp:lastModifiedBy>
  <cp:revision>9</cp:revision>
  <dcterms:created xsi:type="dcterms:W3CDTF">2017-10-25T10:08:22Z</dcterms:created>
  <dcterms:modified xsi:type="dcterms:W3CDTF">2017-11-01T15:34:01Z</dcterms:modified>
</cp:coreProperties>
</file>