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sldIdLst>
    <p:sldId id="257" r:id="rId5"/>
    <p:sldId id="259" r:id="rId6"/>
    <p:sldId id="462" r:id="rId7"/>
    <p:sldId id="279" r:id="rId8"/>
    <p:sldId id="291" r:id="rId9"/>
    <p:sldId id="463" r:id="rId10"/>
    <p:sldId id="338" r:id="rId11"/>
    <p:sldId id="270" r:id="rId12"/>
    <p:sldId id="273" r:id="rId13"/>
    <p:sldId id="339" r:id="rId14"/>
    <p:sldId id="340" r:id="rId15"/>
    <p:sldId id="351" r:id="rId16"/>
    <p:sldId id="341" r:id="rId17"/>
    <p:sldId id="290" r:id="rId18"/>
    <p:sldId id="464" r:id="rId19"/>
    <p:sldId id="345" r:id="rId20"/>
    <p:sldId id="467" r:id="rId21"/>
    <p:sldId id="466" r:id="rId22"/>
    <p:sldId id="347" r:id="rId23"/>
    <p:sldId id="470" r:id="rId24"/>
    <p:sldId id="468" r:id="rId25"/>
    <p:sldId id="342" r:id="rId26"/>
    <p:sldId id="350" r:id="rId27"/>
    <p:sldId id="274" r:id="rId28"/>
    <p:sldId id="280" r:id="rId29"/>
    <p:sldId id="356" r:id="rId30"/>
    <p:sldId id="282" r:id="rId31"/>
    <p:sldId id="355" r:id="rId32"/>
    <p:sldId id="324" r:id="rId33"/>
    <p:sldId id="357" r:id="rId34"/>
    <p:sldId id="286" r:id="rId35"/>
    <p:sldId id="354" r:id="rId36"/>
    <p:sldId id="288" r:id="rId37"/>
    <p:sldId id="358" r:id="rId38"/>
    <p:sldId id="284" r:id="rId39"/>
    <p:sldId id="472" r:id="rId40"/>
    <p:sldId id="476" r:id="rId41"/>
    <p:sldId id="336" r:id="rId42"/>
    <p:sldId id="473" r:id="rId43"/>
    <p:sldId id="474" r:id="rId44"/>
    <p:sldId id="366" r:id="rId45"/>
    <p:sldId id="663" r:id="rId46"/>
    <p:sldId id="471" r:id="rId47"/>
    <p:sldId id="330" r:id="rId48"/>
    <p:sldId id="332" r:id="rId49"/>
    <p:sldId id="331" r:id="rId50"/>
    <p:sldId id="289" r:id="rId51"/>
    <p:sldId id="365" r:id="rId52"/>
    <p:sldId id="323" r:id="rId53"/>
    <p:sldId id="459" r:id="rId54"/>
    <p:sldId id="32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8A552-21E3-4642-89EA-686FB04A31C0}" v="91" dt="2025-12-03T17:14:01.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96395" autoAdjust="0"/>
  </p:normalViewPr>
  <p:slideViewPr>
    <p:cSldViewPr snapToGrid="0" showGuides="1">
      <p:cViewPr varScale="1">
        <p:scale>
          <a:sx n="86" d="100"/>
          <a:sy n="86" d="100"/>
        </p:scale>
        <p:origin x="93" y="3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7317"/>
    </p:cViewPr>
  </p:sorter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563BA9DA-5175-456B-8E08-B93023433B20}"/>
    <pc:docChg chg="custSel addSld delSld modSld sldOrd">
      <pc:chgData name="Lisa Ellis" userId="1e3b8b31-18a3-40b3-8e12-8230c5071370" providerId="ADAL" clId="{563BA9DA-5175-456B-8E08-B93023433B20}" dt="2025-12-03T17:14:01.625" v="336" actId="20577"/>
      <pc:docMkLst>
        <pc:docMk/>
      </pc:docMkLst>
      <pc:sldChg chg="del">
        <pc:chgData name="Lisa Ellis" userId="1e3b8b31-18a3-40b3-8e12-8230c5071370" providerId="ADAL" clId="{563BA9DA-5175-456B-8E08-B93023433B20}" dt="2025-12-03T16:21:09.004" v="1" actId="2696"/>
        <pc:sldMkLst>
          <pc:docMk/>
          <pc:sldMk cId="532452935" sldId="256"/>
        </pc:sldMkLst>
      </pc:sldChg>
      <pc:sldChg chg="add">
        <pc:chgData name="Lisa Ellis" userId="1e3b8b31-18a3-40b3-8e12-8230c5071370" providerId="ADAL" clId="{563BA9DA-5175-456B-8E08-B93023433B20}" dt="2025-12-03T16:21:05.358" v="0"/>
        <pc:sldMkLst>
          <pc:docMk/>
          <pc:sldMk cId="4153852507" sldId="257"/>
        </pc:sldMkLst>
      </pc:sldChg>
      <pc:sldChg chg="add">
        <pc:chgData name="Lisa Ellis" userId="1e3b8b31-18a3-40b3-8e12-8230c5071370" providerId="ADAL" clId="{563BA9DA-5175-456B-8E08-B93023433B20}" dt="2025-12-03T16:21:20.957" v="2"/>
        <pc:sldMkLst>
          <pc:docMk/>
          <pc:sldMk cId="1025032460" sldId="259"/>
        </pc:sldMkLst>
      </pc:sldChg>
      <pc:sldChg chg="modSp add mod setBg">
        <pc:chgData name="Lisa Ellis" userId="1e3b8b31-18a3-40b3-8e12-8230c5071370" providerId="ADAL" clId="{563BA9DA-5175-456B-8E08-B93023433B20}" dt="2025-12-03T16:38:51.540" v="90" actId="1076"/>
        <pc:sldMkLst>
          <pc:docMk/>
          <pc:sldMk cId="4257807791" sldId="270"/>
        </pc:sldMkLst>
        <pc:spChg chg="mod">
          <ac:chgData name="Lisa Ellis" userId="1e3b8b31-18a3-40b3-8e12-8230c5071370" providerId="ADAL" clId="{563BA9DA-5175-456B-8E08-B93023433B20}" dt="2025-12-03T16:38:51.540" v="90" actId="1076"/>
          <ac:spMkLst>
            <pc:docMk/>
            <pc:sldMk cId="4257807791" sldId="270"/>
            <ac:spMk id="3" creationId="{F302C818-8E7F-47DB-9908-134F01B7FE1B}"/>
          </ac:spMkLst>
        </pc:spChg>
      </pc:sldChg>
      <pc:sldChg chg="add">
        <pc:chgData name="Lisa Ellis" userId="1e3b8b31-18a3-40b3-8e12-8230c5071370" providerId="ADAL" clId="{563BA9DA-5175-456B-8E08-B93023433B20}" dt="2025-12-03T16:22:41.401" v="5"/>
        <pc:sldMkLst>
          <pc:docMk/>
          <pc:sldMk cId="3462620407" sldId="273"/>
        </pc:sldMkLst>
      </pc:sldChg>
      <pc:sldChg chg="add">
        <pc:chgData name="Lisa Ellis" userId="1e3b8b31-18a3-40b3-8e12-8230c5071370" providerId="ADAL" clId="{563BA9DA-5175-456B-8E08-B93023433B20}" dt="2025-12-03T16:23:15.003" v="6"/>
        <pc:sldMkLst>
          <pc:docMk/>
          <pc:sldMk cId="2088584478" sldId="274"/>
        </pc:sldMkLst>
      </pc:sldChg>
      <pc:sldChg chg="add del">
        <pc:chgData name="Lisa Ellis" userId="1e3b8b31-18a3-40b3-8e12-8230c5071370" providerId="ADAL" clId="{563BA9DA-5175-456B-8E08-B93023433B20}" dt="2025-12-03T16:50:06.072" v="198" actId="2696"/>
        <pc:sldMkLst>
          <pc:docMk/>
          <pc:sldMk cId="1000716135" sldId="275"/>
        </pc:sldMkLst>
      </pc:sldChg>
      <pc:sldChg chg="add">
        <pc:chgData name="Lisa Ellis" userId="1e3b8b31-18a3-40b3-8e12-8230c5071370" providerId="ADAL" clId="{563BA9DA-5175-456B-8E08-B93023433B20}" dt="2025-12-03T16:21:51.166" v="4"/>
        <pc:sldMkLst>
          <pc:docMk/>
          <pc:sldMk cId="746998582" sldId="279"/>
        </pc:sldMkLst>
      </pc:sldChg>
      <pc:sldChg chg="add">
        <pc:chgData name="Lisa Ellis" userId="1e3b8b31-18a3-40b3-8e12-8230c5071370" providerId="ADAL" clId="{563BA9DA-5175-456B-8E08-B93023433B20}" dt="2025-12-03T16:25:39.084" v="19"/>
        <pc:sldMkLst>
          <pc:docMk/>
          <pc:sldMk cId="1725504566" sldId="280"/>
        </pc:sldMkLst>
      </pc:sldChg>
      <pc:sldChg chg="add">
        <pc:chgData name="Lisa Ellis" userId="1e3b8b31-18a3-40b3-8e12-8230c5071370" providerId="ADAL" clId="{563BA9DA-5175-456B-8E08-B93023433B20}" dt="2025-12-03T16:25:39.084" v="19"/>
        <pc:sldMkLst>
          <pc:docMk/>
          <pc:sldMk cId="2723716589" sldId="282"/>
        </pc:sldMkLst>
      </pc:sldChg>
      <pc:sldChg chg="add">
        <pc:chgData name="Lisa Ellis" userId="1e3b8b31-18a3-40b3-8e12-8230c5071370" providerId="ADAL" clId="{563BA9DA-5175-456B-8E08-B93023433B20}" dt="2025-12-03T16:25:39.084" v="19"/>
        <pc:sldMkLst>
          <pc:docMk/>
          <pc:sldMk cId="3076677410" sldId="284"/>
        </pc:sldMkLst>
      </pc:sldChg>
      <pc:sldChg chg="add">
        <pc:chgData name="Lisa Ellis" userId="1e3b8b31-18a3-40b3-8e12-8230c5071370" providerId="ADAL" clId="{563BA9DA-5175-456B-8E08-B93023433B20}" dt="2025-12-03T16:25:39.084" v="19"/>
        <pc:sldMkLst>
          <pc:docMk/>
          <pc:sldMk cId="3797874712" sldId="286"/>
        </pc:sldMkLst>
      </pc:sldChg>
      <pc:sldChg chg="add">
        <pc:chgData name="Lisa Ellis" userId="1e3b8b31-18a3-40b3-8e12-8230c5071370" providerId="ADAL" clId="{563BA9DA-5175-456B-8E08-B93023433B20}" dt="2025-12-03T16:25:39.084" v="19"/>
        <pc:sldMkLst>
          <pc:docMk/>
          <pc:sldMk cId="904705913" sldId="288"/>
        </pc:sldMkLst>
      </pc:sldChg>
      <pc:sldChg chg="add">
        <pc:chgData name="Lisa Ellis" userId="1e3b8b31-18a3-40b3-8e12-8230c5071370" providerId="ADAL" clId="{563BA9DA-5175-456B-8E08-B93023433B20}" dt="2025-12-03T16:26:52.221" v="21"/>
        <pc:sldMkLst>
          <pc:docMk/>
          <pc:sldMk cId="3567076576" sldId="289"/>
        </pc:sldMkLst>
      </pc:sldChg>
      <pc:sldChg chg="modSp add ord">
        <pc:chgData name="Lisa Ellis" userId="1e3b8b31-18a3-40b3-8e12-8230c5071370" providerId="ADAL" clId="{563BA9DA-5175-456B-8E08-B93023433B20}" dt="2025-12-03T16:50:25.896" v="200"/>
        <pc:sldMkLst>
          <pc:docMk/>
          <pc:sldMk cId="1163914146" sldId="290"/>
        </pc:sldMkLst>
        <pc:spChg chg="mod">
          <ac:chgData name="Lisa Ellis" userId="1e3b8b31-18a3-40b3-8e12-8230c5071370" providerId="ADAL" clId="{563BA9DA-5175-456B-8E08-B93023433B20}" dt="2025-12-03T16:49:26.373" v="197" actId="20577"/>
          <ac:spMkLst>
            <pc:docMk/>
            <pc:sldMk cId="1163914146" sldId="290"/>
            <ac:spMk id="3" creationId="{7E8E6BF9-21AE-8960-A0B4-9AB730964DDF}"/>
          </ac:spMkLst>
        </pc:spChg>
      </pc:sldChg>
      <pc:sldChg chg="addSp modSp add mod modAnim">
        <pc:chgData name="Lisa Ellis" userId="1e3b8b31-18a3-40b3-8e12-8230c5071370" providerId="ADAL" clId="{563BA9DA-5175-456B-8E08-B93023433B20}" dt="2025-12-03T16:33:03.740" v="56" actId="20577"/>
        <pc:sldMkLst>
          <pc:docMk/>
          <pc:sldMk cId="1673205179" sldId="291"/>
        </pc:sldMkLst>
        <pc:spChg chg="mod">
          <ac:chgData name="Lisa Ellis" userId="1e3b8b31-18a3-40b3-8e12-8230c5071370" providerId="ADAL" clId="{563BA9DA-5175-456B-8E08-B93023433B20}" dt="2025-12-03T16:33:03.740" v="56" actId="20577"/>
          <ac:spMkLst>
            <pc:docMk/>
            <pc:sldMk cId="1673205179" sldId="291"/>
            <ac:spMk id="3" creationId="{C8BF91CC-7015-346B-40C6-D9940B9AABF9}"/>
          </ac:spMkLst>
        </pc:spChg>
        <pc:spChg chg="add mod">
          <ac:chgData name="Lisa Ellis" userId="1e3b8b31-18a3-40b3-8e12-8230c5071370" providerId="ADAL" clId="{563BA9DA-5175-456B-8E08-B93023433B20}" dt="2025-12-03T16:30:25.040" v="42" actId="255"/>
          <ac:spMkLst>
            <pc:docMk/>
            <pc:sldMk cId="1673205179" sldId="291"/>
            <ac:spMk id="5" creationId="{68A97CAD-AEE3-C060-A014-3655FC9F0292}"/>
          </ac:spMkLst>
        </pc:spChg>
        <pc:spChg chg="add mod">
          <ac:chgData name="Lisa Ellis" userId="1e3b8b31-18a3-40b3-8e12-8230c5071370" providerId="ADAL" clId="{563BA9DA-5175-456B-8E08-B93023433B20}" dt="2025-12-03T16:32:41.081" v="54" actId="14100"/>
          <ac:spMkLst>
            <pc:docMk/>
            <pc:sldMk cId="1673205179" sldId="291"/>
            <ac:spMk id="8" creationId="{C28358A3-4A80-0943-9219-B9EAA29235D5}"/>
          </ac:spMkLst>
        </pc:spChg>
        <pc:picChg chg="add mod">
          <ac:chgData name="Lisa Ellis" userId="1e3b8b31-18a3-40b3-8e12-8230c5071370" providerId="ADAL" clId="{563BA9DA-5175-456B-8E08-B93023433B20}" dt="2025-12-03T16:32:32.199" v="52" actId="14100"/>
          <ac:picMkLst>
            <pc:docMk/>
            <pc:sldMk cId="1673205179" sldId="291"/>
            <ac:picMk id="7" creationId="{4AF6B25A-6CAF-7FB1-1709-E3CDB10143ED}"/>
          </ac:picMkLst>
        </pc:picChg>
      </pc:sldChg>
      <pc:sldChg chg="add">
        <pc:chgData name="Lisa Ellis" userId="1e3b8b31-18a3-40b3-8e12-8230c5071370" providerId="ADAL" clId="{563BA9DA-5175-456B-8E08-B93023433B20}" dt="2025-12-03T16:27:21.677" v="22"/>
        <pc:sldMkLst>
          <pc:docMk/>
          <pc:sldMk cId="3632797232" sldId="322"/>
        </pc:sldMkLst>
      </pc:sldChg>
      <pc:sldChg chg="add">
        <pc:chgData name="Lisa Ellis" userId="1e3b8b31-18a3-40b3-8e12-8230c5071370" providerId="ADAL" clId="{563BA9DA-5175-456B-8E08-B93023433B20}" dt="2025-12-03T16:27:21.677" v="22"/>
        <pc:sldMkLst>
          <pc:docMk/>
          <pc:sldMk cId="2195710157" sldId="323"/>
        </pc:sldMkLst>
      </pc:sldChg>
      <pc:sldChg chg="add">
        <pc:chgData name="Lisa Ellis" userId="1e3b8b31-18a3-40b3-8e12-8230c5071370" providerId="ADAL" clId="{563BA9DA-5175-456B-8E08-B93023433B20}" dt="2025-12-03T16:25:39.084" v="19"/>
        <pc:sldMkLst>
          <pc:docMk/>
          <pc:sldMk cId="2146982188" sldId="324"/>
        </pc:sldMkLst>
      </pc:sldChg>
      <pc:sldChg chg="add">
        <pc:chgData name="Lisa Ellis" userId="1e3b8b31-18a3-40b3-8e12-8230c5071370" providerId="ADAL" clId="{563BA9DA-5175-456B-8E08-B93023433B20}" dt="2025-12-03T16:26:52.221" v="21"/>
        <pc:sldMkLst>
          <pc:docMk/>
          <pc:sldMk cId="2079367769" sldId="330"/>
        </pc:sldMkLst>
      </pc:sldChg>
      <pc:sldChg chg="add">
        <pc:chgData name="Lisa Ellis" userId="1e3b8b31-18a3-40b3-8e12-8230c5071370" providerId="ADAL" clId="{563BA9DA-5175-456B-8E08-B93023433B20}" dt="2025-12-03T16:26:52.221" v="21"/>
        <pc:sldMkLst>
          <pc:docMk/>
          <pc:sldMk cId="3083676001" sldId="331"/>
        </pc:sldMkLst>
      </pc:sldChg>
      <pc:sldChg chg="add">
        <pc:chgData name="Lisa Ellis" userId="1e3b8b31-18a3-40b3-8e12-8230c5071370" providerId="ADAL" clId="{563BA9DA-5175-456B-8E08-B93023433B20}" dt="2025-12-03T16:26:52.221" v="21"/>
        <pc:sldMkLst>
          <pc:docMk/>
          <pc:sldMk cId="1551075078" sldId="332"/>
        </pc:sldMkLst>
      </pc:sldChg>
      <pc:sldChg chg="modSp add mod">
        <pc:chgData name="Lisa Ellis" userId="1e3b8b31-18a3-40b3-8e12-8230c5071370" providerId="ADAL" clId="{563BA9DA-5175-456B-8E08-B93023433B20}" dt="2025-12-03T17:12:59.239" v="327" actId="20577"/>
        <pc:sldMkLst>
          <pc:docMk/>
          <pc:sldMk cId="3783939491" sldId="336"/>
        </pc:sldMkLst>
        <pc:spChg chg="mod">
          <ac:chgData name="Lisa Ellis" userId="1e3b8b31-18a3-40b3-8e12-8230c5071370" providerId="ADAL" clId="{563BA9DA-5175-456B-8E08-B93023433B20}" dt="2025-12-03T17:12:59.239" v="327" actId="20577"/>
          <ac:spMkLst>
            <pc:docMk/>
            <pc:sldMk cId="3783939491" sldId="336"/>
            <ac:spMk id="3" creationId="{955BFFAC-857C-5325-AC4B-2FA072896032}"/>
          </ac:spMkLst>
        </pc:spChg>
      </pc:sldChg>
      <pc:sldChg chg="modSp add del mod">
        <pc:chgData name="Lisa Ellis" userId="1e3b8b31-18a3-40b3-8e12-8230c5071370" providerId="ADAL" clId="{563BA9DA-5175-456B-8E08-B93023433B20}" dt="2025-12-03T16:51:19.293" v="204" actId="2696"/>
        <pc:sldMkLst>
          <pc:docMk/>
          <pc:sldMk cId="1638279014" sldId="337"/>
        </pc:sldMkLst>
        <pc:spChg chg="mod">
          <ac:chgData name="Lisa Ellis" userId="1e3b8b31-18a3-40b3-8e12-8230c5071370" providerId="ADAL" clId="{563BA9DA-5175-456B-8E08-B93023433B20}" dt="2025-12-03T16:25:05.664" v="18" actId="1076"/>
          <ac:spMkLst>
            <pc:docMk/>
            <pc:sldMk cId="1638279014" sldId="337"/>
            <ac:spMk id="4" creationId="{C51D6FAF-E01B-87AF-AE46-B76D7020769F}"/>
          </ac:spMkLst>
        </pc:spChg>
        <pc:spChg chg="mod">
          <ac:chgData name="Lisa Ellis" userId="1e3b8b31-18a3-40b3-8e12-8230c5071370" providerId="ADAL" clId="{563BA9DA-5175-456B-8E08-B93023433B20}" dt="2025-12-03T16:24:59.555" v="16" actId="1076"/>
          <ac:spMkLst>
            <pc:docMk/>
            <pc:sldMk cId="1638279014" sldId="337"/>
            <ac:spMk id="5" creationId="{A88C8ABA-2ADF-0C38-C1DA-5F3249F81951}"/>
          </ac:spMkLst>
        </pc:spChg>
        <pc:spChg chg="mod">
          <ac:chgData name="Lisa Ellis" userId="1e3b8b31-18a3-40b3-8e12-8230c5071370" providerId="ADAL" clId="{563BA9DA-5175-456B-8E08-B93023433B20}" dt="2025-12-03T16:24:27.642" v="14" actId="2711"/>
          <ac:spMkLst>
            <pc:docMk/>
            <pc:sldMk cId="1638279014" sldId="337"/>
            <ac:spMk id="6" creationId="{A6FF9A87-7CF8-2C40-5934-AEF432DDF261}"/>
          </ac:spMkLst>
        </pc:spChg>
        <pc:picChg chg="mod">
          <ac:chgData name="Lisa Ellis" userId="1e3b8b31-18a3-40b3-8e12-8230c5071370" providerId="ADAL" clId="{563BA9DA-5175-456B-8E08-B93023433B20}" dt="2025-12-03T16:23:55.535" v="11" actId="1076"/>
          <ac:picMkLst>
            <pc:docMk/>
            <pc:sldMk cId="1638279014" sldId="337"/>
            <ac:picMk id="3" creationId="{80161E4B-B11B-9921-D5AA-10AE3C6D5481}"/>
          </ac:picMkLst>
        </pc:picChg>
      </pc:sldChg>
      <pc:sldChg chg="modSp add mod modClrScheme chgLayout">
        <pc:chgData name="Lisa Ellis" userId="1e3b8b31-18a3-40b3-8e12-8230c5071370" providerId="ADAL" clId="{563BA9DA-5175-456B-8E08-B93023433B20}" dt="2025-12-03T16:40:42.567" v="104" actId="1076"/>
        <pc:sldMkLst>
          <pc:docMk/>
          <pc:sldMk cId="890670932" sldId="338"/>
        </pc:sldMkLst>
        <pc:spChg chg="mod">
          <ac:chgData name="Lisa Ellis" userId="1e3b8b31-18a3-40b3-8e12-8230c5071370" providerId="ADAL" clId="{563BA9DA-5175-456B-8E08-B93023433B20}" dt="2025-12-03T16:39:10.254" v="94" actId="1076"/>
          <ac:spMkLst>
            <pc:docMk/>
            <pc:sldMk cId="890670932" sldId="338"/>
            <ac:spMk id="3" creationId="{2C8D9480-1D0F-3347-546F-3B8F99D354BE}"/>
          </ac:spMkLst>
        </pc:spChg>
        <pc:spChg chg="mod">
          <ac:chgData name="Lisa Ellis" userId="1e3b8b31-18a3-40b3-8e12-8230c5071370" providerId="ADAL" clId="{563BA9DA-5175-456B-8E08-B93023433B20}" dt="2025-12-03T16:40:42.567" v="104" actId="1076"/>
          <ac:spMkLst>
            <pc:docMk/>
            <pc:sldMk cId="890670932" sldId="338"/>
            <ac:spMk id="6" creationId="{809C76F5-B3A7-0277-60FF-8DFDC81DF58D}"/>
          </ac:spMkLst>
        </pc:spChg>
        <pc:spChg chg="mod">
          <ac:chgData name="Lisa Ellis" userId="1e3b8b31-18a3-40b3-8e12-8230c5071370" providerId="ADAL" clId="{563BA9DA-5175-456B-8E08-B93023433B20}" dt="2025-12-03T16:38:16.728" v="88" actId="2711"/>
          <ac:spMkLst>
            <pc:docMk/>
            <pc:sldMk cId="890670932" sldId="338"/>
            <ac:spMk id="7" creationId="{E9263A83-88D9-C0E8-447E-DBC322D90293}"/>
          </ac:spMkLst>
        </pc:spChg>
        <pc:picChg chg="mod">
          <ac:chgData name="Lisa Ellis" userId="1e3b8b31-18a3-40b3-8e12-8230c5071370" providerId="ADAL" clId="{563BA9DA-5175-456B-8E08-B93023433B20}" dt="2025-12-03T16:40:34.391" v="102" actId="1076"/>
          <ac:picMkLst>
            <pc:docMk/>
            <pc:sldMk cId="890670932" sldId="338"/>
            <ac:picMk id="12" creationId="{CC744BF6-2587-D5F4-2634-0D4C2310C460}"/>
          </ac:picMkLst>
        </pc:picChg>
        <pc:cxnChg chg="mod">
          <ac:chgData name="Lisa Ellis" userId="1e3b8b31-18a3-40b3-8e12-8230c5071370" providerId="ADAL" clId="{563BA9DA-5175-456B-8E08-B93023433B20}" dt="2025-12-03T16:40:39.438" v="103" actId="1076"/>
          <ac:cxnSpMkLst>
            <pc:docMk/>
            <pc:sldMk cId="890670932" sldId="338"/>
            <ac:cxnSpMk id="10" creationId="{4A7905C6-A6DA-BA8B-78A9-2AAD1124C3F5}"/>
          </ac:cxnSpMkLst>
        </pc:cxnChg>
        <pc:cxnChg chg="mod">
          <ac:chgData name="Lisa Ellis" userId="1e3b8b31-18a3-40b3-8e12-8230c5071370" providerId="ADAL" clId="{563BA9DA-5175-456B-8E08-B93023433B20}" dt="2025-12-03T16:39:33.389" v="100" actId="14100"/>
          <ac:cxnSpMkLst>
            <pc:docMk/>
            <pc:sldMk cId="890670932" sldId="338"/>
            <ac:cxnSpMk id="11" creationId="{3B81B53D-D486-D58E-E67B-1DE4E07FC612}"/>
          </ac:cxnSpMkLst>
        </pc:cxnChg>
      </pc:sldChg>
      <pc:sldChg chg="add setBg">
        <pc:chgData name="Lisa Ellis" userId="1e3b8b31-18a3-40b3-8e12-8230c5071370" providerId="ADAL" clId="{563BA9DA-5175-456B-8E08-B93023433B20}" dt="2025-12-03T16:22:41.401" v="5"/>
        <pc:sldMkLst>
          <pc:docMk/>
          <pc:sldMk cId="1748497189" sldId="339"/>
        </pc:sldMkLst>
      </pc:sldChg>
      <pc:sldChg chg="add setBg">
        <pc:chgData name="Lisa Ellis" userId="1e3b8b31-18a3-40b3-8e12-8230c5071370" providerId="ADAL" clId="{563BA9DA-5175-456B-8E08-B93023433B20}" dt="2025-12-03T16:22:41.401" v="5"/>
        <pc:sldMkLst>
          <pc:docMk/>
          <pc:sldMk cId="1932977481" sldId="340"/>
        </pc:sldMkLst>
      </pc:sldChg>
      <pc:sldChg chg="add setBg">
        <pc:chgData name="Lisa Ellis" userId="1e3b8b31-18a3-40b3-8e12-8230c5071370" providerId="ADAL" clId="{563BA9DA-5175-456B-8E08-B93023433B20}" dt="2025-12-03T16:22:41.401" v="5"/>
        <pc:sldMkLst>
          <pc:docMk/>
          <pc:sldMk cId="422390967" sldId="341"/>
        </pc:sldMkLst>
      </pc:sldChg>
      <pc:sldChg chg="add">
        <pc:chgData name="Lisa Ellis" userId="1e3b8b31-18a3-40b3-8e12-8230c5071370" providerId="ADAL" clId="{563BA9DA-5175-456B-8E08-B93023433B20}" dt="2025-12-03T16:23:15.003" v="6"/>
        <pc:sldMkLst>
          <pc:docMk/>
          <pc:sldMk cId="3373878331" sldId="342"/>
        </pc:sldMkLst>
      </pc:sldChg>
      <pc:sldChg chg="add">
        <pc:chgData name="Lisa Ellis" userId="1e3b8b31-18a3-40b3-8e12-8230c5071370" providerId="ADAL" clId="{563BA9DA-5175-456B-8E08-B93023433B20}" dt="2025-12-03T16:22:41.401" v="5"/>
        <pc:sldMkLst>
          <pc:docMk/>
          <pc:sldMk cId="2427939696" sldId="345"/>
        </pc:sldMkLst>
      </pc:sldChg>
      <pc:sldChg chg="add">
        <pc:chgData name="Lisa Ellis" userId="1e3b8b31-18a3-40b3-8e12-8230c5071370" providerId="ADAL" clId="{563BA9DA-5175-456B-8E08-B93023433B20}" dt="2025-12-03T16:22:41.401" v="5"/>
        <pc:sldMkLst>
          <pc:docMk/>
          <pc:sldMk cId="1241771236" sldId="347"/>
        </pc:sldMkLst>
      </pc:sldChg>
      <pc:sldChg chg="add">
        <pc:chgData name="Lisa Ellis" userId="1e3b8b31-18a3-40b3-8e12-8230c5071370" providerId="ADAL" clId="{563BA9DA-5175-456B-8E08-B93023433B20}" dt="2025-12-03T16:23:15.003" v="6"/>
        <pc:sldMkLst>
          <pc:docMk/>
          <pc:sldMk cId="2252581453" sldId="350"/>
        </pc:sldMkLst>
      </pc:sldChg>
      <pc:sldChg chg="add setBg">
        <pc:chgData name="Lisa Ellis" userId="1e3b8b31-18a3-40b3-8e12-8230c5071370" providerId="ADAL" clId="{563BA9DA-5175-456B-8E08-B93023433B20}" dt="2025-12-03T16:22:41.401" v="5"/>
        <pc:sldMkLst>
          <pc:docMk/>
          <pc:sldMk cId="3006786459" sldId="351"/>
        </pc:sldMkLst>
      </pc:sldChg>
      <pc:sldChg chg="add">
        <pc:chgData name="Lisa Ellis" userId="1e3b8b31-18a3-40b3-8e12-8230c5071370" providerId="ADAL" clId="{563BA9DA-5175-456B-8E08-B93023433B20}" dt="2025-12-03T16:25:39.084" v="19"/>
        <pc:sldMkLst>
          <pc:docMk/>
          <pc:sldMk cId="2918138800" sldId="354"/>
        </pc:sldMkLst>
      </pc:sldChg>
      <pc:sldChg chg="add">
        <pc:chgData name="Lisa Ellis" userId="1e3b8b31-18a3-40b3-8e12-8230c5071370" providerId="ADAL" clId="{563BA9DA-5175-456B-8E08-B93023433B20}" dt="2025-12-03T16:25:39.084" v="19"/>
        <pc:sldMkLst>
          <pc:docMk/>
          <pc:sldMk cId="873789504" sldId="355"/>
        </pc:sldMkLst>
      </pc:sldChg>
      <pc:sldChg chg="add">
        <pc:chgData name="Lisa Ellis" userId="1e3b8b31-18a3-40b3-8e12-8230c5071370" providerId="ADAL" clId="{563BA9DA-5175-456B-8E08-B93023433B20}" dt="2025-12-03T16:25:39.084" v="19"/>
        <pc:sldMkLst>
          <pc:docMk/>
          <pc:sldMk cId="570044814" sldId="356"/>
        </pc:sldMkLst>
      </pc:sldChg>
      <pc:sldChg chg="add">
        <pc:chgData name="Lisa Ellis" userId="1e3b8b31-18a3-40b3-8e12-8230c5071370" providerId="ADAL" clId="{563BA9DA-5175-456B-8E08-B93023433B20}" dt="2025-12-03T16:25:39.084" v="19"/>
        <pc:sldMkLst>
          <pc:docMk/>
          <pc:sldMk cId="1344021067" sldId="357"/>
        </pc:sldMkLst>
      </pc:sldChg>
      <pc:sldChg chg="add">
        <pc:chgData name="Lisa Ellis" userId="1e3b8b31-18a3-40b3-8e12-8230c5071370" providerId="ADAL" clId="{563BA9DA-5175-456B-8E08-B93023433B20}" dt="2025-12-03T16:25:39.084" v="19"/>
        <pc:sldMkLst>
          <pc:docMk/>
          <pc:sldMk cId="885675611" sldId="358"/>
        </pc:sldMkLst>
      </pc:sldChg>
      <pc:sldChg chg="add del">
        <pc:chgData name="Lisa Ellis" userId="1e3b8b31-18a3-40b3-8e12-8230c5071370" providerId="ADAL" clId="{563BA9DA-5175-456B-8E08-B93023433B20}" dt="2025-12-03T16:47:15.241" v="106" actId="2696"/>
        <pc:sldMkLst>
          <pc:docMk/>
          <pc:sldMk cId="1859885837" sldId="360"/>
        </pc:sldMkLst>
      </pc:sldChg>
      <pc:sldChg chg="add">
        <pc:chgData name="Lisa Ellis" userId="1e3b8b31-18a3-40b3-8e12-8230c5071370" providerId="ADAL" clId="{563BA9DA-5175-456B-8E08-B93023433B20}" dt="2025-12-03T16:26:52.221" v="21"/>
        <pc:sldMkLst>
          <pc:docMk/>
          <pc:sldMk cId="807386996" sldId="365"/>
        </pc:sldMkLst>
      </pc:sldChg>
      <pc:sldChg chg="modSp add">
        <pc:chgData name="Lisa Ellis" userId="1e3b8b31-18a3-40b3-8e12-8230c5071370" providerId="ADAL" clId="{563BA9DA-5175-456B-8E08-B93023433B20}" dt="2025-12-03T17:14:01.625" v="336" actId="20577"/>
        <pc:sldMkLst>
          <pc:docMk/>
          <pc:sldMk cId="884085864" sldId="366"/>
        </pc:sldMkLst>
        <pc:spChg chg="mod">
          <ac:chgData name="Lisa Ellis" userId="1e3b8b31-18a3-40b3-8e12-8230c5071370" providerId="ADAL" clId="{563BA9DA-5175-456B-8E08-B93023433B20}" dt="2025-12-03T17:14:01.625" v="336" actId="20577"/>
          <ac:spMkLst>
            <pc:docMk/>
            <pc:sldMk cId="884085864" sldId="366"/>
            <ac:spMk id="5" creationId="{084E62DA-0D8F-8EFE-04F1-3AC5BE0CC9BB}"/>
          </ac:spMkLst>
        </pc:spChg>
      </pc:sldChg>
      <pc:sldChg chg="add">
        <pc:chgData name="Lisa Ellis" userId="1e3b8b31-18a3-40b3-8e12-8230c5071370" providerId="ADAL" clId="{563BA9DA-5175-456B-8E08-B93023433B20}" dt="2025-12-03T16:27:21.677" v="22"/>
        <pc:sldMkLst>
          <pc:docMk/>
          <pc:sldMk cId="2768736786" sldId="459"/>
        </pc:sldMkLst>
      </pc:sldChg>
      <pc:sldChg chg="modSp add mod">
        <pc:chgData name="Lisa Ellis" userId="1e3b8b31-18a3-40b3-8e12-8230c5071370" providerId="ADAL" clId="{563BA9DA-5175-456B-8E08-B93023433B20}" dt="2025-12-03T16:28:50.691" v="29" actId="1076"/>
        <pc:sldMkLst>
          <pc:docMk/>
          <pc:sldMk cId="662299320" sldId="462"/>
        </pc:sldMkLst>
        <pc:spChg chg="mod">
          <ac:chgData name="Lisa Ellis" userId="1e3b8b31-18a3-40b3-8e12-8230c5071370" providerId="ADAL" clId="{563BA9DA-5175-456B-8E08-B93023433B20}" dt="2025-12-03T16:28:50.691" v="29" actId="1076"/>
          <ac:spMkLst>
            <pc:docMk/>
            <pc:sldMk cId="662299320" sldId="462"/>
            <ac:spMk id="5" creationId="{B333AB13-8CF9-6950-A1A7-131673CF11DA}"/>
          </ac:spMkLst>
        </pc:spChg>
        <pc:graphicFrameChg chg="mod">
          <ac:chgData name="Lisa Ellis" userId="1e3b8b31-18a3-40b3-8e12-8230c5071370" providerId="ADAL" clId="{563BA9DA-5175-456B-8E08-B93023433B20}" dt="2025-12-03T16:28:17.584" v="27"/>
          <ac:graphicFrameMkLst>
            <pc:docMk/>
            <pc:sldMk cId="662299320" sldId="462"/>
            <ac:graphicFrameMk id="4" creationId="{F2DE625D-A171-CE59-F66A-E85828D0CBF0}"/>
          </ac:graphicFrameMkLst>
        </pc:graphicFrameChg>
      </pc:sldChg>
      <pc:sldChg chg="delSp modSp add mod modClrScheme modAnim chgLayout">
        <pc:chgData name="Lisa Ellis" userId="1e3b8b31-18a3-40b3-8e12-8230c5071370" providerId="ADAL" clId="{563BA9DA-5175-456B-8E08-B93023433B20}" dt="2025-12-03T16:40:08.894" v="101"/>
        <pc:sldMkLst>
          <pc:docMk/>
          <pc:sldMk cId="1832779979" sldId="463"/>
        </pc:sldMkLst>
        <pc:spChg chg="del mod">
          <ac:chgData name="Lisa Ellis" userId="1e3b8b31-18a3-40b3-8e12-8230c5071370" providerId="ADAL" clId="{563BA9DA-5175-456B-8E08-B93023433B20}" dt="2025-12-03T16:33:31.496" v="58" actId="478"/>
          <ac:spMkLst>
            <pc:docMk/>
            <pc:sldMk cId="1832779979" sldId="463"/>
            <ac:spMk id="2" creationId="{587F3698-682B-1A76-A148-29D5FEDE1E83}"/>
          </ac:spMkLst>
        </pc:spChg>
        <pc:spChg chg="mod">
          <ac:chgData name="Lisa Ellis" userId="1e3b8b31-18a3-40b3-8e12-8230c5071370" providerId="ADAL" clId="{563BA9DA-5175-456B-8E08-B93023433B20}" dt="2025-12-03T16:37:57.692" v="85" actId="2711"/>
          <ac:spMkLst>
            <pc:docMk/>
            <pc:sldMk cId="1832779979" sldId="463"/>
            <ac:spMk id="4" creationId="{73B3F501-E1EE-CECB-9C0E-A90ED105517C}"/>
          </ac:spMkLst>
        </pc:spChg>
        <pc:spChg chg="mod">
          <ac:chgData name="Lisa Ellis" userId="1e3b8b31-18a3-40b3-8e12-8230c5071370" providerId="ADAL" clId="{563BA9DA-5175-456B-8E08-B93023433B20}" dt="2025-12-03T16:34:32.318" v="73" actId="1076"/>
          <ac:spMkLst>
            <pc:docMk/>
            <pc:sldMk cId="1832779979" sldId="463"/>
            <ac:spMk id="5" creationId="{86925C02-9F8C-9D90-9FA3-B9A2828D9CB1}"/>
          </ac:spMkLst>
        </pc:spChg>
        <pc:spChg chg="mod">
          <ac:chgData name="Lisa Ellis" userId="1e3b8b31-18a3-40b3-8e12-8230c5071370" providerId="ADAL" clId="{563BA9DA-5175-456B-8E08-B93023433B20}" dt="2025-12-03T16:38:03.858" v="86" actId="2711"/>
          <ac:spMkLst>
            <pc:docMk/>
            <pc:sldMk cId="1832779979" sldId="463"/>
            <ac:spMk id="6" creationId="{9D86C920-C349-0578-1F5C-5A7BF789099A}"/>
          </ac:spMkLst>
        </pc:spChg>
        <pc:picChg chg="mod">
          <ac:chgData name="Lisa Ellis" userId="1e3b8b31-18a3-40b3-8e12-8230c5071370" providerId="ADAL" clId="{563BA9DA-5175-456B-8E08-B93023433B20}" dt="2025-12-03T16:36:50.767" v="80" actId="1076"/>
          <ac:picMkLst>
            <pc:docMk/>
            <pc:sldMk cId="1832779979" sldId="463"/>
            <ac:picMk id="12" creationId="{BA20AC95-C8C2-9D4C-3C85-BC3ED477BD6E}"/>
          </ac:picMkLst>
        </pc:picChg>
        <pc:cxnChg chg="mod">
          <ac:chgData name="Lisa Ellis" userId="1e3b8b31-18a3-40b3-8e12-8230c5071370" providerId="ADAL" clId="{563BA9DA-5175-456B-8E08-B93023433B20}" dt="2025-12-03T16:36:53.376" v="81" actId="1076"/>
          <ac:cxnSpMkLst>
            <pc:docMk/>
            <pc:sldMk cId="1832779979" sldId="463"/>
            <ac:cxnSpMk id="10" creationId="{05C3649D-9CB8-2BB4-BE34-48545601FED4}"/>
          </ac:cxnSpMkLst>
        </pc:cxnChg>
      </pc:sldChg>
      <pc:sldChg chg="add ord">
        <pc:chgData name="Lisa Ellis" userId="1e3b8b31-18a3-40b3-8e12-8230c5071370" providerId="ADAL" clId="{563BA9DA-5175-456B-8E08-B93023433B20}" dt="2025-12-03T16:50:27.697" v="202"/>
        <pc:sldMkLst>
          <pc:docMk/>
          <pc:sldMk cId="1431475737" sldId="464"/>
        </pc:sldMkLst>
      </pc:sldChg>
      <pc:sldChg chg="add del">
        <pc:chgData name="Lisa Ellis" userId="1e3b8b31-18a3-40b3-8e12-8230c5071370" providerId="ADAL" clId="{563BA9DA-5175-456B-8E08-B93023433B20}" dt="2025-12-03T16:46:40.598" v="105" actId="2696"/>
        <pc:sldMkLst>
          <pc:docMk/>
          <pc:sldMk cId="1371514611" sldId="465"/>
        </pc:sldMkLst>
      </pc:sldChg>
      <pc:sldChg chg="modSp add mod">
        <pc:chgData name="Lisa Ellis" userId="1e3b8b31-18a3-40b3-8e12-8230c5071370" providerId="ADAL" clId="{563BA9DA-5175-456B-8E08-B93023433B20}" dt="2025-12-03T16:47:37.350" v="119" actId="20577"/>
        <pc:sldMkLst>
          <pc:docMk/>
          <pc:sldMk cId="3130671710" sldId="466"/>
        </pc:sldMkLst>
        <pc:spChg chg="mod">
          <ac:chgData name="Lisa Ellis" userId="1e3b8b31-18a3-40b3-8e12-8230c5071370" providerId="ADAL" clId="{563BA9DA-5175-456B-8E08-B93023433B20}" dt="2025-12-03T16:47:37.350" v="119" actId="20577"/>
          <ac:spMkLst>
            <pc:docMk/>
            <pc:sldMk cId="3130671710" sldId="466"/>
            <ac:spMk id="2" creationId="{207CCB46-BD26-8F81-F8A5-AFC212114F2E}"/>
          </ac:spMkLst>
        </pc:spChg>
      </pc:sldChg>
      <pc:sldChg chg="modSp add mod">
        <pc:chgData name="Lisa Ellis" userId="1e3b8b31-18a3-40b3-8e12-8230c5071370" providerId="ADAL" clId="{563BA9DA-5175-456B-8E08-B93023433B20}" dt="2025-12-03T16:48:48.015" v="160" actId="1076"/>
        <pc:sldMkLst>
          <pc:docMk/>
          <pc:sldMk cId="4051668201" sldId="467"/>
        </pc:sldMkLst>
        <pc:spChg chg="mod">
          <ac:chgData name="Lisa Ellis" userId="1e3b8b31-18a3-40b3-8e12-8230c5071370" providerId="ADAL" clId="{563BA9DA-5175-456B-8E08-B93023433B20}" dt="2025-12-03T16:48:45.708" v="159" actId="1076"/>
          <ac:spMkLst>
            <pc:docMk/>
            <pc:sldMk cId="4051668201" sldId="467"/>
            <ac:spMk id="5" creationId="{FC065C61-AD3F-13C1-3475-080CF21EBDE8}"/>
          </ac:spMkLst>
        </pc:spChg>
        <pc:spChg chg="mod">
          <ac:chgData name="Lisa Ellis" userId="1e3b8b31-18a3-40b3-8e12-8230c5071370" providerId="ADAL" clId="{563BA9DA-5175-456B-8E08-B93023433B20}" dt="2025-12-03T16:48:48.015" v="160" actId="1076"/>
          <ac:spMkLst>
            <pc:docMk/>
            <pc:sldMk cId="4051668201" sldId="467"/>
            <ac:spMk id="6" creationId="{694F0E8D-B0A2-820C-7C61-9C8C00014CC2}"/>
          </ac:spMkLst>
        </pc:spChg>
      </pc:sldChg>
      <pc:sldChg chg="modSp add mod">
        <pc:chgData name="Lisa Ellis" userId="1e3b8b31-18a3-40b3-8e12-8230c5071370" providerId="ADAL" clId="{563BA9DA-5175-456B-8E08-B93023433B20}" dt="2025-12-03T16:51:04.071" v="203" actId="1076"/>
        <pc:sldMkLst>
          <pc:docMk/>
          <pc:sldMk cId="1780359358" sldId="468"/>
        </pc:sldMkLst>
        <pc:spChg chg="mod">
          <ac:chgData name="Lisa Ellis" userId="1e3b8b31-18a3-40b3-8e12-8230c5071370" providerId="ADAL" clId="{563BA9DA-5175-456B-8E08-B93023433B20}" dt="2025-12-03T16:51:04.071" v="203" actId="1076"/>
          <ac:spMkLst>
            <pc:docMk/>
            <pc:sldMk cId="1780359358" sldId="468"/>
            <ac:spMk id="5" creationId="{CBD770BD-052D-616D-620B-EADEBFD001EE}"/>
          </ac:spMkLst>
        </pc:spChg>
      </pc:sldChg>
      <pc:sldChg chg="add">
        <pc:chgData name="Lisa Ellis" userId="1e3b8b31-18a3-40b3-8e12-8230c5071370" providerId="ADAL" clId="{563BA9DA-5175-456B-8E08-B93023433B20}" dt="2025-12-03T16:23:15.003" v="6"/>
        <pc:sldMkLst>
          <pc:docMk/>
          <pc:sldMk cId="231952930" sldId="470"/>
        </pc:sldMkLst>
      </pc:sldChg>
      <pc:sldChg chg="add">
        <pc:chgData name="Lisa Ellis" userId="1e3b8b31-18a3-40b3-8e12-8230c5071370" providerId="ADAL" clId="{563BA9DA-5175-456B-8E08-B93023433B20}" dt="2025-12-03T16:26:52.221" v="21"/>
        <pc:sldMkLst>
          <pc:docMk/>
          <pc:sldMk cId="450244689" sldId="471"/>
        </pc:sldMkLst>
      </pc:sldChg>
      <pc:sldChg chg="modSp add">
        <pc:chgData name="Lisa Ellis" userId="1e3b8b31-18a3-40b3-8e12-8230c5071370" providerId="ADAL" clId="{563BA9DA-5175-456B-8E08-B93023433B20}" dt="2025-12-03T17:01:27.133" v="206" actId="339"/>
        <pc:sldMkLst>
          <pc:docMk/>
          <pc:sldMk cId="4007485499" sldId="472"/>
        </pc:sldMkLst>
        <pc:picChg chg="mod">
          <ac:chgData name="Lisa Ellis" userId="1e3b8b31-18a3-40b3-8e12-8230c5071370" providerId="ADAL" clId="{563BA9DA-5175-456B-8E08-B93023433B20}" dt="2025-12-03T17:01:27.133" v="206" actId="339"/>
          <ac:picMkLst>
            <pc:docMk/>
            <pc:sldMk cId="4007485499" sldId="472"/>
            <ac:picMk id="6" creationId="{5DCA6BFF-F01A-24D2-12D6-497AD8F43941}"/>
          </ac:picMkLst>
        </pc:picChg>
      </pc:sldChg>
      <pc:sldChg chg="add">
        <pc:chgData name="Lisa Ellis" userId="1e3b8b31-18a3-40b3-8e12-8230c5071370" providerId="ADAL" clId="{563BA9DA-5175-456B-8E08-B93023433B20}" dt="2025-12-03T17:04:12.681" v="207"/>
        <pc:sldMkLst>
          <pc:docMk/>
          <pc:sldMk cId="2506417576" sldId="473"/>
        </pc:sldMkLst>
      </pc:sldChg>
      <pc:sldChg chg="modSp add mod">
        <pc:chgData name="Lisa Ellis" userId="1e3b8b31-18a3-40b3-8e12-8230c5071370" providerId="ADAL" clId="{563BA9DA-5175-456B-8E08-B93023433B20}" dt="2025-12-03T17:04:43.972" v="210" actId="1076"/>
        <pc:sldMkLst>
          <pc:docMk/>
          <pc:sldMk cId="714285574" sldId="474"/>
        </pc:sldMkLst>
        <pc:spChg chg="mod">
          <ac:chgData name="Lisa Ellis" userId="1e3b8b31-18a3-40b3-8e12-8230c5071370" providerId="ADAL" clId="{563BA9DA-5175-456B-8E08-B93023433B20}" dt="2025-12-03T17:04:43.972" v="210" actId="1076"/>
          <ac:spMkLst>
            <pc:docMk/>
            <pc:sldMk cId="714285574" sldId="474"/>
            <ac:spMk id="3" creationId="{894931A8-6656-4E26-A1A4-E45C3A33809F}"/>
          </ac:spMkLst>
        </pc:spChg>
        <pc:spChg chg="mod">
          <ac:chgData name="Lisa Ellis" userId="1e3b8b31-18a3-40b3-8e12-8230c5071370" providerId="ADAL" clId="{563BA9DA-5175-456B-8E08-B93023433B20}" dt="2025-12-03T17:04:40.788" v="209" actId="1076"/>
          <ac:spMkLst>
            <pc:docMk/>
            <pc:sldMk cId="714285574" sldId="474"/>
            <ac:spMk id="6" creationId="{CB63A1B5-FB1D-359E-272D-F6E542A59636}"/>
          </ac:spMkLst>
        </pc:spChg>
      </pc:sldChg>
      <pc:sldChg chg="modSp add del mod">
        <pc:chgData name="Lisa Ellis" userId="1e3b8b31-18a3-40b3-8e12-8230c5071370" providerId="ADAL" clId="{563BA9DA-5175-456B-8E08-B93023433B20}" dt="2025-12-03T17:09:47.556" v="217" actId="2696"/>
        <pc:sldMkLst>
          <pc:docMk/>
          <pc:sldMk cId="3508833299" sldId="475"/>
        </pc:sldMkLst>
        <pc:picChg chg="mod">
          <ac:chgData name="Lisa Ellis" userId="1e3b8b31-18a3-40b3-8e12-8230c5071370" providerId="ADAL" clId="{563BA9DA-5175-456B-8E08-B93023433B20}" dt="2025-12-03T17:08:37.060" v="214" actId="1076"/>
          <ac:picMkLst>
            <pc:docMk/>
            <pc:sldMk cId="3508833299" sldId="475"/>
            <ac:picMk id="4" creationId="{C7A0ADC7-444A-4DEA-7BB6-5F12D2408B14}"/>
          </ac:picMkLst>
        </pc:picChg>
      </pc:sldChg>
      <pc:sldChg chg="addSp delSp modSp new mod modAnim">
        <pc:chgData name="Lisa Ellis" userId="1e3b8b31-18a3-40b3-8e12-8230c5071370" providerId="ADAL" clId="{563BA9DA-5175-456B-8E08-B93023433B20}" dt="2025-12-03T17:12:39.182" v="326" actId="1076"/>
        <pc:sldMkLst>
          <pc:docMk/>
          <pc:sldMk cId="3483643202" sldId="476"/>
        </pc:sldMkLst>
        <pc:spChg chg="mod">
          <ac:chgData name="Lisa Ellis" userId="1e3b8b31-18a3-40b3-8e12-8230c5071370" providerId="ADAL" clId="{563BA9DA-5175-456B-8E08-B93023433B20}" dt="2025-12-03T17:10:27.497" v="276" actId="20577"/>
          <ac:spMkLst>
            <pc:docMk/>
            <pc:sldMk cId="3483643202" sldId="476"/>
            <ac:spMk id="2" creationId="{DB93D143-97C7-CC0F-4BDD-4619400BBAD1}"/>
          </ac:spMkLst>
        </pc:spChg>
        <pc:spChg chg="del">
          <ac:chgData name="Lisa Ellis" userId="1e3b8b31-18a3-40b3-8e12-8230c5071370" providerId="ADAL" clId="{563BA9DA-5175-456B-8E08-B93023433B20}" dt="2025-12-03T17:09:40.904" v="216"/>
          <ac:spMkLst>
            <pc:docMk/>
            <pc:sldMk cId="3483643202" sldId="476"/>
            <ac:spMk id="3" creationId="{7F2CF7AF-8FD8-9D4E-B3B7-3581B2B60878}"/>
          </ac:spMkLst>
        </pc:spChg>
        <pc:spChg chg="add mod">
          <ac:chgData name="Lisa Ellis" userId="1e3b8b31-18a3-40b3-8e12-8230c5071370" providerId="ADAL" clId="{563BA9DA-5175-456B-8E08-B93023433B20}" dt="2025-12-03T17:12:39.182" v="326" actId="1076"/>
          <ac:spMkLst>
            <pc:docMk/>
            <pc:sldMk cId="3483643202" sldId="476"/>
            <ac:spMk id="5" creationId="{FB4C78E5-FC69-6F08-A3D1-58FCF530F6C4}"/>
          </ac:spMkLst>
        </pc:spChg>
        <pc:picChg chg="add mod">
          <ac:chgData name="Lisa Ellis" userId="1e3b8b31-18a3-40b3-8e12-8230c5071370" providerId="ADAL" clId="{563BA9DA-5175-456B-8E08-B93023433B20}" dt="2025-12-03T17:10:31.144" v="277" actId="1076"/>
          <ac:picMkLst>
            <pc:docMk/>
            <pc:sldMk cId="3483643202" sldId="476"/>
            <ac:picMk id="4" creationId="{EAC2F5DB-FDA2-CB26-8E68-B7BFAF7556D5}"/>
          </ac:picMkLst>
        </pc:picChg>
      </pc:sldChg>
      <pc:sldChg chg="add">
        <pc:chgData name="Lisa Ellis" userId="1e3b8b31-18a3-40b3-8e12-8230c5071370" providerId="ADAL" clId="{563BA9DA-5175-456B-8E08-B93023433B20}" dt="2025-12-03T17:13:46.281" v="328"/>
        <pc:sldMkLst>
          <pc:docMk/>
          <pc:sldMk cId="2291132853" sldId="663"/>
        </pc:sldMkLst>
      </pc:sldChg>
      <pc:sldChg chg="add del">
        <pc:chgData name="Lisa Ellis" userId="1e3b8b31-18a3-40b3-8e12-8230c5071370" providerId="ADAL" clId="{563BA9DA-5175-456B-8E08-B93023433B20}" dt="2025-12-03T16:23:35.963" v="7" actId="2696"/>
        <pc:sldMkLst>
          <pc:docMk/>
          <pc:sldMk cId="1079746274" sldId="664"/>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BBA292-ADBC-4981-8FE0-01CCA4C5B368}" type="doc">
      <dgm:prSet loTypeId="urn:microsoft.com/office/officeart/2005/8/layout/pList2" loCatId="list" qsTypeId="urn:microsoft.com/office/officeart/2005/8/quickstyle/simple1" qsCatId="simple" csTypeId="urn:microsoft.com/office/officeart/2005/8/colors/accent1_2" csCatId="accent1" phldr="1"/>
      <dgm:spPr/>
    </dgm:pt>
    <dgm:pt modelId="{E6FD4A84-6912-4F3C-8CDE-8D8D7E4C7ABC}">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a:buNone/>
          </a:pPr>
          <a:r>
            <a:rPr lang="en-US" b="0" i="0" dirty="0">
              <a:latin typeface="Calibri "/>
            </a:rPr>
            <a:t>As an accepted characteristic of the academic community worldwide, it is the basis of trusted research.</a:t>
          </a:r>
          <a:endParaRPr lang="en-US" dirty="0">
            <a:latin typeface="Calibri "/>
          </a:endParaRPr>
        </a:p>
      </dgm:t>
    </dgm:pt>
    <dgm:pt modelId="{DF234713-313B-4DA1-B736-1F0B5908DFFA}" type="parTrans" cxnId="{A2534D3B-04C3-4597-A366-93BDDF450709}">
      <dgm:prSet/>
      <dgm:spPr/>
      <dgm:t>
        <a:bodyPr/>
        <a:lstStyle/>
        <a:p>
          <a:endParaRPr lang="en-US"/>
        </a:p>
      </dgm:t>
    </dgm:pt>
    <dgm:pt modelId="{E575B16E-EFDF-46C9-AD85-F0972E2A3AB3}" type="sibTrans" cxnId="{A2534D3B-04C3-4597-A366-93BDDF450709}">
      <dgm:prSet/>
      <dgm:spPr/>
      <dgm:t>
        <a:bodyPr/>
        <a:lstStyle/>
        <a:p>
          <a:endParaRPr lang="en-US"/>
        </a:p>
      </dgm:t>
    </dgm:pt>
    <dgm:pt modelId="{098619C3-10A1-47DC-BCE8-6BA88BA259B6}">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a:buNone/>
          </a:pPr>
          <a:r>
            <a:rPr lang="en-US" b="0" i="0" dirty="0">
              <a:latin typeface="Calibri "/>
            </a:rPr>
            <a:t>Referring to experts in your written work strengthens and provides credibility to your arguments and writing.</a:t>
          </a:r>
          <a:endParaRPr lang="en-US" dirty="0">
            <a:latin typeface="Calibri "/>
          </a:endParaRPr>
        </a:p>
      </dgm:t>
    </dgm:pt>
    <dgm:pt modelId="{F9F90F05-D627-4F9A-A13B-9F5F1A801820}" type="parTrans" cxnId="{1E1A37F8-BA10-46B8-9786-1D13BC021784}">
      <dgm:prSet/>
      <dgm:spPr/>
      <dgm:t>
        <a:bodyPr/>
        <a:lstStyle/>
        <a:p>
          <a:endParaRPr lang="en-US"/>
        </a:p>
      </dgm:t>
    </dgm:pt>
    <dgm:pt modelId="{97478C41-8FD7-4FF5-A20E-22F86A1C7301}" type="sibTrans" cxnId="{1E1A37F8-BA10-46B8-9786-1D13BC021784}">
      <dgm:prSet/>
      <dgm:spPr/>
      <dgm:t>
        <a:bodyPr/>
        <a:lstStyle/>
        <a:p>
          <a:endParaRPr lang="en-US"/>
        </a:p>
      </dgm:t>
    </dgm:pt>
    <dgm:pt modelId="{DD5E22C2-BA1B-4294-BE2F-C19792BF40B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a:buNone/>
          </a:pPr>
          <a:r>
            <a:rPr lang="en-US" b="0" i="0" dirty="0">
              <a:latin typeface="Calibri "/>
            </a:rPr>
            <a:t>Acknowledging and giving credit to those whose work you have read and used shows your academic integrity.</a:t>
          </a:r>
          <a:endParaRPr lang="en-US" dirty="0">
            <a:latin typeface="Calibri "/>
          </a:endParaRPr>
        </a:p>
      </dgm:t>
    </dgm:pt>
    <dgm:pt modelId="{CE36C07E-D1E6-4DD6-A83C-7B8C450C45F5}" type="parTrans" cxnId="{70596FE8-F37E-4A08-B548-3BC1C221152C}">
      <dgm:prSet/>
      <dgm:spPr/>
      <dgm:t>
        <a:bodyPr/>
        <a:lstStyle/>
        <a:p>
          <a:endParaRPr lang="en-US"/>
        </a:p>
      </dgm:t>
    </dgm:pt>
    <dgm:pt modelId="{4C79C103-60D7-4899-8971-708E0412F878}" type="sibTrans" cxnId="{70596FE8-F37E-4A08-B548-3BC1C221152C}">
      <dgm:prSet/>
      <dgm:spPr/>
      <dgm:t>
        <a:bodyPr/>
        <a:lstStyle/>
        <a:p>
          <a:endParaRPr lang="en-US"/>
        </a:p>
      </dgm:t>
    </dgm:pt>
    <dgm:pt modelId="{826BB08F-D17E-4BEA-B0E7-ADC135F56FDE}">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a:buNone/>
          </a:pPr>
          <a:r>
            <a:rPr lang="en-US" b="0" i="0" dirty="0">
              <a:latin typeface="Calibri "/>
            </a:rPr>
            <a:t>Correct and accurate referencing can help prevent accidental plagiarism.</a:t>
          </a:r>
          <a:endParaRPr lang="en-US" dirty="0">
            <a:latin typeface="Calibri "/>
          </a:endParaRPr>
        </a:p>
      </dgm:t>
    </dgm:pt>
    <dgm:pt modelId="{050802F3-004C-4E05-AFAE-145093FCDF45}" type="parTrans" cxnId="{8F014B43-50A7-4B7A-A8BD-0367DB8D2EB6}">
      <dgm:prSet/>
      <dgm:spPr/>
      <dgm:t>
        <a:bodyPr/>
        <a:lstStyle/>
        <a:p>
          <a:endParaRPr lang="en-US"/>
        </a:p>
      </dgm:t>
    </dgm:pt>
    <dgm:pt modelId="{469BD91F-2DC0-4365-9A38-F2F6AEF440C0}" type="sibTrans" cxnId="{8F014B43-50A7-4B7A-A8BD-0367DB8D2EB6}">
      <dgm:prSet/>
      <dgm:spPr/>
      <dgm:t>
        <a:bodyPr/>
        <a:lstStyle/>
        <a:p>
          <a:endParaRPr lang="en-US"/>
        </a:p>
      </dgm:t>
    </dgm:pt>
    <dgm:pt modelId="{F3FD3994-FD9F-4A30-8967-7610DF9887E0}">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a:buNone/>
          </a:pPr>
          <a:r>
            <a:rPr lang="en-US" b="0" i="0" dirty="0">
              <a:latin typeface="Calibri "/>
            </a:rPr>
            <a:t>It is important to let your reader know which ideas have come from your reading and which thoughts are your own.</a:t>
          </a:r>
          <a:endParaRPr lang="en-US" dirty="0">
            <a:latin typeface="Calibri "/>
          </a:endParaRPr>
        </a:p>
      </dgm:t>
    </dgm:pt>
    <dgm:pt modelId="{A4D7E123-34D6-4C93-B972-7677E8A53C6B}" type="parTrans" cxnId="{94550333-F61F-49F4-AEE0-20E02E763C53}">
      <dgm:prSet/>
      <dgm:spPr/>
      <dgm:t>
        <a:bodyPr/>
        <a:lstStyle/>
        <a:p>
          <a:endParaRPr lang="en-US"/>
        </a:p>
      </dgm:t>
    </dgm:pt>
    <dgm:pt modelId="{62C05810-1CB1-4D3C-8233-5EA38D4B6DCE}" type="sibTrans" cxnId="{94550333-F61F-49F4-AEE0-20E02E763C53}">
      <dgm:prSet/>
      <dgm:spPr/>
      <dgm:t>
        <a:bodyPr/>
        <a:lstStyle/>
        <a:p>
          <a:endParaRPr lang="en-US"/>
        </a:p>
      </dgm:t>
    </dgm:pt>
    <dgm:pt modelId="{170DE673-918B-49A5-AC61-41AEE7683C25}">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a:buNone/>
          </a:pPr>
          <a:r>
            <a:rPr lang="en-US" b="0" i="0" dirty="0">
              <a:latin typeface="Calibri "/>
            </a:rPr>
            <a:t>Including references from a wide range of relevant and suitable academic sources demonstrates to your reader you have researched your topic fully.</a:t>
          </a:r>
          <a:endParaRPr lang="en-US" dirty="0">
            <a:latin typeface="Calibri "/>
          </a:endParaRPr>
        </a:p>
      </dgm:t>
    </dgm:pt>
    <dgm:pt modelId="{049F474F-D12B-4BDC-9E5E-9915BA24323A}" type="parTrans" cxnId="{B4890FD7-310C-4BC2-A2B9-E593749363D8}">
      <dgm:prSet/>
      <dgm:spPr/>
      <dgm:t>
        <a:bodyPr/>
        <a:lstStyle/>
        <a:p>
          <a:endParaRPr lang="en-US"/>
        </a:p>
      </dgm:t>
    </dgm:pt>
    <dgm:pt modelId="{DE8256E9-2B7A-43D3-9C74-9D963A083FB4}" type="sibTrans" cxnId="{B4890FD7-310C-4BC2-A2B9-E593749363D8}">
      <dgm:prSet/>
      <dgm:spPr/>
      <dgm:t>
        <a:bodyPr/>
        <a:lstStyle/>
        <a:p>
          <a:endParaRPr lang="en-US"/>
        </a:p>
      </dgm:t>
    </dgm:pt>
    <dgm:pt modelId="{8E1BEB2E-1F15-48D5-951B-FC8B09EE6462}" type="pres">
      <dgm:prSet presAssocID="{00BBA292-ADBC-4981-8FE0-01CCA4C5B368}" presName="Name0" presStyleCnt="0">
        <dgm:presLayoutVars>
          <dgm:dir/>
          <dgm:resizeHandles val="exact"/>
        </dgm:presLayoutVars>
      </dgm:prSet>
      <dgm:spPr/>
    </dgm:pt>
    <dgm:pt modelId="{FFD2C6DE-3554-4750-B137-28C0407B07C9}" type="pres">
      <dgm:prSet presAssocID="{00BBA292-ADBC-4981-8FE0-01CCA4C5B368}" presName="bkgdShp" presStyleLbl="alignAccFollowNode1" presStyleIdx="0" presStyleCnt="1"/>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pt>
    <dgm:pt modelId="{2A9110D4-6DE5-49E3-96C3-A7F17747C0C6}" type="pres">
      <dgm:prSet presAssocID="{00BBA292-ADBC-4981-8FE0-01CCA4C5B368}" presName="linComp" presStyleCnt="0"/>
      <dgm:spPr/>
    </dgm:pt>
    <dgm:pt modelId="{52D5C8A0-9FC8-4F18-A671-A598CD028AAE}" type="pres">
      <dgm:prSet presAssocID="{E6FD4A84-6912-4F3C-8CDE-8D8D7E4C7ABC}" presName="compNode" presStyleCnt="0"/>
      <dgm:spPr/>
    </dgm:pt>
    <dgm:pt modelId="{9F51A87E-CD39-480A-B249-0984266DBB33}" type="pres">
      <dgm:prSet presAssocID="{E6FD4A84-6912-4F3C-8CDE-8D8D7E4C7ABC}" presName="node" presStyleLbl="node1" presStyleIdx="0" presStyleCnt="6">
        <dgm:presLayoutVars>
          <dgm:bulletEnabled val="1"/>
        </dgm:presLayoutVars>
      </dgm:prSet>
      <dgm:spPr/>
    </dgm:pt>
    <dgm:pt modelId="{90AF9767-57D8-418A-AEB5-F8135D16D39B}" type="pres">
      <dgm:prSet presAssocID="{E6FD4A84-6912-4F3C-8CDE-8D8D7E4C7ABC}" presName="invisiNode" presStyleLbl="node1" presStyleIdx="0" presStyleCnt="6"/>
      <dgm:spPr/>
    </dgm:pt>
    <dgm:pt modelId="{CA6DCB1E-E1CA-430A-B229-F27D7CA5AC6D}" type="pres">
      <dgm:prSet presAssocID="{E6FD4A84-6912-4F3C-8CDE-8D8D7E4C7ABC}" presName="imagNode" presStyleLbl="fgImgPlac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extLst>
        <a:ext uri="{E40237B7-FDA0-4F09-8148-C483321AD2D9}">
          <dgm14:cNvPr xmlns:dgm14="http://schemas.microsoft.com/office/drawing/2010/diagram" id="0" name="" descr="Shield Tick with solid fill"/>
        </a:ext>
      </dgm:extLst>
    </dgm:pt>
    <dgm:pt modelId="{C4FB5AFD-94C5-4EC4-8AFD-DE34FF287DEF}" type="pres">
      <dgm:prSet presAssocID="{E575B16E-EFDF-46C9-AD85-F0972E2A3AB3}" presName="sibTrans" presStyleLbl="sibTrans2D1" presStyleIdx="0" presStyleCnt="0"/>
      <dgm:spPr/>
    </dgm:pt>
    <dgm:pt modelId="{B7910442-75A2-4AF5-89C8-08154217BFDC}" type="pres">
      <dgm:prSet presAssocID="{098619C3-10A1-47DC-BCE8-6BA88BA259B6}" presName="compNode" presStyleCnt="0"/>
      <dgm:spPr/>
    </dgm:pt>
    <dgm:pt modelId="{C55F9DFC-29FA-40F4-87ED-CDC99BDC2E48}" type="pres">
      <dgm:prSet presAssocID="{098619C3-10A1-47DC-BCE8-6BA88BA259B6}" presName="node" presStyleLbl="node1" presStyleIdx="1" presStyleCnt="6">
        <dgm:presLayoutVars>
          <dgm:bulletEnabled val="1"/>
        </dgm:presLayoutVars>
      </dgm:prSet>
      <dgm:spPr/>
    </dgm:pt>
    <dgm:pt modelId="{3AC96314-1100-4558-B389-05F61D03FE9F}" type="pres">
      <dgm:prSet presAssocID="{098619C3-10A1-47DC-BCE8-6BA88BA259B6}" presName="invisiNode" presStyleLbl="node1" presStyleIdx="1" presStyleCnt="6"/>
      <dgm:spPr/>
    </dgm:pt>
    <dgm:pt modelId="{15BA7150-E905-43F0-ACB3-17D5B8AA5771}" type="pres">
      <dgm:prSet presAssocID="{098619C3-10A1-47DC-BCE8-6BA88BA259B6}" presName="imagNode" presStyleLbl="fgImgPlac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t="-2000" b="-2000"/>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extLst>
        <a:ext uri="{E40237B7-FDA0-4F09-8148-C483321AD2D9}">
          <dgm14:cNvPr xmlns:dgm14="http://schemas.microsoft.com/office/drawing/2010/diagram" id="0" name="" descr="Building Brick Wall outline"/>
        </a:ext>
      </dgm:extLst>
    </dgm:pt>
    <dgm:pt modelId="{5FC18DDF-5C57-4C33-8C5B-C500FE91A3E3}" type="pres">
      <dgm:prSet presAssocID="{97478C41-8FD7-4FF5-A20E-22F86A1C7301}" presName="sibTrans" presStyleLbl="sibTrans2D1" presStyleIdx="0" presStyleCnt="0"/>
      <dgm:spPr/>
    </dgm:pt>
    <dgm:pt modelId="{EB3E1C42-3750-4CFD-9DBC-A0638BEC02ED}" type="pres">
      <dgm:prSet presAssocID="{DD5E22C2-BA1B-4294-BE2F-C19792BF40BA}" presName="compNode" presStyleCnt="0"/>
      <dgm:spPr/>
    </dgm:pt>
    <dgm:pt modelId="{9658C9A3-A80A-4F21-A1D7-B3330411D23B}" type="pres">
      <dgm:prSet presAssocID="{DD5E22C2-BA1B-4294-BE2F-C19792BF40BA}" presName="node" presStyleLbl="node1" presStyleIdx="2" presStyleCnt="6">
        <dgm:presLayoutVars>
          <dgm:bulletEnabled val="1"/>
        </dgm:presLayoutVars>
      </dgm:prSet>
      <dgm:spPr/>
    </dgm:pt>
    <dgm:pt modelId="{219D1E9D-E9A1-4A03-8D7A-99B05D2D5A2A}" type="pres">
      <dgm:prSet presAssocID="{DD5E22C2-BA1B-4294-BE2F-C19792BF40BA}" presName="invisiNode" presStyleLbl="node1" presStyleIdx="2" presStyleCnt="6"/>
      <dgm:spPr/>
    </dgm:pt>
    <dgm:pt modelId="{304EDF1E-F8A6-4B10-BE9E-214863A6A87A}" type="pres">
      <dgm:prSet presAssocID="{DD5E22C2-BA1B-4294-BE2F-C19792BF40BA}" presName="imagNode" presStyleLbl="fgImgPlac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t="-2000" b="-2000"/>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extLst>
        <a:ext uri="{E40237B7-FDA0-4F09-8148-C483321AD2D9}">
          <dgm14:cNvPr xmlns:dgm14="http://schemas.microsoft.com/office/drawing/2010/diagram" id="0" name="" descr="Clapping hands with solid fill"/>
        </a:ext>
      </dgm:extLst>
    </dgm:pt>
    <dgm:pt modelId="{33257D79-D015-4F90-9B98-CB3F52735E7C}" type="pres">
      <dgm:prSet presAssocID="{4C79C103-60D7-4899-8971-708E0412F878}" presName="sibTrans" presStyleLbl="sibTrans2D1" presStyleIdx="0" presStyleCnt="0"/>
      <dgm:spPr/>
    </dgm:pt>
    <dgm:pt modelId="{AEE59076-16ED-486D-9630-578ADB19ED68}" type="pres">
      <dgm:prSet presAssocID="{F3FD3994-FD9F-4A30-8967-7610DF9887E0}" presName="compNode" presStyleCnt="0"/>
      <dgm:spPr/>
    </dgm:pt>
    <dgm:pt modelId="{D7B39EDC-F240-4531-8EF7-90B8A03321FA}" type="pres">
      <dgm:prSet presAssocID="{F3FD3994-FD9F-4A30-8967-7610DF9887E0}" presName="node" presStyleLbl="node1" presStyleIdx="3" presStyleCnt="6">
        <dgm:presLayoutVars>
          <dgm:bulletEnabled val="1"/>
        </dgm:presLayoutVars>
      </dgm:prSet>
      <dgm:spPr/>
    </dgm:pt>
    <dgm:pt modelId="{9182046A-ABB8-424B-9A4D-66253D102CCF}" type="pres">
      <dgm:prSet presAssocID="{F3FD3994-FD9F-4A30-8967-7610DF9887E0}" presName="invisiNode" presStyleLbl="node1" presStyleIdx="3" presStyleCnt="6"/>
      <dgm:spPr/>
    </dgm:pt>
    <dgm:pt modelId="{3314D3D6-D6FF-45D7-868C-3A65B81BF671}" type="pres">
      <dgm:prSet presAssocID="{F3FD3994-FD9F-4A30-8967-7610DF9887E0}" presName="imagNode" presStyleLbl="fgImgPlace1" presStyleIdx="3" presStyleCnt="6" custLinFactNeighborY="596"/>
      <dgm:spPr>
        <a:blipFill>
          <a:blip xmlns:r="http://schemas.openxmlformats.org/officeDocument/2006/relationships" r:embed="rId7">
            <a:extLst>
              <a:ext uri="{96DAC541-7B7A-43D3-8B79-37D633B846F1}">
                <asvg:svgBlip xmlns:asvg="http://schemas.microsoft.com/office/drawing/2016/SVG/main" r:embed="rId8"/>
              </a:ext>
            </a:extLst>
          </a:blip>
          <a:srcRect/>
          <a:stretch>
            <a:fillRect t="-2000" b="-2000"/>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extLst>
        <a:ext uri="{E40237B7-FDA0-4F09-8148-C483321AD2D9}">
          <dgm14:cNvPr xmlns:dgm14="http://schemas.microsoft.com/office/drawing/2010/diagram" id="0" name="" descr="Badge Tick with solid fill"/>
        </a:ext>
      </dgm:extLst>
    </dgm:pt>
    <dgm:pt modelId="{D5585DC0-2C24-4ACE-BF5C-7F03FB05B217}" type="pres">
      <dgm:prSet presAssocID="{62C05810-1CB1-4D3C-8233-5EA38D4B6DCE}" presName="sibTrans" presStyleLbl="sibTrans2D1" presStyleIdx="0" presStyleCnt="0"/>
      <dgm:spPr/>
    </dgm:pt>
    <dgm:pt modelId="{D20E7304-5D41-40DA-A908-B3DC7535DC1D}" type="pres">
      <dgm:prSet presAssocID="{170DE673-918B-49A5-AC61-41AEE7683C25}" presName="compNode" presStyleCnt="0"/>
      <dgm:spPr/>
    </dgm:pt>
    <dgm:pt modelId="{C85D9AF5-A30E-4668-AF50-87D680EF1698}" type="pres">
      <dgm:prSet presAssocID="{170DE673-918B-49A5-AC61-41AEE7683C25}" presName="node" presStyleLbl="node1" presStyleIdx="4" presStyleCnt="6">
        <dgm:presLayoutVars>
          <dgm:bulletEnabled val="1"/>
        </dgm:presLayoutVars>
      </dgm:prSet>
      <dgm:spPr/>
    </dgm:pt>
    <dgm:pt modelId="{F99EAA87-60FE-4D67-99BD-B1C9B6A18E34}" type="pres">
      <dgm:prSet presAssocID="{170DE673-918B-49A5-AC61-41AEE7683C25}" presName="invisiNode" presStyleLbl="node1" presStyleIdx="4" presStyleCnt="6"/>
      <dgm:spPr/>
    </dgm:pt>
    <dgm:pt modelId="{C96B6B28-AE39-4C8D-87FA-FDF5B9913D23}" type="pres">
      <dgm:prSet presAssocID="{170DE673-918B-49A5-AC61-41AEE7683C25}" presName="imagNode" presStyleLbl="fgImgPlace1" presStyleIdx="4" presStyleCnt="6" custLinFactNeighborX="1797" custLinFactNeighborY="-384"/>
      <dgm:spPr>
        <a:blipFill>
          <a:blip xmlns:r="http://schemas.openxmlformats.org/officeDocument/2006/relationships" r:embed="rId9">
            <a:extLst>
              <a:ext uri="{96DAC541-7B7A-43D3-8B79-37D633B846F1}">
                <asvg:svgBlip xmlns:asvg="http://schemas.microsoft.com/office/drawing/2016/SVG/main" r:embed="rId10"/>
              </a:ext>
            </a:extLst>
          </a:blip>
          <a:srcRect/>
          <a:stretch>
            <a:fillRect t="-2000" b="-2000"/>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extLst>
        <a:ext uri="{E40237B7-FDA0-4F09-8148-C483321AD2D9}">
          <dgm14:cNvPr xmlns:dgm14="http://schemas.microsoft.com/office/drawing/2010/diagram" id="0" name="" descr="Storytelling with solid fill"/>
        </a:ext>
      </dgm:extLst>
    </dgm:pt>
    <dgm:pt modelId="{8AF5A6EB-A873-49F9-B8B0-7141F7999334}" type="pres">
      <dgm:prSet presAssocID="{DE8256E9-2B7A-43D3-9C74-9D963A083FB4}" presName="sibTrans" presStyleLbl="sibTrans2D1" presStyleIdx="0" presStyleCnt="0"/>
      <dgm:spPr/>
    </dgm:pt>
    <dgm:pt modelId="{897285AE-7705-43A1-A841-E1D3AEE97E4B}" type="pres">
      <dgm:prSet presAssocID="{826BB08F-D17E-4BEA-B0E7-ADC135F56FDE}" presName="compNode" presStyleCnt="0"/>
      <dgm:spPr/>
    </dgm:pt>
    <dgm:pt modelId="{79CB75CC-2AF2-4134-BE2E-418180B464D2}" type="pres">
      <dgm:prSet presAssocID="{826BB08F-D17E-4BEA-B0E7-ADC135F56FDE}" presName="node" presStyleLbl="node1" presStyleIdx="5" presStyleCnt="6">
        <dgm:presLayoutVars>
          <dgm:bulletEnabled val="1"/>
        </dgm:presLayoutVars>
      </dgm:prSet>
      <dgm:spPr/>
    </dgm:pt>
    <dgm:pt modelId="{11295582-7286-4EC4-A23A-B29905964D7A}" type="pres">
      <dgm:prSet presAssocID="{826BB08F-D17E-4BEA-B0E7-ADC135F56FDE}" presName="invisiNode" presStyleLbl="node1" presStyleIdx="5" presStyleCnt="6"/>
      <dgm:spPr/>
    </dgm:pt>
    <dgm:pt modelId="{293A87FD-98EA-4DE9-ABA3-6096C76F85EA}" type="pres">
      <dgm:prSet presAssocID="{826BB08F-D17E-4BEA-B0E7-ADC135F56FDE}" presName="imagNode" presStyleLbl="fgImgPlac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t="-2000" b="-2000"/>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extLst>
        <a:ext uri="{E40237B7-FDA0-4F09-8148-C483321AD2D9}">
          <dgm14:cNvPr xmlns:dgm14="http://schemas.microsoft.com/office/drawing/2010/diagram" id="0" name="" descr="No sign with solid fill"/>
        </a:ext>
      </dgm:extLst>
    </dgm:pt>
  </dgm:ptLst>
  <dgm:cxnLst>
    <dgm:cxn modelId="{5A957412-989E-466B-8246-0192D09CE9AA}" type="presOf" srcId="{098619C3-10A1-47DC-BCE8-6BA88BA259B6}" destId="{C55F9DFC-29FA-40F4-87ED-CDC99BDC2E48}" srcOrd="0" destOrd="0" presId="urn:microsoft.com/office/officeart/2005/8/layout/pList2"/>
    <dgm:cxn modelId="{480B9612-CC33-4F40-B71F-BA6F5BEF26B2}" type="presOf" srcId="{97478C41-8FD7-4FF5-A20E-22F86A1C7301}" destId="{5FC18DDF-5C57-4C33-8C5B-C500FE91A3E3}" srcOrd="0" destOrd="0" presId="urn:microsoft.com/office/officeart/2005/8/layout/pList2"/>
    <dgm:cxn modelId="{1CF09013-680D-4190-88C3-3B0819C837C4}" type="presOf" srcId="{826BB08F-D17E-4BEA-B0E7-ADC135F56FDE}" destId="{79CB75CC-2AF2-4134-BE2E-418180B464D2}" srcOrd="0" destOrd="0" presId="urn:microsoft.com/office/officeart/2005/8/layout/pList2"/>
    <dgm:cxn modelId="{2E762D16-6241-4017-AE94-06D5501B4215}" type="presOf" srcId="{E6FD4A84-6912-4F3C-8CDE-8D8D7E4C7ABC}" destId="{9F51A87E-CD39-480A-B249-0984266DBB33}" srcOrd="0" destOrd="0" presId="urn:microsoft.com/office/officeart/2005/8/layout/pList2"/>
    <dgm:cxn modelId="{6B45CD30-3A89-4A88-8580-FFD39F5E5334}" type="presOf" srcId="{DE8256E9-2B7A-43D3-9C74-9D963A083FB4}" destId="{8AF5A6EB-A873-49F9-B8B0-7141F7999334}" srcOrd="0" destOrd="0" presId="urn:microsoft.com/office/officeart/2005/8/layout/pList2"/>
    <dgm:cxn modelId="{94550333-F61F-49F4-AEE0-20E02E763C53}" srcId="{00BBA292-ADBC-4981-8FE0-01CCA4C5B368}" destId="{F3FD3994-FD9F-4A30-8967-7610DF9887E0}" srcOrd="3" destOrd="0" parTransId="{A4D7E123-34D6-4C93-B972-7677E8A53C6B}" sibTransId="{62C05810-1CB1-4D3C-8233-5EA38D4B6DCE}"/>
    <dgm:cxn modelId="{A2534D3B-04C3-4597-A366-93BDDF450709}" srcId="{00BBA292-ADBC-4981-8FE0-01CCA4C5B368}" destId="{E6FD4A84-6912-4F3C-8CDE-8D8D7E4C7ABC}" srcOrd="0" destOrd="0" parTransId="{DF234713-313B-4DA1-B736-1F0B5908DFFA}" sibTransId="{E575B16E-EFDF-46C9-AD85-F0972E2A3AB3}"/>
    <dgm:cxn modelId="{B9B9EE5E-E803-4800-BD25-3D1A1FB00109}" type="presOf" srcId="{E575B16E-EFDF-46C9-AD85-F0972E2A3AB3}" destId="{C4FB5AFD-94C5-4EC4-8AFD-DE34FF287DEF}" srcOrd="0" destOrd="0" presId="urn:microsoft.com/office/officeart/2005/8/layout/pList2"/>
    <dgm:cxn modelId="{8F014B43-50A7-4B7A-A8BD-0367DB8D2EB6}" srcId="{00BBA292-ADBC-4981-8FE0-01CCA4C5B368}" destId="{826BB08F-D17E-4BEA-B0E7-ADC135F56FDE}" srcOrd="5" destOrd="0" parTransId="{050802F3-004C-4E05-AFAE-145093FCDF45}" sibTransId="{469BD91F-2DC0-4365-9A38-F2F6AEF440C0}"/>
    <dgm:cxn modelId="{4FB8E664-3135-4880-BCE4-D141984F6868}" type="presOf" srcId="{F3FD3994-FD9F-4A30-8967-7610DF9887E0}" destId="{D7B39EDC-F240-4531-8EF7-90B8A03321FA}" srcOrd="0" destOrd="0" presId="urn:microsoft.com/office/officeart/2005/8/layout/pList2"/>
    <dgm:cxn modelId="{AEE03969-04EF-429A-AAB9-4620C4E45A85}" type="presOf" srcId="{00BBA292-ADBC-4981-8FE0-01CCA4C5B368}" destId="{8E1BEB2E-1F15-48D5-951B-FC8B09EE6462}" srcOrd="0" destOrd="0" presId="urn:microsoft.com/office/officeart/2005/8/layout/pList2"/>
    <dgm:cxn modelId="{F8378686-0654-41F1-B5BF-A7CEBD873055}" type="presOf" srcId="{62C05810-1CB1-4D3C-8233-5EA38D4B6DCE}" destId="{D5585DC0-2C24-4ACE-BF5C-7F03FB05B217}" srcOrd="0" destOrd="0" presId="urn:microsoft.com/office/officeart/2005/8/layout/pList2"/>
    <dgm:cxn modelId="{7A6C248E-9664-40A5-87C4-3E9008895FE8}" type="presOf" srcId="{DD5E22C2-BA1B-4294-BE2F-C19792BF40BA}" destId="{9658C9A3-A80A-4F21-A1D7-B3330411D23B}" srcOrd="0" destOrd="0" presId="urn:microsoft.com/office/officeart/2005/8/layout/pList2"/>
    <dgm:cxn modelId="{DC75829A-3D03-4D3B-8F0A-C75FAF1A8BBF}" type="presOf" srcId="{170DE673-918B-49A5-AC61-41AEE7683C25}" destId="{C85D9AF5-A30E-4668-AF50-87D680EF1698}" srcOrd="0" destOrd="0" presId="urn:microsoft.com/office/officeart/2005/8/layout/pList2"/>
    <dgm:cxn modelId="{B4890FD7-310C-4BC2-A2B9-E593749363D8}" srcId="{00BBA292-ADBC-4981-8FE0-01CCA4C5B368}" destId="{170DE673-918B-49A5-AC61-41AEE7683C25}" srcOrd="4" destOrd="0" parTransId="{049F474F-D12B-4BDC-9E5E-9915BA24323A}" sibTransId="{DE8256E9-2B7A-43D3-9C74-9D963A083FB4}"/>
    <dgm:cxn modelId="{135341DE-CCB7-42C9-B9B7-A06C5C1F1AFD}" type="presOf" srcId="{4C79C103-60D7-4899-8971-708E0412F878}" destId="{33257D79-D015-4F90-9B98-CB3F52735E7C}" srcOrd="0" destOrd="0" presId="urn:microsoft.com/office/officeart/2005/8/layout/pList2"/>
    <dgm:cxn modelId="{70596FE8-F37E-4A08-B548-3BC1C221152C}" srcId="{00BBA292-ADBC-4981-8FE0-01CCA4C5B368}" destId="{DD5E22C2-BA1B-4294-BE2F-C19792BF40BA}" srcOrd="2" destOrd="0" parTransId="{CE36C07E-D1E6-4DD6-A83C-7B8C450C45F5}" sibTransId="{4C79C103-60D7-4899-8971-708E0412F878}"/>
    <dgm:cxn modelId="{1E1A37F8-BA10-46B8-9786-1D13BC021784}" srcId="{00BBA292-ADBC-4981-8FE0-01CCA4C5B368}" destId="{098619C3-10A1-47DC-BCE8-6BA88BA259B6}" srcOrd="1" destOrd="0" parTransId="{F9F90F05-D627-4F9A-A13B-9F5F1A801820}" sibTransId="{97478C41-8FD7-4FF5-A20E-22F86A1C7301}"/>
    <dgm:cxn modelId="{531CB868-11FC-4A07-A05B-B3EF07963516}" type="presParOf" srcId="{8E1BEB2E-1F15-48D5-951B-FC8B09EE6462}" destId="{FFD2C6DE-3554-4750-B137-28C0407B07C9}" srcOrd="0" destOrd="0" presId="urn:microsoft.com/office/officeart/2005/8/layout/pList2"/>
    <dgm:cxn modelId="{399F325B-7CFD-4812-966F-8E0E7909DDCA}" type="presParOf" srcId="{8E1BEB2E-1F15-48D5-951B-FC8B09EE6462}" destId="{2A9110D4-6DE5-49E3-96C3-A7F17747C0C6}" srcOrd="1" destOrd="0" presId="urn:microsoft.com/office/officeart/2005/8/layout/pList2"/>
    <dgm:cxn modelId="{0195001F-82C0-4CCF-BFD9-7BD4E58D9A17}" type="presParOf" srcId="{2A9110D4-6DE5-49E3-96C3-A7F17747C0C6}" destId="{52D5C8A0-9FC8-4F18-A671-A598CD028AAE}" srcOrd="0" destOrd="0" presId="urn:microsoft.com/office/officeart/2005/8/layout/pList2"/>
    <dgm:cxn modelId="{6DAF850C-2AB4-4829-ABE1-0E8368CB3699}" type="presParOf" srcId="{52D5C8A0-9FC8-4F18-A671-A598CD028AAE}" destId="{9F51A87E-CD39-480A-B249-0984266DBB33}" srcOrd="0" destOrd="0" presId="urn:microsoft.com/office/officeart/2005/8/layout/pList2"/>
    <dgm:cxn modelId="{59E0696B-DF40-4257-A338-0AF6FBD2F832}" type="presParOf" srcId="{52D5C8A0-9FC8-4F18-A671-A598CD028AAE}" destId="{90AF9767-57D8-418A-AEB5-F8135D16D39B}" srcOrd="1" destOrd="0" presId="urn:microsoft.com/office/officeart/2005/8/layout/pList2"/>
    <dgm:cxn modelId="{2F0CDCA8-3DAA-44A8-ADE3-4D0794EC9EDF}" type="presParOf" srcId="{52D5C8A0-9FC8-4F18-A671-A598CD028AAE}" destId="{CA6DCB1E-E1CA-430A-B229-F27D7CA5AC6D}" srcOrd="2" destOrd="0" presId="urn:microsoft.com/office/officeart/2005/8/layout/pList2"/>
    <dgm:cxn modelId="{2F4B865F-3634-45CB-BD20-FF0B650980F8}" type="presParOf" srcId="{2A9110D4-6DE5-49E3-96C3-A7F17747C0C6}" destId="{C4FB5AFD-94C5-4EC4-8AFD-DE34FF287DEF}" srcOrd="1" destOrd="0" presId="urn:microsoft.com/office/officeart/2005/8/layout/pList2"/>
    <dgm:cxn modelId="{A9C7239D-B9BC-4C3B-838F-DAD6A41A4457}" type="presParOf" srcId="{2A9110D4-6DE5-49E3-96C3-A7F17747C0C6}" destId="{B7910442-75A2-4AF5-89C8-08154217BFDC}" srcOrd="2" destOrd="0" presId="urn:microsoft.com/office/officeart/2005/8/layout/pList2"/>
    <dgm:cxn modelId="{3D0498BB-F86C-4039-9C8F-BE333F027322}" type="presParOf" srcId="{B7910442-75A2-4AF5-89C8-08154217BFDC}" destId="{C55F9DFC-29FA-40F4-87ED-CDC99BDC2E48}" srcOrd="0" destOrd="0" presId="urn:microsoft.com/office/officeart/2005/8/layout/pList2"/>
    <dgm:cxn modelId="{ED0910E1-502C-4C38-B782-AC769DE1C532}" type="presParOf" srcId="{B7910442-75A2-4AF5-89C8-08154217BFDC}" destId="{3AC96314-1100-4558-B389-05F61D03FE9F}" srcOrd="1" destOrd="0" presId="urn:microsoft.com/office/officeart/2005/8/layout/pList2"/>
    <dgm:cxn modelId="{C2DFFB06-39E4-4723-83E9-BF03B65AF502}" type="presParOf" srcId="{B7910442-75A2-4AF5-89C8-08154217BFDC}" destId="{15BA7150-E905-43F0-ACB3-17D5B8AA5771}" srcOrd="2" destOrd="0" presId="urn:microsoft.com/office/officeart/2005/8/layout/pList2"/>
    <dgm:cxn modelId="{9436DCD8-8D11-4081-A561-11458655ECB6}" type="presParOf" srcId="{2A9110D4-6DE5-49E3-96C3-A7F17747C0C6}" destId="{5FC18DDF-5C57-4C33-8C5B-C500FE91A3E3}" srcOrd="3" destOrd="0" presId="urn:microsoft.com/office/officeart/2005/8/layout/pList2"/>
    <dgm:cxn modelId="{F14BC169-8E9C-4498-8BEB-0D4E9B13E0D5}" type="presParOf" srcId="{2A9110D4-6DE5-49E3-96C3-A7F17747C0C6}" destId="{EB3E1C42-3750-4CFD-9DBC-A0638BEC02ED}" srcOrd="4" destOrd="0" presId="urn:microsoft.com/office/officeart/2005/8/layout/pList2"/>
    <dgm:cxn modelId="{7E1AFB83-EAB8-4653-8070-4B5F77FB1A81}" type="presParOf" srcId="{EB3E1C42-3750-4CFD-9DBC-A0638BEC02ED}" destId="{9658C9A3-A80A-4F21-A1D7-B3330411D23B}" srcOrd="0" destOrd="0" presId="urn:microsoft.com/office/officeart/2005/8/layout/pList2"/>
    <dgm:cxn modelId="{F3CDB230-56E6-4C3D-94DB-CD2E013A2D02}" type="presParOf" srcId="{EB3E1C42-3750-4CFD-9DBC-A0638BEC02ED}" destId="{219D1E9D-E9A1-4A03-8D7A-99B05D2D5A2A}" srcOrd="1" destOrd="0" presId="urn:microsoft.com/office/officeart/2005/8/layout/pList2"/>
    <dgm:cxn modelId="{FA8AC194-C69B-402D-B132-58549652A0C9}" type="presParOf" srcId="{EB3E1C42-3750-4CFD-9DBC-A0638BEC02ED}" destId="{304EDF1E-F8A6-4B10-BE9E-214863A6A87A}" srcOrd="2" destOrd="0" presId="urn:microsoft.com/office/officeart/2005/8/layout/pList2"/>
    <dgm:cxn modelId="{92AE8D27-02AA-4493-BF28-CDD639C1053F}" type="presParOf" srcId="{2A9110D4-6DE5-49E3-96C3-A7F17747C0C6}" destId="{33257D79-D015-4F90-9B98-CB3F52735E7C}" srcOrd="5" destOrd="0" presId="urn:microsoft.com/office/officeart/2005/8/layout/pList2"/>
    <dgm:cxn modelId="{978A26EF-4C0C-440F-83FE-722E77BEFFA6}" type="presParOf" srcId="{2A9110D4-6DE5-49E3-96C3-A7F17747C0C6}" destId="{AEE59076-16ED-486D-9630-578ADB19ED68}" srcOrd="6" destOrd="0" presId="urn:microsoft.com/office/officeart/2005/8/layout/pList2"/>
    <dgm:cxn modelId="{37873E85-D2EA-4FC5-966E-B0B92B598A1B}" type="presParOf" srcId="{AEE59076-16ED-486D-9630-578ADB19ED68}" destId="{D7B39EDC-F240-4531-8EF7-90B8A03321FA}" srcOrd="0" destOrd="0" presId="urn:microsoft.com/office/officeart/2005/8/layout/pList2"/>
    <dgm:cxn modelId="{124D942C-258B-4B12-8882-75A313A5D339}" type="presParOf" srcId="{AEE59076-16ED-486D-9630-578ADB19ED68}" destId="{9182046A-ABB8-424B-9A4D-66253D102CCF}" srcOrd="1" destOrd="0" presId="urn:microsoft.com/office/officeart/2005/8/layout/pList2"/>
    <dgm:cxn modelId="{B8BB2678-EB3C-45B3-9A35-B7742CB0BBA2}" type="presParOf" srcId="{AEE59076-16ED-486D-9630-578ADB19ED68}" destId="{3314D3D6-D6FF-45D7-868C-3A65B81BF671}" srcOrd="2" destOrd="0" presId="urn:microsoft.com/office/officeart/2005/8/layout/pList2"/>
    <dgm:cxn modelId="{5DB2BD2A-9277-4A1D-A15A-6D9A69B5E907}" type="presParOf" srcId="{2A9110D4-6DE5-49E3-96C3-A7F17747C0C6}" destId="{D5585DC0-2C24-4ACE-BF5C-7F03FB05B217}" srcOrd="7" destOrd="0" presId="urn:microsoft.com/office/officeart/2005/8/layout/pList2"/>
    <dgm:cxn modelId="{412554A4-49CC-4BB5-A97F-D474D12EF1CD}" type="presParOf" srcId="{2A9110D4-6DE5-49E3-96C3-A7F17747C0C6}" destId="{D20E7304-5D41-40DA-A908-B3DC7535DC1D}" srcOrd="8" destOrd="0" presId="urn:microsoft.com/office/officeart/2005/8/layout/pList2"/>
    <dgm:cxn modelId="{C3E67C01-B3CE-4AF2-8CD3-B5241693A2F5}" type="presParOf" srcId="{D20E7304-5D41-40DA-A908-B3DC7535DC1D}" destId="{C85D9AF5-A30E-4668-AF50-87D680EF1698}" srcOrd="0" destOrd="0" presId="urn:microsoft.com/office/officeart/2005/8/layout/pList2"/>
    <dgm:cxn modelId="{50682B93-6F81-449C-A060-6F26918C02E5}" type="presParOf" srcId="{D20E7304-5D41-40DA-A908-B3DC7535DC1D}" destId="{F99EAA87-60FE-4D67-99BD-B1C9B6A18E34}" srcOrd="1" destOrd="0" presId="urn:microsoft.com/office/officeart/2005/8/layout/pList2"/>
    <dgm:cxn modelId="{9E6E6ACC-62EF-48FD-BD04-CACDFACD4590}" type="presParOf" srcId="{D20E7304-5D41-40DA-A908-B3DC7535DC1D}" destId="{C96B6B28-AE39-4C8D-87FA-FDF5B9913D23}" srcOrd="2" destOrd="0" presId="urn:microsoft.com/office/officeart/2005/8/layout/pList2"/>
    <dgm:cxn modelId="{88BF2001-2245-4ECA-98E6-6497D6A71CA2}" type="presParOf" srcId="{2A9110D4-6DE5-49E3-96C3-A7F17747C0C6}" destId="{8AF5A6EB-A873-49F9-B8B0-7141F7999334}" srcOrd="9" destOrd="0" presId="urn:microsoft.com/office/officeart/2005/8/layout/pList2"/>
    <dgm:cxn modelId="{D7054C86-AD31-4D9A-B67F-1C9827CCA0EE}" type="presParOf" srcId="{2A9110D4-6DE5-49E3-96C3-A7F17747C0C6}" destId="{897285AE-7705-43A1-A841-E1D3AEE97E4B}" srcOrd="10" destOrd="0" presId="urn:microsoft.com/office/officeart/2005/8/layout/pList2"/>
    <dgm:cxn modelId="{D1C44561-42E8-4680-A613-B502A105D2FB}" type="presParOf" srcId="{897285AE-7705-43A1-A841-E1D3AEE97E4B}" destId="{79CB75CC-2AF2-4134-BE2E-418180B464D2}" srcOrd="0" destOrd="0" presId="urn:microsoft.com/office/officeart/2005/8/layout/pList2"/>
    <dgm:cxn modelId="{AE7C338F-2D94-4503-976D-16BB7AF55D22}" type="presParOf" srcId="{897285AE-7705-43A1-A841-E1D3AEE97E4B}" destId="{11295582-7286-4EC4-A23A-B29905964D7A}" srcOrd="1" destOrd="0" presId="urn:microsoft.com/office/officeart/2005/8/layout/pList2"/>
    <dgm:cxn modelId="{D8845EC8-E05A-4C25-8811-75A4BE0D204E}" type="presParOf" srcId="{897285AE-7705-43A1-A841-E1D3AEE97E4B}" destId="{293A87FD-98EA-4DE9-ABA3-6096C76F85EA}"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2C6DE-3554-4750-B137-28C0407B07C9}">
      <dsp:nvSpPr>
        <dsp:cNvPr id="0" name=""/>
        <dsp:cNvSpPr/>
      </dsp:nvSpPr>
      <dsp:spPr>
        <a:xfrm>
          <a:off x="0" y="0"/>
          <a:ext cx="11690856" cy="1990421"/>
        </a:xfrm>
        <a:prstGeom prst="roundRect">
          <a:avLst>
            <a:gd name="adj" fmla="val 10000"/>
          </a:avLst>
        </a:prstGeom>
        <a:solidFill>
          <a:schemeClr val="accent1">
            <a:alpha val="90000"/>
            <a:tint val="40000"/>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sp>
    <dsp:sp modelId="{CA6DCB1E-E1CA-430A-B229-F27D7CA5AC6D}">
      <dsp:nvSpPr>
        <dsp:cNvPr id="0" name=""/>
        <dsp:cNvSpPr/>
      </dsp:nvSpPr>
      <dsp:spPr>
        <a:xfrm>
          <a:off x="352067" y="265389"/>
          <a:ext cx="1690264" cy="1459642"/>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sp>
    <dsp:sp modelId="{9F51A87E-CD39-480A-B249-0984266DBB33}">
      <dsp:nvSpPr>
        <dsp:cNvPr id="0" name=""/>
        <dsp:cNvSpPr/>
      </dsp:nvSpPr>
      <dsp:spPr>
        <a:xfrm rot="10800000">
          <a:off x="352067"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b="0" i="0" kern="1200" dirty="0">
              <a:latin typeface="Calibri "/>
            </a:rPr>
            <a:t>As an accepted characteristic of the academic community worldwide, it is the basis of trusted research.</a:t>
          </a:r>
          <a:endParaRPr lang="en-US" sz="1500" kern="1200" dirty="0">
            <a:latin typeface="Calibri "/>
          </a:endParaRPr>
        </a:p>
      </dsp:txBody>
      <dsp:txXfrm rot="10800000">
        <a:off x="404048" y="1990421"/>
        <a:ext cx="1586302" cy="2380756"/>
      </dsp:txXfrm>
    </dsp:sp>
    <dsp:sp modelId="{15BA7150-E905-43F0-ACB3-17D5B8AA5771}">
      <dsp:nvSpPr>
        <dsp:cNvPr id="0" name=""/>
        <dsp:cNvSpPr/>
      </dsp:nvSpPr>
      <dsp:spPr>
        <a:xfrm>
          <a:off x="2211358" y="265389"/>
          <a:ext cx="1690264" cy="1459642"/>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2000" b="-2000"/>
          </a:stretch>
        </a:blip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sp>
    <dsp:sp modelId="{C55F9DFC-29FA-40F4-87ED-CDC99BDC2E48}">
      <dsp:nvSpPr>
        <dsp:cNvPr id="0" name=""/>
        <dsp:cNvSpPr/>
      </dsp:nvSpPr>
      <dsp:spPr>
        <a:xfrm rot="10800000">
          <a:off x="2211358"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b="0" i="0" kern="1200" dirty="0">
              <a:latin typeface="Calibri "/>
            </a:rPr>
            <a:t>Referring to experts in your written work strengthens and provides credibility to your arguments and writing.</a:t>
          </a:r>
          <a:endParaRPr lang="en-US" sz="1500" kern="1200" dirty="0">
            <a:latin typeface="Calibri "/>
          </a:endParaRPr>
        </a:p>
      </dsp:txBody>
      <dsp:txXfrm rot="10800000">
        <a:off x="2263339" y="1990421"/>
        <a:ext cx="1586302" cy="2380756"/>
      </dsp:txXfrm>
    </dsp:sp>
    <dsp:sp modelId="{304EDF1E-F8A6-4B10-BE9E-214863A6A87A}">
      <dsp:nvSpPr>
        <dsp:cNvPr id="0" name=""/>
        <dsp:cNvSpPr/>
      </dsp:nvSpPr>
      <dsp:spPr>
        <a:xfrm>
          <a:off x="4070649" y="265389"/>
          <a:ext cx="1690264" cy="1459642"/>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2000" b="-2000"/>
          </a:stretch>
        </a:blip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sp>
    <dsp:sp modelId="{9658C9A3-A80A-4F21-A1D7-B3330411D23B}">
      <dsp:nvSpPr>
        <dsp:cNvPr id="0" name=""/>
        <dsp:cNvSpPr/>
      </dsp:nvSpPr>
      <dsp:spPr>
        <a:xfrm rot="10800000">
          <a:off x="4070649"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b="0" i="0" kern="1200" dirty="0">
              <a:latin typeface="Calibri "/>
            </a:rPr>
            <a:t>Acknowledging and giving credit to those whose work you have read and used shows your academic integrity.</a:t>
          </a:r>
          <a:endParaRPr lang="en-US" sz="1500" kern="1200" dirty="0">
            <a:latin typeface="Calibri "/>
          </a:endParaRPr>
        </a:p>
      </dsp:txBody>
      <dsp:txXfrm rot="10800000">
        <a:off x="4122630" y="1990421"/>
        <a:ext cx="1586302" cy="2380756"/>
      </dsp:txXfrm>
    </dsp:sp>
    <dsp:sp modelId="{3314D3D6-D6FF-45D7-868C-3A65B81BF671}">
      <dsp:nvSpPr>
        <dsp:cNvPr id="0" name=""/>
        <dsp:cNvSpPr/>
      </dsp:nvSpPr>
      <dsp:spPr>
        <a:xfrm>
          <a:off x="5929941" y="274089"/>
          <a:ext cx="1690264" cy="1459642"/>
        </a:xfrm>
        <a:prstGeom prst="roundRect">
          <a:avLst>
            <a:gd name="adj" fmla="val 10000"/>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2000" b="-2000"/>
          </a:stretch>
        </a:blip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sp>
    <dsp:sp modelId="{D7B39EDC-F240-4531-8EF7-90B8A03321FA}">
      <dsp:nvSpPr>
        <dsp:cNvPr id="0" name=""/>
        <dsp:cNvSpPr/>
      </dsp:nvSpPr>
      <dsp:spPr>
        <a:xfrm rot="10800000">
          <a:off x="5929941"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b="0" i="0" kern="1200" dirty="0">
              <a:latin typeface="Calibri "/>
            </a:rPr>
            <a:t>It is important to let your reader know which ideas have come from your reading and which thoughts are your own.</a:t>
          </a:r>
          <a:endParaRPr lang="en-US" sz="1500" kern="1200" dirty="0">
            <a:latin typeface="Calibri "/>
          </a:endParaRPr>
        </a:p>
      </dsp:txBody>
      <dsp:txXfrm rot="10800000">
        <a:off x="5981922" y="1990421"/>
        <a:ext cx="1586302" cy="2380756"/>
      </dsp:txXfrm>
    </dsp:sp>
    <dsp:sp modelId="{C96B6B28-AE39-4C8D-87FA-FDF5B9913D23}">
      <dsp:nvSpPr>
        <dsp:cNvPr id="0" name=""/>
        <dsp:cNvSpPr/>
      </dsp:nvSpPr>
      <dsp:spPr>
        <a:xfrm>
          <a:off x="7819606" y="259784"/>
          <a:ext cx="1690264" cy="1459642"/>
        </a:xfrm>
        <a:prstGeom prst="roundRect">
          <a:avLst>
            <a:gd name="adj" fmla="val 10000"/>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t="-2000" b="-2000"/>
          </a:stretch>
        </a:blip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sp>
    <dsp:sp modelId="{C85D9AF5-A30E-4668-AF50-87D680EF1698}">
      <dsp:nvSpPr>
        <dsp:cNvPr id="0" name=""/>
        <dsp:cNvSpPr/>
      </dsp:nvSpPr>
      <dsp:spPr>
        <a:xfrm rot="10800000">
          <a:off x="7789232"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b="0" i="0" kern="1200" dirty="0">
              <a:latin typeface="Calibri "/>
            </a:rPr>
            <a:t>Including references from a wide range of relevant and suitable academic sources demonstrates to your reader you have researched your topic fully.</a:t>
          </a:r>
          <a:endParaRPr lang="en-US" sz="1500" kern="1200" dirty="0">
            <a:latin typeface="Calibri "/>
          </a:endParaRPr>
        </a:p>
      </dsp:txBody>
      <dsp:txXfrm rot="10800000">
        <a:off x="7841213" y="1990421"/>
        <a:ext cx="1586302" cy="2380756"/>
      </dsp:txXfrm>
    </dsp:sp>
    <dsp:sp modelId="{293A87FD-98EA-4DE9-ABA3-6096C76F85EA}">
      <dsp:nvSpPr>
        <dsp:cNvPr id="0" name=""/>
        <dsp:cNvSpPr/>
      </dsp:nvSpPr>
      <dsp:spPr>
        <a:xfrm>
          <a:off x="9648523" y="265389"/>
          <a:ext cx="1690264" cy="1459642"/>
        </a:xfrm>
        <a:prstGeom prst="roundRect">
          <a:avLst>
            <a:gd name="adj" fmla="val 10000"/>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t="-2000" b="-2000"/>
          </a:stretch>
        </a:blip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dsp:style>
    </dsp:sp>
    <dsp:sp modelId="{79CB75CC-2AF2-4134-BE2E-418180B464D2}">
      <dsp:nvSpPr>
        <dsp:cNvPr id="0" name=""/>
        <dsp:cNvSpPr/>
      </dsp:nvSpPr>
      <dsp:spPr>
        <a:xfrm rot="10800000">
          <a:off x="9648523" y="1990421"/>
          <a:ext cx="1690264" cy="2432737"/>
        </a:xfrm>
        <a:prstGeom prst="round2SameRect">
          <a:avLst>
            <a:gd name="adj1" fmla="val 10500"/>
            <a:gd name="adj2" fmla="val 0"/>
          </a:avLst>
        </a:prstGeom>
        <a:solidFill>
          <a:schemeClr val="accent1">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b="0" i="0" kern="1200" dirty="0">
              <a:latin typeface="Calibri "/>
            </a:rPr>
            <a:t>Correct and accurate referencing can help prevent accidental plagiarism.</a:t>
          </a:r>
          <a:endParaRPr lang="en-US" sz="1500" kern="1200" dirty="0">
            <a:latin typeface="Calibri "/>
          </a:endParaRPr>
        </a:p>
      </dsp:txBody>
      <dsp:txXfrm rot="10800000">
        <a:off x="9700504" y="1990421"/>
        <a:ext cx="1586302" cy="2380756"/>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15</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B7FD3-7159-A155-7993-D131EA756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93AC5-6F2A-D74B-5A0B-CC41994EE6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969AD8-DF30-0443-D4ED-670180272E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2A90D4-F2F4-F2E3-C805-578AC908D486}"/>
              </a:ext>
            </a:extLst>
          </p:cNvPr>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3551826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669DB-C134-E34B-FD50-1BC334DDB1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CFAC78-3CF1-6216-5A6F-B4CC5A076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D87EFF-CC84-AFC6-D7B2-4CB3864B10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0BAB1E8-62CB-C049-C8DB-8A0F85A54B59}"/>
              </a:ext>
            </a:extLst>
          </p:cNvPr>
          <p:cNvSpPr>
            <a:spLocks noGrp="1"/>
          </p:cNvSpPr>
          <p:nvPr>
            <p:ph type="sldNum" sz="quarter" idx="5"/>
          </p:nvPr>
        </p:nvSpPr>
        <p:spPr/>
        <p:txBody>
          <a:bodyPr/>
          <a:lstStyle/>
          <a:p>
            <a:fld id="{7C1845D0-53D4-4312-8F17-71CDCA72431A}" type="slidenum">
              <a:rPr lang="en-GB" smtClean="0"/>
              <a:t>48</a:t>
            </a:fld>
            <a:endParaRPr lang="en-GB"/>
          </a:p>
        </p:txBody>
      </p:sp>
    </p:spTree>
    <p:extLst>
      <p:ext uri="{BB962C8B-B14F-4D97-AF65-F5344CB8AC3E}">
        <p14:creationId xmlns:p14="http://schemas.microsoft.com/office/powerpoint/2010/main" val="3058902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2" name="Picture 1">
            <a:extLst>
              <a:ext uri="{FF2B5EF4-FFF2-40B4-BE49-F238E27FC236}">
                <a16:creationId xmlns:a16="http://schemas.microsoft.com/office/drawing/2014/main" id="{1EEEC939-8EB6-2998-A77D-3B8C054AE734}"/>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D7FC4C01-AA1B-0F9D-7A79-EE7B47F99E32}"/>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71669E69-327E-9618-BF98-1CC14926FC41}"/>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5" name="Picture 4">
            <a:extLst>
              <a:ext uri="{FF2B5EF4-FFF2-40B4-BE49-F238E27FC236}">
                <a16:creationId xmlns:a16="http://schemas.microsoft.com/office/drawing/2014/main" id="{2F80CF29-B32E-1910-2799-0AF964785DCD}"/>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BF66B1DC-B8B6-CBE7-A3A9-09227EA7D68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1688CF71-4F4B-3796-3CE4-5D0438C6E2F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5" name="Picture 4">
            <a:extLst>
              <a:ext uri="{FF2B5EF4-FFF2-40B4-BE49-F238E27FC236}">
                <a16:creationId xmlns:a16="http://schemas.microsoft.com/office/drawing/2014/main" id="{4C6D1819-D921-DBF3-B8A9-4DCBD02D2AD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935E89E5-AAB4-8A20-ECFD-FC834C798C9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ED19374D-F963-CBC2-AD8F-46FB49E9B1FC}"/>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5" name="Picture 4">
            <a:extLst>
              <a:ext uri="{FF2B5EF4-FFF2-40B4-BE49-F238E27FC236}">
                <a16:creationId xmlns:a16="http://schemas.microsoft.com/office/drawing/2014/main" id="{F374BC30-AC2D-1DD0-6DFB-E0801EF104C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pic>
        <p:nvPicPr>
          <p:cNvPr id="8" name="Picture 7">
            <a:extLst>
              <a:ext uri="{FF2B5EF4-FFF2-40B4-BE49-F238E27FC236}">
                <a16:creationId xmlns:a16="http://schemas.microsoft.com/office/drawing/2014/main" id="{C4FEF38C-82BE-526B-3002-AE4B5736C690}"/>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page/view.php?id=515758"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10.xml"/><Relationship Id="rId4" Type="http://schemas.openxmlformats.org/officeDocument/2006/relationships/hyperlink" Target="https://moodle.uwtsd.ac.uk/mod/page/view.php?id=515794"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moodle.uwtsd.ac.uk/mod/page/view.php?id=515794" TargetMode="Externa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slides/_rels/slide5.xml.rels><?xml version="1.0" encoding="UTF-8" standalone="yes"?>
<Relationships xmlns="http://schemas.openxmlformats.org/package/2006/relationships"><Relationship Id="rId3" Type="http://schemas.openxmlformats.org/officeDocument/2006/relationships/hyperlink" Target="https://freepngimg.com/png/735-orange-png-image-download" TargetMode="External"/><Relationship Id="rId2" Type="http://schemas.openxmlformats.org/officeDocument/2006/relationships/image" Target="../media/image39.png"/><Relationship Id="rId1" Type="http://schemas.openxmlformats.org/officeDocument/2006/relationships/slideLayout" Target="../slideLayouts/slideLayout10.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libguides.leedsbeckett.ac.uk/home" TargetMode="External"/><Relationship Id="rId2" Type="http://schemas.openxmlformats.org/officeDocument/2006/relationships/hyperlink" Target="http://creativecommons.org/licenses/by/4.0/" TargetMode="External"/><Relationship Id="rId1" Type="http://schemas.openxmlformats.org/officeDocument/2006/relationships/slideLayout" Target="../slideLayouts/slideLayout17.xml"/><Relationship Id="rId4" Type="http://schemas.openxmlformats.org/officeDocument/2006/relationships/image" Target="../media/image40.png"/></Relationships>
</file>

<file path=ppt/slides/_rels/slide7.xml.rels><?xml version="1.0" encoding="UTF-8" standalone="yes"?>
<Relationships xmlns="http://schemas.openxmlformats.org/package/2006/relationships"><Relationship Id="rId3" Type="http://schemas.openxmlformats.org/officeDocument/2006/relationships/hyperlink" Target="https://libguides.leedsbeckett.ac.uk/home" TargetMode="External"/><Relationship Id="rId2" Type="http://schemas.openxmlformats.org/officeDocument/2006/relationships/hyperlink" Target="http://creativecommons.org/licenses/by/4.0/" TargetMode="External"/><Relationship Id="rId1" Type="http://schemas.openxmlformats.org/officeDocument/2006/relationships/slideLayout" Target="../slideLayouts/slideLayout17.xml"/><Relationship Id="rId4" Type="http://schemas.openxmlformats.org/officeDocument/2006/relationships/image" Target="../media/image40.png"/></Relationships>
</file>

<file path=ppt/slides/_rels/slide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hyperlink" Target="https://digitalservices.uwtsd.ac.uk/library/academic-and-infoskills/referencing-handbooks/" TargetMode="Externa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6.png"/><Relationship Id="rId1" Type="http://schemas.openxmlformats.org/officeDocument/2006/relationships/slideLayout" Target="../slideLayouts/slideLayout10.xml"/><Relationship Id="rId4" Type="http://schemas.openxmlformats.org/officeDocument/2006/relationships/hyperlink" Target="https://www-citethemrightonline-com.ezproxy.uwtsd.ac.uk/article?docid=b-9781350928060&amp;tocid=b-9781350928060-setting-out-citation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8.svg"/><Relationship Id="rId7" Type="http://schemas.openxmlformats.org/officeDocument/2006/relationships/image" Target="../media/image52.svg"/><Relationship Id="rId2" Type="http://schemas.openxmlformats.org/officeDocument/2006/relationships/image" Target="../media/image47.png"/><Relationship Id="rId1" Type="http://schemas.openxmlformats.org/officeDocument/2006/relationships/slideLayout" Target="../slideLayouts/slideLayout10.xml"/><Relationship Id="rId6" Type="http://schemas.openxmlformats.org/officeDocument/2006/relationships/image" Target="../media/image51.png"/><Relationship Id="rId5" Type="http://schemas.openxmlformats.org/officeDocument/2006/relationships/image" Target="../media/image50.svg"/><Relationship Id="rId4" Type="http://schemas.openxmlformats.org/officeDocument/2006/relationships/image" Target="../media/image49.png"/></Relationships>
</file>

<file path=ppt/slides/_rels/slide2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hyperlink" Target="https://librarysearch.uwtsd.ac.uk/permalink/44WHELF_UWTSD/1pbrh66/alma99100241658802421" TargetMode="External"/><Relationship Id="rId7" Type="http://schemas.openxmlformats.org/officeDocument/2006/relationships/hyperlink" Target="https://www.phrasebank.manchester.ac.uk/" TargetMode="External"/><Relationship Id="rId2" Type="http://schemas.openxmlformats.org/officeDocument/2006/relationships/image" Target="../media/image53.png"/><Relationship Id="rId1" Type="http://schemas.openxmlformats.org/officeDocument/2006/relationships/slideLayout" Target="../slideLayouts/slideLayout10.xml"/><Relationship Id="rId6" Type="http://schemas.openxmlformats.org/officeDocument/2006/relationships/hyperlink" Target="https://librarysearch.uwtsd.ac.uk/permalink/44WHELF_UWTSD/1pbrh66/alma99100473002202421" TargetMode="External"/><Relationship Id="rId5" Type="http://schemas.openxmlformats.org/officeDocument/2006/relationships/hyperlink" Target="https://moodle.uwtsd.ac.uk/mod/page/view.php?id=475604" TargetMode="External"/><Relationship Id="rId4" Type="http://schemas.openxmlformats.org/officeDocument/2006/relationships/hyperlink" Target="https://www-citethemrightonline-com.ezproxy.uwtsd.ac.uk/article?docid=b-9781350928060&amp;tocid=b-9781350928060-setting-out-citations" TargetMode="External"/><Relationship Id="rId9" Type="http://schemas.openxmlformats.org/officeDocument/2006/relationships/image" Target="../media/image5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8.xml"/><Relationship Id="rId1" Type="http://schemas.openxmlformats.org/officeDocument/2006/relationships/slideLayout" Target="../slideLayouts/slideLayout10.xml"/><Relationship Id="rId5" Type="http://schemas.openxmlformats.org/officeDocument/2006/relationships/image" Target="../media/image57.png"/><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63.png"/><Relationship Id="rId1" Type="http://schemas.openxmlformats.org/officeDocument/2006/relationships/slideLayout" Target="../slideLayouts/slideLayout10.xml"/><Relationship Id="rId4" Type="http://schemas.openxmlformats.org/officeDocument/2006/relationships/hyperlink" Target="https://moodle.uwtsd.ac.uk/mod/page/view.php?id=515794"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permalink/44WHELF_UWTSD/11c0l68/alma99100698527002421" TargetMode="External"/><Relationship Id="rId1" Type="http://schemas.openxmlformats.org/officeDocument/2006/relationships/slideLayout" Target="../slideLayouts/slideLayout9.xml"/><Relationship Id="rId4" Type="http://schemas.openxmlformats.org/officeDocument/2006/relationships/hyperlink" Target="https://librarysearch.uwtsd.ac.uk/permalink/44WHELF_UWTSD/11c0l68/alma99100436002502421"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10.xml"/><Relationship Id="rId1" Type="http://schemas.openxmlformats.org/officeDocument/2006/relationships/video" Target="https://www.youtube.com/embed/poNsBNQhfdQ?feature=oembed" TargetMode="External"/><Relationship Id="rId5" Type="http://schemas.openxmlformats.org/officeDocument/2006/relationships/hyperlink" Target="https://www.legislation.gov.uk/" TargetMode="External"/><Relationship Id="rId4" Type="http://schemas.openxmlformats.org/officeDocument/2006/relationships/hyperlink" Target="https://librarysearch.uwtsd.ac.uk/permalink/44WHELF_UWTSD/ra52dq/alma99100475802402421"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hyperlink" Target="https://librarysearch.uwtsd.ac.uk/permalink/44WHELF_UWTSD/11c0l68/alma99100475802402421"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hyperlink" Target="https://moodle.uwtsd.ac.uk/course/section.php?id=171460"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68.png"/><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9.xml"/><Relationship Id="rId5" Type="http://schemas.openxmlformats.org/officeDocument/2006/relationships/image" Target="../media/image70.png"/><Relationship Id="rId4" Type="http://schemas.openxmlformats.org/officeDocument/2006/relationships/hyperlink" Target="https://www-citethemrightonline-com.ezproxy.uwtsd.ac.uk/sourcetype?docid=b-9781350927964&amp;tocid=b-9781350927964-217&amp;st=Generative+AI"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633602802421" TargetMode="External"/><Relationship Id="rId2" Type="http://schemas.openxmlformats.org/officeDocument/2006/relationships/image" Target="../media/image71.png"/><Relationship Id="rId1" Type="http://schemas.openxmlformats.org/officeDocument/2006/relationships/slideLayout" Target="../slideLayouts/slideLayout10.xml"/><Relationship Id="rId4" Type="http://schemas.openxmlformats.org/officeDocument/2006/relationships/image" Target="../media/image57.png"/></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73.png"/><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hyperlink" Target="https://www.mybib.com/" TargetMode="External"/><Relationship Id="rId1" Type="http://schemas.openxmlformats.org/officeDocument/2006/relationships/slideLayout" Target="../slideLayouts/slideLayout10.xml"/><Relationship Id="rId6" Type="http://schemas.openxmlformats.org/officeDocument/2006/relationships/hyperlink" Target="https://moodle.uwtsd.ac.uk/mod/page/view.php?id=515793" TargetMode="External"/><Relationship Id="rId5" Type="http://schemas.openxmlformats.org/officeDocument/2006/relationships/hyperlink" Target="https://www.mendeley.com/" TargetMode="External"/><Relationship Id="rId4" Type="http://schemas.openxmlformats.org/officeDocument/2006/relationships/hyperlink" Target="https://refworks.proquest.com/signup/email/"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libguides.hull.ac.uk/notetaking/reading" TargetMode="External"/><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74.png"/><Relationship Id="rId5" Type="http://schemas.openxmlformats.org/officeDocument/2006/relationships/hyperlink" Target="https://www.uwtsd.ac.uk/study/experience-facilities/student-support-wellbeing/learning-support" TargetMode="External"/><Relationship Id="rId4" Type="http://schemas.openxmlformats.org/officeDocument/2006/relationships/hyperlink" Target="https://whelf-uwtsd.alma.exlibrisgroup.com/leganto/public/44WHELF_UWTSD/lists/7517844970002421?auth=SAML"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7" Type="http://schemas.openxmlformats.org/officeDocument/2006/relationships/image" Target="../media/image75.png"/><Relationship Id="rId2" Type="http://schemas.openxmlformats.org/officeDocument/2006/relationships/hyperlink" Target="https://digitalservices.uwtsd.ac.uk/library/academic-and-infoskills/referencing-handbooks/" TargetMode="External"/><Relationship Id="rId1" Type="http://schemas.openxmlformats.org/officeDocument/2006/relationships/slideLayout" Target="../slideLayouts/slideLayout15.xml"/><Relationship Id="rId6" Type="http://schemas.openxmlformats.org/officeDocument/2006/relationships/hyperlink" Target="https://www.youtube.com/playlist?list=PL8VCrbt1ecOQowwz2oxP4SmV0q3gWXw04" TargetMode="External"/><Relationship Id="rId5" Type="http://schemas.openxmlformats.org/officeDocument/2006/relationships/hyperlink" Target="https://moodle.uwtsd.ac.uk/course/view.php?id=11455" TargetMode="External"/><Relationship Id="rId4" Type="http://schemas.openxmlformats.org/officeDocument/2006/relationships/hyperlink" Target="https://www-citethemrightonline-com.ezproxy.uwtsd.ac.uk/harvard-articles"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hyperlink" Target="mailto:infoskills@uwtsd.ac.uk"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mailto:library@uwtsd.ac.uk" TargetMode="External"/><Relationship Id="rId5"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image" Target="../media/image7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993032"/>
            <a:ext cx="4986653" cy="1046857"/>
          </a:xfrm>
        </p:spPr>
        <p:txBody>
          <a:bodyPr vert="horz" lIns="91440" tIns="45720" rIns="91440" bIns="45720" rtlCol="0" anchor="t">
            <a:normAutofit fontScale="85000" lnSpcReduction="20000"/>
          </a:bodyPr>
          <a:lstStyle/>
          <a:p>
            <a:r>
              <a:rPr lang="en-GB">
                <a:latin typeface="Calibri" panose="020F0502020204030204" pitchFamily="34" charset="0"/>
                <a:ea typeface="Calibri Light"/>
                <a:cs typeface="Calibri" panose="020F0502020204030204" pitchFamily="34" charset="0"/>
              </a:rPr>
              <a:t>Lisa Ellis</a:t>
            </a:r>
          </a:p>
          <a:p>
            <a:r>
              <a:rPr lang="en-GB">
                <a:latin typeface="Calibri" panose="020F0502020204030204" pitchFamily="34" charset="0"/>
                <a:ea typeface="Calibri Light"/>
                <a:cs typeface="Calibri" panose="020F0502020204030204" pitchFamily="34" charset="0"/>
              </a:rPr>
              <a:t>Academic Liaison Librarian</a:t>
            </a:r>
          </a:p>
          <a:p>
            <a:r>
              <a:rPr lang="en-GB">
                <a:latin typeface="Calibri" panose="020F0502020204030204" pitchFamily="34" charset="0"/>
                <a:ea typeface="Calibri Light"/>
                <a:cs typeface="Calibri" panose="020F0502020204030204" pitchFamily="34" charset="0"/>
              </a:rPr>
              <a:t>Institute of Management and Health (IMH)</a:t>
            </a:r>
          </a:p>
        </p:txBody>
      </p:sp>
      <p:sp>
        <p:nvSpPr>
          <p:cNvPr id="4" name="Title 3"/>
          <p:cNvSpPr>
            <a:spLocks noGrp="1"/>
          </p:cNvSpPr>
          <p:nvPr>
            <p:ph type="title"/>
          </p:nvPr>
        </p:nvSpPr>
        <p:spPr>
          <a:xfrm>
            <a:off x="6378926" y="1703550"/>
            <a:ext cx="5552105" cy="2600255"/>
          </a:xfrm>
        </p:spPr>
        <p:txBody>
          <a:bodyPr>
            <a:noAutofit/>
          </a:bodyPr>
          <a:lstStyle/>
          <a:p>
            <a:r>
              <a:rPr lang="en-GB" sz="6000">
                <a:latin typeface="Calibri" panose="020F0502020204030204" pitchFamily="34" charset="0"/>
                <a:cs typeface="Calibri" panose="020F0502020204030204" pitchFamily="34" charset="0"/>
              </a:rPr>
              <a:t>UWTSD’s Intro to Harvard Referencing </a:t>
            </a:r>
          </a:p>
        </p:txBody>
      </p:sp>
      <p:pic>
        <p:nvPicPr>
          <p:cNvPr id="11" name="Picture Placeholder 10" descr="A book cover with text and windows&#10;&#10;Description automatically generated">
            <a:extLst>
              <a:ext uri="{FF2B5EF4-FFF2-40B4-BE49-F238E27FC236}">
                <a16:creationId xmlns:a16="http://schemas.microsoft.com/office/drawing/2014/main" id="{E3E80199-16D0-F0CE-68E4-7D2B62572E62}"/>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66000"/>
                    </a14:imgEffect>
                  </a14:imgLayer>
                </a14:imgProps>
              </a:ext>
            </a:extLst>
          </a:blip>
          <a:srcRect l="6181" r="6181"/>
          <a:stretch/>
        </p:blipFill>
        <p:spPr>
          <a:xfrm>
            <a:off x="0" y="-136"/>
            <a:ext cx="6096205" cy="6876706"/>
          </a:xfrm>
        </p:spPr>
      </p:pic>
    </p:spTree>
    <p:extLst>
      <p:ext uri="{BB962C8B-B14F-4D97-AF65-F5344CB8AC3E}">
        <p14:creationId xmlns:p14="http://schemas.microsoft.com/office/powerpoint/2010/main" val="4153852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dirty="0"/>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698242" y="1592263"/>
            <a:ext cx="11290818" cy="4574040"/>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basic understanding of referencing and its importance if you have completed the following </a:t>
            </a:r>
            <a:r>
              <a:rPr lang="en-GB" sz="2400" dirty="0">
                <a:latin typeface="Calibri"/>
                <a:ea typeface="Calibri"/>
                <a:cs typeface="Calibri"/>
                <a:hlinkClick r:id="rId2"/>
              </a:rPr>
              <a:t>Library Infoskills </a:t>
            </a:r>
            <a:r>
              <a:rPr lang="en-GB" sz="2400" dirty="0">
                <a:latin typeface="Calibri"/>
                <a:ea typeface="Calibri"/>
                <a:cs typeface="Calibri"/>
              </a:rPr>
              <a:t>Units on Moodle:</a:t>
            </a:r>
            <a:endParaRPr lang="en-GB" sz="2400" dirty="0">
              <a:latin typeface="Calibri" panose="020F0502020204030204" pitchFamily="34" charset="0"/>
              <a:ea typeface="Calibri"/>
              <a:cs typeface="Calibri" panose="020F0502020204030204" pitchFamily="34" charset="0"/>
            </a:endParaRPr>
          </a:p>
          <a:p>
            <a:pPr lvl="1">
              <a:buFont typeface="Courier New" panose="020B0604020202020204" pitchFamily="34" charset="0"/>
              <a:buChar char="o"/>
            </a:pPr>
            <a:r>
              <a:rPr lang="en-GB" dirty="0">
                <a:latin typeface="Calibri"/>
                <a:ea typeface="Calibri"/>
                <a:cs typeface="Calibri"/>
                <a:hlinkClick r:id="rId3"/>
              </a:rPr>
              <a:t>Academic Integrity &amp; Plagiarism</a:t>
            </a:r>
            <a:r>
              <a:rPr lang="en-GB" dirty="0">
                <a:latin typeface="Calibri"/>
                <a:ea typeface="Calibri"/>
                <a:cs typeface="Calibri"/>
              </a:rPr>
              <a:t>.</a:t>
            </a:r>
          </a:p>
          <a:p>
            <a:pPr lvl="1">
              <a:buFont typeface="Courier New" panose="020B0604020202020204" pitchFamily="34" charset="0"/>
              <a:buChar char="o"/>
            </a:pPr>
            <a:r>
              <a:rPr lang="en-GB" dirty="0">
                <a:latin typeface="Calibri"/>
                <a:ea typeface="Calibri"/>
                <a:cs typeface="Calibri"/>
                <a:hlinkClick r:id="rId4"/>
              </a:rPr>
              <a:t>Referencing: The Basics</a:t>
            </a:r>
            <a:endParaRPr lang="en-GB" dirty="0">
              <a:latin typeface="Calibri"/>
              <a:ea typeface="Calibri"/>
              <a:cs typeface="Calibri"/>
            </a:endParaRPr>
          </a:p>
          <a:p>
            <a:pPr marL="457200" lvl="1">
              <a:buNone/>
            </a:pPr>
            <a:endParaRPr lang="en-GB" dirty="0">
              <a:ea typeface="Calibri Light"/>
              <a:cs typeface="Calibri Light"/>
            </a:endParaRPr>
          </a:p>
          <a:p>
            <a:pPr marL="0" indent="0">
              <a:buNone/>
            </a:pPr>
            <a:r>
              <a:rPr lang="en-GB" sz="2400" dirty="0">
                <a:latin typeface="Calibri"/>
                <a:ea typeface="Calibri"/>
                <a:cs typeface="Calibri"/>
              </a:rPr>
              <a:t>It is strongly advised you complete both these units if you have not done so already. These will help you develop the academic skills required in identifying sources and referencing correctly.</a:t>
            </a:r>
          </a:p>
          <a:p>
            <a:pPr marL="0" indent="0">
              <a:buNone/>
            </a:pPr>
            <a:endParaRPr lang="en-GB" sz="2400" dirty="0">
              <a:latin typeface="Calibri"/>
              <a:ea typeface="Calibri"/>
              <a:cs typeface="Calibri"/>
            </a:endParaRPr>
          </a:p>
          <a:p>
            <a:pPr marL="0" indent="0">
              <a:buNone/>
            </a:pPr>
            <a:r>
              <a:rPr lang="en-GB" sz="2400" dirty="0">
                <a:latin typeface="Calibri"/>
                <a:ea typeface="Calibri"/>
                <a:cs typeface="Calibri"/>
              </a:rPr>
              <a:t>The main purpose of this session is to explore how to create your in-text citation and reference list for your assignments.</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0CA9F-78D2-75A8-448C-C89EDC22C4F6}"/>
              </a:ext>
            </a:extLst>
          </p:cNvPr>
          <p:cNvSpPr>
            <a:spLocks noGrp="1"/>
          </p:cNvSpPr>
          <p:nvPr>
            <p:ph type="title"/>
          </p:nvPr>
        </p:nvSpPr>
        <p:spPr/>
        <p:txBody>
          <a:bodyPr/>
          <a:lstStyle/>
          <a:p>
            <a:r>
              <a:rPr lang="en-GB" dirty="0"/>
              <a:t>Examples of why we reference…</a:t>
            </a:r>
          </a:p>
        </p:txBody>
      </p:sp>
      <p:graphicFrame>
        <p:nvGraphicFramePr>
          <p:cNvPr id="4" name="Content Placeholder 3">
            <a:extLst>
              <a:ext uri="{FF2B5EF4-FFF2-40B4-BE49-F238E27FC236}">
                <a16:creationId xmlns:a16="http://schemas.microsoft.com/office/drawing/2014/main" id="{F2DE625D-A171-CE59-F66A-E85828D0CBF0}"/>
              </a:ext>
            </a:extLst>
          </p:cNvPr>
          <p:cNvGraphicFramePr>
            <a:graphicFrameLocks noGrp="1"/>
          </p:cNvGraphicFramePr>
          <p:nvPr>
            <p:ph sz="quarter" idx="10"/>
          </p:nvPr>
        </p:nvGraphicFramePr>
        <p:xfrm>
          <a:off x="342200" y="1370805"/>
          <a:ext cx="11690856" cy="4423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333AB13-8CF9-6950-A1A7-131673CF11DA}"/>
              </a:ext>
            </a:extLst>
          </p:cNvPr>
          <p:cNvSpPr txBox="1"/>
          <p:nvPr/>
        </p:nvSpPr>
        <p:spPr>
          <a:xfrm>
            <a:off x="4018024" y="5952903"/>
            <a:ext cx="5321808" cy="369332"/>
          </a:xfrm>
          <a:prstGeom prst="rect">
            <a:avLst/>
          </a:prstGeom>
          <a:noFill/>
        </p:spPr>
        <p:txBody>
          <a:bodyPr wrap="square" lIns="91440" tIns="45720" rIns="91440" bIns="45720" rtlCol="0" anchor="t">
            <a:spAutoFit/>
          </a:bodyPr>
          <a:lstStyle/>
          <a:p>
            <a:r>
              <a:rPr lang="en-GB" b="1" dirty="0">
                <a:latin typeface="Calibri "/>
              </a:rPr>
              <a:t>Infoskills: </a:t>
            </a:r>
            <a:r>
              <a:rPr lang="en-GB" b="1" dirty="0">
                <a:latin typeface="Calibri "/>
                <a:hlinkClick r:id="rId7">
                  <a:extLst>
                    <a:ext uri="{A12FA001-AC4F-418D-AE19-62706E023703}">
                      <ahyp:hlinkClr xmlns:ahyp="http://schemas.microsoft.com/office/drawing/2018/hyperlinkcolor" val="tx"/>
                    </a:ext>
                  </a:extLst>
                </a:hlinkClick>
              </a:rPr>
              <a:t>Referencing: The Basics </a:t>
            </a:r>
            <a:endParaRPr lang="en-US" b="1" dirty="0">
              <a:latin typeface="Calibri "/>
            </a:endParaRPr>
          </a:p>
        </p:txBody>
      </p:sp>
    </p:spTree>
    <p:extLst>
      <p:ext uri="{BB962C8B-B14F-4D97-AF65-F5344CB8AC3E}">
        <p14:creationId xmlns:p14="http://schemas.microsoft.com/office/powerpoint/2010/main" val="662299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446534"/>
            <a:chOff x="-184786" y="3712034"/>
            <a:chExt cx="6510064" cy="2446534"/>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a:cs typeface="Calibri"/>
                </a:rPr>
                <a:t>Search for and explore research, theories and ideas from different sources.</a:t>
              </a:r>
              <a:endParaRPr lang="en-US" sz="200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486098"/>
            <a:chOff x="7731143" y="3688576"/>
            <a:chExt cx="4644467" cy="2486098"/>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panose="020F0502020204030204" pitchFamily="34" charset="0"/>
                  <a:ea typeface="+mn-lt"/>
                  <a:cs typeface="Calibri" panose="020F0502020204030204" pitchFamily="34" charset="0"/>
                </a:rPr>
                <a:t>Produce original written work with ideas built on correctly referenced sources.</a:t>
              </a:r>
            </a:p>
          </p:txBody>
        </p:sp>
      </p:gr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261169" y="2656187"/>
            <a:ext cx="6731977" cy="3290288"/>
          </a:xfrm>
        </p:spPr>
        <p:txBody>
          <a:bodyPr vert="horz" lIns="91440" tIns="45720" rIns="91440" bIns="45720" rtlCol="0" anchor="t">
            <a:normAutofit/>
          </a:bodyPr>
          <a:lstStyle/>
          <a:p>
            <a:pPr marL="514350" indent="-514350">
              <a:buFont typeface="+mj-lt"/>
              <a:buAutoNum type="arabicPeriod"/>
            </a:pPr>
            <a:r>
              <a:rPr lang="en-GB" sz="2400" b="1" dirty="0">
                <a:solidFill>
                  <a:schemeClr val="accent2"/>
                </a:solidFill>
                <a:latin typeface="Calibri"/>
                <a:cs typeface="Calibri"/>
              </a:rPr>
              <a:t>The in-text citation:  </a:t>
            </a:r>
            <a:r>
              <a:rPr lang="en-GB" sz="2400" dirty="0">
                <a:latin typeface="Calibri"/>
                <a:cs typeface="Calibri"/>
              </a:rPr>
              <a:t>(A brief acknowledgement of your source in the body of your work.)</a:t>
            </a: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r>
              <a:rPr lang="en-GB" sz="2400" b="1" dirty="0">
                <a:solidFill>
                  <a:schemeClr val="accent2"/>
                </a:solidFill>
                <a:latin typeface="Calibri"/>
                <a:cs typeface="Calibri"/>
              </a:rPr>
              <a:t>The reference list: </a:t>
            </a:r>
            <a:r>
              <a:rPr lang="en-GB" sz="2400" dirty="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dirty="0">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54017" y="1741727"/>
            <a:ext cx="4369409" cy="3724921"/>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636908" y="5576604"/>
            <a:ext cx="3028619" cy="230832"/>
          </a:xfrm>
          <a:prstGeom prst="rect">
            <a:avLst/>
          </a:prstGeom>
          <a:noFill/>
        </p:spPr>
        <p:txBody>
          <a:bodyPr wrap="square" rtlCol="0">
            <a:spAutoFit/>
          </a:bodyPr>
          <a:lstStyle/>
          <a:p>
            <a:r>
              <a:rPr lang="en-US" sz="900" dirty="0">
                <a:hlinkClick r:id="rId3" tooltip="https://freepngimg.com/png/735-orange-png-image-download"/>
              </a:rPr>
              <a:t>This Photo</a:t>
            </a:r>
            <a:r>
              <a:rPr lang="en-US" sz="900" dirty="0"/>
              <a:t> by Unknown Author is licensed under </a:t>
            </a:r>
            <a:r>
              <a:rPr lang="en-US" sz="900" dirty="0">
                <a:hlinkClick r:id="rId4" tooltip="https://creativecommons.org/licenses/by-nc/3.0/"/>
              </a:rPr>
              <a:t>CC BY-NC</a:t>
            </a:r>
            <a:endParaRPr lang="en-US" sz="900" dirty="0"/>
          </a:p>
        </p:txBody>
      </p:sp>
    </p:spTree>
    <p:extLst>
      <p:ext uri="{BB962C8B-B14F-4D97-AF65-F5344CB8AC3E}">
        <p14:creationId xmlns:p14="http://schemas.microsoft.com/office/powerpoint/2010/main" val="1673205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2"/>
              </a:rPr>
              <a:t>Creative Commons Attribution 4.0 International License</a:t>
            </a:r>
            <a:r>
              <a:rPr lang="en-GB" sz="1400">
                <a:ea typeface="+mn-lt"/>
                <a:cs typeface="+mn-lt"/>
              </a:rPr>
              <a:t>. Attribution: </a:t>
            </a:r>
            <a:r>
              <a:rPr lang="en-GB" sz="1400">
                <a:ea typeface="+mn-lt"/>
                <a:cs typeface="+mn-lt"/>
                <a:hlinkClick r:id="rId3"/>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citations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4"/>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37516" y="1839806"/>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rgbClr val="FF0000"/>
            </a:solidFill>
          </a:ln>
        </p:spPr>
        <p:txBody>
          <a:bodyPr wrap="square" lIns="91440" tIns="45720" rIns="91440" bIns="45720" rtlCol="0" anchor="t">
            <a:spAutoFit/>
          </a:bodyPr>
          <a:lstStyle/>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Page Number (if quote or specific part).</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baseline="0" dirty="0">
                <a:latin typeface="Calibri"/>
              </a:rPr>
              <a:t>Harvard uses the author - date format in the in-text citation.</a:t>
            </a:r>
            <a:r>
              <a:rPr sz="2800" dirty="0">
                <a:latin typeface="Calibri"/>
                <a:ea typeface="Calibri"/>
                <a:cs typeface="Calibri"/>
              </a:rPr>
              <a:t>​</a:t>
            </a:r>
            <a:endParaRPr lang="en-GB" dirty="0"/>
          </a:p>
          <a:p>
            <a:pPr algn="ctr"/>
            <a:endParaRPr lang="en-GB" dirty="0"/>
          </a:p>
        </p:txBody>
      </p:sp>
    </p:spTree>
    <p:extLst>
      <p:ext uri="{BB962C8B-B14F-4D97-AF65-F5344CB8AC3E}">
        <p14:creationId xmlns:p14="http://schemas.microsoft.com/office/powerpoint/2010/main" val="1832779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licensed and adapted under a </a:t>
            </a:r>
            <a:r>
              <a:rPr lang="en-GB" sz="1400" b="1" dirty="0">
                <a:solidFill>
                  <a:srgbClr val="0563C1"/>
                </a:solidFill>
                <a:ea typeface="+mn-lt"/>
                <a:cs typeface="+mn-lt"/>
                <a:hlinkClick r:id="rId2"/>
              </a:rPr>
              <a:t>Creative Commons Attribution 4.0 International License</a:t>
            </a:r>
            <a:r>
              <a:rPr lang="en-GB" sz="1400" dirty="0">
                <a:ea typeface="+mn-lt"/>
                <a:cs typeface="+mn-lt"/>
              </a:rPr>
              <a:t>. Attribution: </a:t>
            </a:r>
            <a:r>
              <a:rPr lang="en-GB" sz="1400" dirty="0">
                <a:ea typeface="+mn-lt"/>
                <a:cs typeface="+mn-lt"/>
                <a:hlinkClick r:id="rId3"/>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2. Full reference list</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4"/>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067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dirty="0">
                <a:latin typeface="Calibri" panose="020F0502020204030204" pitchFamily="34" charset="0"/>
                <a:ea typeface="Calibri" panose="020F0502020204030204" pitchFamily="34" charset="0"/>
                <a:cs typeface="Calibri" panose="020F0502020204030204" pitchFamily="34" charset="0"/>
              </a:rPr>
              <a:t>when</a:t>
            </a:r>
            <a:r>
              <a:rPr lang="en-US" sz="2400" dirty="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Forms part of your </a:t>
            </a:r>
            <a:r>
              <a:rPr lang="en-US" sz="2400" b="1" dirty="0">
                <a:latin typeface="Calibri" panose="020F0502020204030204" pitchFamily="34" charset="0"/>
                <a:ea typeface="Calibri" panose="020F0502020204030204" pitchFamily="34" charset="0"/>
                <a:cs typeface="Calibri" panose="020F0502020204030204" pitchFamily="34" charset="0"/>
              </a:rPr>
              <a:t>word count,</a:t>
            </a:r>
            <a:r>
              <a:rPr lang="en-US" sz="2400" dirty="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Allows you to </a:t>
            </a:r>
            <a:r>
              <a:rPr lang="en-US" sz="2400" b="1" dirty="0">
                <a:latin typeface="Calibri" panose="020F0502020204030204" pitchFamily="34" charset="0"/>
                <a:ea typeface="Calibri" panose="020F0502020204030204" pitchFamily="34" charset="0"/>
                <a:cs typeface="Calibri" panose="020F0502020204030204" pitchFamily="34" charset="0"/>
              </a:rPr>
              <a:t>acknowledge and discuss </a:t>
            </a:r>
            <a:r>
              <a:rPr lang="en-US" sz="2400" dirty="0">
                <a:latin typeface="Calibri" panose="020F0502020204030204" pitchFamily="34" charset="0"/>
                <a:ea typeface="Calibri" panose="020F0502020204030204" pitchFamily="34" charset="0"/>
                <a:cs typeface="Calibri" panose="020F0502020204030204" pitchFamily="34" charset="0"/>
              </a:rPr>
              <a:t>their work in your text, by </a:t>
            </a:r>
            <a:r>
              <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dirty="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accent2"/>
                </a:solidFill>
                <a:latin typeface="Calibri"/>
                <a:ea typeface="Calibri Light"/>
                <a:cs typeface="Calibri Light"/>
              </a:rPr>
              <a:t>In-text citation...</a:t>
            </a:r>
            <a:endParaRPr lang="en-US" sz="2800" b="1" dirty="0">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86270" y="1482811"/>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normAutofit fontScale="90000"/>
          </a:bodyPr>
          <a:lstStyle/>
          <a:p>
            <a:r>
              <a:rPr lang="en-GB" dirty="0"/>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13564" y="1980964"/>
            <a:ext cx="9287636" cy="898763"/>
          </a:xfrm>
        </p:spPr>
        <p:txBody>
          <a:bodyPr vert="horz" lIns="91440" tIns="45720" rIns="91440" bIns="45720" rtlCol="0" anchor="t">
            <a:normAutofit/>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endParaRPr lang="en-GB" sz="26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185548" y="479050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13564" y="3442536"/>
            <a:ext cx="9543668" cy="892552"/>
          </a:xfrm>
          <a:prstGeom prst="rect">
            <a:avLst/>
          </a:prstGeom>
          <a:noFill/>
        </p:spPr>
        <p:txBody>
          <a:bodyPr wrap="square">
            <a:spAutoFit/>
          </a:bodyPr>
          <a:lstStyle/>
          <a:p>
            <a:pPr marL="285750" indent="-285750">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p:txBody>
      </p:sp>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Example...</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636776" y="2588864"/>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831591" y="5758623"/>
            <a:ext cx="8531007" cy="400110"/>
          </a:xfrm>
          <a:prstGeom prst="rect">
            <a:avLst/>
          </a:prstGeom>
          <a:noFill/>
          <a:ln w="28575">
            <a:solidFill>
              <a:schemeClr val="accent2"/>
            </a:solidFill>
          </a:ln>
        </p:spPr>
        <p:txBody>
          <a:bodyPr wrap="square" lIns="91440" tIns="45720" rIns="91440" bIns="45720" rtlCol="0" anchor="t">
            <a:spAutoFit/>
          </a:bodyPr>
          <a:lstStyle/>
          <a:p>
            <a:r>
              <a:rPr lang="en-GB" sz="2000" dirty="0">
                <a:latin typeface="Calibri"/>
                <a:ea typeface="Calibri"/>
                <a:cs typeface="Calibri"/>
              </a:rPr>
              <a:t>Lack of an in-text citation indicates to your reader that it is your idea or opinion.</a:t>
            </a:r>
          </a:p>
        </p:txBody>
      </p:sp>
    </p:spTree>
    <p:extLst>
      <p:ext uri="{BB962C8B-B14F-4D97-AF65-F5344CB8AC3E}">
        <p14:creationId xmlns:p14="http://schemas.microsoft.com/office/powerpoint/2010/main" val="1748497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Parenthetical citation</a:t>
            </a:r>
            <a:endParaRPr lang="en-GB"/>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dirty="0">
                <a:latin typeface="Calibri"/>
                <a:ea typeface="+mn-lt"/>
                <a:cs typeface="Calibri"/>
              </a:rPr>
              <a:t>The whole in-text citation </a:t>
            </a:r>
            <a:r>
              <a:rPr lang="en-GB" sz="2400" b="1" dirty="0">
                <a:solidFill>
                  <a:schemeClr val="accent2"/>
                </a:solidFill>
                <a:latin typeface="Calibri"/>
                <a:ea typeface="+mn-lt"/>
                <a:cs typeface="Calibri"/>
              </a:rPr>
              <a:t> (Surname</a:t>
            </a:r>
            <a:r>
              <a:rPr lang="en-GB" sz="2400" dirty="0">
                <a:solidFill>
                  <a:schemeClr val="accent2"/>
                </a:solidFill>
                <a:latin typeface="Calibri"/>
                <a:ea typeface="+mn-lt"/>
                <a:cs typeface="Calibri"/>
              </a:rPr>
              <a:t>, </a:t>
            </a:r>
            <a:r>
              <a:rPr lang="en-GB" sz="2400" b="1" dirty="0">
                <a:solidFill>
                  <a:schemeClr val="accent2"/>
                </a:solidFill>
                <a:latin typeface="Calibri"/>
                <a:ea typeface="+mn-lt"/>
                <a:cs typeface="Calibri"/>
              </a:rPr>
              <a:t>year)</a:t>
            </a:r>
            <a:r>
              <a:rPr lang="en-GB" sz="2400" dirty="0">
                <a:solidFill>
                  <a:schemeClr val="accent2"/>
                </a:solidFill>
                <a:latin typeface="Calibri"/>
                <a:ea typeface="+mn-lt"/>
                <a:cs typeface="Calibri"/>
              </a:rPr>
              <a:t> </a:t>
            </a:r>
            <a:r>
              <a:rPr lang="en-GB" sz="2400" dirty="0">
                <a:latin typeface="Calibri"/>
                <a:ea typeface="+mn-lt"/>
                <a:cs typeface="Calibri"/>
              </a:rPr>
              <a:t>is placed</a:t>
            </a:r>
            <a:r>
              <a:rPr lang="en-GB" sz="2400" dirty="0">
                <a:solidFill>
                  <a:schemeClr val="accent2"/>
                </a:solidFill>
                <a:latin typeface="Calibri"/>
                <a:ea typeface="+mn-lt"/>
                <a:cs typeface="Calibri"/>
              </a:rPr>
              <a:t> </a:t>
            </a:r>
            <a:r>
              <a:rPr lang="en-GB" sz="2400" dirty="0">
                <a:latin typeface="Calibri"/>
                <a:ea typeface="+mn-lt"/>
                <a:cs typeface="Calibri"/>
              </a:rPr>
              <a:t>in brackets (parentheses).</a:t>
            </a:r>
            <a:endParaRPr lang="en-GB" sz="2400" dirty="0">
              <a:latin typeface="Calibri"/>
              <a:cs typeface="Calibri"/>
            </a:endParaRPr>
          </a:p>
        </p:txBody>
      </p:sp>
      <p:sp>
        <p:nvSpPr>
          <p:cNvPr id="8" name="TextBox 7">
            <a:extLst>
              <a:ext uri="{FF2B5EF4-FFF2-40B4-BE49-F238E27FC236}">
                <a16:creationId xmlns:a16="http://schemas.microsoft.com/office/drawing/2014/main" id="{7A06967E-75A8-04F8-0FA8-59F167A16F32}"/>
              </a:ext>
            </a:extLst>
          </p:cNvPr>
          <p:cNvSpPr txBox="1"/>
          <p:nvPr/>
        </p:nvSpPr>
        <p:spPr>
          <a:xfrm>
            <a:off x="921797" y="4126625"/>
            <a:ext cx="10105866" cy="138499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2"/>
                </a:solidFill>
                <a:latin typeface="Calibri"/>
                <a:ea typeface="Calibri Light"/>
                <a:cs typeface="Calibri Light"/>
              </a:rPr>
              <a:t>Example 2:</a:t>
            </a:r>
          </a:p>
          <a:p>
            <a:r>
              <a:rPr lang="en-GB" sz="2800" b="1" dirty="0">
                <a:latin typeface="Calibri"/>
                <a:ea typeface="Calibri Light"/>
                <a:cs typeface="Calibri Light"/>
              </a:rPr>
              <a:t>Recent research </a:t>
            </a:r>
            <a:r>
              <a:rPr lang="en-GB" sz="2800" b="1" dirty="0">
                <a:solidFill>
                  <a:schemeClr val="accent2"/>
                </a:solidFill>
                <a:latin typeface="Calibri"/>
                <a:ea typeface="Calibri Light"/>
                <a:cs typeface="Calibri Light"/>
              </a:rPr>
              <a:t>(Smith</a:t>
            </a:r>
            <a:r>
              <a:rPr lang="en-GB" sz="2800" b="1">
                <a:solidFill>
                  <a:schemeClr val="accent2"/>
                </a:solidFill>
                <a:latin typeface="Calibri"/>
                <a:ea typeface="Calibri Light"/>
                <a:cs typeface="Calibri Light"/>
              </a:rPr>
              <a:t> and Jones</a:t>
            </a:r>
            <a:r>
              <a:rPr lang="en-GB" sz="2800" b="1" dirty="0">
                <a:solidFill>
                  <a:schemeClr val="accent2"/>
                </a:solidFill>
                <a:latin typeface="Calibri"/>
                <a:ea typeface="Calibri Light"/>
                <a:cs typeface="Calibri Light"/>
              </a:rPr>
              <a:t>, 2020),</a:t>
            </a:r>
            <a:r>
              <a:rPr lang="en-GB" sz="2800" b="1" dirty="0">
                <a:latin typeface="Calibri"/>
                <a:ea typeface="Calibri Light"/>
                <a:cs typeface="Calibri Light"/>
              </a:rPr>
              <a:t> suggests effective communication is crucial for team success.</a:t>
            </a:r>
            <a:endParaRPr lang="en-GB" sz="2800" b="1" dirty="0">
              <a:latin typeface="Calibri"/>
              <a:ea typeface="Calibri"/>
              <a:cs typeface="Calibri"/>
            </a:endParaRPr>
          </a:p>
        </p:txBody>
      </p:sp>
      <p:sp>
        <p:nvSpPr>
          <p:cNvPr id="5" name="TextBox 4">
            <a:extLst>
              <a:ext uri="{FF2B5EF4-FFF2-40B4-BE49-F238E27FC236}">
                <a16:creationId xmlns:a16="http://schemas.microsoft.com/office/drawing/2014/main" id="{DCD27FDF-57E4-0BEA-18FA-59BA6287F9C2}"/>
              </a:ext>
            </a:extLst>
          </p:cNvPr>
          <p:cNvSpPr txBox="1"/>
          <p:nvPr/>
        </p:nvSpPr>
        <p:spPr>
          <a:xfrm>
            <a:off x="921797" y="2382559"/>
            <a:ext cx="10105867" cy="1569660"/>
          </a:xfrm>
          <a:prstGeom prst="rect">
            <a:avLst/>
          </a:prstGeom>
          <a:noFill/>
          <a:ln w="28575">
            <a:solidFill>
              <a:schemeClr val="tx1"/>
            </a:solidFill>
          </a:ln>
        </p:spPr>
        <p:txBody>
          <a:bodyPr wrap="square" lIns="91440" tIns="45720" rIns="91440" bIns="45720" anchor="t">
            <a:spAutoFit/>
          </a:bodyPr>
          <a:lstStyle/>
          <a:p>
            <a:r>
              <a:rPr lang="en-GB" sz="2600" b="1" dirty="0">
                <a:solidFill>
                  <a:schemeClr val="accent2"/>
                </a:solidFill>
                <a:latin typeface="Calibri"/>
                <a:ea typeface="Calibri Light"/>
                <a:cs typeface="Calibri Light"/>
              </a:rPr>
              <a:t>Example1: </a:t>
            </a:r>
          </a:p>
          <a:p>
            <a:r>
              <a:rPr lang="en-GB" sz="2600" b="1" dirty="0">
                <a:latin typeface="Calibri"/>
                <a:ea typeface="Calibri Light"/>
                <a:cs typeface="Calibri Light"/>
              </a:rPr>
              <a:t>Effective communication is crucial for team success </a:t>
            </a:r>
            <a:r>
              <a:rPr lang="en-GB" sz="2600" b="1" dirty="0">
                <a:solidFill>
                  <a:schemeClr val="accent2"/>
                </a:solidFill>
                <a:latin typeface="Calibri"/>
                <a:ea typeface="Calibri Light"/>
                <a:cs typeface="Calibri Light"/>
              </a:rPr>
              <a:t>(Smith</a:t>
            </a:r>
            <a:r>
              <a:rPr lang="en-GB" sz="2600" b="1">
                <a:solidFill>
                  <a:schemeClr val="accent2"/>
                </a:solidFill>
                <a:latin typeface="Calibri"/>
                <a:ea typeface="Calibri Light"/>
                <a:cs typeface="Calibri Light"/>
              </a:rPr>
              <a:t> and Jones</a:t>
            </a:r>
            <a:r>
              <a:rPr lang="en-GB" sz="2600" b="1" dirty="0">
                <a:solidFill>
                  <a:schemeClr val="accent2"/>
                </a:solidFill>
                <a:latin typeface="Calibri"/>
                <a:ea typeface="Calibri Light"/>
                <a:cs typeface="Calibri Light"/>
              </a:rPr>
              <a:t>, 2020).</a:t>
            </a:r>
          </a:p>
          <a:p>
            <a:endParaRPr lang="en-GB" sz="1800" b="1" dirty="0">
              <a:solidFill>
                <a:schemeClr val="accent2"/>
              </a:solidFill>
              <a:latin typeface="Calibri"/>
              <a:ea typeface="Calibri Light"/>
              <a:cs typeface="Calibri Light"/>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p:txBody>
          <a:bodyPr anchor="ctr">
            <a:normAutofit/>
          </a:bodyPr>
          <a:lstStyle/>
          <a:p>
            <a:r>
              <a:rPr lang="en-GB">
                <a:cs typeface="Calibri Light"/>
              </a:rPr>
              <a:t>Parenthetical citation</a:t>
            </a:r>
            <a:endParaRPr lang="en-GB"/>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219401" y="1405668"/>
            <a:ext cx="11846843" cy="1329656"/>
          </a:xfrm>
        </p:spPr>
        <p:txBody>
          <a:bodyPr vert="horz" lIns="91440" tIns="45720" rIns="91440" bIns="45720" rtlCol="0" anchor="t">
            <a:noAutofit/>
          </a:bodyPr>
          <a:lstStyle/>
          <a:p>
            <a:pPr marL="0" indent="0">
              <a:spcBef>
                <a:spcPts val="250"/>
              </a:spcBef>
              <a:spcAft>
                <a:spcPts val="250"/>
              </a:spcAft>
              <a:buNone/>
            </a:pPr>
            <a:r>
              <a:rPr lang="en-US" sz="2400" b="1" dirty="0">
                <a:latin typeface="Calibri"/>
                <a:ea typeface="+mn-lt"/>
                <a:cs typeface="Calibri"/>
              </a:rPr>
              <a:t>The sentence is focusing on the idea, or information given</a:t>
            </a:r>
            <a:r>
              <a:rPr lang="en-US" sz="2400" dirty="0">
                <a:latin typeface="Calibri"/>
                <a:ea typeface="+mn-lt"/>
                <a:cs typeface="Calibri"/>
              </a:rPr>
              <a:t>.</a:t>
            </a:r>
            <a:endParaRPr lang="en-US" sz="2400" dirty="0">
              <a:latin typeface="Calibri" panose="020F0502020204030204" pitchFamily="34" charset="0"/>
              <a:ea typeface="+mn-lt"/>
              <a:cs typeface="Calibri" panose="020F0502020204030204" pitchFamily="34" charset="0"/>
            </a:endParaRPr>
          </a:p>
          <a:p>
            <a:pPr lvl="1">
              <a:spcBef>
                <a:spcPts val="250"/>
              </a:spcBef>
              <a:spcAft>
                <a:spcPts val="250"/>
              </a:spcAft>
              <a:buFont typeface="Arial" panose="020B0604020202020204" pitchFamily="34" charset="0"/>
              <a:buChar char="•"/>
            </a:pPr>
            <a:r>
              <a:rPr lang="en-US" dirty="0">
                <a:latin typeface="Calibri"/>
                <a:ea typeface="+mn-lt"/>
                <a:cs typeface="Calibri"/>
              </a:rPr>
              <a:t>Easy to integrate into your writing and include </a:t>
            </a:r>
            <a:r>
              <a:rPr lang="en-US" b="1" dirty="0">
                <a:solidFill>
                  <a:schemeClr val="accent2"/>
                </a:solidFill>
                <a:latin typeface="Calibri"/>
                <a:ea typeface="+mn-lt"/>
                <a:cs typeface="Calibri"/>
              </a:rPr>
              <a:t>multiple sources </a:t>
            </a:r>
            <a:r>
              <a:rPr lang="en-US" dirty="0">
                <a:latin typeface="Calibri"/>
                <a:ea typeface="+mn-lt"/>
                <a:cs typeface="Calibri"/>
              </a:rPr>
              <a:t>using a </a:t>
            </a:r>
            <a:r>
              <a:rPr lang="en-US" b="1" dirty="0">
                <a:latin typeface="Calibri"/>
                <a:ea typeface="+mn-lt"/>
                <a:cs typeface="Calibri"/>
              </a:rPr>
              <a:t>semi-colon</a:t>
            </a:r>
            <a:r>
              <a:rPr lang="en-US" sz="2000" b="1" dirty="0">
                <a:solidFill>
                  <a:schemeClr val="accent2"/>
                </a:solidFill>
                <a:latin typeface="Calibri"/>
                <a:ea typeface="+mn-lt"/>
                <a:cs typeface="Calibri"/>
              </a:rPr>
              <a:t>.</a:t>
            </a:r>
            <a:endParaRPr lang="en-US" sz="2000" dirty="0">
              <a:solidFill>
                <a:schemeClr val="accent2"/>
              </a:solidFill>
              <a:latin typeface="Calibri"/>
              <a:ea typeface="+mn-lt"/>
              <a:cs typeface="Calibri"/>
            </a:endParaRPr>
          </a:p>
          <a:p>
            <a:pPr>
              <a:spcBef>
                <a:spcPts val="250"/>
              </a:spcBef>
              <a:spcAft>
                <a:spcPts val="250"/>
              </a:spcAft>
              <a:buFont typeface="Arial" panose="020B0604020202020204" pitchFamily="34" charset="0"/>
              <a:buChar char="•"/>
            </a:pPr>
            <a:endParaRPr lang="en-US" dirty="0">
              <a:latin typeface="Calibri"/>
              <a:ea typeface="+mn-lt"/>
              <a:cs typeface="Calibri"/>
            </a:endParaRP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E29C56DE-11B4-091E-73BE-6AB9A29A735F}"/>
              </a:ext>
            </a:extLst>
          </p:cNvPr>
          <p:cNvSpPr txBox="1"/>
          <p:nvPr/>
        </p:nvSpPr>
        <p:spPr>
          <a:xfrm>
            <a:off x="888489" y="4252003"/>
            <a:ext cx="10376917"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Calibri Light"/>
                <a:cs typeface="Calibri Light"/>
              </a:rPr>
              <a:t>Example 2:</a:t>
            </a:r>
          </a:p>
          <a:p>
            <a:r>
              <a:rPr lang="en-GB" sz="2400" b="1" dirty="0">
                <a:latin typeface="Calibri"/>
                <a:ea typeface="Calibri Light"/>
                <a:cs typeface="Calibri Light"/>
              </a:rPr>
              <a:t>Recent research </a:t>
            </a:r>
            <a:r>
              <a:rPr lang="en-GB" sz="2400" b="1" dirty="0">
                <a:solidFill>
                  <a:schemeClr val="accent2"/>
                </a:solidFill>
                <a:latin typeface="Calibri"/>
                <a:ea typeface="Calibri Light"/>
                <a:cs typeface="Calibri Light"/>
              </a:rPr>
              <a:t>(Hardy,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Miller, 2020</a:t>
            </a:r>
            <a:r>
              <a:rPr lang="en-GB" sz="2400" b="1" dirty="0">
                <a:latin typeface="Calibri"/>
                <a:ea typeface="Calibri Light"/>
                <a:cs typeface="Calibri Light"/>
              </a:rPr>
              <a:t>; </a:t>
            </a:r>
            <a:r>
              <a:rPr lang="en-GB" sz="2400" b="1" dirty="0">
                <a:solidFill>
                  <a:schemeClr val="accent2"/>
                </a:solidFill>
                <a:latin typeface="Calibri"/>
                <a:ea typeface="Calibri Light"/>
                <a:cs typeface="Calibri Light"/>
              </a:rPr>
              <a:t>Davies, 2023)</a:t>
            </a:r>
            <a:r>
              <a:rPr lang="en-GB" sz="2400" b="1" dirty="0">
                <a:latin typeface="Calibri"/>
                <a:ea typeface="Calibri Light"/>
                <a:cs typeface="Calibri Light"/>
              </a:rPr>
              <a:t> demonstrates that motivation of employees is significantly influenced by leadership behaviour.</a:t>
            </a:r>
            <a:endParaRPr lang="en-GB" sz="2400" b="1" dirty="0">
              <a:latin typeface="Calibri"/>
              <a:ea typeface="Calibri"/>
              <a:cs typeface="Calibri"/>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888489" y="2772879"/>
            <a:ext cx="10376917"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Calibri Light"/>
                <a:cs typeface="Calibri Light"/>
              </a:rPr>
              <a:t>Example 1:</a:t>
            </a:r>
          </a:p>
          <a:p>
            <a:r>
              <a:rPr lang="en-GB" sz="2400" b="1" dirty="0">
                <a:latin typeface="Calibri"/>
                <a:ea typeface="Calibri Light"/>
                <a:cs typeface="Calibri Light"/>
              </a:rPr>
              <a:t>Leadership behaviour is a significant influence on employee motivation </a:t>
            </a:r>
            <a:r>
              <a:rPr lang="en-GB" sz="2400" b="1" dirty="0">
                <a:solidFill>
                  <a:schemeClr val="accent2"/>
                </a:solidFill>
                <a:latin typeface="Calibri"/>
                <a:ea typeface="Calibri Light"/>
                <a:cs typeface="Calibri Light"/>
              </a:rPr>
              <a:t>(Hardy,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Miller,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Davies, 2023).</a:t>
            </a:r>
            <a:endParaRPr lang="en-GB" sz="2400" b="1" dirty="0">
              <a:solidFill>
                <a:schemeClr val="accent2"/>
              </a:solidFill>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2619617" y="5821397"/>
            <a:ext cx="6952766" cy="36933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rPr>
              <a:t>Note: Chronological order in first instance. Alphabetical if in same year. </a:t>
            </a:r>
          </a:p>
        </p:txBody>
      </p:sp>
    </p:spTree>
    <p:extLst>
      <p:ext uri="{BB962C8B-B14F-4D97-AF65-F5344CB8AC3E}">
        <p14:creationId xmlns:p14="http://schemas.microsoft.com/office/powerpoint/2010/main" val="300678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698242" y="1420306"/>
            <a:ext cx="11108778" cy="1694812"/>
          </a:xfrm>
        </p:spPr>
        <p:txBody>
          <a:bodyPr vert="horz" lIns="91440" tIns="45720" rIns="91440" bIns="45720" rtlCol="0" anchor="t">
            <a:noAutofit/>
          </a:bodyPr>
          <a:lstStyle/>
          <a:p>
            <a:pPr marL="0" indent="0">
              <a:spcBef>
                <a:spcPts val="250"/>
              </a:spcBef>
              <a:spcAft>
                <a:spcPts val="250"/>
              </a:spcAft>
              <a:buNone/>
            </a:pPr>
            <a:r>
              <a:rPr lang="en-US" sz="2400" b="1" dirty="0">
                <a:latin typeface="Calibri"/>
                <a:ea typeface="Calibri"/>
                <a:cs typeface="Calibri"/>
              </a:rPr>
              <a:t>Emphasis is on the author’s view or opinion.</a:t>
            </a:r>
            <a:endParaRPr lang="en-GB" sz="2400" dirty="0">
              <a:latin typeface="Calibri"/>
              <a:ea typeface="+mn-lt"/>
              <a:cs typeface="Calibri"/>
            </a:endParaRPr>
          </a:p>
          <a:p>
            <a:pPr marL="0" indent="0">
              <a:spcBef>
                <a:spcPts val="250"/>
              </a:spcBef>
              <a:spcAft>
                <a:spcPts val="250"/>
              </a:spcAft>
              <a:buNone/>
            </a:pPr>
            <a:endParaRPr lang="en-US" b="1" dirty="0">
              <a:latin typeface="Calibri"/>
              <a:ea typeface="Calibri"/>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384979" y="5803913"/>
            <a:ext cx="11422041" cy="369332"/>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887033" y="3681790"/>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D1428D"/>
                </a:solidFill>
                <a:latin typeface="Calibri"/>
              </a:rPr>
              <a:t>Franklin </a:t>
            </a:r>
            <a:r>
              <a:rPr lang="en-US" sz="2800" b="1" baseline="0" dirty="0">
                <a:solidFill>
                  <a:srgbClr val="D1428D"/>
                </a:solidFill>
                <a:latin typeface="Calibri"/>
              </a:rPr>
              <a:t>(2020</a:t>
            </a:r>
            <a:r>
              <a:rPr lang="en-US" sz="2800" b="1" dirty="0">
                <a:solidFill>
                  <a:srgbClr val="D1428D"/>
                </a:solidFill>
                <a:latin typeface="Calibri"/>
              </a:rPr>
              <a:t>) </a:t>
            </a:r>
            <a:r>
              <a:rPr lang="en-US" sz="2800" b="1" dirty="0">
                <a:latin typeface="Calibri"/>
              </a:rPr>
              <a:t>however, suggests </a:t>
            </a:r>
            <a:r>
              <a:rPr lang="en-US" sz="2800" b="1" dirty="0">
                <a:solidFill>
                  <a:srgbClr val="111111"/>
                </a:solidFill>
                <a:highlight>
                  <a:srgbClr val="F3F3F3"/>
                </a:highlight>
                <a:latin typeface="Calibri"/>
              </a:rPr>
              <a:t>effective</a:t>
            </a:r>
            <a:r>
              <a:rPr lang="en-US" sz="2800" b="1"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Wherever possible, you should paraphrase. </a:t>
            </a:r>
            <a:endParaRPr lang="en-GB" sz="2400" b="1" dirty="0">
              <a:solidFill>
                <a:schemeClr val="accent2"/>
              </a:solidFill>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 Check if single or double preferred.</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a:t>
            </a:r>
            <a:r>
              <a:rPr lang="en-GB" sz="2400" b="1" dirty="0">
                <a:latin typeface="Calibri" panose="020F0502020204030204" pitchFamily="34" charset="0"/>
                <a:cs typeface="Calibri" panose="020F0502020204030204" pitchFamily="34" charset="0"/>
                <a:hlinkClick r:id="rId2"/>
              </a:rPr>
              <a:t>referencing handbook</a:t>
            </a:r>
            <a:r>
              <a:rPr lang="en-GB" sz="2400" b="1" dirty="0">
                <a:latin typeface="Calibri" panose="020F0502020204030204" pitchFamily="34" charset="0"/>
                <a:cs typeface="Calibri" panose="020F0502020204030204" pitchFamily="34" charset="0"/>
              </a:rPr>
              <a:t>.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p:txBody>
          <a:bodyPr>
            <a:normAutofit/>
          </a:bodyPr>
          <a:lstStyle/>
          <a:p>
            <a:r>
              <a:rPr lang="en-GB" dirty="0"/>
              <a:t>Quote Example:</a:t>
            </a:r>
            <a:endParaRPr lang="en-US" dirty="0"/>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r>
              <a:rPr lang="en-US" sz="2800" b="1" dirty="0">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3957986"/>
            <a:ext cx="10389054" cy="954107"/>
          </a:xfrm>
          <a:prstGeom prst="rect">
            <a:avLst/>
          </a:prstGeom>
          <a:noFill/>
          <a:ln w="28575">
            <a:solidFill>
              <a:schemeClr val="tx1"/>
            </a:solidFill>
          </a:ln>
        </p:spPr>
        <p:txBody>
          <a:bodyPr wrap="square" lIns="91440" tIns="45720" rIns="91440" bIns="45720" anchor="t">
            <a:spAutoFit/>
          </a:bodyPr>
          <a:lstStyle/>
          <a:p>
            <a:r>
              <a:rPr lang="en-US" sz="2800" b="1" dirty="0">
                <a:solidFill>
                  <a:schemeClr val="accent2"/>
                </a:solidFill>
                <a:latin typeface="Calibri"/>
                <a:ea typeface="Calibri"/>
                <a:cs typeface="Calibri"/>
              </a:rPr>
              <a:t>Pears and Shields (2016, p. 2)</a:t>
            </a:r>
            <a:r>
              <a:rPr lang="en-US" sz="2800" b="1" dirty="0">
                <a:latin typeface="Calibri"/>
                <a:ea typeface="Calibri"/>
                <a:cs typeface="Calibri"/>
              </a:rPr>
              <a:t> note, </a:t>
            </a: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endParaRPr lang="en-US" sz="2800" b="1" dirty="0">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27363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Narrative citation.</a:t>
            </a:r>
            <a:endParaRPr lang="en-US" sz="2400" b="1" dirty="0">
              <a:solidFill>
                <a:schemeClr val="accent2"/>
              </a:solidFill>
              <a:latin typeface="Calibri"/>
            </a:endParaRPr>
          </a:p>
        </p:txBody>
      </p:sp>
    </p:spTree>
    <p:extLst>
      <p:ext uri="{BB962C8B-B14F-4D97-AF65-F5344CB8AC3E}">
        <p14:creationId xmlns:p14="http://schemas.microsoft.com/office/powerpoint/2010/main" val="1431475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1FF3-81DE-D838-1562-7B6F6C460E08}"/>
              </a:ext>
            </a:extLst>
          </p:cNvPr>
          <p:cNvSpPr>
            <a:spLocks noGrp="1"/>
          </p:cNvSpPr>
          <p:nvPr>
            <p:ph type="title"/>
          </p:nvPr>
        </p:nvSpPr>
        <p:spPr/>
        <p:txBody>
          <a:bodyPr/>
          <a:lstStyle/>
          <a:p>
            <a:r>
              <a:rPr lang="en-GB" dirty="0"/>
              <a:t>Example</a:t>
            </a:r>
          </a:p>
        </p:txBody>
      </p:sp>
      <p:pic>
        <p:nvPicPr>
          <p:cNvPr id="4" name="Picture 3" descr="Person reading a book">
            <a:extLst>
              <a:ext uri="{FF2B5EF4-FFF2-40B4-BE49-F238E27FC236}">
                <a16:creationId xmlns:a16="http://schemas.microsoft.com/office/drawing/2014/main" id="{9A36FA2F-9924-660D-D36C-6FED1BFD7D64}"/>
              </a:ext>
            </a:extLst>
          </p:cNvPr>
          <p:cNvPicPr>
            <a:picLocks noChangeAspect="1"/>
          </p:cNvPicPr>
          <p:nvPr/>
        </p:nvPicPr>
        <p:blipFill>
          <a:blip r:embed="rId2"/>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672C7CBA-70B5-6314-5B1B-4A76EA347A66}"/>
              </a:ext>
            </a:extLst>
          </p:cNvPr>
          <p:cNvSpPr txBox="1">
            <a:spLocks/>
          </p:cNvSpPr>
          <p:nvPr/>
        </p:nvSpPr>
        <p:spPr>
          <a:xfrm>
            <a:off x="5764552" y="2133600"/>
            <a:ext cx="6304249" cy="259080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00"/>
                </a:solidFill>
                <a:latin typeface="Lato"/>
                <a:ea typeface="Lato"/>
                <a:cs typeface="Lato"/>
              </a:rPr>
              <a:t>Research suggests,</a:t>
            </a:r>
            <a:r>
              <a:rPr lang="en-GB" b="1" dirty="0">
                <a:solidFill>
                  <a:schemeClr val="accent2"/>
                </a:solidFill>
                <a:latin typeface="Lato"/>
                <a:ea typeface="Lato"/>
                <a:cs typeface="Lato"/>
              </a:rPr>
              <a:t> </a:t>
            </a:r>
            <a:r>
              <a:rPr lang="en-GB" dirty="0">
                <a:latin typeface="Lato"/>
                <a:ea typeface="Lato"/>
                <a:cs typeface="Lato"/>
              </a:rPr>
              <a:t>students struggle to correctly reference their work. To ensure they do not accidently plagiarise, students should record their </a:t>
            </a:r>
            <a:r>
              <a:rPr lang="en-GB">
                <a:latin typeface="Lato"/>
                <a:ea typeface="Lato"/>
                <a:cs typeface="Lato"/>
              </a:rPr>
              <a:t>sources as they use them</a:t>
            </a:r>
            <a:r>
              <a:rPr lang="en-GB">
                <a:solidFill>
                  <a:srgbClr val="000000"/>
                </a:solidFill>
                <a:latin typeface="Lato"/>
                <a:ea typeface="Lato"/>
                <a:cs typeface="Lato"/>
              </a:rPr>
              <a:t>.</a:t>
            </a:r>
            <a:endParaRPr lang="en-GB" dirty="0">
              <a:solidFill>
                <a:srgbClr val="000000"/>
              </a:solidFill>
              <a:latin typeface="Lato"/>
              <a:ea typeface="Lato"/>
              <a:cs typeface="Lato"/>
            </a:endParaRPr>
          </a:p>
          <a:p>
            <a:pPr marL="0" indent="0">
              <a:buFont typeface="Wingdings" panose="05000000000000000000" pitchFamily="2" charset="2"/>
              <a:buNone/>
            </a:pPr>
            <a:endParaRPr lang="en-GB" sz="3400" dirty="0">
              <a:latin typeface="Lato"/>
              <a:ea typeface="Lato"/>
              <a:cs typeface="Lato"/>
            </a:endParaRPr>
          </a:p>
        </p:txBody>
      </p:sp>
    </p:spTree>
    <p:extLst>
      <p:ext uri="{BB962C8B-B14F-4D97-AF65-F5344CB8AC3E}">
        <p14:creationId xmlns:p14="http://schemas.microsoft.com/office/powerpoint/2010/main" val="2427939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B8521-6B2E-E894-22C5-0748853CCD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04DA7-334E-942B-CDBA-C1103E1A070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A6BD183-38A7-AFA5-BDB8-C573ECF71B63}"/>
              </a:ext>
            </a:extLst>
          </p:cNvPr>
          <p:cNvSpPr>
            <a:spLocks noGrp="1"/>
          </p:cNvSpPr>
          <p:nvPr>
            <p:ph sz="quarter" idx="10"/>
          </p:nvPr>
        </p:nvSpPr>
        <p:spPr>
          <a:xfrm>
            <a:off x="5882183" y="2133600"/>
            <a:ext cx="5880332" cy="2590800"/>
          </a:xfrm>
        </p:spPr>
        <p:txBody>
          <a:bodyPr vert="horz" lIns="91440" tIns="45720" rIns="91440" bIns="45720" rtlCol="0" anchor="t">
            <a:normAutofit/>
          </a:bodyPr>
          <a:lstStyle/>
          <a:p>
            <a:pPr marL="0" indent="0">
              <a:buNone/>
            </a:pPr>
            <a:r>
              <a:rPr lang="en-GB" dirty="0">
                <a:solidFill>
                  <a:srgbClr val="000000"/>
                </a:solidFill>
                <a:highlight>
                  <a:srgbClr val="D0EEF9"/>
                </a:highlight>
                <a:latin typeface="Lato"/>
                <a:ea typeface="Lato"/>
                <a:cs typeface="Lato"/>
              </a:rPr>
              <a:t>Research </a:t>
            </a:r>
            <a:r>
              <a:rPr lang="en-GB" dirty="0">
                <a:highlight>
                  <a:srgbClr val="D0EEF9"/>
                </a:highlight>
                <a:latin typeface="Lato"/>
                <a:ea typeface="Lato"/>
                <a:cs typeface="Lato"/>
              </a:rPr>
              <a:t>suggests, students struggle to correctly reference their work. </a:t>
            </a:r>
            <a:r>
              <a:rPr lang="en-GB" dirty="0">
                <a:highlight>
                  <a:srgbClr val="C7F0E1"/>
                </a:highlight>
                <a:latin typeface="Lato"/>
                <a:ea typeface="Lato"/>
                <a:cs typeface="Lato"/>
              </a:rPr>
              <a:t>To ensure they do not accidently plagiarise, “students should record their sources as they use them”.</a:t>
            </a:r>
            <a:endParaRPr lang="en-GB" sz="3400" dirty="0">
              <a:highlight>
                <a:srgbClr val="C7F0E1"/>
              </a:highlight>
              <a:latin typeface="Lato"/>
              <a:ea typeface="Lato"/>
              <a:cs typeface="Lato"/>
            </a:endParaRPr>
          </a:p>
        </p:txBody>
      </p:sp>
      <p:pic>
        <p:nvPicPr>
          <p:cNvPr id="4" name="Picture 3" descr="Person reading a book">
            <a:extLst>
              <a:ext uri="{FF2B5EF4-FFF2-40B4-BE49-F238E27FC236}">
                <a16:creationId xmlns:a16="http://schemas.microsoft.com/office/drawing/2014/main" id="{538619FD-4C61-00C5-BA47-3F3A2680A6C3}"/>
              </a:ext>
            </a:extLst>
          </p:cNvPr>
          <p:cNvPicPr>
            <a:picLocks noChangeAspect="1"/>
          </p:cNvPicPr>
          <p:nvPr/>
        </p:nvPicPr>
        <p:blipFill>
          <a:blip r:embed="rId2"/>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FC065C61-AD3F-13C1-3475-080CF21EBDE8}"/>
              </a:ext>
            </a:extLst>
          </p:cNvPr>
          <p:cNvSpPr txBox="1"/>
          <p:nvPr/>
        </p:nvSpPr>
        <p:spPr>
          <a:xfrm>
            <a:off x="6287449" y="5162110"/>
            <a:ext cx="3992631" cy="369332"/>
          </a:xfrm>
          <a:prstGeom prst="rect">
            <a:avLst/>
          </a:prstGeom>
          <a:solidFill>
            <a:srgbClr val="D0EEF9"/>
          </a:solidFill>
          <a:ln>
            <a:solidFill>
              <a:schemeClr val="tx1"/>
            </a:solidFill>
          </a:ln>
        </p:spPr>
        <p:txBody>
          <a:bodyPr wrap="none" lIns="91440" tIns="45720" rIns="91440" bIns="45720" rtlCol="0" anchor="t">
            <a:spAutoFit/>
          </a:bodyPr>
          <a:lstStyle/>
          <a:p>
            <a:r>
              <a:rPr lang="en-GB" dirty="0">
                <a:latin typeface="Calibri "/>
              </a:rPr>
              <a:t>Source 1: Pearson, 2023 (Paraphrased) </a:t>
            </a:r>
            <a:endParaRPr lang="en-US" dirty="0">
              <a:latin typeface="Calibri "/>
            </a:endParaRPr>
          </a:p>
        </p:txBody>
      </p:sp>
      <p:sp>
        <p:nvSpPr>
          <p:cNvPr id="6" name="TextBox 5">
            <a:extLst>
              <a:ext uri="{FF2B5EF4-FFF2-40B4-BE49-F238E27FC236}">
                <a16:creationId xmlns:a16="http://schemas.microsoft.com/office/drawing/2014/main" id="{694F0E8D-B0A2-820C-7C61-9C8C00014CC2}"/>
              </a:ext>
            </a:extLst>
          </p:cNvPr>
          <p:cNvSpPr txBox="1"/>
          <p:nvPr/>
        </p:nvSpPr>
        <p:spPr>
          <a:xfrm>
            <a:off x="6287449" y="5675318"/>
            <a:ext cx="5760680" cy="369332"/>
          </a:xfrm>
          <a:prstGeom prst="rect">
            <a:avLst/>
          </a:prstGeom>
          <a:solidFill>
            <a:srgbClr val="C7F0E1"/>
          </a:solidFill>
          <a:ln>
            <a:solidFill>
              <a:schemeClr val="tx1"/>
            </a:solidFill>
          </a:ln>
        </p:spPr>
        <p:txBody>
          <a:bodyPr wrap="none" lIns="91440" tIns="45720" rIns="91440" bIns="45720" rtlCol="0" anchor="t">
            <a:spAutoFit/>
          </a:bodyPr>
          <a:lstStyle/>
          <a:p>
            <a:r>
              <a:rPr lang="en-GB" dirty="0">
                <a:latin typeface="Calibri "/>
              </a:rPr>
              <a:t>Source 2: Williams, Armstrong and Wang, 2024 (quotation) </a:t>
            </a:r>
            <a:endParaRPr lang="en-US" dirty="0">
              <a:latin typeface="Calibri "/>
            </a:endParaRPr>
          </a:p>
        </p:txBody>
      </p:sp>
    </p:spTree>
    <p:extLst>
      <p:ext uri="{BB962C8B-B14F-4D97-AF65-F5344CB8AC3E}">
        <p14:creationId xmlns:p14="http://schemas.microsoft.com/office/powerpoint/2010/main" val="4051668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p:txBody>
          <a:bodyPr/>
          <a:lstStyle/>
          <a:p>
            <a:r>
              <a:rPr lang="en-GB" dirty="0"/>
              <a:t>Example: narrative &amp; parenthetical</a:t>
            </a:r>
            <a:endParaRPr lang="en-US" dirty="0"/>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2" y="2133600"/>
            <a:ext cx="6304249" cy="2590800"/>
          </a:xfrm>
        </p:spPr>
        <p:txBody>
          <a:bodyPr vert="horz" lIns="91440" tIns="45720" rIns="91440" bIns="45720" rtlCol="0" anchor="t">
            <a:normAutofit lnSpcReduction="10000"/>
          </a:bodyPr>
          <a:lstStyle/>
          <a:p>
            <a:pPr marL="0" indent="0">
              <a:buNone/>
            </a:pPr>
            <a:r>
              <a:rPr lang="en-GB" b="1">
                <a:solidFill>
                  <a:schemeClr val="accent2"/>
                </a:solidFill>
                <a:latin typeface="Lato"/>
                <a:ea typeface="Lato"/>
                <a:cs typeface="Lato"/>
              </a:rPr>
              <a:t>Pearson (2023) </a:t>
            </a:r>
            <a:r>
              <a:rPr lang="en-GB" dirty="0">
                <a:latin typeface="Lato"/>
                <a:ea typeface="Lato"/>
                <a:cs typeface="Lato"/>
              </a:rPr>
              <a:t>suggests</a:t>
            </a:r>
            <a:r>
              <a:rPr lang="en-GB" b="1" dirty="0">
                <a:solidFill>
                  <a:schemeClr val="accent2"/>
                </a:solidFill>
                <a:latin typeface="Lato"/>
                <a:ea typeface="Lato"/>
                <a:cs typeface="Lato"/>
              </a:rPr>
              <a:t> </a:t>
            </a:r>
            <a:r>
              <a:rPr lang="en-GB" dirty="0">
                <a:latin typeface="Lato"/>
                <a:ea typeface="Lato"/>
                <a:cs typeface="Lato"/>
              </a:rPr>
              <a:t>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dirty="0">
                <a:solidFill>
                  <a:schemeClr val="accent2"/>
                </a:solidFill>
                <a:latin typeface="Lato"/>
                <a:ea typeface="Lato"/>
                <a:cs typeface="Lato"/>
              </a:rPr>
              <a:t>” </a:t>
            </a:r>
            <a:r>
              <a:rPr lang="en-GB" b="1">
                <a:solidFill>
                  <a:schemeClr val="accent2"/>
                </a:solidFill>
                <a:latin typeface="Lato"/>
                <a:ea typeface="Lato"/>
                <a:cs typeface="Lato"/>
              </a:rPr>
              <a:t>(Williams, Armstrong and Wang, </a:t>
            </a:r>
            <a:r>
              <a:rPr lang="en-GB" b="1" dirty="0">
                <a:solidFill>
                  <a:schemeClr val="accent2"/>
                </a:solidFill>
                <a:latin typeface="Lato"/>
                <a:ea typeface="Lato"/>
                <a:cs typeface="Lato"/>
              </a:rPr>
              <a:t>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2"/>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30671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9C902-0A45-1C8C-A212-CA742862C391}"/>
              </a:ext>
            </a:extLst>
          </p:cNvPr>
          <p:cNvSpPr>
            <a:spLocks noGrp="1"/>
          </p:cNvSpPr>
          <p:nvPr>
            <p:ph type="title"/>
          </p:nvPr>
        </p:nvSpPr>
        <p:spPr/>
        <p:txBody>
          <a:bodyPr/>
          <a:lstStyle/>
          <a:p>
            <a:r>
              <a:rPr lang="en-GB" dirty="0"/>
              <a:t>Spot the in-text citations</a:t>
            </a:r>
          </a:p>
        </p:txBody>
      </p:sp>
      <p:sp>
        <p:nvSpPr>
          <p:cNvPr id="5" name="TextBox 4">
            <a:extLst>
              <a:ext uri="{FF2B5EF4-FFF2-40B4-BE49-F238E27FC236}">
                <a16:creationId xmlns:a16="http://schemas.microsoft.com/office/drawing/2014/main" id="{65596634-0D81-1475-ADAE-3E4A4576C28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solidFill>
                  <a:srgbClr val="3A3A3A"/>
                </a:solidFill>
                <a:latin typeface="Aptos"/>
              </a:rPr>
              <a:t>Khan, N.U., </a:t>
            </a:r>
            <a:r>
              <a:rPr lang="en-GB" sz="1000" err="1">
                <a:solidFill>
                  <a:srgbClr val="3A3A3A"/>
                </a:solidFill>
                <a:latin typeface="Aptos"/>
              </a:rPr>
              <a:t>Zhongyi</a:t>
            </a:r>
            <a:r>
              <a:rPr lang="en-GB" sz="1000">
                <a:solidFill>
                  <a:srgbClr val="3A3A3A"/>
                </a:solidFill>
                <a:latin typeface="Aptos"/>
              </a:rPr>
              <a:t>, P., Han, H., and Ariza-Montes, A. (2023) ‘Linking public leadership and public project success: the mediating role of team building’, </a:t>
            </a:r>
            <a:r>
              <a:rPr lang="en-GB" sz="1000" i="1">
                <a:solidFill>
                  <a:srgbClr val="3A3A3A"/>
                </a:solidFill>
                <a:latin typeface="Aptos"/>
              </a:rPr>
              <a:t>Humanities &amp; social sciences communications</a:t>
            </a:r>
            <a:r>
              <a:rPr lang="en-GB" sz="1000">
                <a:solidFill>
                  <a:srgbClr val="3A3A3A"/>
                </a:solidFill>
                <a:latin typeface="Aptos"/>
              </a:rPr>
              <a:t>, 10(1), pp. 286–10. Available at: https://doi.org/10.1057/s41599-</a:t>
            </a:r>
            <a:r>
              <a:rPr lang="en-GB" sz="1000" dirty="0">
                <a:solidFill>
                  <a:srgbClr val="3A3A3A"/>
                </a:solidFill>
                <a:latin typeface="Aptos"/>
              </a:rPr>
              <a:t>023-01791-y.</a:t>
            </a:r>
          </a:p>
        </p:txBody>
      </p:sp>
      <p:pic>
        <p:nvPicPr>
          <p:cNvPr id="7" name="Picture 6" descr="A white text on a white background&#10;&#10;AI-generated content may be incorrect.">
            <a:extLst>
              <a:ext uri="{FF2B5EF4-FFF2-40B4-BE49-F238E27FC236}">
                <a16:creationId xmlns:a16="http://schemas.microsoft.com/office/drawing/2014/main" id="{8FC29078-E5DD-E8FE-0AA0-2AB1380BB1CC}"/>
              </a:ext>
            </a:extLst>
          </p:cNvPr>
          <p:cNvPicPr>
            <a:picLocks noChangeAspect="1"/>
          </p:cNvPicPr>
          <p:nvPr/>
        </p:nvPicPr>
        <p:blipFill>
          <a:blip r:embed="rId2"/>
          <a:stretch>
            <a:fillRect/>
          </a:stretch>
        </p:blipFill>
        <p:spPr>
          <a:xfrm>
            <a:off x="4388529" y="1404089"/>
            <a:ext cx="7417756" cy="4477793"/>
          </a:xfrm>
          <a:prstGeom prst="rect">
            <a:avLst/>
          </a:prstGeom>
        </p:spPr>
      </p:pic>
    </p:spTree>
    <p:extLst>
      <p:ext uri="{BB962C8B-B14F-4D97-AF65-F5344CB8AC3E}">
        <p14:creationId xmlns:p14="http://schemas.microsoft.com/office/powerpoint/2010/main" val="124177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27EFF-D999-C9BB-EA65-8CD9B3D67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CADB7-1EBD-E6BA-ACF8-6A7FCDCF745A}"/>
              </a:ext>
            </a:extLst>
          </p:cNvPr>
          <p:cNvSpPr>
            <a:spLocks noGrp="1"/>
          </p:cNvSpPr>
          <p:nvPr>
            <p:ph type="title"/>
          </p:nvPr>
        </p:nvSpPr>
        <p:spPr/>
        <p:txBody>
          <a:bodyPr/>
          <a:lstStyle/>
          <a:p>
            <a:r>
              <a:rPr lang="en-GB" dirty="0"/>
              <a:t>Spot the citations</a:t>
            </a:r>
          </a:p>
        </p:txBody>
      </p:sp>
      <p:sp>
        <p:nvSpPr>
          <p:cNvPr id="6" name="TextBox 5">
            <a:extLst>
              <a:ext uri="{FF2B5EF4-FFF2-40B4-BE49-F238E27FC236}">
                <a16:creationId xmlns:a16="http://schemas.microsoft.com/office/drawing/2014/main" id="{11A8E4F3-212A-1EB4-8374-029237953028}"/>
              </a:ext>
            </a:extLst>
          </p:cNvPr>
          <p:cNvSpPr txBox="1"/>
          <p:nvPr/>
        </p:nvSpPr>
        <p:spPr>
          <a:xfrm>
            <a:off x="-13335" y="5909310"/>
            <a:ext cx="119062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endParaRPr lang="en-GB" dirty="0"/>
          </a:p>
        </p:txBody>
      </p:sp>
      <p:pic>
        <p:nvPicPr>
          <p:cNvPr id="8" name="Picture 7" descr="A white text with red text&#10;&#10;AI-generated content may be incorrect.">
            <a:extLst>
              <a:ext uri="{FF2B5EF4-FFF2-40B4-BE49-F238E27FC236}">
                <a16:creationId xmlns:a16="http://schemas.microsoft.com/office/drawing/2014/main" id="{78379803-A2FB-CB77-A076-4A997BB1BB19}"/>
              </a:ext>
            </a:extLst>
          </p:cNvPr>
          <p:cNvPicPr>
            <a:picLocks noChangeAspect="1"/>
          </p:cNvPicPr>
          <p:nvPr/>
        </p:nvPicPr>
        <p:blipFill>
          <a:blip r:embed="rId2"/>
          <a:stretch>
            <a:fillRect/>
          </a:stretch>
        </p:blipFill>
        <p:spPr>
          <a:xfrm>
            <a:off x="4307912" y="1428852"/>
            <a:ext cx="7585683" cy="4493712"/>
          </a:xfrm>
          <a:prstGeom prst="rect">
            <a:avLst/>
          </a:prstGeom>
        </p:spPr>
      </p:pic>
      <p:sp>
        <p:nvSpPr>
          <p:cNvPr id="4" name="TextBox 3">
            <a:extLst>
              <a:ext uri="{FF2B5EF4-FFF2-40B4-BE49-F238E27FC236}">
                <a16:creationId xmlns:a16="http://schemas.microsoft.com/office/drawing/2014/main" id="{874C01AF-9078-9742-F738-864AC7E4294F}"/>
              </a:ext>
            </a:extLst>
          </p:cNvPr>
          <p:cNvSpPr txBox="1"/>
          <p:nvPr/>
        </p:nvSpPr>
        <p:spPr>
          <a:xfrm>
            <a:off x="185531" y="1934816"/>
            <a:ext cx="3922641" cy="3785652"/>
          </a:xfrm>
          <a:prstGeom prst="rect">
            <a:avLst/>
          </a:prstGeom>
          <a:no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5" name="Straight Arrow Connector 4">
            <a:extLst>
              <a:ext uri="{FF2B5EF4-FFF2-40B4-BE49-F238E27FC236}">
                <a16:creationId xmlns:a16="http://schemas.microsoft.com/office/drawing/2014/main" id="{D59E4C49-A887-E6C9-2A1D-4891A20B1BC3}"/>
              </a:ext>
            </a:extLst>
          </p:cNvPr>
          <p:cNvCxnSpPr/>
          <p:nvPr/>
        </p:nvCxnSpPr>
        <p:spPr>
          <a:xfrm flipV="1">
            <a:off x="3677477" y="3001616"/>
            <a:ext cx="3465445" cy="53008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24F83D06-C111-7703-39A9-FC4E5EB2EEF2}"/>
              </a:ext>
            </a:extLst>
          </p:cNvPr>
          <p:cNvCxnSpPr>
            <a:cxnSpLocks/>
          </p:cNvCxnSpPr>
          <p:nvPr/>
        </p:nvCxnSpPr>
        <p:spPr>
          <a:xfrm flipV="1">
            <a:off x="3472069" y="4605128"/>
            <a:ext cx="3564833" cy="61622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952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p:txBody>
          <a:bodyPr/>
          <a:lstStyle/>
          <a:p>
            <a:r>
              <a:rPr lang="en-GB"/>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2"/>
          <a:stretch>
            <a:fillRect/>
          </a:stretch>
        </p:blipFill>
        <p:spPr>
          <a:xfrm>
            <a:off x="696912" y="1578263"/>
            <a:ext cx="6618721" cy="45327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7928957" y="3709093"/>
            <a:ext cx="3145288"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3"/>
              </a:rPr>
              <a:t>Cite Them Right</a:t>
            </a:r>
            <a:endParaRPr lang="en-GB" sz="2400" dirty="0">
              <a:latin typeface="Calibri "/>
            </a:endParaRPr>
          </a:p>
          <a:p>
            <a:endParaRPr lang="en-GB" sz="2400" dirty="0">
              <a:latin typeface="Calibri "/>
            </a:endParaRPr>
          </a:p>
          <a:p>
            <a:pPr marL="285750" indent="-285750">
              <a:buFont typeface="Arial" panose="020B0604020202020204" pitchFamily="34" charset="0"/>
              <a:buChar char="•"/>
            </a:pPr>
            <a:r>
              <a:rPr lang="en-GB" sz="2400" dirty="0">
                <a:latin typeface="Calibri "/>
                <a:hlinkClick r:id="rId4"/>
              </a:rPr>
              <a:t>Setting out citations</a:t>
            </a:r>
            <a:endParaRPr lang="en-US" sz="2400" dirty="0">
              <a:latin typeface="Calibri "/>
            </a:endParaRPr>
          </a:p>
        </p:txBody>
      </p:sp>
    </p:spTree>
    <p:extLst>
      <p:ext uri="{BB962C8B-B14F-4D97-AF65-F5344CB8AC3E}">
        <p14:creationId xmlns:p14="http://schemas.microsoft.com/office/powerpoint/2010/main" val="1780359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2090"/>
            <a:ext cx="7905750"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19" y="4575649"/>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a:t>
            </a:r>
            <a:r>
              <a:rPr lang="en-GB" sz="2000" i="1" dirty="0">
                <a:latin typeface="Calibri"/>
                <a:ea typeface="Calibri Light"/>
                <a:cs typeface="Calibri Light"/>
              </a:rPr>
              <a:t>generally</a:t>
            </a:r>
            <a:r>
              <a:rPr lang="en-GB" sz="2000" dirty="0">
                <a:latin typeface="Calibri"/>
                <a:ea typeface="Calibri Light"/>
                <a:cs typeface="Calibri Light"/>
              </a:rPr>
              <a:t>)include initials.</a:t>
            </a:r>
            <a:endParaRPr lang="en-GB" sz="2000" dirty="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15" name="TextBox 14">
            <a:extLst>
              <a:ext uri="{FF2B5EF4-FFF2-40B4-BE49-F238E27FC236}">
                <a16:creationId xmlns:a16="http://schemas.microsoft.com/office/drawing/2014/main" id="{382E5B65-ADAA-CACD-D873-B41F765753D9}"/>
              </a:ext>
            </a:extLst>
          </p:cNvPr>
          <p:cNvSpPr txBox="1"/>
          <p:nvPr/>
        </p:nvSpPr>
        <p:spPr>
          <a:xfrm>
            <a:off x="6783919" y="18514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pic>
        <p:nvPicPr>
          <p:cNvPr id="23" name="Graphic 22" descr="Tick with solid fill">
            <a:extLst>
              <a:ext uri="{FF2B5EF4-FFF2-40B4-BE49-F238E27FC236}">
                <a16:creationId xmlns:a16="http://schemas.microsoft.com/office/drawing/2014/main" id="{45C8EF93-22A2-EB0A-FB13-1AF1F3B733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1849886"/>
            <a:ext cx="507305" cy="475990"/>
          </a:xfrm>
          <a:prstGeom prst="rect">
            <a:avLst/>
          </a:prstGeom>
        </p:spPr>
      </p:pic>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2"/>
          <a:stretch>
            <a:fillRect/>
          </a:stretch>
        </p:blipFill>
        <p:spPr>
          <a:xfrm>
            <a:off x="9569768" y="343090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710698"/>
            <a:ext cx="7756855" cy="4087648"/>
          </a:xfrm>
        </p:spPr>
        <p:txBody>
          <a:bodyPr vert="horz" lIns="91440" tIns="45720" rIns="91440" bIns="45720" rtlCol="0" anchor="t">
            <a:normAutofit fontScale="92500" lnSpcReduction="10000"/>
          </a:bodyPr>
          <a:lstStyle/>
          <a:p>
            <a:pPr>
              <a:buFont typeface="Arial" panose="020B0604020202020204" pitchFamily="34" charset="0"/>
              <a:buChar char="•"/>
            </a:pPr>
            <a:r>
              <a:rPr lang="en-GB" dirty="0">
                <a:latin typeface="Calibri"/>
                <a:ea typeface="Calibri"/>
                <a:cs typeface="Calibri"/>
                <a:hlinkClick r:id="rId3"/>
              </a:rPr>
              <a:t>How to use your reading in your essays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en-GB" dirty="0">
                <a:latin typeface="Calibri"/>
                <a:ea typeface="Calibri"/>
                <a:cs typeface="Calibri"/>
                <a:hlinkClick r:id="rId4"/>
              </a:rPr>
              <a:t>Setting out citations</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Harvard Referencing: </a:t>
            </a:r>
            <a:r>
              <a:rPr lang="en-GB" dirty="0">
                <a:latin typeface="Calibri"/>
                <a:ea typeface="Calibri"/>
                <a:cs typeface="Calibri"/>
                <a:hlinkClick r:id="rId5"/>
              </a:rPr>
              <a:t>The Mechanics </a:t>
            </a:r>
            <a:r>
              <a:rPr lang="en-GB" dirty="0">
                <a:latin typeface="Calibri"/>
                <a:ea typeface="Calibri"/>
                <a:cs typeface="Calibri"/>
              </a:rPr>
              <a:t>(infoskills).</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6"/>
              </a:rPr>
              <a:t>The Student Phrasebook</a:t>
            </a:r>
            <a:endParaRPr lang="en-GB" dirty="0">
              <a:latin typeface="Calibri"/>
              <a:ea typeface="Calibri"/>
              <a:cs typeface="Calibri"/>
            </a:endParaRP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7"/>
              </a:rPr>
              <a:t>Manchester University Phrasebank</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8"/>
          <a:stretch>
            <a:fillRect/>
          </a:stretch>
        </p:blipFill>
        <p:spPr>
          <a:xfrm>
            <a:off x="8445539" y="138225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9"/>
          <a:stretch>
            <a:fillRect/>
          </a:stretch>
        </p:blipFill>
        <p:spPr>
          <a:xfrm>
            <a:off x="7176047" y="30190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a:solidFill>
                  <a:schemeClr val="accent2"/>
                </a:solidFill>
                <a:latin typeface="Calibri"/>
                <a:ea typeface="Calibri"/>
                <a:cs typeface="Calibri"/>
              </a:rPr>
              <a:t>Who?</a:t>
            </a:r>
            <a:r>
              <a:rPr lang="en-US" dirty="0">
                <a:latin typeface="Calibri"/>
                <a:ea typeface="Calibri"/>
                <a:cs typeface="Calibri"/>
              </a:rPr>
              <a:t>    </a:t>
            </a:r>
            <a:endParaRPr lang="en-US" dirty="0">
              <a:solidFill>
                <a:srgbClr val="000000"/>
              </a:solidFill>
              <a:latin typeface="Calibri"/>
              <a:ea typeface="Calibri"/>
              <a:cs typeface="Calibri"/>
            </a:endParaRPr>
          </a:p>
          <a:p>
            <a:pPr lvl="1">
              <a:buFont typeface="Arial" panose="020B0604020202020204" pitchFamily="34" charset="0"/>
              <a:buChar char="•"/>
            </a:pPr>
            <a:r>
              <a:rPr lang="en-US" b="1">
                <a:solidFill>
                  <a:schemeClr val="accent2"/>
                </a:solidFill>
                <a:latin typeface="Calibri"/>
                <a:ea typeface="Calibri"/>
                <a:cs typeface="Calibri"/>
              </a:rPr>
              <a:t>When?</a:t>
            </a:r>
            <a:r>
              <a:rPr lang="en-US" dirty="0">
                <a:latin typeface="Calibri"/>
                <a:ea typeface="Calibri"/>
                <a:cs typeface="Calibri"/>
              </a:rPr>
              <a:t>   </a:t>
            </a:r>
            <a:endParaRPr lang="en-US" dirty="0">
              <a:solidFill>
                <a:srgbClr val="000000"/>
              </a:solidFill>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What?</a:t>
            </a:r>
            <a:r>
              <a:rPr lang="en-US" dirty="0">
                <a:latin typeface="Calibri"/>
                <a:ea typeface="Calibri"/>
                <a:cs typeface="Calibri"/>
              </a:rPr>
              <a:t>  </a:t>
            </a:r>
            <a:endParaRPr lang="en-US" dirty="0">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Where?</a:t>
            </a:r>
            <a:endParaRPr lang="en-US">
              <a:solidFill>
                <a:schemeClr val="accent2"/>
              </a:solidFill>
              <a:latin typeface="Calibri"/>
              <a:ea typeface="Calibri"/>
              <a:cs typeface="Calibri"/>
            </a:endParaRP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
        <p:nvSpPr>
          <p:cNvPr id="4" name="TextBox 3">
            <a:extLst>
              <a:ext uri="{FF2B5EF4-FFF2-40B4-BE49-F238E27FC236}">
                <a16:creationId xmlns:a16="http://schemas.microsoft.com/office/drawing/2014/main" id="{6B1EC8E7-5BB5-88DB-C33F-53D6E3B5770C}"/>
              </a:ext>
            </a:extLst>
          </p:cNvPr>
          <p:cNvSpPr txBox="1"/>
          <p:nvPr/>
        </p:nvSpPr>
        <p:spPr>
          <a:xfrm rot="480000">
            <a:off x="7608454" y="3936999"/>
            <a:ext cx="2419928" cy="19389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Punctuation, CAPITALISATION and </a:t>
            </a:r>
            <a:r>
              <a:rPr lang="en-GB" sz="2400" i="1">
                <a:latin typeface="Calibri"/>
                <a:ea typeface="Calibri"/>
                <a:cs typeface="Calibri"/>
              </a:rPr>
              <a:t>italicisation </a:t>
            </a:r>
            <a:r>
              <a:rPr lang="en-GB" sz="2400">
                <a:latin typeface="Calibri"/>
                <a:ea typeface="Calibri"/>
                <a:cs typeface="Calibri"/>
              </a:rPr>
              <a:t>are important in Harvard!</a:t>
            </a:r>
            <a:endParaRPr lang="en-US" sz="2400">
              <a:latin typeface="Calibri"/>
              <a:ea typeface="Calibri"/>
              <a:cs typeface="Calibri"/>
            </a:endParaRPr>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p:txBody>
          <a:bodyPr/>
          <a:lstStyle/>
          <a:p>
            <a:r>
              <a:rPr lang="en-GB" dirty="0"/>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2"/>
          <a:stretch>
            <a:fillRect/>
          </a:stretch>
        </p:blipFill>
        <p:spPr>
          <a:xfrm>
            <a:off x="220910" y="1361318"/>
            <a:ext cx="3653458" cy="4871416"/>
          </a:xfrm>
          <a:prstGeom prst="rect">
            <a:avLst/>
          </a:prstGeom>
        </p:spPr>
      </p:pic>
      <p:sp>
        <p:nvSpPr>
          <p:cNvPr id="5" name="TextBox 4">
            <a:extLst>
              <a:ext uri="{FF2B5EF4-FFF2-40B4-BE49-F238E27FC236}">
                <a16:creationId xmlns:a16="http://schemas.microsoft.com/office/drawing/2014/main" id="{04F5B5D7-FCFF-3626-D170-EDDD78F486A4}"/>
              </a:ext>
            </a:extLst>
          </p:cNvPr>
          <p:cNvSpPr txBox="1"/>
          <p:nvPr/>
        </p:nvSpPr>
        <p:spPr>
          <a:xfrm>
            <a:off x="4275926" y="1904082"/>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When?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3"/>
          <a:stretch>
            <a:fillRect/>
          </a:stretch>
        </p:blipFill>
        <p:spPr>
          <a:xfrm>
            <a:off x="10439155" y="4147760"/>
            <a:ext cx="1752845" cy="2143424"/>
          </a:xfrm>
          <a:prstGeom prst="rect">
            <a:avLst/>
          </a:prstGeom>
        </p:spPr>
      </p:pic>
    </p:spTree>
    <p:extLst>
      <p:ext uri="{BB962C8B-B14F-4D97-AF65-F5344CB8AC3E}">
        <p14:creationId xmlns:p14="http://schemas.microsoft.com/office/powerpoint/2010/main" val="570044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824195" cy="46250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67259" y="2026767"/>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dirty="0">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68893" y="2924465"/>
            <a:ext cx="2591023"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68896" y="3504564"/>
            <a:ext cx="2591018"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68893" y="5423770"/>
            <a:ext cx="2591022"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67888" y="1417982"/>
            <a:ext cx="3631597" cy="47641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14854" y="2808271"/>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5"/>
          <a:stretch>
            <a:fillRect/>
          </a:stretch>
        </p:blipFill>
        <p:spPr>
          <a:xfrm>
            <a:off x="6200348" y="4038715"/>
            <a:ext cx="1752845" cy="2143424"/>
          </a:xfrm>
          <a:prstGeom prst="rect">
            <a:avLst/>
          </a:prstGeom>
        </p:spPr>
      </p:pic>
    </p:spTree>
    <p:extLst>
      <p:ext uri="{BB962C8B-B14F-4D97-AF65-F5344CB8AC3E}">
        <p14:creationId xmlns:p14="http://schemas.microsoft.com/office/powerpoint/2010/main" val="27237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p:txBody>
          <a:bodyPr/>
          <a:lstStyle/>
          <a:p>
            <a:r>
              <a:rPr lang="en-GB" dirty="0"/>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The study skills handbook.</a:t>
            </a:r>
            <a:endParaRPr lang="en-US" sz="2800" i="1" dirty="0"/>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Bloomsbury Academic.</a:t>
            </a:r>
            <a:endParaRPr lang="en-US" sz="2800" dirty="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5441" y="5624860"/>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(Cottrell, 2024)</a:t>
            </a:r>
            <a:endParaRPr lang="en-US" dirty="0">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in </a:t>
              </a:r>
              <a:r>
                <a:rPr lang="en-GB" sz="2400">
                  <a:latin typeface="Calibri"/>
                  <a:ea typeface="Calibri Light"/>
                  <a:cs typeface="Calibri Light"/>
                </a:rPr>
                <a:t>round brackets</a:t>
              </a:r>
              <a:r>
                <a:rPr lang="en-GB" sz="2400" dirty="0">
                  <a:latin typeface="Calibri"/>
                  <a:ea typeface="Calibri Light"/>
                  <a:cs typeface="Calibri Light"/>
                </a:rPr>
                <a:t>.</a:t>
              </a:r>
              <a:endParaRPr lang="en-GB" sz="2400" dirty="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Publisher</a:t>
              </a:r>
              <a:endParaRPr lang="en-GB" sz="2400" dirty="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WHAT?</a:t>
              </a:r>
              <a:r>
                <a:rPr lang="en-GB" sz="2400" dirty="0">
                  <a:latin typeface="Calibri"/>
                  <a:ea typeface="Calibri Light"/>
                  <a:cs typeface="Calibri Light"/>
                </a:rPr>
                <a:t> Title of </a:t>
              </a:r>
              <a:r>
                <a:rPr lang="en-GB" sz="2400">
                  <a:latin typeface="Calibri"/>
                  <a:ea typeface="Calibri Light"/>
                  <a:cs typeface="Calibri Light"/>
                </a:rPr>
                <a:t>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F1768E5-F821-B682-ADD7-B4F513FA8B1F}"/>
              </a:ext>
            </a:extLst>
          </p:cNvPr>
          <p:cNvSpPr>
            <a:spLocks noGrp="1"/>
          </p:cNvSpPr>
          <p:nvPr>
            <p:ph type="title"/>
          </p:nvPr>
        </p:nvSpPr>
        <p:spPr/>
        <p:txBody>
          <a:bodyPr/>
          <a:lstStyle/>
          <a:p>
            <a:r>
              <a:rPr lang="en-US"/>
              <a:t>Edited book: Chapter</a:t>
            </a:r>
          </a:p>
        </p:txBody>
      </p:sp>
      <p:pic>
        <p:nvPicPr>
          <p:cNvPr id="4" name="Content Placeholder 3" descr="A close up of a book&#10;&#10;Description automatically generated">
            <a:extLst>
              <a:ext uri="{FF2B5EF4-FFF2-40B4-BE49-F238E27FC236}">
                <a16:creationId xmlns:a16="http://schemas.microsoft.com/office/drawing/2014/main" id="{36BD902C-BF04-A156-6617-2B7AF09A9ED4}"/>
              </a:ext>
            </a:extLst>
          </p:cNvPr>
          <p:cNvPicPr>
            <a:picLocks noGrp="1" noChangeAspect="1"/>
          </p:cNvPicPr>
          <p:nvPr>
            <p:ph sz="quarter" idx="10"/>
          </p:nvPr>
        </p:nvPicPr>
        <p:blipFill>
          <a:blip r:embed="rId2"/>
          <a:srcRect r="-56" b="64784"/>
          <a:stretch/>
        </p:blipFill>
        <p:spPr>
          <a:xfrm>
            <a:off x="393390" y="1422010"/>
            <a:ext cx="11798156" cy="1405642"/>
          </a:xfrm>
          <a:noFill/>
        </p:spPr>
      </p:pic>
      <p:sp>
        <p:nvSpPr>
          <p:cNvPr id="5" name="TextBox 4">
            <a:extLst>
              <a:ext uri="{FF2B5EF4-FFF2-40B4-BE49-F238E27FC236}">
                <a16:creationId xmlns:a16="http://schemas.microsoft.com/office/drawing/2014/main" id="{DE60F28E-602E-9CB6-1C38-9CD0B509DC6A}"/>
              </a:ext>
            </a:extLst>
          </p:cNvPr>
          <p:cNvSpPr txBox="1"/>
          <p:nvPr/>
        </p:nvSpPr>
        <p:spPr>
          <a:xfrm>
            <a:off x="8378433" y="5931580"/>
            <a:ext cx="36638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solidFill>
                <a:latin typeface="Calibri" panose="020F0502020204030204" pitchFamily="34" charset="0"/>
                <a:cs typeface="Calibri" panose="020F0502020204030204" pitchFamily="34" charset="0"/>
              </a:rPr>
              <a:t>UWTSD Harvard Referencing Guide</a:t>
            </a:r>
          </a:p>
        </p:txBody>
      </p:sp>
      <p:sp>
        <p:nvSpPr>
          <p:cNvPr id="6" name="Rectangle 5">
            <a:extLst>
              <a:ext uri="{FF2B5EF4-FFF2-40B4-BE49-F238E27FC236}">
                <a16:creationId xmlns:a16="http://schemas.microsoft.com/office/drawing/2014/main" id="{4EEBD78D-6FA0-0185-147C-0B817FA85530}"/>
              </a:ext>
            </a:extLst>
          </p:cNvPr>
          <p:cNvSpPr/>
          <p:nvPr/>
        </p:nvSpPr>
        <p:spPr>
          <a:xfrm>
            <a:off x="1272208" y="3041375"/>
            <a:ext cx="4075042" cy="2888972"/>
          </a:xfrm>
          <a:prstGeom prst="rect">
            <a:avLst/>
          </a:prstGeom>
          <a:solidFill>
            <a:srgbClr val="C7F0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DFC8A19-46F7-064A-E922-CF4F3A9EE36F}"/>
              </a:ext>
            </a:extLst>
          </p:cNvPr>
          <p:cNvSpPr/>
          <p:nvPr/>
        </p:nvSpPr>
        <p:spPr>
          <a:xfrm>
            <a:off x="5380381" y="3048000"/>
            <a:ext cx="6142381" cy="2875720"/>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A4A83F6-85B6-1513-57AD-E71C5988F07F}"/>
              </a:ext>
            </a:extLst>
          </p:cNvPr>
          <p:cNvSpPr txBox="1"/>
          <p:nvPr/>
        </p:nvSpPr>
        <p:spPr>
          <a:xfrm>
            <a:off x="5526156" y="3200399"/>
            <a:ext cx="599660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Calibri"/>
                <a:ea typeface="Calibri"/>
                <a:cs typeface="Calibri"/>
              </a:rPr>
              <a:t>Neyround</a:t>
            </a:r>
            <a:r>
              <a:rPr lang="en-GB" sz="2400" dirty="0">
                <a:latin typeface="Calibri"/>
                <a:ea typeface="Calibri"/>
                <a:cs typeface="Calibri"/>
              </a:rPr>
              <a:t>, P. (2019) 'Ethical leadership in policing: towards a new evidence-based, ethical professionalism?', in P. Ramshaw, M. Simpson and M. </a:t>
            </a:r>
            <a:r>
              <a:rPr lang="en-GB" sz="2400" dirty="0" err="1">
                <a:latin typeface="Calibri"/>
                <a:ea typeface="Calibri"/>
                <a:cs typeface="Calibri"/>
              </a:rPr>
              <a:t>Silverstri</a:t>
            </a:r>
            <a:r>
              <a:rPr lang="en-GB" sz="2400" dirty="0">
                <a:latin typeface="Calibri"/>
                <a:ea typeface="Calibri"/>
                <a:cs typeface="Calibri"/>
              </a:rPr>
              <a:t> (eds) </a:t>
            </a:r>
            <a:r>
              <a:rPr lang="en-GB" sz="2400" i="1" dirty="0">
                <a:latin typeface="Calibri"/>
                <a:ea typeface="Calibri"/>
                <a:cs typeface="Calibri"/>
              </a:rPr>
              <a:t>Police leadership: changing landscapes</a:t>
            </a:r>
            <a:r>
              <a:rPr lang="en-GB" sz="2400" dirty="0">
                <a:latin typeface="Calibri"/>
                <a:ea typeface="Calibri"/>
                <a:cs typeface="Calibri"/>
              </a:rPr>
              <a:t>. Palgrave Macmillan, pp. 3-22.</a:t>
            </a:r>
            <a:endParaRPr lang="en-US" sz="2400" dirty="0">
              <a:latin typeface="Calibri"/>
              <a:ea typeface="Calibri"/>
              <a:cs typeface="Calibri"/>
            </a:endParaRPr>
          </a:p>
          <a:p>
            <a:pPr algn="l"/>
            <a:endParaRPr lang="en-US">
              <a:ea typeface="Calibri Light"/>
              <a:cs typeface="Calibri Light"/>
            </a:endParaRPr>
          </a:p>
        </p:txBody>
      </p:sp>
      <p:sp>
        <p:nvSpPr>
          <p:cNvPr id="10" name="TextBox 9">
            <a:extLst>
              <a:ext uri="{FF2B5EF4-FFF2-40B4-BE49-F238E27FC236}">
                <a16:creationId xmlns:a16="http://schemas.microsoft.com/office/drawing/2014/main" id="{60EE027E-7021-5DE5-3BF2-5470DF0719FA}"/>
              </a:ext>
            </a:extLst>
          </p:cNvPr>
          <p:cNvSpPr txBox="1"/>
          <p:nvPr/>
        </p:nvSpPr>
        <p:spPr>
          <a:xfrm>
            <a:off x="1470991" y="3200399"/>
            <a:ext cx="31540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Light"/>
                <a:cs typeface="Calibri Light"/>
              </a:rPr>
              <a:t>(</a:t>
            </a:r>
            <a:r>
              <a:rPr lang="en-US" sz="2400" err="1">
                <a:latin typeface="Calibri"/>
                <a:ea typeface="Calibri Light"/>
                <a:cs typeface="Calibri Light"/>
              </a:rPr>
              <a:t>Neyround</a:t>
            </a:r>
            <a:r>
              <a:rPr lang="en-US" sz="2400">
                <a:latin typeface="Calibri"/>
                <a:ea typeface="Calibri Light"/>
                <a:cs typeface="Calibri Light"/>
              </a:rPr>
              <a:t>, 2019, p.16.)</a:t>
            </a:r>
            <a:endParaRPr lang="en-US" sz="2400">
              <a:latin typeface="Calibri"/>
              <a:ea typeface="Calibri"/>
              <a:cs typeface="Calibri"/>
            </a:endParaRPr>
          </a:p>
        </p:txBody>
      </p:sp>
    </p:spTree>
    <p:extLst>
      <p:ext uri="{BB962C8B-B14F-4D97-AF65-F5344CB8AC3E}">
        <p14:creationId xmlns:p14="http://schemas.microsoft.com/office/powerpoint/2010/main" val="2146982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p:txBody>
          <a:bodyPr/>
          <a:lstStyle/>
          <a:p>
            <a:r>
              <a:rPr lang="en-GB"/>
              <a:t>Referencing a journal article</a:t>
            </a:r>
            <a:endParaRPr lang="en-GB" dirty="0"/>
          </a:p>
        </p:txBody>
      </p:sp>
      <p:sp>
        <p:nvSpPr>
          <p:cNvPr id="5" name="TextBox 4">
            <a:extLst>
              <a:ext uri="{FF2B5EF4-FFF2-40B4-BE49-F238E27FC236}">
                <a16:creationId xmlns:a16="http://schemas.microsoft.com/office/drawing/2014/main" id="{4D8F5E0B-9EEA-7A38-AB72-15CF25162F07}"/>
              </a:ext>
            </a:extLst>
          </p:cNvPr>
          <p:cNvSpPr txBox="1"/>
          <p:nvPr/>
        </p:nvSpPr>
        <p:spPr>
          <a:xfrm>
            <a:off x="4502201" y="1767522"/>
            <a:ext cx="7667252"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a:latin typeface="Calibri"/>
                <a:cs typeface="Arial"/>
              </a:rPr>
              <a:t> -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a:solidFill>
                  <a:srgbClr val="D1428D"/>
                </a:solidFill>
                <a:latin typeface="Calibri"/>
                <a:cs typeface="Arial"/>
              </a:rPr>
              <a:t>When? </a:t>
            </a:r>
            <a:r>
              <a:rPr lang="en-US" sz="3200" dirty="0">
                <a:latin typeface="Calibri"/>
                <a:cs typeface="Arial"/>
              </a:rPr>
              <a:t>-</a:t>
            </a:r>
            <a:r>
              <a:rPr lang="en-US" sz="3200">
                <a:solidFill>
                  <a:srgbClr val="000000"/>
                </a:solidFill>
                <a:latin typeface="Calibri"/>
                <a:cs typeface="Arial"/>
              </a:rPr>
              <a:t> (</a:t>
            </a:r>
            <a:r>
              <a:rPr lang="en-US" sz="3200">
                <a:latin typeface="Calibri"/>
                <a:cs typeface="Arial"/>
              </a:rPr>
              <a:t>Date published).​</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a:latin typeface="Calibri"/>
                <a:cs typeface="Arial"/>
              </a:rPr>
              <a:t> - 'Title of article'.</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a:latin typeface="Calibri"/>
                <a:cs typeface="Arial"/>
              </a:rPr>
              <a:t> - </a:t>
            </a:r>
            <a:r>
              <a:rPr lang="en-US" sz="3200" i="1">
                <a:latin typeface="Calibri"/>
                <a:cs typeface="Arial"/>
              </a:rPr>
              <a:t>Journal Title</a:t>
            </a:r>
            <a:r>
              <a:rPr lang="en-US" sz="3200">
                <a:latin typeface="Calibri"/>
                <a:cs typeface="Arial"/>
              </a:rPr>
              <a:t>, issue information, doi </a:t>
            </a:r>
            <a:r>
              <a:rPr lang="en-US" sz="3200" dirty="0">
                <a:latin typeface="Calibri"/>
                <a:cs typeface="Arial"/>
              </a:rPr>
              <a:t>/url.</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2"/>
          <a:srcRect l="52" t="3880" r="258" b="2645"/>
          <a:stretch/>
        </p:blipFill>
        <p:spPr>
          <a:xfrm>
            <a:off x="696427" y="1446103"/>
            <a:ext cx="3497049" cy="4812101"/>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2"/>
          <a:srcRect l="9810" t="8607" r="4949" b="11680"/>
          <a:stretch/>
        </p:blipFill>
        <p:spPr>
          <a:xfrm>
            <a:off x="1756654" y="1947530"/>
            <a:ext cx="10435346" cy="4175874"/>
          </a:xfrm>
          <a:prstGeom prst="rect">
            <a:avLst/>
          </a:prstGeom>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Rectangle 7">
            <a:extLst>
              <a:ext uri="{FF2B5EF4-FFF2-40B4-BE49-F238E27FC236}">
                <a16:creationId xmlns:a16="http://schemas.microsoft.com/office/drawing/2014/main" id="{DCA957D5-9742-499E-C716-85D12291B8F3}"/>
              </a:ext>
            </a:extLst>
          </p:cNvPr>
          <p:cNvSpPr/>
          <p:nvPr/>
        </p:nvSpPr>
        <p:spPr>
          <a:xfrm>
            <a:off x="417535" y="4519806"/>
            <a:ext cx="2281822" cy="444676"/>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58881" y="1905062"/>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dirty="0">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3838282" y="4617770"/>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549558" y="2089729"/>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121907" y="2819859"/>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9451923" y="3800443"/>
            <a:ext cx="2488537" cy="461665"/>
            <a:chOff x="9451923" y="3800443"/>
            <a:chExt cx="2488537"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451923" y="3934690"/>
              <a:ext cx="639727"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6398871" y="2539453"/>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Doi</a:t>
              </a:r>
            </a:p>
          </p:txBody>
        </p:sp>
      </p:grpSp>
    </p:spTree>
    <p:extLst>
      <p:ext uri="{BB962C8B-B14F-4D97-AF65-F5344CB8AC3E}">
        <p14:creationId xmlns:p14="http://schemas.microsoft.com/office/powerpoint/2010/main" val="379787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p:txBody>
          <a:bodyPr/>
          <a:lstStyle/>
          <a:p>
            <a:r>
              <a:rPr lang="en-GB"/>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201541" y="571125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(Thompson, 2017)</a:t>
            </a:r>
            <a:endParaRPr lang="en-US" dirty="0">
              <a:latin typeface="Calibri"/>
              <a:ea typeface="Calibri"/>
              <a:cs typeface="Calibri"/>
            </a:endParaRPr>
          </a:p>
        </p:txBody>
      </p:sp>
      <p:sp>
        <p:nvSpPr>
          <p:cNvPr id="12" name="TextBox 11">
            <a:extLst>
              <a:ext uri="{FF2B5EF4-FFF2-40B4-BE49-F238E27FC236}">
                <a16:creationId xmlns:a16="http://schemas.microsoft.com/office/drawing/2014/main" id="{17A8E574-0EC1-57ED-953D-F280343B532B}"/>
              </a:ext>
            </a:extLst>
          </p:cNvPr>
          <p:cNvSpPr txBox="1"/>
          <p:nvPr/>
        </p:nvSpPr>
        <p:spPr>
          <a:xfrm>
            <a:off x="556592" y="3107634"/>
            <a:ext cx="2173358"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Thompson, P</a:t>
            </a:r>
            <a:r>
              <a:rPr lang="en-GB" sz="2800" dirty="0">
                <a:latin typeface="Calibri"/>
                <a:ea typeface="Calibri"/>
                <a:cs typeface="Calibri"/>
              </a:rPr>
              <a:t>.</a:t>
            </a:r>
          </a:p>
        </p:txBody>
      </p:sp>
      <p:sp>
        <p:nvSpPr>
          <p:cNvPr id="14" name="TextBox 13">
            <a:extLst>
              <a:ext uri="{FF2B5EF4-FFF2-40B4-BE49-F238E27FC236}">
                <a16:creationId xmlns:a16="http://schemas.microsoft.com/office/drawing/2014/main" id="{2F6A9D72-A952-6576-89BA-A4FEA8DB95AA}"/>
              </a:ext>
            </a:extLst>
          </p:cNvPr>
          <p:cNvSpPr txBox="1"/>
          <p:nvPr/>
        </p:nvSpPr>
        <p:spPr>
          <a:xfrm>
            <a:off x="556593" y="3631096"/>
            <a:ext cx="5413514"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Active Learning in Higher Education</a:t>
            </a:r>
            <a:r>
              <a:rPr lang="en-GB" sz="2800" dirty="0">
                <a:latin typeface="Calibri"/>
                <a:ea typeface="Calibri"/>
                <a:cs typeface="Calibri"/>
              </a:rPr>
              <a:t>,</a:t>
            </a:r>
            <a:endParaRPr lang="en-US" dirty="0"/>
          </a:p>
        </p:txBody>
      </p:sp>
      <p:sp>
        <p:nvSpPr>
          <p:cNvPr id="16" name="TextBox 15">
            <a:extLst>
              <a:ext uri="{FF2B5EF4-FFF2-40B4-BE49-F238E27FC236}">
                <a16:creationId xmlns:a16="http://schemas.microsoft.com/office/drawing/2014/main" id="{44210E4A-FFA6-4B9A-ADC6-D011F1B3AFBD}"/>
              </a:ext>
            </a:extLst>
          </p:cNvPr>
          <p:cNvSpPr txBox="1"/>
          <p:nvPr/>
        </p:nvSpPr>
        <p:spPr>
          <a:xfrm>
            <a:off x="2729948" y="3107634"/>
            <a:ext cx="1126437" cy="523220"/>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(2017)</a:t>
            </a:r>
          </a:p>
        </p:txBody>
      </p:sp>
      <p:sp>
        <p:nvSpPr>
          <p:cNvPr id="18" name="TextBox 17">
            <a:extLst>
              <a:ext uri="{FF2B5EF4-FFF2-40B4-BE49-F238E27FC236}">
                <a16:creationId xmlns:a16="http://schemas.microsoft.com/office/drawing/2014/main" id="{BA6CDF5C-8415-1A93-D5DB-DEB270D58D69}"/>
              </a:ext>
            </a:extLst>
          </p:cNvPr>
          <p:cNvSpPr txBox="1"/>
          <p:nvPr/>
        </p:nvSpPr>
        <p:spPr>
          <a:xfrm>
            <a:off x="3856384" y="3107635"/>
            <a:ext cx="7321827" cy="523220"/>
          </a:xfrm>
          <a:prstGeom prst="rect">
            <a:avLst/>
          </a:prstGeom>
          <a:solidFill>
            <a:schemeClr val="accent3">
              <a:lumMod val="20000"/>
              <a:lumOff val="80000"/>
            </a:schemeClr>
          </a:solidFill>
          <a:ln>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'Communication technology use and study skills',</a:t>
            </a:r>
            <a:endParaRPr lang="en-US"/>
          </a:p>
        </p:txBody>
      </p:sp>
      <p:sp>
        <p:nvSpPr>
          <p:cNvPr id="26" name="TextBox 25">
            <a:extLst>
              <a:ext uri="{FF2B5EF4-FFF2-40B4-BE49-F238E27FC236}">
                <a16:creationId xmlns:a16="http://schemas.microsoft.com/office/drawing/2014/main" id="{519D0E58-CEAA-074B-870E-8AC84CE5E80B}"/>
              </a:ext>
            </a:extLst>
          </p:cNvPr>
          <p:cNvSpPr txBox="1"/>
          <p:nvPr/>
        </p:nvSpPr>
        <p:spPr>
          <a:xfrm>
            <a:off x="5837582" y="3631095"/>
            <a:ext cx="3074505"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18(3), pp. 257-270.</a:t>
            </a:r>
            <a:endParaRPr lang="en-US"/>
          </a:p>
        </p:txBody>
      </p:sp>
      <p:sp>
        <p:nvSpPr>
          <p:cNvPr id="27" name="TextBox 19">
            <a:extLst>
              <a:ext uri="{FF2B5EF4-FFF2-40B4-BE49-F238E27FC236}">
                <a16:creationId xmlns:a16="http://schemas.microsoft.com/office/drawing/2014/main" id="{6A4F35A9-DE7E-5085-0E1B-F6FD4B53CD0B}"/>
              </a:ext>
            </a:extLst>
          </p:cNvPr>
          <p:cNvSpPr txBox="1"/>
          <p:nvPr/>
        </p:nvSpPr>
        <p:spPr>
          <a:xfrm>
            <a:off x="556591" y="4154556"/>
            <a:ext cx="6685723" cy="523220"/>
          </a:xfrm>
          <a:prstGeom prst="rect">
            <a:avLst/>
          </a:prstGeom>
          <a:solidFill>
            <a:srgbClr val="D0EEF9"/>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latin typeface="Calibri"/>
                <a:ea typeface="Calibri"/>
                <a:cs typeface="Calibri"/>
              </a:rPr>
              <a:t>https//doi.org/10.1177/1469787417715204</a:t>
            </a:r>
          </a:p>
        </p:txBody>
      </p:sp>
      <p:sp>
        <p:nvSpPr>
          <p:cNvPr id="24" name="TextBox 23">
            <a:extLst>
              <a:ext uri="{FF2B5EF4-FFF2-40B4-BE49-F238E27FC236}">
                <a16:creationId xmlns:a16="http://schemas.microsoft.com/office/drawing/2014/main" id="{43508DAC-87D0-CF2F-B416-D0B20C01F718}"/>
              </a:ext>
            </a:extLst>
          </p:cNvPr>
          <p:cNvSpPr txBox="1"/>
          <p:nvPr/>
        </p:nvSpPr>
        <p:spPr>
          <a:xfrm>
            <a:off x="8779565" y="3631095"/>
            <a:ext cx="2054088"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Available at: </a:t>
            </a:r>
            <a:endParaRPr lang="en-US"/>
          </a:p>
        </p:txBody>
      </p:sp>
      <p:sp>
        <p:nvSpPr>
          <p:cNvPr id="34" name="TextBox 33">
            <a:extLst>
              <a:ext uri="{FF2B5EF4-FFF2-40B4-BE49-F238E27FC236}">
                <a16:creationId xmlns:a16="http://schemas.microsoft.com/office/drawing/2014/main" id="{2E645A5C-673B-023C-F7F7-57302FB330ED}"/>
              </a:ext>
            </a:extLst>
          </p:cNvPr>
          <p:cNvSpPr txBox="1"/>
          <p:nvPr/>
        </p:nvSpPr>
        <p:spPr>
          <a:xfrm>
            <a:off x="7341706" y="4571997"/>
            <a:ext cx="473765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a:latin typeface="Calibri"/>
                <a:ea typeface="Calibri Light"/>
                <a:cs typeface="Calibri Light"/>
              </a:rPr>
              <a:t>Journal Title </a:t>
            </a:r>
            <a:r>
              <a:rPr lang="en-GB" sz="2400" i="1">
                <a:latin typeface="Calibri"/>
                <a:ea typeface="Calibri Light"/>
                <a:cs typeface="Calibri Light"/>
              </a:rPr>
              <a:t>in </a:t>
            </a:r>
            <a:r>
              <a:rPr lang="en-GB" sz="2400" i="1" dirty="0">
                <a:latin typeface="Calibri"/>
                <a:ea typeface="Calibri Light"/>
                <a:cs typeface="Calibri Light"/>
              </a:rPr>
              <a:t>italics.</a:t>
            </a:r>
          </a:p>
          <a:p>
            <a:pPr marL="342900" indent="-342900">
              <a:buFont typeface="Arial"/>
              <a:buChar char="•"/>
            </a:pPr>
            <a:r>
              <a:rPr lang="en-GB" sz="2400">
                <a:latin typeface="Calibri"/>
                <a:ea typeface="Calibri Light"/>
                <a:cs typeface="Calibri Light"/>
              </a:rPr>
              <a:t>Volume, Issue and </a:t>
            </a:r>
            <a:r>
              <a:rPr lang="en-GB" sz="2400" dirty="0">
                <a:latin typeface="Calibri"/>
                <a:ea typeface="Calibri Light"/>
                <a:cs typeface="Calibri Light"/>
              </a:rPr>
              <a:t>page </a:t>
            </a:r>
            <a:r>
              <a:rPr lang="en-GB" sz="2400">
                <a:latin typeface="Calibri"/>
                <a:ea typeface="Calibri Light"/>
                <a:cs typeface="Calibri Light"/>
              </a:rPr>
              <a:t>range.</a:t>
            </a:r>
            <a:endParaRPr lang="en-GB" sz="2400" dirty="0">
              <a:latin typeface="Calibri"/>
              <a:ea typeface="Calibri Light"/>
              <a:cs typeface="Calibri Light"/>
            </a:endParaRPr>
          </a:p>
          <a:p>
            <a:pPr marL="342900" indent="-342900">
              <a:buFont typeface="Arial"/>
              <a:buChar char="•"/>
            </a:pPr>
            <a:r>
              <a:rPr lang="en-GB" sz="2400">
                <a:latin typeface="Calibri"/>
                <a:ea typeface="Calibri Light"/>
                <a:cs typeface="Calibri Light"/>
              </a:rPr>
              <a:t>Doi or url (Accessed: date)</a:t>
            </a:r>
            <a:endParaRPr lang="en-GB" sz="2400" dirty="0">
              <a:latin typeface="Calibri"/>
              <a:ea typeface="Calibri Light"/>
              <a:cs typeface="Calibri Light"/>
            </a:endParaRPr>
          </a:p>
        </p:txBody>
      </p:sp>
      <p:cxnSp>
        <p:nvCxnSpPr>
          <p:cNvPr id="35" name="Straight Arrow Connector 34">
            <a:extLst>
              <a:ext uri="{FF2B5EF4-FFF2-40B4-BE49-F238E27FC236}">
                <a16:creationId xmlns:a16="http://schemas.microsoft.com/office/drawing/2014/main" id="{8604A6CE-19F1-6553-E617-6839697ADBDC}"/>
              </a:ext>
            </a:extLst>
          </p:cNvPr>
          <p:cNvCxnSpPr/>
          <p:nvPr/>
        </p:nvCxnSpPr>
        <p:spPr>
          <a:xfrm>
            <a:off x="6016487" y="4724399"/>
            <a:ext cx="1325217" cy="1172817"/>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23461" y="1596885"/>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101008" y="2014327"/>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a:t>
              </a:r>
              <a:r>
                <a:rPr lang="en-GB" sz="2400">
                  <a:latin typeface="Calibri"/>
                  <a:ea typeface="Calibri Light"/>
                  <a:cs typeface="Calibri Light"/>
                </a:rPr>
                <a:t>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533861" y="159688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dirty="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18138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p:txBody>
          <a:bodyPr/>
          <a:lstStyle/>
          <a:p>
            <a:r>
              <a:rPr lang="en-US"/>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2473245" y="1322108"/>
            <a:ext cx="7824092" cy="4253725"/>
          </a:xfrm>
        </p:spPr>
      </p:pic>
      <p:sp>
        <p:nvSpPr>
          <p:cNvPr id="12" name="TextBox 11">
            <a:extLst>
              <a:ext uri="{FF2B5EF4-FFF2-40B4-BE49-F238E27FC236}">
                <a16:creationId xmlns:a16="http://schemas.microsoft.com/office/drawing/2014/main" id="{923EF4EA-B433-34AC-4209-8CB308A7CE2C}"/>
              </a:ext>
            </a:extLst>
          </p:cNvPr>
          <p:cNvSpPr txBox="1"/>
          <p:nvPr/>
        </p:nvSpPr>
        <p:spPr>
          <a:xfrm>
            <a:off x="10016219" y="1341702"/>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hlinkClick r:id="rId3"/>
              </a:rPr>
              <a:t>The Conversation</a:t>
            </a:r>
            <a:endParaRPr 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227447" y="5746908"/>
            <a:ext cx="11704280" cy="46166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cs typeface="Calibri" panose="020F0502020204030204" pitchFamily="34" charset="0"/>
              </a:rPr>
              <a:t>TIP: </a:t>
            </a:r>
            <a:r>
              <a:rPr lang="en-GB" sz="2400">
                <a:latin typeface="Calibri" panose="020F0502020204030204" pitchFamily="34" charset="0"/>
                <a:cs typeface="Calibri" panose="020F0502020204030204" pitchFamily="34" charset="0"/>
              </a:rPr>
              <a:t>Explore: </a:t>
            </a:r>
            <a:r>
              <a:rPr lang="en-GB" sz="2400" b="1">
                <a:solidFill>
                  <a:schemeClr val="accent2"/>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Referencing: The Basics in Moodle</a:t>
            </a:r>
            <a:r>
              <a:rPr lang="en-GB" sz="2400" b="1">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415167" y="2043864"/>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157318" y="3194346"/>
            <a:ext cx="2643657" cy="790055"/>
            <a:chOff x="157318" y="3194346"/>
            <a:chExt cx="2643657" cy="790055"/>
          </a:xfrm>
        </p:grpSpPr>
        <p:sp>
          <p:nvSpPr>
            <p:cNvPr id="6" name="Arrow: Right 5">
              <a:extLst>
                <a:ext uri="{FF2B5EF4-FFF2-40B4-BE49-F238E27FC236}">
                  <a16:creationId xmlns:a16="http://schemas.microsoft.com/office/drawing/2014/main" id="{638DC319-64C7-758C-780F-76D5FC24CDBC}"/>
                </a:ext>
              </a:extLst>
            </p:cNvPr>
            <p:cNvSpPr/>
            <p:nvPr/>
          </p:nvSpPr>
          <p:spPr>
            <a:xfrm rot="19704213">
              <a:off x="1809332" y="319434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789077" y="3320759"/>
            <a:ext cx="2305798" cy="461665"/>
            <a:chOff x="9789077" y="3320759"/>
            <a:chExt cx="2305798"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7" y="341455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408ACFFC-B9E2-31E9-EB88-005A27E48BB9}"/>
                </a:ext>
              </a:extLst>
            </p:cNvPr>
            <p:cNvSpPr txBox="1"/>
            <p:nvPr/>
          </p:nvSpPr>
          <p:spPr>
            <a:xfrm>
              <a:off x="10819674" y="3320759"/>
              <a:ext cx="1275201"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Author</a:t>
              </a:r>
            </a:p>
          </p:txBody>
        </p:sp>
      </p:grpSp>
    </p:spTree>
    <p:extLst>
      <p:ext uri="{BB962C8B-B14F-4D97-AF65-F5344CB8AC3E}">
        <p14:creationId xmlns:p14="http://schemas.microsoft.com/office/powerpoint/2010/main" val="904705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p:txBody>
          <a:bodyPr/>
          <a:lstStyle/>
          <a:p>
            <a:r>
              <a:rPr lang="en-GB"/>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dirty="0">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51003" y="5682554"/>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25020" y="4414667"/>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a:latin typeface="Calibri"/>
                  <a:cs typeface="Calibri Light"/>
                </a:rPr>
                <a:t>Url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Light"/>
                </a:rPr>
                <a:t>WHO? </a:t>
              </a:r>
              <a:r>
                <a:rPr lang="en-GB" sz="2400" dirty="0">
                  <a:latin typeface="Calibri"/>
                  <a:cs typeface="Calibri Light"/>
                </a:rPr>
                <a:t>Author's surname </a:t>
              </a:r>
              <a:r>
                <a:rPr lang="en-GB" sz="2400">
                  <a:latin typeface="Calibri"/>
                  <a:cs typeface="Calibri Light"/>
                </a:rPr>
                <a:t>or corporate author.</a:t>
              </a:r>
              <a:endParaRPr lang="en-US" sz="240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5675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97369"/>
            <a:ext cx="9721634" cy="4908684"/>
          </a:xfrm>
        </p:spPr>
        <p:txBody>
          <a:bodyPr vert="horz" lIns="91440" tIns="45720" rIns="91440" bIns="45720" rtlCol="0" anchor="t">
            <a:normAutofit lnSpcReduction="10000"/>
          </a:bodyPr>
          <a:lstStyle/>
          <a:p>
            <a:pPr marL="0" indent="0">
              <a:buNone/>
            </a:pPr>
            <a:r>
              <a:rPr lang="en-GB" sz="2400" b="1" dirty="0">
                <a:solidFill>
                  <a:schemeClr val="accent2"/>
                </a:solidFill>
                <a:latin typeface="Calibri"/>
                <a:ea typeface="Calibri"/>
                <a:cs typeface="Calibri"/>
              </a:rPr>
              <a:t>C</a:t>
            </a:r>
            <a:r>
              <a:rPr lang="en-GB" sz="2400" dirty="0">
                <a:latin typeface="Calibri"/>
                <a:ea typeface="Calibri"/>
                <a:cs typeface="Calibri"/>
              </a:rPr>
              <a:t>ottrell, S. (2019) </a:t>
            </a:r>
            <a:r>
              <a:rPr lang="en-GB" sz="2400" i="1" dirty="0">
                <a:latin typeface="Calibri"/>
                <a:ea typeface="Calibri"/>
                <a:cs typeface="Calibri"/>
              </a:rPr>
              <a:t>The study skills handbook. </a:t>
            </a:r>
            <a:r>
              <a:rPr lang="en-GB" sz="2400" dirty="0">
                <a:latin typeface="Calibri"/>
                <a:ea typeface="Calibri"/>
                <a:cs typeface="Calibri"/>
              </a:rPr>
              <a:t>5th </a:t>
            </a:r>
            <a:r>
              <a:rPr lang="en-GB" sz="2400" dirty="0" err="1">
                <a:latin typeface="Calibri"/>
                <a:ea typeface="Calibri"/>
                <a:cs typeface="Calibri"/>
              </a:rPr>
              <a:t>edn</a:t>
            </a:r>
            <a:r>
              <a:rPr lang="en-GB" sz="2400" dirty="0">
                <a:latin typeface="Calibri"/>
                <a:ea typeface="Calibri"/>
                <a:cs typeface="Calibri"/>
              </a:rPr>
              <a:t>. Red Globe Press</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solidFill>
                  <a:schemeClr val="accent2"/>
                </a:solidFill>
                <a:latin typeface="Calibri"/>
                <a:ea typeface="Calibri"/>
                <a:cs typeface="Calibri"/>
              </a:rPr>
              <a:t>H</a:t>
            </a:r>
            <a:r>
              <a:rPr lang="en-GB" sz="2400" dirty="0">
                <a:latin typeface="Calibri"/>
                <a:ea typeface="Calibri"/>
                <a:cs typeface="Calibri"/>
              </a:rPr>
              <a:t>olford, A. (2022) </a:t>
            </a:r>
            <a:r>
              <a:rPr lang="en-GB" sz="2400" i="1" dirty="0">
                <a:latin typeface="Calibri"/>
                <a:ea typeface="Calibri"/>
                <a:cs typeface="Calibri"/>
              </a:rPr>
              <a:t>Student loans: would a graduate tax be a better option? </a:t>
            </a:r>
            <a:r>
              <a:rPr lang="en-GB" sz="2400" dirty="0">
                <a:latin typeface="Calibri"/>
                <a:ea typeface="Calibri"/>
                <a:cs typeface="Calibri"/>
              </a:rPr>
              <a:t>Available at: </a:t>
            </a:r>
            <a:r>
              <a:rPr lang="en-GB" sz="2400" dirty="0">
                <a:latin typeface="Calibri"/>
                <a:ea typeface="+mn-lt"/>
                <a:cs typeface="Calibri"/>
              </a:rPr>
              <a:t>https://theconversation.com/student-loans-would-a-graduate-tax-be-a-better-option-179253 (Accessed: 26 May 2022).</a:t>
            </a:r>
          </a:p>
          <a:p>
            <a:pPr marL="0" indent="0">
              <a:buNone/>
            </a:pPr>
            <a:endParaRPr lang="en-GB" sz="2400" dirty="0">
              <a:latin typeface="Calibri Light"/>
              <a:ea typeface="Calibri Light"/>
              <a:cs typeface="Calibri"/>
            </a:endParaRPr>
          </a:p>
          <a:p>
            <a:pPr marL="0" indent="0">
              <a:buNone/>
            </a:pPr>
            <a:r>
              <a:rPr lang="en-GB" sz="2400" b="1" dirty="0">
                <a:solidFill>
                  <a:schemeClr val="accent2"/>
                </a:solidFill>
                <a:latin typeface="Calibri"/>
                <a:ea typeface="Calibri"/>
                <a:cs typeface="Calibri"/>
              </a:rPr>
              <a:t>N</a:t>
            </a:r>
            <a:r>
              <a:rPr lang="en-GB" sz="2400" dirty="0">
                <a:latin typeface="Calibri"/>
                <a:ea typeface="Calibri"/>
                <a:cs typeface="Calibri"/>
              </a:rPr>
              <a:t>eyround, P. (2019) 'Ethical leadership in policing: towards a new evidence-based, ethical professionalism?', in P. Ramshaw, M. Simpson and M. </a:t>
            </a:r>
            <a:r>
              <a:rPr lang="en-GB" sz="2400" err="1">
                <a:latin typeface="Calibri"/>
                <a:ea typeface="Calibri"/>
                <a:cs typeface="Calibri"/>
              </a:rPr>
              <a:t>Silverstri</a:t>
            </a:r>
            <a:r>
              <a:rPr lang="en-GB" sz="2400" dirty="0">
                <a:latin typeface="Calibri"/>
                <a:ea typeface="Calibri"/>
                <a:cs typeface="Calibri"/>
              </a:rPr>
              <a:t> (eds) </a:t>
            </a:r>
            <a:r>
              <a:rPr lang="en-GB" sz="2400" i="1" dirty="0">
                <a:latin typeface="Calibri"/>
                <a:ea typeface="Calibri"/>
                <a:cs typeface="Calibri"/>
              </a:rPr>
              <a:t>Police leadership: changing landscapes</a:t>
            </a:r>
            <a:r>
              <a:rPr lang="en-GB" sz="2400">
                <a:latin typeface="Calibri"/>
                <a:ea typeface="Calibri"/>
                <a:cs typeface="Calibri"/>
              </a:rPr>
              <a:t>. Palgrave Macmillan, pp. 3-22.</a:t>
            </a:r>
            <a:endParaRPr lang="en-GB" sz="240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solidFill>
                <a:srgbClr val="000000"/>
              </a:solidFill>
              <a:latin typeface="Calibri"/>
              <a:ea typeface="Calibri"/>
              <a:cs typeface="Calibri"/>
            </a:endParaRPr>
          </a:p>
          <a:p>
            <a:pPr marL="0" indent="0">
              <a:buNone/>
            </a:pPr>
            <a:r>
              <a:rPr lang="en-GB" sz="2400" b="1" dirty="0">
                <a:solidFill>
                  <a:schemeClr val="accent2"/>
                </a:solidFill>
                <a:latin typeface="Calibri"/>
                <a:ea typeface="Calibri"/>
                <a:cs typeface="Calibri"/>
              </a:rPr>
              <a:t>T</a:t>
            </a:r>
            <a:r>
              <a:rPr lang="en-GB" sz="2400" dirty="0">
                <a:latin typeface="Calibri"/>
                <a:ea typeface="Calibri"/>
                <a:cs typeface="Calibri"/>
              </a:rPr>
              <a:t>hompson, P. (2017) 'Communication technology use and study skills', </a:t>
            </a:r>
            <a:r>
              <a:rPr lang="en-GB" sz="2400" i="1" dirty="0">
                <a:latin typeface="Calibri"/>
                <a:ea typeface="Calibri"/>
                <a:cs typeface="Calibri"/>
              </a:rPr>
              <a:t>Active Learning in Higher Education, </a:t>
            </a:r>
            <a:r>
              <a:rPr lang="en-GB" sz="2400" dirty="0">
                <a:latin typeface="Calibri"/>
                <a:ea typeface="Calibri"/>
                <a:cs typeface="Calibri"/>
              </a:rPr>
              <a:t>18(3), pp. 257-270.  Available at: doi: 10.1177/1469787417715204</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8880532" y="5907750"/>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grpSp>
        <p:nvGrpSpPr>
          <p:cNvPr id="13" name="Group 12">
            <a:extLst>
              <a:ext uri="{FF2B5EF4-FFF2-40B4-BE49-F238E27FC236}">
                <a16:creationId xmlns:a16="http://schemas.microsoft.com/office/drawing/2014/main" id="{C5B69BB5-4A18-FD37-C518-6306FEFEC14B}"/>
              </a:ext>
            </a:extLst>
          </p:cNvPr>
          <p:cNvGrpSpPr/>
          <p:nvPr/>
        </p:nvGrpSpPr>
        <p:grpSpPr>
          <a:xfrm>
            <a:off x="10187366" y="1404003"/>
            <a:ext cx="1714805" cy="400110"/>
            <a:chOff x="10187366" y="1404003"/>
            <a:chExt cx="1714805" cy="400110"/>
          </a:xfrm>
        </p:grpSpPr>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Book</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90CC9AE-527E-D269-B255-30A5A4E09F49}"/>
              </a:ext>
            </a:extLst>
          </p:cNvPr>
          <p:cNvGrpSpPr/>
          <p:nvPr/>
        </p:nvGrpSpPr>
        <p:grpSpPr>
          <a:xfrm>
            <a:off x="10187365" y="5106662"/>
            <a:ext cx="1714807" cy="707886"/>
            <a:chOff x="10187365" y="5106662"/>
            <a:chExt cx="1714807" cy="707886"/>
          </a:xfrm>
        </p:grpSpPr>
        <p:sp>
          <p:nvSpPr>
            <p:cNvPr id="7" name="TextBox 6">
              <a:extLst>
                <a:ext uri="{FF2B5EF4-FFF2-40B4-BE49-F238E27FC236}">
                  <a16:creationId xmlns:a16="http://schemas.microsoft.com/office/drawing/2014/main" id="{005D8370-74BE-2666-1F59-11A94968B245}"/>
                </a:ext>
              </a:extLst>
            </p:cNvPr>
            <p:cNvSpPr txBox="1"/>
            <p:nvPr/>
          </p:nvSpPr>
          <p:spPr>
            <a:xfrm>
              <a:off x="10658453" y="5106662"/>
              <a:ext cx="1243719" cy="707886"/>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Journal article</a:t>
              </a:r>
            </a:p>
          </p:txBody>
        </p:sp>
        <p:sp>
          <p:nvSpPr>
            <p:cNvPr id="9" name="Arrow: Left 8">
              <a:extLst>
                <a:ext uri="{FF2B5EF4-FFF2-40B4-BE49-F238E27FC236}">
                  <a16:creationId xmlns:a16="http://schemas.microsoft.com/office/drawing/2014/main" id="{85AA1A8D-B3BE-444F-EFFC-3D3E78DF399D}"/>
                </a:ext>
              </a:extLst>
            </p:cNvPr>
            <p:cNvSpPr/>
            <p:nvPr/>
          </p:nvSpPr>
          <p:spPr>
            <a:xfrm>
              <a:off x="10187365" y="535887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C3EFC28C-8EFC-FC58-FB16-BCE06FDAF9F3}"/>
              </a:ext>
            </a:extLst>
          </p:cNvPr>
          <p:cNvGrpSpPr/>
          <p:nvPr/>
        </p:nvGrpSpPr>
        <p:grpSpPr>
          <a:xfrm>
            <a:off x="10187365" y="2702206"/>
            <a:ext cx="1714808" cy="400110"/>
            <a:chOff x="10187365" y="2702206"/>
            <a:chExt cx="1714808" cy="400110"/>
          </a:xfrm>
        </p:grpSpPr>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Website</a:t>
              </a:r>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BA2630D2-C114-8238-F784-3B58860C0660}"/>
              </a:ext>
            </a:extLst>
          </p:cNvPr>
          <p:cNvGrpSpPr/>
          <p:nvPr/>
        </p:nvGrpSpPr>
        <p:grpSpPr>
          <a:xfrm>
            <a:off x="10187364" y="3710013"/>
            <a:ext cx="2003630" cy="1015663"/>
            <a:chOff x="10187364" y="3710013"/>
            <a:chExt cx="2003630" cy="1015663"/>
          </a:xfrm>
        </p:grpSpPr>
        <p:sp>
          <p:nvSpPr>
            <p:cNvPr id="11" name="Arrow: Left 10">
              <a:extLst>
                <a:ext uri="{FF2B5EF4-FFF2-40B4-BE49-F238E27FC236}">
                  <a16:creationId xmlns:a16="http://schemas.microsoft.com/office/drawing/2014/main" id="{6AD734AA-D580-A577-C391-95CCCA299BF0}"/>
                </a:ext>
              </a:extLst>
            </p:cNvPr>
            <p:cNvSpPr/>
            <p:nvPr/>
          </p:nvSpPr>
          <p:spPr>
            <a:xfrm>
              <a:off x="10187364" y="4013082"/>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3A5D69B-A0B2-E77D-0206-83A4F645EBE2}"/>
                </a:ext>
              </a:extLst>
            </p:cNvPr>
            <p:cNvSpPr txBox="1"/>
            <p:nvPr/>
          </p:nvSpPr>
          <p:spPr>
            <a:xfrm>
              <a:off x="10658453" y="3710013"/>
              <a:ext cx="1532541" cy="1015663"/>
            </a:xfrm>
            <a:prstGeom prst="rect">
              <a:avLst/>
            </a:prstGeom>
            <a:noFill/>
          </p:spPr>
          <p:txBody>
            <a:bodyPr wrap="square" lIns="91440" tIns="45720" rIns="91440" bIns="45720" rtlCol="0" anchor="t">
              <a:spAutoFit/>
            </a:bodyPr>
            <a:lstStyle/>
            <a:p>
              <a:r>
                <a:rPr lang="en-GB" sz="2000" b="1">
                  <a:latin typeface="Calibri"/>
                  <a:ea typeface="Calibri"/>
                  <a:cs typeface="Calibri"/>
                </a:rPr>
                <a:t>Chapter in an edited book</a:t>
              </a:r>
              <a:endParaRPr lang="en-US"/>
            </a:p>
          </p:txBody>
        </p:sp>
      </p:grpSp>
    </p:spTree>
    <p:extLst>
      <p:ext uri="{BB962C8B-B14F-4D97-AF65-F5344CB8AC3E}">
        <p14:creationId xmlns:p14="http://schemas.microsoft.com/office/powerpoint/2010/main" val="307667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1+#ppt_w/2"/>
                                          </p:val>
                                        </p:tav>
                                        <p:tav tm="100000">
                                          <p:val>
                                            <p:strVal val="#ppt_x"/>
                                          </p:val>
                                        </p:tav>
                                      </p:tavLst>
                                    </p:anim>
                                    <p:anim calcmode="lin" valueType="num">
                                      <p:cBhvr additive="base">
                                        <p:cTn id="16" dur="500" fill="hold"/>
                                        <p:tgtEl>
                                          <p:spTgt spid="15"/>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1+#ppt_w/2"/>
                                          </p:val>
                                        </p:tav>
                                        <p:tav tm="100000">
                                          <p:val>
                                            <p:strVal val="#ppt_x"/>
                                          </p:val>
                                        </p:tav>
                                      </p:tavLst>
                                    </p:anim>
                                    <p:anim calcmode="lin" valueType="num">
                                      <p:cBhvr additive="base">
                                        <p:cTn id="20" dur="5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4F80AB-E71E-4998-AF72-1B43197D8D5F}"/>
              </a:ext>
            </a:extLst>
          </p:cNvPr>
          <p:cNvSpPr>
            <a:spLocks noGrp="1"/>
          </p:cNvSpPr>
          <p:nvPr>
            <p:ph sz="half" idx="2"/>
          </p:nvPr>
        </p:nvSpPr>
        <p:spPr>
          <a:xfrm>
            <a:off x="395174" y="1600201"/>
            <a:ext cx="4577887" cy="4565650"/>
          </a:xfrm>
        </p:spPr>
        <p:txBody>
          <a:bodyPr vert="horz" lIns="91440" tIns="45720" rIns="91440" bIns="45720" rtlCol="0" anchor="t">
            <a:normAutofit/>
          </a:bodyPr>
          <a:lstStyle/>
          <a:p>
            <a:pPr marL="0" indent="0">
              <a:buNone/>
            </a:pPr>
            <a:r>
              <a:rPr lang="en-GB" sz="3200" b="1" dirty="0">
                <a:solidFill>
                  <a:schemeClr val="accent1"/>
                </a:solidFill>
                <a:latin typeface="Calibri"/>
                <a:cs typeface="Calibri"/>
                <a:hlinkClick r:id="rId2"/>
              </a:rPr>
              <a:t>Cite Them Right Book</a:t>
            </a:r>
            <a:endParaRPr lang="en-US" dirty="0">
              <a:solidFill>
                <a:schemeClr val="accent1"/>
              </a:solidFill>
              <a:cs typeface="Calibri Light"/>
            </a:endParaRPr>
          </a:p>
          <a:p>
            <a:pPr marL="0" indent="0">
              <a:buNone/>
            </a:pPr>
            <a:endParaRPr lang="en-GB" sz="2600" dirty="0">
              <a:latin typeface="Calibri" panose="020F0502020204030204" pitchFamily="34" charset="0"/>
              <a:cs typeface="Calibri" panose="020F0502020204030204" pitchFamily="34" charset="0"/>
            </a:endParaRPr>
          </a:p>
          <a:p>
            <a:pPr>
              <a:buFont typeface="Arial" panose="05000000000000000000" pitchFamily="2" charset="2"/>
              <a:buChar char="•"/>
            </a:pPr>
            <a:r>
              <a:rPr lang="en-GB" sz="2600" b="1" dirty="0">
                <a:solidFill>
                  <a:srgbClr val="FF0000"/>
                </a:solidFill>
                <a:latin typeface="Calibri"/>
                <a:cs typeface="Calibri"/>
              </a:rPr>
              <a:t>Section G9: </a:t>
            </a:r>
            <a:r>
              <a:rPr lang="en-GB" sz="2600" dirty="0">
                <a:latin typeface="Calibri"/>
                <a:cs typeface="Calibri"/>
              </a:rPr>
              <a:t>Governmental publications</a:t>
            </a:r>
          </a:p>
          <a:p>
            <a:pPr>
              <a:buFont typeface="Arial" panose="05000000000000000000" pitchFamily="2" charset="2"/>
              <a:buChar char="•"/>
            </a:pPr>
            <a:endParaRPr lang="en-GB" sz="2600" dirty="0">
              <a:solidFill>
                <a:srgbClr val="000000"/>
              </a:solidFill>
              <a:latin typeface="Calibri"/>
              <a:cs typeface="Calibri"/>
            </a:endParaRPr>
          </a:p>
          <a:p>
            <a:pPr>
              <a:buFont typeface="Arial" panose="05000000000000000000" pitchFamily="2" charset="2"/>
              <a:buChar char="•"/>
            </a:pPr>
            <a:r>
              <a:rPr lang="en-GB" sz="2600" b="1" dirty="0">
                <a:solidFill>
                  <a:srgbClr val="FF0000"/>
                </a:solidFill>
                <a:latin typeface="Calibri"/>
                <a:cs typeface="Calibri"/>
              </a:rPr>
              <a:t>Section G10</a:t>
            </a:r>
            <a:r>
              <a:rPr lang="en-GB" sz="2600" dirty="0">
                <a:latin typeface="Calibri"/>
                <a:cs typeface="Calibri"/>
              </a:rPr>
              <a:t>: UK Legal Sources</a:t>
            </a:r>
            <a:endParaRPr lang="en-GB" dirty="0">
              <a:cs typeface="Calibri Light"/>
            </a:endParaRPr>
          </a:p>
          <a:p>
            <a:pPr>
              <a:buFont typeface="Arial" panose="05000000000000000000" pitchFamily="2" charset="2"/>
              <a:buChar char="•"/>
            </a:pPr>
            <a:endParaRPr lang="en-GB" sz="2600" dirty="0">
              <a:solidFill>
                <a:srgbClr val="000000"/>
              </a:solidFill>
              <a:latin typeface="Calibri"/>
              <a:cs typeface="Calibri"/>
            </a:endParaRPr>
          </a:p>
          <a:p>
            <a:pPr>
              <a:buFont typeface="Arial" panose="05000000000000000000" pitchFamily="2" charset="2"/>
              <a:buChar char="•"/>
            </a:pPr>
            <a:r>
              <a:rPr lang="en-GB" sz="2600" b="1" dirty="0">
                <a:solidFill>
                  <a:srgbClr val="FF0000"/>
                </a:solidFill>
                <a:latin typeface="Calibri"/>
                <a:cs typeface="Calibri"/>
              </a:rPr>
              <a:t>Section G11</a:t>
            </a:r>
            <a:r>
              <a:rPr lang="en-GB" sz="2600" dirty="0">
                <a:solidFill>
                  <a:srgbClr val="FF0000"/>
                </a:solidFill>
                <a:latin typeface="Calibri"/>
                <a:cs typeface="Calibri"/>
              </a:rPr>
              <a:t>: </a:t>
            </a:r>
            <a:r>
              <a:rPr lang="en-GB" sz="2600" dirty="0">
                <a:latin typeface="Calibri"/>
                <a:cs typeface="Calibri"/>
              </a:rPr>
              <a:t>European Union (EU) Legal Sources</a:t>
            </a:r>
          </a:p>
          <a:p>
            <a:pPr marL="0" indent="0">
              <a:buNone/>
            </a:pPr>
            <a:endParaRPr lang="en-GB" sz="2600" dirty="0"/>
          </a:p>
        </p:txBody>
      </p:sp>
      <p:sp>
        <p:nvSpPr>
          <p:cNvPr id="2" name="Title 1">
            <a:extLst>
              <a:ext uri="{FF2B5EF4-FFF2-40B4-BE49-F238E27FC236}">
                <a16:creationId xmlns:a16="http://schemas.microsoft.com/office/drawing/2014/main" id="{9C1DA467-40EA-46FD-A0E7-4194BC28E42E}"/>
              </a:ext>
            </a:extLst>
          </p:cNvPr>
          <p:cNvSpPr>
            <a:spLocks noGrp="1"/>
          </p:cNvSpPr>
          <p:nvPr>
            <p:ph type="title"/>
          </p:nvPr>
        </p:nvSpPr>
        <p:spPr>
          <a:xfrm>
            <a:off x="698242" y="265291"/>
            <a:ext cx="10795518" cy="1003916"/>
          </a:xfrm>
        </p:spPr>
        <p:txBody>
          <a:bodyPr anchor="b">
            <a:normAutofit/>
          </a:bodyPr>
          <a:lstStyle/>
          <a:p>
            <a:r>
              <a:rPr lang="en-GB" dirty="0"/>
              <a:t>Referencing legal sources</a:t>
            </a:r>
          </a:p>
        </p:txBody>
      </p:sp>
      <p:pic>
        <p:nvPicPr>
          <p:cNvPr id="6" name="Picture 6" descr="Graphical user interface, text, application, email&#10;&#10;Description automatically generated">
            <a:extLst>
              <a:ext uri="{FF2B5EF4-FFF2-40B4-BE49-F238E27FC236}">
                <a16:creationId xmlns:a16="http://schemas.microsoft.com/office/drawing/2014/main" id="{5DCA6BFF-F01A-24D2-12D6-497AD8F43941}"/>
              </a:ext>
            </a:extLst>
          </p:cNvPr>
          <p:cNvPicPr>
            <a:picLocks noGrp="1" noChangeAspect="1"/>
          </p:cNvPicPr>
          <p:nvPr>
            <p:ph sz="quarter" idx="4"/>
          </p:nvPr>
        </p:nvPicPr>
        <p:blipFill>
          <a:blip r:embed="rId3"/>
          <a:stretch>
            <a:fillRect/>
          </a:stretch>
        </p:blipFill>
        <p:spPr>
          <a:xfrm>
            <a:off x="5190764" y="2134490"/>
            <a:ext cx="6868534" cy="4033623"/>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8B9E8417-62BE-6CA3-6319-65B0D2129A16}"/>
              </a:ext>
            </a:extLst>
          </p:cNvPr>
          <p:cNvSpPr txBox="1"/>
          <p:nvPr/>
        </p:nvSpPr>
        <p:spPr>
          <a:xfrm>
            <a:off x="5191125" y="1553766"/>
            <a:ext cx="56816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accent1"/>
                </a:solidFill>
                <a:latin typeface="Calibri"/>
                <a:cs typeface="Calibri"/>
                <a:hlinkClick r:id="rId4"/>
              </a:rPr>
              <a:t>Cite Them Right Database</a:t>
            </a:r>
            <a:endParaRPr lang="en-GB" sz="3200" b="1" dirty="0">
              <a:solidFill>
                <a:schemeClr val="accent1"/>
              </a:solidFill>
              <a:latin typeface="Calibri"/>
              <a:cs typeface="Calibri"/>
            </a:endParaRPr>
          </a:p>
        </p:txBody>
      </p:sp>
    </p:spTree>
    <p:extLst>
      <p:ext uri="{BB962C8B-B14F-4D97-AF65-F5344CB8AC3E}">
        <p14:creationId xmlns:p14="http://schemas.microsoft.com/office/powerpoint/2010/main" val="40074854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D143-97C7-CC0F-4BDD-4619400BBAD1}"/>
              </a:ext>
            </a:extLst>
          </p:cNvPr>
          <p:cNvSpPr>
            <a:spLocks noGrp="1"/>
          </p:cNvSpPr>
          <p:nvPr>
            <p:ph type="title"/>
          </p:nvPr>
        </p:nvSpPr>
        <p:spPr/>
        <p:txBody>
          <a:bodyPr/>
          <a:lstStyle/>
          <a:p>
            <a:r>
              <a:rPr lang="en-GB" dirty="0"/>
              <a:t>Searching for legislation and cases</a:t>
            </a:r>
            <a:endParaRPr lang="en-US" dirty="0"/>
          </a:p>
        </p:txBody>
      </p:sp>
      <p:pic>
        <p:nvPicPr>
          <p:cNvPr id="4" name="Online Media 3" title="Searching Cases and Legislation">
            <a:hlinkClick r:id="" action="ppaction://media"/>
            <a:extLst>
              <a:ext uri="{FF2B5EF4-FFF2-40B4-BE49-F238E27FC236}">
                <a16:creationId xmlns:a16="http://schemas.microsoft.com/office/drawing/2014/main" id="{EAC2F5DB-FDA2-CB26-8E68-B7BFAF7556D5}"/>
              </a:ext>
            </a:extLst>
          </p:cNvPr>
          <p:cNvPicPr>
            <a:picLocks noGrp="1" noRot="1" noChangeAspect="1"/>
          </p:cNvPicPr>
          <p:nvPr>
            <p:ph sz="quarter" idx="10"/>
            <a:videoFile r:link="rId1"/>
          </p:nvPr>
        </p:nvPicPr>
        <p:blipFill>
          <a:blip r:embed="rId3"/>
          <a:stretch>
            <a:fillRect/>
          </a:stretch>
        </p:blipFill>
        <p:spPr>
          <a:xfrm>
            <a:off x="902307" y="1470343"/>
            <a:ext cx="8094662" cy="4573587"/>
          </a:xfrm>
          <a:prstGeom prst="rect">
            <a:avLst/>
          </a:prstGeom>
        </p:spPr>
      </p:pic>
      <p:sp>
        <p:nvSpPr>
          <p:cNvPr id="5" name="TextBox 4">
            <a:extLst>
              <a:ext uri="{FF2B5EF4-FFF2-40B4-BE49-F238E27FC236}">
                <a16:creationId xmlns:a16="http://schemas.microsoft.com/office/drawing/2014/main" id="{FB4C78E5-FC69-6F08-A3D1-58FCF530F6C4}"/>
              </a:ext>
            </a:extLst>
          </p:cNvPr>
          <p:cNvSpPr txBox="1"/>
          <p:nvPr/>
        </p:nvSpPr>
        <p:spPr>
          <a:xfrm>
            <a:off x="9216044" y="2972306"/>
            <a:ext cx="2648989"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hlinkClick r:id="rId4"/>
              </a:rPr>
              <a:t>Lexis plus Database</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hlinkClick r:id="rId5"/>
              </a:rPr>
              <a:t>Legislation.gov</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8364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5BFFAC-857C-5325-AC4B-2FA072896032}"/>
              </a:ext>
            </a:extLst>
          </p:cNvPr>
          <p:cNvSpPr>
            <a:spLocks noGrp="1"/>
          </p:cNvSpPr>
          <p:nvPr>
            <p:ph sz="half" idx="1"/>
          </p:nvPr>
        </p:nvSpPr>
        <p:spPr>
          <a:xfrm>
            <a:off x="718457" y="1600201"/>
            <a:ext cx="6168262" cy="4565650"/>
          </a:xfrm>
        </p:spPr>
        <p:txBody>
          <a:bodyPr vert="horz" lIns="91440" tIns="45720" rIns="91440" bIns="45720" rtlCol="0" anchor="t">
            <a:normAutofit/>
          </a:bodyPr>
          <a:lstStyle/>
          <a:p>
            <a:pPr marL="0" indent="0">
              <a:buNone/>
            </a:pPr>
            <a:r>
              <a:rPr lang="en-GB" sz="2600" dirty="0">
                <a:latin typeface="Calibri"/>
                <a:cs typeface="Calibri"/>
              </a:rPr>
              <a:t>To cite a legal source, use the author date format, just as you would any other source in Harvard. </a:t>
            </a:r>
            <a:endParaRPr lang="en-US" sz="2600" dirty="0">
              <a:latin typeface="Calibri"/>
              <a:cs typeface="Calibri"/>
            </a:endParaRPr>
          </a:p>
          <a:p>
            <a:pPr marL="0" indent="0">
              <a:buNone/>
            </a:pPr>
            <a:endParaRPr lang="en-GB" sz="2600" dirty="0">
              <a:latin typeface="Calibri"/>
              <a:cs typeface="Calibri"/>
            </a:endParaRPr>
          </a:p>
          <a:p>
            <a:pPr>
              <a:buFont typeface="Arial" panose="05000000000000000000" pitchFamily="2" charset="2"/>
              <a:buChar char="•"/>
            </a:pPr>
            <a:r>
              <a:rPr lang="en-GB" sz="2600" dirty="0">
                <a:latin typeface="Calibri"/>
                <a:cs typeface="Calibri"/>
              </a:rPr>
              <a:t>Speakers recorded in Hansard are treated as authors.</a:t>
            </a:r>
          </a:p>
          <a:p>
            <a:pPr>
              <a:buFont typeface="Arial" panose="05000000000000000000" pitchFamily="2" charset="2"/>
              <a:buChar char="•"/>
            </a:pPr>
            <a:r>
              <a:rPr lang="en-GB" sz="2600" dirty="0">
                <a:latin typeface="Calibri"/>
                <a:cs typeface="Calibri"/>
              </a:rPr>
              <a:t>Law reports are treated as journal articles where the case name is used as the article title.</a:t>
            </a:r>
          </a:p>
          <a:p>
            <a:pPr>
              <a:buFont typeface="Arial" panose="05000000000000000000" pitchFamily="2" charset="2"/>
              <a:buChar char="•"/>
            </a:pPr>
            <a:r>
              <a:rPr lang="en-GB" sz="2600" dirty="0">
                <a:latin typeface="Calibri"/>
                <a:cs typeface="Calibri"/>
              </a:rPr>
              <a:t>UK legislation is available on </a:t>
            </a:r>
            <a:r>
              <a:rPr lang="en-GB" sz="2600" dirty="0">
                <a:latin typeface="Calibri"/>
                <a:cs typeface="Calibri"/>
                <a:hlinkClick r:id="rId2"/>
              </a:rPr>
              <a:t>Lexis UK</a:t>
            </a:r>
            <a:r>
              <a:rPr lang="en-GB" sz="2600" dirty="0">
                <a:latin typeface="Calibri"/>
                <a:cs typeface="Calibri"/>
              </a:rPr>
              <a:t> </a:t>
            </a:r>
          </a:p>
        </p:txBody>
      </p:sp>
      <p:sp>
        <p:nvSpPr>
          <p:cNvPr id="2" name="Title 1">
            <a:extLst>
              <a:ext uri="{FF2B5EF4-FFF2-40B4-BE49-F238E27FC236}">
                <a16:creationId xmlns:a16="http://schemas.microsoft.com/office/drawing/2014/main" id="{3D385F09-717B-013B-BE93-727B837F6B6D}"/>
              </a:ext>
            </a:extLst>
          </p:cNvPr>
          <p:cNvSpPr>
            <a:spLocks noGrp="1"/>
          </p:cNvSpPr>
          <p:nvPr>
            <p:ph type="title"/>
          </p:nvPr>
        </p:nvSpPr>
        <p:spPr>
          <a:xfrm>
            <a:off x="718456" y="262866"/>
            <a:ext cx="10795518" cy="1003916"/>
          </a:xfrm>
        </p:spPr>
        <p:txBody>
          <a:bodyPr anchor="b">
            <a:normAutofit/>
          </a:bodyPr>
          <a:lstStyle/>
          <a:p>
            <a:r>
              <a:rPr lang="en-GB" dirty="0"/>
              <a:t>Notes...</a:t>
            </a:r>
          </a:p>
        </p:txBody>
      </p:sp>
      <p:pic>
        <p:nvPicPr>
          <p:cNvPr id="4" name="Picture 4" descr="Scales of justice on blue background">
            <a:extLst>
              <a:ext uri="{FF2B5EF4-FFF2-40B4-BE49-F238E27FC236}">
                <a16:creationId xmlns:a16="http://schemas.microsoft.com/office/drawing/2014/main" id="{D6CAAE68-F456-8D6E-A4DA-56F7EA323ACF}"/>
              </a:ext>
            </a:extLst>
          </p:cNvPr>
          <p:cNvPicPr>
            <a:picLocks noChangeAspect="1"/>
          </p:cNvPicPr>
          <p:nvPr/>
        </p:nvPicPr>
        <p:blipFill rotWithShape="1">
          <a:blip r:embed="rId3"/>
          <a:srcRect l="11226" r="12180" b="1"/>
          <a:stretch/>
        </p:blipFill>
        <p:spPr>
          <a:xfrm>
            <a:off x="7207248" y="1842655"/>
            <a:ext cx="4693489" cy="4080741"/>
          </a:xfrm>
          <a:prstGeom prst="rect">
            <a:avLst/>
          </a:prstGeom>
          <a:noFill/>
        </p:spPr>
      </p:pic>
    </p:spTree>
    <p:extLst>
      <p:ext uri="{BB962C8B-B14F-4D97-AF65-F5344CB8AC3E}">
        <p14:creationId xmlns:p14="http://schemas.microsoft.com/office/powerpoint/2010/main" val="37839394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1C84-25EF-4999-9582-4974F002D72F}"/>
              </a:ext>
            </a:extLst>
          </p:cNvPr>
          <p:cNvSpPr>
            <a:spLocks noGrp="1"/>
          </p:cNvSpPr>
          <p:nvPr>
            <p:ph type="title"/>
          </p:nvPr>
        </p:nvSpPr>
        <p:spPr/>
        <p:txBody>
          <a:bodyPr/>
          <a:lstStyle/>
          <a:p>
            <a:r>
              <a:rPr lang="en-GB" dirty="0"/>
              <a:t>UK Statutes / Acts of Parliament</a:t>
            </a:r>
          </a:p>
        </p:txBody>
      </p:sp>
      <p:sp>
        <p:nvSpPr>
          <p:cNvPr id="3" name="Content Placeholder 2">
            <a:extLst>
              <a:ext uri="{FF2B5EF4-FFF2-40B4-BE49-F238E27FC236}">
                <a16:creationId xmlns:a16="http://schemas.microsoft.com/office/drawing/2014/main" id="{3E7D5D05-F2B9-4FFB-8A24-2CCE54905882}"/>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sz="2400" dirty="0">
                <a:latin typeface="Calibri"/>
                <a:cs typeface="Calibri"/>
              </a:rPr>
              <a:t>A statute is another name for an Act of Parliament.</a:t>
            </a:r>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r>
              <a:rPr lang="en-GB" sz="2400" dirty="0">
                <a:latin typeface="Calibri" panose="020F0502020204030204" pitchFamily="34" charset="0"/>
              </a:rPr>
              <a:t>For all Acts, you should </a:t>
            </a:r>
            <a:r>
              <a:rPr lang="en-GB" sz="2400" b="1" dirty="0">
                <a:solidFill>
                  <a:srgbClr val="0070C0"/>
                </a:solidFill>
                <a:latin typeface="Calibri" panose="020F0502020204030204" pitchFamily="34" charset="0"/>
              </a:rPr>
              <a:t>use the short title of the Act </a:t>
            </a:r>
            <a:r>
              <a:rPr lang="en-GB" sz="2400" dirty="0">
                <a:latin typeface="Calibri" panose="020F0502020204030204" pitchFamily="34" charset="0"/>
              </a:rPr>
              <a:t>with the year it was enacted. </a:t>
            </a:r>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endParaRPr lang="en-GB" sz="2400" dirty="0">
              <a:solidFill>
                <a:srgbClr val="000000"/>
              </a:solidFill>
              <a:latin typeface="Calibri"/>
              <a:ea typeface="Calibri"/>
              <a:cs typeface="Calibri"/>
            </a:endParaRPr>
          </a:p>
          <a:p>
            <a:pPr>
              <a:buFont typeface="Arial" panose="05000000000000000000" pitchFamily="2" charset="2"/>
              <a:buChar char="•"/>
            </a:pPr>
            <a:r>
              <a:rPr lang="en-GB" sz="2400" b="1" dirty="0">
                <a:solidFill>
                  <a:srgbClr val="FF0000"/>
                </a:solidFill>
                <a:latin typeface="Calibri"/>
                <a:ea typeface="Calibri"/>
                <a:cs typeface="Calibri"/>
              </a:rPr>
              <a:t>Cite them right </a:t>
            </a:r>
            <a:r>
              <a:rPr lang="en-GB" sz="2400" dirty="0">
                <a:latin typeface="Calibri"/>
                <a:ea typeface="Calibri"/>
                <a:cs typeface="Calibri"/>
              </a:rPr>
              <a:t>gives advice on how to format and cite Acts of Parliament. Most acts and parts of Acts are now available as PDF's or webpages to be viewed online, there is no need to cite where you obtained the Act as the date will inform your reader which Act you are using. </a:t>
            </a:r>
            <a:endParaRPr lang="en-GB" sz="2400" b="1" dirty="0">
              <a:latin typeface="Calibri"/>
              <a:ea typeface="Calibri"/>
              <a:cs typeface="Calibri"/>
            </a:endParaRPr>
          </a:p>
          <a:p>
            <a:pPr marL="0" indent="0">
              <a:buNone/>
            </a:pPr>
            <a:endParaRPr lang="en" sz="2400" dirty="0">
              <a:latin typeface="Calibri" panose="020F0502020204030204" pitchFamily="34" charset="0"/>
            </a:endParaRPr>
          </a:p>
          <a:p>
            <a:pPr lvl="2">
              <a:buFont typeface="Arial" panose="05000000000000000000" pitchFamily="2" charset="2"/>
              <a:buChar char="•"/>
            </a:pPr>
            <a:r>
              <a:rPr lang="en-GB" sz="2400" dirty="0">
                <a:latin typeface="Calibri"/>
                <a:cs typeface="Calibri"/>
              </a:rPr>
              <a:t>Title of Act including year chapter number </a:t>
            </a:r>
            <a:r>
              <a:rPr lang="en-GB" sz="2400" i="1" dirty="0">
                <a:latin typeface="Calibri"/>
                <a:cs typeface="Calibri"/>
              </a:rPr>
              <a:t>(in italics)</a:t>
            </a:r>
            <a:endParaRPr lang="en-GB" sz="2400" i="1" dirty="0">
              <a:latin typeface="Calibri"/>
              <a:ea typeface="Calibri"/>
              <a:cs typeface="Calibri"/>
            </a:endParaRPr>
          </a:p>
          <a:p>
            <a:pPr lvl="2">
              <a:buFont typeface="Arial" panose="05000000000000000000" pitchFamily="2" charset="2"/>
              <a:buChar char="•"/>
            </a:pPr>
            <a:r>
              <a:rPr lang="en-GB" sz="2400" i="0" dirty="0">
                <a:latin typeface="Calibri"/>
                <a:cs typeface="Calibri"/>
              </a:rPr>
              <a:t>Country / jurisdiction (only if referencing more than 1 country's legislation).</a:t>
            </a:r>
            <a:endParaRPr lang="en-GB" sz="2400" i="1" dirty="0">
              <a:latin typeface="Calibri"/>
              <a:ea typeface="Calibri"/>
              <a:cs typeface="Calibri"/>
            </a:endParaRPr>
          </a:p>
          <a:p>
            <a:pPr lvl="2">
              <a:buFont typeface="Arial" panose="05000000000000000000" pitchFamily="2" charset="2"/>
              <a:buChar char="•"/>
            </a:pPr>
            <a:endParaRPr lang="en-GB" sz="2400" i="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64175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931A8-6656-4E26-A1A4-E45C3A33809F}"/>
              </a:ext>
            </a:extLst>
          </p:cNvPr>
          <p:cNvSpPr>
            <a:spLocks noGrp="1"/>
          </p:cNvSpPr>
          <p:nvPr>
            <p:ph sz="half" idx="2"/>
          </p:nvPr>
        </p:nvSpPr>
        <p:spPr>
          <a:xfrm>
            <a:off x="698242" y="4762435"/>
            <a:ext cx="10748030" cy="952952"/>
          </a:xfrm>
          <a:ln>
            <a:solidFill>
              <a:schemeClr val="tx1"/>
            </a:solidFill>
          </a:ln>
        </p:spPr>
        <p:txBody>
          <a:bodyPr vert="horz" lIns="91440" tIns="45720" rIns="91440" bIns="45720" rtlCol="0" anchor="t">
            <a:normAutofit/>
          </a:bodyPr>
          <a:lstStyle/>
          <a:p>
            <a:pPr>
              <a:buNone/>
            </a:pPr>
            <a:r>
              <a:rPr lang="en-GB" sz="2400" b="1" dirty="0">
                <a:solidFill>
                  <a:schemeClr val="accent1"/>
                </a:solidFill>
                <a:ea typeface="+mn-lt"/>
                <a:cs typeface="+mn-lt"/>
              </a:rPr>
              <a:t>In-text citation</a:t>
            </a:r>
            <a:endParaRPr lang="en-GB" sz="2400" dirty="0">
              <a:ea typeface="+mn-lt"/>
              <a:cs typeface="+mn-lt"/>
            </a:endParaRPr>
          </a:p>
          <a:p>
            <a:pPr marL="0" indent="0">
              <a:buNone/>
            </a:pPr>
            <a:r>
              <a:rPr lang="en-GB" sz="2400" dirty="0">
                <a:latin typeface="Calibri"/>
                <a:cs typeface="Calibri"/>
              </a:rPr>
              <a:t>Recent social care legislation (</a:t>
            </a:r>
            <a:r>
              <a:rPr lang="en-GB" sz="2400" i="1" dirty="0">
                <a:latin typeface="Calibri"/>
                <a:cs typeface="Calibri"/>
              </a:rPr>
              <a:t>Health and Social Care Act, 2012</a:t>
            </a:r>
            <a:r>
              <a:rPr lang="en-GB" sz="2400" dirty="0">
                <a:latin typeface="Calibri"/>
                <a:cs typeface="Calibri"/>
              </a:rPr>
              <a:t>)</a:t>
            </a:r>
            <a:endParaRPr lang="en-US" dirty="0">
              <a:latin typeface="Calibri Light"/>
              <a:cs typeface="Calibri Light"/>
            </a:endParaRPr>
          </a:p>
          <a:p>
            <a:pPr marL="914400" lvl="2" indent="0">
              <a:buNone/>
            </a:pPr>
            <a:endParaRPr lang="en-GB" sz="2400" dirty="0">
              <a:latin typeface="Calibri" panose="020F0502020204030204" pitchFamily="34" charset="0"/>
              <a:cs typeface="Calibri" panose="020F0502020204030204" pitchFamily="34" charset="0"/>
            </a:endParaRPr>
          </a:p>
          <a:p>
            <a:pPr marL="914400" lvl="2" indent="0">
              <a:buNone/>
            </a:pPr>
            <a:endParaRPr lang="en-GB" sz="24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p:txBody>
      </p:sp>
      <p:sp>
        <p:nvSpPr>
          <p:cNvPr id="6" name="Content Placeholder 5">
            <a:extLst>
              <a:ext uri="{FF2B5EF4-FFF2-40B4-BE49-F238E27FC236}">
                <a16:creationId xmlns:a16="http://schemas.microsoft.com/office/drawing/2014/main" id="{CB63A1B5-FB1D-359E-272D-F6E542A59636}"/>
              </a:ext>
            </a:extLst>
          </p:cNvPr>
          <p:cNvSpPr>
            <a:spLocks noGrp="1"/>
          </p:cNvSpPr>
          <p:nvPr>
            <p:ph sz="quarter" idx="4"/>
          </p:nvPr>
        </p:nvSpPr>
        <p:spPr>
          <a:xfrm>
            <a:off x="699952" y="2733863"/>
            <a:ext cx="10793808" cy="1470874"/>
          </a:xfrm>
          <a:ln>
            <a:solidFill>
              <a:schemeClr val="tx1"/>
            </a:solidFill>
          </a:ln>
        </p:spPr>
        <p:txBody>
          <a:bodyPr vert="horz" lIns="91440" tIns="45720" rIns="91440" bIns="45720" rtlCol="0" anchor="t">
            <a:normAutofit/>
          </a:bodyPr>
          <a:lstStyle/>
          <a:p>
            <a:pPr>
              <a:buNone/>
            </a:pPr>
            <a:r>
              <a:rPr lang="en-GB" sz="2400" b="1" dirty="0">
                <a:solidFill>
                  <a:schemeClr val="accent1"/>
                </a:solidFill>
                <a:ea typeface="+mn-lt"/>
                <a:cs typeface="+mn-lt"/>
              </a:rPr>
              <a:t>Reference list:</a:t>
            </a:r>
            <a:endParaRPr lang="en-GB" sz="2400" dirty="0">
              <a:solidFill>
                <a:schemeClr val="accent1"/>
              </a:solidFill>
              <a:ea typeface="+mn-lt"/>
              <a:cs typeface="+mn-lt"/>
            </a:endParaRPr>
          </a:p>
          <a:p>
            <a:pPr>
              <a:buNone/>
            </a:pPr>
            <a:endParaRPr lang="en-GB" sz="2400" b="1" dirty="0">
              <a:solidFill>
                <a:schemeClr val="accent1"/>
              </a:solidFill>
              <a:latin typeface="Calibri Light"/>
              <a:ea typeface="Calibri Light"/>
              <a:cs typeface="Calibri Light"/>
            </a:endParaRPr>
          </a:p>
          <a:p>
            <a:pPr marL="0" indent="0">
              <a:buNone/>
            </a:pPr>
            <a:r>
              <a:rPr lang="en-GB" sz="2400" i="1" dirty="0">
                <a:solidFill>
                  <a:srgbClr val="000000"/>
                </a:solidFill>
                <a:latin typeface="Calibri"/>
                <a:cs typeface="Calibri"/>
              </a:rPr>
              <a:t>Health and Social Care Act 2012, c.7</a:t>
            </a:r>
            <a:r>
              <a:rPr lang="en-GB" sz="2400" dirty="0">
                <a:solidFill>
                  <a:srgbClr val="000000"/>
                </a:solidFill>
                <a:latin typeface="Calibri"/>
                <a:cs typeface="Calibri"/>
              </a:rPr>
              <a:t>. </a:t>
            </a:r>
            <a:endParaRPr lang="en-GB" sz="2400" dirty="0">
              <a:latin typeface="Calibri"/>
              <a:ea typeface="Calibri"/>
              <a:cs typeface="Calibri"/>
            </a:endParaRPr>
          </a:p>
          <a:p>
            <a:pPr marL="0" indent="0">
              <a:buNone/>
            </a:pPr>
            <a:endParaRPr lang="en-GB" sz="2400" dirty="0">
              <a:solidFill>
                <a:srgbClr val="000000"/>
              </a:solidFill>
              <a:latin typeface="Calibri"/>
              <a:cs typeface="Calibri"/>
            </a:endParaRPr>
          </a:p>
        </p:txBody>
      </p:sp>
      <p:sp>
        <p:nvSpPr>
          <p:cNvPr id="2" name="Title 1">
            <a:extLst>
              <a:ext uri="{FF2B5EF4-FFF2-40B4-BE49-F238E27FC236}">
                <a16:creationId xmlns:a16="http://schemas.microsoft.com/office/drawing/2014/main" id="{68EE1467-9D44-4E75-92F6-1CA7349A4689}"/>
              </a:ext>
            </a:extLst>
          </p:cNvPr>
          <p:cNvSpPr>
            <a:spLocks noGrp="1"/>
          </p:cNvSpPr>
          <p:nvPr>
            <p:ph type="title"/>
          </p:nvPr>
        </p:nvSpPr>
        <p:spPr/>
        <p:txBody>
          <a:bodyPr/>
          <a:lstStyle/>
          <a:p>
            <a:r>
              <a:rPr lang="en-GB" dirty="0"/>
              <a:t>Example</a:t>
            </a:r>
          </a:p>
        </p:txBody>
      </p:sp>
      <p:sp>
        <p:nvSpPr>
          <p:cNvPr id="9" name="TextBox 8">
            <a:extLst>
              <a:ext uri="{FF2B5EF4-FFF2-40B4-BE49-F238E27FC236}">
                <a16:creationId xmlns:a16="http://schemas.microsoft.com/office/drawing/2014/main" id="{D876F7F4-623F-59CD-EA3C-F32D55EAAC88}"/>
              </a:ext>
            </a:extLst>
          </p:cNvPr>
          <p:cNvSpPr txBox="1"/>
          <p:nvPr/>
        </p:nvSpPr>
        <p:spPr>
          <a:xfrm>
            <a:off x="762000" y="1714500"/>
            <a:ext cx="6229346" cy="461665"/>
          </a:xfrm>
          <a:prstGeom prst="rect">
            <a:avLst/>
          </a:prstGeom>
          <a:noFill/>
          <a:ln w="57150">
            <a:solidFill>
              <a:srgbClr val="C5E1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Light"/>
              </a:rPr>
              <a:t>Title of Act, inc. year, chapter (in italics)</a:t>
            </a:r>
            <a:endParaRPr lang="en-GB" sz="2400" dirty="0">
              <a:latin typeface="Calibri"/>
              <a:cs typeface="Calibri"/>
            </a:endParaRPr>
          </a:p>
        </p:txBody>
      </p:sp>
    </p:spTree>
    <p:extLst>
      <p:ext uri="{BB962C8B-B14F-4D97-AF65-F5344CB8AC3E}">
        <p14:creationId xmlns:p14="http://schemas.microsoft.com/office/powerpoint/2010/main" val="7142855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48AC2-188C-A7E3-A471-88637F680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B3B64-85D2-C757-0EB0-F4DC6E28AF16}"/>
              </a:ext>
            </a:extLst>
          </p:cNvPr>
          <p:cNvSpPr>
            <a:spLocks noGrp="1"/>
          </p:cNvSpPr>
          <p:nvPr>
            <p:ph type="title"/>
          </p:nvPr>
        </p:nvSpPr>
        <p:spPr>
          <a:xfrm>
            <a:off x="365732" y="0"/>
            <a:ext cx="10795518" cy="1003916"/>
          </a:xfrm>
        </p:spPr>
        <p:txBody>
          <a:bodyPr/>
          <a:lstStyle/>
          <a:p>
            <a:r>
              <a:rPr lang="en-GB" dirty="0">
                <a:latin typeface="Calibri" panose="020F0502020204030204" pitchFamily="34" charset="0"/>
                <a:cs typeface="Calibri" panose="020F0502020204030204" pitchFamily="34" charset="0"/>
              </a:rPr>
              <a:t>Artificial Intelligence (AI)</a:t>
            </a:r>
          </a:p>
        </p:txBody>
      </p:sp>
      <p:sp>
        <p:nvSpPr>
          <p:cNvPr id="3" name="Content Placeholder 2">
            <a:extLst>
              <a:ext uri="{FF2B5EF4-FFF2-40B4-BE49-F238E27FC236}">
                <a16:creationId xmlns:a16="http://schemas.microsoft.com/office/drawing/2014/main" id="{A19AEAFB-E07F-178F-F7EA-7422D5617C79}"/>
              </a:ext>
            </a:extLst>
          </p:cNvPr>
          <p:cNvSpPr>
            <a:spLocks noGrp="1"/>
          </p:cNvSpPr>
          <p:nvPr>
            <p:ph sz="quarter" idx="10"/>
          </p:nvPr>
        </p:nvSpPr>
        <p:spPr>
          <a:xfrm>
            <a:off x="2197" y="1426091"/>
            <a:ext cx="12165915" cy="929265"/>
          </a:xfrm>
        </p:spPr>
        <p:txBody>
          <a:bodyPr vert="horz" lIns="91440" tIns="45720" rIns="91440" bIns="45720" rtlCol="0" anchor="t">
            <a:normAutofit fontScale="92500"/>
          </a:bodyPr>
          <a:lstStyle/>
          <a:p>
            <a:pPr marL="0" indent="0">
              <a:buNone/>
            </a:pPr>
            <a:r>
              <a:rPr lang="en-GB" sz="2600" b="1" dirty="0">
                <a:latin typeface="Calibri "/>
              </a:rPr>
              <a:t>Check your assessment brief or with your tutor to confirm if the use of GenAI is permitted.</a:t>
            </a:r>
          </a:p>
          <a:p>
            <a:pPr marL="0" indent="0">
              <a:buNone/>
            </a:pPr>
            <a:r>
              <a:rPr lang="en-GB" sz="2600" dirty="0">
                <a:latin typeface="Calibri "/>
              </a:rPr>
              <a:t>If so, use AI tools effectively, critically and ethically – incorporate into good academic practice.</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084E62DA-0D8F-8EFE-04F1-3AC5BE0CC9BB}"/>
              </a:ext>
            </a:extLst>
          </p:cNvPr>
          <p:cNvSpPr txBox="1"/>
          <p:nvPr/>
        </p:nvSpPr>
        <p:spPr>
          <a:xfrm>
            <a:off x="198120" y="2867392"/>
            <a:ext cx="6041513" cy="830997"/>
          </a:xfrm>
          <a:prstGeom prst="rect">
            <a:avLst/>
          </a:prstGeom>
          <a:noFill/>
        </p:spPr>
        <p:txBody>
          <a:bodyPr wrap="square">
            <a:spAutoFit/>
          </a:bodyPr>
          <a:lstStyle/>
          <a:p>
            <a:pPr marL="342900" indent="-342900">
              <a:buFont typeface="Arial" panose="020B0604020202020204" pitchFamily="34" charset="0"/>
              <a:buChar char="•"/>
            </a:pPr>
            <a:r>
              <a:rPr lang="en-GB" sz="2400" b="1" dirty="0">
                <a:latin typeface="Calibri "/>
              </a:rPr>
              <a:t>Evaluate</a:t>
            </a:r>
            <a:r>
              <a:rPr lang="en-GB" sz="2400" dirty="0">
                <a:latin typeface="Calibri "/>
              </a:rPr>
              <a:t> all </a:t>
            </a:r>
            <a:r>
              <a:rPr lang="en-GB" sz="2400">
                <a:latin typeface="Calibri "/>
              </a:rPr>
              <a:t>generated sources critically </a:t>
            </a:r>
            <a:r>
              <a:rPr lang="en-GB" sz="2400" dirty="0">
                <a:latin typeface="Calibri "/>
              </a:rPr>
              <a:t>– e.g. CRAAP test. </a:t>
            </a:r>
          </a:p>
        </p:txBody>
      </p:sp>
      <p:pic>
        <p:nvPicPr>
          <p:cNvPr id="9" name="Picture 8" descr="A blue letter on a black background&#10;&#10;AI-generated content may be incorrect.">
            <a:extLst>
              <a:ext uri="{FF2B5EF4-FFF2-40B4-BE49-F238E27FC236}">
                <a16:creationId xmlns:a16="http://schemas.microsoft.com/office/drawing/2014/main" id="{8014BDE9-5BCC-5105-96D6-25BA13D265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6579" y="2355356"/>
            <a:ext cx="5095875" cy="286738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6FBA1C49-3240-4161-DB48-BA84937B8345}"/>
              </a:ext>
            </a:extLst>
          </p:cNvPr>
          <p:cNvSpPr txBox="1"/>
          <p:nvPr/>
        </p:nvSpPr>
        <p:spPr>
          <a:xfrm>
            <a:off x="125172" y="5367089"/>
            <a:ext cx="11937288" cy="830997"/>
          </a:xfrm>
          <a:prstGeom prst="rect">
            <a:avLst/>
          </a:prstGeom>
          <a:noFill/>
        </p:spPr>
        <p:txBody>
          <a:bodyPr wrap="square" lIns="91440" tIns="45720" rIns="91440" bIns="45720" rtlCol="0" anchor="t">
            <a:spAutoFit/>
          </a:bodyPr>
          <a:lstStyle/>
          <a:p>
            <a:r>
              <a:rPr lang="en-GB" sz="2400" b="1" dirty="0">
                <a:latin typeface="Calibri"/>
                <a:ea typeface="Calibri"/>
                <a:cs typeface="Calibri"/>
              </a:rPr>
              <a:t>Note: </a:t>
            </a:r>
            <a:r>
              <a:rPr lang="en-GB" sz="2400" dirty="0">
                <a:latin typeface="Calibri"/>
                <a:ea typeface="Calibri"/>
                <a:cs typeface="Calibri"/>
              </a:rPr>
              <a:t>AI can help summarise or evaluate a text. If you then plan to use this text in your work, always read the original yourself. You can then </a:t>
            </a:r>
            <a:r>
              <a:rPr lang="en-GB" sz="2400" b="1" dirty="0">
                <a:latin typeface="Calibri"/>
                <a:ea typeface="Calibri"/>
                <a:cs typeface="Calibri"/>
              </a:rPr>
              <a:t>reference</a:t>
            </a:r>
            <a:r>
              <a:rPr lang="en-GB" sz="2400" dirty="0">
                <a:latin typeface="Calibri"/>
                <a:ea typeface="Calibri"/>
                <a:cs typeface="Calibri"/>
              </a:rPr>
              <a:t> the original source as usual.</a:t>
            </a:r>
          </a:p>
        </p:txBody>
      </p:sp>
      <p:sp>
        <p:nvSpPr>
          <p:cNvPr id="4" name="TextBox 3">
            <a:extLst>
              <a:ext uri="{FF2B5EF4-FFF2-40B4-BE49-F238E27FC236}">
                <a16:creationId xmlns:a16="http://schemas.microsoft.com/office/drawing/2014/main" id="{AE345FE2-6856-4BB8-4738-EA6A44AFD47E}"/>
              </a:ext>
            </a:extLst>
          </p:cNvPr>
          <p:cNvSpPr txBox="1"/>
          <p:nvPr/>
        </p:nvSpPr>
        <p:spPr>
          <a:xfrm>
            <a:off x="198120" y="4021019"/>
            <a:ext cx="643901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
                <a:hlinkClick r:id="rId4"/>
              </a:rPr>
              <a:t>Acknowledge</a:t>
            </a:r>
            <a:r>
              <a:rPr lang="en-GB" sz="2400" dirty="0">
                <a:latin typeface="Calibri "/>
              </a:rPr>
              <a:t> and </a:t>
            </a:r>
            <a:r>
              <a:rPr lang="en-GB" sz="2400" b="1" dirty="0">
                <a:latin typeface="Calibri "/>
              </a:rPr>
              <a:t>reference</a:t>
            </a:r>
            <a:r>
              <a:rPr lang="en-GB" sz="2400" dirty="0">
                <a:latin typeface="Calibri "/>
              </a:rPr>
              <a:t> the use of all AI appropriately. </a:t>
            </a:r>
            <a:endParaRPr lang="en-GB" sz="1800" dirty="0"/>
          </a:p>
        </p:txBody>
      </p:sp>
    </p:spTree>
    <p:extLst>
      <p:ext uri="{BB962C8B-B14F-4D97-AF65-F5344CB8AC3E}">
        <p14:creationId xmlns:p14="http://schemas.microsoft.com/office/powerpoint/2010/main" val="88408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10" grpId="0"/>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698242" y="252284"/>
            <a:ext cx="10795518" cy="1003916"/>
          </a:xfrm>
        </p:spPr>
        <p:txBody>
          <a:bodyPr anchor="b">
            <a:normAutofit/>
          </a:bodyPr>
          <a:lstStyle/>
          <a:p>
            <a:r>
              <a:rPr lang="en-GB"/>
              <a:t>AI CRAAP Test</a:t>
            </a:r>
          </a:p>
        </p:txBody>
      </p:sp>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2"/>
          <a:stretch/>
        </p:blipFill>
        <p:spPr>
          <a:xfrm>
            <a:off x="1525888" y="1304804"/>
            <a:ext cx="8724987" cy="4905072"/>
          </a:xfrm>
          <a:prstGeom prst="rect">
            <a:avLst/>
          </a:prstGeom>
          <a:noFill/>
        </p:spPr>
      </p:pic>
      <p:sp>
        <p:nvSpPr>
          <p:cNvPr id="5" name="TextBox 4">
            <a:extLst>
              <a:ext uri="{FF2B5EF4-FFF2-40B4-BE49-F238E27FC236}">
                <a16:creationId xmlns:a16="http://schemas.microsoft.com/office/drawing/2014/main" id="{A4031F61-9EEF-324A-23ED-391EC6AB08B5}"/>
              </a:ext>
            </a:extLst>
          </p:cNvPr>
          <p:cNvSpPr txBox="1"/>
          <p:nvPr/>
        </p:nvSpPr>
        <p:spPr>
          <a:xfrm>
            <a:off x="10543332" y="4344650"/>
            <a:ext cx="13503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rPr>
              <a:t>Reproduced with kind permission from </a:t>
            </a:r>
            <a:r>
              <a:rPr lang="en-GB" dirty="0">
                <a:latin typeface="Calibri"/>
                <a:ea typeface="Calibri Light"/>
                <a:cs typeface="Calibri Light"/>
                <a:hlinkClick r:id="rId3"/>
              </a:rPr>
              <a:t>Bristol University Library.</a:t>
            </a:r>
            <a:endParaRPr lang="en-GB">
              <a:latin typeface="Calibri"/>
            </a:endParaRPr>
          </a:p>
        </p:txBody>
      </p:sp>
    </p:spTree>
    <p:extLst>
      <p:ext uri="{BB962C8B-B14F-4D97-AF65-F5344CB8AC3E}">
        <p14:creationId xmlns:p14="http://schemas.microsoft.com/office/powerpoint/2010/main" val="22911328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2125DDF-F6D2-CBD2-60EB-EEBA1E1F3F23}"/>
              </a:ext>
            </a:extLst>
          </p:cNvPr>
          <p:cNvSpPr>
            <a:spLocks noGrp="1"/>
          </p:cNvSpPr>
          <p:nvPr>
            <p:ph type="body" idx="1"/>
          </p:nvPr>
        </p:nvSpPr>
        <p:spPr>
          <a:xfrm>
            <a:off x="587882" y="1269207"/>
            <a:ext cx="4404853" cy="887437"/>
          </a:xfrm>
        </p:spPr>
        <p:txBody>
          <a:bodyPr>
            <a:normAutofit fontScale="77500" lnSpcReduction="20000"/>
          </a:bodyPr>
          <a:lstStyle/>
          <a:p>
            <a:r>
              <a:rPr lang="en-GB" sz="2900" dirty="0">
                <a:latin typeface="Calibri "/>
                <a:hlinkClick r:id="rId2"/>
              </a:rPr>
              <a:t>Library Infoskills</a:t>
            </a:r>
            <a:r>
              <a:rPr lang="en-GB" sz="2900" dirty="0">
                <a:latin typeface="Calibri "/>
              </a:rPr>
              <a:t>: </a:t>
            </a:r>
          </a:p>
          <a:p>
            <a:r>
              <a:rPr lang="en-GB" dirty="0">
                <a:latin typeface="Calibri "/>
              </a:rPr>
              <a:t>(Gen AI &amp; Advanced searching sections).</a:t>
            </a:r>
            <a:endParaRPr lang="en-US" dirty="0">
              <a:latin typeface="Calibri "/>
            </a:endParaRPr>
          </a:p>
        </p:txBody>
      </p:sp>
      <p:pic>
        <p:nvPicPr>
          <p:cNvPr id="4" name="Content Placeholder 3">
            <a:extLst>
              <a:ext uri="{FF2B5EF4-FFF2-40B4-BE49-F238E27FC236}">
                <a16:creationId xmlns:a16="http://schemas.microsoft.com/office/drawing/2014/main" id="{3B7913DA-2E9D-058B-B4D0-DF8F477397AD}"/>
              </a:ext>
            </a:extLst>
          </p:cNvPr>
          <p:cNvPicPr>
            <a:picLocks noGrp="1" noChangeAspect="1"/>
          </p:cNvPicPr>
          <p:nvPr>
            <p:ph sz="half" idx="2"/>
          </p:nvPr>
        </p:nvPicPr>
        <p:blipFill>
          <a:blip r:embed="rId3"/>
          <a:stretch>
            <a:fillRect/>
          </a:stretch>
        </p:blipFill>
        <p:spPr>
          <a:xfrm>
            <a:off x="6431464" y="2156645"/>
            <a:ext cx="5174450" cy="40608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 Placeholder 6">
            <a:extLst>
              <a:ext uri="{FF2B5EF4-FFF2-40B4-BE49-F238E27FC236}">
                <a16:creationId xmlns:a16="http://schemas.microsoft.com/office/drawing/2014/main" id="{AAF004FC-5D75-9FC8-E19B-B56381BD59BE}"/>
              </a:ext>
            </a:extLst>
          </p:cNvPr>
          <p:cNvSpPr>
            <a:spLocks noGrp="1"/>
          </p:cNvSpPr>
          <p:nvPr>
            <p:ph type="body" sz="quarter" idx="3"/>
          </p:nvPr>
        </p:nvSpPr>
        <p:spPr>
          <a:xfrm>
            <a:off x="6431464" y="1371928"/>
            <a:ext cx="2432050" cy="513104"/>
          </a:xfrm>
        </p:spPr>
        <p:txBody>
          <a:bodyPr>
            <a:normAutofit/>
          </a:bodyPr>
          <a:lstStyle/>
          <a:p>
            <a:r>
              <a:rPr lang="en-GB" dirty="0">
                <a:latin typeface="Calibri "/>
                <a:hlinkClick r:id="rId4"/>
              </a:rPr>
              <a:t>Cite Them Right</a:t>
            </a:r>
            <a:endParaRPr lang="en-US" dirty="0">
              <a:latin typeface="Calibri "/>
            </a:endParaRPr>
          </a:p>
        </p:txBody>
      </p:sp>
      <p:pic>
        <p:nvPicPr>
          <p:cNvPr id="10" name="Content Placeholder 9">
            <a:extLst>
              <a:ext uri="{FF2B5EF4-FFF2-40B4-BE49-F238E27FC236}">
                <a16:creationId xmlns:a16="http://schemas.microsoft.com/office/drawing/2014/main" id="{425628AF-5CF1-86E5-5CA5-DA0BB9285A03}"/>
              </a:ext>
            </a:extLst>
          </p:cNvPr>
          <p:cNvPicPr>
            <a:picLocks noGrp="1" noChangeAspect="1"/>
          </p:cNvPicPr>
          <p:nvPr>
            <p:ph sz="quarter" idx="4"/>
          </p:nvPr>
        </p:nvPicPr>
        <p:blipFill>
          <a:blip r:embed="rId5"/>
          <a:stretch>
            <a:fillRect/>
          </a:stretch>
        </p:blipFill>
        <p:spPr>
          <a:xfrm>
            <a:off x="634282" y="2086985"/>
            <a:ext cx="4034607" cy="40608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1E716D5F-FE7A-084B-0CA3-F8BB51CC7226}"/>
              </a:ext>
            </a:extLst>
          </p:cNvPr>
          <p:cNvSpPr>
            <a:spLocks noGrp="1"/>
          </p:cNvSpPr>
          <p:nvPr>
            <p:ph type="title"/>
          </p:nvPr>
        </p:nvSpPr>
        <p:spPr/>
        <p:txBody>
          <a:bodyPr/>
          <a:lstStyle/>
          <a:p>
            <a:r>
              <a:rPr lang="en-GB" dirty="0"/>
              <a:t>Further AI resources:</a:t>
            </a:r>
          </a:p>
        </p:txBody>
      </p:sp>
    </p:spTree>
    <p:extLst>
      <p:ext uri="{BB962C8B-B14F-4D97-AF65-F5344CB8AC3E}">
        <p14:creationId xmlns:p14="http://schemas.microsoft.com/office/powerpoint/2010/main" val="4502446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48702" y="1455618"/>
            <a:ext cx="4313087" cy="805839"/>
          </a:xfrm>
        </p:spPr>
        <p:txBody>
          <a:bodyPr vert="horz" lIns="91440" tIns="45720" rIns="91440" bIns="45720" rtlCol="0" anchor="t">
            <a:normAutofit/>
          </a:bodyPr>
          <a:lstStyle/>
          <a:p>
            <a:pPr marL="0" indent="0">
              <a:buNone/>
            </a:pPr>
            <a:r>
              <a:rPr lang="en-US" sz="2400" dirty="0">
                <a:latin typeface="Calibri"/>
                <a:ea typeface="Calibri Light"/>
                <a:cs typeface="Calibri Light"/>
              </a:rPr>
              <a:t>Citation tool in the item record on the library catalogue.</a:t>
            </a:r>
            <a:endParaRPr lang="en-US" sz="24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2"/>
          <a:stretch>
            <a:fillRect/>
          </a:stretch>
        </p:blipFill>
        <p:spPr>
          <a:xfrm>
            <a:off x="4641562" y="1406964"/>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068163" y="2412221"/>
            <a:ext cx="5586522" cy="126205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426852" y="431377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3"/>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4"/>
          <a:stretch>
            <a:fillRect/>
          </a:stretch>
        </p:blipFill>
        <p:spPr>
          <a:xfrm>
            <a:off x="922030" y="2236653"/>
            <a:ext cx="1752845" cy="2143424"/>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109932" y="4889767"/>
            <a:ext cx="4438864" cy="1292662"/>
          </a:xfrm>
          <a:prstGeom prst="rect">
            <a:avLst/>
          </a:prstGeom>
          <a:noFill/>
        </p:spPr>
        <p:txBody>
          <a:bodyPr wrap="square" lIns="91440" tIns="45720" rIns="91440" bIns="45720" rtlCol="0" anchor="t">
            <a:spAutoFit/>
          </a:bodyPr>
          <a:lstStyle/>
          <a:p>
            <a:r>
              <a:rPr lang="en-GB" sz="2400" b="1" dirty="0">
                <a:solidFill>
                  <a:schemeClr val="accent2"/>
                </a:solidFill>
                <a:latin typeface="Calibri"/>
                <a:ea typeface="Calibri"/>
                <a:cs typeface="Calibri"/>
              </a:rPr>
              <a:t>Important! </a:t>
            </a:r>
            <a:r>
              <a:rPr lang="en-GB" dirty="0">
                <a:latin typeface="Calibri"/>
                <a:ea typeface="Calibri"/>
                <a:cs typeface="Calibri"/>
              </a:rPr>
              <a:t>The catalogue will show the earlier (12</a:t>
            </a:r>
            <a:r>
              <a:rPr lang="en-GB" baseline="30000" dirty="0">
                <a:latin typeface="Calibri"/>
                <a:ea typeface="Calibri"/>
                <a:cs typeface="Calibri"/>
              </a:rPr>
              <a:t>th</a:t>
            </a:r>
            <a:r>
              <a:rPr lang="en-GB" dirty="0">
                <a:latin typeface="Calibri"/>
                <a:ea typeface="Calibri"/>
                <a:cs typeface="Calibri"/>
              </a:rPr>
              <a:t>) edition of Cite Them Right Harvard. </a:t>
            </a:r>
            <a:r>
              <a:rPr lang="en-GB" b="1" dirty="0">
                <a:latin typeface="Calibri"/>
                <a:ea typeface="Calibri"/>
                <a:cs typeface="Calibri"/>
              </a:rPr>
              <a:t>We no longer include place of publication</a:t>
            </a:r>
            <a:r>
              <a:rPr lang="en-GB" dirty="0">
                <a:latin typeface="Calibri"/>
                <a:ea typeface="Calibri"/>
                <a:cs typeface="Calibri"/>
              </a:rPr>
              <a:t> (e.g. London) for most books.</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2"/>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07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2"/>
          <a:stretch>
            <a:fillRect/>
          </a:stretch>
        </p:blipFill>
        <p:spPr>
          <a:xfrm>
            <a:off x="366009" y="1994357"/>
            <a:ext cx="11586140" cy="4081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3"/>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5" y="2299251"/>
            <a:ext cx="5551077" cy="1728597"/>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Many citation tools available, but they are </a:t>
            </a:r>
            <a:r>
              <a:rPr lang="en-GB" b="1" dirty="0">
                <a:solidFill>
                  <a:schemeClr val="accent2"/>
                </a:solidFill>
                <a:latin typeface="Calibri"/>
                <a:ea typeface="Calibri"/>
                <a:cs typeface="Calibri"/>
              </a:rPr>
              <a:t>not 100% accurate </a:t>
            </a:r>
            <a:r>
              <a:rPr lang="en-GB" dirty="0">
                <a:latin typeface="Calibri"/>
                <a:ea typeface="Calibri"/>
                <a:cs typeface="Calibri"/>
              </a:rPr>
              <a:t>all of the time.</a:t>
            </a:r>
          </a:p>
          <a:p>
            <a:pPr>
              <a:buFont typeface="Arial" panose="020B0604020202020204" pitchFamily="34" charset="0"/>
              <a:buChar char="•"/>
            </a:pPr>
            <a:r>
              <a:rPr lang="en-GB" dirty="0">
                <a:latin typeface="Calibri"/>
                <a:ea typeface="Calibri"/>
                <a:cs typeface="Calibri"/>
              </a:rPr>
              <a:t>Personal choice. </a:t>
            </a:r>
          </a:p>
          <a:p>
            <a:pPr marL="0" indent="0">
              <a:buNone/>
            </a:pPr>
            <a:r>
              <a:rPr lang="en-GB" dirty="0">
                <a:latin typeface="Calibri"/>
                <a:ea typeface="Calibri"/>
                <a:cs typeface="Calibri"/>
              </a:rPr>
              <a:t>Some you may wish to explore: </a:t>
            </a:r>
          </a:p>
          <a:p>
            <a:pPr marL="0" indent="0">
              <a:buNone/>
            </a:pPr>
            <a:r>
              <a:rPr lang="en-GB" b="1" dirty="0">
                <a:latin typeface="Calibri"/>
                <a:ea typeface="Calibri"/>
                <a:cs typeface="Calibri"/>
              </a:rPr>
              <a:t>Basic:</a:t>
            </a:r>
          </a:p>
          <a:p>
            <a:pPr>
              <a:buFont typeface="Arial" panose="020B0604020202020204" pitchFamily="34" charset="0"/>
              <a:buChar char="•"/>
            </a:pPr>
            <a:r>
              <a:rPr lang="en-GB" dirty="0">
                <a:latin typeface="Calibri"/>
                <a:ea typeface="Calibri"/>
                <a:cs typeface="Calibri"/>
                <a:hlinkClick r:id="rId2"/>
              </a:rPr>
              <a:t>MyBib</a:t>
            </a:r>
            <a:r>
              <a:rPr lang="en-GB" dirty="0">
                <a:latin typeface="Calibri"/>
                <a:ea typeface="Calibri"/>
                <a:cs typeface="Calibri"/>
              </a:rPr>
              <a:t>. </a:t>
            </a:r>
          </a:p>
          <a:p>
            <a:pPr>
              <a:buFont typeface="Arial" panose="020B0604020202020204" pitchFamily="34" charset="0"/>
              <a:buChar char="•"/>
            </a:pPr>
            <a:r>
              <a:rPr lang="en-GB" dirty="0">
                <a:latin typeface="Calibri"/>
                <a:ea typeface="Calibri"/>
                <a:cs typeface="Calibri"/>
                <a:hlinkClick r:id="rId3"/>
              </a:rPr>
              <a:t>ZoteroBib.</a:t>
            </a:r>
          </a:p>
          <a:p>
            <a:pPr marL="0" indent="0">
              <a:buNone/>
            </a:pPr>
            <a:r>
              <a:rPr lang="en-GB" b="1" dirty="0">
                <a:latin typeface="Calibri"/>
                <a:ea typeface="Calibri"/>
                <a:cs typeface="Calibri"/>
              </a:rPr>
              <a:t>More advanced:</a:t>
            </a:r>
          </a:p>
          <a:p>
            <a:pPr>
              <a:buFont typeface="Arial" panose="020B0604020202020204" pitchFamily="34" charset="0"/>
              <a:buChar char="•"/>
            </a:pPr>
            <a:r>
              <a:rPr lang="en-GB" dirty="0">
                <a:latin typeface="Calibri"/>
                <a:ea typeface="Calibri"/>
                <a:cs typeface="Calibri"/>
                <a:hlinkClick r:id="rId4"/>
              </a:rPr>
              <a:t>RefWorks </a:t>
            </a:r>
            <a:r>
              <a:rPr lang="en-GB" dirty="0">
                <a:latin typeface="Calibri"/>
                <a:ea typeface="Calibri"/>
                <a:cs typeface="Calibri"/>
              </a:rPr>
              <a:t>(Supported by UWTSD).</a:t>
            </a:r>
          </a:p>
          <a:p>
            <a:pPr>
              <a:buFont typeface="Arial" panose="020B0604020202020204" pitchFamily="34" charset="0"/>
              <a:buChar char="•"/>
            </a:pPr>
            <a:r>
              <a:rPr lang="en-GB" dirty="0">
                <a:latin typeface="Calibri"/>
                <a:ea typeface="Calibri"/>
                <a:cs typeface="Calibri"/>
                <a:hlinkClick r:id="rId5"/>
              </a:rPr>
              <a:t>Mendeley.</a:t>
            </a:r>
            <a:endParaRPr lang="en-GB"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2677656"/>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Note:</a:t>
            </a:r>
          </a:p>
          <a:p>
            <a:r>
              <a:rPr lang="en-GB" sz="2400" dirty="0">
                <a:latin typeface="Calibri"/>
                <a:ea typeface="Calibri"/>
                <a:cs typeface="Calibri"/>
              </a:rPr>
              <a:t>Not all tools are free or give full functionality on free versions.</a:t>
            </a:r>
          </a:p>
          <a:p>
            <a:r>
              <a:rPr lang="en-GB" sz="2400" b="1">
                <a:solidFill>
                  <a:schemeClr val="accent2"/>
                </a:solidFill>
                <a:latin typeface="Calibri"/>
                <a:ea typeface="Calibri"/>
                <a:cs typeface="Calibri"/>
              </a:rPr>
              <a:t>TIP:</a:t>
            </a:r>
            <a:endParaRPr lang="en-GB">
              <a:solidFill>
                <a:schemeClr val="accent2"/>
              </a:solidFill>
              <a:ea typeface="Calibri Light"/>
              <a:cs typeface="Calibri Light"/>
            </a:endParaRP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7"/>
              </a:rPr>
              <a:t>Library Link</a:t>
            </a:r>
            <a:endParaRPr lang="en-GB" sz="2000" dirty="0">
              <a:latin typeface="Calibri"/>
            </a:endParaRP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D8073-C658-B070-81DD-C6CD5F0763A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EC92BF3-20A5-384B-58A3-B13B8F3FAC18}"/>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Summary…</a:t>
            </a:r>
          </a:p>
        </p:txBody>
      </p:sp>
      <p:sp>
        <p:nvSpPr>
          <p:cNvPr id="6" name="TextBox 5">
            <a:extLst>
              <a:ext uri="{FF2B5EF4-FFF2-40B4-BE49-F238E27FC236}">
                <a16:creationId xmlns:a16="http://schemas.microsoft.com/office/drawing/2014/main" id="{8033D847-4DF3-EF87-A0CC-E31B0AACCA35}"/>
              </a:ext>
            </a:extLst>
          </p:cNvPr>
          <p:cNvSpPr txBox="1"/>
          <p:nvPr/>
        </p:nvSpPr>
        <p:spPr>
          <a:xfrm>
            <a:off x="448988" y="4006684"/>
            <a:ext cx="2064244" cy="1692771"/>
          </a:xfrm>
          <a:prstGeom prst="rect">
            <a:avLst/>
          </a:prstGeom>
          <a:noFill/>
        </p:spPr>
        <p:txBody>
          <a:bodyPr wrap="square" rtlCol="0">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Where?</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Reading Lists?</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Library catalogue?</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Google?</a:t>
            </a:r>
          </a:p>
        </p:txBody>
      </p:sp>
      <p:sp>
        <p:nvSpPr>
          <p:cNvPr id="7" name="TextBox 6">
            <a:extLst>
              <a:ext uri="{FF2B5EF4-FFF2-40B4-BE49-F238E27FC236}">
                <a16:creationId xmlns:a16="http://schemas.microsoft.com/office/drawing/2014/main" id="{2C5A907B-53C6-9DE7-A573-44577E092B26}"/>
              </a:ext>
            </a:extLst>
          </p:cNvPr>
          <p:cNvSpPr txBox="1"/>
          <p:nvPr/>
        </p:nvSpPr>
        <p:spPr>
          <a:xfrm>
            <a:off x="5156961" y="4006684"/>
            <a:ext cx="2289650" cy="200054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How?</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Mind maps?</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One Note?</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Cornell notes?</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a:ea typeface="Calibri"/>
                <a:cs typeface="Calibri"/>
                <a:hlinkClick r:id="rId3"/>
              </a:rPr>
              <a:t>Hull Uni libguide</a:t>
            </a:r>
            <a:endParaRPr lang="en-GB" sz="2000" dirty="0">
              <a:latin typeface="Calibri"/>
              <a:ea typeface="Calibri"/>
              <a:cs typeface="Calibri"/>
            </a:endParaRPr>
          </a:p>
        </p:txBody>
      </p:sp>
      <p:sp>
        <p:nvSpPr>
          <p:cNvPr id="2" name="TextBox 1">
            <a:extLst>
              <a:ext uri="{FF2B5EF4-FFF2-40B4-BE49-F238E27FC236}">
                <a16:creationId xmlns:a16="http://schemas.microsoft.com/office/drawing/2014/main" id="{DFB3D05C-C102-6E1A-A27A-57967B0BE252}"/>
              </a:ext>
            </a:extLst>
          </p:cNvPr>
          <p:cNvSpPr txBox="1"/>
          <p:nvPr/>
        </p:nvSpPr>
        <p:spPr>
          <a:xfrm>
            <a:off x="7713083" y="4006683"/>
            <a:ext cx="2005840" cy="200054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How?</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Citation tool?</a:t>
            </a:r>
          </a:p>
          <a:p>
            <a:pPr marL="342900" indent="-342900">
              <a:buFont typeface="Arial" panose="020B0604020202020204" pitchFamily="34" charset="0"/>
              <a:buChar char="•"/>
            </a:pPr>
            <a:r>
              <a:rPr lang="en-GB" sz="2000" dirty="0">
                <a:latin typeface="Calibri"/>
                <a:ea typeface="Calibri"/>
                <a:cs typeface="Calibri"/>
              </a:rPr>
              <a:t>Word doc?</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Favourites in Online Resource List?</a:t>
            </a:r>
          </a:p>
        </p:txBody>
      </p:sp>
      <p:sp>
        <p:nvSpPr>
          <p:cNvPr id="4" name="TextBox 3">
            <a:extLst>
              <a:ext uri="{FF2B5EF4-FFF2-40B4-BE49-F238E27FC236}">
                <a16:creationId xmlns:a16="http://schemas.microsoft.com/office/drawing/2014/main" id="{B78AC0BF-801B-AB88-15D1-A70DB5134E93}"/>
              </a:ext>
            </a:extLst>
          </p:cNvPr>
          <p:cNvSpPr txBox="1"/>
          <p:nvPr/>
        </p:nvSpPr>
        <p:spPr>
          <a:xfrm>
            <a:off x="2768867" y="4006684"/>
            <a:ext cx="2178544" cy="2616101"/>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What?</a:t>
            </a:r>
          </a:p>
          <a:p>
            <a:pPr marL="285750" indent="-285750">
              <a:buFont typeface="Arial" panose="020B0604020202020204" pitchFamily="34" charset="0"/>
              <a:buChar char="•"/>
            </a:pPr>
            <a:r>
              <a:rPr lang="en-GB" sz="2000" dirty="0">
                <a:latin typeface="Calibri"/>
                <a:ea typeface="Calibri"/>
                <a:cs typeface="Calibri"/>
              </a:rPr>
              <a:t>Journal Articles?</a:t>
            </a:r>
          </a:p>
          <a:p>
            <a:pPr marL="285750" indent="-285750">
              <a:buFont typeface="Arial" panose="020B0604020202020204" pitchFamily="34" charset="0"/>
              <a:buChar char="•"/>
            </a:pPr>
            <a:r>
              <a:rPr lang="en-GB" sz="2000" dirty="0">
                <a:latin typeface="Calibri"/>
                <a:ea typeface="Calibri"/>
                <a:cs typeface="Calibri"/>
              </a:rPr>
              <a:t>Book Chapters?</a:t>
            </a:r>
          </a:p>
          <a:p>
            <a:pPr marL="285750" indent="-285750">
              <a:buFont typeface="Arial" panose="020B0604020202020204" pitchFamily="34" charset="0"/>
              <a:buChar char="•"/>
            </a:pPr>
            <a:r>
              <a:rPr lang="en-GB" sz="2000" dirty="0">
                <a:latin typeface="Calibri"/>
                <a:ea typeface="Calibri"/>
                <a:cs typeface="Calibri"/>
              </a:rPr>
              <a:t>Reports?</a:t>
            </a:r>
          </a:p>
          <a:p>
            <a:pPr marL="285750" indent="-285750">
              <a:buFont typeface="Arial" panose="020B0604020202020204" pitchFamily="34" charset="0"/>
              <a:buChar char="•"/>
            </a:pPr>
            <a:r>
              <a:rPr lang="en-GB" sz="2000" dirty="0">
                <a:latin typeface="Calibri"/>
                <a:ea typeface="Calibri"/>
                <a:cs typeface="Calibri"/>
              </a:rPr>
              <a:t>Do </a:t>
            </a:r>
            <a:r>
              <a:rPr lang="en-GB" sz="2000" b="1" dirty="0">
                <a:latin typeface="Calibri"/>
                <a:ea typeface="Calibri"/>
                <a:cs typeface="Calibri"/>
              </a:rPr>
              <a:t>NOT </a:t>
            </a:r>
            <a:r>
              <a:rPr lang="en-GB" sz="2000" dirty="0">
                <a:latin typeface="Calibri"/>
                <a:ea typeface="Calibri"/>
                <a:cs typeface="Calibri"/>
              </a:rPr>
              <a:t>rely on AI generated material!</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EE1082E0-E875-CAAE-B556-CE5F148A600D}"/>
              </a:ext>
            </a:extLst>
          </p:cNvPr>
          <p:cNvSpPr txBox="1"/>
          <p:nvPr/>
        </p:nvSpPr>
        <p:spPr>
          <a:xfrm>
            <a:off x="9805958" y="4006684"/>
            <a:ext cx="2339293" cy="1692771"/>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Help?</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hlinkClick r:id="rId4"/>
              </a:rPr>
              <a:t>Library study skills reading list.</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a:ea typeface="Calibri"/>
              <a:cs typeface="Calibri"/>
            </a:endParaRP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hlinkClick r:id="rId5"/>
              </a:rPr>
              <a:t>Student Support.</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11" name="Picture 10">
            <a:extLst>
              <a:ext uri="{FF2B5EF4-FFF2-40B4-BE49-F238E27FC236}">
                <a16:creationId xmlns:a16="http://schemas.microsoft.com/office/drawing/2014/main" id="{6ADCBF19-EE43-023C-6D20-8822B1191ADB}"/>
              </a:ext>
            </a:extLst>
          </p:cNvPr>
          <p:cNvPicPr>
            <a:picLocks noChangeAspect="1"/>
          </p:cNvPicPr>
          <p:nvPr/>
        </p:nvPicPr>
        <p:blipFill>
          <a:blip r:embed="rId6"/>
          <a:srcRect t="10900" b="7653"/>
          <a:stretch/>
        </p:blipFill>
        <p:spPr>
          <a:xfrm>
            <a:off x="84663" y="1311957"/>
            <a:ext cx="11742307" cy="2414674"/>
          </a:xfrm>
          <a:prstGeom prst="rect">
            <a:avLst/>
          </a:prstGeom>
        </p:spPr>
      </p:pic>
    </p:spTree>
    <p:extLst>
      <p:ext uri="{BB962C8B-B14F-4D97-AF65-F5344CB8AC3E}">
        <p14:creationId xmlns:p14="http://schemas.microsoft.com/office/powerpoint/2010/main" val="8073869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p:txBody>
          <a:bodyPr anchor="b">
            <a:normAutofit/>
          </a:bodyPr>
          <a:lstStyle/>
          <a:p>
            <a:r>
              <a:rPr lang="en-GB"/>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886451" y="1485374"/>
            <a:ext cx="6903027" cy="4573587"/>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2"/>
              </a:rPr>
              <a:t>UWTSD’s Harvard  Referencing Handbook</a:t>
            </a:r>
            <a:r>
              <a:rPr lang="en-GB" dirty="0">
                <a:latin typeface="Calibri"/>
                <a:ea typeface="Calibri"/>
                <a:cs typeface="Calibri"/>
              </a:rPr>
              <a:t> </a:t>
            </a:r>
          </a:p>
          <a:p>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3"/>
              </a:rPr>
              <a:t> Cite Them Right Database</a:t>
            </a:r>
            <a:endParaRPr lang="en-GB" dirty="0">
              <a:latin typeface="Calibri"/>
              <a:ea typeface="Calibri"/>
              <a:cs typeface="Calibri"/>
            </a:endParaRPr>
          </a:p>
          <a:p>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4"/>
              </a:rPr>
              <a:t> Cite Them Right Harvard Articles</a:t>
            </a:r>
            <a:endParaRPr lang="en-GB" dirty="0">
              <a:latin typeface="Calibri" panose="020F0502020204030204" pitchFamily="34" charset="0"/>
              <a:ea typeface="Calibri"/>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5"/>
              </a:rPr>
              <a:t> Library Infoskills</a:t>
            </a:r>
            <a:endParaRPr lang="en-GB" dirty="0">
              <a:latin typeface="Calibri"/>
              <a:ea typeface="Calibri"/>
              <a:cs typeface="Calibri"/>
            </a:endParaRP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6"/>
              </a:rPr>
              <a:t>TurnitIn: Evaluating Sources Playlist</a:t>
            </a:r>
            <a:endParaRPr lang="en-GB" dirty="0">
              <a:latin typeface="Calibri"/>
              <a:ea typeface="Calibri"/>
              <a:cs typeface="Calibri"/>
            </a:endParaRPr>
          </a:p>
          <a:p>
            <a:pPr marL="0" indent="0">
              <a:buNone/>
            </a:pPr>
            <a:endParaRPr lang="en-GB" dirty="0"/>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7"/>
          <a:stretch>
            <a:fillRect/>
          </a:stretch>
        </p:blipFill>
        <p:spPr>
          <a:xfrm>
            <a:off x="698242" y="1486961"/>
            <a:ext cx="3269973" cy="4572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1957101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86EF392-A89B-F437-26C1-15EABD20909D}"/>
              </a:ext>
            </a:extLst>
          </p:cNvPr>
          <p:cNvPicPr>
            <a:picLocks noGrp="1" noChangeAspect="1"/>
          </p:cNvPicPr>
          <p:nvPr>
            <p:ph type="pic" sz="quarter" idx="13"/>
          </p:nvPr>
        </p:nvPicPr>
        <p:blipFill>
          <a:blip r:embed="rId2"/>
          <a:srcRect l="5065" r="5065"/>
          <a:stretch/>
        </p:blipFill>
        <p:spPr>
          <a:xfrm>
            <a:off x="781330" y="909105"/>
            <a:ext cx="4849072" cy="5449529"/>
          </a:xfrm>
        </p:spPr>
      </p:pic>
      <p:sp>
        <p:nvSpPr>
          <p:cNvPr id="29" name="Subtitle 2">
            <a:extLst>
              <a:ext uri="{FF2B5EF4-FFF2-40B4-BE49-F238E27FC236}">
                <a16:creationId xmlns:a16="http://schemas.microsoft.com/office/drawing/2014/main" id="{E5898168-D74B-54E8-1E24-C3C4D28115CA}"/>
              </a:ext>
            </a:extLst>
          </p:cNvPr>
          <p:cNvSpPr>
            <a:spLocks noGrp="1"/>
          </p:cNvSpPr>
          <p:nvPr>
            <p:ph type="subTitle" idx="1"/>
          </p:nvPr>
        </p:nvSpPr>
        <p:spPr>
          <a:xfrm>
            <a:off x="6378926" y="4698064"/>
            <a:ext cx="5435249" cy="1046857"/>
          </a:xfrm>
        </p:spPr>
        <p:txBody>
          <a:bodyPr>
            <a:normAutofit lnSpcReduction="10000"/>
          </a:bodyPr>
          <a:lstStyle/>
          <a:p>
            <a:r>
              <a:rPr lang="en-GB" dirty="0"/>
              <a:t>If you have 5 minutes, please scan the QR code and complete our short feedback form. </a:t>
            </a:r>
            <a:endParaRPr lang="en-US" dirty="0"/>
          </a:p>
        </p:txBody>
      </p:sp>
      <p:sp>
        <p:nvSpPr>
          <p:cNvPr id="31" name="Title 3">
            <a:extLst>
              <a:ext uri="{FF2B5EF4-FFF2-40B4-BE49-F238E27FC236}">
                <a16:creationId xmlns:a16="http://schemas.microsoft.com/office/drawing/2014/main" id="{9EC9BAE2-4DB3-8E10-E0B8-95007BBC910D}"/>
              </a:ext>
            </a:extLst>
          </p:cNvPr>
          <p:cNvSpPr>
            <a:spLocks noGrp="1"/>
          </p:cNvSpPr>
          <p:nvPr>
            <p:ph type="title"/>
          </p:nvPr>
        </p:nvSpPr>
        <p:spPr>
          <a:xfrm>
            <a:off x="6367977" y="2286001"/>
            <a:ext cx="5446198" cy="2225400"/>
          </a:xfrm>
        </p:spPr>
        <p:txBody>
          <a:bodyPr/>
          <a:lstStyle/>
          <a:p>
            <a:r>
              <a:rPr lang="en-GB" dirty="0"/>
              <a:t>Let us know how we did.</a:t>
            </a:r>
            <a:endParaRPr lang="en-US" dirty="0"/>
          </a:p>
        </p:txBody>
      </p:sp>
    </p:spTree>
    <p:extLst>
      <p:ext uri="{BB962C8B-B14F-4D97-AF65-F5344CB8AC3E}">
        <p14:creationId xmlns:p14="http://schemas.microsoft.com/office/powerpoint/2010/main" val="27687367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2067641"/>
            <a:ext cx="5942044" cy="1003916"/>
          </a:xfrm>
        </p:spPr>
        <p:txBody>
          <a:bodyPr vert="horz" lIns="91440" tIns="45720" rIns="91440" bIns="45720" rtlCol="0" anchor="t">
            <a:normAutofit/>
          </a:bodyPr>
          <a:lstStyle/>
          <a:p>
            <a:pPr marL="0" indent="0">
              <a:buNone/>
            </a:pPr>
            <a:r>
              <a:rPr lang="en-GB" sz="3600" dirty="0">
                <a:latin typeface="Calibri" panose="020F0502020204030204" pitchFamily="34" charset="0"/>
                <a:cs typeface="Calibri" panose="020F0502020204030204" pitchFamily="34" charset="0"/>
              </a:rPr>
              <a:t>Lisa Ellis:  </a:t>
            </a:r>
            <a:r>
              <a:rPr lang="en-GB" sz="3600" dirty="0">
                <a:latin typeface="Calibri" panose="020F0502020204030204" pitchFamily="34" charset="0"/>
                <a:cs typeface="Calibri" panose="020F0502020204030204" pitchFamily="34" charset="0"/>
                <a:hlinkClick r:id="rId3"/>
              </a:rPr>
              <a:t>l.ellis@uwtsd.ac.uk</a:t>
            </a:r>
            <a:endParaRPr lang="en-GB" sz="3600"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1767" r="11767"/>
          <a:stretch>
            <a:fillRect/>
          </a:stretch>
        </p:blipFill>
        <p:spPr>
          <a:xfrm>
            <a:off x="0" y="1266782"/>
            <a:ext cx="5816258" cy="5068704"/>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5">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6"/>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7"/>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purl.org/dc/terms/"/>
    <ds:schemaRef ds:uri="http://schemas.microsoft.com/office/2006/documentManagement/types"/>
    <ds:schemaRef ds:uri="61b8a593-e33f-405c-9ec9-a885dee76581"/>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316f2420-4a0a-4c49-8a81-53a9bcc36554"/>
    <ds:schemaRef ds:uri="http://www.w3.org/XML/1998/namespace"/>
  </ds:schemaRefs>
</ds:datastoreItem>
</file>

<file path=customXml/itemProps3.xml><?xml version="1.0" encoding="utf-8"?>
<ds:datastoreItem xmlns:ds="http://schemas.openxmlformats.org/officeDocument/2006/customXml" ds:itemID="{1B030C98-7B2C-4BFC-A48E-9F2A76C535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54</TotalTime>
  <Words>3060</Words>
  <Application>Microsoft Office PowerPoint</Application>
  <PresentationFormat>Widescreen</PresentationFormat>
  <Paragraphs>410</Paragraphs>
  <Slides>51</Slides>
  <Notes>12</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51</vt:i4>
      </vt:variant>
    </vt:vector>
  </HeadingPairs>
  <TitlesOfParts>
    <vt:vector size="62" baseType="lpstr">
      <vt:lpstr>Arial,Sans-Serif</vt:lpstr>
      <vt:lpstr>Calibri </vt:lpstr>
      <vt:lpstr>Aptos</vt:lpstr>
      <vt:lpstr>Arial</vt:lpstr>
      <vt:lpstr>Calibri</vt:lpstr>
      <vt:lpstr>Calibri Light</vt:lpstr>
      <vt:lpstr>Courier New</vt:lpstr>
      <vt:lpstr>Lato</vt:lpstr>
      <vt:lpstr>Lucida Sans</vt:lpstr>
      <vt:lpstr>Wingdings</vt:lpstr>
      <vt:lpstr>Office Theme</vt:lpstr>
      <vt:lpstr>UWTSD’s Intro to Harvard Referencing </vt:lpstr>
      <vt:lpstr>Background &amp; purpose</vt:lpstr>
      <vt:lpstr>Examples of why we reference…</vt:lpstr>
      <vt:lpstr>Referencing Process</vt:lpstr>
      <vt:lpstr>Writing your references</vt:lpstr>
      <vt:lpstr>PowerPoint Presentation</vt:lpstr>
      <vt:lpstr>PowerPoint Presentation</vt:lpstr>
      <vt:lpstr>Integrating sources into your work</vt:lpstr>
      <vt:lpstr>Quoting v Paraphrasing &amp; Summarising</vt:lpstr>
      <vt:lpstr>Example...</vt:lpstr>
      <vt:lpstr>Parenthetical citation</vt:lpstr>
      <vt:lpstr>Parenthetical citation</vt:lpstr>
      <vt:lpstr>Narrative citation</vt:lpstr>
      <vt:lpstr>Quoting</vt:lpstr>
      <vt:lpstr>Quote Example:</vt:lpstr>
      <vt:lpstr>Example</vt:lpstr>
      <vt:lpstr>Example</vt:lpstr>
      <vt:lpstr>Example: narrative &amp; parenthetical</vt:lpstr>
      <vt:lpstr>Spot the in-text citations</vt:lpstr>
      <vt:lpstr>Spot the citations</vt:lpstr>
      <vt:lpstr>More examples...</vt:lpstr>
      <vt:lpstr>Which in-text citation is correct?</vt:lpstr>
      <vt:lpstr>Which citation is correct?</vt:lpstr>
      <vt:lpstr>Useful Resources</vt:lpstr>
      <vt:lpstr>The reference list…</vt:lpstr>
      <vt:lpstr>Referencing a book</vt:lpstr>
      <vt:lpstr>Copyright page...</vt:lpstr>
      <vt:lpstr>Reference List: Book</vt:lpstr>
      <vt:lpstr>Edited book: Chapter</vt:lpstr>
      <vt:lpstr>Referencing a journal article</vt:lpstr>
      <vt:lpstr>Finding the Information</vt:lpstr>
      <vt:lpstr>Reference List: journal article</vt:lpstr>
      <vt:lpstr>Referencing a webpage</vt:lpstr>
      <vt:lpstr>Web page</vt:lpstr>
      <vt:lpstr>Alphabetical reference list example</vt:lpstr>
      <vt:lpstr>Referencing legal sources</vt:lpstr>
      <vt:lpstr>Searching for legislation and cases</vt:lpstr>
      <vt:lpstr>Notes...</vt:lpstr>
      <vt:lpstr>UK Statutes / Acts of Parliament</vt:lpstr>
      <vt:lpstr>Example</vt:lpstr>
      <vt:lpstr>Artificial Intelligence (AI)</vt:lpstr>
      <vt:lpstr>AI CRAAP Test</vt:lpstr>
      <vt:lpstr>Further AI resources:</vt:lpstr>
      <vt:lpstr>Useful resources</vt:lpstr>
      <vt:lpstr>Useful resources</vt:lpstr>
      <vt:lpstr>Useful resources</vt:lpstr>
      <vt:lpstr>Citation manager tools</vt:lpstr>
      <vt:lpstr>Summary…</vt:lpstr>
      <vt:lpstr>Useful Resource Links</vt:lpstr>
      <vt:lpstr>Let us know how we did.</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3</cp:revision>
  <dcterms:created xsi:type="dcterms:W3CDTF">2024-01-22T14:45:26Z</dcterms:created>
  <dcterms:modified xsi:type="dcterms:W3CDTF">2025-12-03T17:14:05Z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