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84ECC157-1E44-483E-994E-CECE38078FE3}" type="slidenum">
              <a:rPr lang="en-GB" altLang="en-US"/>
              <a:pPr/>
              <a:t>‹#›</a:t>
            </a:fld>
            <a:endParaRPr lang="en-GB" altLang="en-US"/>
          </a:p>
        </p:txBody>
      </p:sp>
    </p:spTree>
    <p:extLst>
      <p:ext uri="{BB962C8B-B14F-4D97-AF65-F5344CB8AC3E}">
        <p14:creationId xmlns:p14="http://schemas.microsoft.com/office/powerpoint/2010/main" val="752965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511380E9-AA3D-4EB2-AD09-1D738ADE98D6}" type="slidenum">
              <a:rPr lang="en-GB" altLang="en-US"/>
              <a:pPr/>
              <a:t>‹#›</a:t>
            </a:fld>
            <a:endParaRPr lang="en-GB" altLang="en-US"/>
          </a:p>
        </p:txBody>
      </p:sp>
    </p:spTree>
    <p:extLst>
      <p:ext uri="{BB962C8B-B14F-4D97-AF65-F5344CB8AC3E}">
        <p14:creationId xmlns:p14="http://schemas.microsoft.com/office/powerpoint/2010/main" val="1238413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D3FDF6CA-0F78-49D3-97E3-A467DECE9A15}" type="slidenum">
              <a:rPr lang="en-GB" altLang="en-US"/>
              <a:pPr/>
              <a:t>‹#›</a:t>
            </a:fld>
            <a:endParaRPr lang="en-GB" altLang="en-US"/>
          </a:p>
        </p:txBody>
      </p:sp>
    </p:spTree>
    <p:extLst>
      <p:ext uri="{BB962C8B-B14F-4D97-AF65-F5344CB8AC3E}">
        <p14:creationId xmlns:p14="http://schemas.microsoft.com/office/powerpoint/2010/main" val="3871073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44F414A0-631F-4189-A6C7-FE769411C5AF}" type="slidenum">
              <a:rPr lang="en-GB" altLang="en-US"/>
              <a:pPr/>
              <a:t>‹#›</a:t>
            </a:fld>
            <a:endParaRPr lang="en-GB" altLang="en-US"/>
          </a:p>
        </p:txBody>
      </p:sp>
    </p:spTree>
    <p:extLst>
      <p:ext uri="{BB962C8B-B14F-4D97-AF65-F5344CB8AC3E}">
        <p14:creationId xmlns:p14="http://schemas.microsoft.com/office/powerpoint/2010/main" val="1670313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ltLang="en-US"/>
          </a:p>
        </p:txBody>
      </p:sp>
      <p:sp>
        <p:nvSpPr>
          <p:cNvPr id="8" name="Footer Placeholder 7"/>
          <p:cNvSpPr>
            <a:spLocks noGrp="1"/>
          </p:cNvSpPr>
          <p:nvPr>
            <p:ph type="ftr" sz="quarter" idx="11"/>
          </p:nvPr>
        </p:nvSpPr>
        <p:spPr/>
        <p:txBody>
          <a:bodyPr/>
          <a:lstStyle>
            <a:lvl1pPr>
              <a:defRPr/>
            </a:lvl1pPr>
          </a:lstStyle>
          <a:p>
            <a:endParaRPr lang="en-GB" altLang="en-US"/>
          </a:p>
        </p:txBody>
      </p:sp>
      <p:sp>
        <p:nvSpPr>
          <p:cNvPr id="9" name="Slide Number Placeholder 8"/>
          <p:cNvSpPr>
            <a:spLocks noGrp="1"/>
          </p:cNvSpPr>
          <p:nvPr>
            <p:ph type="sldNum" sz="quarter" idx="12"/>
          </p:nvPr>
        </p:nvSpPr>
        <p:spPr/>
        <p:txBody>
          <a:bodyPr/>
          <a:lstStyle>
            <a:lvl1pPr>
              <a:defRPr/>
            </a:lvl1pPr>
          </a:lstStyle>
          <a:p>
            <a:fld id="{B7B45AD5-EEA0-48C5-8DE2-F913864DC50A}" type="slidenum">
              <a:rPr lang="en-GB" altLang="en-US"/>
              <a:pPr/>
              <a:t>‹#›</a:t>
            </a:fld>
            <a:endParaRPr lang="en-GB" altLang="en-US"/>
          </a:p>
        </p:txBody>
      </p:sp>
    </p:spTree>
    <p:extLst>
      <p:ext uri="{BB962C8B-B14F-4D97-AF65-F5344CB8AC3E}">
        <p14:creationId xmlns:p14="http://schemas.microsoft.com/office/powerpoint/2010/main" val="1336910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ltLang="en-US"/>
          </a:p>
        </p:txBody>
      </p:sp>
      <p:sp>
        <p:nvSpPr>
          <p:cNvPr id="4" name="Footer Placeholder 3"/>
          <p:cNvSpPr>
            <a:spLocks noGrp="1"/>
          </p:cNvSpPr>
          <p:nvPr>
            <p:ph type="ftr" sz="quarter" idx="11"/>
          </p:nvPr>
        </p:nvSpPr>
        <p:spPr/>
        <p:txBody>
          <a:bodyPr/>
          <a:lstStyle>
            <a:lvl1pPr>
              <a:defRPr/>
            </a:lvl1pPr>
          </a:lstStyle>
          <a:p>
            <a:endParaRPr lang="en-GB" altLang="en-US"/>
          </a:p>
        </p:txBody>
      </p:sp>
      <p:sp>
        <p:nvSpPr>
          <p:cNvPr id="5" name="Slide Number Placeholder 4"/>
          <p:cNvSpPr>
            <a:spLocks noGrp="1"/>
          </p:cNvSpPr>
          <p:nvPr>
            <p:ph type="sldNum" sz="quarter" idx="12"/>
          </p:nvPr>
        </p:nvSpPr>
        <p:spPr/>
        <p:txBody>
          <a:bodyPr/>
          <a:lstStyle>
            <a:lvl1pPr>
              <a:defRPr/>
            </a:lvl1pPr>
          </a:lstStyle>
          <a:p>
            <a:fld id="{71924480-B01C-48BD-9E8C-93E908FEC63D}" type="slidenum">
              <a:rPr lang="en-GB" altLang="en-US"/>
              <a:pPr/>
              <a:t>‹#›</a:t>
            </a:fld>
            <a:endParaRPr lang="en-GB" altLang="en-US"/>
          </a:p>
        </p:txBody>
      </p:sp>
    </p:spTree>
    <p:extLst>
      <p:ext uri="{BB962C8B-B14F-4D97-AF65-F5344CB8AC3E}">
        <p14:creationId xmlns:p14="http://schemas.microsoft.com/office/powerpoint/2010/main" val="120900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ltLang="en-US"/>
          </a:p>
        </p:txBody>
      </p:sp>
      <p:sp>
        <p:nvSpPr>
          <p:cNvPr id="3" name="Footer Placeholder 2"/>
          <p:cNvSpPr>
            <a:spLocks noGrp="1"/>
          </p:cNvSpPr>
          <p:nvPr>
            <p:ph type="ftr" sz="quarter" idx="11"/>
          </p:nvPr>
        </p:nvSpPr>
        <p:spPr/>
        <p:txBody>
          <a:bodyPr/>
          <a:lstStyle>
            <a:lvl1pPr>
              <a:defRPr/>
            </a:lvl1pPr>
          </a:lstStyle>
          <a:p>
            <a:endParaRPr lang="en-GB" altLang="en-US"/>
          </a:p>
        </p:txBody>
      </p:sp>
      <p:sp>
        <p:nvSpPr>
          <p:cNvPr id="4" name="Slide Number Placeholder 3"/>
          <p:cNvSpPr>
            <a:spLocks noGrp="1"/>
          </p:cNvSpPr>
          <p:nvPr>
            <p:ph type="sldNum" sz="quarter" idx="12"/>
          </p:nvPr>
        </p:nvSpPr>
        <p:spPr/>
        <p:txBody>
          <a:bodyPr/>
          <a:lstStyle>
            <a:lvl1pPr>
              <a:defRPr/>
            </a:lvl1pPr>
          </a:lstStyle>
          <a:p>
            <a:fld id="{8A6A62E0-EB47-41C7-9BAC-56F2CF44DAF6}" type="slidenum">
              <a:rPr lang="en-GB" altLang="en-US"/>
              <a:pPr/>
              <a:t>‹#›</a:t>
            </a:fld>
            <a:endParaRPr lang="en-GB" altLang="en-US"/>
          </a:p>
        </p:txBody>
      </p:sp>
    </p:spTree>
    <p:extLst>
      <p:ext uri="{BB962C8B-B14F-4D97-AF65-F5344CB8AC3E}">
        <p14:creationId xmlns:p14="http://schemas.microsoft.com/office/powerpoint/2010/main" val="3281510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CE366B84-1289-4993-AACC-A5F1B81AF05D}" type="slidenum">
              <a:rPr lang="en-GB" altLang="en-US"/>
              <a:pPr/>
              <a:t>‹#›</a:t>
            </a:fld>
            <a:endParaRPr lang="en-GB" altLang="en-US"/>
          </a:p>
        </p:txBody>
      </p:sp>
    </p:spTree>
    <p:extLst>
      <p:ext uri="{BB962C8B-B14F-4D97-AF65-F5344CB8AC3E}">
        <p14:creationId xmlns:p14="http://schemas.microsoft.com/office/powerpoint/2010/main" val="2566188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61C439C8-A5B7-43AF-92D1-9996B4C6B306}" type="slidenum">
              <a:rPr lang="en-GB" altLang="en-US"/>
              <a:pPr/>
              <a:t>‹#›</a:t>
            </a:fld>
            <a:endParaRPr lang="en-GB" altLang="en-US"/>
          </a:p>
        </p:txBody>
      </p:sp>
    </p:spTree>
    <p:extLst>
      <p:ext uri="{BB962C8B-B14F-4D97-AF65-F5344CB8AC3E}">
        <p14:creationId xmlns:p14="http://schemas.microsoft.com/office/powerpoint/2010/main" val="848332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359B15D2-0614-4EDF-AA83-21C9DE7C7E92}" type="slidenum">
              <a:rPr lang="en-GB" altLang="en-US"/>
              <a:pPr/>
              <a:t>‹#›</a:t>
            </a:fld>
            <a:endParaRPr lang="en-GB" altLang="en-US"/>
          </a:p>
        </p:txBody>
      </p:sp>
    </p:spTree>
    <p:extLst>
      <p:ext uri="{BB962C8B-B14F-4D97-AF65-F5344CB8AC3E}">
        <p14:creationId xmlns:p14="http://schemas.microsoft.com/office/powerpoint/2010/main" val="2228677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0AFB47A2-2F06-4CF2-8434-95BF2E0EA808}" type="slidenum">
              <a:rPr lang="en-GB" altLang="en-US"/>
              <a:pPr/>
              <a:t>‹#›</a:t>
            </a:fld>
            <a:endParaRPr lang="en-GB" altLang="en-US"/>
          </a:p>
        </p:txBody>
      </p:sp>
    </p:spTree>
    <p:extLst>
      <p:ext uri="{BB962C8B-B14F-4D97-AF65-F5344CB8AC3E}">
        <p14:creationId xmlns:p14="http://schemas.microsoft.com/office/powerpoint/2010/main" val="3322411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GB" alt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GB" alt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58C9AC1-B777-4AAD-8829-5C888469FD53}" type="slidenum">
              <a:rPr lang="en-GB" altLang="en-US"/>
              <a:pPr/>
              <a:t>‹#›</a:t>
            </a:fld>
            <a:endParaRPr lang="en-GB" altLang="en-US"/>
          </a:p>
        </p:txBody>
      </p:sp>
    </p:spTree>
    <p:extLst>
      <p:ext uri="{BB962C8B-B14F-4D97-AF65-F5344CB8AC3E}">
        <p14:creationId xmlns:p14="http://schemas.microsoft.com/office/powerpoint/2010/main" val="36819791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2351088" y="1484314"/>
            <a:ext cx="7772400" cy="1470025"/>
          </a:xfrm>
        </p:spPr>
        <p:txBody>
          <a:bodyPr anchor="ctr"/>
          <a:lstStyle/>
          <a:p>
            <a:r>
              <a:rPr lang="en-GB" altLang="en-US" sz="4400"/>
              <a:t>Becoming a </a:t>
            </a:r>
            <a:br>
              <a:rPr lang="en-GB" altLang="en-US" sz="4400"/>
            </a:br>
            <a:r>
              <a:rPr lang="en-GB" altLang="en-US" sz="4400"/>
              <a:t>Reflective Practitioner</a:t>
            </a:r>
          </a:p>
        </p:txBody>
      </p:sp>
    </p:spTree>
    <p:extLst>
      <p:ext uri="{BB962C8B-B14F-4D97-AF65-F5344CB8AC3E}">
        <p14:creationId xmlns:p14="http://schemas.microsoft.com/office/powerpoint/2010/main" val="33280447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GB" altLang="en-US"/>
              <a:t>The idea of competency</a:t>
            </a:r>
          </a:p>
        </p:txBody>
      </p:sp>
      <p:sp>
        <p:nvSpPr>
          <p:cNvPr id="31747" name="Rectangle 3"/>
          <p:cNvSpPr>
            <a:spLocks noGrp="1" noChangeArrowheads="1"/>
          </p:cNvSpPr>
          <p:nvPr>
            <p:ph type="body" idx="1"/>
          </p:nvPr>
        </p:nvSpPr>
        <p:spPr/>
        <p:txBody>
          <a:bodyPr/>
          <a:lstStyle/>
          <a:p>
            <a:pPr>
              <a:buFontTx/>
              <a:buNone/>
            </a:pPr>
            <a:r>
              <a:rPr lang="en-GB" altLang="en-US" sz="2800" dirty="0"/>
              <a:t>	A competency suggests both the possession of knowledge and the behavioural capacity to act appropriately.  To develop  competencies </a:t>
            </a:r>
            <a:r>
              <a:rPr lang="en-GB" altLang="en-US" sz="2800" dirty="0" smtClean="0"/>
              <a:t>one </a:t>
            </a:r>
            <a:r>
              <a:rPr lang="en-GB" altLang="en-US" sz="2800" dirty="0"/>
              <a:t>must be introduced to knowledge and have the opportunity to practice skills.</a:t>
            </a:r>
          </a:p>
          <a:p>
            <a:pPr>
              <a:buFontTx/>
              <a:buNone/>
            </a:pPr>
            <a:endParaRPr lang="en-GB" altLang="en-US" sz="2800" dirty="0"/>
          </a:p>
          <a:p>
            <a:pPr>
              <a:buFontTx/>
              <a:buNone/>
            </a:pPr>
            <a:r>
              <a:rPr lang="en-GB" altLang="en-US" sz="2800" dirty="0"/>
              <a:t>	Reflection gives us the opportunity to consider both knowledge and practice and seek to improve our work as a result.</a:t>
            </a:r>
          </a:p>
        </p:txBody>
      </p:sp>
    </p:spTree>
    <p:extLst>
      <p:ext uri="{BB962C8B-B14F-4D97-AF65-F5344CB8AC3E}">
        <p14:creationId xmlns:p14="http://schemas.microsoft.com/office/powerpoint/2010/main" val="30433900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GB" altLang="en-US"/>
              <a:t>Content</a:t>
            </a:r>
          </a:p>
        </p:txBody>
      </p:sp>
      <p:sp>
        <p:nvSpPr>
          <p:cNvPr id="4099" name="Rectangle 3"/>
          <p:cNvSpPr>
            <a:spLocks noGrp="1" noChangeArrowheads="1"/>
          </p:cNvSpPr>
          <p:nvPr>
            <p:ph type="body" idx="1"/>
          </p:nvPr>
        </p:nvSpPr>
        <p:spPr/>
        <p:txBody>
          <a:bodyPr/>
          <a:lstStyle/>
          <a:p>
            <a:r>
              <a:rPr lang="en-GB" altLang="en-US"/>
              <a:t>Discussing experiences of reflection </a:t>
            </a:r>
          </a:p>
          <a:p>
            <a:pPr>
              <a:buFontTx/>
              <a:buNone/>
            </a:pPr>
            <a:endParaRPr lang="en-GB" altLang="en-US"/>
          </a:p>
          <a:p>
            <a:r>
              <a:rPr lang="en-GB" altLang="en-US"/>
              <a:t>Haw can reflection improve our understanding?</a:t>
            </a:r>
          </a:p>
          <a:p>
            <a:pPr>
              <a:buFontTx/>
              <a:buNone/>
            </a:pPr>
            <a:endParaRPr lang="en-GB" altLang="en-US"/>
          </a:p>
          <a:p>
            <a:r>
              <a:rPr lang="en-GB" altLang="en-US"/>
              <a:t>How can better understanding improve our youth work?</a:t>
            </a:r>
          </a:p>
          <a:p>
            <a:pPr>
              <a:buFontTx/>
              <a:buNone/>
            </a:pPr>
            <a:endParaRPr lang="en-GB" altLang="en-US"/>
          </a:p>
        </p:txBody>
      </p:sp>
    </p:spTree>
    <p:extLst>
      <p:ext uri="{BB962C8B-B14F-4D97-AF65-F5344CB8AC3E}">
        <p14:creationId xmlns:p14="http://schemas.microsoft.com/office/powerpoint/2010/main" val="15219433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altLang="en-US"/>
              <a:t>A youth worker talking</a:t>
            </a:r>
          </a:p>
        </p:txBody>
      </p:sp>
      <p:sp>
        <p:nvSpPr>
          <p:cNvPr id="5123" name="Rectangle 3"/>
          <p:cNvSpPr>
            <a:spLocks noGrp="1" noChangeArrowheads="1"/>
          </p:cNvSpPr>
          <p:nvPr>
            <p:ph type="body" idx="1"/>
          </p:nvPr>
        </p:nvSpPr>
        <p:spPr>
          <a:xfrm>
            <a:off x="1847850" y="1773238"/>
            <a:ext cx="8229600" cy="4525962"/>
          </a:xfrm>
        </p:spPr>
        <p:txBody>
          <a:bodyPr/>
          <a:lstStyle/>
          <a:p>
            <a:pPr>
              <a:lnSpc>
                <a:spcPct val="90000"/>
              </a:lnSpc>
              <a:buFontTx/>
              <a:buNone/>
            </a:pPr>
            <a:r>
              <a:rPr lang="en-GB" altLang="en-US" sz="2800" dirty="0"/>
              <a:t>	More and more I ask questions while I am working.  At first I used to ask after, just go on with it.  Now I am more aware, I am thinking during the session.  Sometimes I make mistakes and the second I have done something I’ve thought I shouldn’t have done that.  Before I would have thought it two hours after, sitting at home with a coffee or whatever.</a:t>
            </a:r>
          </a:p>
          <a:p>
            <a:pPr>
              <a:lnSpc>
                <a:spcPct val="90000"/>
              </a:lnSpc>
            </a:pPr>
            <a:endParaRPr lang="en-GB" altLang="en-US" sz="2800" dirty="0"/>
          </a:p>
          <a:p>
            <a:pPr lvl="1" algn="r">
              <a:lnSpc>
                <a:spcPct val="90000"/>
              </a:lnSpc>
              <a:buFontTx/>
              <a:buNone/>
            </a:pPr>
            <a:r>
              <a:rPr lang="en-GB" altLang="en-US" sz="2400" dirty="0"/>
              <a:t>(Smith, </a:t>
            </a:r>
            <a:r>
              <a:rPr lang="en-GB" altLang="en-US" sz="2400" dirty="0" smtClean="0"/>
              <a:t>1994, p. </a:t>
            </a:r>
            <a:r>
              <a:rPr lang="en-GB" altLang="en-US" sz="2400" dirty="0"/>
              <a:t>128)</a:t>
            </a:r>
          </a:p>
        </p:txBody>
      </p:sp>
    </p:spTree>
    <p:extLst>
      <p:ext uri="{BB962C8B-B14F-4D97-AF65-F5344CB8AC3E}">
        <p14:creationId xmlns:p14="http://schemas.microsoft.com/office/powerpoint/2010/main" val="1691419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GB" altLang="en-US"/>
              <a:t>What is reflection?</a:t>
            </a:r>
          </a:p>
        </p:txBody>
      </p:sp>
      <p:sp>
        <p:nvSpPr>
          <p:cNvPr id="32771" name="Rectangle 3"/>
          <p:cNvSpPr>
            <a:spLocks noGrp="1" noChangeArrowheads="1"/>
          </p:cNvSpPr>
          <p:nvPr>
            <p:ph type="body" idx="1"/>
          </p:nvPr>
        </p:nvSpPr>
        <p:spPr/>
        <p:txBody>
          <a:bodyPr/>
          <a:lstStyle/>
          <a:p>
            <a:pPr>
              <a:buFontTx/>
              <a:buNone/>
            </a:pPr>
            <a:r>
              <a:rPr lang="en-GB" altLang="en-US" dirty="0"/>
              <a:t>	</a:t>
            </a:r>
            <a:r>
              <a:rPr lang="en-GB" altLang="en-US" dirty="0" smtClean="0"/>
              <a:t>Reflection </a:t>
            </a:r>
            <a:r>
              <a:rPr lang="en-GB" altLang="en-US" dirty="0"/>
              <a:t>is an important human activity in which people recapture their experience, think about it, mull it over and evaluate it.  It is this working with experience that is important in </a:t>
            </a:r>
            <a:r>
              <a:rPr lang="en-GB" altLang="en-US" dirty="0" smtClean="0"/>
              <a:t>learning</a:t>
            </a:r>
            <a:endParaRPr lang="en-GB" altLang="en-US" dirty="0"/>
          </a:p>
          <a:p>
            <a:pPr>
              <a:buFontTx/>
              <a:buNone/>
            </a:pPr>
            <a:r>
              <a:rPr lang="en-GB" altLang="en-US" dirty="0"/>
              <a:t>	(</a:t>
            </a:r>
            <a:r>
              <a:rPr lang="en-GB" altLang="en-US" dirty="0" err="1"/>
              <a:t>Boud</a:t>
            </a:r>
            <a:r>
              <a:rPr lang="en-GB" altLang="en-US" dirty="0"/>
              <a:t>, </a:t>
            </a:r>
            <a:r>
              <a:rPr lang="en-GB" altLang="en-US" dirty="0" err="1"/>
              <a:t>Keough</a:t>
            </a:r>
            <a:r>
              <a:rPr lang="en-GB" altLang="en-US" dirty="0"/>
              <a:t>, and Walker, 1985)</a:t>
            </a:r>
          </a:p>
        </p:txBody>
      </p:sp>
    </p:spTree>
    <p:extLst>
      <p:ext uri="{BB962C8B-B14F-4D97-AF65-F5344CB8AC3E}">
        <p14:creationId xmlns:p14="http://schemas.microsoft.com/office/powerpoint/2010/main" val="32601405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GB" altLang="en-US"/>
              <a:t>Problems Problems</a:t>
            </a:r>
          </a:p>
        </p:txBody>
      </p:sp>
      <p:sp>
        <p:nvSpPr>
          <p:cNvPr id="11267" name="Rectangle 3"/>
          <p:cNvSpPr>
            <a:spLocks noGrp="1" noChangeArrowheads="1"/>
          </p:cNvSpPr>
          <p:nvPr>
            <p:ph type="body" idx="1"/>
          </p:nvPr>
        </p:nvSpPr>
        <p:spPr/>
        <p:txBody>
          <a:bodyPr/>
          <a:lstStyle/>
          <a:p>
            <a:pPr>
              <a:lnSpc>
                <a:spcPct val="90000"/>
              </a:lnSpc>
            </a:pPr>
            <a:r>
              <a:rPr lang="en-GB" altLang="en-US" dirty="0"/>
              <a:t>We usually reflect on situations  that present a problem of some kind, or that we are having difficulty with:</a:t>
            </a:r>
          </a:p>
          <a:p>
            <a:pPr>
              <a:lnSpc>
                <a:spcPct val="90000"/>
              </a:lnSpc>
              <a:buFontTx/>
              <a:buNone/>
            </a:pPr>
            <a:endParaRPr lang="en-GB" altLang="en-US" dirty="0"/>
          </a:p>
          <a:p>
            <a:pPr lvl="1">
              <a:lnSpc>
                <a:spcPct val="90000"/>
              </a:lnSpc>
            </a:pPr>
            <a:r>
              <a:rPr lang="en-GB" altLang="en-US" dirty="0"/>
              <a:t>Dewey (</a:t>
            </a:r>
            <a:r>
              <a:rPr lang="en-GB" altLang="en-US" dirty="0" smtClean="0"/>
              <a:t>1966, p. 122</a:t>
            </a:r>
            <a:r>
              <a:rPr lang="en-GB" altLang="en-US" dirty="0"/>
              <a:t>) comments that thinking begins in ‘what may fairly enough be called a forked road situation that is ambiguous, that presents a dilemma, that proposes’ alternatives’. </a:t>
            </a:r>
          </a:p>
        </p:txBody>
      </p:sp>
    </p:spTree>
    <p:extLst>
      <p:ext uri="{BB962C8B-B14F-4D97-AF65-F5344CB8AC3E}">
        <p14:creationId xmlns:p14="http://schemas.microsoft.com/office/powerpoint/2010/main" val="40334967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altLang="en-US"/>
              <a:t>Issues from practice</a:t>
            </a:r>
          </a:p>
        </p:txBody>
      </p:sp>
      <p:sp>
        <p:nvSpPr>
          <p:cNvPr id="14339" name="Rectangle 3"/>
          <p:cNvSpPr>
            <a:spLocks noGrp="1" noChangeArrowheads="1"/>
          </p:cNvSpPr>
          <p:nvPr>
            <p:ph type="body" idx="1"/>
          </p:nvPr>
        </p:nvSpPr>
        <p:spPr/>
        <p:txBody>
          <a:bodyPr/>
          <a:lstStyle/>
          <a:p>
            <a:r>
              <a:rPr lang="en-GB" altLang="en-US" dirty="0"/>
              <a:t>Reflective practice – what does that mean?</a:t>
            </a:r>
          </a:p>
          <a:p>
            <a:endParaRPr lang="en-GB" altLang="en-US" sz="1600" dirty="0"/>
          </a:p>
          <a:p>
            <a:pPr lvl="1"/>
            <a:r>
              <a:rPr lang="en-GB" altLang="en-US" dirty="0"/>
              <a:t>Moon defines reflective practice as "a set of abilities and skills, to indicate the taking of a critical stance, an orientation to problem solving or a state of mind" (Moon, </a:t>
            </a:r>
            <a:r>
              <a:rPr lang="en-GB" altLang="en-US" dirty="0" smtClean="0"/>
              <a:t>1999, p. 63</a:t>
            </a:r>
            <a:r>
              <a:rPr lang="en-GB" altLang="en-US" dirty="0"/>
              <a:t>). </a:t>
            </a:r>
          </a:p>
        </p:txBody>
      </p:sp>
    </p:spTree>
    <p:extLst>
      <p:ext uri="{BB962C8B-B14F-4D97-AF65-F5344CB8AC3E}">
        <p14:creationId xmlns:p14="http://schemas.microsoft.com/office/powerpoint/2010/main" val="7823299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GB" altLang="en-US" sz="3200"/>
              <a:t>Model 1 Gibbs model of reflection (1988)</a:t>
            </a:r>
          </a:p>
        </p:txBody>
      </p:sp>
      <p:grpSp>
        <p:nvGrpSpPr>
          <p:cNvPr id="24597" name="Group 21"/>
          <p:cNvGrpSpPr>
            <a:grpSpLocks/>
          </p:cNvGrpSpPr>
          <p:nvPr/>
        </p:nvGrpSpPr>
        <p:grpSpPr bwMode="auto">
          <a:xfrm>
            <a:off x="1631950" y="1268413"/>
            <a:ext cx="8464550" cy="4964112"/>
            <a:chOff x="1440" y="3057"/>
            <a:chExt cx="12399" cy="7098"/>
          </a:xfrm>
        </p:grpSpPr>
        <p:sp>
          <p:nvSpPr>
            <p:cNvPr id="24598" name="AutoShape 22"/>
            <p:cNvSpPr>
              <a:spLocks noChangeArrowheads="1"/>
            </p:cNvSpPr>
            <p:nvPr/>
          </p:nvSpPr>
          <p:spPr bwMode="auto">
            <a:xfrm>
              <a:off x="3240" y="3597"/>
              <a:ext cx="8640" cy="5940"/>
            </a:xfrm>
            <a:prstGeom prst="roundRect">
              <a:avLst>
                <a:gd name="adj" fmla="val 16667"/>
              </a:avLst>
            </a:prstGeom>
            <a:noFill/>
            <a:ln w="3175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4599" name="_s1039"/>
            <p:cNvSpPr>
              <a:spLocks noChangeArrowheads="1"/>
            </p:cNvSpPr>
            <p:nvPr/>
          </p:nvSpPr>
          <p:spPr bwMode="auto">
            <a:xfrm>
              <a:off x="5940" y="3057"/>
              <a:ext cx="3143" cy="115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en-GB" altLang="en-US" b="1">
                  <a:solidFill>
                    <a:srgbClr val="000000"/>
                  </a:solidFill>
                  <a:latin typeface="Arial" panose="020B0604020202020204" pitchFamily="34" charset="0"/>
                </a:rPr>
                <a:t>Description</a:t>
              </a:r>
            </a:p>
            <a:p>
              <a:pPr algn="ctr" fontAlgn="base">
                <a:spcBef>
                  <a:spcPct val="0"/>
                </a:spcBef>
                <a:spcAft>
                  <a:spcPct val="0"/>
                </a:spcAft>
              </a:pPr>
              <a:r>
                <a:rPr lang="en-GB" altLang="en-US">
                  <a:solidFill>
                    <a:srgbClr val="000000"/>
                  </a:solidFill>
                  <a:latin typeface="Arial" panose="020B0604020202020204" pitchFamily="34" charset="0"/>
                </a:rPr>
                <a:t>What happened?</a:t>
              </a:r>
            </a:p>
          </p:txBody>
        </p:sp>
        <p:sp>
          <p:nvSpPr>
            <p:cNvPr id="24600" name="_s1039"/>
            <p:cNvSpPr>
              <a:spLocks noChangeArrowheads="1"/>
            </p:cNvSpPr>
            <p:nvPr/>
          </p:nvSpPr>
          <p:spPr bwMode="auto">
            <a:xfrm>
              <a:off x="10080" y="4137"/>
              <a:ext cx="3759" cy="115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en-GB" altLang="en-US" b="1">
                  <a:solidFill>
                    <a:srgbClr val="000000"/>
                  </a:solidFill>
                  <a:latin typeface="Arial" panose="020B0604020202020204" pitchFamily="34" charset="0"/>
                </a:rPr>
                <a:t>Feelings</a:t>
              </a:r>
            </a:p>
            <a:p>
              <a:pPr algn="ctr" fontAlgn="base">
                <a:spcBef>
                  <a:spcPct val="0"/>
                </a:spcBef>
                <a:spcAft>
                  <a:spcPct val="0"/>
                </a:spcAft>
              </a:pPr>
              <a:r>
                <a:rPr lang="en-GB" altLang="en-US">
                  <a:solidFill>
                    <a:srgbClr val="000000"/>
                  </a:solidFill>
                  <a:latin typeface="Arial" panose="020B0604020202020204" pitchFamily="34" charset="0"/>
                </a:rPr>
                <a:t>What were you </a:t>
              </a:r>
            </a:p>
            <a:p>
              <a:pPr algn="ctr" fontAlgn="base">
                <a:spcBef>
                  <a:spcPct val="0"/>
                </a:spcBef>
                <a:spcAft>
                  <a:spcPct val="0"/>
                </a:spcAft>
              </a:pPr>
              <a:r>
                <a:rPr lang="en-GB" altLang="en-US">
                  <a:solidFill>
                    <a:srgbClr val="000000"/>
                  </a:solidFill>
                  <a:latin typeface="Arial" panose="020B0604020202020204" pitchFamily="34" charset="0"/>
                </a:rPr>
                <a:t>thinking and feeling?</a:t>
              </a:r>
            </a:p>
          </p:txBody>
        </p:sp>
        <p:sp>
          <p:nvSpPr>
            <p:cNvPr id="24601" name="Line 25"/>
            <p:cNvSpPr>
              <a:spLocks noChangeShapeType="1"/>
            </p:cNvSpPr>
            <p:nvPr/>
          </p:nvSpPr>
          <p:spPr bwMode="auto">
            <a:xfrm>
              <a:off x="10080" y="3597"/>
              <a:ext cx="180" cy="0"/>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4602" name="Line 26"/>
            <p:cNvSpPr>
              <a:spLocks noChangeShapeType="1"/>
            </p:cNvSpPr>
            <p:nvPr/>
          </p:nvSpPr>
          <p:spPr bwMode="auto">
            <a:xfrm flipH="1">
              <a:off x="11879" y="5937"/>
              <a:ext cx="1" cy="177"/>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4603" name="_s1039"/>
            <p:cNvSpPr>
              <a:spLocks noChangeArrowheads="1"/>
            </p:cNvSpPr>
            <p:nvPr/>
          </p:nvSpPr>
          <p:spPr bwMode="auto">
            <a:xfrm>
              <a:off x="10080" y="6477"/>
              <a:ext cx="3606" cy="1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en-GB" altLang="en-US" b="1">
                  <a:solidFill>
                    <a:srgbClr val="000000"/>
                  </a:solidFill>
                  <a:latin typeface="Arial" panose="020B0604020202020204" pitchFamily="34" charset="0"/>
                </a:rPr>
                <a:t>Evaluation</a:t>
              </a:r>
            </a:p>
            <a:p>
              <a:pPr algn="ctr" fontAlgn="base">
                <a:spcBef>
                  <a:spcPct val="0"/>
                </a:spcBef>
                <a:spcAft>
                  <a:spcPct val="0"/>
                </a:spcAft>
              </a:pPr>
              <a:r>
                <a:rPr lang="en-GB" altLang="en-US">
                  <a:solidFill>
                    <a:srgbClr val="000000"/>
                  </a:solidFill>
                  <a:latin typeface="Arial" panose="020B0604020202020204" pitchFamily="34" charset="0"/>
                </a:rPr>
                <a:t>What was good and </a:t>
              </a:r>
            </a:p>
            <a:p>
              <a:pPr algn="ctr" fontAlgn="base">
                <a:spcBef>
                  <a:spcPct val="0"/>
                </a:spcBef>
                <a:spcAft>
                  <a:spcPct val="0"/>
                </a:spcAft>
              </a:pPr>
              <a:r>
                <a:rPr lang="en-GB" altLang="en-US">
                  <a:solidFill>
                    <a:srgbClr val="000000"/>
                  </a:solidFill>
                  <a:latin typeface="Arial" panose="020B0604020202020204" pitchFamily="34" charset="0"/>
                </a:rPr>
                <a:t>bad about the </a:t>
              </a:r>
            </a:p>
            <a:p>
              <a:pPr algn="ctr" fontAlgn="base">
                <a:spcBef>
                  <a:spcPct val="0"/>
                </a:spcBef>
                <a:spcAft>
                  <a:spcPct val="0"/>
                </a:spcAft>
              </a:pPr>
              <a:r>
                <a:rPr lang="en-GB" altLang="en-US">
                  <a:solidFill>
                    <a:srgbClr val="000000"/>
                  </a:solidFill>
                  <a:latin typeface="Arial" panose="020B0604020202020204" pitchFamily="34" charset="0"/>
                </a:rPr>
                <a:t>experience?</a:t>
              </a:r>
            </a:p>
          </p:txBody>
        </p:sp>
        <p:sp>
          <p:nvSpPr>
            <p:cNvPr id="24604" name="_s1039"/>
            <p:cNvSpPr>
              <a:spLocks noChangeArrowheads="1"/>
            </p:cNvSpPr>
            <p:nvPr/>
          </p:nvSpPr>
          <p:spPr bwMode="auto">
            <a:xfrm>
              <a:off x="5760" y="8997"/>
              <a:ext cx="3987" cy="115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en-GB" altLang="en-US" b="1">
                  <a:solidFill>
                    <a:srgbClr val="000000"/>
                  </a:solidFill>
                  <a:latin typeface="Arial" panose="020B0604020202020204" pitchFamily="34" charset="0"/>
                </a:rPr>
                <a:t>Analysis</a:t>
              </a:r>
            </a:p>
            <a:p>
              <a:pPr algn="ctr" fontAlgn="base">
                <a:spcBef>
                  <a:spcPct val="0"/>
                </a:spcBef>
                <a:spcAft>
                  <a:spcPct val="0"/>
                </a:spcAft>
              </a:pPr>
              <a:r>
                <a:rPr lang="en-GB" altLang="en-US">
                  <a:solidFill>
                    <a:srgbClr val="000000"/>
                  </a:solidFill>
                  <a:latin typeface="Arial" panose="020B0604020202020204" pitchFamily="34" charset="0"/>
                </a:rPr>
                <a:t>What sense can you </a:t>
              </a:r>
            </a:p>
            <a:p>
              <a:pPr algn="ctr" fontAlgn="base">
                <a:spcBef>
                  <a:spcPct val="0"/>
                </a:spcBef>
                <a:spcAft>
                  <a:spcPct val="0"/>
                </a:spcAft>
              </a:pPr>
              <a:r>
                <a:rPr lang="en-GB" altLang="en-US">
                  <a:solidFill>
                    <a:srgbClr val="000000"/>
                  </a:solidFill>
                  <a:latin typeface="Arial" panose="020B0604020202020204" pitchFamily="34" charset="0"/>
                </a:rPr>
                <a:t>make of the situation?</a:t>
              </a:r>
            </a:p>
          </p:txBody>
        </p:sp>
        <p:sp>
          <p:nvSpPr>
            <p:cNvPr id="24605" name="Line 29"/>
            <p:cNvSpPr>
              <a:spLocks noChangeShapeType="1"/>
            </p:cNvSpPr>
            <p:nvPr/>
          </p:nvSpPr>
          <p:spPr bwMode="auto">
            <a:xfrm flipH="1">
              <a:off x="10620" y="9537"/>
              <a:ext cx="360" cy="1"/>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4606" name="_s1039"/>
            <p:cNvSpPr>
              <a:spLocks noChangeArrowheads="1"/>
            </p:cNvSpPr>
            <p:nvPr/>
          </p:nvSpPr>
          <p:spPr bwMode="auto">
            <a:xfrm>
              <a:off x="1440" y="7377"/>
              <a:ext cx="3682" cy="1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en-GB" altLang="en-US" b="1">
                  <a:solidFill>
                    <a:srgbClr val="000000"/>
                  </a:solidFill>
                  <a:latin typeface="Arial" panose="020B0604020202020204" pitchFamily="34" charset="0"/>
                </a:rPr>
                <a:t>Conclusion</a:t>
              </a:r>
            </a:p>
            <a:p>
              <a:pPr algn="ctr" fontAlgn="base">
                <a:spcBef>
                  <a:spcPct val="0"/>
                </a:spcBef>
                <a:spcAft>
                  <a:spcPct val="0"/>
                </a:spcAft>
              </a:pPr>
              <a:r>
                <a:rPr lang="en-GB" altLang="en-US">
                  <a:solidFill>
                    <a:srgbClr val="000000"/>
                  </a:solidFill>
                  <a:latin typeface="Arial" panose="020B0604020202020204" pitchFamily="34" charset="0"/>
                </a:rPr>
                <a:t>What else could you </a:t>
              </a:r>
            </a:p>
            <a:p>
              <a:pPr algn="ctr" fontAlgn="base">
                <a:spcBef>
                  <a:spcPct val="0"/>
                </a:spcBef>
                <a:spcAft>
                  <a:spcPct val="0"/>
                </a:spcAft>
              </a:pPr>
              <a:r>
                <a:rPr lang="en-GB" altLang="en-US">
                  <a:solidFill>
                    <a:srgbClr val="000000"/>
                  </a:solidFill>
                  <a:latin typeface="Arial" panose="020B0604020202020204" pitchFamily="34" charset="0"/>
                </a:rPr>
                <a:t>have done?</a:t>
              </a:r>
            </a:p>
          </p:txBody>
        </p:sp>
        <p:sp>
          <p:nvSpPr>
            <p:cNvPr id="24607" name="Line 31"/>
            <p:cNvSpPr>
              <a:spLocks noChangeShapeType="1"/>
            </p:cNvSpPr>
            <p:nvPr/>
          </p:nvSpPr>
          <p:spPr bwMode="auto">
            <a:xfrm flipH="1">
              <a:off x="4500" y="9537"/>
              <a:ext cx="180" cy="1"/>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4608" name="_s1039"/>
            <p:cNvSpPr>
              <a:spLocks noChangeArrowheads="1"/>
            </p:cNvSpPr>
            <p:nvPr/>
          </p:nvSpPr>
          <p:spPr bwMode="auto">
            <a:xfrm>
              <a:off x="1620" y="4497"/>
              <a:ext cx="3615" cy="16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en-GB" altLang="en-US" b="1">
                  <a:solidFill>
                    <a:srgbClr val="000000"/>
                  </a:solidFill>
                  <a:latin typeface="Arial" panose="020B0604020202020204" pitchFamily="34" charset="0"/>
                </a:rPr>
                <a:t>Action Plan</a:t>
              </a:r>
            </a:p>
            <a:p>
              <a:pPr algn="ctr" fontAlgn="base">
                <a:spcBef>
                  <a:spcPct val="0"/>
                </a:spcBef>
                <a:spcAft>
                  <a:spcPct val="0"/>
                </a:spcAft>
              </a:pPr>
              <a:r>
                <a:rPr lang="en-GB" altLang="en-US">
                  <a:solidFill>
                    <a:srgbClr val="000000"/>
                  </a:solidFill>
                  <a:latin typeface="Arial" panose="020B0604020202020204" pitchFamily="34" charset="0"/>
                </a:rPr>
                <a:t>If it arose again, </a:t>
              </a:r>
            </a:p>
            <a:p>
              <a:pPr algn="ctr" fontAlgn="base">
                <a:spcBef>
                  <a:spcPct val="0"/>
                </a:spcBef>
                <a:spcAft>
                  <a:spcPct val="0"/>
                </a:spcAft>
              </a:pPr>
              <a:r>
                <a:rPr lang="en-GB" altLang="en-US">
                  <a:solidFill>
                    <a:srgbClr val="000000"/>
                  </a:solidFill>
                  <a:latin typeface="Arial" panose="020B0604020202020204" pitchFamily="34" charset="0"/>
                </a:rPr>
                <a:t>what would you do?</a:t>
              </a:r>
            </a:p>
          </p:txBody>
        </p:sp>
        <p:sp>
          <p:nvSpPr>
            <p:cNvPr id="24609" name="Line 33"/>
            <p:cNvSpPr>
              <a:spLocks noChangeShapeType="1"/>
            </p:cNvSpPr>
            <p:nvPr/>
          </p:nvSpPr>
          <p:spPr bwMode="auto">
            <a:xfrm flipV="1">
              <a:off x="3240" y="6657"/>
              <a:ext cx="1" cy="181"/>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4610" name="Line 34"/>
            <p:cNvSpPr>
              <a:spLocks noChangeShapeType="1"/>
            </p:cNvSpPr>
            <p:nvPr/>
          </p:nvSpPr>
          <p:spPr bwMode="auto">
            <a:xfrm>
              <a:off x="4320" y="3597"/>
              <a:ext cx="180" cy="1"/>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grpSp>
      <p:sp>
        <p:nvSpPr>
          <p:cNvPr id="24611" name="Text Box 35"/>
          <p:cNvSpPr txBox="1">
            <a:spLocks noChangeArrowheads="1"/>
          </p:cNvSpPr>
          <p:nvPr/>
        </p:nvSpPr>
        <p:spPr bwMode="auto">
          <a:xfrm>
            <a:off x="8832851" y="6092826"/>
            <a:ext cx="15843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a:solidFill>
                  <a:srgbClr val="000000"/>
                </a:solidFill>
                <a:latin typeface="Arial" panose="020B0604020202020204" pitchFamily="34" charset="0"/>
              </a:rPr>
              <a:t>(Gibbs, 1988)</a:t>
            </a:r>
          </a:p>
        </p:txBody>
      </p:sp>
    </p:spTree>
    <p:extLst>
      <p:ext uri="{BB962C8B-B14F-4D97-AF65-F5344CB8AC3E}">
        <p14:creationId xmlns:p14="http://schemas.microsoft.com/office/powerpoint/2010/main" val="6827809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GB" altLang="en-US"/>
              <a:t>Kolb’s Learning Cycle (1984)</a:t>
            </a:r>
          </a:p>
        </p:txBody>
      </p:sp>
      <p:grpSp>
        <p:nvGrpSpPr>
          <p:cNvPr id="26647" name="Group 23"/>
          <p:cNvGrpSpPr>
            <a:grpSpLocks noChangeAspect="1"/>
          </p:cNvGrpSpPr>
          <p:nvPr/>
        </p:nvGrpSpPr>
        <p:grpSpPr bwMode="auto">
          <a:xfrm>
            <a:off x="1981200" y="800100"/>
            <a:ext cx="8686800" cy="6057900"/>
            <a:chOff x="1440" y="1797"/>
            <a:chExt cx="13680" cy="9540"/>
          </a:xfrm>
        </p:grpSpPr>
        <p:sp>
          <p:nvSpPr>
            <p:cNvPr id="26648" name="AutoShape 24"/>
            <p:cNvSpPr>
              <a:spLocks noChangeAspect="1" noChangeArrowheads="1"/>
            </p:cNvSpPr>
            <p:nvPr/>
          </p:nvSpPr>
          <p:spPr bwMode="auto">
            <a:xfrm>
              <a:off x="1440" y="1797"/>
              <a:ext cx="13680" cy="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6649" name="AutoShape 25"/>
            <p:cNvSpPr>
              <a:spLocks noChangeArrowheads="1"/>
            </p:cNvSpPr>
            <p:nvPr/>
          </p:nvSpPr>
          <p:spPr bwMode="auto">
            <a:xfrm>
              <a:off x="4500" y="3236"/>
              <a:ext cx="5220" cy="6481"/>
            </a:xfrm>
            <a:prstGeom prst="roundRect">
              <a:avLst>
                <a:gd name="adj" fmla="val 16667"/>
              </a:avLst>
            </a:prstGeom>
            <a:solidFill>
              <a:srgbClr val="FFFFFF"/>
            </a:solidFill>
            <a:ln w="9525">
              <a:solidFill>
                <a:srgbClr val="000000"/>
              </a:solidFill>
              <a:round/>
              <a:headEnd/>
              <a:tailEnd/>
            </a:ln>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6650" name="Text Box 26"/>
            <p:cNvSpPr txBox="1">
              <a:spLocks noChangeArrowheads="1"/>
            </p:cNvSpPr>
            <p:nvPr/>
          </p:nvSpPr>
          <p:spPr bwMode="auto">
            <a:xfrm>
              <a:off x="5760" y="2697"/>
              <a:ext cx="2522" cy="126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base">
                <a:spcBef>
                  <a:spcPct val="0"/>
                </a:spcBef>
                <a:spcAft>
                  <a:spcPct val="0"/>
                </a:spcAft>
              </a:pPr>
              <a:r>
                <a:rPr lang="en-GB" altLang="en-US" sz="2000">
                  <a:solidFill>
                    <a:srgbClr val="000000"/>
                  </a:solidFill>
                  <a:latin typeface="Arial" panose="020B0604020202020204" pitchFamily="34" charset="0"/>
                </a:rPr>
                <a:t>Concrete experience</a:t>
              </a:r>
              <a:endParaRPr lang="en-GB" altLang="en-US">
                <a:solidFill>
                  <a:srgbClr val="000000"/>
                </a:solidFill>
                <a:latin typeface="Arial" panose="020B0604020202020204" pitchFamily="34" charset="0"/>
              </a:endParaRPr>
            </a:p>
          </p:txBody>
        </p:sp>
        <p:sp>
          <p:nvSpPr>
            <p:cNvPr id="26651" name="Text Box 27"/>
            <p:cNvSpPr txBox="1">
              <a:spLocks noChangeArrowheads="1"/>
            </p:cNvSpPr>
            <p:nvPr/>
          </p:nvSpPr>
          <p:spPr bwMode="auto">
            <a:xfrm>
              <a:off x="8280" y="5397"/>
              <a:ext cx="3060" cy="144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base">
                <a:spcBef>
                  <a:spcPct val="0"/>
                </a:spcBef>
                <a:spcAft>
                  <a:spcPct val="0"/>
                </a:spcAft>
              </a:pPr>
              <a:r>
                <a:rPr lang="en-GB" altLang="en-US" sz="2000">
                  <a:solidFill>
                    <a:srgbClr val="000000"/>
                  </a:solidFill>
                  <a:latin typeface="Arial" panose="020B0604020202020204" pitchFamily="34" charset="0"/>
                </a:rPr>
                <a:t>Observations and</a:t>
              </a:r>
            </a:p>
            <a:p>
              <a:pPr algn="ctr" fontAlgn="base">
                <a:spcBef>
                  <a:spcPct val="0"/>
                </a:spcBef>
                <a:spcAft>
                  <a:spcPct val="0"/>
                </a:spcAft>
              </a:pPr>
              <a:r>
                <a:rPr lang="en-GB" altLang="en-US" sz="2000">
                  <a:solidFill>
                    <a:srgbClr val="000000"/>
                  </a:solidFill>
                  <a:latin typeface="Arial" panose="020B0604020202020204" pitchFamily="34" charset="0"/>
                </a:rPr>
                <a:t>reflections</a:t>
              </a:r>
              <a:endParaRPr lang="en-GB" altLang="en-US">
                <a:solidFill>
                  <a:srgbClr val="000000"/>
                </a:solidFill>
                <a:latin typeface="Arial" panose="020B0604020202020204" pitchFamily="34" charset="0"/>
              </a:endParaRPr>
            </a:p>
          </p:txBody>
        </p:sp>
        <p:sp>
          <p:nvSpPr>
            <p:cNvPr id="26652" name="Text Box 28"/>
            <p:cNvSpPr txBox="1">
              <a:spLocks noChangeArrowheads="1"/>
            </p:cNvSpPr>
            <p:nvPr/>
          </p:nvSpPr>
          <p:spPr bwMode="auto">
            <a:xfrm>
              <a:off x="2880" y="5217"/>
              <a:ext cx="3060" cy="21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base">
                <a:spcBef>
                  <a:spcPct val="0"/>
                </a:spcBef>
                <a:spcAft>
                  <a:spcPct val="0"/>
                </a:spcAft>
              </a:pPr>
              <a:r>
                <a:rPr lang="en-GB" altLang="en-US" sz="2000">
                  <a:solidFill>
                    <a:srgbClr val="000000"/>
                  </a:solidFill>
                  <a:latin typeface="Arial" panose="020B0604020202020204" pitchFamily="34" charset="0"/>
                </a:rPr>
                <a:t>Testing implications of concepts in new situations</a:t>
              </a:r>
              <a:endParaRPr lang="en-GB" altLang="en-US">
                <a:solidFill>
                  <a:srgbClr val="000000"/>
                </a:solidFill>
                <a:latin typeface="Arial" panose="020B0604020202020204" pitchFamily="34" charset="0"/>
              </a:endParaRPr>
            </a:p>
          </p:txBody>
        </p:sp>
        <p:sp>
          <p:nvSpPr>
            <p:cNvPr id="26653" name="Line 29"/>
            <p:cNvSpPr>
              <a:spLocks noChangeShapeType="1"/>
            </p:cNvSpPr>
            <p:nvPr/>
          </p:nvSpPr>
          <p:spPr bwMode="auto">
            <a:xfrm>
              <a:off x="9720" y="4677"/>
              <a:ext cx="1" cy="180"/>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6654" name="Line 30"/>
            <p:cNvSpPr>
              <a:spLocks noChangeShapeType="1"/>
            </p:cNvSpPr>
            <p:nvPr/>
          </p:nvSpPr>
          <p:spPr bwMode="auto">
            <a:xfrm>
              <a:off x="9720" y="8277"/>
              <a:ext cx="1" cy="180"/>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6655" name="Line 31"/>
            <p:cNvSpPr>
              <a:spLocks noChangeShapeType="1"/>
            </p:cNvSpPr>
            <p:nvPr/>
          </p:nvSpPr>
          <p:spPr bwMode="auto">
            <a:xfrm flipV="1">
              <a:off x="4500" y="8457"/>
              <a:ext cx="0" cy="180"/>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grpSp>
      <p:sp>
        <p:nvSpPr>
          <p:cNvPr id="26656" name="Text Box 32"/>
          <p:cNvSpPr txBox="1">
            <a:spLocks noChangeArrowheads="1"/>
          </p:cNvSpPr>
          <p:nvPr/>
        </p:nvSpPr>
        <p:spPr bwMode="auto">
          <a:xfrm>
            <a:off x="4440239" y="5013325"/>
            <a:ext cx="2173287" cy="148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fontAlgn="base">
              <a:spcBef>
                <a:spcPct val="0"/>
              </a:spcBef>
              <a:spcAft>
                <a:spcPct val="0"/>
              </a:spcAft>
            </a:pPr>
            <a:r>
              <a:rPr lang="en-GB" altLang="en-US" sz="2000">
                <a:solidFill>
                  <a:srgbClr val="000000"/>
                </a:solidFill>
                <a:latin typeface="Arial" panose="020B0604020202020204" pitchFamily="34" charset="0"/>
              </a:rPr>
              <a:t>Formation of abstract concepts and generalisations</a:t>
            </a:r>
            <a:endParaRPr lang="en-GB" altLang="en-US">
              <a:solidFill>
                <a:srgbClr val="000000"/>
              </a:solidFill>
              <a:latin typeface="Arial" panose="020B0604020202020204" pitchFamily="34" charset="0"/>
            </a:endParaRPr>
          </a:p>
        </p:txBody>
      </p:sp>
      <p:sp>
        <p:nvSpPr>
          <p:cNvPr id="26658" name="Line 34"/>
          <p:cNvSpPr>
            <a:spLocks noChangeShapeType="1"/>
          </p:cNvSpPr>
          <p:nvPr/>
        </p:nvSpPr>
        <p:spPr bwMode="auto">
          <a:xfrm flipV="1">
            <a:off x="3935413" y="2349500"/>
            <a:ext cx="0" cy="114300"/>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6659" name="Text Box 35"/>
          <p:cNvSpPr txBox="1">
            <a:spLocks noChangeArrowheads="1"/>
          </p:cNvSpPr>
          <p:nvPr/>
        </p:nvSpPr>
        <p:spPr bwMode="auto">
          <a:xfrm>
            <a:off x="7967664" y="5445126"/>
            <a:ext cx="21605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a:solidFill>
                  <a:srgbClr val="000000"/>
                </a:solidFill>
                <a:latin typeface="Arial" panose="020B0604020202020204" pitchFamily="34" charset="0"/>
              </a:rPr>
              <a:t>(Kolb, 1984)</a:t>
            </a:r>
          </a:p>
        </p:txBody>
      </p:sp>
    </p:spTree>
    <p:extLst>
      <p:ext uri="{BB962C8B-B14F-4D97-AF65-F5344CB8AC3E}">
        <p14:creationId xmlns:p14="http://schemas.microsoft.com/office/powerpoint/2010/main" val="31575202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981200" y="-100013"/>
            <a:ext cx="8229600" cy="1143001"/>
          </a:xfrm>
        </p:spPr>
        <p:txBody>
          <a:bodyPr/>
          <a:lstStyle/>
          <a:p>
            <a:r>
              <a:rPr lang="en-GB" altLang="en-US" sz="2800"/>
              <a:t>Atkins and Murphy’s model of reflection (1994</a:t>
            </a:r>
            <a:r>
              <a:rPr lang="en-GB" altLang="en-US" sz="4000"/>
              <a:t>)</a:t>
            </a:r>
          </a:p>
        </p:txBody>
      </p:sp>
      <p:grpSp>
        <p:nvGrpSpPr>
          <p:cNvPr id="27652" name="Group 4"/>
          <p:cNvGrpSpPr>
            <a:grpSpLocks noChangeAspect="1"/>
          </p:cNvGrpSpPr>
          <p:nvPr/>
        </p:nvGrpSpPr>
        <p:grpSpPr bwMode="auto">
          <a:xfrm>
            <a:off x="1981200" y="685800"/>
            <a:ext cx="8686800" cy="6172200"/>
            <a:chOff x="1440" y="1977"/>
            <a:chExt cx="13680" cy="9720"/>
          </a:xfrm>
        </p:grpSpPr>
        <p:sp>
          <p:nvSpPr>
            <p:cNvPr id="27653" name="AutoShape 5"/>
            <p:cNvSpPr>
              <a:spLocks noChangeAspect="1" noChangeArrowheads="1"/>
            </p:cNvSpPr>
            <p:nvPr/>
          </p:nvSpPr>
          <p:spPr bwMode="auto">
            <a:xfrm>
              <a:off x="1440" y="1977"/>
              <a:ext cx="13680" cy="9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7654" name="Line 6"/>
            <p:cNvSpPr>
              <a:spLocks noChangeShapeType="1"/>
            </p:cNvSpPr>
            <p:nvPr/>
          </p:nvSpPr>
          <p:spPr bwMode="auto">
            <a:xfrm flipV="1">
              <a:off x="4316" y="5937"/>
              <a:ext cx="4" cy="182"/>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7655" name="Line 7"/>
            <p:cNvSpPr>
              <a:spLocks noChangeShapeType="1"/>
            </p:cNvSpPr>
            <p:nvPr/>
          </p:nvSpPr>
          <p:spPr bwMode="auto">
            <a:xfrm flipV="1">
              <a:off x="5580" y="3057"/>
              <a:ext cx="360" cy="1"/>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grpSp>
          <p:nvGrpSpPr>
            <p:cNvPr id="27656" name="Group 8"/>
            <p:cNvGrpSpPr>
              <a:grpSpLocks/>
            </p:cNvGrpSpPr>
            <p:nvPr/>
          </p:nvGrpSpPr>
          <p:grpSpPr bwMode="auto">
            <a:xfrm>
              <a:off x="2700" y="2517"/>
              <a:ext cx="10799" cy="8462"/>
              <a:chOff x="2700" y="2517"/>
              <a:chExt cx="10799" cy="8462"/>
            </a:xfrm>
          </p:grpSpPr>
          <p:sp>
            <p:nvSpPr>
              <p:cNvPr id="27657" name="AutoShape 9"/>
              <p:cNvSpPr>
                <a:spLocks noChangeArrowheads="1"/>
              </p:cNvSpPr>
              <p:nvPr/>
            </p:nvSpPr>
            <p:spPr bwMode="auto">
              <a:xfrm>
                <a:off x="4320" y="3058"/>
                <a:ext cx="7739" cy="7918"/>
              </a:xfrm>
              <a:prstGeom prst="roundRect">
                <a:avLst>
                  <a:gd name="adj" fmla="val 16667"/>
                </a:avLst>
              </a:prstGeom>
              <a:solidFill>
                <a:srgbClr val="FFFFFF"/>
              </a:solidFill>
              <a:ln w="9525">
                <a:solidFill>
                  <a:srgbClr val="000000"/>
                </a:solidFill>
                <a:round/>
                <a:headEnd/>
                <a:tailEnd/>
              </a:ln>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7658" name="Text Box 10"/>
              <p:cNvSpPr txBox="1">
                <a:spLocks noChangeArrowheads="1"/>
              </p:cNvSpPr>
              <p:nvPr/>
            </p:nvSpPr>
            <p:spPr bwMode="auto">
              <a:xfrm>
                <a:off x="10260" y="3957"/>
                <a:ext cx="3239" cy="197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r>
                  <a:rPr lang="en-GB" altLang="en-US" sz="1400">
                    <a:solidFill>
                      <a:srgbClr val="000000"/>
                    </a:solidFill>
                    <a:latin typeface="Arial" panose="020B0604020202020204" pitchFamily="34" charset="0"/>
                  </a:rPr>
                  <a:t>Describe the situation including thoughts and feelings</a:t>
                </a:r>
              </a:p>
              <a:p>
                <a:pPr fontAlgn="base">
                  <a:spcBef>
                    <a:spcPct val="0"/>
                  </a:spcBef>
                  <a:spcAft>
                    <a:spcPct val="0"/>
                  </a:spcAft>
                  <a:buFont typeface="Symbol" panose="05050102010706020507" pitchFamily="18" charset="2"/>
                  <a:buChar char="·"/>
                </a:pPr>
                <a:r>
                  <a:rPr lang="en-GB" altLang="en-US" sz="1400">
                    <a:solidFill>
                      <a:srgbClr val="000000"/>
                    </a:solidFill>
                    <a:latin typeface="Arial" panose="020B0604020202020204" pitchFamily="34" charset="0"/>
                  </a:rPr>
                  <a:t>Main events</a:t>
                </a:r>
              </a:p>
              <a:p>
                <a:pPr fontAlgn="base">
                  <a:spcBef>
                    <a:spcPct val="0"/>
                  </a:spcBef>
                  <a:spcAft>
                    <a:spcPct val="0"/>
                  </a:spcAft>
                  <a:buFont typeface="Symbol" panose="05050102010706020507" pitchFamily="18" charset="2"/>
                  <a:buChar char="·"/>
                </a:pPr>
                <a:r>
                  <a:rPr lang="en-GB" altLang="en-US" sz="1400">
                    <a:solidFill>
                      <a:srgbClr val="000000"/>
                    </a:solidFill>
                    <a:latin typeface="Arial" panose="020B0604020202020204" pitchFamily="34" charset="0"/>
                  </a:rPr>
                  <a:t>Key features</a:t>
                </a:r>
                <a:endParaRPr lang="en-GB" altLang="en-US">
                  <a:solidFill>
                    <a:srgbClr val="000000"/>
                  </a:solidFill>
                  <a:latin typeface="Arial" panose="020B0604020202020204" pitchFamily="34" charset="0"/>
                </a:endParaRPr>
              </a:p>
            </p:txBody>
          </p:sp>
          <p:sp>
            <p:nvSpPr>
              <p:cNvPr id="27659" name="Text Box 11"/>
              <p:cNvSpPr txBox="1">
                <a:spLocks noChangeArrowheads="1"/>
              </p:cNvSpPr>
              <p:nvPr/>
            </p:nvSpPr>
            <p:spPr bwMode="auto">
              <a:xfrm>
                <a:off x="10260" y="6837"/>
                <a:ext cx="3239" cy="360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r>
                  <a:rPr lang="en-GB" altLang="en-US" sz="1400">
                    <a:solidFill>
                      <a:srgbClr val="000000"/>
                    </a:solidFill>
                    <a:latin typeface="Arial" panose="020B0604020202020204" pitchFamily="34" charset="0"/>
                  </a:rPr>
                  <a:t>Analyse feelings and knowledge relevant to the situation</a:t>
                </a:r>
              </a:p>
              <a:p>
                <a:pPr fontAlgn="base">
                  <a:spcBef>
                    <a:spcPct val="0"/>
                  </a:spcBef>
                  <a:spcAft>
                    <a:spcPct val="0"/>
                  </a:spcAft>
                </a:pPr>
                <a:endParaRPr lang="en-GB" altLang="en-US" sz="1400">
                  <a:solidFill>
                    <a:srgbClr val="000000"/>
                  </a:solidFill>
                  <a:latin typeface="Arial" panose="020B0604020202020204" pitchFamily="34" charset="0"/>
                </a:endParaRPr>
              </a:p>
              <a:p>
                <a:pPr fontAlgn="base">
                  <a:spcBef>
                    <a:spcPct val="0"/>
                  </a:spcBef>
                  <a:spcAft>
                    <a:spcPct val="0"/>
                  </a:spcAft>
                  <a:buFont typeface="Symbol" panose="05050102010706020507" pitchFamily="18" charset="2"/>
                  <a:buChar char="·"/>
                </a:pPr>
                <a:r>
                  <a:rPr lang="en-GB" altLang="en-US" sz="1400">
                    <a:solidFill>
                      <a:srgbClr val="000000"/>
                    </a:solidFill>
                    <a:latin typeface="Arial" panose="020B0604020202020204" pitchFamily="34" charset="0"/>
                  </a:rPr>
                  <a:t>Identify knowledge</a:t>
                </a:r>
              </a:p>
              <a:p>
                <a:pPr fontAlgn="base">
                  <a:spcBef>
                    <a:spcPct val="0"/>
                  </a:spcBef>
                  <a:spcAft>
                    <a:spcPct val="0"/>
                  </a:spcAft>
                  <a:buFont typeface="Symbol" panose="05050102010706020507" pitchFamily="18" charset="2"/>
                  <a:buChar char="·"/>
                </a:pPr>
                <a:r>
                  <a:rPr lang="en-GB" altLang="en-US" sz="1400">
                    <a:solidFill>
                      <a:srgbClr val="000000"/>
                    </a:solidFill>
                    <a:latin typeface="Arial" panose="020B0604020202020204" pitchFamily="34" charset="0"/>
                  </a:rPr>
                  <a:t>Challenge assumptions</a:t>
                </a:r>
              </a:p>
              <a:p>
                <a:pPr fontAlgn="base">
                  <a:spcBef>
                    <a:spcPct val="0"/>
                  </a:spcBef>
                  <a:spcAft>
                    <a:spcPct val="0"/>
                  </a:spcAft>
                  <a:buFont typeface="Symbol" panose="05050102010706020507" pitchFamily="18" charset="2"/>
                  <a:buChar char="·"/>
                </a:pPr>
                <a:r>
                  <a:rPr lang="en-GB" altLang="en-US" sz="1400">
                    <a:solidFill>
                      <a:srgbClr val="000000"/>
                    </a:solidFill>
                    <a:latin typeface="Arial" panose="020B0604020202020204" pitchFamily="34" charset="0"/>
                  </a:rPr>
                  <a:t>Imagine and explore</a:t>
                </a:r>
                <a:r>
                  <a:rPr lang="en-GB" altLang="en-US" sz="1600">
                    <a:solidFill>
                      <a:srgbClr val="000000"/>
                    </a:solidFill>
                    <a:latin typeface="Arial" panose="020B0604020202020204" pitchFamily="34" charset="0"/>
                  </a:rPr>
                  <a:t> </a:t>
                </a:r>
                <a:r>
                  <a:rPr lang="en-GB" altLang="en-US" sz="1400">
                    <a:solidFill>
                      <a:srgbClr val="000000"/>
                    </a:solidFill>
                    <a:latin typeface="Arial" panose="020B0604020202020204" pitchFamily="34" charset="0"/>
                  </a:rPr>
                  <a:t>alternatives</a:t>
                </a:r>
                <a:endParaRPr lang="en-GB" altLang="en-US">
                  <a:solidFill>
                    <a:srgbClr val="000000"/>
                  </a:solidFill>
                  <a:latin typeface="Arial" panose="020B0604020202020204" pitchFamily="34" charset="0"/>
                </a:endParaRPr>
              </a:p>
            </p:txBody>
          </p:sp>
          <p:sp>
            <p:nvSpPr>
              <p:cNvPr id="27660" name="Text Box 12"/>
              <p:cNvSpPr txBox="1">
                <a:spLocks noChangeArrowheads="1"/>
              </p:cNvSpPr>
              <p:nvPr/>
            </p:nvSpPr>
            <p:spPr bwMode="auto">
              <a:xfrm>
                <a:off x="3061" y="6657"/>
                <a:ext cx="3237" cy="360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r>
                  <a:rPr lang="en-GB" altLang="en-US" sz="1400">
                    <a:solidFill>
                      <a:srgbClr val="000000"/>
                    </a:solidFill>
                    <a:latin typeface="Arial" panose="020B0604020202020204" pitchFamily="34" charset="0"/>
                  </a:rPr>
                  <a:t>Evaluate the relevance of knowledge </a:t>
                </a:r>
              </a:p>
              <a:p>
                <a:pPr fontAlgn="base">
                  <a:spcBef>
                    <a:spcPct val="0"/>
                  </a:spcBef>
                  <a:spcAft>
                    <a:spcPct val="0"/>
                  </a:spcAft>
                  <a:buFont typeface="Symbol" panose="05050102010706020507" pitchFamily="18" charset="2"/>
                  <a:buChar char="·"/>
                </a:pPr>
                <a:r>
                  <a:rPr lang="en-GB" altLang="en-US" sz="1400">
                    <a:solidFill>
                      <a:srgbClr val="000000"/>
                    </a:solidFill>
                    <a:latin typeface="Arial" panose="020B0604020202020204" pitchFamily="34" charset="0"/>
                  </a:rPr>
                  <a:t>Does it help to explain or solve problems?</a:t>
                </a:r>
              </a:p>
              <a:p>
                <a:pPr fontAlgn="base">
                  <a:spcBef>
                    <a:spcPct val="0"/>
                  </a:spcBef>
                  <a:spcAft>
                    <a:spcPct val="0"/>
                  </a:spcAft>
                  <a:buFont typeface="Symbol" panose="05050102010706020507" pitchFamily="18" charset="2"/>
                  <a:buChar char="·"/>
                </a:pPr>
                <a:r>
                  <a:rPr lang="en-GB" altLang="en-US" sz="1400">
                    <a:solidFill>
                      <a:srgbClr val="000000"/>
                    </a:solidFill>
                    <a:latin typeface="Arial" panose="020B0604020202020204" pitchFamily="34" charset="0"/>
                  </a:rPr>
                  <a:t>How complete was your use of knowledge?</a:t>
                </a:r>
                <a:endParaRPr lang="en-GB" altLang="en-US">
                  <a:solidFill>
                    <a:srgbClr val="000000"/>
                  </a:solidFill>
                  <a:latin typeface="Arial" panose="020B0604020202020204" pitchFamily="34" charset="0"/>
                </a:endParaRPr>
              </a:p>
            </p:txBody>
          </p:sp>
          <p:sp>
            <p:nvSpPr>
              <p:cNvPr id="27661" name="Text Box 13"/>
              <p:cNvSpPr txBox="1">
                <a:spLocks noChangeArrowheads="1"/>
              </p:cNvSpPr>
              <p:nvPr/>
            </p:nvSpPr>
            <p:spPr bwMode="auto">
              <a:xfrm>
                <a:off x="2700" y="4497"/>
                <a:ext cx="3239" cy="108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r>
                  <a:rPr lang="en-GB" altLang="en-US" sz="1400">
                    <a:solidFill>
                      <a:srgbClr val="000000"/>
                    </a:solidFill>
                    <a:latin typeface="Arial" panose="020B0604020202020204" pitchFamily="34" charset="0"/>
                  </a:rPr>
                  <a:t>Identify any learning which has occurred</a:t>
                </a:r>
                <a:endParaRPr lang="en-GB" altLang="en-US">
                  <a:solidFill>
                    <a:srgbClr val="000000"/>
                  </a:solidFill>
                  <a:latin typeface="Arial" panose="020B0604020202020204" pitchFamily="34" charset="0"/>
                </a:endParaRPr>
              </a:p>
            </p:txBody>
          </p:sp>
          <p:sp>
            <p:nvSpPr>
              <p:cNvPr id="27662" name="Line 14"/>
              <p:cNvSpPr>
                <a:spLocks noChangeShapeType="1"/>
              </p:cNvSpPr>
              <p:nvPr/>
            </p:nvSpPr>
            <p:spPr bwMode="auto">
              <a:xfrm>
                <a:off x="10621" y="3056"/>
                <a:ext cx="178" cy="0"/>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7663" name="Line 15"/>
              <p:cNvSpPr>
                <a:spLocks noChangeShapeType="1"/>
              </p:cNvSpPr>
              <p:nvPr/>
            </p:nvSpPr>
            <p:spPr bwMode="auto">
              <a:xfrm>
                <a:off x="12059" y="6117"/>
                <a:ext cx="6" cy="356"/>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7664" name="Line 16"/>
              <p:cNvSpPr>
                <a:spLocks noChangeShapeType="1"/>
              </p:cNvSpPr>
              <p:nvPr/>
            </p:nvSpPr>
            <p:spPr bwMode="auto">
              <a:xfrm flipH="1" flipV="1">
                <a:off x="7920" y="10977"/>
                <a:ext cx="356" cy="2"/>
              </a:xfrm>
              <a:prstGeom prst="line">
                <a:avLst/>
              </a:prstGeom>
              <a:noFill/>
              <a:ln w="635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GB">
                  <a:solidFill>
                    <a:srgbClr val="000000"/>
                  </a:solidFill>
                  <a:latin typeface="Arial" panose="020B0604020202020204" pitchFamily="34" charset="0"/>
                </a:endParaRPr>
              </a:p>
            </p:txBody>
          </p:sp>
          <p:sp>
            <p:nvSpPr>
              <p:cNvPr id="27665" name="Text Box 17"/>
              <p:cNvSpPr txBox="1">
                <a:spLocks noChangeArrowheads="1"/>
              </p:cNvSpPr>
              <p:nvPr/>
            </p:nvSpPr>
            <p:spPr bwMode="auto">
              <a:xfrm>
                <a:off x="6840" y="2517"/>
                <a:ext cx="2880" cy="2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pPr>
                <a:r>
                  <a:rPr lang="en-GB" altLang="en-US" sz="1400">
                    <a:solidFill>
                      <a:srgbClr val="000000"/>
                    </a:solidFill>
                    <a:latin typeface="Arial" panose="020B0604020202020204" pitchFamily="34" charset="0"/>
                  </a:rPr>
                  <a:t>Awareness of uncomfortable feelings and thoughts</a:t>
                </a:r>
              </a:p>
              <a:p>
                <a:pPr fontAlgn="base">
                  <a:spcBef>
                    <a:spcPct val="0"/>
                  </a:spcBef>
                  <a:spcAft>
                    <a:spcPct val="0"/>
                  </a:spcAft>
                </a:pPr>
                <a:endParaRPr lang="en-GB" altLang="en-US" sz="1400">
                  <a:solidFill>
                    <a:srgbClr val="000000"/>
                  </a:solidFill>
                  <a:latin typeface="Arial" panose="020B0604020202020204" pitchFamily="34" charset="0"/>
                </a:endParaRPr>
              </a:p>
              <a:p>
                <a:pPr fontAlgn="base">
                  <a:spcBef>
                    <a:spcPct val="0"/>
                  </a:spcBef>
                  <a:spcAft>
                    <a:spcPct val="0"/>
                  </a:spcAft>
                </a:pPr>
                <a:r>
                  <a:rPr lang="en-GB" altLang="en-US" sz="1400">
                    <a:solidFill>
                      <a:srgbClr val="000000"/>
                    </a:solidFill>
                    <a:latin typeface="Arial" panose="020B0604020202020204" pitchFamily="34" charset="0"/>
                  </a:rPr>
                  <a:t>Action / new experience</a:t>
                </a:r>
                <a:endParaRPr lang="en-GB" altLang="en-US">
                  <a:solidFill>
                    <a:srgbClr val="000000"/>
                  </a:solidFill>
                  <a:latin typeface="Arial" panose="020B0604020202020204" pitchFamily="34" charset="0"/>
                </a:endParaRPr>
              </a:p>
            </p:txBody>
          </p:sp>
        </p:grpSp>
      </p:grpSp>
    </p:spTree>
    <p:extLst>
      <p:ext uri="{BB962C8B-B14F-4D97-AF65-F5344CB8AC3E}">
        <p14:creationId xmlns:p14="http://schemas.microsoft.com/office/powerpoint/2010/main" val="30123826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altLang="en-US"/>
              <a:t>Learning from Experience</a:t>
            </a:r>
          </a:p>
        </p:txBody>
      </p:sp>
      <p:sp>
        <p:nvSpPr>
          <p:cNvPr id="15363" name="Rectangle 3"/>
          <p:cNvSpPr>
            <a:spLocks noGrp="1" noChangeArrowheads="1"/>
          </p:cNvSpPr>
          <p:nvPr>
            <p:ph type="body" idx="1"/>
          </p:nvPr>
        </p:nvSpPr>
        <p:spPr>
          <a:xfrm>
            <a:off x="783771" y="1557338"/>
            <a:ext cx="9704843" cy="5040312"/>
          </a:xfrm>
        </p:spPr>
        <p:txBody>
          <a:bodyPr/>
          <a:lstStyle/>
          <a:p>
            <a:pPr marL="609600" indent="-609600">
              <a:lnSpc>
                <a:spcPct val="80000"/>
              </a:lnSpc>
              <a:buNone/>
            </a:pPr>
            <a:r>
              <a:rPr lang="en-GB" altLang="en-US" sz="2400" dirty="0" err="1"/>
              <a:t>Boud</a:t>
            </a:r>
            <a:r>
              <a:rPr lang="en-GB" altLang="en-US" sz="2400" dirty="0"/>
              <a:t> et al (1985) sees reflection as being made up of three aspects:</a:t>
            </a:r>
          </a:p>
          <a:p>
            <a:pPr marL="609600" indent="-609600">
              <a:lnSpc>
                <a:spcPct val="80000"/>
              </a:lnSpc>
              <a:buNone/>
            </a:pPr>
            <a:endParaRPr lang="en-GB" altLang="en-US" sz="2400" dirty="0"/>
          </a:p>
          <a:p>
            <a:pPr marL="990600" lvl="1" indent="-533400">
              <a:lnSpc>
                <a:spcPct val="80000"/>
              </a:lnSpc>
              <a:buFontTx/>
              <a:buAutoNum type="arabicPeriod"/>
            </a:pPr>
            <a:r>
              <a:rPr lang="en-GB" altLang="en-US" sz="2400" dirty="0"/>
              <a:t>Returning to experiencing: </a:t>
            </a:r>
            <a:r>
              <a:rPr lang="en-GB" altLang="en-US" sz="2400" b="1" i="1" dirty="0"/>
              <a:t>Recalling,</a:t>
            </a:r>
            <a:r>
              <a:rPr lang="en-GB" altLang="en-US" sz="2400" dirty="0"/>
              <a:t> or playing through in your mind the different aspects of the experience you remember.</a:t>
            </a:r>
          </a:p>
          <a:p>
            <a:pPr marL="990600" lvl="1" indent="-533400">
              <a:lnSpc>
                <a:spcPct val="80000"/>
              </a:lnSpc>
              <a:buNone/>
            </a:pPr>
            <a:endParaRPr lang="en-GB" altLang="en-US" sz="2400" dirty="0"/>
          </a:p>
          <a:p>
            <a:pPr marL="990600" lvl="1" indent="-533400">
              <a:lnSpc>
                <a:spcPct val="80000"/>
              </a:lnSpc>
              <a:buNone/>
            </a:pPr>
            <a:r>
              <a:rPr lang="en-GB" altLang="en-US" sz="2400" dirty="0"/>
              <a:t>2 	</a:t>
            </a:r>
            <a:r>
              <a:rPr lang="en-GB" altLang="en-US" sz="2400" b="1" i="1" dirty="0"/>
              <a:t>Attending to feelings:</a:t>
            </a:r>
            <a:r>
              <a:rPr lang="en-GB" altLang="en-US" sz="2400" dirty="0"/>
              <a:t> Here you need to be aware of and acknowledge the feelings you were having during the experience, then work with the positive and the unhelpful feelings. </a:t>
            </a:r>
          </a:p>
          <a:p>
            <a:pPr marL="990600" lvl="1" indent="-533400">
              <a:lnSpc>
                <a:spcPct val="80000"/>
              </a:lnSpc>
            </a:pPr>
            <a:endParaRPr lang="en-GB" altLang="en-US" sz="2400" dirty="0"/>
          </a:p>
          <a:p>
            <a:pPr marL="990600" lvl="1" indent="-533400">
              <a:lnSpc>
                <a:spcPct val="80000"/>
              </a:lnSpc>
              <a:buNone/>
            </a:pPr>
            <a:r>
              <a:rPr lang="en-GB" altLang="en-US" sz="2400" dirty="0"/>
              <a:t>3. 	</a:t>
            </a:r>
            <a:r>
              <a:rPr lang="en-GB" altLang="en-US" sz="2400" b="1" i="1" dirty="0"/>
              <a:t>Re-evaluating experiences:</a:t>
            </a:r>
            <a:r>
              <a:rPr lang="en-GB" altLang="en-US" sz="2400" dirty="0"/>
              <a:t> This involves re-examining the experience and evaluating aspects involved in it.</a:t>
            </a:r>
          </a:p>
        </p:txBody>
      </p:sp>
    </p:spTree>
    <p:extLst>
      <p:ext uri="{BB962C8B-B14F-4D97-AF65-F5344CB8AC3E}">
        <p14:creationId xmlns:p14="http://schemas.microsoft.com/office/powerpoint/2010/main" val="9798115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sz="6000"/>
              <a:t>Case study</a:t>
            </a:r>
          </a:p>
        </p:txBody>
      </p:sp>
      <p:sp>
        <p:nvSpPr>
          <p:cNvPr id="7171" name="Rectangle 3"/>
          <p:cNvSpPr>
            <a:spLocks noGrp="1" noChangeArrowheads="1"/>
          </p:cNvSpPr>
          <p:nvPr>
            <p:ph type="body" idx="1"/>
          </p:nvPr>
        </p:nvSpPr>
        <p:spPr>
          <a:xfrm>
            <a:off x="822960" y="1700213"/>
            <a:ext cx="10149840" cy="4517707"/>
          </a:xfrm>
        </p:spPr>
        <p:txBody>
          <a:bodyPr/>
          <a:lstStyle/>
          <a:p>
            <a:pPr>
              <a:lnSpc>
                <a:spcPct val="90000"/>
              </a:lnSpc>
            </a:pPr>
            <a:r>
              <a:rPr lang="en-GB" altLang="en-US" dirty="0"/>
              <a:t>Think of a piece of practice you have recently been involved in that posed some dilemma or problem for you. </a:t>
            </a:r>
          </a:p>
          <a:p>
            <a:pPr>
              <a:lnSpc>
                <a:spcPct val="90000"/>
              </a:lnSpc>
              <a:buFontTx/>
              <a:buNone/>
            </a:pPr>
            <a:endParaRPr lang="en-GB" altLang="en-US" sz="1400" dirty="0"/>
          </a:p>
          <a:p>
            <a:pPr>
              <a:lnSpc>
                <a:spcPct val="90000"/>
              </a:lnSpc>
            </a:pPr>
            <a:r>
              <a:rPr lang="en-GB" altLang="en-US" dirty="0"/>
              <a:t>Take 5 minutes - make reflective notes of your experience remember:</a:t>
            </a:r>
          </a:p>
          <a:p>
            <a:pPr>
              <a:lnSpc>
                <a:spcPct val="90000"/>
              </a:lnSpc>
              <a:buFontTx/>
              <a:buNone/>
            </a:pPr>
            <a:endParaRPr lang="en-GB" altLang="en-US" sz="1200" dirty="0"/>
          </a:p>
          <a:p>
            <a:pPr lvl="1">
              <a:lnSpc>
                <a:spcPct val="90000"/>
              </a:lnSpc>
            </a:pPr>
            <a:r>
              <a:rPr lang="en-GB" altLang="en-US" dirty="0"/>
              <a:t>Return to experience</a:t>
            </a:r>
          </a:p>
          <a:p>
            <a:pPr lvl="1">
              <a:lnSpc>
                <a:spcPct val="90000"/>
              </a:lnSpc>
            </a:pPr>
            <a:r>
              <a:rPr lang="en-GB" altLang="en-US" dirty="0"/>
              <a:t>Attend to feelings </a:t>
            </a:r>
          </a:p>
          <a:p>
            <a:pPr lvl="1">
              <a:lnSpc>
                <a:spcPct val="90000"/>
              </a:lnSpc>
            </a:pPr>
            <a:r>
              <a:rPr lang="en-GB" altLang="en-US" dirty="0"/>
              <a:t>Re-examine the experience</a:t>
            </a:r>
          </a:p>
        </p:txBody>
      </p:sp>
    </p:spTree>
    <p:extLst>
      <p:ext uri="{BB962C8B-B14F-4D97-AF65-F5344CB8AC3E}">
        <p14:creationId xmlns:p14="http://schemas.microsoft.com/office/powerpoint/2010/main" val="31129945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altLang="en-US"/>
              <a:t>Talking heads</a:t>
            </a:r>
          </a:p>
        </p:txBody>
      </p:sp>
      <p:sp>
        <p:nvSpPr>
          <p:cNvPr id="33795" name="Rectangle 3"/>
          <p:cNvSpPr>
            <a:spLocks noGrp="1" noChangeArrowheads="1"/>
          </p:cNvSpPr>
          <p:nvPr>
            <p:ph type="body" idx="1"/>
          </p:nvPr>
        </p:nvSpPr>
        <p:spPr/>
        <p:txBody>
          <a:bodyPr/>
          <a:lstStyle/>
          <a:p>
            <a:r>
              <a:rPr lang="en-GB" altLang="en-US"/>
              <a:t>Working in pairs, one at a a time introduce your case study, then spend five minutes discussing it, you need to alternate between interview and interviewee.  When interviewing take the role of naïve inquirer, ask appropriate, open questions about the interviewee’s beliefs, feelings, thoughts and responses.  This will help clarify ideas and understandings.  </a:t>
            </a:r>
          </a:p>
        </p:txBody>
      </p:sp>
    </p:spTree>
    <p:extLst>
      <p:ext uri="{BB962C8B-B14F-4D97-AF65-F5344CB8AC3E}">
        <p14:creationId xmlns:p14="http://schemas.microsoft.com/office/powerpoint/2010/main" val="3510715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GB" altLang="en-US"/>
              <a:t>Group discussion</a:t>
            </a:r>
          </a:p>
        </p:txBody>
      </p:sp>
      <p:sp>
        <p:nvSpPr>
          <p:cNvPr id="34819" name="Rectangle 3"/>
          <p:cNvSpPr>
            <a:spLocks noGrp="1" noChangeArrowheads="1"/>
          </p:cNvSpPr>
          <p:nvPr>
            <p:ph type="body" idx="1"/>
          </p:nvPr>
        </p:nvSpPr>
        <p:spPr/>
        <p:txBody>
          <a:bodyPr/>
          <a:lstStyle/>
          <a:p>
            <a:pPr>
              <a:lnSpc>
                <a:spcPct val="90000"/>
              </a:lnSpc>
              <a:buFontTx/>
              <a:buNone/>
            </a:pPr>
            <a:r>
              <a:rPr lang="en-GB" altLang="en-US"/>
              <a:t>	What do you feel are the main points from your dialogue?</a:t>
            </a:r>
          </a:p>
          <a:p>
            <a:pPr>
              <a:lnSpc>
                <a:spcPct val="90000"/>
              </a:lnSpc>
              <a:buFontTx/>
              <a:buNone/>
            </a:pPr>
            <a:endParaRPr lang="en-GB" altLang="en-US"/>
          </a:p>
          <a:p>
            <a:pPr>
              <a:lnSpc>
                <a:spcPct val="90000"/>
              </a:lnSpc>
              <a:buFontTx/>
              <a:buNone/>
            </a:pPr>
            <a:r>
              <a:rPr lang="en-GB" altLang="en-US"/>
              <a:t>	Has there been the development of new ideas, knowledge or insights?</a:t>
            </a:r>
          </a:p>
          <a:p>
            <a:pPr>
              <a:lnSpc>
                <a:spcPct val="90000"/>
              </a:lnSpc>
              <a:buFontTx/>
              <a:buNone/>
            </a:pPr>
            <a:endParaRPr lang="en-GB" altLang="en-US"/>
          </a:p>
          <a:p>
            <a:pPr>
              <a:lnSpc>
                <a:spcPct val="90000"/>
              </a:lnSpc>
              <a:buFontTx/>
              <a:buNone/>
            </a:pPr>
            <a:r>
              <a:rPr lang="en-GB" altLang="en-US"/>
              <a:t>	What are the implications, what are the most important aspects for other youth workers to understand?</a:t>
            </a:r>
          </a:p>
        </p:txBody>
      </p:sp>
    </p:spTree>
    <p:extLst>
      <p:ext uri="{BB962C8B-B14F-4D97-AF65-F5344CB8AC3E}">
        <p14:creationId xmlns:p14="http://schemas.microsoft.com/office/powerpoint/2010/main" val="15437719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altLang="en-US"/>
              <a:t>Benefits</a:t>
            </a:r>
          </a:p>
        </p:txBody>
      </p:sp>
      <p:sp>
        <p:nvSpPr>
          <p:cNvPr id="12291" name="Rectangle 3"/>
          <p:cNvSpPr>
            <a:spLocks noGrp="1" noChangeArrowheads="1"/>
          </p:cNvSpPr>
          <p:nvPr>
            <p:ph type="body" idx="1"/>
          </p:nvPr>
        </p:nvSpPr>
        <p:spPr>
          <a:xfrm>
            <a:off x="901337" y="1600200"/>
            <a:ext cx="9309463" cy="4787537"/>
          </a:xfrm>
        </p:spPr>
        <p:txBody>
          <a:bodyPr/>
          <a:lstStyle/>
          <a:p>
            <a:r>
              <a:rPr lang="en-GB" altLang="en-US" dirty="0"/>
              <a:t>What do you find positive about Reflection?</a:t>
            </a:r>
          </a:p>
          <a:p>
            <a:endParaRPr lang="en-GB" altLang="en-US" sz="1600" dirty="0"/>
          </a:p>
          <a:p>
            <a:r>
              <a:rPr lang="en-GB" altLang="en-US" dirty="0"/>
              <a:t>What do you find negative in Reflection?</a:t>
            </a:r>
          </a:p>
          <a:p>
            <a:pPr>
              <a:buFontTx/>
              <a:buNone/>
            </a:pPr>
            <a:endParaRPr lang="en-GB" altLang="en-US" sz="1600" dirty="0"/>
          </a:p>
          <a:p>
            <a:r>
              <a:rPr lang="en-GB" altLang="en-US" dirty="0"/>
              <a:t>What do you find interesting about Reflection?</a:t>
            </a:r>
          </a:p>
        </p:txBody>
      </p:sp>
    </p:spTree>
    <p:extLst>
      <p:ext uri="{BB962C8B-B14F-4D97-AF65-F5344CB8AC3E}">
        <p14:creationId xmlns:p14="http://schemas.microsoft.com/office/powerpoint/2010/main" val="3770920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291">
                                            <p:txEl>
                                              <p:pRg st="2" end="2"/>
                                            </p:txEl>
                                          </p:spTgt>
                                        </p:tgtEl>
                                        <p:attrNameLst>
                                          <p:attrName>style.visibility</p:attrName>
                                        </p:attrNameLst>
                                      </p:cBhvr>
                                      <p:to>
                                        <p:strVal val="visible"/>
                                      </p:to>
                                    </p:set>
                                    <p:anim calcmode="lin" valueType="num">
                                      <p:cBhvr additive="base">
                                        <p:cTn id="7" dur="500" fill="hold"/>
                                        <p:tgtEl>
                                          <p:spTgt spid="12291">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291">
                                            <p:txEl>
                                              <p:pRg st="4" end="4"/>
                                            </p:txEl>
                                          </p:spTgt>
                                        </p:tgtEl>
                                        <p:attrNameLst>
                                          <p:attrName>style.visibility</p:attrName>
                                        </p:attrNameLst>
                                      </p:cBhvr>
                                      <p:to>
                                        <p:strVal val="visible"/>
                                      </p:to>
                                    </p:set>
                                    <p:anim calcmode="lin" valueType="num">
                                      <p:cBhvr additive="base">
                                        <p:cTn id="13" dur="500" fill="hold"/>
                                        <p:tgtEl>
                                          <p:spTgt spid="12291">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altLang="en-US"/>
              <a:t>Reflection on what might be..</a:t>
            </a:r>
          </a:p>
        </p:txBody>
      </p:sp>
      <p:sp>
        <p:nvSpPr>
          <p:cNvPr id="17411" name="Rectangle 3"/>
          <p:cNvSpPr>
            <a:spLocks noGrp="1" noChangeArrowheads="1"/>
          </p:cNvSpPr>
          <p:nvPr>
            <p:ph type="body" idx="1"/>
          </p:nvPr>
        </p:nvSpPr>
        <p:spPr/>
        <p:txBody>
          <a:bodyPr/>
          <a:lstStyle/>
          <a:p>
            <a:endParaRPr lang="en-GB" altLang="en-US"/>
          </a:p>
          <a:p>
            <a:r>
              <a:rPr lang="en-GB" altLang="en-US"/>
              <a:t>Biggs points out, "a reflection in a mirror is an exact replica of what is in front of it. Reflection in professional practice, however, gives back not what it is, but what </a:t>
            </a:r>
            <a:r>
              <a:rPr lang="en-GB" altLang="en-US" i="1"/>
              <a:t>might</a:t>
            </a:r>
            <a:r>
              <a:rPr lang="en-GB" altLang="en-US"/>
              <a:t> be, an improvement on the original" (Biggs, 1999: 6). </a:t>
            </a:r>
          </a:p>
        </p:txBody>
      </p:sp>
    </p:spTree>
    <p:extLst>
      <p:ext uri="{BB962C8B-B14F-4D97-AF65-F5344CB8AC3E}">
        <p14:creationId xmlns:p14="http://schemas.microsoft.com/office/powerpoint/2010/main" val="32046482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703389" y="274638"/>
            <a:ext cx="8713787" cy="1143000"/>
          </a:xfrm>
        </p:spPr>
        <p:txBody>
          <a:bodyPr/>
          <a:lstStyle/>
          <a:p>
            <a:r>
              <a:rPr lang="en-GB" altLang="en-US" sz="3600"/>
              <a:t>When you’re not sure how to respond..</a:t>
            </a:r>
          </a:p>
        </p:txBody>
      </p:sp>
      <p:sp>
        <p:nvSpPr>
          <p:cNvPr id="19459" name="Rectangle 3"/>
          <p:cNvSpPr>
            <a:spLocks noGrp="1" noChangeArrowheads="1"/>
          </p:cNvSpPr>
          <p:nvPr>
            <p:ph type="body" idx="1"/>
          </p:nvPr>
        </p:nvSpPr>
        <p:spPr/>
        <p:txBody>
          <a:bodyPr/>
          <a:lstStyle/>
          <a:p>
            <a:endParaRPr lang="en-GB" altLang="en-US" dirty="0"/>
          </a:p>
          <a:p>
            <a:r>
              <a:rPr lang="en-GB" altLang="en-US" dirty="0"/>
              <a:t>Claxton has suggested that "learning to learn, or the development of learning power, is getting better at knowing when, how and what to do when you don't know what to do" (Claxton, </a:t>
            </a:r>
            <a:r>
              <a:rPr lang="en-GB" altLang="en-US" dirty="0" smtClean="0"/>
              <a:t>1990, p. </a:t>
            </a:r>
            <a:r>
              <a:rPr lang="en-GB" altLang="en-US" dirty="0"/>
              <a:t>18). </a:t>
            </a:r>
          </a:p>
        </p:txBody>
      </p:sp>
    </p:spTree>
    <p:extLst>
      <p:ext uri="{BB962C8B-B14F-4D97-AF65-F5344CB8AC3E}">
        <p14:creationId xmlns:p14="http://schemas.microsoft.com/office/powerpoint/2010/main" val="40240603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981200" y="115888"/>
            <a:ext cx="8229600" cy="1143000"/>
          </a:xfrm>
        </p:spPr>
        <p:txBody>
          <a:bodyPr/>
          <a:lstStyle/>
          <a:p>
            <a:r>
              <a:rPr lang="en-GB" altLang="en-US"/>
              <a:t>The Mandela effect</a:t>
            </a:r>
          </a:p>
        </p:txBody>
      </p:sp>
      <p:sp>
        <p:nvSpPr>
          <p:cNvPr id="20483" name="Rectangle 3"/>
          <p:cNvSpPr>
            <a:spLocks noGrp="1" noChangeArrowheads="1"/>
          </p:cNvSpPr>
          <p:nvPr>
            <p:ph type="body" idx="1"/>
          </p:nvPr>
        </p:nvSpPr>
        <p:spPr>
          <a:xfrm>
            <a:off x="914400" y="1125538"/>
            <a:ext cx="9296400" cy="4997450"/>
          </a:xfrm>
        </p:spPr>
        <p:txBody>
          <a:bodyPr/>
          <a:lstStyle/>
          <a:p>
            <a:r>
              <a:rPr lang="en-GB" altLang="en-US" dirty="0" err="1"/>
              <a:t>Schön</a:t>
            </a:r>
            <a:r>
              <a:rPr lang="en-GB" altLang="en-US" dirty="0"/>
              <a:t> speaks of reflective practitioners who are not just skilful or competent but "thoughtful, wise and contemplative", whose work involves "intuition, insight and artistry" (</a:t>
            </a:r>
            <a:r>
              <a:rPr lang="en-GB" altLang="en-US" dirty="0" err="1"/>
              <a:t>Schön</a:t>
            </a:r>
            <a:r>
              <a:rPr lang="en-GB" altLang="en-US" dirty="0"/>
              <a:t> 1987). </a:t>
            </a:r>
          </a:p>
          <a:p>
            <a:pPr>
              <a:buFontTx/>
              <a:buNone/>
            </a:pPr>
            <a:endParaRPr lang="en-GB" altLang="en-US" sz="1600" dirty="0"/>
          </a:p>
          <a:p>
            <a:r>
              <a:rPr lang="en-GB" altLang="en-US" dirty="0"/>
              <a:t>Drawing on our intuition we do what feels right. It is an emotional response that complements our knowledge and what we understand about a subject, and which enables us to act in a situation. </a:t>
            </a:r>
          </a:p>
        </p:txBody>
      </p:sp>
    </p:spTree>
    <p:extLst>
      <p:ext uri="{BB962C8B-B14F-4D97-AF65-F5344CB8AC3E}">
        <p14:creationId xmlns:p14="http://schemas.microsoft.com/office/powerpoint/2010/main" val="38768370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altLang="en-US" sz="4000"/>
              <a:t>Techniques needed for Reflection</a:t>
            </a:r>
          </a:p>
        </p:txBody>
      </p:sp>
      <p:sp>
        <p:nvSpPr>
          <p:cNvPr id="21507" name="Rectangle 3"/>
          <p:cNvSpPr>
            <a:spLocks noGrp="1" noChangeArrowheads="1"/>
          </p:cNvSpPr>
          <p:nvPr>
            <p:ph type="body" idx="1"/>
          </p:nvPr>
        </p:nvSpPr>
        <p:spPr/>
        <p:txBody>
          <a:bodyPr/>
          <a:lstStyle/>
          <a:p>
            <a:pPr>
              <a:lnSpc>
                <a:spcPct val="90000"/>
              </a:lnSpc>
            </a:pPr>
            <a:r>
              <a:rPr lang="en-GB" altLang="en-US"/>
              <a:t>Thinking on your feet</a:t>
            </a:r>
          </a:p>
          <a:p>
            <a:pPr>
              <a:lnSpc>
                <a:spcPct val="90000"/>
              </a:lnSpc>
            </a:pPr>
            <a:r>
              <a:rPr lang="en-GB" altLang="en-US"/>
              <a:t>Repertoire</a:t>
            </a:r>
          </a:p>
          <a:p>
            <a:pPr>
              <a:lnSpc>
                <a:spcPct val="90000"/>
              </a:lnSpc>
            </a:pPr>
            <a:r>
              <a:rPr lang="en-GB" altLang="en-US"/>
              <a:t>Frame of Reference</a:t>
            </a:r>
          </a:p>
          <a:p>
            <a:pPr>
              <a:lnSpc>
                <a:spcPct val="90000"/>
              </a:lnSpc>
            </a:pPr>
            <a:r>
              <a:rPr lang="en-GB" altLang="en-US"/>
              <a:t>Intuition and gut feeling</a:t>
            </a:r>
          </a:p>
          <a:p>
            <a:pPr>
              <a:lnSpc>
                <a:spcPct val="90000"/>
              </a:lnSpc>
            </a:pPr>
            <a:r>
              <a:rPr lang="en-GB" altLang="en-US"/>
              <a:t>Emotions</a:t>
            </a:r>
          </a:p>
          <a:p>
            <a:pPr>
              <a:lnSpc>
                <a:spcPct val="90000"/>
              </a:lnSpc>
            </a:pPr>
            <a:r>
              <a:rPr lang="en-GB" altLang="en-US"/>
              <a:t>Connecting</a:t>
            </a:r>
          </a:p>
          <a:p>
            <a:pPr>
              <a:lnSpc>
                <a:spcPct val="90000"/>
              </a:lnSpc>
            </a:pPr>
            <a:r>
              <a:rPr lang="en-GB" altLang="en-US"/>
              <a:t>Judging and evaluating</a:t>
            </a:r>
          </a:p>
          <a:p>
            <a:pPr>
              <a:lnSpc>
                <a:spcPct val="90000"/>
              </a:lnSpc>
            </a:pPr>
            <a:r>
              <a:rPr lang="en-GB" altLang="en-US"/>
              <a:t>Rehearsing moves</a:t>
            </a:r>
          </a:p>
        </p:txBody>
      </p:sp>
    </p:spTree>
    <p:extLst>
      <p:ext uri="{BB962C8B-B14F-4D97-AF65-F5344CB8AC3E}">
        <p14:creationId xmlns:p14="http://schemas.microsoft.com/office/powerpoint/2010/main" val="7677518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GB" altLang="en-US"/>
              <a:t>Assessment Task</a:t>
            </a:r>
          </a:p>
        </p:txBody>
      </p:sp>
      <p:sp>
        <p:nvSpPr>
          <p:cNvPr id="28675" name="Rectangle 3"/>
          <p:cNvSpPr>
            <a:spLocks noGrp="1" noChangeArrowheads="1"/>
          </p:cNvSpPr>
          <p:nvPr>
            <p:ph type="body" idx="1"/>
          </p:nvPr>
        </p:nvSpPr>
        <p:spPr>
          <a:xfrm>
            <a:off x="966651" y="1600200"/>
            <a:ext cx="9244149" cy="4781550"/>
          </a:xfrm>
        </p:spPr>
        <p:txBody>
          <a:bodyPr/>
          <a:lstStyle/>
          <a:p>
            <a:pPr>
              <a:lnSpc>
                <a:spcPct val="90000"/>
              </a:lnSpc>
            </a:pPr>
            <a:r>
              <a:rPr lang="en-GB" altLang="en-US" dirty="0"/>
              <a:t>Read Williams, (Chapter Six in </a:t>
            </a:r>
            <a:r>
              <a:rPr lang="en-GB" altLang="en-US" dirty="0" err="1"/>
              <a:t>Buchroth</a:t>
            </a:r>
            <a:r>
              <a:rPr lang="en-GB" altLang="en-US" dirty="0"/>
              <a:t> and Parkin, 2010)</a:t>
            </a:r>
          </a:p>
          <a:p>
            <a:pPr>
              <a:lnSpc>
                <a:spcPct val="90000"/>
              </a:lnSpc>
            </a:pPr>
            <a:r>
              <a:rPr lang="en-GB" altLang="en-US" dirty="0"/>
              <a:t>Really engage with reflective </a:t>
            </a:r>
            <a:r>
              <a:rPr lang="en-GB" altLang="en-US" dirty="0" smtClean="0"/>
              <a:t>practice</a:t>
            </a:r>
          </a:p>
          <a:p>
            <a:pPr>
              <a:lnSpc>
                <a:spcPct val="90000"/>
              </a:lnSpc>
            </a:pPr>
            <a:r>
              <a:rPr lang="en-GB" altLang="en-US" dirty="0" smtClean="0"/>
              <a:t>Remain open to engaging with your feelings about the work</a:t>
            </a:r>
          </a:p>
          <a:p>
            <a:pPr>
              <a:lnSpc>
                <a:spcPct val="90000"/>
              </a:lnSpc>
            </a:pPr>
            <a:r>
              <a:rPr lang="en-GB" altLang="en-US" dirty="0" smtClean="0"/>
              <a:t>Remember to focus each reflection on a critical incident (not necessarily a negative incident)</a:t>
            </a:r>
            <a:endParaRPr lang="en-GB" altLang="en-US" dirty="0"/>
          </a:p>
          <a:p>
            <a:pPr>
              <a:lnSpc>
                <a:spcPct val="90000"/>
              </a:lnSpc>
            </a:pPr>
            <a:r>
              <a:rPr lang="en-GB" altLang="en-US" dirty="0" smtClean="0"/>
              <a:t>At the end of placement complete </a:t>
            </a:r>
            <a:r>
              <a:rPr lang="en-GB" altLang="en-US" dirty="0"/>
              <a:t>the </a:t>
            </a:r>
            <a:r>
              <a:rPr lang="en-GB" altLang="en-US" dirty="0" smtClean="0"/>
              <a:t>NOS checklist </a:t>
            </a:r>
            <a:r>
              <a:rPr lang="en-GB" altLang="en-US" dirty="0"/>
              <a:t>exercise which points out areas for </a:t>
            </a:r>
            <a:r>
              <a:rPr lang="en-GB" altLang="en-US" dirty="0" smtClean="0"/>
              <a:t>development</a:t>
            </a:r>
            <a:endParaRPr lang="en-GB" altLang="en-US" dirty="0"/>
          </a:p>
        </p:txBody>
      </p:sp>
    </p:spTree>
    <p:extLst>
      <p:ext uri="{BB962C8B-B14F-4D97-AF65-F5344CB8AC3E}">
        <p14:creationId xmlns:p14="http://schemas.microsoft.com/office/powerpoint/2010/main" val="23802092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altLang="en-US"/>
              <a:t>Conclusion </a:t>
            </a:r>
          </a:p>
        </p:txBody>
      </p:sp>
      <p:sp>
        <p:nvSpPr>
          <p:cNvPr id="22531" name="Rectangle 3"/>
          <p:cNvSpPr>
            <a:spLocks noGrp="1" noChangeArrowheads="1"/>
          </p:cNvSpPr>
          <p:nvPr>
            <p:ph type="body" idx="1"/>
          </p:nvPr>
        </p:nvSpPr>
        <p:spPr>
          <a:xfrm>
            <a:off x="1005840" y="1600200"/>
            <a:ext cx="9204960" cy="4852988"/>
          </a:xfrm>
        </p:spPr>
        <p:txBody>
          <a:bodyPr/>
          <a:lstStyle/>
          <a:p>
            <a:r>
              <a:rPr lang="en-GB" altLang="en-US" dirty="0"/>
              <a:t>Reflection is not an end in itself and recordings should be taken to supervision for further exploration.</a:t>
            </a:r>
          </a:p>
          <a:p>
            <a:pPr>
              <a:buFontTx/>
              <a:buNone/>
            </a:pPr>
            <a:endParaRPr lang="en-GB" altLang="en-US" dirty="0"/>
          </a:p>
          <a:p>
            <a:r>
              <a:rPr lang="en-GB" altLang="en-US" dirty="0"/>
              <a:t>The purpose is to learn and prepare for further experiences so we can act in more informed thoughtful ways. </a:t>
            </a:r>
          </a:p>
        </p:txBody>
      </p:sp>
    </p:spTree>
    <p:extLst>
      <p:ext uri="{BB962C8B-B14F-4D97-AF65-F5344CB8AC3E}">
        <p14:creationId xmlns:p14="http://schemas.microsoft.com/office/powerpoint/2010/main" val="21096852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altLang="en-US"/>
              <a:t>Bibliography</a:t>
            </a:r>
          </a:p>
        </p:txBody>
      </p:sp>
      <p:sp>
        <p:nvSpPr>
          <p:cNvPr id="23555" name="Rectangle 3"/>
          <p:cNvSpPr>
            <a:spLocks noGrp="1" noChangeArrowheads="1"/>
          </p:cNvSpPr>
          <p:nvPr>
            <p:ph type="body" idx="1"/>
          </p:nvPr>
        </p:nvSpPr>
        <p:spPr>
          <a:xfrm>
            <a:off x="862149" y="1412876"/>
            <a:ext cx="10332720" cy="5184775"/>
          </a:xfrm>
        </p:spPr>
        <p:txBody>
          <a:bodyPr/>
          <a:lstStyle/>
          <a:p>
            <a:pPr>
              <a:lnSpc>
                <a:spcPct val="80000"/>
              </a:lnSpc>
              <a:buFontTx/>
              <a:buNone/>
            </a:pPr>
            <a:r>
              <a:rPr lang="en-GB" altLang="en-US" sz="1600" dirty="0"/>
              <a:t>Atkins S, and Murphy K, (1999) Reflective Practice, in </a:t>
            </a:r>
            <a:r>
              <a:rPr lang="en-GB" altLang="en-US" sz="1600" i="1" dirty="0"/>
              <a:t>Nursing Standard, </a:t>
            </a:r>
            <a:r>
              <a:rPr lang="en-GB" altLang="en-US" sz="1600" dirty="0"/>
              <a:t>8(39), pp49-56</a:t>
            </a:r>
            <a:r>
              <a:rPr lang="en-GB" altLang="en-US" sz="1600" i="1" dirty="0"/>
              <a:t>.</a:t>
            </a:r>
            <a:endParaRPr lang="en-GB" altLang="en-US" sz="1600" dirty="0"/>
          </a:p>
          <a:p>
            <a:pPr>
              <a:lnSpc>
                <a:spcPct val="80000"/>
              </a:lnSpc>
              <a:buFontTx/>
              <a:buNone/>
            </a:pPr>
            <a:r>
              <a:rPr lang="en-GB" altLang="en-US" sz="1600" dirty="0"/>
              <a:t>Biggs J</a:t>
            </a:r>
            <a:r>
              <a:rPr lang="en-GB" altLang="en-US" sz="1600" dirty="0" smtClean="0"/>
              <a:t>, (2003) </a:t>
            </a:r>
            <a:r>
              <a:rPr lang="en-GB" altLang="en-US" sz="1600" i="1" dirty="0"/>
              <a:t>Teaching for Quality Learning at University</a:t>
            </a:r>
            <a:r>
              <a:rPr lang="en-GB" altLang="en-US" sz="1600" dirty="0"/>
              <a:t>, Buckingham: Open University Press.</a:t>
            </a:r>
          </a:p>
          <a:p>
            <a:pPr>
              <a:lnSpc>
                <a:spcPct val="80000"/>
              </a:lnSpc>
              <a:buFontTx/>
              <a:buNone/>
            </a:pPr>
            <a:r>
              <a:rPr lang="en-GB" altLang="en-US" sz="1600" dirty="0" err="1"/>
              <a:t>Boud</a:t>
            </a:r>
            <a:r>
              <a:rPr lang="en-GB" altLang="en-US" sz="1600" dirty="0"/>
              <a:t> D, </a:t>
            </a:r>
            <a:r>
              <a:rPr lang="en-GB" altLang="en-US" sz="1600" dirty="0" err="1"/>
              <a:t>Keough</a:t>
            </a:r>
            <a:r>
              <a:rPr lang="en-GB" altLang="en-US" sz="1600" dirty="0"/>
              <a:t> R, and Walker D, (1985) </a:t>
            </a:r>
            <a:r>
              <a:rPr lang="en-GB" altLang="en-US" sz="1600" i="1" dirty="0"/>
              <a:t>Reflection: turning experience into learning, </a:t>
            </a:r>
            <a:r>
              <a:rPr lang="en-GB" altLang="en-US" sz="1600" dirty="0"/>
              <a:t>London: </a:t>
            </a:r>
            <a:r>
              <a:rPr lang="en-GB" altLang="en-US" sz="1600" dirty="0" err="1"/>
              <a:t>Kogan</a:t>
            </a:r>
            <a:r>
              <a:rPr lang="en-GB" altLang="en-US" sz="1600" dirty="0"/>
              <a:t> Page.</a:t>
            </a:r>
          </a:p>
          <a:p>
            <a:pPr>
              <a:lnSpc>
                <a:spcPct val="80000"/>
              </a:lnSpc>
              <a:buFontTx/>
              <a:buNone/>
            </a:pPr>
            <a:r>
              <a:rPr lang="en-GB" altLang="en-US" sz="1600" dirty="0"/>
              <a:t>Claxton G</a:t>
            </a:r>
            <a:r>
              <a:rPr lang="en-GB" altLang="en-US" sz="1600" i="1" dirty="0"/>
              <a:t>, (1990)Teaching to Learn, </a:t>
            </a:r>
            <a:r>
              <a:rPr lang="en-GB" altLang="en-US" sz="1600" dirty="0" err="1"/>
              <a:t>Cassell</a:t>
            </a:r>
            <a:r>
              <a:rPr lang="en-GB" altLang="en-US" sz="1600" dirty="0"/>
              <a:t>.</a:t>
            </a:r>
          </a:p>
          <a:p>
            <a:pPr>
              <a:lnSpc>
                <a:spcPct val="80000"/>
              </a:lnSpc>
              <a:buFontTx/>
              <a:buNone/>
            </a:pPr>
            <a:r>
              <a:rPr lang="en-GB" altLang="en-US" sz="1600" dirty="0"/>
              <a:t>Dewey J</a:t>
            </a:r>
            <a:r>
              <a:rPr lang="en-GB" altLang="en-US" sz="1600" i="1" dirty="0"/>
              <a:t>, (</a:t>
            </a:r>
            <a:r>
              <a:rPr lang="en-GB" altLang="en-US" sz="1600" dirty="0"/>
              <a:t>1966) </a:t>
            </a:r>
            <a:r>
              <a:rPr lang="en-GB" altLang="en-US" sz="1600" i="1" dirty="0"/>
              <a:t>Democracy and education: an introduction to the philosophy of education, </a:t>
            </a:r>
            <a:r>
              <a:rPr lang="en-GB" altLang="en-US" sz="1600" dirty="0"/>
              <a:t>Oxford: A Free Press, 1966. </a:t>
            </a:r>
          </a:p>
          <a:p>
            <a:pPr>
              <a:lnSpc>
                <a:spcPct val="80000"/>
              </a:lnSpc>
              <a:buFontTx/>
              <a:buNone/>
            </a:pPr>
            <a:r>
              <a:rPr lang="en-GB" altLang="en-US" sz="1600" dirty="0"/>
              <a:t>Gibbs G, (1988) </a:t>
            </a:r>
            <a:r>
              <a:rPr lang="en-GB" altLang="en-US" sz="1600" i="1" dirty="0"/>
              <a:t>Learning by Doing: A guide to teaching and learning methods. Oxford: </a:t>
            </a:r>
            <a:r>
              <a:rPr lang="en-GB" altLang="en-US" sz="1600" dirty="0"/>
              <a:t>Further Education Unit, Oxford Brookes University.</a:t>
            </a:r>
          </a:p>
          <a:p>
            <a:pPr>
              <a:lnSpc>
                <a:spcPct val="80000"/>
              </a:lnSpc>
              <a:buFontTx/>
              <a:buNone/>
            </a:pPr>
            <a:r>
              <a:rPr lang="en-GB" altLang="en-US" sz="1600" dirty="0"/>
              <a:t>Kolb, D A, (1984) </a:t>
            </a:r>
            <a:r>
              <a:rPr lang="en-GB" altLang="en-US" sz="1600" i="1" dirty="0"/>
              <a:t>Experiential Learning: Experience as the source of learning and development, </a:t>
            </a:r>
            <a:r>
              <a:rPr lang="en-GB" altLang="en-US" sz="1600" dirty="0"/>
              <a:t>New Jersey: Prentice Hall.</a:t>
            </a:r>
          </a:p>
          <a:p>
            <a:pPr>
              <a:lnSpc>
                <a:spcPct val="80000"/>
              </a:lnSpc>
              <a:buFontTx/>
              <a:buNone/>
            </a:pPr>
            <a:r>
              <a:rPr lang="en-GB" altLang="en-US" sz="1600" dirty="0"/>
              <a:t>Moon J A, (1999) </a:t>
            </a:r>
            <a:r>
              <a:rPr lang="en-GB" altLang="en-US" sz="1600" i="1" dirty="0"/>
              <a:t>Reflection in learning &amp; professional development: theory &amp; practice, </a:t>
            </a:r>
            <a:r>
              <a:rPr lang="en-GB" altLang="en-US" sz="1600" dirty="0"/>
              <a:t>Oxon: </a:t>
            </a:r>
            <a:r>
              <a:rPr lang="en-GB" altLang="en-US" sz="1600" dirty="0" err="1"/>
              <a:t>Kogan</a:t>
            </a:r>
            <a:r>
              <a:rPr lang="en-GB" altLang="en-US" sz="1600" dirty="0"/>
              <a:t> Page.</a:t>
            </a:r>
          </a:p>
          <a:p>
            <a:pPr>
              <a:lnSpc>
                <a:spcPct val="80000"/>
              </a:lnSpc>
              <a:buFontTx/>
              <a:buNone/>
            </a:pPr>
            <a:r>
              <a:rPr lang="en-US" altLang="en-US" sz="1600" dirty="0" err="1"/>
              <a:t>Schön</a:t>
            </a:r>
            <a:r>
              <a:rPr lang="en-US" altLang="en-US" sz="1600" dirty="0"/>
              <a:t> D A, (1987)  Teaching artistry through reflection-in-action.  </a:t>
            </a:r>
            <a:r>
              <a:rPr lang="en-US" altLang="en-US" sz="1600" i="1" dirty="0"/>
              <a:t>In Educating the reflective practitioner, </a:t>
            </a:r>
            <a:r>
              <a:rPr lang="en-US" altLang="en-US" sz="1600" dirty="0"/>
              <a:t>San Francisco, CA: </a:t>
            </a:r>
            <a:r>
              <a:rPr lang="en-US" altLang="en-US" sz="1600" dirty="0" err="1"/>
              <a:t>Jossey</a:t>
            </a:r>
            <a:r>
              <a:rPr lang="en-US" altLang="en-US" sz="1600" dirty="0"/>
              <a:t>-Bass Publishers.</a:t>
            </a:r>
          </a:p>
          <a:p>
            <a:pPr>
              <a:lnSpc>
                <a:spcPct val="80000"/>
              </a:lnSpc>
              <a:buFontTx/>
              <a:buNone/>
            </a:pPr>
            <a:r>
              <a:rPr lang="en-US" altLang="en-US" sz="1600" dirty="0"/>
              <a:t>Smith M K, (1994) </a:t>
            </a:r>
            <a:r>
              <a:rPr lang="en-US" altLang="en-US" sz="1600" i="1" dirty="0"/>
              <a:t>Local Education. Community, conversation, action</a:t>
            </a:r>
            <a:r>
              <a:rPr lang="en-US" altLang="en-US" sz="1600" dirty="0"/>
              <a:t>, Buckingham: Open University Press.</a:t>
            </a:r>
          </a:p>
          <a:p>
            <a:pPr>
              <a:lnSpc>
                <a:spcPct val="80000"/>
              </a:lnSpc>
              <a:buFontTx/>
              <a:buNone/>
            </a:pPr>
            <a:r>
              <a:rPr lang="en-GB" altLang="en-US" sz="1600" dirty="0"/>
              <a:t>Williams F, (2010) Reflection and enquiry, in </a:t>
            </a:r>
            <a:r>
              <a:rPr lang="en-GB" altLang="en-US" sz="1600" dirty="0" err="1"/>
              <a:t>Buchroth</a:t>
            </a:r>
            <a:r>
              <a:rPr lang="en-GB" altLang="en-US" sz="1600" dirty="0"/>
              <a:t> I, and Parkin C, (</a:t>
            </a:r>
            <a:r>
              <a:rPr lang="en-GB" altLang="en-US" sz="1600" dirty="0" err="1"/>
              <a:t>Eds</a:t>
            </a:r>
            <a:r>
              <a:rPr lang="en-GB" altLang="en-US" sz="1600" dirty="0"/>
              <a:t>) </a:t>
            </a:r>
            <a:r>
              <a:rPr lang="en-GB" altLang="en-US" sz="1600" i="1" dirty="0"/>
              <a:t>Using Theory in Youth and Community Work Practice, </a:t>
            </a:r>
            <a:r>
              <a:rPr lang="en-GB" altLang="en-US" sz="1600" dirty="0"/>
              <a:t>Exeter: Learning Matters. </a:t>
            </a:r>
          </a:p>
        </p:txBody>
      </p:sp>
    </p:spTree>
    <p:extLst>
      <p:ext uri="{BB962C8B-B14F-4D97-AF65-F5344CB8AC3E}">
        <p14:creationId xmlns:p14="http://schemas.microsoft.com/office/powerpoint/2010/main" val="2580184369"/>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1068</Words>
  <Application>Microsoft Office PowerPoint</Application>
  <PresentationFormat>Widescreen</PresentationFormat>
  <Paragraphs>140</Paragraphs>
  <Slides>22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Symbol</vt:lpstr>
      <vt:lpstr>Default Design</vt:lpstr>
      <vt:lpstr>Becoming a  Reflective Practitioner</vt:lpstr>
      <vt:lpstr>The idea of competency</vt:lpstr>
      <vt:lpstr>Content</vt:lpstr>
      <vt:lpstr>A youth worker talking</vt:lpstr>
      <vt:lpstr>What is reflection?</vt:lpstr>
      <vt:lpstr>Problems Problems</vt:lpstr>
      <vt:lpstr>Issues from practice</vt:lpstr>
      <vt:lpstr>Model 1 Gibbs model of reflection (1988)</vt:lpstr>
      <vt:lpstr>Kolb’s Learning Cycle (1984)</vt:lpstr>
      <vt:lpstr>Atkins and Murphy’s model of reflection (1994)</vt:lpstr>
      <vt:lpstr>Learning from Experience</vt:lpstr>
      <vt:lpstr>Case study</vt:lpstr>
      <vt:lpstr>Talking heads</vt:lpstr>
      <vt:lpstr>Group discussion</vt:lpstr>
      <vt:lpstr>Benefits</vt:lpstr>
      <vt:lpstr>Reflection on what might be..</vt:lpstr>
      <vt:lpstr>When you’re not sure how to respond..</vt:lpstr>
      <vt:lpstr>The Mandela effect</vt:lpstr>
      <vt:lpstr>Techniques needed for Reflection</vt:lpstr>
      <vt:lpstr>Assessment Task</vt:lpstr>
      <vt:lpstr>Conclusion </vt:lpstr>
      <vt:lpstr>Bibliography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Becoming a  Reflective Practitioner</dc:title>
  <dc:creator>Darrel Williams</dc:creator>
  <cp:lastModifiedBy>Darrel Williams</cp:lastModifiedBy>
  <cp:revision>2</cp:revision>
  <dcterms:created xsi:type="dcterms:W3CDTF">2018-01-29T15:31:34Z</dcterms:created>
  <dcterms:modified xsi:type="dcterms:W3CDTF">2018-12-10T17:14:20Z</dcterms:modified>
</cp:coreProperties>
</file>