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10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1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15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6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17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18.xml" ContentType="application/vnd.openxmlformats-officedocument.theme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12" r:id="rId2"/>
    <p:sldMasterId id="2147483714" r:id="rId3"/>
    <p:sldMasterId id="2147483716" r:id="rId4"/>
    <p:sldMasterId id="2147483718" r:id="rId5"/>
    <p:sldMasterId id="2147483720" r:id="rId6"/>
    <p:sldMasterId id="2147483723" r:id="rId7"/>
    <p:sldMasterId id="2147483725" r:id="rId8"/>
    <p:sldMasterId id="2147483727" r:id="rId9"/>
    <p:sldMasterId id="2147483729" r:id="rId10"/>
    <p:sldMasterId id="2147483741" r:id="rId11"/>
    <p:sldMasterId id="2147483746" r:id="rId12"/>
    <p:sldMasterId id="2147483750" r:id="rId13"/>
    <p:sldMasterId id="2147483754" r:id="rId14"/>
    <p:sldMasterId id="2147483766" r:id="rId15"/>
    <p:sldMasterId id="2147483778" r:id="rId16"/>
    <p:sldMasterId id="2147483800" r:id="rId17"/>
    <p:sldMasterId id="2147483813" r:id="rId18"/>
  </p:sldMasterIdLst>
  <p:notesMasterIdLst>
    <p:notesMasterId r:id="rId72"/>
  </p:notesMasterIdLst>
  <p:handoutMasterIdLst>
    <p:handoutMasterId r:id="rId73"/>
  </p:handoutMasterIdLst>
  <p:sldIdLst>
    <p:sldId id="301" r:id="rId19"/>
    <p:sldId id="306" r:id="rId20"/>
    <p:sldId id="321" r:id="rId21"/>
    <p:sldId id="341" r:id="rId22"/>
    <p:sldId id="342" r:id="rId23"/>
    <p:sldId id="296" r:id="rId24"/>
    <p:sldId id="297" r:id="rId25"/>
    <p:sldId id="322" r:id="rId26"/>
    <p:sldId id="323" r:id="rId27"/>
    <p:sldId id="324" r:id="rId28"/>
    <p:sldId id="325" r:id="rId29"/>
    <p:sldId id="326" r:id="rId30"/>
    <p:sldId id="331" r:id="rId31"/>
    <p:sldId id="327" r:id="rId32"/>
    <p:sldId id="305" r:id="rId33"/>
    <p:sldId id="259" r:id="rId34"/>
    <p:sldId id="332" r:id="rId35"/>
    <p:sldId id="261" r:id="rId36"/>
    <p:sldId id="335" r:id="rId37"/>
    <p:sldId id="339" r:id="rId38"/>
    <p:sldId id="340" r:id="rId39"/>
    <p:sldId id="263" r:id="rId40"/>
    <p:sldId id="264" r:id="rId41"/>
    <p:sldId id="266" r:id="rId42"/>
    <p:sldId id="286" r:id="rId43"/>
    <p:sldId id="267" r:id="rId44"/>
    <p:sldId id="284" r:id="rId45"/>
    <p:sldId id="265" r:id="rId46"/>
    <p:sldId id="268" r:id="rId47"/>
    <p:sldId id="269" r:id="rId48"/>
    <p:sldId id="289" r:id="rId49"/>
    <p:sldId id="290" r:id="rId50"/>
    <p:sldId id="270" r:id="rId51"/>
    <p:sldId id="272" r:id="rId52"/>
    <p:sldId id="287" r:id="rId53"/>
    <p:sldId id="291" r:id="rId54"/>
    <p:sldId id="293" r:id="rId55"/>
    <p:sldId id="273" r:id="rId56"/>
    <p:sldId id="275" r:id="rId57"/>
    <p:sldId id="274" r:id="rId58"/>
    <p:sldId id="271" r:id="rId59"/>
    <p:sldId id="329" r:id="rId60"/>
    <p:sldId id="277" r:id="rId61"/>
    <p:sldId id="278" r:id="rId62"/>
    <p:sldId id="279" r:id="rId63"/>
    <p:sldId id="280" r:id="rId64"/>
    <p:sldId id="281" r:id="rId65"/>
    <p:sldId id="283" r:id="rId66"/>
    <p:sldId id="330" r:id="rId67"/>
    <p:sldId id="285" r:id="rId68"/>
    <p:sldId id="262" r:id="rId69"/>
    <p:sldId id="300" r:id="rId70"/>
    <p:sldId id="336" r:id="rId7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0" autoAdjust="0"/>
    <p:restoredTop sz="86331" autoAdjust="0"/>
  </p:normalViewPr>
  <p:slideViewPr>
    <p:cSldViewPr>
      <p:cViewPr varScale="1">
        <p:scale>
          <a:sx n="96" d="100"/>
          <a:sy n="96" d="100"/>
        </p:scale>
        <p:origin x="1746" y="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1398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50" Type="http://schemas.openxmlformats.org/officeDocument/2006/relationships/slide" Target="slides/slide32.xml"/><Relationship Id="rId55" Type="http://schemas.openxmlformats.org/officeDocument/2006/relationships/slide" Target="slides/slide37.xml"/><Relationship Id="rId63" Type="http://schemas.openxmlformats.org/officeDocument/2006/relationships/slide" Target="slides/slide45.xml"/><Relationship Id="rId68" Type="http://schemas.openxmlformats.org/officeDocument/2006/relationships/slide" Target="slides/slide50.xml"/><Relationship Id="rId76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53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slide" Target="slides/slide35.xml"/><Relationship Id="rId58" Type="http://schemas.openxmlformats.org/officeDocument/2006/relationships/slide" Target="slides/slide40.xml"/><Relationship Id="rId66" Type="http://schemas.openxmlformats.org/officeDocument/2006/relationships/slide" Target="slides/slide48.xml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57" Type="http://schemas.openxmlformats.org/officeDocument/2006/relationships/slide" Target="slides/slide39.xml"/><Relationship Id="rId61" Type="http://schemas.openxmlformats.org/officeDocument/2006/relationships/slide" Target="slides/slide43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slide" Target="slides/slide34.xml"/><Relationship Id="rId60" Type="http://schemas.openxmlformats.org/officeDocument/2006/relationships/slide" Target="slides/slide42.xml"/><Relationship Id="rId65" Type="http://schemas.openxmlformats.org/officeDocument/2006/relationships/slide" Target="slides/slide47.xml"/><Relationship Id="rId73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slide" Target="slides/slide38.xml"/><Relationship Id="rId64" Type="http://schemas.openxmlformats.org/officeDocument/2006/relationships/slide" Target="slides/slide46.xml"/><Relationship Id="rId69" Type="http://schemas.openxmlformats.org/officeDocument/2006/relationships/slide" Target="slides/slide51.xml"/><Relationship Id="rId77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3.xml"/><Relationship Id="rId72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59" Type="http://schemas.openxmlformats.org/officeDocument/2006/relationships/slide" Target="slides/slide41.xml"/><Relationship Id="rId67" Type="http://schemas.openxmlformats.org/officeDocument/2006/relationships/slide" Target="slides/slide49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slide" Target="slides/slide36.xml"/><Relationship Id="rId62" Type="http://schemas.openxmlformats.org/officeDocument/2006/relationships/slide" Target="slides/slide44.xml"/><Relationship Id="rId70" Type="http://schemas.openxmlformats.org/officeDocument/2006/relationships/slide" Target="slides/slide52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B31244-B7B5-4F88-840A-C53C9392039E}" type="doc">
      <dgm:prSet loTypeId="urn:microsoft.com/office/officeart/2005/8/layout/hierarchy5" loCatId="hierarchy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5BA83BE-449D-4261-AE11-576B1A5A6608}">
      <dgm:prSet phldrT="[Text]"/>
      <dgm:spPr/>
      <dgm:t>
        <a:bodyPr/>
        <a:lstStyle/>
        <a:p>
          <a:r>
            <a:rPr lang="en-GB" dirty="0"/>
            <a:t>Boss</a:t>
          </a:r>
        </a:p>
      </dgm:t>
    </dgm:pt>
    <dgm:pt modelId="{578756EC-E194-4445-9ACD-DCE070B94F2E}" type="parTrans" cxnId="{15FE0687-8B7D-43C5-ABD8-D062D13EE476}">
      <dgm:prSet/>
      <dgm:spPr/>
      <dgm:t>
        <a:bodyPr/>
        <a:lstStyle/>
        <a:p>
          <a:endParaRPr lang="en-GB"/>
        </a:p>
      </dgm:t>
    </dgm:pt>
    <dgm:pt modelId="{778E8DFB-47AA-4642-8008-346BDB1B64C5}" type="sibTrans" cxnId="{15FE0687-8B7D-43C5-ABD8-D062D13EE476}">
      <dgm:prSet/>
      <dgm:spPr/>
      <dgm:t>
        <a:bodyPr/>
        <a:lstStyle/>
        <a:p>
          <a:endParaRPr lang="en-GB"/>
        </a:p>
      </dgm:t>
    </dgm:pt>
    <dgm:pt modelId="{D120033F-D823-4713-92D0-8A2E62164E2A}">
      <dgm:prSet phldrT="[Text]"/>
      <dgm:spPr/>
      <dgm:t>
        <a:bodyPr/>
        <a:lstStyle/>
        <a:p>
          <a:r>
            <a:rPr lang="en-GB" dirty="0"/>
            <a:t>Manager</a:t>
          </a:r>
        </a:p>
      </dgm:t>
    </dgm:pt>
    <dgm:pt modelId="{D5DF58FB-CD3E-4EC3-B843-65E5CF2A9139}" type="parTrans" cxnId="{3A17B3D6-4345-4343-8FBB-D785932F2A8B}">
      <dgm:prSet/>
      <dgm:spPr/>
      <dgm:t>
        <a:bodyPr/>
        <a:lstStyle/>
        <a:p>
          <a:endParaRPr lang="en-GB"/>
        </a:p>
      </dgm:t>
    </dgm:pt>
    <dgm:pt modelId="{EA3DEF9C-7A7D-424A-AAC1-31B05E325DDD}" type="sibTrans" cxnId="{3A17B3D6-4345-4343-8FBB-D785932F2A8B}">
      <dgm:prSet/>
      <dgm:spPr/>
      <dgm:t>
        <a:bodyPr/>
        <a:lstStyle/>
        <a:p>
          <a:endParaRPr lang="en-GB"/>
        </a:p>
      </dgm:t>
    </dgm:pt>
    <dgm:pt modelId="{03D0260D-AAC3-4B10-ADA2-7E2BB97519F5}">
      <dgm:prSet phldrT="[Text]"/>
      <dgm:spPr/>
      <dgm:t>
        <a:bodyPr/>
        <a:lstStyle/>
        <a:p>
          <a:r>
            <a:rPr lang="en-GB" dirty="0"/>
            <a:t>Minion</a:t>
          </a:r>
        </a:p>
      </dgm:t>
    </dgm:pt>
    <dgm:pt modelId="{E7A5D580-9934-4EC3-9193-3400C3F0EB90}" type="parTrans" cxnId="{99C1E32A-D425-4758-B156-7898EAA72C0B}">
      <dgm:prSet/>
      <dgm:spPr/>
      <dgm:t>
        <a:bodyPr/>
        <a:lstStyle/>
        <a:p>
          <a:endParaRPr lang="en-GB"/>
        </a:p>
      </dgm:t>
    </dgm:pt>
    <dgm:pt modelId="{F607DD37-320B-40A4-9AD4-0E9E6C8BF7B3}" type="sibTrans" cxnId="{99C1E32A-D425-4758-B156-7898EAA72C0B}">
      <dgm:prSet/>
      <dgm:spPr/>
      <dgm:t>
        <a:bodyPr/>
        <a:lstStyle/>
        <a:p>
          <a:endParaRPr lang="en-GB"/>
        </a:p>
      </dgm:t>
    </dgm:pt>
    <dgm:pt modelId="{263FF797-B467-47B3-A1DF-5C8A61949FB4}">
      <dgm:prSet phldrT="[Text]"/>
      <dgm:spPr/>
      <dgm:t>
        <a:bodyPr/>
        <a:lstStyle/>
        <a:p>
          <a:r>
            <a:rPr lang="en-GB" dirty="0"/>
            <a:t>Minion</a:t>
          </a:r>
        </a:p>
      </dgm:t>
    </dgm:pt>
    <dgm:pt modelId="{8650F7E1-20FE-40EE-835E-453FF1639AAA}" type="parTrans" cxnId="{50426809-411D-4DC1-87C7-8AC5582E1B7A}">
      <dgm:prSet/>
      <dgm:spPr/>
      <dgm:t>
        <a:bodyPr/>
        <a:lstStyle/>
        <a:p>
          <a:endParaRPr lang="en-GB"/>
        </a:p>
      </dgm:t>
    </dgm:pt>
    <dgm:pt modelId="{23BE2B46-0344-47A9-91ED-CDBD64F27618}" type="sibTrans" cxnId="{50426809-411D-4DC1-87C7-8AC5582E1B7A}">
      <dgm:prSet/>
      <dgm:spPr/>
      <dgm:t>
        <a:bodyPr/>
        <a:lstStyle/>
        <a:p>
          <a:endParaRPr lang="en-GB"/>
        </a:p>
      </dgm:t>
    </dgm:pt>
    <dgm:pt modelId="{F3908E75-8056-42F0-87FF-7D534475C2C0}">
      <dgm:prSet phldrT="[Text]"/>
      <dgm:spPr/>
      <dgm:t>
        <a:bodyPr/>
        <a:lstStyle/>
        <a:p>
          <a:r>
            <a:rPr lang="en-GB" dirty="0"/>
            <a:t>Manager</a:t>
          </a:r>
        </a:p>
      </dgm:t>
    </dgm:pt>
    <dgm:pt modelId="{9FF40D7C-B2BD-4EF3-8777-FC131ABC3477}" type="parTrans" cxnId="{CDA77219-D39D-48BA-8B82-E9751F460483}">
      <dgm:prSet/>
      <dgm:spPr/>
      <dgm:t>
        <a:bodyPr/>
        <a:lstStyle/>
        <a:p>
          <a:endParaRPr lang="en-GB"/>
        </a:p>
      </dgm:t>
    </dgm:pt>
    <dgm:pt modelId="{F0C1F6C6-7AC0-46CC-B1E3-BC478B135B8C}" type="sibTrans" cxnId="{CDA77219-D39D-48BA-8B82-E9751F460483}">
      <dgm:prSet/>
      <dgm:spPr/>
      <dgm:t>
        <a:bodyPr/>
        <a:lstStyle/>
        <a:p>
          <a:endParaRPr lang="en-GB"/>
        </a:p>
      </dgm:t>
    </dgm:pt>
    <dgm:pt modelId="{CDBB8C38-C299-4C0B-8876-CC0EAD0EEC49}">
      <dgm:prSet phldrT="[Text]"/>
      <dgm:spPr/>
      <dgm:t>
        <a:bodyPr/>
        <a:lstStyle/>
        <a:p>
          <a:r>
            <a:rPr lang="en-GB" dirty="0"/>
            <a:t>Minion</a:t>
          </a:r>
        </a:p>
      </dgm:t>
    </dgm:pt>
    <dgm:pt modelId="{3C7CA425-2F5D-48B3-A5F1-1711368BF998}" type="parTrans" cxnId="{ECEDCAF7-E69C-400D-AF28-94A3E69141A3}">
      <dgm:prSet/>
      <dgm:spPr/>
      <dgm:t>
        <a:bodyPr/>
        <a:lstStyle/>
        <a:p>
          <a:endParaRPr lang="en-GB"/>
        </a:p>
      </dgm:t>
    </dgm:pt>
    <dgm:pt modelId="{CA433DEF-B445-40DD-9342-00E790F6DDEE}" type="sibTrans" cxnId="{ECEDCAF7-E69C-400D-AF28-94A3E69141A3}">
      <dgm:prSet/>
      <dgm:spPr/>
      <dgm:t>
        <a:bodyPr/>
        <a:lstStyle/>
        <a:p>
          <a:endParaRPr lang="en-GB"/>
        </a:p>
      </dgm:t>
    </dgm:pt>
    <dgm:pt modelId="{8AB9CB99-5948-4FAE-AAD7-A1FE9273EFA0}">
      <dgm:prSet phldrT="[Text]"/>
      <dgm:spPr/>
      <dgm:t>
        <a:bodyPr/>
        <a:lstStyle/>
        <a:p>
          <a:r>
            <a:rPr lang="en-GB" dirty="0"/>
            <a:t>Tier 1</a:t>
          </a:r>
        </a:p>
      </dgm:t>
    </dgm:pt>
    <dgm:pt modelId="{5769F968-93B9-41E4-810A-10DF9F2584A2}" type="parTrans" cxnId="{0D7FDA13-318A-4474-9332-5F1E3BD2CB5F}">
      <dgm:prSet/>
      <dgm:spPr/>
      <dgm:t>
        <a:bodyPr/>
        <a:lstStyle/>
        <a:p>
          <a:endParaRPr lang="en-GB"/>
        </a:p>
      </dgm:t>
    </dgm:pt>
    <dgm:pt modelId="{43B2526A-3D7E-4BE1-92EB-EB4D764FE974}" type="sibTrans" cxnId="{0D7FDA13-318A-4474-9332-5F1E3BD2CB5F}">
      <dgm:prSet/>
      <dgm:spPr/>
      <dgm:t>
        <a:bodyPr/>
        <a:lstStyle/>
        <a:p>
          <a:endParaRPr lang="en-GB"/>
        </a:p>
      </dgm:t>
    </dgm:pt>
    <dgm:pt modelId="{DE6D59F6-7FA4-4D85-A573-F21E7E311ED2}">
      <dgm:prSet phldrT="[Text]"/>
      <dgm:spPr/>
      <dgm:t>
        <a:bodyPr/>
        <a:lstStyle/>
        <a:p>
          <a:r>
            <a:rPr lang="en-GB" dirty="0"/>
            <a:t>Tier 2</a:t>
          </a:r>
        </a:p>
      </dgm:t>
    </dgm:pt>
    <dgm:pt modelId="{426C37E4-30A3-40AC-B590-47DC4C5CFEC0}" type="parTrans" cxnId="{6E711ED7-9399-40D2-A072-C562E9BE02D7}">
      <dgm:prSet/>
      <dgm:spPr/>
      <dgm:t>
        <a:bodyPr/>
        <a:lstStyle/>
        <a:p>
          <a:endParaRPr lang="en-GB"/>
        </a:p>
      </dgm:t>
    </dgm:pt>
    <dgm:pt modelId="{86ED5845-8BF6-498B-97F4-8A1657C5021C}" type="sibTrans" cxnId="{6E711ED7-9399-40D2-A072-C562E9BE02D7}">
      <dgm:prSet/>
      <dgm:spPr/>
      <dgm:t>
        <a:bodyPr/>
        <a:lstStyle/>
        <a:p>
          <a:endParaRPr lang="en-GB"/>
        </a:p>
      </dgm:t>
    </dgm:pt>
    <dgm:pt modelId="{26D7C740-2799-4E47-AA63-AE19740A309D}">
      <dgm:prSet phldrT="[Text]"/>
      <dgm:spPr/>
      <dgm:t>
        <a:bodyPr/>
        <a:lstStyle/>
        <a:p>
          <a:r>
            <a:rPr lang="en-GB" dirty="0"/>
            <a:t>Tier 3</a:t>
          </a:r>
        </a:p>
      </dgm:t>
    </dgm:pt>
    <dgm:pt modelId="{18A75C57-CB7F-4DC3-BCA6-0A218B5D9CB0}" type="parTrans" cxnId="{D972CE3A-F618-4BF2-B9EB-F187B63FF4D5}">
      <dgm:prSet/>
      <dgm:spPr/>
      <dgm:t>
        <a:bodyPr/>
        <a:lstStyle/>
        <a:p>
          <a:endParaRPr lang="en-GB"/>
        </a:p>
      </dgm:t>
    </dgm:pt>
    <dgm:pt modelId="{918CCA90-50F0-43F3-9BD6-F1029968C37E}" type="sibTrans" cxnId="{D972CE3A-F618-4BF2-B9EB-F187B63FF4D5}">
      <dgm:prSet/>
      <dgm:spPr/>
      <dgm:t>
        <a:bodyPr/>
        <a:lstStyle/>
        <a:p>
          <a:endParaRPr lang="en-GB"/>
        </a:p>
      </dgm:t>
    </dgm:pt>
    <dgm:pt modelId="{B4A1D228-F061-4095-A417-D53F7E425906}" type="pres">
      <dgm:prSet presAssocID="{FCB31244-B7B5-4F88-840A-C53C9392039E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E5F8420E-CBAE-4F62-9D9B-6DCBD378ED61}" type="pres">
      <dgm:prSet presAssocID="{FCB31244-B7B5-4F88-840A-C53C9392039E}" presName="hierFlow" presStyleCnt="0"/>
      <dgm:spPr/>
    </dgm:pt>
    <dgm:pt modelId="{FBE7D4C6-3F8B-4F07-ADD6-F652CAE8C92A}" type="pres">
      <dgm:prSet presAssocID="{FCB31244-B7B5-4F88-840A-C53C9392039E}" presName="firstBuf" presStyleCnt="0"/>
      <dgm:spPr/>
    </dgm:pt>
    <dgm:pt modelId="{CD95196F-4816-41F6-9C43-939BB3593D61}" type="pres">
      <dgm:prSet presAssocID="{FCB31244-B7B5-4F88-840A-C53C9392039E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CDFD1D4D-590B-4CFC-B7FA-30672319AF12}" type="pres">
      <dgm:prSet presAssocID="{05BA83BE-449D-4261-AE11-576B1A5A6608}" presName="Name17" presStyleCnt="0"/>
      <dgm:spPr/>
    </dgm:pt>
    <dgm:pt modelId="{59C169FC-D29A-4E69-A11A-963542F85F65}" type="pres">
      <dgm:prSet presAssocID="{05BA83BE-449D-4261-AE11-576B1A5A6608}" presName="level1Shape" presStyleLbl="node0" presStyleIdx="0" presStyleCnt="1">
        <dgm:presLayoutVars>
          <dgm:chPref val="3"/>
        </dgm:presLayoutVars>
      </dgm:prSet>
      <dgm:spPr/>
    </dgm:pt>
    <dgm:pt modelId="{5F89D53F-221F-4C0A-8D13-C38784874C73}" type="pres">
      <dgm:prSet presAssocID="{05BA83BE-449D-4261-AE11-576B1A5A6608}" presName="hierChild2" presStyleCnt="0"/>
      <dgm:spPr/>
    </dgm:pt>
    <dgm:pt modelId="{A3796BC4-1CF9-42DB-98E3-7BECA6222892}" type="pres">
      <dgm:prSet presAssocID="{D5DF58FB-CD3E-4EC3-B843-65E5CF2A9139}" presName="Name25" presStyleLbl="parChTrans1D2" presStyleIdx="0" presStyleCnt="2"/>
      <dgm:spPr/>
    </dgm:pt>
    <dgm:pt modelId="{6CF0245F-6972-46A5-9F30-E53C03184E71}" type="pres">
      <dgm:prSet presAssocID="{D5DF58FB-CD3E-4EC3-B843-65E5CF2A9139}" presName="connTx" presStyleLbl="parChTrans1D2" presStyleIdx="0" presStyleCnt="2"/>
      <dgm:spPr/>
    </dgm:pt>
    <dgm:pt modelId="{3807EAD9-4C4D-4AFD-994D-5DD91AE92132}" type="pres">
      <dgm:prSet presAssocID="{D120033F-D823-4713-92D0-8A2E62164E2A}" presName="Name30" presStyleCnt="0"/>
      <dgm:spPr/>
    </dgm:pt>
    <dgm:pt modelId="{CFF97788-2A85-48DD-A6B9-D9D717B90B17}" type="pres">
      <dgm:prSet presAssocID="{D120033F-D823-4713-92D0-8A2E62164E2A}" presName="level2Shape" presStyleLbl="node2" presStyleIdx="0" presStyleCnt="2"/>
      <dgm:spPr/>
    </dgm:pt>
    <dgm:pt modelId="{9B9A027D-F44A-42D9-9CE9-C706C95993AA}" type="pres">
      <dgm:prSet presAssocID="{D120033F-D823-4713-92D0-8A2E62164E2A}" presName="hierChild3" presStyleCnt="0"/>
      <dgm:spPr/>
    </dgm:pt>
    <dgm:pt modelId="{43090893-ABBF-4ACA-9065-6B52F2B74F6B}" type="pres">
      <dgm:prSet presAssocID="{E7A5D580-9934-4EC3-9193-3400C3F0EB90}" presName="Name25" presStyleLbl="parChTrans1D3" presStyleIdx="0" presStyleCnt="3"/>
      <dgm:spPr/>
    </dgm:pt>
    <dgm:pt modelId="{C6B0A494-0B30-4DE9-ABAA-EF18B0300801}" type="pres">
      <dgm:prSet presAssocID="{E7A5D580-9934-4EC3-9193-3400C3F0EB90}" presName="connTx" presStyleLbl="parChTrans1D3" presStyleIdx="0" presStyleCnt="3"/>
      <dgm:spPr/>
    </dgm:pt>
    <dgm:pt modelId="{55CD5ED6-C0A5-4ECB-9146-3BB990861A64}" type="pres">
      <dgm:prSet presAssocID="{03D0260D-AAC3-4B10-ADA2-7E2BB97519F5}" presName="Name30" presStyleCnt="0"/>
      <dgm:spPr/>
    </dgm:pt>
    <dgm:pt modelId="{B3623650-AE74-4227-B517-481AA32814AA}" type="pres">
      <dgm:prSet presAssocID="{03D0260D-AAC3-4B10-ADA2-7E2BB97519F5}" presName="level2Shape" presStyleLbl="node3" presStyleIdx="0" presStyleCnt="3"/>
      <dgm:spPr/>
    </dgm:pt>
    <dgm:pt modelId="{C0B8310E-B9F2-4688-839C-19CEC8CE161A}" type="pres">
      <dgm:prSet presAssocID="{03D0260D-AAC3-4B10-ADA2-7E2BB97519F5}" presName="hierChild3" presStyleCnt="0"/>
      <dgm:spPr/>
    </dgm:pt>
    <dgm:pt modelId="{951AAD51-DC21-4BC8-B1FC-E261400BE721}" type="pres">
      <dgm:prSet presAssocID="{8650F7E1-20FE-40EE-835E-453FF1639AAA}" presName="Name25" presStyleLbl="parChTrans1D3" presStyleIdx="1" presStyleCnt="3"/>
      <dgm:spPr/>
    </dgm:pt>
    <dgm:pt modelId="{37FA91CE-AC66-4EE6-A2AF-4F01ED18ADC6}" type="pres">
      <dgm:prSet presAssocID="{8650F7E1-20FE-40EE-835E-453FF1639AAA}" presName="connTx" presStyleLbl="parChTrans1D3" presStyleIdx="1" presStyleCnt="3"/>
      <dgm:spPr/>
    </dgm:pt>
    <dgm:pt modelId="{D449B1E8-F2AF-4985-B332-8DAE01F0A2B1}" type="pres">
      <dgm:prSet presAssocID="{263FF797-B467-47B3-A1DF-5C8A61949FB4}" presName="Name30" presStyleCnt="0"/>
      <dgm:spPr/>
    </dgm:pt>
    <dgm:pt modelId="{1F5208A2-E856-46D9-97D4-49930D3626B7}" type="pres">
      <dgm:prSet presAssocID="{263FF797-B467-47B3-A1DF-5C8A61949FB4}" presName="level2Shape" presStyleLbl="node3" presStyleIdx="1" presStyleCnt="3"/>
      <dgm:spPr/>
    </dgm:pt>
    <dgm:pt modelId="{D29FC694-F6C8-4D91-8CC5-4ECD418FAF43}" type="pres">
      <dgm:prSet presAssocID="{263FF797-B467-47B3-A1DF-5C8A61949FB4}" presName="hierChild3" presStyleCnt="0"/>
      <dgm:spPr/>
    </dgm:pt>
    <dgm:pt modelId="{5529E56B-0B69-4A22-8AFC-88AEF1E83F2B}" type="pres">
      <dgm:prSet presAssocID="{9FF40D7C-B2BD-4EF3-8777-FC131ABC3477}" presName="Name25" presStyleLbl="parChTrans1D2" presStyleIdx="1" presStyleCnt="2"/>
      <dgm:spPr/>
    </dgm:pt>
    <dgm:pt modelId="{69528D6E-038A-4953-9571-93A8792FD0CB}" type="pres">
      <dgm:prSet presAssocID="{9FF40D7C-B2BD-4EF3-8777-FC131ABC3477}" presName="connTx" presStyleLbl="parChTrans1D2" presStyleIdx="1" presStyleCnt="2"/>
      <dgm:spPr/>
    </dgm:pt>
    <dgm:pt modelId="{EDEA278E-7AFA-4408-B107-A050FF261F09}" type="pres">
      <dgm:prSet presAssocID="{F3908E75-8056-42F0-87FF-7D534475C2C0}" presName="Name30" presStyleCnt="0"/>
      <dgm:spPr/>
    </dgm:pt>
    <dgm:pt modelId="{F86C5D79-9277-4DF8-A76F-1461F969714F}" type="pres">
      <dgm:prSet presAssocID="{F3908E75-8056-42F0-87FF-7D534475C2C0}" presName="level2Shape" presStyleLbl="node2" presStyleIdx="1" presStyleCnt="2"/>
      <dgm:spPr/>
    </dgm:pt>
    <dgm:pt modelId="{023A103A-7E0B-4E8F-8556-AA6C035F9B2D}" type="pres">
      <dgm:prSet presAssocID="{F3908E75-8056-42F0-87FF-7D534475C2C0}" presName="hierChild3" presStyleCnt="0"/>
      <dgm:spPr/>
    </dgm:pt>
    <dgm:pt modelId="{909F73BA-32CD-42D0-89A8-4D8E27BB62CD}" type="pres">
      <dgm:prSet presAssocID="{3C7CA425-2F5D-48B3-A5F1-1711368BF998}" presName="Name25" presStyleLbl="parChTrans1D3" presStyleIdx="2" presStyleCnt="3"/>
      <dgm:spPr/>
    </dgm:pt>
    <dgm:pt modelId="{63943087-9F7F-4706-A333-5CCC25B55BFE}" type="pres">
      <dgm:prSet presAssocID="{3C7CA425-2F5D-48B3-A5F1-1711368BF998}" presName="connTx" presStyleLbl="parChTrans1D3" presStyleIdx="2" presStyleCnt="3"/>
      <dgm:spPr/>
    </dgm:pt>
    <dgm:pt modelId="{0070D2B9-61FE-4DA9-BFBE-4724385CE8E8}" type="pres">
      <dgm:prSet presAssocID="{CDBB8C38-C299-4C0B-8876-CC0EAD0EEC49}" presName="Name30" presStyleCnt="0"/>
      <dgm:spPr/>
    </dgm:pt>
    <dgm:pt modelId="{4FFEF73A-27A3-4F42-8C5B-D8011ADCABD1}" type="pres">
      <dgm:prSet presAssocID="{CDBB8C38-C299-4C0B-8876-CC0EAD0EEC49}" presName="level2Shape" presStyleLbl="node3" presStyleIdx="2" presStyleCnt="3"/>
      <dgm:spPr/>
    </dgm:pt>
    <dgm:pt modelId="{E5B76C02-8D98-46C9-BAC2-53FCA47CE4F8}" type="pres">
      <dgm:prSet presAssocID="{CDBB8C38-C299-4C0B-8876-CC0EAD0EEC49}" presName="hierChild3" presStyleCnt="0"/>
      <dgm:spPr/>
    </dgm:pt>
    <dgm:pt modelId="{4BA2FCA7-683E-41FF-80A7-6005809F71AA}" type="pres">
      <dgm:prSet presAssocID="{FCB31244-B7B5-4F88-840A-C53C9392039E}" presName="bgShapesFlow" presStyleCnt="0"/>
      <dgm:spPr/>
    </dgm:pt>
    <dgm:pt modelId="{F0809659-4712-4269-BD3A-F91F5198808C}" type="pres">
      <dgm:prSet presAssocID="{8AB9CB99-5948-4FAE-AAD7-A1FE9273EFA0}" presName="rectComp" presStyleCnt="0"/>
      <dgm:spPr/>
    </dgm:pt>
    <dgm:pt modelId="{26EAB9E1-2AA6-4116-8B99-8986D308CDCF}" type="pres">
      <dgm:prSet presAssocID="{8AB9CB99-5948-4FAE-AAD7-A1FE9273EFA0}" presName="bgRect" presStyleLbl="bgShp" presStyleIdx="0" presStyleCnt="3"/>
      <dgm:spPr/>
    </dgm:pt>
    <dgm:pt modelId="{1687E466-6BDB-4060-A036-E0CD16EF7E6B}" type="pres">
      <dgm:prSet presAssocID="{8AB9CB99-5948-4FAE-AAD7-A1FE9273EFA0}" presName="bgRectTx" presStyleLbl="bgShp" presStyleIdx="0" presStyleCnt="3">
        <dgm:presLayoutVars>
          <dgm:bulletEnabled val="1"/>
        </dgm:presLayoutVars>
      </dgm:prSet>
      <dgm:spPr/>
    </dgm:pt>
    <dgm:pt modelId="{AE83318B-F2DB-43B9-BFB3-3D871F62B5D3}" type="pres">
      <dgm:prSet presAssocID="{8AB9CB99-5948-4FAE-AAD7-A1FE9273EFA0}" presName="spComp" presStyleCnt="0"/>
      <dgm:spPr/>
    </dgm:pt>
    <dgm:pt modelId="{D2EB9E93-614B-423C-9237-E659F538BFC6}" type="pres">
      <dgm:prSet presAssocID="{8AB9CB99-5948-4FAE-AAD7-A1FE9273EFA0}" presName="hSp" presStyleCnt="0"/>
      <dgm:spPr/>
    </dgm:pt>
    <dgm:pt modelId="{1F821BFB-2183-4B2A-99D7-699188CA9E62}" type="pres">
      <dgm:prSet presAssocID="{DE6D59F6-7FA4-4D85-A573-F21E7E311ED2}" presName="rectComp" presStyleCnt="0"/>
      <dgm:spPr/>
    </dgm:pt>
    <dgm:pt modelId="{6A3AAB80-FD01-46A7-8F3C-A403C5A5F93F}" type="pres">
      <dgm:prSet presAssocID="{DE6D59F6-7FA4-4D85-A573-F21E7E311ED2}" presName="bgRect" presStyleLbl="bgShp" presStyleIdx="1" presStyleCnt="3"/>
      <dgm:spPr/>
    </dgm:pt>
    <dgm:pt modelId="{EC4AA724-64EF-448F-B006-B72A31CA1A35}" type="pres">
      <dgm:prSet presAssocID="{DE6D59F6-7FA4-4D85-A573-F21E7E311ED2}" presName="bgRectTx" presStyleLbl="bgShp" presStyleIdx="1" presStyleCnt="3">
        <dgm:presLayoutVars>
          <dgm:bulletEnabled val="1"/>
        </dgm:presLayoutVars>
      </dgm:prSet>
      <dgm:spPr/>
    </dgm:pt>
    <dgm:pt modelId="{B99C23A2-5780-462C-846C-05CAD5110146}" type="pres">
      <dgm:prSet presAssocID="{DE6D59F6-7FA4-4D85-A573-F21E7E311ED2}" presName="spComp" presStyleCnt="0"/>
      <dgm:spPr/>
    </dgm:pt>
    <dgm:pt modelId="{CD3E09F4-0BD9-463B-81CD-BF161656BD8B}" type="pres">
      <dgm:prSet presAssocID="{DE6D59F6-7FA4-4D85-A573-F21E7E311ED2}" presName="hSp" presStyleCnt="0"/>
      <dgm:spPr/>
    </dgm:pt>
    <dgm:pt modelId="{4F10C010-A08C-458D-A955-D14E32F9B3BF}" type="pres">
      <dgm:prSet presAssocID="{26D7C740-2799-4E47-AA63-AE19740A309D}" presName="rectComp" presStyleCnt="0"/>
      <dgm:spPr/>
    </dgm:pt>
    <dgm:pt modelId="{92014270-D78E-413C-B347-33456CF91C14}" type="pres">
      <dgm:prSet presAssocID="{26D7C740-2799-4E47-AA63-AE19740A309D}" presName="bgRect" presStyleLbl="bgShp" presStyleIdx="2" presStyleCnt="3"/>
      <dgm:spPr/>
    </dgm:pt>
    <dgm:pt modelId="{4206D2C1-E44A-4E31-BDCB-FF1D73387419}" type="pres">
      <dgm:prSet presAssocID="{26D7C740-2799-4E47-AA63-AE19740A309D}" presName="bgRectTx" presStyleLbl="bgShp" presStyleIdx="2" presStyleCnt="3">
        <dgm:presLayoutVars>
          <dgm:bulletEnabled val="1"/>
        </dgm:presLayoutVars>
      </dgm:prSet>
      <dgm:spPr/>
    </dgm:pt>
  </dgm:ptLst>
  <dgm:cxnLst>
    <dgm:cxn modelId="{AFC38401-0B63-41EB-8A28-73371B3ABAEF}" type="presOf" srcId="{8650F7E1-20FE-40EE-835E-453FF1639AAA}" destId="{951AAD51-DC21-4BC8-B1FC-E261400BE721}" srcOrd="0" destOrd="0" presId="urn:microsoft.com/office/officeart/2005/8/layout/hierarchy5"/>
    <dgm:cxn modelId="{5C8F8D02-AAC7-49B9-9F44-F95CA1BAB9CD}" type="presOf" srcId="{05BA83BE-449D-4261-AE11-576B1A5A6608}" destId="{59C169FC-D29A-4E69-A11A-963542F85F65}" srcOrd="0" destOrd="0" presId="urn:microsoft.com/office/officeart/2005/8/layout/hierarchy5"/>
    <dgm:cxn modelId="{4D216E03-3A86-4837-8C2F-7E2B271780EE}" type="presOf" srcId="{F3908E75-8056-42F0-87FF-7D534475C2C0}" destId="{F86C5D79-9277-4DF8-A76F-1461F969714F}" srcOrd="0" destOrd="0" presId="urn:microsoft.com/office/officeart/2005/8/layout/hierarchy5"/>
    <dgm:cxn modelId="{9C980504-05AC-46B5-A849-3ACFB108B0BC}" type="presOf" srcId="{D5DF58FB-CD3E-4EC3-B843-65E5CF2A9139}" destId="{A3796BC4-1CF9-42DB-98E3-7BECA6222892}" srcOrd="0" destOrd="0" presId="urn:microsoft.com/office/officeart/2005/8/layout/hierarchy5"/>
    <dgm:cxn modelId="{50426809-411D-4DC1-87C7-8AC5582E1B7A}" srcId="{D120033F-D823-4713-92D0-8A2E62164E2A}" destId="{263FF797-B467-47B3-A1DF-5C8A61949FB4}" srcOrd="1" destOrd="0" parTransId="{8650F7E1-20FE-40EE-835E-453FF1639AAA}" sibTransId="{23BE2B46-0344-47A9-91ED-CDBD64F27618}"/>
    <dgm:cxn modelId="{E1EA6F0C-E929-4565-B307-C56290F7EDAF}" type="presOf" srcId="{D120033F-D823-4713-92D0-8A2E62164E2A}" destId="{CFF97788-2A85-48DD-A6B9-D9D717B90B17}" srcOrd="0" destOrd="0" presId="urn:microsoft.com/office/officeart/2005/8/layout/hierarchy5"/>
    <dgm:cxn modelId="{0D7FDA13-318A-4474-9332-5F1E3BD2CB5F}" srcId="{FCB31244-B7B5-4F88-840A-C53C9392039E}" destId="{8AB9CB99-5948-4FAE-AAD7-A1FE9273EFA0}" srcOrd="1" destOrd="0" parTransId="{5769F968-93B9-41E4-810A-10DF9F2584A2}" sibTransId="{43B2526A-3D7E-4BE1-92EB-EB4D764FE974}"/>
    <dgm:cxn modelId="{CDA77219-D39D-48BA-8B82-E9751F460483}" srcId="{05BA83BE-449D-4261-AE11-576B1A5A6608}" destId="{F3908E75-8056-42F0-87FF-7D534475C2C0}" srcOrd="1" destOrd="0" parTransId="{9FF40D7C-B2BD-4EF3-8777-FC131ABC3477}" sibTransId="{F0C1F6C6-7AC0-46CC-B1E3-BC478B135B8C}"/>
    <dgm:cxn modelId="{9F8D0323-88C6-4BF3-B88B-E319B9FDC3CF}" type="presOf" srcId="{3C7CA425-2F5D-48B3-A5F1-1711368BF998}" destId="{63943087-9F7F-4706-A333-5CCC25B55BFE}" srcOrd="1" destOrd="0" presId="urn:microsoft.com/office/officeart/2005/8/layout/hierarchy5"/>
    <dgm:cxn modelId="{99C1E32A-D425-4758-B156-7898EAA72C0B}" srcId="{D120033F-D823-4713-92D0-8A2E62164E2A}" destId="{03D0260D-AAC3-4B10-ADA2-7E2BB97519F5}" srcOrd="0" destOrd="0" parTransId="{E7A5D580-9934-4EC3-9193-3400C3F0EB90}" sibTransId="{F607DD37-320B-40A4-9AD4-0E9E6C8BF7B3}"/>
    <dgm:cxn modelId="{3DEAA92F-53E8-449C-B3FC-74DA7C2FEBA0}" type="presOf" srcId="{8AB9CB99-5948-4FAE-AAD7-A1FE9273EFA0}" destId="{26EAB9E1-2AA6-4116-8B99-8986D308CDCF}" srcOrd="0" destOrd="0" presId="urn:microsoft.com/office/officeart/2005/8/layout/hierarchy5"/>
    <dgm:cxn modelId="{D972CE3A-F618-4BF2-B9EB-F187B63FF4D5}" srcId="{FCB31244-B7B5-4F88-840A-C53C9392039E}" destId="{26D7C740-2799-4E47-AA63-AE19740A309D}" srcOrd="3" destOrd="0" parTransId="{18A75C57-CB7F-4DC3-BCA6-0A218B5D9CB0}" sibTransId="{918CCA90-50F0-43F3-9BD6-F1029968C37E}"/>
    <dgm:cxn modelId="{0EB93576-E0DC-406A-A0AA-5D17B9781EFD}" type="presOf" srcId="{E7A5D580-9934-4EC3-9193-3400C3F0EB90}" destId="{43090893-ABBF-4ACA-9065-6B52F2B74F6B}" srcOrd="0" destOrd="0" presId="urn:microsoft.com/office/officeart/2005/8/layout/hierarchy5"/>
    <dgm:cxn modelId="{5ED2AD58-46C8-4BA5-8959-ACA377BC15D7}" type="presOf" srcId="{26D7C740-2799-4E47-AA63-AE19740A309D}" destId="{4206D2C1-E44A-4E31-BDCB-FF1D73387419}" srcOrd="1" destOrd="0" presId="urn:microsoft.com/office/officeart/2005/8/layout/hierarchy5"/>
    <dgm:cxn modelId="{8EE38685-D5AC-43D3-8A6E-57402E114FD4}" type="presOf" srcId="{D5DF58FB-CD3E-4EC3-B843-65E5CF2A9139}" destId="{6CF0245F-6972-46A5-9F30-E53C03184E71}" srcOrd="1" destOrd="0" presId="urn:microsoft.com/office/officeart/2005/8/layout/hierarchy5"/>
    <dgm:cxn modelId="{15FE0687-8B7D-43C5-ABD8-D062D13EE476}" srcId="{FCB31244-B7B5-4F88-840A-C53C9392039E}" destId="{05BA83BE-449D-4261-AE11-576B1A5A6608}" srcOrd="0" destOrd="0" parTransId="{578756EC-E194-4445-9ACD-DCE070B94F2E}" sibTransId="{778E8DFB-47AA-4642-8008-346BDB1B64C5}"/>
    <dgm:cxn modelId="{F983FF9C-D151-48EC-8EBC-B53552C8F49C}" type="presOf" srcId="{9FF40D7C-B2BD-4EF3-8777-FC131ABC3477}" destId="{5529E56B-0B69-4A22-8AFC-88AEF1E83F2B}" srcOrd="0" destOrd="0" presId="urn:microsoft.com/office/officeart/2005/8/layout/hierarchy5"/>
    <dgm:cxn modelId="{59C916AA-B35E-4746-93B2-45E900C4FD15}" type="presOf" srcId="{03D0260D-AAC3-4B10-ADA2-7E2BB97519F5}" destId="{B3623650-AE74-4227-B517-481AA32814AA}" srcOrd="0" destOrd="0" presId="urn:microsoft.com/office/officeart/2005/8/layout/hierarchy5"/>
    <dgm:cxn modelId="{3CEA98B4-C05B-453A-B6B3-4CF5EEB45DC2}" type="presOf" srcId="{263FF797-B467-47B3-A1DF-5C8A61949FB4}" destId="{1F5208A2-E856-46D9-97D4-49930D3626B7}" srcOrd="0" destOrd="0" presId="urn:microsoft.com/office/officeart/2005/8/layout/hierarchy5"/>
    <dgm:cxn modelId="{3A17B3D6-4345-4343-8FBB-D785932F2A8B}" srcId="{05BA83BE-449D-4261-AE11-576B1A5A6608}" destId="{D120033F-D823-4713-92D0-8A2E62164E2A}" srcOrd="0" destOrd="0" parTransId="{D5DF58FB-CD3E-4EC3-B843-65E5CF2A9139}" sibTransId="{EA3DEF9C-7A7D-424A-AAC1-31B05E325DDD}"/>
    <dgm:cxn modelId="{6E711ED7-9399-40D2-A072-C562E9BE02D7}" srcId="{FCB31244-B7B5-4F88-840A-C53C9392039E}" destId="{DE6D59F6-7FA4-4D85-A573-F21E7E311ED2}" srcOrd="2" destOrd="0" parTransId="{426C37E4-30A3-40AC-B590-47DC4C5CFEC0}" sibTransId="{86ED5845-8BF6-498B-97F4-8A1657C5021C}"/>
    <dgm:cxn modelId="{F83336E1-B060-4F36-A29B-8540D759262D}" type="presOf" srcId="{8650F7E1-20FE-40EE-835E-453FF1639AAA}" destId="{37FA91CE-AC66-4EE6-A2AF-4F01ED18ADC6}" srcOrd="1" destOrd="0" presId="urn:microsoft.com/office/officeart/2005/8/layout/hierarchy5"/>
    <dgm:cxn modelId="{610F70E1-EA56-40FA-8209-B7DCE44E7227}" type="presOf" srcId="{FCB31244-B7B5-4F88-840A-C53C9392039E}" destId="{B4A1D228-F061-4095-A417-D53F7E425906}" srcOrd="0" destOrd="0" presId="urn:microsoft.com/office/officeart/2005/8/layout/hierarchy5"/>
    <dgm:cxn modelId="{DB35E0E1-E838-4939-9A42-D136F2302C1C}" type="presOf" srcId="{26D7C740-2799-4E47-AA63-AE19740A309D}" destId="{92014270-D78E-413C-B347-33456CF91C14}" srcOrd="0" destOrd="0" presId="urn:microsoft.com/office/officeart/2005/8/layout/hierarchy5"/>
    <dgm:cxn modelId="{D51A23E5-9071-44AC-8373-603B17DE46A5}" type="presOf" srcId="{DE6D59F6-7FA4-4D85-A573-F21E7E311ED2}" destId="{6A3AAB80-FD01-46A7-8F3C-A403C5A5F93F}" srcOrd="0" destOrd="0" presId="urn:microsoft.com/office/officeart/2005/8/layout/hierarchy5"/>
    <dgm:cxn modelId="{AC8FF4EC-252B-4CCD-AF86-1AB403F2AAE9}" type="presOf" srcId="{8AB9CB99-5948-4FAE-AAD7-A1FE9273EFA0}" destId="{1687E466-6BDB-4060-A036-E0CD16EF7E6B}" srcOrd="1" destOrd="0" presId="urn:microsoft.com/office/officeart/2005/8/layout/hierarchy5"/>
    <dgm:cxn modelId="{09AEA9ED-2063-46D0-A602-6D97303CDD32}" type="presOf" srcId="{E7A5D580-9934-4EC3-9193-3400C3F0EB90}" destId="{C6B0A494-0B30-4DE9-ABAA-EF18B0300801}" srcOrd="1" destOrd="0" presId="urn:microsoft.com/office/officeart/2005/8/layout/hierarchy5"/>
    <dgm:cxn modelId="{FF4E32EF-4E03-4DAB-B761-1A4C482311DC}" type="presOf" srcId="{9FF40D7C-B2BD-4EF3-8777-FC131ABC3477}" destId="{69528D6E-038A-4953-9571-93A8792FD0CB}" srcOrd="1" destOrd="0" presId="urn:microsoft.com/office/officeart/2005/8/layout/hierarchy5"/>
    <dgm:cxn modelId="{ECEDCAF7-E69C-400D-AF28-94A3E69141A3}" srcId="{F3908E75-8056-42F0-87FF-7D534475C2C0}" destId="{CDBB8C38-C299-4C0B-8876-CC0EAD0EEC49}" srcOrd="0" destOrd="0" parTransId="{3C7CA425-2F5D-48B3-A5F1-1711368BF998}" sibTransId="{CA433DEF-B445-40DD-9342-00E790F6DDEE}"/>
    <dgm:cxn modelId="{C3428DFB-EB22-494B-B4CA-67445FCF071D}" type="presOf" srcId="{DE6D59F6-7FA4-4D85-A573-F21E7E311ED2}" destId="{EC4AA724-64EF-448F-B006-B72A31CA1A35}" srcOrd="1" destOrd="0" presId="urn:microsoft.com/office/officeart/2005/8/layout/hierarchy5"/>
    <dgm:cxn modelId="{EC5DE8FC-AEED-40C6-BDE1-1979590E089B}" type="presOf" srcId="{CDBB8C38-C299-4C0B-8876-CC0EAD0EEC49}" destId="{4FFEF73A-27A3-4F42-8C5B-D8011ADCABD1}" srcOrd="0" destOrd="0" presId="urn:microsoft.com/office/officeart/2005/8/layout/hierarchy5"/>
    <dgm:cxn modelId="{BD5055FF-7C7B-4F20-9C1F-64E9EA51C54F}" type="presOf" srcId="{3C7CA425-2F5D-48B3-A5F1-1711368BF998}" destId="{909F73BA-32CD-42D0-89A8-4D8E27BB62CD}" srcOrd="0" destOrd="0" presId="urn:microsoft.com/office/officeart/2005/8/layout/hierarchy5"/>
    <dgm:cxn modelId="{9349700D-F1EC-4733-846B-9D2D1781D696}" type="presParOf" srcId="{B4A1D228-F061-4095-A417-D53F7E425906}" destId="{E5F8420E-CBAE-4F62-9D9B-6DCBD378ED61}" srcOrd="0" destOrd="0" presId="urn:microsoft.com/office/officeart/2005/8/layout/hierarchy5"/>
    <dgm:cxn modelId="{D6394A26-2C52-466B-AE32-6673D232F497}" type="presParOf" srcId="{E5F8420E-CBAE-4F62-9D9B-6DCBD378ED61}" destId="{FBE7D4C6-3F8B-4F07-ADD6-F652CAE8C92A}" srcOrd="0" destOrd="0" presId="urn:microsoft.com/office/officeart/2005/8/layout/hierarchy5"/>
    <dgm:cxn modelId="{28747935-1EE4-4E6D-9D4E-B35D1875EF6E}" type="presParOf" srcId="{E5F8420E-CBAE-4F62-9D9B-6DCBD378ED61}" destId="{CD95196F-4816-41F6-9C43-939BB3593D61}" srcOrd="1" destOrd="0" presId="urn:microsoft.com/office/officeart/2005/8/layout/hierarchy5"/>
    <dgm:cxn modelId="{BC463585-FB8A-436C-B161-946C1B1F6B60}" type="presParOf" srcId="{CD95196F-4816-41F6-9C43-939BB3593D61}" destId="{CDFD1D4D-590B-4CFC-B7FA-30672319AF12}" srcOrd="0" destOrd="0" presId="urn:microsoft.com/office/officeart/2005/8/layout/hierarchy5"/>
    <dgm:cxn modelId="{CC6CE984-A3B8-4216-A551-431E16C5343A}" type="presParOf" srcId="{CDFD1D4D-590B-4CFC-B7FA-30672319AF12}" destId="{59C169FC-D29A-4E69-A11A-963542F85F65}" srcOrd="0" destOrd="0" presId="urn:microsoft.com/office/officeart/2005/8/layout/hierarchy5"/>
    <dgm:cxn modelId="{5B1AEC99-B2BC-4B92-BD6A-858C0774CBA5}" type="presParOf" srcId="{CDFD1D4D-590B-4CFC-B7FA-30672319AF12}" destId="{5F89D53F-221F-4C0A-8D13-C38784874C73}" srcOrd="1" destOrd="0" presId="urn:microsoft.com/office/officeart/2005/8/layout/hierarchy5"/>
    <dgm:cxn modelId="{58E2F497-78E8-4798-AFF3-59E4642FAD88}" type="presParOf" srcId="{5F89D53F-221F-4C0A-8D13-C38784874C73}" destId="{A3796BC4-1CF9-42DB-98E3-7BECA6222892}" srcOrd="0" destOrd="0" presId="urn:microsoft.com/office/officeart/2005/8/layout/hierarchy5"/>
    <dgm:cxn modelId="{9F665A9B-F8F2-49E8-ACAE-838D7202BCED}" type="presParOf" srcId="{A3796BC4-1CF9-42DB-98E3-7BECA6222892}" destId="{6CF0245F-6972-46A5-9F30-E53C03184E71}" srcOrd="0" destOrd="0" presId="urn:microsoft.com/office/officeart/2005/8/layout/hierarchy5"/>
    <dgm:cxn modelId="{EC0291FB-B639-4132-8CCE-C9942F92A6B2}" type="presParOf" srcId="{5F89D53F-221F-4C0A-8D13-C38784874C73}" destId="{3807EAD9-4C4D-4AFD-994D-5DD91AE92132}" srcOrd="1" destOrd="0" presId="urn:microsoft.com/office/officeart/2005/8/layout/hierarchy5"/>
    <dgm:cxn modelId="{EE17A94F-0640-4C30-BBE0-0DDDEE20DC42}" type="presParOf" srcId="{3807EAD9-4C4D-4AFD-994D-5DD91AE92132}" destId="{CFF97788-2A85-48DD-A6B9-D9D717B90B17}" srcOrd="0" destOrd="0" presId="urn:microsoft.com/office/officeart/2005/8/layout/hierarchy5"/>
    <dgm:cxn modelId="{36E7469C-B12E-4F29-882C-5254E3B72CFB}" type="presParOf" srcId="{3807EAD9-4C4D-4AFD-994D-5DD91AE92132}" destId="{9B9A027D-F44A-42D9-9CE9-C706C95993AA}" srcOrd="1" destOrd="0" presId="urn:microsoft.com/office/officeart/2005/8/layout/hierarchy5"/>
    <dgm:cxn modelId="{462EF8AD-4C8C-4089-931B-AD58D7757B9E}" type="presParOf" srcId="{9B9A027D-F44A-42D9-9CE9-C706C95993AA}" destId="{43090893-ABBF-4ACA-9065-6B52F2B74F6B}" srcOrd="0" destOrd="0" presId="urn:microsoft.com/office/officeart/2005/8/layout/hierarchy5"/>
    <dgm:cxn modelId="{C4C570C8-1747-46AF-9A18-A2025FD0F9B9}" type="presParOf" srcId="{43090893-ABBF-4ACA-9065-6B52F2B74F6B}" destId="{C6B0A494-0B30-4DE9-ABAA-EF18B0300801}" srcOrd="0" destOrd="0" presId="urn:microsoft.com/office/officeart/2005/8/layout/hierarchy5"/>
    <dgm:cxn modelId="{B3715312-D814-41C2-AEA4-11C1DE73A459}" type="presParOf" srcId="{9B9A027D-F44A-42D9-9CE9-C706C95993AA}" destId="{55CD5ED6-C0A5-4ECB-9146-3BB990861A64}" srcOrd="1" destOrd="0" presId="urn:microsoft.com/office/officeart/2005/8/layout/hierarchy5"/>
    <dgm:cxn modelId="{FBC91E01-8C1E-491B-8F53-16E9B1F91566}" type="presParOf" srcId="{55CD5ED6-C0A5-4ECB-9146-3BB990861A64}" destId="{B3623650-AE74-4227-B517-481AA32814AA}" srcOrd="0" destOrd="0" presId="urn:microsoft.com/office/officeart/2005/8/layout/hierarchy5"/>
    <dgm:cxn modelId="{9108865C-9324-4CD9-BAA4-60B07089937B}" type="presParOf" srcId="{55CD5ED6-C0A5-4ECB-9146-3BB990861A64}" destId="{C0B8310E-B9F2-4688-839C-19CEC8CE161A}" srcOrd="1" destOrd="0" presId="urn:microsoft.com/office/officeart/2005/8/layout/hierarchy5"/>
    <dgm:cxn modelId="{B573B6A6-9820-4D59-946D-14C804704526}" type="presParOf" srcId="{9B9A027D-F44A-42D9-9CE9-C706C95993AA}" destId="{951AAD51-DC21-4BC8-B1FC-E261400BE721}" srcOrd="2" destOrd="0" presId="urn:microsoft.com/office/officeart/2005/8/layout/hierarchy5"/>
    <dgm:cxn modelId="{6695800C-9977-494C-9261-F5404F4322D5}" type="presParOf" srcId="{951AAD51-DC21-4BC8-B1FC-E261400BE721}" destId="{37FA91CE-AC66-4EE6-A2AF-4F01ED18ADC6}" srcOrd="0" destOrd="0" presId="urn:microsoft.com/office/officeart/2005/8/layout/hierarchy5"/>
    <dgm:cxn modelId="{E364C563-CAA0-41E2-A3A8-DC77441FC20F}" type="presParOf" srcId="{9B9A027D-F44A-42D9-9CE9-C706C95993AA}" destId="{D449B1E8-F2AF-4985-B332-8DAE01F0A2B1}" srcOrd="3" destOrd="0" presId="urn:microsoft.com/office/officeart/2005/8/layout/hierarchy5"/>
    <dgm:cxn modelId="{503FD09A-20F6-4A92-89DF-9B96D39EF69A}" type="presParOf" srcId="{D449B1E8-F2AF-4985-B332-8DAE01F0A2B1}" destId="{1F5208A2-E856-46D9-97D4-49930D3626B7}" srcOrd="0" destOrd="0" presId="urn:microsoft.com/office/officeart/2005/8/layout/hierarchy5"/>
    <dgm:cxn modelId="{294AA954-A6C9-49CF-8B34-8D45D5794141}" type="presParOf" srcId="{D449B1E8-F2AF-4985-B332-8DAE01F0A2B1}" destId="{D29FC694-F6C8-4D91-8CC5-4ECD418FAF43}" srcOrd="1" destOrd="0" presId="urn:microsoft.com/office/officeart/2005/8/layout/hierarchy5"/>
    <dgm:cxn modelId="{3C13F512-F467-4893-8847-B268D4C0542E}" type="presParOf" srcId="{5F89D53F-221F-4C0A-8D13-C38784874C73}" destId="{5529E56B-0B69-4A22-8AFC-88AEF1E83F2B}" srcOrd="2" destOrd="0" presId="urn:microsoft.com/office/officeart/2005/8/layout/hierarchy5"/>
    <dgm:cxn modelId="{8C95B9B9-3E2F-401E-9C5E-EED00666EC1F}" type="presParOf" srcId="{5529E56B-0B69-4A22-8AFC-88AEF1E83F2B}" destId="{69528D6E-038A-4953-9571-93A8792FD0CB}" srcOrd="0" destOrd="0" presId="urn:microsoft.com/office/officeart/2005/8/layout/hierarchy5"/>
    <dgm:cxn modelId="{90D4D8CA-25C3-4818-89BA-190FCBE65FE5}" type="presParOf" srcId="{5F89D53F-221F-4C0A-8D13-C38784874C73}" destId="{EDEA278E-7AFA-4408-B107-A050FF261F09}" srcOrd="3" destOrd="0" presId="urn:microsoft.com/office/officeart/2005/8/layout/hierarchy5"/>
    <dgm:cxn modelId="{70CBA843-A587-4FED-8839-2BE19C7BA6AA}" type="presParOf" srcId="{EDEA278E-7AFA-4408-B107-A050FF261F09}" destId="{F86C5D79-9277-4DF8-A76F-1461F969714F}" srcOrd="0" destOrd="0" presId="urn:microsoft.com/office/officeart/2005/8/layout/hierarchy5"/>
    <dgm:cxn modelId="{3904C1CB-C7F4-44A1-B321-3DA34D52FC1F}" type="presParOf" srcId="{EDEA278E-7AFA-4408-B107-A050FF261F09}" destId="{023A103A-7E0B-4E8F-8556-AA6C035F9B2D}" srcOrd="1" destOrd="0" presId="urn:microsoft.com/office/officeart/2005/8/layout/hierarchy5"/>
    <dgm:cxn modelId="{91A94B86-3A67-4201-AE34-B3CF0FFF051A}" type="presParOf" srcId="{023A103A-7E0B-4E8F-8556-AA6C035F9B2D}" destId="{909F73BA-32CD-42D0-89A8-4D8E27BB62CD}" srcOrd="0" destOrd="0" presId="urn:microsoft.com/office/officeart/2005/8/layout/hierarchy5"/>
    <dgm:cxn modelId="{5899358D-003B-4815-A7E6-7E6D65E60AAA}" type="presParOf" srcId="{909F73BA-32CD-42D0-89A8-4D8E27BB62CD}" destId="{63943087-9F7F-4706-A333-5CCC25B55BFE}" srcOrd="0" destOrd="0" presId="urn:microsoft.com/office/officeart/2005/8/layout/hierarchy5"/>
    <dgm:cxn modelId="{AF8FE7D4-A580-43F1-85BF-084AEDAF4A8E}" type="presParOf" srcId="{023A103A-7E0B-4E8F-8556-AA6C035F9B2D}" destId="{0070D2B9-61FE-4DA9-BFBE-4724385CE8E8}" srcOrd="1" destOrd="0" presId="urn:microsoft.com/office/officeart/2005/8/layout/hierarchy5"/>
    <dgm:cxn modelId="{7124CBFA-91FA-4F9C-809C-CBBAB1183430}" type="presParOf" srcId="{0070D2B9-61FE-4DA9-BFBE-4724385CE8E8}" destId="{4FFEF73A-27A3-4F42-8C5B-D8011ADCABD1}" srcOrd="0" destOrd="0" presId="urn:microsoft.com/office/officeart/2005/8/layout/hierarchy5"/>
    <dgm:cxn modelId="{F83C4948-EB7B-474C-9472-60BAD9388732}" type="presParOf" srcId="{0070D2B9-61FE-4DA9-BFBE-4724385CE8E8}" destId="{E5B76C02-8D98-46C9-BAC2-53FCA47CE4F8}" srcOrd="1" destOrd="0" presId="urn:microsoft.com/office/officeart/2005/8/layout/hierarchy5"/>
    <dgm:cxn modelId="{9E56F484-C520-4A35-948F-83812FE7E655}" type="presParOf" srcId="{B4A1D228-F061-4095-A417-D53F7E425906}" destId="{4BA2FCA7-683E-41FF-80A7-6005809F71AA}" srcOrd="1" destOrd="0" presId="urn:microsoft.com/office/officeart/2005/8/layout/hierarchy5"/>
    <dgm:cxn modelId="{C9FD982E-D395-4834-AA53-773F4444953B}" type="presParOf" srcId="{4BA2FCA7-683E-41FF-80A7-6005809F71AA}" destId="{F0809659-4712-4269-BD3A-F91F5198808C}" srcOrd="0" destOrd="0" presId="urn:microsoft.com/office/officeart/2005/8/layout/hierarchy5"/>
    <dgm:cxn modelId="{0BF540EF-0459-48FA-983C-211CC1B12833}" type="presParOf" srcId="{F0809659-4712-4269-BD3A-F91F5198808C}" destId="{26EAB9E1-2AA6-4116-8B99-8986D308CDCF}" srcOrd="0" destOrd="0" presId="urn:microsoft.com/office/officeart/2005/8/layout/hierarchy5"/>
    <dgm:cxn modelId="{6264B442-D9DD-4B53-BAA7-96AB9A17DFB6}" type="presParOf" srcId="{F0809659-4712-4269-BD3A-F91F5198808C}" destId="{1687E466-6BDB-4060-A036-E0CD16EF7E6B}" srcOrd="1" destOrd="0" presId="urn:microsoft.com/office/officeart/2005/8/layout/hierarchy5"/>
    <dgm:cxn modelId="{6B878BC4-EC5E-4168-AF60-1B50A22A4797}" type="presParOf" srcId="{4BA2FCA7-683E-41FF-80A7-6005809F71AA}" destId="{AE83318B-F2DB-43B9-BFB3-3D871F62B5D3}" srcOrd="1" destOrd="0" presId="urn:microsoft.com/office/officeart/2005/8/layout/hierarchy5"/>
    <dgm:cxn modelId="{B0AEBDAB-E7EF-4282-971F-9B05DA1F9085}" type="presParOf" srcId="{AE83318B-F2DB-43B9-BFB3-3D871F62B5D3}" destId="{D2EB9E93-614B-423C-9237-E659F538BFC6}" srcOrd="0" destOrd="0" presId="urn:microsoft.com/office/officeart/2005/8/layout/hierarchy5"/>
    <dgm:cxn modelId="{7C440F8F-0EB7-4587-829C-0209993831AE}" type="presParOf" srcId="{4BA2FCA7-683E-41FF-80A7-6005809F71AA}" destId="{1F821BFB-2183-4B2A-99D7-699188CA9E62}" srcOrd="2" destOrd="0" presId="urn:microsoft.com/office/officeart/2005/8/layout/hierarchy5"/>
    <dgm:cxn modelId="{C78FC677-5D31-4813-A60C-803D03A13126}" type="presParOf" srcId="{1F821BFB-2183-4B2A-99D7-699188CA9E62}" destId="{6A3AAB80-FD01-46A7-8F3C-A403C5A5F93F}" srcOrd="0" destOrd="0" presId="urn:microsoft.com/office/officeart/2005/8/layout/hierarchy5"/>
    <dgm:cxn modelId="{8B8C1E48-ED2A-4E20-A5EF-FB0EDB4DFD8E}" type="presParOf" srcId="{1F821BFB-2183-4B2A-99D7-699188CA9E62}" destId="{EC4AA724-64EF-448F-B006-B72A31CA1A35}" srcOrd="1" destOrd="0" presId="urn:microsoft.com/office/officeart/2005/8/layout/hierarchy5"/>
    <dgm:cxn modelId="{7B8E8EB0-A32D-43C8-9811-521EB3F271A2}" type="presParOf" srcId="{4BA2FCA7-683E-41FF-80A7-6005809F71AA}" destId="{B99C23A2-5780-462C-846C-05CAD5110146}" srcOrd="3" destOrd="0" presId="urn:microsoft.com/office/officeart/2005/8/layout/hierarchy5"/>
    <dgm:cxn modelId="{3F752875-E283-416F-A711-4701085ECD37}" type="presParOf" srcId="{B99C23A2-5780-462C-846C-05CAD5110146}" destId="{CD3E09F4-0BD9-463B-81CD-BF161656BD8B}" srcOrd="0" destOrd="0" presId="urn:microsoft.com/office/officeart/2005/8/layout/hierarchy5"/>
    <dgm:cxn modelId="{CBDE87F9-93C7-48F1-A7D2-6D5348F2E848}" type="presParOf" srcId="{4BA2FCA7-683E-41FF-80A7-6005809F71AA}" destId="{4F10C010-A08C-458D-A955-D14E32F9B3BF}" srcOrd="4" destOrd="0" presId="urn:microsoft.com/office/officeart/2005/8/layout/hierarchy5"/>
    <dgm:cxn modelId="{1C3FA284-9A90-4DBE-A3B0-9C489EC2F091}" type="presParOf" srcId="{4F10C010-A08C-458D-A955-D14E32F9B3BF}" destId="{92014270-D78E-413C-B347-33456CF91C14}" srcOrd="0" destOrd="0" presId="urn:microsoft.com/office/officeart/2005/8/layout/hierarchy5"/>
    <dgm:cxn modelId="{BE238B26-5E6B-4EEF-AEE0-E2C7E55F9129}" type="presParOf" srcId="{4F10C010-A08C-458D-A955-D14E32F9B3BF}" destId="{4206D2C1-E44A-4E31-BDCB-FF1D73387419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014270-D78E-413C-B347-33456CF91C14}">
      <dsp:nvSpPr>
        <dsp:cNvPr id="0" name=""/>
        <dsp:cNvSpPr/>
      </dsp:nvSpPr>
      <dsp:spPr>
        <a:xfrm>
          <a:off x="4133231" y="0"/>
          <a:ext cx="1735289" cy="36160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Tier 3</a:t>
          </a:r>
        </a:p>
      </dsp:txBody>
      <dsp:txXfrm>
        <a:off x="4133231" y="0"/>
        <a:ext cx="1735289" cy="1084821"/>
      </dsp:txXfrm>
    </dsp:sp>
    <dsp:sp modelId="{6A3AAB80-FD01-46A7-8F3C-A403C5A5F93F}">
      <dsp:nvSpPr>
        <dsp:cNvPr id="0" name=""/>
        <dsp:cNvSpPr/>
      </dsp:nvSpPr>
      <dsp:spPr>
        <a:xfrm>
          <a:off x="2108726" y="0"/>
          <a:ext cx="1735289" cy="36160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Tier 2</a:t>
          </a:r>
        </a:p>
      </dsp:txBody>
      <dsp:txXfrm>
        <a:off x="2108726" y="0"/>
        <a:ext cx="1735289" cy="1084821"/>
      </dsp:txXfrm>
    </dsp:sp>
    <dsp:sp modelId="{26EAB9E1-2AA6-4116-8B99-8986D308CDCF}">
      <dsp:nvSpPr>
        <dsp:cNvPr id="0" name=""/>
        <dsp:cNvSpPr/>
      </dsp:nvSpPr>
      <dsp:spPr>
        <a:xfrm>
          <a:off x="84221" y="0"/>
          <a:ext cx="1735289" cy="36160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Tier 1</a:t>
          </a:r>
        </a:p>
      </dsp:txBody>
      <dsp:txXfrm>
        <a:off x="84221" y="0"/>
        <a:ext cx="1735289" cy="1084821"/>
      </dsp:txXfrm>
    </dsp:sp>
    <dsp:sp modelId="{59C169FC-D29A-4E69-A11A-963542F85F65}">
      <dsp:nvSpPr>
        <dsp:cNvPr id="0" name=""/>
        <dsp:cNvSpPr/>
      </dsp:nvSpPr>
      <dsp:spPr>
        <a:xfrm>
          <a:off x="228829" y="2124478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Boss</a:t>
          </a:r>
        </a:p>
      </dsp:txBody>
      <dsp:txXfrm>
        <a:off x="250006" y="2145655"/>
        <a:ext cx="1403720" cy="680683"/>
      </dsp:txXfrm>
    </dsp:sp>
    <dsp:sp modelId="{A3796BC4-1CF9-42DB-98E3-7BECA6222892}">
      <dsp:nvSpPr>
        <dsp:cNvPr id="0" name=""/>
        <dsp:cNvSpPr/>
      </dsp:nvSpPr>
      <dsp:spPr>
        <a:xfrm rot="18770822">
          <a:off x="1538830" y="2156191"/>
          <a:ext cx="850577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850577" y="179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942854" y="2152923"/>
        <a:ext cx="42528" cy="42528"/>
      </dsp:txXfrm>
    </dsp:sp>
    <dsp:sp modelId="{CFF97788-2A85-48DD-A6B9-D9D717B90B17}">
      <dsp:nvSpPr>
        <dsp:cNvPr id="0" name=""/>
        <dsp:cNvSpPr/>
      </dsp:nvSpPr>
      <dsp:spPr>
        <a:xfrm>
          <a:off x="2253334" y="1500858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Manager</a:t>
          </a:r>
        </a:p>
      </dsp:txBody>
      <dsp:txXfrm>
        <a:off x="2274511" y="1522035"/>
        <a:ext cx="1403720" cy="680683"/>
      </dsp:txXfrm>
    </dsp:sp>
    <dsp:sp modelId="{43090893-ABBF-4ACA-9065-6B52F2B74F6B}">
      <dsp:nvSpPr>
        <dsp:cNvPr id="0" name=""/>
        <dsp:cNvSpPr/>
      </dsp:nvSpPr>
      <dsp:spPr>
        <a:xfrm rot="19457599">
          <a:off x="3632454" y="1636508"/>
          <a:ext cx="712338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712338" y="1799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70815" y="1636695"/>
        <a:ext cx="35616" cy="35616"/>
      </dsp:txXfrm>
    </dsp:sp>
    <dsp:sp modelId="{B3623650-AE74-4227-B517-481AA32814AA}">
      <dsp:nvSpPr>
        <dsp:cNvPr id="0" name=""/>
        <dsp:cNvSpPr/>
      </dsp:nvSpPr>
      <dsp:spPr>
        <a:xfrm>
          <a:off x="4277838" y="1085112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Minion</a:t>
          </a:r>
        </a:p>
      </dsp:txBody>
      <dsp:txXfrm>
        <a:off x="4299015" y="1106289"/>
        <a:ext cx="1403720" cy="680683"/>
      </dsp:txXfrm>
    </dsp:sp>
    <dsp:sp modelId="{951AAD51-DC21-4BC8-B1FC-E261400BE721}">
      <dsp:nvSpPr>
        <dsp:cNvPr id="0" name=""/>
        <dsp:cNvSpPr/>
      </dsp:nvSpPr>
      <dsp:spPr>
        <a:xfrm rot="2142401">
          <a:off x="3632454" y="2052255"/>
          <a:ext cx="712338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712338" y="1799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70815" y="2052442"/>
        <a:ext cx="35616" cy="35616"/>
      </dsp:txXfrm>
    </dsp:sp>
    <dsp:sp modelId="{1F5208A2-E856-46D9-97D4-49930D3626B7}">
      <dsp:nvSpPr>
        <dsp:cNvPr id="0" name=""/>
        <dsp:cNvSpPr/>
      </dsp:nvSpPr>
      <dsp:spPr>
        <a:xfrm>
          <a:off x="4277838" y="1916605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Minion</a:t>
          </a:r>
        </a:p>
      </dsp:txBody>
      <dsp:txXfrm>
        <a:off x="4299015" y="1937782"/>
        <a:ext cx="1403720" cy="680683"/>
      </dsp:txXfrm>
    </dsp:sp>
    <dsp:sp modelId="{5529E56B-0B69-4A22-8AFC-88AEF1E83F2B}">
      <dsp:nvSpPr>
        <dsp:cNvPr id="0" name=""/>
        <dsp:cNvSpPr/>
      </dsp:nvSpPr>
      <dsp:spPr>
        <a:xfrm rot="2829178">
          <a:off x="1538830" y="2779811"/>
          <a:ext cx="850577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850577" y="179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942854" y="2776542"/>
        <a:ext cx="42528" cy="42528"/>
      </dsp:txXfrm>
    </dsp:sp>
    <dsp:sp modelId="{F86C5D79-9277-4DF8-A76F-1461F969714F}">
      <dsp:nvSpPr>
        <dsp:cNvPr id="0" name=""/>
        <dsp:cNvSpPr/>
      </dsp:nvSpPr>
      <dsp:spPr>
        <a:xfrm>
          <a:off x="2253334" y="2748098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Manager</a:t>
          </a:r>
        </a:p>
      </dsp:txBody>
      <dsp:txXfrm>
        <a:off x="2274511" y="2769275"/>
        <a:ext cx="1403720" cy="680683"/>
      </dsp:txXfrm>
    </dsp:sp>
    <dsp:sp modelId="{909F73BA-32CD-42D0-89A8-4D8E27BB62CD}">
      <dsp:nvSpPr>
        <dsp:cNvPr id="0" name=""/>
        <dsp:cNvSpPr/>
      </dsp:nvSpPr>
      <dsp:spPr>
        <a:xfrm>
          <a:off x="3699408" y="3091621"/>
          <a:ext cx="578429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578429" y="1799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74163" y="3095156"/>
        <a:ext cx="28921" cy="28921"/>
      </dsp:txXfrm>
    </dsp:sp>
    <dsp:sp modelId="{4FFEF73A-27A3-4F42-8C5B-D8011ADCABD1}">
      <dsp:nvSpPr>
        <dsp:cNvPr id="0" name=""/>
        <dsp:cNvSpPr/>
      </dsp:nvSpPr>
      <dsp:spPr>
        <a:xfrm>
          <a:off x="4277838" y="2748098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Minion</a:t>
          </a:r>
        </a:p>
      </dsp:txBody>
      <dsp:txXfrm>
        <a:off x="4299015" y="2769275"/>
        <a:ext cx="1403720" cy="6806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xmlns:r="http://schemas.openxmlformats.org/officeDocument/2006/relationships"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xmlns:r="http://schemas.openxmlformats.org/officeDocument/2006/relationships"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val="NaN" fact="0.25" max="NaN"/>
                          <dgm:rule type="w" val="NaN" fact="0.8" max="NaN"/>
                          <dgm:rule type="primFontSz" val="5" fact="NaN" max="NaN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xmlns:r="http://schemas.openxmlformats.org/officeDocument/2006/relationships" type="rect" r:blip="" zOrderOff="-999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theme" Target="../theme/theme20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fld id="{51BE2C5C-5CC3-4931-A78D-3F52884F068E}" type="datetimeFigureOut">
              <a:rPr lang="en-GB" smtClean="0"/>
              <a:pPr>
                <a:defRPr/>
              </a:pPr>
              <a:t>18/01/2024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Raleway" pitchFamily="2" charset="0"/>
              </a:defRPr>
            </a:lvl1pPr>
          </a:lstStyle>
          <a:p>
            <a:fld id="{81F8B881-C785-40EB-A4BB-58C433CE1CA9}" type="slidenum">
              <a:rPr lang="en-GB" altLang="en-US" smtClean="0"/>
              <a:pPr/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D87C3E-40E6-4A5E-A214-0620A04C682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407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D5B388D-1FC1-41B7-B7E2-C23BFDAE7D98}" type="slidenum">
              <a:rPr lang="en-GB" sz="1200"/>
              <a:pPr algn="r"/>
              <a:t>24</a:t>
            </a:fld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562464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D5B388D-1FC1-41B7-B7E2-C23BFDAE7D98}" type="slidenum">
              <a:rPr lang="en-GB" sz="1200">
                <a:solidFill>
                  <a:prstClr val="black"/>
                </a:solidFill>
              </a:rPr>
              <a:pPr algn="r"/>
              <a:t>25</a:t>
            </a:fld>
            <a:endParaRPr lang="en-GB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2786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5300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B3652B3-35A3-4DDB-9A4F-5FA2CAB4953A}" type="slidenum">
              <a:rPr lang="en-GB" sz="1200"/>
              <a:pPr algn="r"/>
              <a:t>27</a:t>
            </a:fld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8018020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896F2B-1B85-4717-9702-D68B2D1D8FA0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09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896F2B-1B85-4717-9702-D68B2D1D8FA0}" type="slidenum">
              <a:rPr lang="en-US" smtClean="0">
                <a:solidFill>
                  <a:prstClr val="black"/>
                </a:solidFill>
              </a:rPr>
              <a:pPr/>
              <a:t>37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691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174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9186" y="2376488"/>
            <a:ext cx="8064500" cy="1109662"/>
          </a:xfrm>
        </p:spPr>
        <p:txBody>
          <a:bodyPr/>
          <a:lstStyle>
            <a:lvl1pPr>
              <a:defRPr sz="3200" b="1">
                <a:latin typeface="Raleway" pitchFamily="2" charset="0"/>
              </a:defRPr>
            </a:lvl1pPr>
          </a:lstStyle>
          <a:p>
            <a:pPr lvl="0"/>
            <a:r>
              <a:rPr lang="ru-RU" noProof="0" dirty="0"/>
              <a:t>Click </a:t>
            </a:r>
            <a:r>
              <a:rPr lang="ru-RU" noProof="0" dirty="0" err="1"/>
              <a:t>to</a:t>
            </a:r>
            <a:r>
              <a:rPr lang="ru-RU" noProof="0" dirty="0"/>
              <a:t> </a:t>
            </a:r>
            <a:r>
              <a:rPr lang="ru-RU" noProof="0" dirty="0" err="1"/>
              <a:t>edit</a:t>
            </a:r>
            <a:r>
              <a:rPr lang="ru-RU" noProof="0" dirty="0"/>
              <a:t> Master </a:t>
            </a:r>
            <a:r>
              <a:rPr lang="ru-RU" noProof="0" dirty="0" err="1"/>
              <a:t>title</a:t>
            </a:r>
            <a:r>
              <a:rPr lang="ru-RU" noProof="0" dirty="0"/>
              <a:t> </a:t>
            </a:r>
            <a:r>
              <a:rPr lang="ru-RU" noProof="0" dirty="0" err="1"/>
              <a:t>style</a:t>
            </a:r>
            <a:endParaRPr lang="ru-RU" noProof="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9186" y="3236913"/>
            <a:ext cx="8064500" cy="696912"/>
          </a:xfrm>
        </p:spPr>
        <p:txBody>
          <a:bodyPr/>
          <a:lstStyle>
            <a:lvl1pPr marL="0" indent="0">
              <a:buFontTx/>
              <a:buNone/>
              <a:defRPr sz="2400" b="1">
                <a:solidFill>
                  <a:schemeClr val="bg1"/>
                </a:solidFill>
                <a:latin typeface="Raleway" pitchFamily="2" charset="0"/>
              </a:defRPr>
            </a:lvl1pPr>
          </a:lstStyle>
          <a:p>
            <a:pPr lvl="0"/>
            <a:r>
              <a:rPr lang="ru-RU" noProof="0" dirty="0"/>
              <a:t>Click </a:t>
            </a:r>
            <a:r>
              <a:rPr lang="ru-RU" noProof="0" dirty="0" err="1"/>
              <a:t>to</a:t>
            </a:r>
            <a:r>
              <a:rPr lang="ru-RU" noProof="0" dirty="0"/>
              <a:t> </a:t>
            </a:r>
            <a:r>
              <a:rPr lang="ru-RU" noProof="0" dirty="0" err="1"/>
              <a:t>edit</a:t>
            </a:r>
            <a:r>
              <a:rPr lang="ru-RU" noProof="0" dirty="0"/>
              <a:t> Master </a:t>
            </a:r>
            <a:r>
              <a:rPr lang="ru-RU" noProof="0" dirty="0" err="1"/>
              <a:t>subtitle</a:t>
            </a:r>
            <a:r>
              <a:rPr lang="ru-RU" noProof="0" dirty="0"/>
              <a:t> </a:t>
            </a:r>
            <a:r>
              <a:rPr lang="ru-RU" noProof="0" dirty="0" err="1"/>
              <a:t>style</a:t>
            </a:r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234467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9669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828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312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23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83679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3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4149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53179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1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1378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1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21537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51A39A8F-E22B-4695-9234-44962939DA2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7501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C06D4DF-6CA9-4460-A3C9-B97AF40F2B0B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830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2F989E6-7C71-46C9-89F4-CEFD59A5F4A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1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EE8084C-1242-4694-93A9-95FDAF1A49E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1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C10A175-C189-4C0E-817F-99F0CE1CA8E7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1675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21BBA82-3648-464D-B5FC-0B871B6F0D92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992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EFA96F81-607A-45C7-A07F-9EA8B2317228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1939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4090B27-4B61-481E-865B-905492201382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561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B5C5933-F987-4899-915D-2A2643F564BE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3554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17D8B02-B800-44D5-B21A-5944F70B9156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6007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33AB2C8-0681-4119-AA0C-E8212D22F2E7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708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8"/>
            <a:ext cx="10515600" cy="320357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60249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9" y="365128"/>
            <a:ext cx="11193517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8"/>
            <a:ext cx="5468883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9" y="1825628"/>
            <a:ext cx="5834117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26860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0487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53194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40216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302334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0546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27317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69763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28236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A285CB9-4BBC-4F96-A9A7-58B0C925B021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3344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65DBCAB7-04E0-48AF-8316-06F451BC9BA3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6334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AE9EA6B-3E42-47CD-939F-8C0A02F73C3F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635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2AFBE47-FCA1-401B-ADA3-2736420293F2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49425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4D2E957-8CD3-4F41-BD97-F5F68F983C3E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6194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F5827BE9-4854-4008-A2A8-7ECC86016E61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130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DCB947D-BE1C-41E4-A2D8-DD15ECA31BA4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4021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30816B3-F06E-4A4D-A0FC-4EB93F12390D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0991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32D7E54-186B-4CC6-9824-B945DB66285C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1774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EE4A6D44-F4A5-4EA5-81F5-1C1010FAF5F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812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D2CC0C5-3C06-43CF-BD1F-9D5222A7B3A7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161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377B284-D43C-415B-91AA-5345841B20C7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42104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44B8E03-B579-4723-A935-FA10ECA9AC4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80943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6DAFAD8D-C73A-499B-ABFC-141FD5D78198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07792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37681B41-F617-440D-94E5-2F2CEED4DD4E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17160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4A793DB-F352-4140-A670-9E1D42EEA255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41561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20D8EA3-A79A-4663-8683-398FF1374447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21010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CF18D25-5767-4D08-A216-7E01E0F3E762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7878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391FD6F6-DAD1-442A-B794-55E64639B26E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1418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7E6C3348-DA3E-4ED6-9939-4D9460FD03E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6849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7DA12B4B-49AB-4ADD-87E1-4FBDBB00ABD1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90243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959683D-CF60-481A-969E-97ED4F2A297F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20791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00579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22285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10254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25607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75938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1632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69431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3450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B1AD-4886-41A0-B0F4-D33FD6CEE4AE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7632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0395-F43D-4B90-AA12-59BC10C88872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67937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6CA1A-CFAF-4B56-A00D-E3FBB9557B0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5229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46E1-2B55-4D47-9162-D2B5D8A02C18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29737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A5E2-0A7F-4E29-A0A8-E4B4A59D0AFA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46693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9341D-C8F9-4C2A-A35A-D357586C8E4D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73689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61F-F6FA-4170-9676-95DD8AC68CE5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62999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E68C-B068-4A24-9C89-E3898AC533BE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00758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4CF46-9852-4F86-A2FF-27962E403CC1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04637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40DE-C27A-44AF-BA2E-9C91098E40F2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9001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9977-36C6-4BE5-AFF2-40A3C241C570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26607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783608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C657C-7B66-44CF-AB66-1514B8A97347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30686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1A4FA-8E7C-407F-ADA4-B979B78527AD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69571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CD63A-99D5-4E01-8216-8F5822CB35B3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24740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1185D-CC51-4293-9597-1C02A645366C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2025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57EED-DF71-4FF8-9020-F9B0FA8A43D0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16457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662B4-E9B2-44E5-80B3-19D95FF74D3F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75631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A4B32-5F24-4FD9-90D9-06F9DBD429EC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98718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F5E7B-5ACE-4F3E-BB07-B0B178CBD929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2529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C4B25-5E51-4109-876F-EC8D8656020B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303883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D4F6-FDCA-49A8-849E-2756D52861D3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56412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D2801-C387-44A1-88A6-76CE92FFEFB4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98163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9245-8671-489C-A13F-8535CE085DA6}" type="datetime1">
              <a:rPr lang="en-GB" smtClean="0"/>
              <a:pPr/>
              <a:t>17/01/2024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7B528-879C-4EFC-BF0F-F5B7B06B136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692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1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6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3.png"/><Relationship Id="rId5" Type="http://schemas.openxmlformats.org/officeDocument/2006/relationships/image" Target="../media/image1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4.png"/><Relationship Id="rId5" Type="http://schemas.openxmlformats.org/officeDocument/2006/relationships/image" Target="../media/image1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image" Target="../media/image15.png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Relationship Id="rId14" Type="http://schemas.openxmlformats.org/officeDocument/2006/relationships/image" Target="../media/image16.png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9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58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17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image" Target="../media/image1.PNG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theme" Target="../theme/theme18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954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344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80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595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652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646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655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664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115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749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36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786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318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12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268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86627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DFD29CEC-9F5A-4DE1-9A37-312CEDC043C7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191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A4229E4A-CE4C-4607-A59B-38339F1F151B}" type="datetime1">
              <a:rPr lang="en-US" smtClean="0"/>
              <a:t>1/18/2024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840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  <p:sldLayoutId id="2147483825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8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8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8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8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6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media/2017/may/18/roger-ailes-fox-news-legacy-donald-trump" TargetMode="Externa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Layout" Target="../slideLayouts/slideLayout76.xml"/><Relationship Id="rId1" Type="http://schemas.openxmlformats.org/officeDocument/2006/relationships/video" Target="https://www.youtube.com/embed/B3lNhvKK-UU?feature=oembed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jpg"/><Relationship Id="rId7" Type="http://schemas.openxmlformats.org/officeDocument/2006/relationships/image" Target="../media/image5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81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gif"/><Relationship Id="rId3" Type="http://schemas.openxmlformats.org/officeDocument/2006/relationships/diagramLayout" Target="../diagrams/layout1.xml"/><Relationship Id="rId7" Type="http://schemas.openxmlformats.org/officeDocument/2006/relationships/image" Target="../media/image5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gif"/><Relationship Id="rId1" Type="http://schemas.openxmlformats.org/officeDocument/2006/relationships/slideLayout" Target="../slideLayouts/slideLayout7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8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8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7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topic/political-science" TargetMode="External"/><Relationship Id="rId2" Type="http://schemas.openxmlformats.org/officeDocument/2006/relationships/hyperlink" Target="https://www.britannica.com/topic/political-system" TargetMode="External"/><Relationship Id="rId1" Type="http://schemas.openxmlformats.org/officeDocument/2006/relationships/slideLayout" Target="../slideLayouts/slideLayout6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forum.org/agenda/2016/12/charts-that-show-young-people-losing-faith-in-democracy/" TargetMode="External"/><Relationship Id="rId2" Type="http://schemas.openxmlformats.org/officeDocument/2006/relationships/hyperlink" Target="https://www.theguardian.com/education/2012/apr/16/improbable-research-politicians-random-selection" TargetMode="External"/><Relationship Id="rId1" Type="http://schemas.openxmlformats.org/officeDocument/2006/relationships/slideLayout" Target="../slideLayouts/slideLayout64.xml"/><Relationship Id="rId4" Type="http://schemas.openxmlformats.org/officeDocument/2006/relationships/hyperlink" Target="https://www.theguardian.com/commentisfree/2017/jan/09/citizens-juries-democratic-utopia-politics" TargetMode="Externa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0BBE614B-B65F-E5B9-F319-FEA6A6D78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AD1E4445-1A2D-1AAD-5CF2-91A1145F2F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-5475" y="0"/>
            <a:ext cx="6096000" cy="685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75BA6-C09D-4877-A20E-5BED01E3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25" y="2362200"/>
            <a:ext cx="5486400" cy="1989192"/>
          </a:xfrm>
        </p:spPr>
        <p:txBody>
          <a:bodyPr>
            <a:noAutofit/>
          </a:bodyPr>
          <a:lstStyle/>
          <a:p>
            <a:pPr algn="ctr"/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Strategic&amp; Agile Business  Management</a:t>
            </a: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BMMB7027D</a:t>
            </a:r>
          </a:p>
        </p:txBody>
      </p:sp>
    </p:spTree>
    <p:extLst>
      <p:ext uri="{BB962C8B-B14F-4D97-AF65-F5344CB8AC3E}">
        <p14:creationId xmlns:p14="http://schemas.microsoft.com/office/powerpoint/2010/main" val="202846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907B7D-ECF1-478F-A320-BD28AC0B6116}"/>
              </a:ext>
            </a:extLst>
          </p:cNvPr>
          <p:cNvSpPr txBox="1"/>
          <p:nvPr/>
        </p:nvSpPr>
        <p:spPr>
          <a:xfrm>
            <a:off x="228600" y="2286000"/>
            <a:ext cx="5105400" cy="40902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  <a:t>2. </a:t>
            </a: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Key Management, (Strategic &amp; Agile) Concepts</a:t>
            </a:r>
            <a:endParaRPr lang="en-US" sz="4400" b="1" dirty="0">
              <a:solidFill>
                <a:schemeClr val="tx2">
                  <a:lumMod val="20000"/>
                  <a:lumOff val="80000"/>
                </a:schemeClr>
              </a:solidFill>
              <a:latin typeface="Raleway" pitchFamily="2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39A97A0F-0D2F-9091-8526-DFD678A89C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219200"/>
            <a:ext cx="5791200" cy="4343400"/>
          </a:xfrm>
          <a:prstGeom prst="rect">
            <a:avLst/>
          </a:prstGeom>
          <a:noFill/>
          <a:effectLst>
            <a:softEdge rad="457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4C40573-9B25-D617-45EC-2A53618FD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422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792748"/>
            <a:ext cx="4038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285999"/>
            <a:ext cx="5181600" cy="38909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To provide a broad overview of the development of management theory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741438-7314-4BD1-B6B4-A62F4A5EC881}"/>
              </a:ext>
            </a:extLst>
          </p:cNvPr>
          <p:cNvSpPr txBox="1"/>
          <p:nvPr/>
        </p:nvSpPr>
        <p:spPr>
          <a:xfrm>
            <a:off x="6400800" y="792748"/>
            <a:ext cx="5482250" cy="5693866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Political leadership?</a:t>
            </a:r>
            <a:endParaRPr lang="en-GB" sz="2800" dirty="0">
              <a:solidFill>
                <a:schemeClr val="bg1"/>
              </a:solidFill>
            </a:endParaRPr>
          </a:p>
          <a:p>
            <a:pPr algn="ctr"/>
            <a:r>
              <a:rPr lang="en-GB" sz="3600" b="1" dirty="0">
                <a:solidFill>
                  <a:schemeClr val="bg1"/>
                </a:solidFill>
              </a:rPr>
              <a:t>Interconnectedness</a:t>
            </a:r>
          </a:p>
          <a:p>
            <a:pPr algn="ctr"/>
            <a:r>
              <a:rPr lang="en-GB" sz="3600" b="1" dirty="0">
                <a:solidFill>
                  <a:schemeClr val="bg1"/>
                </a:solidFill>
              </a:rPr>
              <a:t>Key thinkers &amp; big ideas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Henri Fayol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FW Taylor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Frank and Lillian Gilbreth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Max Weber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JD Mooney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MP Follett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Henry Mintzberg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Peter Senge</a:t>
            </a:r>
          </a:p>
          <a:p>
            <a:pPr algn="ctr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737BBF-F91E-F298-84AC-E61129CCBD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6650" y="4724400"/>
            <a:ext cx="2857500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87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object, chessman&#10;&#10;Description generated with very high confidence">
            <a:extLst>
              <a:ext uri="{FF2B5EF4-FFF2-40B4-BE49-F238E27FC236}">
                <a16:creationId xmlns:a16="http://schemas.microsoft.com/office/drawing/2014/main" id="{C924BE7A-11BF-4602-9751-32FEFAEEFD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78" t="9091" r="1827" b="-1"/>
          <a:stretch/>
        </p:blipFill>
        <p:spPr>
          <a:xfrm>
            <a:off x="379784" y="1752605"/>
            <a:ext cx="4470383" cy="33527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0" y="440147"/>
            <a:ext cx="5837961" cy="1151965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is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991084" y="1905000"/>
            <a:ext cx="6821132" cy="4267199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Strategy is the direction and scope of an organisation </a:t>
            </a:r>
          </a:p>
          <a:p>
            <a:r>
              <a:rPr lang="en-GB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long term</a:t>
            </a:r>
          </a:p>
          <a:p>
            <a:r>
              <a:rPr lang="en-GB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achieves advantage in a changing environment </a:t>
            </a:r>
          </a:p>
          <a:p>
            <a:r>
              <a:rPr lang="en-GB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through its configuration of resources and competences with the aim of fulfilling stakeholder expectations </a:t>
            </a:r>
          </a:p>
          <a:p>
            <a:pPr marL="0" indent="0">
              <a:buNone/>
            </a:pPr>
            <a:endParaRPr lang="en-GB" sz="16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(Johnson et al 2011)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object, chessman, floor, ground&#10;&#10;Description generated with very high confidence">
            <a:extLst>
              <a:ext uri="{FF2B5EF4-FFF2-40B4-BE49-F238E27FC236}">
                <a16:creationId xmlns:a16="http://schemas.microsoft.com/office/drawing/2014/main" id="{5CE1C64F-A525-4A02-BF35-C034DA86EE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" t="9091" r="25505" b="-1"/>
          <a:stretch/>
        </p:blipFill>
        <p:spPr>
          <a:xfrm>
            <a:off x="7340128" y="1995891"/>
            <a:ext cx="4648722" cy="34865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571282"/>
            <a:ext cx="9597748" cy="146249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is Strategic Management?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90601" y="1995891"/>
            <a:ext cx="6349528" cy="429082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management includes understanding the strategic position of an </a:t>
            </a:r>
            <a:r>
              <a:rPr lang="en-US" sz="3200" dirty="0" err="1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organisation</a:t>
            </a:r>
            <a:r>
              <a:rPr lang="en-US" sz="32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making strategic choices for the future, and managing strategy in action </a:t>
            </a:r>
          </a:p>
          <a:p>
            <a:pPr marL="0" indent="0">
              <a:buNone/>
            </a:pPr>
            <a:endParaRPr lang="en-GB" sz="16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(Johnson et al 2011)</a:t>
            </a:r>
            <a:r>
              <a:rPr lang="en-US" sz="16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endParaRPr lang="en-GB" sz="16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38200" y="681037"/>
            <a:ext cx="11268456" cy="1325563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solidFill>
                  <a:schemeClr val="bg1"/>
                </a:solidFill>
                <a:cs typeface="Arial" panose="020B0604020202020204" pitchFamily="34" charset="0"/>
              </a:rPr>
              <a:t>Politicians, leaders and heads of state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bg1"/>
                </a:solidFill>
                <a:latin typeface="+mj-lt"/>
              </a:rPr>
              <a:t>Is there a right way to govern?</a:t>
            </a:r>
          </a:p>
          <a:p>
            <a:r>
              <a:rPr lang="en-GB" sz="4000" dirty="0">
                <a:solidFill>
                  <a:schemeClr val="bg1"/>
                </a:solidFill>
                <a:latin typeface="Calibri Light" panose="020F0302020204030204"/>
              </a:rPr>
              <a:t>How should our political leaders conduct themselves?</a:t>
            </a:r>
          </a:p>
          <a:p>
            <a:r>
              <a:rPr lang="en-GB" sz="4000" dirty="0">
                <a:solidFill>
                  <a:schemeClr val="bg1"/>
                </a:solidFill>
                <a:latin typeface="Calibri Light" panose="020F0302020204030204"/>
              </a:rPr>
              <a:t>How should political leaders look upon their citizens? Should they have a voice?</a:t>
            </a:r>
          </a:p>
          <a:p>
            <a:r>
              <a:rPr lang="en-GB" sz="4000" dirty="0">
                <a:solidFill>
                  <a:schemeClr val="bg1"/>
                </a:solidFill>
                <a:latin typeface="Calibri Light" panose="020F0302020204030204"/>
              </a:rPr>
              <a:t>Do we want ‘good people’ to lead us or ‘good leaders’?</a:t>
            </a:r>
            <a:endParaRPr lang="en-GB" sz="4000" dirty="0">
              <a:solidFill>
                <a:schemeClr val="bg1"/>
              </a:solidFill>
            </a:endParaRPr>
          </a:p>
          <a:p>
            <a:endParaRPr lang="en-GB" sz="4000" dirty="0">
              <a:solidFill>
                <a:prstClr val="black"/>
              </a:solidFill>
              <a:latin typeface="Calibri Light" panose="020F0302020204030204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15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2335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Political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45503"/>
            <a:ext cx="10975848" cy="247000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‘Political system’ can be defined as the set of formal legal institutions which constitute the state or government (see </a:t>
            </a:r>
            <a:r>
              <a:rPr lang="en-GB" sz="3200" dirty="0" err="1">
                <a:solidFill>
                  <a:schemeClr val="bg1"/>
                </a:solidFill>
              </a:rPr>
              <a:t>Heslop</a:t>
            </a:r>
            <a:r>
              <a:rPr lang="en-GB" sz="3200" dirty="0">
                <a:solidFill>
                  <a:schemeClr val="bg1"/>
                </a:solidFill>
              </a:rPr>
              <a:t> 2016)</a:t>
            </a:r>
          </a:p>
          <a:p>
            <a:r>
              <a:rPr lang="en-GB" sz="3200" dirty="0">
                <a:solidFill>
                  <a:schemeClr val="bg1"/>
                </a:solidFill>
              </a:rPr>
              <a:t>In ancient Greece, Aristotle’s (384–322 BC) systems included: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8B8EBEC-529F-40CA-91E2-AF286847F27A}"/>
              </a:ext>
            </a:extLst>
          </p:cNvPr>
          <p:cNvSpPr/>
          <p:nvPr/>
        </p:nvSpPr>
        <p:spPr>
          <a:xfrm>
            <a:off x="1103376" y="4444109"/>
            <a:ext cx="10445496" cy="2048766"/>
          </a:xfrm>
          <a:prstGeom prst="rect">
            <a:avLst/>
          </a:prstGeom>
          <a:solidFill>
            <a:srgbClr val="7030A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1">
              <a:lnSpc>
                <a:spcPct val="90000"/>
              </a:lnSpc>
              <a:spcBef>
                <a:spcPts val="500"/>
              </a:spcBef>
            </a:pPr>
            <a:r>
              <a:rPr lang="en-GB" sz="4400" b="1" dirty="0">
                <a:solidFill>
                  <a:schemeClr val="bg1"/>
                </a:solidFill>
              </a:rPr>
              <a:t>monarchy</a:t>
            </a:r>
            <a:r>
              <a:rPr lang="en-GB" sz="4400" dirty="0">
                <a:solidFill>
                  <a:schemeClr val="bg1"/>
                </a:solidFill>
              </a:rPr>
              <a:t> (rule by one)</a:t>
            </a:r>
          </a:p>
          <a:p>
            <a:pPr lvl="1">
              <a:lnSpc>
                <a:spcPct val="90000"/>
              </a:lnSpc>
              <a:spcBef>
                <a:spcPts val="500"/>
              </a:spcBef>
            </a:pPr>
            <a:r>
              <a:rPr lang="en-GB" sz="4400" b="1" dirty="0">
                <a:solidFill>
                  <a:schemeClr val="bg1"/>
                </a:solidFill>
              </a:rPr>
              <a:t>		aristocracy</a:t>
            </a:r>
            <a:r>
              <a:rPr lang="en-GB" sz="4400" dirty="0">
                <a:solidFill>
                  <a:schemeClr val="bg1"/>
                </a:solidFill>
              </a:rPr>
              <a:t> (rule by the few)</a:t>
            </a:r>
          </a:p>
          <a:p>
            <a:pPr lvl="1">
              <a:lnSpc>
                <a:spcPct val="90000"/>
              </a:lnSpc>
              <a:spcBef>
                <a:spcPts val="500"/>
              </a:spcBef>
            </a:pPr>
            <a:r>
              <a:rPr lang="en-GB" sz="4400" b="1" dirty="0">
                <a:solidFill>
                  <a:schemeClr val="bg1"/>
                </a:solidFill>
              </a:rPr>
              <a:t>				polity </a:t>
            </a:r>
            <a:r>
              <a:rPr lang="en-GB" sz="4400" dirty="0">
                <a:solidFill>
                  <a:schemeClr val="bg1"/>
                </a:solidFill>
              </a:rPr>
              <a:t>(rule by the many)</a:t>
            </a:r>
          </a:p>
        </p:txBody>
      </p:sp>
    </p:spTree>
    <p:extLst>
      <p:ext uri="{BB962C8B-B14F-4D97-AF65-F5344CB8AC3E}">
        <p14:creationId xmlns:p14="http://schemas.microsoft.com/office/powerpoint/2010/main" val="314928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8</a:t>
            </a:fld>
            <a:endParaRPr lang="en-GB"/>
          </a:p>
        </p:txBody>
      </p:sp>
      <p:pic>
        <p:nvPicPr>
          <p:cNvPr id="1026" name="Picture 2" descr="Image result for management sty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99" y="1502664"/>
            <a:ext cx="60960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management styl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2472" y="603503"/>
            <a:ext cx="5821059" cy="5821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835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66299"/>
            <a:ext cx="10820400" cy="1359325"/>
          </a:xfrm>
        </p:spPr>
        <p:txBody>
          <a:bodyPr>
            <a:no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John Locke (1688-1774)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2048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Social relationships are motivated by natural sympathy rather than animosity</a:t>
            </a:r>
          </a:p>
          <a:p>
            <a:r>
              <a:rPr lang="en-GB" b="1" dirty="0">
                <a:solidFill>
                  <a:schemeClr val="bg1"/>
                </a:solidFill>
              </a:rPr>
              <a:t>Social contract </a:t>
            </a:r>
            <a:r>
              <a:rPr lang="en-GB" dirty="0">
                <a:solidFill>
                  <a:schemeClr val="bg1"/>
                </a:solidFill>
              </a:rPr>
              <a:t>was an expression of the natural sociability we feel for each other</a:t>
            </a:r>
          </a:p>
          <a:p>
            <a:r>
              <a:rPr lang="en-GB" dirty="0">
                <a:solidFill>
                  <a:schemeClr val="bg1"/>
                </a:solidFill>
              </a:rPr>
              <a:t>People should be willing to surrender some of their rights for the common good or ‘commonwealth’</a:t>
            </a:r>
          </a:p>
          <a:p>
            <a:r>
              <a:rPr lang="en-GB" dirty="0">
                <a:solidFill>
                  <a:schemeClr val="bg1"/>
                </a:solidFill>
              </a:rPr>
              <a:t>Authority of government depended on the consent of the people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90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The significance of ideas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90688"/>
            <a:ext cx="11277600" cy="4581780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‘Locke’s views were a powerful force in the intellectual life of 18th-century colonial America and constituted the philosophical basis of the American Declaration of Independence (1776), many of whose drafters, particularly Thomas Jefferson (1743–1826), were well acquainted with Locke’s writings.’ </a:t>
            </a:r>
          </a:p>
          <a:p>
            <a:pPr marL="0" indent="0">
              <a:buNone/>
            </a:pPr>
            <a:r>
              <a:rPr lang="en-GB" sz="2800" dirty="0" err="1"/>
              <a:t>Roskin</a:t>
            </a:r>
            <a:r>
              <a:rPr lang="en-GB" sz="2800" dirty="0"/>
              <a:t> (2009)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070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NICCOLO MACHIAVELLI,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1469–1527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825625"/>
            <a:ext cx="7772400" cy="4351338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Machiavelli’s Prince uses devious, immoral political behaviour to achieve his ends</a:t>
            </a:r>
          </a:p>
          <a:p>
            <a:r>
              <a:rPr lang="en-GB" sz="3600" dirty="0">
                <a:solidFill>
                  <a:schemeClr val="bg1"/>
                </a:solidFill>
              </a:rPr>
              <a:t>As long as he keeps his subjects united and loyal, the accusation of cruelty should not bother him</a:t>
            </a:r>
          </a:p>
          <a:p>
            <a:r>
              <a:rPr lang="en-GB" sz="3600" dirty="0">
                <a:solidFill>
                  <a:schemeClr val="bg1"/>
                </a:solidFill>
              </a:rPr>
              <a:t>Is it better to be loved than feared or feared than loved?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600" y="1825625"/>
            <a:ext cx="3293649" cy="3811519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16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NICCOLO MACHIAVELLI,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1469–1527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01953"/>
            <a:ext cx="9067800" cy="427501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He answered that both would be ideal but given that this is difficult then it is safer to be feared rather than loved as a ruler</a:t>
            </a:r>
          </a:p>
          <a:p>
            <a:r>
              <a:rPr lang="en-GB" sz="3600" dirty="0">
                <a:solidFill>
                  <a:schemeClr val="bg1"/>
                </a:solidFill>
              </a:rPr>
              <a:t>‘Machiavellian’ behaviour is denounced as self-seeking and immoral, and the ‘end justifying the means’ ethos is considered morally wrong.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12</a:t>
            </a:fld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338A561-EEC7-5964-B17B-B48642D1E114}"/>
              </a:ext>
            </a:extLst>
          </p:cNvPr>
          <p:cNvGrpSpPr/>
          <p:nvPr/>
        </p:nvGrpSpPr>
        <p:grpSpPr>
          <a:xfrm>
            <a:off x="9677400" y="1779587"/>
            <a:ext cx="2324100" cy="3287713"/>
            <a:chOff x="9677400" y="1779587"/>
            <a:chExt cx="2324100" cy="3287713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53600" y="2209800"/>
              <a:ext cx="2247900" cy="2857500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B9E0A5F-3147-D5E6-C59A-C3B6C882A12E}"/>
                </a:ext>
              </a:extLst>
            </p:cNvPr>
            <p:cNvSpPr txBox="1"/>
            <p:nvPr/>
          </p:nvSpPr>
          <p:spPr>
            <a:xfrm>
              <a:off x="9677400" y="1779587"/>
              <a:ext cx="23241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How about you?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2159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E70E8-D282-B884-64AB-D0DE6DBE6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Does this sound familiar?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F11D9A-E4FB-8658-6CA7-8825835B9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7DAC73-ECC4-EFA4-5F34-B55AB98931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81200"/>
            <a:ext cx="3276600" cy="20407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30240A-5E77-5C23-5232-FDBFCAB500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7237" y="1748558"/>
            <a:ext cx="3057525" cy="24351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EF4417-6F9A-2972-AC23-25606E31C7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4800" y="1748558"/>
            <a:ext cx="3276600" cy="24480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4E94783-EC24-DBE5-B26D-29B1E8C4FA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0487" y="4312501"/>
            <a:ext cx="4295775" cy="2344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039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theconservativetreehouse.files.wordpress.com/2017/07/trump-murdoch-ailes.jpg">
            <a:extLst>
              <a:ext uri="{FF2B5EF4-FFF2-40B4-BE49-F238E27FC236}">
                <a16:creationId xmlns:a16="http://schemas.microsoft.com/office/drawing/2014/main" id="{8F7370EB-F8B7-42FF-88BA-CA4BE22032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069" y="2088275"/>
            <a:ext cx="7715932" cy="460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25056B-BBB0-42BC-A649-BA7CC4D6C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5408"/>
            <a:ext cx="10896600" cy="1325563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Murdoch, Ailes and their protege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0E74CF-3F6B-40BA-BE5A-CA608CC6F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7A6E8AFC-9A5B-4F59-BEB8-C67DD2E6FB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9068" y="3525172"/>
            <a:ext cx="3829733" cy="316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7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15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702" y="151257"/>
            <a:ext cx="6276317" cy="38355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6510" y="-136525"/>
            <a:ext cx="4519315" cy="6858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702" y="0"/>
            <a:ext cx="84925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25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Application of key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8139" y="1649625"/>
            <a:ext cx="10515600" cy="1057656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Should the ends justify the means?</a:t>
            </a:r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4" name="Rectangle 3"/>
          <p:cNvSpPr/>
          <p:nvPr/>
        </p:nvSpPr>
        <p:spPr>
          <a:xfrm>
            <a:off x="838200" y="2464183"/>
            <a:ext cx="10811256" cy="2308324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600" dirty="0"/>
              <a:t>“You read a book from beginning to end. You run a business the opposite way. You start with the end, and then you do everything you must to reach it.”</a:t>
            </a:r>
          </a:p>
          <a:p>
            <a:pPr algn="ctr"/>
            <a:r>
              <a:rPr lang="en-GB" sz="3600" dirty="0"/>
              <a:t>Harold </a:t>
            </a:r>
            <a:r>
              <a:rPr lang="en-GB" sz="3600" dirty="0" err="1"/>
              <a:t>Geneen</a:t>
            </a:r>
            <a:r>
              <a:rPr lang="en-GB" sz="3600" dirty="0"/>
              <a:t>, CEO of IT&amp;T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16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5CA714A-A254-8358-CF9F-603866CFC147}"/>
              </a:ext>
            </a:extLst>
          </p:cNvPr>
          <p:cNvSpPr txBox="1">
            <a:spLocks/>
          </p:cNvSpPr>
          <p:nvPr/>
        </p:nvSpPr>
        <p:spPr>
          <a:xfrm>
            <a:off x="848139" y="4971272"/>
            <a:ext cx="10515600" cy="10576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Raleway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Raleway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Raleway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Raleway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Raleway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>
                <a:solidFill>
                  <a:schemeClr val="bg1"/>
                </a:solidFill>
              </a:rPr>
              <a:t>Maybe not, as any action could be justified</a:t>
            </a:r>
          </a:p>
          <a:p>
            <a:r>
              <a:rPr lang="en-GB" sz="3600" dirty="0">
                <a:solidFill>
                  <a:schemeClr val="bg1"/>
                </a:solidFill>
              </a:rPr>
              <a:t>But we certainly need to know what success looks like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9071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8D021-37C7-228D-EAA6-314C159C3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657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Worrying modern phenomena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FDF80-216D-7F2B-40E8-85662D3B2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09799"/>
            <a:ext cx="10515600" cy="39671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Rise of the alt right and decline of democracy</a:t>
            </a:r>
          </a:p>
          <a:p>
            <a:r>
              <a:rPr lang="en-GB" dirty="0">
                <a:solidFill>
                  <a:schemeClr val="bg1"/>
                </a:solidFill>
              </a:rPr>
              <a:t>Social media and conspiracy theories</a:t>
            </a:r>
          </a:p>
          <a:p>
            <a:r>
              <a:rPr lang="en-GB" dirty="0">
                <a:solidFill>
                  <a:schemeClr val="bg1"/>
                </a:solidFill>
              </a:rPr>
              <a:t>Populism </a:t>
            </a:r>
          </a:p>
          <a:p>
            <a:r>
              <a:rPr lang="en-GB" dirty="0">
                <a:solidFill>
                  <a:schemeClr val="bg1"/>
                </a:solidFill>
              </a:rPr>
              <a:t>Make [list your country here] great again</a:t>
            </a:r>
          </a:p>
          <a:p>
            <a:r>
              <a:rPr lang="en-GB" dirty="0">
                <a:solidFill>
                  <a:schemeClr val="bg1"/>
                </a:solidFill>
              </a:rPr>
              <a:t>Post-truth society</a:t>
            </a:r>
          </a:p>
          <a:p>
            <a:r>
              <a:rPr lang="en-GB" dirty="0">
                <a:solidFill>
                  <a:schemeClr val="bg1"/>
                </a:solidFill>
              </a:rPr>
              <a:t>Political apathy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9B74F4-2547-DEBF-0B59-3E8F3489F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2121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825" y="827201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The ethics of leading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3712" y="2152764"/>
            <a:ext cx="5885688" cy="410261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Barbara Kellerman (2004): leadership is not a moral concept </a:t>
            </a:r>
          </a:p>
          <a:p>
            <a:r>
              <a:rPr lang="en-GB" sz="3600" dirty="0">
                <a:solidFill>
                  <a:schemeClr val="bg1"/>
                </a:solidFill>
              </a:rPr>
              <a:t>Leaders are not necessarily good people</a:t>
            </a:r>
          </a:p>
          <a:p>
            <a:r>
              <a:rPr lang="en-GB" sz="3600" dirty="0">
                <a:solidFill>
                  <a:schemeClr val="bg1"/>
                </a:solidFill>
              </a:rPr>
              <a:t>They are like everyone else: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18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757416" y="2438400"/>
            <a:ext cx="4690872" cy="2554545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“Trustworthy and deceitful, cowardly and brave, greedy and generous.”</a:t>
            </a:r>
          </a:p>
        </p:txBody>
      </p:sp>
    </p:spTree>
    <p:extLst>
      <p:ext uri="{BB962C8B-B14F-4D97-AF65-F5344CB8AC3E}">
        <p14:creationId xmlns:p14="http://schemas.microsoft.com/office/powerpoint/2010/main" val="4221564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994A8-8ED2-412E-81A1-A9B7621B6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871442"/>
            <a:ext cx="3954624" cy="5115115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dirty="0">
                <a:solidFill>
                  <a:schemeClr val="bg1">
                    <a:alpha val="60000"/>
                  </a:schemeClr>
                </a:solidFill>
              </a:rPr>
              <a:t>Professor Kishore Mahbubani</a:t>
            </a:r>
          </a:p>
        </p:txBody>
      </p:sp>
      <p:pic>
        <p:nvPicPr>
          <p:cNvPr id="5" name="Online Media 4" title="Prof. Kishore Mahbubani: a wiser approach for the West to take Asian 21st century is multilateralism">
            <a:hlinkClick r:id="" action="ppaction://media"/>
            <a:extLst>
              <a:ext uri="{FF2B5EF4-FFF2-40B4-BE49-F238E27FC236}">
                <a16:creationId xmlns:a16="http://schemas.microsoft.com/office/drawing/2014/main" id="{0739D591-4B46-439D-9579-977763EF8AD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088723" y="381000"/>
            <a:ext cx="5230507" cy="2955237"/>
          </a:xfrm>
          <a:prstGeom prst="rect">
            <a:avLst/>
          </a:prstGeom>
        </p:spPr>
      </p:pic>
      <p:sp>
        <p:nvSpPr>
          <p:cNvPr id="52" name="Content Placeholder 8">
            <a:extLst>
              <a:ext uri="{FF2B5EF4-FFF2-40B4-BE49-F238E27FC236}">
                <a16:creationId xmlns:a16="http://schemas.microsoft.com/office/drawing/2014/main" id="{F192C94E-55EE-7EA7-B759-7968DE189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2858" y="3657600"/>
            <a:ext cx="6979298" cy="2593909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Asian should thank the West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transformational legacy of the first industrial revolution</a:t>
            </a:r>
          </a:p>
          <a:p>
            <a:r>
              <a:rPr lang="en-US" sz="2000" dirty="0">
                <a:solidFill>
                  <a:schemeClr val="bg1"/>
                </a:solidFill>
              </a:rPr>
              <a:t>Japan’s role has been fundamentally important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West should celebrate 21</a:t>
            </a:r>
            <a:r>
              <a:rPr lang="en-US" sz="2000" baseline="30000" dirty="0">
                <a:solidFill>
                  <a:schemeClr val="bg1"/>
                </a:solidFill>
              </a:rPr>
              <a:t>st</a:t>
            </a:r>
            <a:r>
              <a:rPr lang="en-US" sz="2000" dirty="0">
                <a:solidFill>
                  <a:schemeClr val="bg1"/>
                </a:solidFill>
              </a:rPr>
              <a:t> century Asian success</a:t>
            </a:r>
          </a:p>
          <a:p>
            <a:r>
              <a:rPr lang="en-US" sz="2000" dirty="0">
                <a:solidFill>
                  <a:schemeClr val="bg1"/>
                </a:solidFill>
              </a:rPr>
              <a:t>Unacceptable hostility</a:t>
            </a:r>
          </a:p>
          <a:p>
            <a:r>
              <a:rPr lang="en-US" sz="2000" dirty="0">
                <a:solidFill>
                  <a:schemeClr val="bg1"/>
                </a:solidFill>
              </a:rPr>
              <a:t>Western thinkers must evolve!</a:t>
            </a:r>
          </a:p>
          <a:p>
            <a:r>
              <a:rPr lang="en-US" sz="2000" dirty="0">
                <a:solidFill>
                  <a:schemeClr val="bg1"/>
                </a:solidFill>
              </a:rPr>
              <a:t>Global population – 12% in the West, 88% not</a:t>
            </a:r>
          </a:p>
          <a:p>
            <a:pPr algn="ctr"/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95094-99F7-4F89-84D5-5C769B699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900">
                <a:solidFill>
                  <a:schemeClr val="bg1">
                    <a:alpha val="60000"/>
                  </a:schemeClr>
                </a:solidFill>
              </a:rPr>
              <a:pPr>
                <a:spcAft>
                  <a:spcPts val="600"/>
                </a:spcAft>
              </a:pPr>
              <a:t>19</a:t>
            </a:fld>
            <a:endParaRPr lang="en-GB" sz="900">
              <a:solidFill>
                <a:schemeClr val="bg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09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2253" y="509778"/>
            <a:ext cx="3719893" cy="573726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357">
            <a:off x="201168" y="70952"/>
            <a:ext cx="4001210" cy="224567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26773">
            <a:off x="4005072" y="509778"/>
            <a:ext cx="4023550" cy="183521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49667">
            <a:off x="442722" y="1975105"/>
            <a:ext cx="2857500" cy="183051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194" y="4076175"/>
            <a:ext cx="2721028" cy="228017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80402">
            <a:off x="4613499" y="2490376"/>
            <a:ext cx="2683824" cy="206654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445371">
            <a:off x="3653379" y="4568134"/>
            <a:ext cx="2871121" cy="21533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48FD3A-C001-4596-9A73-7C10952A6C13}"/>
              </a:ext>
            </a:extLst>
          </p:cNvPr>
          <p:cNvSpPr txBox="1"/>
          <p:nvPr/>
        </p:nvSpPr>
        <p:spPr>
          <a:xfrm>
            <a:off x="563241" y="472376"/>
            <a:ext cx="7505539" cy="6001643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Huge modern companies market themselves as champions of individual freedom and liberty but are they placing chains around the global population?</a:t>
            </a:r>
          </a:p>
          <a:p>
            <a:endParaRPr lang="en-GB" sz="2400" dirty="0"/>
          </a:p>
          <a:p>
            <a:r>
              <a:rPr lang="en-GB" sz="2400" dirty="0"/>
              <a:t>Do huge super-companies want to dominate us and the world?</a:t>
            </a:r>
          </a:p>
          <a:p>
            <a:endParaRPr lang="en-GB" sz="2400" dirty="0"/>
          </a:p>
          <a:p>
            <a:r>
              <a:rPr lang="en-GB" sz="2400" dirty="0"/>
              <a:t>Are we all being groomed not to think for ourselves but to conform, blindly, to their expectations?</a:t>
            </a:r>
          </a:p>
          <a:p>
            <a:endParaRPr lang="en-GB" sz="2400" dirty="0"/>
          </a:p>
          <a:p>
            <a:r>
              <a:rPr lang="en-GB" sz="2400" dirty="0"/>
              <a:t>Are these companies simply about making money or is there something more insidious going on?</a:t>
            </a:r>
          </a:p>
          <a:p>
            <a:endParaRPr lang="en-GB" sz="2400" dirty="0"/>
          </a:p>
          <a:p>
            <a:r>
              <a:rPr lang="en-GB" sz="2400" dirty="0"/>
              <a:t>We all give up personal data and information without question, could this be used and manipulated to control how we think, feel and behave? (Foer 2017)</a:t>
            </a:r>
          </a:p>
        </p:txBody>
      </p:sp>
    </p:spTree>
    <p:extLst>
      <p:ext uri="{BB962C8B-B14F-4D97-AF65-F5344CB8AC3E}">
        <p14:creationId xmlns:p14="http://schemas.microsoft.com/office/powerpoint/2010/main" val="3319873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E6FFD57-54B0-3654-89C6-D79280ECD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696" y="781048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Looking back and looking forward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5AA2B5-9A95-0812-DA9D-54020A94F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85999"/>
            <a:ext cx="10515600" cy="38909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Let’s pause on the apocalyptic thoughts and consider some of the key thinkers and theories of the past</a:t>
            </a:r>
          </a:p>
          <a:p>
            <a:r>
              <a:rPr lang="en-GB" dirty="0">
                <a:solidFill>
                  <a:schemeClr val="bg1"/>
                </a:solidFill>
              </a:rPr>
              <a:t>They were all at the cutting edge of business transformation in their time</a:t>
            </a:r>
          </a:p>
          <a:p>
            <a:r>
              <a:rPr lang="en-GB" dirty="0">
                <a:solidFill>
                  <a:schemeClr val="bg1"/>
                </a:solidFill>
              </a:rPr>
              <a:t>They were all current, responding to a turbulent environment and engaging with the challenges of success</a:t>
            </a:r>
          </a:p>
          <a:p>
            <a:r>
              <a:rPr lang="en-GB" dirty="0">
                <a:solidFill>
                  <a:schemeClr val="bg1"/>
                </a:solidFill>
              </a:rPr>
              <a:t>We can see strategic management in their thoughts, and the need for agility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84F990-7F14-82A0-D38A-BE19C842E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10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800" y="365125"/>
            <a:ext cx="80010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HENRI FAYOL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1841–1925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1312" y="1690688"/>
            <a:ext cx="5571744" cy="500201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Command and control</a:t>
            </a:r>
          </a:p>
          <a:p>
            <a:r>
              <a:rPr lang="en-GB" sz="3600" dirty="0">
                <a:solidFill>
                  <a:schemeClr val="bg1"/>
                </a:solidFill>
              </a:rPr>
              <a:t>Do we need hierarchy in  organisations?</a:t>
            </a:r>
          </a:p>
          <a:p>
            <a:r>
              <a:rPr lang="en-GB" sz="3600" dirty="0">
                <a:solidFill>
                  <a:schemeClr val="bg1"/>
                </a:solidFill>
              </a:rPr>
              <a:t>Is this becoming overshadowed by the importance of employee participation?</a:t>
            </a:r>
          </a:p>
          <a:p>
            <a:r>
              <a:rPr lang="en-GB" sz="3600" dirty="0">
                <a:solidFill>
                  <a:schemeClr val="bg1"/>
                </a:solidFill>
              </a:rPr>
              <a:t>We have to know where accountability lays</a:t>
            </a:r>
          </a:p>
          <a:p>
            <a:endParaRPr lang="en-GB" sz="3200" dirty="0"/>
          </a:p>
          <a:p>
            <a:endParaRPr lang="en-GB" sz="3200" dirty="0"/>
          </a:p>
        </p:txBody>
      </p:sp>
      <p:sp>
        <p:nvSpPr>
          <p:cNvPr id="4" name="Isosceles Triangle 3"/>
          <p:cNvSpPr/>
          <p:nvPr/>
        </p:nvSpPr>
        <p:spPr>
          <a:xfrm>
            <a:off x="9988826" y="524731"/>
            <a:ext cx="1885950" cy="15699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5" name="Diagram 4"/>
          <p:cNvGraphicFramePr/>
          <p:nvPr/>
        </p:nvGraphicFramePr>
        <p:xfrm>
          <a:off x="6163056" y="2740280"/>
          <a:ext cx="5952743" cy="3616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0" y="126586"/>
            <a:ext cx="1885950" cy="2619375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22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7300" y="4462971"/>
            <a:ext cx="5007500" cy="2193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48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Graphic spid="5" grpId="0">
        <p:bldAsOne/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287105"/>
            <a:ext cx="10866120" cy="1107376"/>
          </a:xfrm>
        </p:spPr>
        <p:txBody>
          <a:bodyPr>
            <a:noAutofit/>
          </a:bodyPr>
          <a:lstStyle/>
          <a:p>
            <a:pPr algn="r"/>
            <a:r>
              <a:rPr lang="en-GB" sz="4800" dirty="0">
                <a:solidFill>
                  <a:schemeClr val="bg1"/>
                </a:solidFill>
              </a:rPr>
              <a:t>Fayol’s functions of management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915925" y="1394481"/>
            <a:ext cx="7263384" cy="74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forecast and plan</a:t>
            </a:r>
          </a:p>
        </p:txBody>
      </p:sp>
      <p:sp>
        <p:nvSpPr>
          <p:cNvPr id="7" name="Rectangle 6"/>
          <p:cNvSpPr/>
          <p:nvPr/>
        </p:nvSpPr>
        <p:spPr>
          <a:xfrm>
            <a:off x="1560577" y="2543064"/>
            <a:ext cx="7263384" cy="74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organise</a:t>
            </a:r>
          </a:p>
        </p:txBody>
      </p:sp>
      <p:sp>
        <p:nvSpPr>
          <p:cNvPr id="8" name="Rectangle 7"/>
          <p:cNvSpPr/>
          <p:nvPr/>
        </p:nvSpPr>
        <p:spPr>
          <a:xfrm>
            <a:off x="2215897" y="3686919"/>
            <a:ext cx="7263384" cy="74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command</a:t>
            </a:r>
          </a:p>
        </p:txBody>
      </p:sp>
      <p:sp>
        <p:nvSpPr>
          <p:cNvPr id="9" name="Rectangle 8"/>
          <p:cNvSpPr/>
          <p:nvPr/>
        </p:nvSpPr>
        <p:spPr>
          <a:xfrm>
            <a:off x="2863597" y="4830774"/>
            <a:ext cx="7263384" cy="74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co-ordinate</a:t>
            </a:r>
          </a:p>
        </p:txBody>
      </p:sp>
      <p:sp>
        <p:nvSpPr>
          <p:cNvPr id="10" name="Rectangle 9"/>
          <p:cNvSpPr/>
          <p:nvPr/>
        </p:nvSpPr>
        <p:spPr>
          <a:xfrm>
            <a:off x="3581401" y="5974629"/>
            <a:ext cx="7263384" cy="74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control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35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1607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sz="4800" dirty="0">
                <a:solidFill>
                  <a:schemeClr val="bg1"/>
                </a:solidFill>
              </a:rPr>
              <a:t>Fayol’s Principles of Management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45818"/>
            <a:ext cx="11140440" cy="50121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600" b="1" dirty="0">
                <a:solidFill>
                  <a:schemeClr val="bg1"/>
                </a:solidFill>
              </a:rPr>
              <a:t>Division of work </a:t>
            </a:r>
            <a:r>
              <a:rPr lang="en-GB" sz="3600" dirty="0">
                <a:solidFill>
                  <a:schemeClr val="bg1"/>
                </a:solidFill>
              </a:rPr>
              <a:t>– more work same effort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>
                <a:solidFill>
                  <a:schemeClr val="bg1"/>
                </a:solidFill>
              </a:rPr>
              <a:t>Authority and responsibility </a:t>
            </a:r>
            <a:r>
              <a:rPr lang="en-GB" sz="3600" dirty="0">
                <a:solidFill>
                  <a:schemeClr val="bg1"/>
                </a:solidFill>
              </a:rPr>
              <a:t>– positions of authority come with responsibility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>
                <a:solidFill>
                  <a:schemeClr val="bg1"/>
                </a:solidFill>
              </a:rPr>
              <a:t>Discipline</a:t>
            </a:r>
            <a:r>
              <a:rPr lang="en-GB" sz="3600" dirty="0">
                <a:solidFill>
                  <a:schemeClr val="bg1"/>
                </a:solidFill>
              </a:rPr>
              <a:t> – order with penalties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>
                <a:solidFill>
                  <a:schemeClr val="bg1"/>
                </a:solidFill>
              </a:rPr>
              <a:t>Unity of command </a:t>
            </a:r>
            <a:r>
              <a:rPr lang="en-GB" sz="3600" dirty="0">
                <a:solidFill>
                  <a:schemeClr val="bg1"/>
                </a:solidFill>
              </a:rPr>
              <a:t>– one line manager, otherwise authority is undermined, and discipline, order and stability threatened.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30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1150620" y="720471"/>
            <a:ext cx="10515600" cy="112534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sz="4800" dirty="0">
                <a:solidFill>
                  <a:schemeClr val="bg1"/>
                </a:solidFill>
              </a:rPr>
              <a:t>Fayol’s Principles of Management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45818"/>
            <a:ext cx="11140440" cy="50121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en-GB" sz="3600" b="1" dirty="0">
                <a:solidFill>
                  <a:schemeClr val="bg1"/>
                </a:solidFill>
              </a:rPr>
              <a:t>Unity of direction </a:t>
            </a:r>
            <a:r>
              <a:rPr lang="en-GB" sz="3600" dirty="0">
                <a:solidFill>
                  <a:schemeClr val="bg1"/>
                </a:solidFill>
              </a:rPr>
              <a:t>– one head, one plan for any group of activities with the same objective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>
                <a:solidFill>
                  <a:schemeClr val="bg1"/>
                </a:solidFill>
              </a:rPr>
              <a:t>Subordination of individual interest to general interest </a:t>
            </a:r>
            <a:r>
              <a:rPr lang="en-GB" sz="3600" dirty="0">
                <a:solidFill>
                  <a:schemeClr val="bg1"/>
                </a:solidFill>
              </a:rPr>
              <a:t>– the organisation comes first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>
                <a:solidFill>
                  <a:schemeClr val="bg1"/>
                </a:solidFill>
              </a:rPr>
              <a:t>Remuneration of personnel </a:t>
            </a:r>
            <a:r>
              <a:rPr lang="en-GB" sz="3600" dirty="0">
                <a:solidFill>
                  <a:schemeClr val="bg1"/>
                </a:solidFill>
              </a:rPr>
              <a:t>– keep employer and employee happy where possible.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>
                <a:solidFill>
                  <a:schemeClr val="bg1"/>
                </a:solidFill>
              </a:rPr>
              <a:t>Centralisation</a:t>
            </a:r>
            <a:r>
              <a:rPr lang="en-GB" sz="3600" dirty="0">
                <a:solidFill>
                  <a:schemeClr val="bg1"/>
                </a:solidFill>
              </a:rPr>
              <a:t> – always present. Question of proportion</a:t>
            </a:r>
          </a:p>
          <a:p>
            <a:pPr marL="514350" indent="-514350">
              <a:buFont typeface="+mj-lt"/>
              <a:buAutoNum type="arabicPeriod" startAt="4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8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8079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Fayol’s Principles of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4000"/>
            <a:ext cx="11201400" cy="539800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Scalar chain </a:t>
            </a:r>
            <a:r>
              <a:rPr lang="en-GB" sz="3200" dirty="0">
                <a:solidFill>
                  <a:schemeClr val="bg1"/>
                </a:solidFill>
              </a:rPr>
              <a:t>– chair of superiors, line management system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Order</a:t>
            </a:r>
            <a:r>
              <a:rPr lang="en-GB" sz="3200" dirty="0">
                <a:solidFill>
                  <a:schemeClr val="bg1"/>
                </a:solidFill>
              </a:rPr>
              <a:t> – material order avoids loss (stock control, inventories), social order puts all staff in a specific place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Equity</a:t>
            </a:r>
            <a:r>
              <a:rPr lang="en-GB" sz="3200" dirty="0">
                <a:solidFill>
                  <a:schemeClr val="bg1"/>
                </a:solidFill>
              </a:rPr>
              <a:t> – fairness and equality at all levels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Stability of tenure of personnel </a:t>
            </a:r>
            <a:r>
              <a:rPr lang="en-GB" sz="3200" dirty="0">
                <a:solidFill>
                  <a:schemeClr val="bg1"/>
                </a:solidFill>
              </a:rPr>
              <a:t>– good support, efficient HRM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Initiative</a:t>
            </a:r>
            <a:r>
              <a:rPr lang="en-GB" sz="3200" dirty="0">
                <a:solidFill>
                  <a:schemeClr val="bg1"/>
                </a:solidFill>
              </a:rPr>
              <a:t> – source of strength for the organisation but must keep respect for authority and discipline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Esprit de corps </a:t>
            </a:r>
            <a:r>
              <a:rPr lang="en-GB" sz="3200" dirty="0">
                <a:solidFill>
                  <a:schemeClr val="bg1"/>
                </a:solidFill>
              </a:rPr>
              <a:t>– harmony and unity, morale, goodwill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11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2108" y="2071116"/>
            <a:ext cx="3185160" cy="2715768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>
                <a:solidFill>
                  <a:schemeClr val="bg1"/>
                </a:solidFill>
              </a:rPr>
              <a:t>Moorcroft’s 10 ‘New’ Principles</a:t>
            </a:r>
            <a:br>
              <a:rPr lang="en-GB" sz="4000" dirty="0"/>
            </a:br>
            <a:endParaRPr lang="en-GB" sz="4000" dirty="0"/>
          </a:p>
        </p:txBody>
      </p:sp>
      <p:graphicFrame>
        <p:nvGraphicFramePr>
          <p:cNvPr id="33854" name="Group 62"/>
          <p:cNvGraphicFramePr>
            <a:graphicFrameLocks noGrp="1"/>
          </p:cNvGraphicFramePr>
          <p:nvPr>
            <p:ph idx="4294967295"/>
          </p:nvPr>
        </p:nvGraphicFramePr>
        <p:xfrm>
          <a:off x="3547288" y="577977"/>
          <a:ext cx="8202752" cy="5491733"/>
        </p:xfrm>
        <a:graphic>
          <a:graphicData uri="http://schemas.openxmlformats.org/drawingml/2006/table">
            <a:tbl>
              <a:tblPr>
                <a:tableStyleId>{37CE84F3-28C3-443E-9E96-99CF82512B78}</a:tableStyleId>
              </a:tblPr>
              <a:tblGrid>
                <a:gridCol w="82027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852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 Manage information through people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 Change is constant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3 Technology is the future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4 Relationships matter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05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5 Investment in training and development is important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6 Measure only against the best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7 The market is global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8 Unity of direction is important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 Equity is expected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10 Initiative is important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27</a:t>
            </a:fld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350941" y="6142546"/>
            <a:ext cx="1149011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Moorcroft (2000) </a:t>
            </a:r>
          </a:p>
        </p:txBody>
      </p:sp>
      <p:sp>
        <p:nvSpPr>
          <p:cNvPr id="4" name="Rectangle 3"/>
          <p:cNvSpPr/>
          <p:nvPr/>
        </p:nvSpPr>
        <p:spPr>
          <a:xfrm>
            <a:off x="3639312" y="1197864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657308" y="1706101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20148" y="2245169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657308" y="2738184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628416" y="3292475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620148" y="3922684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3632340" y="4449063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620148" y="4939158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57308" y="5557646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96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0800" y="296550"/>
            <a:ext cx="48768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FW TAYLOR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1856–1915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030" y="1825625"/>
            <a:ext cx="6770914" cy="489585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Scientific management = ‘the management of initiative and incentive’</a:t>
            </a:r>
          </a:p>
          <a:p>
            <a:r>
              <a:rPr lang="en-GB" dirty="0">
                <a:solidFill>
                  <a:schemeClr val="bg1"/>
                </a:solidFill>
              </a:rPr>
              <a:t>Workers saw managers as enemies = power struggle</a:t>
            </a:r>
          </a:p>
          <a:p>
            <a:r>
              <a:rPr lang="en-GB" dirty="0">
                <a:solidFill>
                  <a:schemeClr val="bg1"/>
                </a:solidFill>
              </a:rPr>
              <a:t>How to get more output from the workers?</a:t>
            </a:r>
          </a:p>
          <a:p>
            <a:r>
              <a:rPr lang="en-GB" dirty="0">
                <a:solidFill>
                  <a:schemeClr val="bg1"/>
                </a:solidFill>
              </a:rPr>
              <a:t>Piece-rates and bonuses</a:t>
            </a:r>
          </a:p>
          <a:p>
            <a:r>
              <a:rPr lang="en-GB" dirty="0">
                <a:solidFill>
                  <a:schemeClr val="bg1"/>
                </a:solidFill>
              </a:rPr>
              <a:t>FWT sought to replace ‘opinions’ with ‘facts in the workplace</a:t>
            </a:r>
          </a:p>
          <a:p>
            <a:r>
              <a:rPr lang="en-GB" dirty="0">
                <a:solidFill>
                  <a:schemeClr val="bg1"/>
                </a:solidFill>
              </a:rPr>
              <a:t>‘Soldiering’ – natural instinct to take it easy – workers self interest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934200" y="230188"/>
            <a:ext cx="5161722" cy="1323439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000" i="1" dirty="0"/>
              <a:t>You are not supposed to think. There are other people paid for thinking around here. In the past man has been first; in the future the system must be first.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28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97" y="1801091"/>
            <a:ext cx="4442732" cy="444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87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365125"/>
            <a:ext cx="9372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FW TAYLOR 1856–1915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1076432" cy="461175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The management task involved the need to: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Develop a science for each operation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Determine time and method for each job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Match workers to suitable jobs – train to be as good as he could be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Organise efficiently to remove all responsibility from the worker apart from performance of the job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Agree to be governed by the science and surrender arbitrary power over the workers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9420" y="420626"/>
            <a:ext cx="2418708" cy="279565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804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Frank B and Lilian M Gilbreth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bg1"/>
                </a:solidFill>
              </a:rPr>
              <a:t>Science of motion study</a:t>
            </a:r>
          </a:p>
          <a:p>
            <a:r>
              <a:rPr lang="en-GB" sz="3200" dirty="0">
                <a:solidFill>
                  <a:schemeClr val="bg1"/>
                </a:solidFill>
              </a:rPr>
              <a:t>‘Systems Management’ – prescribed way of doing things down to the last detail: FB referred to the, “one best way.”</a:t>
            </a:r>
          </a:p>
          <a:p>
            <a:r>
              <a:rPr lang="en-GB" sz="3200" dirty="0">
                <a:solidFill>
                  <a:schemeClr val="bg1"/>
                </a:solidFill>
              </a:rPr>
              <a:t>FB set down his ‘Field System’ for his managers – rules and procedures applicable to all sites</a:t>
            </a:r>
          </a:p>
          <a:p>
            <a:r>
              <a:rPr lang="en-GB" sz="3200" dirty="0">
                <a:solidFill>
                  <a:schemeClr val="bg1"/>
                </a:solidFill>
              </a:rPr>
              <a:t>Main problem was to ensure performance and control at a distance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56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MAX WEBER 1864–1920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5517313" cy="4351338"/>
          </a:xfrm>
          <a:ln w="38100"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>
                <a:solidFill>
                  <a:schemeClr val="bg1"/>
                </a:solidFill>
              </a:rPr>
              <a:t>Bureaucracy?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1806" y="1690688"/>
            <a:ext cx="3185701" cy="4363973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57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2417" y="295284"/>
            <a:ext cx="8229600" cy="6227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748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MAX WEBER 1864–1920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Bureaucratic organisation as the most frequently found type of rational legal authority</a:t>
            </a:r>
          </a:p>
          <a:p>
            <a:r>
              <a:rPr lang="en-GB" sz="3600" dirty="0">
                <a:solidFill>
                  <a:schemeClr val="bg1"/>
                </a:solidFill>
              </a:rPr>
              <a:t>Bureaucracy had replaced other forms of authority – for example, </a:t>
            </a:r>
            <a:r>
              <a:rPr lang="en-GB" sz="3600" b="1" dirty="0">
                <a:solidFill>
                  <a:schemeClr val="bg1"/>
                </a:solidFill>
              </a:rPr>
              <a:t>charismatic</a:t>
            </a:r>
            <a:r>
              <a:rPr lang="en-GB" sz="3600" dirty="0">
                <a:solidFill>
                  <a:schemeClr val="bg1"/>
                </a:solidFill>
              </a:rPr>
              <a:t> (based on personal qualities) and </a:t>
            </a:r>
            <a:r>
              <a:rPr lang="en-GB" sz="3600" b="1" dirty="0">
                <a:solidFill>
                  <a:schemeClr val="bg1"/>
                </a:solidFill>
              </a:rPr>
              <a:t>traditional </a:t>
            </a:r>
            <a:r>
              <a:rPr lang="en-GB" sz="3600" dirty="0">
                <a:solidFill>
                  <a:schemeClr val="bg1"/>
                </a:solidFill>
              </a:rPr>
              <a:t>(based on respect for tradition and the past)</a:t>
            </a:r>
          </a:p>
          <a:p>
            <a:r>
              <a:rPr lang="en-GB" sz="3600" dirty="0">
                <a:solidFill>
                  <a:schemeClr val="bg1"/>
                </a:solidFill>
              </a:rPr>
              <a:t>Weber likened bureaucratisation and rationalisation to an iron cage that threaten the human spirit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0800" y="102704"/>
            <a:ext cx="1613154" cy="220980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51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4704" y="475805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Weber’s characteristics of bureaucracy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1368"/>
            <a:ext cx="11204448" cy="49011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Official functions bounded by rules.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Specialisation – a clear division of labour and an understanding of what is expected, with job holders having the necessary authority.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A clearly defined hierarchy.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Stable and comprehensive rules.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Impersonality – equality of treatment.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4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76389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Weber’s characteristics of bureaucracy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01952"/>
            <a:ext cx="11204448" cy="48005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Impersonality – equality of treatment.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Selection on the basis of qualification, not favouritism.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Full-time paid officials.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A career structure.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Officials detached from ownership of organisation – lessening the possibility of bribery or corruption.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Systematic discipline and control of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5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055811"/>
            <a:ext cx="10515600" cy="4121151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200" dirty="0">
                <a:solidFill>
                  <a:schemeClr val="bg1"/>
                </a:solidFill>
              </a:rPr>
              <a:t>What does ‘organisation’ mean?</a:t>
            </a:r>
          </a:p>
          <a:p>
            <a:pPr eaLnBrk="1" hangingPunct="1"/>
            <a:r>
              <a:rPr lang="en-GB" sz="3200" dirty="0">
                <a:solidFill>
                  <a:schemeClr val="bg1"/>
                </a:solidFill>
              </a:rPr>
              <a:t>Precise and definitive approach which claims ‘organisation’ is a necessary and universal</a:t>
            </a:r>
          </a:p>
          <a:p>
            <a:pPr eaLnBrk="1" hangingPunct="1"/>
            <a:r>
              <a:rPr lang="en-GB" sz="3200" dirty="0">
                <a:solidFill>
                  <a:schemeClr val="bg1"/>
                </a:solidFill>
              </a:rPr>
              <a:t>Cavemen and co-operation</a:t>
            </a:r>
          </a:p>
          <a:p>
            <a:pPr eaLnBrk="1" hangingPunct="1"/>
            <a:r>
              <a:rPr lang="en-GB" sz="3200" dirty="0">
                <a:solidFill>
                  <a:schemeClr val="bg1"/>
                </a:solidFill>
              </a:rPr>
              <a:t>Aims and objectives are only the ‘physics’ of an organisation</a:t>
            </a:r>
          </a:p>
          <a:p>
            <a:pPr eaLnBrk="1" hangingPunct="1"/>
            <a:r>
              <a:rPr lang="en-GB" sz="3200" dirty="0">
                <a:solidFill>
                  <a:schemeClr val="bg1"/>
                </a:solidFill>
              </a:rPr>
              <a:t>Organisation means order and orderly procedure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6B865C-CEC4-4C57-90E2-2A10EC390390}" type="slidenum">
              <a:rPr lang="en-GB" smtClean="0"/>
              <a:pPr>
                <a:defRPr/>
              </a:pPr>
              <a:t>36</a:t>
            </a:fld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133600" y="365125"/>
            <a:ext cx="9220200" cy="1325563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chemeClr val="bg1"/>
                </a:solidFill>
              </a:rPr>
              <a:t>JD Mooney 1884 - 1957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26165" y="1"/>
            <a:ext cx="1949701" cy="223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370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237363"/>
            <a:ext cx="7239000" cy="3939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</a:rPr>
              <a:t>Definition: “organisation is the form of every human association for the attainment of a common purpose.” </a:t>
            </a:r>
          </a:p>
          <a:p>
            <a:pPr marL="0" indent="0">
              <a:buNone/>
            </a:pPr>
            <a:endParaRPr lang="en-GB" sz="4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</a:rPr>
              <a:t>(Pollard, 1978: 41)</a:t>
            </a:r>
          </a:p>
          <a:p>
            <a:pPr marL="0" indent="0" eaLnBrk="1" hangingPunct="1">
              <a:buNone/>
            </a:pPr>
            <a:endParaRPr lang="en-GB" sz="32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6B865C-CEC4-4C57-90E2-2A10EC39039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65125"/>
            <a:ext cx="9144000" cy="1325563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chemeClr val="bg1"/>
                </a:solidFill>
              </a:rPr>
              <a:t>JD Mooney 1884 - 1957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600" y="1906622"/>
            <a:ext cx="2401111" cy="2755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2822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160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MARY PARKER FOLLETT,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1868–1933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1199"/>
            <a:ext cx="10515600" cy="4511676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Ahead of her time with her focus on democracy and co-operation, community, experience and the group</a:t>
            </a:r>
          </a:p>
          <a:p>
            <a:r>
              <a:rPr lang="en-GB" sz="3200" dirty="0">
                <a:solidFill>
                  <a:schemeClr val="bg1"/>
                </a:solidFill>
              </a:rPr>
              <a:t>‘Power with’ rather than ‘power over’ others</a:t>
            </a:r>
          </a:p>
          <a:p>
            <a:r>
              <a:rPr lang="en-GB" sz="3200" dirty="0">
                <a:solidFill>
                  <a:schemeClr val="bg1"/>
                </a:solidFill>
              </a:rPr>
              <a:t>Industry (organisations) are too broad and complex to be led from the top alone</a:t>
            </a:r>
          </a:p>
          <a:p>
            <a:r>
              <a:rPr lang="en-GB" sz="3200" dirty="0">
                <a:solidFill>
                  <a:schemeClr val="bg1"/>
                </a:solidFill>
              </a:rPr>
              <a:t>Organisations should permit interweaving all along the line</a:t>
            </a:r>
          </a:p>
          <a:p>
            <a:r>
              <a:rPr lang="en-GB" sz="3200" dirty="0">
                <a:solidFill>
                  <a:schemeClr val="bg1"/>
                </a:solidFill>
              </a:rPr>
              <a:t>Above everything else we must learn to co-operate</a:t>
            </a:r>
          </a:p>
          <a:p>
            <a:r>
              <a:rPr lang="en-GB" sz="3200" dirty="0">
                <a:solidFill>
                  <a:schemeClr val="bg1"/>
                </a:solidFill>
              </a:rPr>
              <a:t>The difference between competition and joint effort is the difference between a short and a long view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8168" y="165893"/>
            <a:ext cx="1602486" cy="2339113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1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139" y="667786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ABRAHAM MASLOW 1908–1970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67000"/>
            <a:ext cx="3660648" cy="350996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Motivational theory</a:t>
            </a:r>
          </a:p>
        </p:txBody>
      </p:sp>
      <p:sp>
        <p:nvSpPr>
          <p:cNvPr id="5" name="Rectangle 4"/>
          <p:cNvSpPr/>
          <p:nvPr/>
        </p:nvSpPr>
        <p:spPr>
          <a:xfrm>
            <a:off x="5105400" y="1905000"/>
            <a:ext cx="6692501" cy="4042132"/>
          </a:xfrm>
          <a:prstGeom prst="rect">
            <a:avLst/>
          </a:prstGeom>
          <a:ln w="508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109728" lvl="0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en-GB" sz="4000" b="1" u="sng" dirty="0">
                <a:solidFill>
                  <a:schemeClr val="bg1"/>
                </a:solidFill>
                <a:latin typeface="Lucida Sans Unicode"/>
              </a:rPr>
              <a:t>Hierarchy of Needs</a:t>
            </a:r>
          </a:p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  <a:latin typeface="Lucida Sans Unicode"/>
              </a:rPr>
              <a:t>Physiological</a:t>
            </a:r>
          </a:p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  <a:latin typeface="Lucida Sans Unicode"/>
              </a:rPr>
              <a:t>Safety</a:t>
            </a:r>
          </a:p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  <a:latin typeface="Lucida Sans Unicode"/>
              </a:rPr>
              <a:t>Love and belonging</a:t>
            </a:r>
          </a:p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  <a:latin typeface="Lucida Sans Unicode"/>
              </a:rPr>
              <a:t>Esteem</a:t>
            </a:r>
          </a:p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  <a:latin typeface="Lucida Sans Unicode"/>
              </a:rPr>
              <a:t>Self-actualisation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59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1.bp.blogspot.com/--iElpdB2kyo/TmeqwOK_VOI/AAAAAAAADU8/-BMGiVsjQ1w/s1600/maslows-hierarchy-of-nee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770" y="231842"/>
            <a:ext cx="8555736" cy="636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55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02986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PETER DRUCKER 1909 - 2005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1224098" cy="4672452"/>
          </a:xfrm>
        </p:spPr>
        <p:txBody>
          <a:bodyPr/>
          <a:lstStyle/>
          <a:p>
            <a:pPr marL="109728" lvl="0" indent="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None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Created management as a discipline with 5 basic management principles:</a:t>
            </a:r>
          </a:p>
          <a:p>
            <a:pPr marL="109728" lvl="0" indent="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None/>
            </a:pPr>
            <a:endParaRPr lang="en-GB" sz="3200" dirty="0">
              <a:solidFill>
                <a:schemeClr val="bg1"/>
              </a:solidFill>
              <a:latin typeface="Lucida Sans Unicode"/>
            </a:endParaRP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Setting objectives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Organising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Motivating and communicating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Establishing measures of performance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Developing people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0298" y="2706242"/>
            <a:ext cx="3239262" cy="2094723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7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GEERT HOFSTEDE 1928-2020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</a:rPr>
              <a:t>Cultural differences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chemeClr val="bg1"/>
                </a:solidFill>
              </a:rPr>
              <a:t>Power distance </a:t>
            </a:r>
            <a:r>
              <a:rPr lang="en-GB" sz="3200" dirty="0">
                <a:solidFill>
                  <a:schemeClr val="bg1"/>
                </a:solidFill>
              </a:rPr>
              <a:t>– perceptions of the degree of inequality in society. Those with a large power distance put greater stress on hierarchies and often have extreme politics, while those with low power distance stress equal rights.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chemeClr val="bg1"/>
                </a:solidFill>
              </a:rPr>
              <a:t>Collectivism versus individualism </a:t>
            </a:r>
            <a:r>
              <a:rPr lang="en-GB" sz="3200" dirty="0">
                <a:solidFill>
                  <a:schemeClr val="bg1"/>
                </a:solidFill>
              </a:rPr>
              <a:t>– the former base their societies on social groups, while the latter stress the identity of the individual.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3428" y="121920"/>
            <a:ext cx="2847975" cy="213360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18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GEERT HOFSTEDE 1928-2020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4000"/>
            <a:ext cx="11107366" cy="4886527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3200" b="1" dirty="0">
                <a:solidFill>
                  <a:schemeClr val="bg1"/>
                </a:solidFill>
              </a:rPr>
              <a:t>Masculinity versus femininity </a:t>
            </a:r>
            <a:r>
              <a:rPr lang="en-GB" sz="3200" dirty="0">
                <a:solidFill>
                  <a:schemeClr val="bg1"/>
                </a:solidFill>
              </a:rPr>
              <a:t>– masculine societies are assertive and competitive, and feminine societies prefer cooperative relationships.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sz="3200" b="1" dirty="0">
                <a:solidFill>
                  <a:schemeClr val="bg1"/>
                </a:solidFill>
              </a:rPr>
              <a:t>Uncertainty avoidance </a:t>
            </a:r>
            <a:r>
              <a:rPr lang="en-GB" sz="3200" dirty="0">
                <a:solidFill>
                  <a:schemeClr val="bg1"/>
                </a:solidFill>
              </a:rPr>
              <a:t>– the avoidance of risks and the creation of rules (countries with low uncertainty avoidance are tolerant of ambiguity and are uncomfortable with regulations).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sz="3200" b="1" dirty="0">
                <a:solidFill>
                  <a:schemeClr val="bg1"/>
                </a:solidFill>
              </a:rPr>
              <a:t>Long-term versus short-term orientation </a:t>
            </a:r>
            <a:r>
              <a:rPr lang="en-GB" sz="3200" dirty="0">
                <a:solidFill>
                  <a:schemeClr val="bg1"/>
                </a:solidFill>
              </a:rPr>
              <a:t>– Anglo-Saxon Western countries are decidedly short-term in their focus, unlike China and Far Eastern countries</a:t>
            </a:r>
            <a:r>
              <a:rPr lang="en-GB" sz="3200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79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365125"/>
            <a:ext cx="94488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HENRY MINTZBERG b.1939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980906" cy="4486275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bg1"/>
                </a:solidFill>
              </a:rPr>
              <a:t>Mintzberg</a:t>
            </a:r>
            <a:r>
              <a:rPr lang="en-GB" sz="3200" dirty="0">
                <a:solidFill>
                  <a:schemeClr val="bg1"/>
                </a:solidFill>
              </a:rPr>
              <a:t> found that managers’ work occurs in very short episodes, is highly fragmented, frequently interrupted and brief in duration.</a:t>
            </a:r>
          </a:p>
          <a:p>
            <a:r>
              <a:rPr lang="en-GB" sz="3200" dirty="0">
                <a:solidFill>
                  <a:schemeClr val="bg1"/>
                </a:solidFill>
              </a:rPr>
              <a:t>Managers are not systematic, reflective planners, but prefer activities that are current, specific, well-defined and non-routine. </a:t>
            </a:r>
          </a:p>
          <a:p>
            <a:r>
              <a:rPr lang="en-GB" sz="3200" dirty="0">
                <a:solidFill>
                  <a:schemeClr val="bg1"/>
                </a:solidFill>
              </a:rPr>
              <a:t>The complexity of organisations means that managers are driven to brevity, fragmentation and superficiality.</a:t>
            </a:r>
          </a:p>
          <a:p>
            <a:r>
              <a:rPr lang="en-GB" sz="3200" dirty="0">
                <a:solidFill>
                  <a:schemeClr val="bg1"/>
                </a:solidFill>
              </a:rPr>
              <a:t>Managers use a ‘bounded rationality’ model of decision making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6228" y="0"/>
            <a:ext cx="1768729" cy="1768729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386" y="365125"/>
            <a:ext cx="3393312" cy="5452015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Mintzberg’s</a:t>
            </a:r>
            <a:r>
              <a:rPr lang="en-GB" dirty="0">
                <a:solidFill>
                  <a:schemeClr val="bg1"/>
                </a:solidFill>
              </a:rPr>
              <a:t> ‘bounded rationality’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Open University Business School as cited in Robinson (2005)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8813" y="0"/>
            <a:ext cx="7543801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789906" y="1935804"/>
            <a:ext cx="1721796" cy="1099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789906" y="3529519"/>
            <a:ext cx="1721796" cy="1099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789906" y="5123234"/>
            <a:ext cx="1721796" cy="1099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4792493" y="3771089"/>
            <a:ext cx="1335933" cy="674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013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47908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PETER SENGE b.1947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33599"/>
            <a:ext cx="10515600" cy="40433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 an environment of rapid change only those organisations that have the flexibility and skills to adapt will survive</a:t>
            </a:r>
          </a:p>
          <a:p>
            <a:r>
              <a:rPr lang="en-GB" sz="3600" dirty="0">
                <a:solidFill>
                  <a:schemeClr val="bg1"/>
                </a:solidFill>
              </a:rPr>
              <a:t>To outperform the competition, organisations must gain the commitment of all employees, no matter what their level, and nurture their capacity to learn.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3620" y="105791"/>
            <a:ext cx="2129028" cy="2154374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97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40824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5 basic disciplines for the learning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90799"/>
            <a:ext cx="11039272" cy="382945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Systems thinking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fundamental to the learning organisation philosophy is the ability to see the whole, rather than focusing on the parts.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mastery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the proficiency to live in ‘a continual learning mode’, which brings self confidence to the individual, who is not afraid to admit ignorance and the need to grow.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12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8078" y="104783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5 basic disciplines for the learning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90800"/>
            <a:ext cx="11156004" cy="393645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32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models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deeply ingrained assumptions, generalisations or even pictures and images that influence how we understand the world and how we take action.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sz="32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shared vision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a genuine vision that encourages people to excel and learn because they want to.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348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6200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5 basic disciplines for the learning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9808" y="2185416"/>
            <a:ext cx="4919472" cy="43418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Team learning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because</a:t>
            </a:r>
            <a:r>
              <a:rPr lang="en-GB" sz="3200" b="0" i="0" u="none" strike="noStrik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need to be able to act</a:t>
            </a:r>
            <a:r>
              <a:rPr lang="en-GB" sz="3200" b="0" i="0" u="none" strike="noStrik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together and learn from</a:t>
            </a:r>
            <a:r>
              <a:rPr lang="en-GB" sz="3200" b="0" i="0" u="none" strike="noStrik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other in order to</a:t>
            </a:r>
            <a:r>
              <a:rPr lang="en-GB" sz="3200" b="0" i="0" u="none" strike="noStrik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 maximum</a:t>
            </a:r>
            <a:r>
              <a:rPr lang="en-GB" sz="3200" b="0" i="0" u="none" strike="noStrik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creativity and innovation.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49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280" y="2185416"/>
            <a:ext cx="6496431" cy="3057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75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6747D-DD54-4CEF-BCBD-71E3DB41C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0" y="1752600"/>
            <a:ext cx="4114797" cy="1989192"/>
          </a:xfrm>
        </p:spPr>
        <p:txBody>
          <a:bodyPr>
            <a:normAutofit/>
          </a:bodyPr>
          <a:lstStyle/>
          <a:p>
            <a:br>
              <a:rPr lang="en-GB" sz="4000" b="1" i="1" dirty="0"/>
            </a:br>
            <a:br>
              <a:rPr lang="en-GB" sz="4000" b="1" i="1" dirty="0"/>
            </a:br>
            <a:r>
              <a:rPr lang="en-GB" sz="4000" b="1" i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43736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502229"/>
            <a:ext cx="10765971" cy="4674734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Heslop, D (2016) ‘Political System,’ an article for the Encyclopaedia available at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https://www.britannica.com/topic/political-system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Kellerman B (2004) ‘Leadership: warts and all’, Harvard Business Review, January, pp. 40–45.</a:t>
            </a:r>
          </a:p>
          <a:p>
            <a:r>
              <a:rPr lang="en-GB" dirty="0" err="1">
                <a:solidFill>
                  <a:schemeClr val="bg1"/>
                </a:solidFill>
              </a:rPr>
              <a:t>Luthans</a:t>
            </a:r>
            <a:r>
              <a:rPr lang="en-GB" dirty="0">
                <a:solidFill>
                  <a:schemeClr val="bg1"/>
                </a:solidFill>
              </a:rPr>
              <a:t> F(1988) ‘Successful versus effective real managers’, Academy of Management Executive, </a:t>
            </a:r>
            <a:r>
              <a:rPr lang="en-GB" dirty="0" err="1">
                <a:solidFill>
                  <a:schemeClr val="bg1"/>
                </a:solidFill>
              </a:rPr>
              <a:t>vol</a:t>
            </a:r>
            <a:r>
              <a:rPr lang="en-GB" dirty="0">
                <a:solidFill>
                  <a:schemeClr val="bg1"/>
                </a:solidFill>
              </a:rPr>
              <a:t> II, no. 2.</a:t>
            </a:r>
          </a:p>
          <a:p>
            <a:r>
              <a:rPr lang="en-GB" sz="2800" dirty="0">
                <a:solidFill>
                  <a:schemeClr val="bg1"/>
                </a:solidFill>
              </a:rPr>
              <a:t>Moorcroft R (2000) Managing in the 21st Century. The British Journal of Administrative Management. January/ February. P 10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Pollard (1978) Developments in Management Thought.</a:t>
            </a:r>
          </a:p>
          <a:p>
            <a:pPr lvl="0"/>
            <a:r>
              <a:rPr lang="en-GB" sz="2600" dirty="0" err="1">
                <a:solidFill>
                  <a:schemeClr val="bg1"/>
                </a:solidFill>
              </a:rPr>
              <a:t>Roskin</a:t>
            </a:r>
            <a:r>
              <a:rPr lang="en-GB" sz="2600" dirty="0">
                <a:solidFill>
                  <a:schemeClr val="bg1"/>
                </a:solidFill>
              </a:rPr>
              <a:t>, MG (2009) ‘Political Science’, an article for the Encyclopaedia available at </a:t>
            </a:r>
            <a:r>
              <a:rPr lang="en-GB" sz="2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https://www.britannica.com/topic/political-science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Robinson D (2005) Management Theorists – Thinkers for the 21st Century: a three part series. Training Journal, January, February and March 2005.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39370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Further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Abrahams, M (2012) Improbable research: why random selection of MPs may be the best, available at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https://www.theguardian.com/education/2012/apr/16/improbable-research-politicians-random-selection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 err="1">
                <a:solidFill>
                  <a:schemeClr val="bg1"/>
                </a:solidFill>
              </a:rPr>
              <a:t>Gray</a:t>
            </a:r>
            <a:r>
              <a:rPr lang="en-GB" dirty="0">
                <a:solidFill>
                  <a:schemeClr val="bg1"/>
                </a:solidFill>
              </a:rPr>
              <a:t>, A (2016) The troubling charts that show young people are losing faith in democracy, available at 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https://www.weforum.org/agenda/2016/12/charts-that-show-young-people-losing-faith-in-democracy/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Williams Z, (2016) Our democracy is broken: here’s a utopian idea for fixing it, Guardian online 9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January 2017 available at 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https://www.theguardian.com/commentisfree/2017/jan/09/citizens-juries-democratic-utopia-politics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52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78002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B3C87-CB35-6A42-C351-F6E9F6634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19118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1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1_Text 4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0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200_Powerpoint Template Standard 4x3</Template>
  <TotalTime>98</TotalTime>
  <Words>2538</Words>
  <Application>Microsoft Office PowerPoint</Application>
  <PresentationFormat>Widescreen</PresentationFormat>
  <Paragraphs>312</Paragraphs>
  <Slides>53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18</vt:i4>
      </vt:variant>
      <vt:variant>
        <vt:lpstr>Slide Titles</vt:lpstr>
      </vt:variant>
      <vt:variant>
        <vt:i4>53</vt:i4>
      </vt:variant>
    </vt:vector>
  </HeadingPairs>
  <TitlesOfParts>
    <vt:vector size="77" baseType="lpstr">
      <vt:lpstr>Arial</vt:lpstr>
      <vt:lpstr>Calibri</vt:lpstr>
      <vt:lpstr>Calibri Light</vt:lpstr>
      <vt:lpstr>Lucida Sans Unicode</vt:lpstr>
      <vt:lpstr>Raleway</vt:lpstr>
      <vt:lpstr>Verdana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1_Title Slide 1</vt:lpstr>
      <vt:lpstr>1_Text 4</vt:lpstr>
      <vt:lpstr> Strategic&amp; Agile Business  Management  BMMB7027D</vt:lpstr>
      <vt:lpstr>PowerPoint Presentation</vt:lpstr>
      <vt:lpstr>Aims</vt:lpstr>
      <vt:lpstr>What is Strategy?</vt:lpstr>
      <vt:lpstr>What is Strategic Management?</vt:lpstr>
      <vt:lpstr>Politicians, leaders and heads of state</vt:lpstr>
      <vt:lpstr>Political systems</vt:lpstr>
      <vt:lpstr>PowerPoint Presentation</vt:lpstr>
      <vt:lpstr>John Locke (1688-1774)</vt:lpstr>
      <vt:lpstr>The significance of ideas …</vt:lpstr>
      <vt:lpstr>NICCOLO MACHIAVELLI, 1469–1527</vt:lpstr>
      <vt:lpstr>NICCOLO MACHIAVELLI, 1469–1527</vt:lpstr>
      <vt:lpstr>Does this sound familiar?</vt:lpstr>
      <vt:lpstr>Murdoch, Ailes and their protege</vt:lpstr>
      <vt:lpstr>PowerPoint Presentation</vt:lpstr>
      <vt:lpstr>Application of key concepts</vt:lpstr>
      <vt:lpstr>Worrying modern phenomena</vt:lpstr>
      <vt:lpstr>The ethics of leading …</vt:lpstr>
      <vt:lpstr>Professor Kishore Mahbubani</vt:lpstr>
      <vt:lpstr>PowerPoint Presentation</vt:lpstr>
      <vt:lpstr>Looking back and looking forward</vt:lpstr>
      <vt:lpstr>HENRI FAYOL 1841–1925</vt:lpstr>
      <vt:lpstr>Fayol’s functions of management</vt:lpstr>
      <vt:lpstr>Fayol’s Principles of Management</vt:lpstr>
      <vt:lpstr>Fayol’s Principles of Management</vt:lpstr>
      <vt:lpstr>Fayol’s Principles of Management</vt:lpstr>
      <vt:lpstr>Moorcroft’s 10 ‘New’ Principles </vt:lpstr>
      <vt:lpstr>FW TAYLOR 1856–1915</vt:lpstr>
      <vt:lpstr>FW TAYLOR 1856–1915</vt:lpstr>
      <vt:lpstr>Frank B and Lilian M Gilbreth</vt:lpstr>
      <vt:lpstr>MAX WEBER 1864–1920</vt:lpstr>
      <vt:lpstr>PowerPoint Presentation</vt:lpstr>
      <vt:lpstr>MAX WEBER 1864–1920</vt:lpstr>
      <vt:lpstr>Weber’s characteristics of bureaucracy</vt:lpstr>
      <vt:lpstr>Weber’s characteristics of bureaucracy</vt:lpstr>
      <vt:lpstr>JD Mooney 1884 - 1957</vt:lpstr>
      <vt:lpstr>JD Mooney 1884 - 1957</vt:lpstr>
      <vt:lpstr>MARY PARKER FOLLETT, 1868–1933</vt:lpstr>
      <vt:lpstr>ABRAHAM MASLOW 1908–1970</vt:lpstr>
      <vt:lpstr>PowerPoint Presentation</vt:lpstr>
      <vt:lpstr>PETER DRUCKER 1909 - 2005</vt:lpstr>
      <vt:lpstr>GEERT HOFSTEDE 1928-2020</vt:lpstr>
      <vt:lpstr>GEERT HOFSTEDE 1928-2020</vt:lpstr>
      <vt:lpstr>HENRY MINTZBERG b.1939</vt:lpstr>
      <vt:lpstr>Mintzberg’s ‘bounded rationality’  Open University Business School as cited in Robinson (2005)</vt:lpstr>
      <vt:lpstr>PETER SENGE b.1947</vt:lpstr>
      <vt:lpstr>5 basic disciplines for the learning organisation</vt:lpstr>
      <vt:lpstr>5 basic disciplines for the learning organisation</vt:lpstr>
      <vt:lpstr>5 basic disciplines for the learning organisation</vt:lpstr>
      <vt:lpstr>  Any questions?</vt:lpstr>
      <vt:lpstr>References</vt:lpstr>
      <vt:lpstr>Further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Strategic Management</dc:title>
  <dc:creator>USER10</dc:creator>
  <cp:lastModifiedBy>Mike Durke</cp:lastModifiedBy>
  <cp:revision>26</cp:revision>
  <dcterms:created xsi:type="dcterms:W3CDTF">2007-06-22T17:38:19Z</dcterms:created>
  <dcterms:modified xsi:type="dcterms:W3CDTF">2024-01-18T11:40:39Z</dcterms:modified>
</cp:coreProperties>
</file>