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3" r:id="rId1"/>
  </p:sldMasterIdLst>
  <p:sldIdLst>
    <p:sldId id="256" r:id="rId2"/>
    <p:sldId id="262" r:id="rId3"/>
    <p:sldId id="263" r:id="rId4"/>
    <p:sldId id="261" r:id="rId5"/>
    <p:sldId id="257" r:id="rId6"/>
    <p:sldId id="264" r:id="rId7"/>
    <p:sldId id="26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382" autoAdjust="0"/>
    <p:restoredTop sz="94660"/>
  </p:normalViewPr>
  <p:slideViewPr>
    <p:cSldViewPr snapToGrid="0">
      <p:cViewPr varScale="1">
        <p:scale>
          <a:sx n="73" d="100"/>
          <a:sy n="73" d="100"/>
        </p:scale>
        <p:origin x="68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D1A204-7A05-437C-B726-C23AD1E93D8B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BD65775-DDB4-4E41-981F-56E7CAAD6D36}">
      <dgm:prSet custT="1"/>
      <dgm:spPr/>
      <dgm:t>
        <a:bodyPr/>
        <a:lstStyle/>
        <a:p>
          <a:pPr rtl="0"/>
          <a:r>
            <a:rPr lang="en-GB" sz="2400" b="1" u="sng" dirty="0" smtClean="0"/>
            <a:t>Digital </a:t>
          </a:r>
          <a:r>
            <a:rPr lang="en-GB" sz="2400" b="1" u="sng" dirty="0" smtClean="0"/>
            <a:t>Skills and Research Methods</a:t>
          </a:r>
          <a:br>
            <a:rPr lang="en-GB" sz="2400" b="1" u="sng" dirty="0" smtClean="0"/>
          </a:br>
          <a:r>
            <a:rPr lang="en-GB" sz="2400" dirty="0" smtClean="0"/>
            <a:t>Module Code:  LCHS4007</a:t>
          </a:r>
          <a:br>
            <a:rPr lang="en-GB" sz="2400" dirty="0" smtClean="0"/>
          </a:br>
          <a:r>
            <a:rPr lang="en-GB" sz="2400" dirty="0" smtClean="0"/>
            <a:t>Assignment Title:  Component 1</a:t>
          </a:r>
          <a:br>
            <a:rPr lang="en-GB" sz="2400" dirty="0" smtClean="0"/>
          </a:br>
          <a:r>
            <a:rPr lang="en-GB" sz="2400" dirty="0" smtClean="0"/>
            <a:t>Topic: Writing care-related documents/care documents   </a:t>
          </a:r>
          <a:br>
            <a:rPr lang="en-GB" sz="2400" dirty="0" smtClean="0"/>
          </a:br>
          <a:r>
            <a:rPr lang="en-GB" sz="2400" dirty="0" smtClean="0"/>
            <a:t>Student name:  Sophia Johnson</a:t>
          </a:r>
          <a:br>
            <a:rPr lang="en-GB" sz="2400" dirty="0" smtClean="0"/>
          </a:br>
          <a:r>
            <a:rPr lang="en-GB" sz="2400" dirty="0" smtClean="0"/>
            <a:t>Student </a:t>
          </a:r>
          <a:r>
            <a:rPr lang="en-GB" sz="2400" dirty="0" smtClean="0"/>
            <a:t>ID: </a:t>
          </a:r>
          <a:r>
            <a:rPr lang="en-GB" sz="2400" dirty="0" smtClean="0"/>
            <a:t>2538701</a:t>
          </a:r>
        </a:p>
        <a:p>
          <a:pPr rtl="0"/>
          <a:r>
            <a:rPr lang="en-GB" sz="2400" dirty="0" smtClean="0"/>
            <a:t>Lecturer: Mr </a:t>
          </a:r>
          <a:r>
            <a:rPr lang="en-GB" sz="2400" dirty="0" err="1" smtClean="0"/>
            <a:t>Amitave</a:t>
          </a:r>
          <a:r>
            <a:rPr lang="en-GB" sz="2400" dirty="0" smtClean="0"/>
            <a:t> </a:t>
          </a:r>
          <a:r>
            <a:rPr lang="en-GB" sz="2400" dirty="0" err="1" smtClean="0"/>
            <a:t>Banik</a:t>
          </a:r>
          <a:endParaRPr lang="en-GB" sz="2400" dirty="0"/>
        </a:p>
      </dgm:t>
    </dgm:pt>
    <dgm:pt modelId="{F4EF70EE-A5F1-4736-B83D-A0C6A9AB3111}" type="parTrans" cxnId="{E14C7C15-DDAC-4A0F-8D50-223DF67FCED5}">
      <dgm:prSet/>
      <dgm:spPr/>
      <dgm:t>
        <a:bodyPr/>
        <a:lstStyle/>
        <a:p>
          <a:endParaRPr lang="en-US"/>
        </a:p>
      </dgm:t>
    </dgm:pt>
    <dgm:pt modelId="{D50C27AF-1706-4A4A-B67B-CE5545446AAE}" type="sibTrans" cxnId="{E14C7C15-DDAC-4A0F-8D50-223DF67FCED5}">
      <dgm:prSet/>
      <dgm:spPr/>
      <dgm:t>
        <a:bodyPr/>
        <a:lstStyle/>
        <a:p>
          <a:endParaRPr lang="en-US"/>
        </a:p>
      </dgm:t>
    </dgm:pt>
    <dgm:pt modelId="{2C0086B4-881E-4380-AC7F-5885FB845453}" type="pres">
      <dgm:prSet presAssocID="{8DD1A204-7A05-437C-B726-C23AD1E93D8B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48AA54A-9B89-4028-8C80-2C761DAF15EF}" type="pres">
      <dgm:prSet presAssocID="{8BD65775-DDB4-4E41-981F-56E7CAAD6D36}" presName="circle1" presStyleLbl="node1" presStyleIdx="0" presStyleCnt="1"/>
      <dgm:spPr/>
      <dgm:t>
        <a:bodyPr/>
        <a:lstStyle/>
        <a:p>
          <a:endParaRPr lang="en-US"/>
        </a:p>
      </dgm:t>
    </dgm:pt>
    <dgm:pt modelId="{E20DCB1E-CCC4-4219-8CBF-D88357CFE1FE}" type="pres">
      <dgm:prSet presAssocID="{8BD65775-DDB4-4E41-981F-56E7CAAD6D36}" presName="space" presStyleCnt="0"/>
      <dgm:spPr/>
      <dgm:t>
        <a:bodyPr/>
        <a:lstStyle/>
        <a:p>
          <a:endParaRPr lang="en-US"/>
        </a:p>
      </dgm:t>
    </dgm:pt>
    <dgm:pt modelId="{B52EDDE8-DAEF-49EA-919D-EFAE464AF90C}" type="pres">
      <dgm:prSet presAssocID="{8BD65775-DDB4-4E41-981F-56E7CAAD6D36}" presName="rect1" presStyleLbl="alignAcc1" presStyleIdx="0" presStyleCnt="1"/>
      <dgm:spPr/>
      <dgm:t>
        <a:bodyPr/>
        <a:lstStyle/>
        <a:p>
          <a:endParaRPr lang="en-US"/>
        </a:p>
      </dgm:t>
    </dgm:pt>
    <dgm:pt modelId="{EC1A4BF9-A279-4143-A07D-AF28204A6DD6}" type="pres">
      <dgm:prSet presAssocID="{8BD65775-DDB4-4E41-981F-56E7CAAD6D36}" presName="rect1ParTxNoCh" presStyleLbl="alignAcc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59C8281-7C36-452D-AEA0-2CC9C84985EB}" type="presOf" srcId="{8BD65775-DDB4-4E41-981F-56E7CAAD6D36}" destId="{EC1A4BF9-A279-4143-A07D-AF28204A6DD6}" srcOrd="1" destOrd="0" presId="urn:microsoft.com/office/officeart/2005/8/layout/target3"/>
    <dgm:cxn modelId="{F34F8353-EE31-4DFD-8582-77620D0D323E}" type="presOf" srcId="{8DD1A204-7A05-437C-B726-C23AD1E93D8B}" destId="{2C0086B4-881E-4380-AC7F-5885FB845453}" srcOrd="0" destOrd="0" presId="urn:microsoft.com/office/officeart/2005/8/layout/target3"/>
    <dgm:cxn modelId="{E14C7C15-DDAC-4A0F-8D50-223DF67FCED5}" srcId="{8DD1A204-7A05-437C-B726-C23AD1E93D8B}" destId="{8BD65775-DDB4-4E41-981F-56E7CAAD6D36}" srcOrd="0" destOrd="0" parTransId="{F4EF70EE-A5F1-4736-B83D-A0C6A9AB3111}" sibTransId="{D50C27AF-1706-4A4A-B67B-CE5545446AAE}"/>
    <dgm:cxn modelId="{F4EBF479-38C1-4261-B5DD-DBA6AE8C0247}" type="presOf" srcId="{8BD65775-DDB4-4E41-981F-56E7CAAD6D36}" destId="{B52EDDE8-DAEF-49EA-919D-EFAE464AF90C}" srcOrd="0" destOrd="0" presId="urn:microsoft.com/office/officeart/2005/8/layout/target3"/>
    <dgm:cxn modelId="{23E5D9B9-7B72-4686-A1BA-8BA7E25D1229}" type="presParOf" srcId="{2C0086B4-881E-4380-AC7F-5885FB845453}" destId="{648AA54A-9B89-4028-8C80-2C761DAF15EF}" srcOrd="0" destOrd="0" presId="urn:microsoft.com/office/officeart/2005/8/layout/target3"/>
    <dgm:cxn modelId="{F8560814-4435-48BB-BE55-E06851D5BB2B}" type="presParOf" srcId="{2C0086B4-881E-4380-AC7F-5885FB845453}" destId="{E20DCB1E-CCC4-4219-8CBF-D88357CFE1FE}" srcOrd="1" destOrd="0" presId="urn:microsoft.com/office/officeart/2005/8/layout/target3"/>
    <dgm:cxn modelId="{14A6F27B-1138-4F72-A7CB-FDB22FCEE821}" type="presParOf" srcId="{2C0086B4-881E-4380-AC7F-5885FB845453}" destId="{B52EDDE8-DAEF-49EA-919D-EFAE464AF90C}" srcOrd="2" destOrd="0" presId="urn:microsoft.com/office/officeart/2005/8/layout/target3"/>
    <dgm:cxn modelId="{3B9A6A2C-3535-4E47-B375-62FD5AFD8A27}" type="presParOf" srcId="{2C0086B4-881E-4380-AC7F-5885FB845453}" destId="{EC1A4BF9-A279-4143-A07D-AF28204A6DD6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8AA54A-9B89-4028-8C80-2C761DAF15EF}">
      <dsp:nvSpPr>
        <dsp:cNvPr id="0" name=""/>
        <dsp:cNvSpPr/>
      </dsp:nvSpPr>
      <dsp:spPr>
        <a:xfrm>
          <a:off x="0" y="0"/>
          <a:ext cx="2491915" cy="249191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2EDDE8-DAEF-49EA-919D-EFAE464AF90C}">
      <dsp:nvSpPr>
        <dsp:cNvPr id="0" name=""/>
        <dsp:cNvSpPr/>
      </dsp:nvSpPr>
      <dsp:spPr>
        <a:xfrm>
          <a:off x="1245957" y="0"/>
          <a:ext cx="7941794" cy="24919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u="sng" kern="1200" dirty="0" smtClean="0"/>
            <a:t>Digital </a:t>
          </a:r>
          <a:r>
            <a:rPr lang="en-GB" sz="2400" b="1" u="sng" kern="1200" dirty="0" smtClean="0"/>
            <a:t>Skills and Research Methods</a:t>
          </a:r>
          <a:br>
            <a:rPr lang="en-GB" sz="2400" b="1" u="sng" kern="1200" dirty="0" smtClean="0"/>
          </a:br>
          <a:r>
            <a:rPr lang="en-GB" sz="2400" kern="1200" dirty="0" smtClean="0"/>
            <a:t>Module Code:  LCHS4007</a:t>
          </a:r>
          <a:br>
            <a:rPr lang="en-GB" sz="2400" kern="1200" dirty="0" smtClean="0"/>
          </a:br>
          <a:r>
            <a:rPr lang="en-GB" sz="2400" kern="1200" dirty="0" smtClean="0"/>
            <a:t>Assignment Title:  Component 1</a:t>
          </a:r>
          <a:br>
            <a:rPr lang="en-GB" sz="2400" kern="1200" dirty="0" smtClean="0"/>
          </a:br>
          <a:r>
            <a:rPr lang="en-GB" sz="2400" kern="1200" dirty="0" smtClean="0"/>
            <a:t>Topic: Writing care-related documents/care documents   </a:t>
          </a:r>
          <a:br>
            <a:rPr lang="en-GB" sz="2400" kern="1200" dirty="0" smtClean="0"/>
          </a:br>
          <a:r>
            <a:rPr lang="en-GB" sz="2400" kern="1200" dirty="0" smtClean="0"/>
            <a:t>Student name:  Sophia Johnson</a:t>
          </a:r>
          <a:br>
            <a:rPr lang="en-GB" sz="2400" kern="1200" dirty="0" smtClean="0"/>
          </a:br>
          <a:r>
            <a:rPr lang="en-GB" sz="2400" kern="1200" dirty="0" smtClean="0"/>
            <a:t>Student </a:t>
          </a:r>
          <a:r>
            <a:rPr lang="en-GB" sz="2400" kern="1200" dirty="0" smtClean="0"/>
            <a:t>ID: </a:t>
          </a:r>
          <a:r>
            <a:rPr lang="en-GB" sz="2400" kern="1200" dirty="0" smtClean="0"/>
            <a:t>2538701</a:t>
          </a:r>
        </a:p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Lecturer: Mr </a:t>
          </a:r>
          <a:r>
            <a:rPr lang="en-GB" sz="2400" kern="1200" dirty="0" err="1" smtClean="0"/>
            <a:t>Amitave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Banik</a:t>
          </a:r>
          <a:endParaRPr lang="en-GB" sz="2400" kern="1200" dirty="0"/>
        </a:p>
      </dsp:txBody>
      <dsp:txXfrm>
        <a:off x="1245957" y="0"/>
        <a:ext cx="7941794" cy="2491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046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756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135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081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331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523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103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754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186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205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903967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3049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46425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5194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1050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051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928412-9A2B-4E97-8582-32CB9AE2F762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979B049-08D6-4801-8D61-3FC5E27B0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6151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64" r:id="rId1"/>
    <p:sldLayoutId id="2147484065" r:id="rId2"/>
    <p:sldLayoutId id="2147484066" r:id="rId3"/>
    <p:sldLayoutId id="2147484067" r:id="rId4"/>
    <p:sldLayoutId id="2147484068" r:id="rId5"/>
    <p:sldLayoutId id="2147484069" r:id="rId6"/>
    <p:sldLayoutId id="2147484070" r:id="rId7"/>
    <p:sldLayoutId id="2147484071" r:id="rId8"/>
    <p:sldLayoutId id="2147484072" r:id="rId9"/>
    <p:sldLayoutId id="2147484073" r:id="rId10"/>
    <p:sldLayoutId id="2147484074" r:id="rId11"/>
    <p:sldLayoutId id="2147484075" r:id="rId12"/>
    <p:sldLayoutId id="2147484076" r:id="rId13"/>
    <p:sldLayoutId id="2147484077" r:id="rId14"/>
    <p:sldLayoutId id="2147484078" r:id="rId15"/>
    <p:sldLayoutId id="214748407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1238793708"/>
              </p:ext>
            </p:extLst>
          </p:nvPr>
        </p:nvGraphicFramePr>
        <p:xfrm>
          <a:off x="1290269" y="2455817"/>
          <a:ext cx="9187752" cy="2491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16598" y="5648552"/>
            <a:ext cx="9144000" cy="165576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Isosceles Triangle 6"/>
          <p:cNvSpPr/>
          <p:nvPr/>
        </p:nvSpPr>
        <p:spPr>
          <a:xfrm>
            <a:off x="8773610" y="648182"/>
            <a:ext cx="45719" cy="4571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0" name="Picture 2" descr="caredocs - Care Management Matter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302" y="5338404"/>
            <a:ext cx="3222592" cy="1519596"/>
          </a:xfrm>
          <a:prstGeom prst="rect">
            <a:avLst/>
          </a:prstGeom>
          <a:ln>
            <a:noFill/>
          </a:ln>
          <a:effectLst>
            <a:glow rad="228600">
              <a:schemeClr val="accent2">
                <a:satMod val="175000"/>
                <a:alpha val="40000"/>
              </a:schemeClr>
            </a:glow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University of Wales Trinity Saint David - Wikipedia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164" y="80786"/>
            <a:ext cx="1999961" cy="221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3351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1432" y="72252"/>
            <a:ext cx="7653866" cy="750185"/>
          </a:xfrm>
        </p:spPr>
        <p:txBody>
          <a:bodyPr>
            <a:normAutofit/>
          </a:bodyPr>
          <a:lstStyle/>
          <a:p>
            <a:pPr algn="ctr"/>
            <a:r>
              <a:rPr lang="en-GB" u="sng" dirty="0" smtClean="0">
                <a:latin typeface="Algerian" panose="04020705040A02060702" pitchFamily="82" charset="0"/>
              </a:rPr>
              <a:t>care documentation</a:t>
            </a:r>
            <a:endParaRPr lang="en-GB" u="sng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0040" y="1364313"/>
            <a:ext cx="8596668" cy="3723272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Medication </a:t>
            </a:r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administered</a:t>
            </a:r>
          </a:p>
          <a:p>
            <a:pPr marL="0" indent="0">
              <a:buNone/>
            </a:pPr>
            <a:r>
              <a:rPr lang="en-GB" sz="3200" dirty="0" smtClean="0"/>
              <a:t>Keeps </a:t>
            </a:r>
            <a:r>
              <a:rPr lang="en-GB" sz="3200" dirty="0"/>
              <a:t>an accurate record of medicines given </a:t>
            </a:r>
            <a:r>
              <a:rPr lang="en-GB" sz="3200" dirty="0" smtClean="0"/>
              <a:t>to support </a:t>
            </a:r>
            <a:r>
              <a:rPr lang="en-GB" sz="3200" dirty="0"/>
              <a:t>safe </a:t>
            </a:r>
            <a:r>
              <a:rPr lang="en-GB" sz="3200" dirty="0" smtClean="0"/>
              <a:t>and </a:t>
            </a:r>
            <a:r>
              <a:rPr lang="en-GB" sz="3200" dirty="0"/>
              <a:t>effective care (NICE, 2022)</a:t>
            </a:r>
            <a:endParaRPr lang="en-GB" sz="3200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Care plans</a:t>
            </a:r>
          </a:p>
          <a:p>
            <a:pPr marL="0" indent="0">
              <a:buNone/>
            </a:pPr>
            <a:r>
              <a:rPr lang="en-GB" sz="3200" dirty="0"/>
              <a:t>Records residents' changing needs and preferences to ensure they receive safe, personalised and effective care</a:t>
            </a:r>
            <a:endParaRPr lang="en-GB" sz="32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Record 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residents daily </a:t>
            </a:r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care</a:t>
            </a:r>
          </a:p>
          <a:p>
            <a:pPr marL="0" indent="0">
              <a:buNone/>
            </a:pPr>
            <a:r>
              <a:rPr lang="en-GB" sz="3200" dirty="0"/>
              <a:t>Documents the care and support provided each day, ensuring staff have accurate information to </a:t>
            </a:r>
            <a:r>
              <a:rPr lang="en-GB" sz="3200" dirty="0" smtClean="0"/>
              <a:t>deliver </a:t>
            </a:r>
            <a:r>
              <a:rPr lang="en-GB" sz="3200" dirty="0"/>
              <a:t>safe and consistent care</a:t>
            </a:r>
            <a:r>
              <a:rPr lang="en-GB" sz="3200" dirty="0" smtClean="0"/>
              <a:t>.( </a:t>
            </a:r>
            <a:r>
              <a:rPr lang="en-GB" sz="3200" dirty="0"/>
              <a:t>RCN, 2021)</a:t>
            </a:r>
            <a:endParaRPr lang="en-GB" sz="3200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Completes risk assessments</a:t>
            </a:r>
          </a:p>
          <a:p>
            <a:pPr marL="0" indent="0">
              <a:buNone/>
            </a:pPr>
            <a:r>
              <a:rPr lang="en-GB" sz="3200" dirty="0" smtClean="0"/>
              <a:t>Potential helps identify risks residents may pose and allows for staff to organise a safe care plan and reduce the likelihood of harm </a:t>
            </a:r>
          </a:p>
          <a:p>
            <a:pPr marL="914400" lvl="2" indent="0">
              <a:buNone/>
            </a:pPr>
            <a:endParaRPr lang="en-GB" dirty="0"/>
          </a:p>
          <a:p>
            <a:pPr lvl="2">
              <a:buFont typeface="Wingdings" panose="05000000000000000000" pitchFamily="2" charset="2"/>
              <a:buChar char="v"/>
            </a:pPr>
            <a:endParaRPr lang="en-GB" dirty="0" smtClean="0"/>
          </a:p>
          <a:p>
            <a:pPr marL="914400" lvl="2" indent="0">
              <a:buNone/>
            </a:pPr>
            <a:endParaRPr lang="en-GB" dirty="0"/>
          </a:p>
          <a:p>
            <a:pPr marL="914400" lvl="2" indent="0">
              <a:buNone/>
            </a:pPr>
            <a:endParaRPr lang="en-GB" dirty="0" smtClean="0"/>
          </a:p>
          <a:p>
            <a:pPr marL="914400" lvl="2" indent="0">
              <a:buNone/>
            </a:pPr>
            <a:endParaRPr lang="en-GB" dirty="0" smtClean="0"/>
          </a:p>
          <a:p>
            <a:pPr marL="914400" lvl="2" indent="0">
              <a:buNone/>
            </a:pPr>
            <a:endParaRPr lang="en-GB" dirty="0"/>
          </a:p>
          <a:p>
            <a:pPr marL="914400" lvl="2" indent="0">
              <a:buNone/>
            </a:pPr>
            <a:endParaRPr lang="en-GB" dirty="0" smtClean="0"/>
          </a:p>
          <a:p>
            <a:pPr marL="914400" lvl="2" indent="0">
              <a:buNone/>
            </a:pPr>
            <a:endParaRPr lang="en-GB" dirty="0" smtClean="0"/>
          </a:p>
          <a:p>
            <a:pPr>
              <a:buFont typeface="Wingdings" panose="05000000000000000000" pitchFamily="2" charset="2"/>
              <a:buChar char="v"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>
              <a:buFont typeface="Wingdings" panose="05000000000000000000" pitchFamily="2" charset="2"/>
              <a:buChar char="v"/>
            </a:pPr>
            <a:endParaRPr lang="en-GB" sz="3200" dirty="0"/>
          </a:p>
        </p:txBody>
      </p:sp>
      <p:pic>
        <p:nvPicPr>
          <p:cNvPr id="10" name="Picture 9" descr="At &lt;strong&gt;Risk&lt;/strong&gt; Assessment - Free of Charge Creative Commons Post it Note image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73819">
            <a:off x="340374" y="513147"/>
            <a:ext cx="1839724" cy="1226483"/>
          </a:xfrm>
          <a:prstGeom prst="rect">
            <a:avLst/>
          </a:prstGeom>
        </p:spPr>
      </p:pic>
      <p:pic>
        <p:nvPicPr>
          <p:cNvPr id="11" name="Picture 10" descr="&lt;strong&gt;Medical&lt;/strong&gt; History - Free of Charge Creative Commons &lt;strong&gt;Medical&lt;/strong&gt; image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3360" y="5144290"/>
            <a:ext cx="4767686" cy="1559380"/>
          </a:xfrm>
          <a:prstGeom prst="rect">
            <a:avLst/>
          </a:prstGeom>
        </p:spPr>
      </p:pic>
      <p:pic>
        <p:nvPicPr>
          <p:cNvPr id="12" name="Picture 11" descr="Mª Carmen's blog: abril 20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95684">
            <a:off x="10213737" y="377243"/>
            <a:ext cx="1788366" cy="1230899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6003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757172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1247" y="571036"/>
            <a:ext cx="9707637" cy="6352422"/>
          </a:xfrm>
        </p:spPr>
        <p:txBody>
          <a:bodyPr>
            <a:normAutofit fontScale="25000" lnSpcReduction="20000"/>
          </a:bodyPr>
          <a:lstStyle/>
          <a:p>
            <a:pPr marL="0" lvl="0" indent="0">
              <a:buNone/>
            </a:pPr>
            <a:endParaRPr lang="en-GB" sz="6700" dirty="0">
              <a:solidFill>
                <a:schemeClr val="tx1"/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9800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en-GB" sz="9800" dirty="0" smtClean="0">
                <a:solidFill>
                  <a:schemeClr val="accent1">
                    <a:lumMod val="75000"/>
                  </a:schemeClr>
                </a:solidFill>
              </a:rPr>
              <a:t>pelling </a:t>
            </a:r>
            <a:r>
              <a:rPr lang="en-GB" sz="9800" dirty="0">
                <a:solidFill>
                  <a:schemeClr val="accent1">
                    <a:lumMod val="75000"/>
                  </a:schemeClr>
                </a:solidFill>
              </a:rPr>
              <a:t>and grammar </a:t>
            </a:r>
            <a:r>
              <a:rPr lang="en-GB" sz="9800" dirty="0" smtClean="0">
                <a:solidFill>
                  <a:schemeClr val="accent1">
                    <a:lumMod val="75000"/>
                  </a:schemeClr>
                </a:solidFill>
              </a:rPr>
              <a:t>checking</a:t>
            </a:r>
            <a:endParaRPr lang="en-GB" sz="9800" dirty="0" smtClean="0">
              <a:solidFill>
                <a:schemeClr val="tx1"/>
              </a:solidFill>
            </a:endParaRPr>
          </a:p>
          <a:p>
            <a:pPr marL="0" lvl="0" indent="0">
              <a:buNone/>
            </a:pPr>
            <a:r>
              <a:rPr lang="en-GB" sz="6700" dirty="0">
                <a:solidFill>
                  <a:schemeClr val="tx1"/>
                </a:solidFill>
              </a:rPr>
              <a:t>	</a:t>
            </a:r>
            <a:r>
              <a:rPr lang="en-GB" sz="8000" dirty="0" smtClean="0">
                <a:solidFill>
                  <a:schemeClr val="tx1"/>
                </a:solidFill>
              </a:rPr>
              <a:t>This enables to allow less room for writing errors helping staff produce 	accurate clear and professionalism of care records (Microsoft 2024)</a:t>
            </a:r>
          </a:p>
          <a:p>
            <a:pPr lvl="0">
              <a:buFont typeface="Wingdings" panose="05000000000000000000" pitchFamily="2" charset="2"/>
              <a:buChar char="v"/>
            </a:pPr>
            <a:endParaRPr lang="en-GB" sz="4300" dirty="0">
              <a:solidFill>
                <a:schemeClr val="tx1"/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9600" dirty="0">
                <a:solidFill>
                  <a:schemeClr val="accent1">
                    <a:lumMod val="75000"/>
                  </a:schemeClr>
                </a:solidFill>
              </a:rPr>
              <a:t>Secure saving through Microsoft </a:t>
            </a:r>
            <a:r>
              <a:rPr lang="en-GB" sz="9600" dirty="0" smtClean="0">
                <a:solidFill>
                  <a:schemeClr val="accent1">
                    <a:lumMod val="75000"/>
                  </a:schemeClr>
                </a:solidFill>
              </a:rPr>
              <a:t>365</a:t>
            </a:r>
          </a:p>
          <a:p>
            <a:pPr marL="0" lvl="0" indent="0">
              <a:buNone/>
            </a:pPr>
            <a:r>
              <a:rPr lang="en-GB" sz="9600" dirty="0">
                <a:solidFill>
                  <a:schemeClr val="tx1"/>
                </a:solidFill>
              </a:rPr>
              <a:t>	</a:t>
            </a:r>
            <a:r>
              <a:rPr lang="en-GB" sz="8000" dirty="0" smtClean="0">
                <a:solidFill>
                  <a:schemeClr val="tx1"/>
                </a:solidFill>
              </a:rPr>
              <a:t>Documents </a:t>
            </a:r>
            <a:r>
              <a:rPr lang="en-GB" sz="8000" dirty="0">
                <a:solidFill>
                  <a:schemeClr val="tx1"/>
                </a:solidFill>
              </a:rPr>
              <a:t>can be stored securely in the cloud, helping protect residents' </a:t>
            </a:r>
            <a:r>
              <a:rPr lang="en-GB" sz="8000" dirty="0" smtClean="0">
                <a:solidFill>
                  <a:schemeClr val="tx1"/>
                </a:solidFill>
              </a:rPr>
              <a:t>	confidential </a:t>
            </a:r>
            <a:r>
              <a:rPr lang="en-GB" sz="8000" dirty="0">
                <a:solidFill>
                  <a:schemeClr val="tx1"/>
                </a:solidFill>
              </a:rPr>
              <a:t>information and allowing authorised staff to access files when </a:t>
            </a:r>
            <a:r>
              <a:rPr lang="en-GB" sz="8000" dirty="0" smtClean="0">
                <a:solidFill>
                  <a:schemeClr val="tx1"/>
                </a:solidFill>
              </a:rPr>
              <a:t>	needed.</a:t>
            </a:r>
          </a:p>
          <a:p>
            <a:pPr marL="0" lvl="0" indent="0">
              <a:buNone/>
            </a:pPr>
            <a:endParaRPr lang="en-GB" sz="9600" dirty="0">
              <a:solidFill>
                <a:schemeClr val="tx1"/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9600" dirty="0" smtClean="0">
                <a:solidFill>
                  <a:schemeClr val="tx1"/>
                </a:solidFill>
              </a:rPr>
              <a:t> </a:t>
            </a:r>
            <a:r>
              <a:rPr lang="en-GB" sz="9600" dirty="0" smtClean="0">
                <a:solidFill>
                  <a:schemeClr val="accent1">
                    <a:lumMod val="75000"/>
                  </a:schemeClr>
                </a:solidFill>
              </a:rPr>
              <a:t>Professional formatting</a:t>
            </a:r>
          </a:p>
          <a:p>
            <a:pPr marL="0" lvl="0" indent="0">
              <a:buNone/>
            </a:pPr>
            <a:r>
              <a:rPr lang="en-GB" sz="8000" dirty="0" smtClean="0">
                <a:solidFill>
                  <a:schemeClr val="tx1"/>
                </a:solidFill>
              </a:rPr>
              <a:t>	Microsoft </a:t>
            </a:r>
            <a:r>
              <a:rPr lang="en-GB" sz="8000" dirty="0">
                <a:solidFill>
                  <a:schemeClr val="tx1"/>
                </a:solidFill>
              </a:rPr>
              <a:t>Word provides formatting tools that help staff create clear, </a:t>
            </a:r>
            <a:r>
              <a:rPr lang="en-GB" sz="8000" dirty="0" smtClean="0">
                <a:solidFill>
                  <a:schemeClr val="tx1"/>
                </a:solidFill>
              </a:rPr>
              <a:t>well-	structured </a:t>
            </a:r>
            <a:r>
              <a:rPr lang="en-GB" sz="8000" dirty="0">
                <a:solidFill>
                  <a:schemeClr val="tx1"/>
                </a:solidFill>
              </a:rPr>
              <a:t>and professional care </a:t>
            </a:r>
            <a:r>
              <a:rPr lang="en-GB" sz="8000" dirty="0" smtClean="0">
                <a:solidFill>
                  <a:schemeClr val="tx1"/>
                </a:solidFill>
              </a:rPr>
              <a:t>documents</a:t>
            </a:r>
          </a:p>
          <a:p>
            <a:pPr marL="0" lvl="0" indent="0">
              <a:buNone/>
            </a:pPr>
            <a:endParaRPr lang="en-GB" sz="8000" dirty="0" smtClean="0">
              <a:solidFill>
                <a:schemeClr val="tx1"/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9600" dirty="0" smtClean="0">
                <a:solidFill>
                  <a:schemeClr val="tx1"/>
                </a:solidFill>
              </a:rPr>
              <a:t> </a:t>
            </a:r>
            <a:r>
              <a:rPr lang="en-GB" sz="9600" dirty="0" smtClean="0">
                <a:solidFill>
                  <a:schemeClr val="accent1">
                    <a:lumMod val="75000"/>
                  </a:schemeClr>
                </a:solidFill>
              </a:rPr>
              <a:t>Makes information easier to read</a:t>
            </a:r>
          </a:p>
          <a:p>
            <a:pPr marL="0" lvl="0" indent="0">
              <a:buNone/>
            </a:pPr>
            <a:r>
              <a:rPr lang="en-GB" sz="9600" dirty="0" smtClean="0">
                <a:solidFill>
                  <a:schemeClr val="tx1"/>
                </a:solidFill>
              </a:rPr>
              <a:t>	Microsoft </a:t>
            </a:r>
            <a:r>
              <a:rPr lang="en-GB" sz="9600" dirty="0">
                <a:solidFill>
                  <a:schemeClr val="tx1"/>
                </a:solidFill>
              </a:rPr>
              <a:t>Word uses headings, tables and formatting to present </a:t>
            </a:r>
            <a:r>
              <a:rPr lang="en-GB" sz="9600" dirty="0" smtClean="0">
                <a:solidFill>
                  <a:schemeClr val="tx1"/>
                </a:solidFill>
              </a:rPr>
              <a:t>	care </a:t>
            </a:r>
            <a:r>
              <a:rPr lang="en-GB" sz="9600" dirty="0">
                <a:solidFill>
                  <a:schemeClr val="tx1"/>
                </a:solidFill>
              </a:rPr>
              <a:t>information clearly, helping staff quickly understand </a:t>
            </a:r>
            <a:r>
              <a:rPr lang="en-GB" sz="9600" dirty="0" smtClean="0">
                <a:solidFill>
                  <a:schemeClr val="tx1"/>
                </a:solidFill>
              </a:rPr>
              <a:t>	resident </a:t>
            </a:r>
            <a:r>
              <a:rPr lang="en-GB" sz="9600" dirty="0">
                <a:solidFill>
                  <a:schemeClr val="tx1"/>
                </a:solidFill>
              </a:rPr>
              <a:t>records</a:t>
            </a:r>
            <a:endParaRPr lang="en-GB" sz="9600" dirty="0" smtClean="0">
              <a:solidFill>
                <a:schemeClr val="tx1"/>
              </a:solidFill>
            </a:endParaRPr>
          </a:p>
          <a:p>
            <a:pPr marL="0" lvl="0" indent="0">
              <a:buNone/>
            </a:pPr>
            <a:r>
              <a:rPr lang="en-GB" sz="9600" dirty="0" smtClean="0">
                <a:solidFill>
                  <a:schemeClr val="tx1"/>
                </a:solidFill>
              </a:rPr>
              <a:t>	</a:t>
            </a:r>
          </a:p>
          <a:p>
            <a:pPr marL="0" lvl="0" indent="0">
              <a:buNone/>
            </a:pPr>
            <a:endParaRPr lang="en-GB" sz="9600" dirty="0">
              <a:solidFill>
                <a:schemeClr val="tx1"/>
              </a:solidFill>
            </a:endParaRPr>
          </a:p>
          <a:p>
            <a:pPr marL="0" lvl="0" indent="0">
              <a:buNone/>
            </a:pPr>
            <a:endParaRPr lang="en-GB" sz="9600" dirty="0" smtClean="0">
              <a:solidFill>
                <a:schemeClr val="tx1"/>
              </a:solidFill>
            </a:endParaRPr>
          </a:p>
          <a:p>
            <a:pPr marL="0" lvl="0" indent="0">
              <a:buNone/>
            </a:pPr>
            <a:r>
              <a:rPr lang="en-GB" sz="4300" dirty="0">
                <a:solidFill>
                  <a:schemeClr val="tx1"/>
                </a:solidFill>
              </a:rPr>
              <a:t>	</a:t>
            </a:r>
            <a:endParaRPr lang="en-GB" sz="4300" dirty="0" smtClean="0">
              <a:solidFill>
                <a:schemeClr val="tx1"/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endParaRPr lang="en-GB" sz="4300" dirty="0" smtClean="0">
              <a:solidFill>
                <a:schemeClr val="tx1"/>
              </a:solidFill>
            </a:endParaRPr>
          </a:p>
          <a:p>
            <a:pPr marL="0" lvl="0" indent="0">
              <a:buNone/>
            </a:pPr>
            <a:r>
              <a:rPr lang="en-GB" sz="6700" dirty="0" smtClean="0">
                <a:solidFill>
                  <a:schemeClr val="tx1"/>
                </a:solidFill>
              </a:rPr>
              <a:t>   </a:t>
            </a:r>
            <a:endParaRPr lang="en-GB" sz="6700" dirty="0" smtClean="0">
              <a:solidFill>
                <a:schemeClr val="tx1"/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endParaRPr lang="en-GB" sz="6700" dirty="0" smtClean="0">
              <a:solidFill>
                <a:schemeClr val="tx1"/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9800" dirty="0" smtClean="0">
                <a:solidFill>
                  <a:schemeClr val="tx1"/>
                </a:solidFill>
              </a:rPr>
              <a:t>Professional </a:t>
            </a:r>
            <a:r>
              <a:rPr lang="en-GB" sz="9800" dirty="0">
                <a:solidFill>
                  <a:schemeClr val="tx1"/>
                </a:solidFill>
              </a:rPr>
              <a:t>care </a:t>
            </a:r>
            <a:r>
              <a:rPr lang="en-GB" sz="9800" dirty="0" smtClean="0">
                <a:solidFill>
                  <a:schemeClr val="tx1"/>
                </a:solidFill>
              </a:rPr>
              <a:t>documents are </a:t>
            </a:r>
            <a:r>
              <a:rPr lang="en-GB" sz="9800" dirty="0" smtClean="0">
                <a:solidFill>
                  <a:schemeClr val="tx1"/>
                </a:solidFill>
              </a:rPr>
              <a:t>created:          </a:t>
            </a:r>
          </a:p>
          <a:p>
            <a:pPr marL="0" lvl="0" indent="0">
              <a:buNone/>
            </a:pPr>
            <a:r>
              <a:rPr lang="en-GB" sz="9800" dirty="0" smtClean="0">
                <a:solidFill>
                  <a:schemeClr val="tx1"/>
                </a:solidFill>
              </a:rPr>
              <a:t>   </a:t>
            </a:r>
            <a:r>
              <a:rPr lang="en-GB" sz="4300" dirty="0" smtClean="0">
                <a:solidFill>
                  <a:schemeClr val="tx1"/>
                </a:solidFill>
              </a:rPr>
              <a:t>Templates and formatting tools are in place to provide consistent and professional care records</a:t>
            </a:r>
            <a:endParaRPr lang="en-GB" sz="43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6700" dirty="0">
                <a:solidFill>
                  <a:schemeClr val="accent1"/>
                </a:solidFill>
              </a:rPr>
              <a:t> 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 smtClean="0"/>
          </a:p>
        </p:txBody>
      </p:sp>
      <p:sp>
        <p:nvSpPr>
          <p:cNvPr id="8" name="Rectangle 7"/>
          <p:cNvSpPr/>
          <p:nvPr/>
        </p:nvSpPr>
        <p:spPr>
          <a:xfrm>
            <a:off x="5945501" y="4367157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US" sz="54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965576" y="0"/>
            <a:ext cx="392447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u="sng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lgerian" panose="04020705040A02060702" pitchFamily="82" charset="0"/>
              </a:rPr>
              <a:t>Microsoft </a:t>
            </a:r>
            <a:r>
              <a:rPr lang="en-US" sz="3600" u="sng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lgerian" panose="04020705040A02060702" pitchFamily="82" charset="0"/>
              </a:rPr>
              <a:t>Word</a:t>
            </a:r>
            <a:endParaRPr lang="en-US" sz="3600" u="sng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pic>
        <p:nvPicPr>
          <p:cNvPr id="18" name="Picture 17" descr="&lt;strong&gt;Microsoft&lt;/strong&gt; &lt;strong&gt;Word&lt;/strong&gt; &lt;strong&gt;Logo&lt;/strong&gt;, symbol, meaning, history, PNG, brand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90318">
            <a:off x="-509300" y="68804"/>
            <a:ext cx="2651760" cy="1491615"/>
          </a:xfrm>
          <a:prstGeom prst="rect">
            <a:avLst/>
          </a:prstGeom>
        </p:spPr>
      </p:pic>
      <p:pic>
        <p:nvPicPr>
          <p:cNvPr id="20" name="Picture 19" descr="&lt;strong&gt;Ms&lt;/strong&gt; &lt;strong&gt;Word&lt;/strong&gt; Free Download Transparent HQ PNG Download | FreePNGim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0787" y="69176"/>
            <a:ext cx="1914477" cy="1873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404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smtClean="0">
                <a:latin typeface="Algerian" panose="04020705040A02060702" pitchFamily="82" charset="0"/>
              </a:rPr>
              <a:t>Microsoft </a:t>
            </a:r>
            <a:r>
              <a:rPr lang="en-GB" u="sng" dirty="0" smtClean="0">
                <a:latin typeface="Algerian" panose="04020705040A02060702" pitchFamily="82" charset="0"/>
              </a:rPr>
              <a:t>word suitable</a:t>
            </a:r>
            <a:r>
              <a:rPr lang="en-GB" u="sng" dirty="0" smtClean="0">
                <a:latin typeface="Algerian" panose="04020705040A02060702" pitchFamily="82" charset="0"/>
              </a:rPr>
              <a:t>?</a:t>
            </a:r>
            <a:endParaRPr lang="en-GB" u="sng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762" y="1504501"/>
            <a:ext cx="10791854" cy="5222038"/>
          </a:xfrm>
        </p:spPr>
        <p:txBody>
          <a:bodyPr>
            <a:noAutofit/>
          </a:bodyPr>
          <a:lstStyle/>
          <a:p>
            <a:pPr lvl="0">
              <a:buFont typeface="Wingdings" panose="05000000000000000000" pitchFamily="2" charset="2"/>
              <a:buChar char="v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Improves communication between </a:t>
            </a:r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shifts</a:t>
            </a:r>
            <a:endParaRPr lang="en-GB" sz="3200" dirty="0" smtClean="0"/>
          </a:p>
          <a:p>
            <a:pPr marL="0" lvl="0" indent="0">
              <a:buNone/>
            </a:pPr>
            <a:r>
              <a:rPr lang="en-GB" sz="2000" dirty="0" smtClean="0"/>
              <a:t>Up-to-date </a:t>
            </a:r>
            <a:r>
              <a:rPr lang="en-GB" sz="2000" dirty="0"/>
              <a:t>care records enable staff on different shifts to share accurate resident information, supporting safe and continuous </a:t>
            </a:r>
            <a:r>
              <a:rPr lang="en-GB" sz="2000" dirty="0" smtClean="0"/>
              <a:t>care.</a:t>
            </a:r>
          </a:p>
          <a:p>
            <a:pPr marL="0" lvl="0" indent="0">
              <a:buNone/>
            </a:pPr>
            <a:endParaRPr lang="en-GB" sz="2000" dirty="0" smtClean="0"/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Uses templates to keep records consistent</a:t>
            </a:r>
          </a:p>
          <a:p>
            <a:pPr marL="0" lvl="0" indent="0">
              <a:buNone/>
            </a:pPr>
            <a:r>
              <a:rPr lang="en-GB" sz="2000" dirty="0"/>
              <a:t>Standardised templates ensure care documentation is completed in a clear, consistent format, making records easier for staff to understand and use</a:t>
            </a:r>
            <a:endParaRPr lang="en-GB" sz="2000" dirty="0" smtClean="0"/>
          </a:p>
          <a:p>
            <a:pPr marL="0" lvl="0" indent="0">
              <a:buNone/>
            </a:pPr>
            <a:endParaRPr lang="en-GB" sz="2000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Keeps 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resident information </a:t>
            </a:r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organised</a:t>
            </a:r>
          </a:p>
          <a:p>
            <a:pPr marL="0" lvl="0" indent="0">
              <a:buNone/>
            </a:pPr>
            <a:r>
              <a:rPr lang="en-GB" sz="2000" dirty="0"/>
              <a:t>Microsoft Word allows care records to be structured clearly, making resident information easier for staff to find, update and </a:t>
            </a:r>
            <a:r>
              <a:rPr lang="en-GB" sz="2000" dirty="0" smtClean="0"/>
              <a:t>review.</a:t>
            </a:r>
            <a:endParaRPr lang="en-GB" sz="3200" dirty="0" smtClean="0"/>
          </a:p>
          <a:p>
            <a:pPr marL="0" lvl="0" indent="0">
              <a:buNone/>
            </a:pPr>
            <a:r>
              <a:rPr lang="en-GB" sz="1400" dirty="0" smtClean="0"/>
              <a:t>       </a:t>
            </a:r>
            <a:endParaRPr lang="en-GB" sz="4400" dirty="0"/>
          </a:p>
        </p:txBody>
      </p:sp>
      <p:pic>
        <p:nvPicPr>
          <p:cNvPr id="8" name="Picture 7" descr="MM Tarot Lenormand: July 20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4890" y="267439"/>
            <a:ext cx="2154745" cy="164551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028" name="Picture 4" descr="People trying to access their own care records are being let down, Information Commissioner warns | IC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582" y="6018966"/>
            <a:ext cx="1755418" cy="83903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057479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flipH="1">
            <a:off x="-169818" y="151672"/>
            <a:ext cx="12501155" cy="645015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200" u="sng" dirty="0" smtClean="0">
                <a:latin typeface="Algerian" panose="04020705040A02060702" pitchFamily="82" charset="0"/>
              </a:rPr>
              <a:t>ADVANTAGES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>EASY TO USE: </a:t>
            </a:r>
            <a:r>
              <a:rPr lang="en-GB" sz="2000" dirty="0" smtClean="0">
                <a:solidFill>
                  <a:schemeClr val="tx1"/>
                </a:solidFill>
              </a:rPr>
              <a:t>Staff </a:t>
            </a:r>
            <a:r>
              <a:rPr lang="en-GB" sz="2000" dirty="0">
                <a:solidFill>
                  <a:schemeClr val="tx1"/>
                </a:solidFill>
              </a:rPr>
              <a:t>can quickly add new information, ensuring care records remain accurate and up to date</a:t>
            </a:r>
            <a:r>
              <a:rPr lang="en-GB" sz="2000" dirty="0" smtClean="0">
                <a:solidFill>
                  <a:schemeClr val="tx1"/>
                </a:solidFill>
              </a:rPr>
              <a:t>.</a:t>
            </a:r>
            <a:br>
              <a:rPr lang="en-GB" sz="2000" dirty="0" smtClean="0">
                <a:solidFill>
                  <a:schemeClr val="tx1"/>
                </a:solidFill>
              </a:rPr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Saves time</a:t>
            </a:r>
            <a:r>
              <a:rPr lang="en-GB" sz="2000" dirty="0" smtClean="0"/>
              <a:t>: </a:t>
            </a:r>
            <a:r>
              <a:rPr lang="en-GB" sz="2000" dirty="0" smtClean="0">
                <a:solidFill>
                  <a:schemeClr val="tx1"/>
                </a:solidFill>
              </a:rPr>
              <a:t>Staff </a:t>
            </a:r>
            <a:r>
              <a:rPr lang="en-GB" sz="2000" dirty="0">
                <a:solidFill>
                  <a:schemeClr val="tx1"/>
                </a:solidFill>
              </a:rPr>
              <a:t>can use existing templates instead of creating documents from scratch, allowing more time to care for residents</a:t>
            </a:r>
            <a:r>
              <a:rPr lang="en-GB" sz="2000" dirty="0" smtClean="0">
                <a:solidFill>
                  <a:schemeClr val="tx1"/>
                </a:solidFill>
              </a:rPr>
              <a:t>.</a:t>
            </a: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Supports accurate record-keeping</a:t>
            </a:r>
            <a:r>
              <a:rPr lang="en-GB" sz="2000" dirty="0" smtClean="0"/>
              <a:t>: </a:t>
            </a:r>
            <a:r>
              <a:rPr lang="en-GB" sz="2000" dirty="0" smtClean="0">
                <a:solidFill>
                  <a:schemeClr val="tx1"/>
                </a:solidFill>
              </a:rPr>
              <a:t>Complete </a:t>
            </a:r>
            <a:r>
              <a:rPr lang="en-GB" sz="2000" dirty="0">
                <a:solidFill>
                  <a:schemeClr val="tx1"/>
                </a:solidFill>
              </a:rPr>
              <a:t>and accurate records help staff make informed decisions and provide consistent, person-centred care</a:t>
            </a:r>
            <a:r>
              <a:rPr lang="en-GB" sz="2000" dirty="0" smtClean="0">
                <a:solidFill>
                  <a:schemeClr val="tx1"/>
                </a:solidFill>
              </a:rPr>
              <a:t>.</a:t>
            </a: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Improves communication between </a:t>
            </a:r>
            <a:r>
              <a:rPr lang="en-GB" sz="2000" dirty="0" smtClean="0"/>
              <a:t>staff</a:t>
            </a:r>
            <a:r>
              <a:rPr lang="en-GB" sz="2000" dirty="0"/>
              <a:t>: </a:t>
            </a:r>
            <a:r>
              <a:rPr lang="en-GB" sz="2000" dirty="0">
                <a:solidFill>
                  <a:schemeClr val="tx1"/>
                </a:solidFill>
              </a:rPr>
              <a:t>Accurate documentation allows staff on different shifts to understand a resident's needs and continue their care safely</a:t>
            </a:r>
            <a:r>
              <a:rPr lang="en-GB" sz="2000" dirty="0" smtClean="0">
                <a:solidFill>
                  <a:schemeClr val="tx1"/>
                </a:solidFill>
              </a:rPr>
              <a:t>.</a:t>
            </a:r>
            <a:br>
              <a:rPr lang="en-GB" sz="2000" dirty="0" smtClean="0">
                <a:solidFill>
                  <a:schemeClr val="tx1"/>
                </a:solidFill>
              </a:rPr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200" u="sng" dirty="0" smtClean="0">
                <a:latin typeface="Algerian" panose="04020705040A02060702" pitchFamily="82" charset="0"/>
              </a:rPr>
              <a:t>LIMITATIONS</a:t>
            </a: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Human errors can still occur: </a:t>
            </a:r>
            <a:r>
              <a:rPr lang="en-GB" sz="2000" dirty="0">
                <a:solidFill>
                  <a:schemeClr val="tx1"/>
                </a:solidFill>
              </a:rPr>
              <a:t>Microsoft Word cannot check whether the information entered is factually correct. Staff can accidentally record incorrect or incomplete information</a:t>
            </a:r>
            <a:r>
              <a:rPr lang="en-GB" sz="2000" dirty="0" smtClean="0">
                <a:solidFill>
                  <a:schemeClr val="tx1"/>
                </a:solidFill>
              </a:rPr>
              <a:t>.</a:t>
            </a:r>
            <a:br>
              <a:rPr lang="en-GB" sz="2000" dirty="0" smtClean="0">
                <a:solidFill>
                  <a:schemeClr val="tx1"/>
                </a:solidFill>
              </a:rPr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Requires a computer and internet (for cloud sharing): </a:t>
            </a:r>
            <a:r>
              <a:rPr lang="en-GB" sz="2000" dirty="0">
                <a:solidFill>
                  <a:schemeClr val="tx1"/>
                </a:solidFill>
              </a:rPr>
              <a:t>If the computer or internet is unavailable, staff may not be able to access or update documents stored online</a:t>
            </a:r>
            <a:r>
              <a:rPr lang="en-GB" sz="2000" dirty="0" smtClean="0">
                <a:solidFill>
                  <a:schemeClr val="tx1"/>
                </a:solidFill>
              </a:rPr>
              <a:t>.</a:t>
            </a:r>
            <a:br>
              <a:rPr lang="en-GB" sz="2000" dirty="0" smtClean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/>
            </a:r>
            <a:br>
              <a:rPr lang="en-GB" sz="2000" dirty="0">
                <a:solidFill>
                  <a:schemeClr val="tx1"/>
                </a:solidFill>
              </a:rPr>
            </a:br>
            <a:r>
              <a:rPr lang="en-GB" sz="2000" dirty="0"/>
              <a:t>Staff require training</a:t>
            </a:r>
            <a:r>
              <a:rPr lang="en-GB" sz="2000" dirty="0" smtClean="0"/>
              <a:t>: </a:t>
            </a:r>
            <a:r>
              <a:rPr lang="en-GB" sz="2000" dirty="0" smtClean="0">
                <a:solidFill>
                  <a:schemeClr val="tx1"/>
                </a:solidFill>
              </a:rPr>
              <a:t>Staff </a:t>
            </a:r>
            <a:r>
              <a:rPr lang="en-GB" sz="2000" dirty="0">
                <a:solidFill>
                  <a:schemeClr val="tx1"/>
                </a:solidFill>
              </a:rPr>
              <a:t>need to know how to use Microsoft Word correctly to create accurate and professional care records. Without training, mistakes are more likely. </a:t>
            </a:r>
            <a:r>
              <a:rPr lang="en-GB" sz="2000" dirty="0" smtClean="0">
                <a:solidFill>
                  <a:schemeClr val="tx1"/>
                </a:solidFill>
              </a:rPr>
              <a:t/>
            </a:r>
            <a:br>
              <a:rPr lang="en-GB" sz="2000" dirty="0" smtClean="0">
                <a:solidFill>
                  <a:schemeClr val="tx1"/>
                </a:solidFill>
              </a:rPr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/>
              <a:t/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99371" y="6505302"/>
            <a:ext cx="613956" cy="193043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endParaRPr lang="en-GB" sz="3600" dirty="0" smtClean="0">
              <a:solidFill>
                <a:schemeClr val="accent1">
                  <a:lumMod val="75000"/>
                </a:schemeClr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6473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277" y="125506"/>
            <a:ext cx="8596668" cy="842683"/>
          </a:xfrm>
        </p:spPr>
        <p:txBody>
          <a:bodyPr/>
          <a:lstStyle/>
          <a:p>
            <a:pPr algn="ctr"/>
            <a:r>
              <a:rPr lang="en-GB" u="sng" dirty="0" smtClean="0">
                <a:latin typeface="Algerian" panose="04020705040A02060702" pitchFamily="82" charset="0"/>
              </a:rPr>
              <a:t>Conclusion/reference</a:t>
            </a:r>
            <a:endParaRPr lang="en-GB" u="sng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077" y="968189"/>
            <a:ext cx="10833348" cy="59939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Microsoft 365 tool is the best suitable for writing care certifications with Microsoft word at </a:t>
            </a:r>
            <a:r>
              <a:rPr lang="en-GB" sz="2400" dirty="0"/>
              <a:t>Riverdale Nursing Home</a:t>
            </a:r>
            <a:r>
              <a:rPr lang="en-GB" sz="2400" dirty="0" smtClean="0"/>
              <a:t>. It supports staff in generating </a:t>
            </a:r>
            <a:r>
              <a:rPr lang="en-GB" sz="2400" dirty="0"/>
              <a:t>clear, </a:t>
            </a:r>
            <a:r>
              <a:rPr lang="en-GB" sz="2400" dirty="0" smtClean="0"/>
              <a:t>precise </a:t>
            </a:r>
            <a:r>
              <a:rPr lang="en-GB" sz="2400" dirty="0"/>
              <a:t>and professional </a:t>
            </a:r>
            <a:r>
              <a:rPr lang="en-GB" sz="2400" dirty="0" smtClean="0"/>
              <a:t>records, not only that it enhances communication </a:t>
            </a:r>
            <a:r>
              <a:rPr lang="en-GB" sz="2400" dirty="0"/>
              <a:t>between </a:t>
            </a:r>
            <a:r>
              <a:rPr lang="en-GB" sz="2400" dirty="0" smtClean="0"/>
              <a:t>shifts,</a:t>
            </a:r>
            <a:r>
              <a:rPr lang="en-GB" sz="2400" dirty="0"/>
              <a:t> </a:t>
            </a:r>
            <a:r>
              <a:rPr lang="en-GB" sz="2400" dirty="0" smtClean="0"/>
              <a:t>staff change over and it also supports individual care plan </a:t>
            </a:r>
            <a:r>
              <a:rPr lang="en-GB" sz="2400" dirty="0"/>
              <a:t>and contributes </a:t>
            </a:r>
            <a:r>
              <a:rPr lang="en-GB" sz="2400" dirty="0" smtClean="0"/>
              <a:t>to a </a:t>
            </a:r>
            <a:r>
              <a:rPr lang="en-GB" sz="2400" dirty="0"/>
              <a:t>safer, more </a:t>
            </a:r>
            <a:r>
              <a:rPr lang="en-GB" sz="2400" dirty="0" smtClean="0"/>
              <a:t>of an efficient work of practice.  Microsoft </a:t>
            </a:r>
            <a:r>
              <a:rPr lang="en-GB" sz="2400" dirty="0"/>
              <a:t>Word helps Riverdale Nursing Home </a:t>
            </a:r>
            <a:r>
              <a:rPr lang="en-GB" sz="2400" dirty="0" smtClean="0"/>
              <a:t>improve both the excellence of documentation quickly and the quality of care provided to residents.</a:t>
            </a:r>
          </a:p>
          <a:p>
            <a:pPr marL="0" indent="0">
              <a:buNone/>
            </a:pPr>
            <a:r>
              <a:rPr lang="en-GB" sz="2400" u="sng" dirty="0" smtClean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REFERENCES</a:t>
            </a:r>
          </a:p>
          <a:p>
            <a:pPr marL="0" indent="0">
              <a:buNone/>
            </a:pPr>
            <a:r>
              <a:rPr lang="en-GB" sz="2400" dirty="0"/>
              <a:t>https://learn.microsoft.com/microsoft-365/security (Microsoft 2024)</a:t>
            </a:r>
          </a:p>
          <a:p>
            <a:pPr marL="0" indent="0">
              <a:buNone/>
            </a:pPr>
            <a:r>
              <a:rPr lang="en-GB" sz="2400" dirty="0" smtClean="0"/>
              <a:t>https://www.nice.org.uk/guidance/sc1 (Accessed: 7 July 2026). (National Institute for Health and </a:t>
            </a:r>
            <a:r>
              <a:rPr lang="en-GB" sz="2400" dirty="0"/>
              <a:t>c</a:t>
            </a:r>
            <a:r>
              <a:rPr lang="en-GB" sz="2400" dirty="0" smtClean="0"/>
              <a:t>are Excellence </a:t>
            </a:r>
            <a:r>
              <a:rPr lang="en-GB" sz="2400" dirty="0"/>
              <a:t>2023)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https://www.rcn.org.uk/professional-development/publications (Accessed: 9 July 2026). (Royal college of nursing,2021)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4664" y="0"/>
            <a:ext cx="1707336" cy="1137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745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s://presentationexpressions.com/wp-content/uploads/2010/04/the-en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099" y="1776412"/>
            <a:ext cx="7397132" cy="36293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5794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23713</TotalTime>
  <Words>324</Words>
  <Application>Microsoft Office PowerPoint</Application>
  <PresentationFormat>Widescreen</PresentationFormat>
  <Paragraphs>62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Algerian</vt:lpstr>
      <vt:lpstr>Arial</vt:lpstr>
      <vt:lpstr>Trebuchet MS</vt:lpstr>
      <vt:lpstr>Wingdings</vt:lpstr>
      <vt:lpstr>Wingdings 3</vt:lpstr>
      <vt:lpstr>Facet</vt:lpstr>
      <vt:lpstr>PowerPoint Presentation</vt:lpstr>
      <vt:lpstr>care documentation</vt:lpstr>
      <vt:lpstr>PowerPoint Presentation</vt:lpstr>
      <vt:lpstr>Microsoft word suitable?</vt:lpstr>
      <vt:lpstr>ADVANTAGES  EASY TO USE: Staff can quickly add new information, ensuring care records remain accurate and up to date.  Saves time: Staff can use existing templates instead of creating documents from scratch, allowing more time to care for residents.  Supports accurate record-keeping: Complete and accurate records help staff make informed decisions and provide consistent, person-centred care.  Improves communication between staff: Accurate documentation allows staff on different shifts to understand a resident's needs and continue their care safely.  LIMITATIONS  Human errors can still occur: Microsoft Word cannot check whether the information entered is factually correct. Staff can accidentally record incorrect or incomplete information.  Requires a computer and internet (for cloud sharing): If the computer or internet is unavailable, staff may not be able to access or update documents stored online.  Staff require training: Staff need to know how to use Microsoft Word correctly to create accurate and professional care records. Without training, mistakes are more likely.             </vt:lpstr>
      <vt:lpstr>Conclusion/reference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Module Code:  LCHS4007 Assignment Title:  Component 1 Topic:   Student name:  Sophia Johnson Student ID: 2538701</dc:title>
  <dc:creator>sheracko@outlook.com</dc:creator>
  <cp:lastModifiedBy>sheracko@outlook.com</cp:lastModifiedBy>
  <cp:revision>107</cp:revision>
  <dcterms:created xsi:type="dcterms:W3CDTF">2026-06-24T10:43:07Z</dcterms:created>
  <dcterms:modified xsi:type="dcterms:W3CDTF">2026-07-13T07:03:48Z</dcterms:modified>
</cp:coreProperties>
</file>