
<file path=[Content_Types].xml><?xml version="1.0" encoding="utf-8"?>
<Types xmlns="http://schemas.openxmlformats.org/package/2006/content-types">
  <Default Extension="png" ContentType="image/png"/>
  <Default Extension="bin" ContentType="application/vnd.ms-office.vbaProject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handoutMasterIdLst>
    <p:handoutMasterId r:id="rId27"/>
  </p:handoutMasterIdLst>
  <p:sldIdLst>
    <p:sldId id="256" r:id="rId2"/>
    <p:sldId id="259" r:id="rId3"/>
    <p:sldId id="260" r:id="rId4"/>
    <p:sldId id="261" r:id="rId5"/>
    <p:sldId id="262" r:id="rId6"/>
    <p:sldId id="270" r:id="rId7"/>
    <p:sldId id="286" r:id="rId8"/>
    <p:sldId id="269" r:id="rId9"/>
    <p:sldId id="271" r:id="rId10"/>
    <p:sldId id="263" r:id="rId11"/>
    <p:sldId id="288" r:id="rId12"/>
    <p:sldId id="281" r:id="rId13"/>
    <p:sldId id="282" r:id="rId14"/>
    <p:sldId id="283" r:id="rId15"/>
    <p:sldId id="287" r:id="rId16"/>
    <p:sldId id="280" r:id="rId17"/>
    <p:sldId id="285" r:id="rId18"/>
    <p:sldId id="284" r:id="rId19"/>
    <p:sldId id="268" r:id="rId20"/>
    <p:sldId id="265" r:id="rId21"/>
    <p:sldId id="264" r:id="rId22"/>
    <p:sldId id="276" r:id="rId23"/>
    <p:sldId id="279" r:id="rId24"/>
    <p:sldId id="273" r:id="rId25"/>
  </p:sldIdLst>
  <p:sldSz cx="9144000" cy="6858000" type="screen4x3"/>
  <p:notesSz cx="9926638" cy="67976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853" autoAdjust="0"/>
    <p:restoredTop sz="88686" autoAdjust="0"/>
  </p:normalViewPr>
  <p:slideViewPr>
    <p:cSldViewPr>
      <p:cViewPr varScale="1">
        <p:scale>
          <a:sx n="99" d="100"/>
          <a:sy n="99" d="100"/>
        </p:scale>
        <p:origin x="1758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06/relationships/vbaProject" Target="vbaProject.bin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622798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9C83CF-7E04-4D2D-910E-B5B71C12A201}" type="datetimeFigureOut">
              <a:rPr lang="en-GB" smtClean="0"/>
              <a:t>19/04/2017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622798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DEBD95-364D-46E6-BEC2-9DBD7EF31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56436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622798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2D89A2-AA37-4E7B-BA20-522891ADEE2C}" type="datetimeFigureOut">
              <a:rPr lang="en-GB" smtClean="0"/>
              <a:t>19/04/2017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263900" y="509588"/>
            <a:ext cx="3398838" cy="25495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92664" y="3228896"/>
            <a:ext cx="7941310" cy="305895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622798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63A015-6658-4EBD-AE9F-7A8D7727D0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3867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GPRS: General Packet Radio Service</a:t>
            </a:r>
          </a:p>
          <a:p>
            <a:endParaRPr lang="en-GB" dirty="0"/>
          </a:p>
          <a:p>
            <a:r>
              <a:rPr lang="en-GB" dirty="0"/>
              <a:t>EDGE:</a:t>
            </a:r>
            <a:r>
              <a:rPr lang="en-GB" baseline="0" dirty="0"/>
              <a:t> Enhanced data rates for GSM Evolution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63A015-6658-4EBD-AE9F-7A8D7727D0E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3911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63A015-6658-4EBD-AE9F-7A8D7727D0E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0341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63A015-6658-4EBD-AE9F-7A8D7727D0EA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6408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DA6B5-466A-4718-8C0E-619B2213B625}" type="datetimeFigureOut">
              <a:rPr lang="en-GB" smtClean="0"/>
              <a:t>19/04/2017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A49FB-1857-47A5-901F-25240D3740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7525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607100"/>
            <a:ext cx="6059016" cy="35190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DA6B5-466A-4718-8C0E-619B2213B625}" type="datetimeFigureOut">
              <a:rPr lang="en-GB" smtClean="0"/>
              <a:t>19/04/2017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A49FB-1857-47A5-901F-25240D3740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1814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DA6B5-466A-4718-8C0E-619B2213B625}" type="datetimeFigureOut">
              <a:rPr lang="en-GB" smtClean="0"/>
              <a:t>19/04/2017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A49FB-1857-47A5-901F-25240D3740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3502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DA6B5-466A-4718-8C0E-619B2213B625}" type="datetimeFigureOut">
              <a:rPr lang="en-GB" smtClean="0"/>
              <a:t>19/04/2017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A49FB-1857-47A5-901F-25240D3740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5093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DA6B5-466A-4718-8C0E-619B2213B625}" type="datetimeFigureOut">
              <a:rPr lang="en-GB" smtClean="0"/>
              <a:t>19/04/2017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A49FB-1857-47A5-901F-25240D3740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4318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DA6B5-466A-4718-8C0E-619B2213B625}" type="datetimeFigureOut">
              <a:rPr lang="en-GB" smtClean="0"/>
              <a:t>19/04/2017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A49FB-1857-47A5-901F-25240D3740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7197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DA6B5-466A-4718-8C0E-619B2213B625}" type="datetimeFigureOut">
              <a:rPr lang="en-GB" smtClean="0"/>
              <a:t>19/04/2017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A49FB-1857-47A5-901F-25240D3740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1898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DA6B5-466A-4718-8C0E-619B2213B625}" type="datetimeFigureOut">
              <a:rPr lang="en-GB" smtClean="0"/>
              <a:t>19/04/2017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A49FB-1857-47A5-901F-25240D3740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0628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DA6B5-466A-4718-8C0E-619B2213B625}" type="datetimeFigureOut">
              <a:rPr lang="en-GB" smtClean="0"/>
              <a:t>19/04/2017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A49FB-1857-47A5-901F-25240D3740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9089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DA6B5-466A-4718-8C0E-619B2213B625}" type="datetimeFigureOut">
              <a:rPr lang="en-GB" smtClean="0"/>
              <a:t>19/04/2017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A49FB-1857-47A5-901F-25240D3740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6240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DA6B5-466A-4718-8C0E-619B2213B625}" type="datetimeFigureOut">
              <a:rPr lang="en-GB" smtClean="0"/>
              <a:t>19/04/2017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A49FB-1857-47A5-901F-25240D3740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0616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9DA6B5-466A-4718-8C0E-619B2213B625}" type="datetimeFigureOut">
              <a:rPr lang="en-GB" smtClean="0"/>
              <a:t>19/04/2017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3A49FB-1857-47A5-901F-25240D3740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8870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image" Target="../media/image22.png"/><Relationship Id="rId4" Type="http://schemas.openxmlformats.org/officeDocument/2006/relationships/image" Target="../media/image21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tu.int/" TargetMode="External"/><Relationship Id="rId2" Type="http://schemas.openxmlformats.org/officeDocument/2006/relationships/hyperlink" Target="http://www.3gpp.org/specifications/releases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eb.scalable-networks.com/content/qualnet" TargetMode="External"/><Relationship Id="rId2" Type="http://schemas.openxmlformats.org/officeDocument/2006/relationships/hyperlink" Target="http://www.omnetpp.or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itu.int/" TargetMode="External"/><Relationship Id="rId4" Type="http://schemas.openxmlformats.org/officeDocument/2006/relationships/hyperlink" Target="http://wanem.sourceforge.net/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344" y="1052736"/>
            <a:ext cx="9131874" cy="1181993"/>
          </a:xfrm>
        </p:spPr>
        <p:txBody>
          <a:bodyPr>
            <a:normAutofit/>
          </a:bodyPr>
          <a:lstStyle/>
          <a:p>
            <a:r>
              <a:rPr lang="en-GB" sz="2800" dirty="0"/>
              <a:t>FACE Research Seminar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47664" y="4916760"/>
            <a:ext cx="6400800" cy="1320552"/>
          </a:xfrm>
        </p:spPr>
        <p:txBody>
          <a:bodyPr>
            <a:normAutofit/>
          </a:bodyPr>
          <a:lstStyle/>
          <a:p>
            <a:pPr algn="r"/>
            <a:r>
              <a:rPr lang="en-GB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Arya Sedigh</a:t>
            </a:r>
          </a:p>
          <a:p>
            <a:pPr algn="r"/>
            <a:r>
              <a:rPr lang="en-GB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19/04/2017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-1782" y="2060848"/>
            <a:ext cx="9144000" cy="194421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chemeClr val="tx2"/>
                </a:solidFill>
              </a:rPr>
              <a:t>A Non-Intrusive Method to Evaluate and Monitor the Performance of Voice over LTE</a:t>
            </a:r>
            <a:endParaRPr lang="en-GB" sz="4800" dirty="0">
              <a:solidFill>
                <a:schemeClr val="tx2"/>
              </a:solidFill>
            </a:endParaRPr>
          </a:p>
        </p:txBody>
      </p:sp>
      <p:pic>
        <p:nvPicPr>
          <p:cNvPr id="5" name="Picture 2" descr="C:\Users\per-as\Documents\logo\fwdnewuniversityandschoolofappliedcomputinglogos\image005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1529" y="-52885"/>
            <a:ext cx="3546457" cy="1272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er-as\Dropbox\logo\UWTSD Logo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4" y="0"/>
            <a:ext cx="3600451" cy="1258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Subtitle 2"/>
          <p:cNvSpPr txBox="1">
            <a:spLocks/>
          </p:cNvSpPr>
          <p:nvPr/>
        </p:nvSpPr>
        <p:spPr>
          <a:xfrm>
            <a:off x="251520" y="5780856"/>
            <a:ext cx="6400800" cy="13205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400" dirty="0"/>
              <a:t>Supervisory Team: Prof Ian Wells,</a:t>
            </a:r>
          </a:p>
          <a:p>
            <a:pPr algn="l"/>
            <a:r>
              <a:rPr lang="en-GB" sz="2400" dirty="0"/>
              <a:t>Dr Kapilan Radhakrishnan, Dr Carlene Campbell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18248" y="4037334"/>
            <a:ext cx="9131874" cy="83182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Computer Networks &amp; Communications Research Group</a:t>
            </a:r>
          </a:p>
        </p:txBody>
      </p:sp>
    </p:spTree>
    <p:extLst>
      <p:ext uri="{BB962C8B-B14F-4D97-AF65-F5344CB8AC3E}">
        <p14:creationId xmlns:p14="http://schemas.microsoft.com/office/powerpoint/2010/main" val="11765163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Outcome</a:t>
            </a: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Experiment</a:t>
            </a:r>
            <a:endParaRPr lang="en-GB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Literature</a:t>
            </a: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199" y="2607100"/>
            <a:ext cx="6995121" cy="35190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400" dirty="0"/>
          </a:p>
          <a:p>
            <a:r>
              <a:rPr lang="en-GB" sz="2000" dirty="0"/>
              <a:t>How can the </a:t>
            </a:r>
            <a:r>
              <a:rPr lang="en-GB" sz="2000" b="1" dirty="0" err="1"/>
              <a:t>QoS</a:t>
            </a:r>
            <a:r>
              <a:rPr lang="en-GB" sz="2000" dirty="0"/>
              <a:t> of </a:t>
            </a:r>
            <a:r>
              <a:rPr lang="en-GB" sz="2000" b="1" dirty="0"/>
              <a:t>Voice over LTE </a:t>
            </a:r>
            <a:r>
              <a:rPr lang="en-GB" sz="2000" dirty="0"/>
              <a:t>be accurately measured and </a:t>
            </a:r>
            <a:r>
              <a:rPr lang="en-GB" sz="2000" b="1" dirty="0"/>
              <a:t>predicted</a:t>
            </a:r>
            <a:r>
              <a:rPr lang="en-GB" sz="2000" dirty="0"/>
              <a:t> using a </a:t>
            </a:r>
            <a:r>
              <a:rPr lang="en-GB" sz="2000" b="1" dirty="0"/>
              <a:t>non-intrusive</a:t>
            </a:r>
            <a:r>
              <a:rPr lang="en-GB" sz="2000" dirty="0"/>
              <a:t> method?</a:t>
            </a:r>
          </a:p>
          <a:p>
            <a:endParaRPr lang="en-GB" sz="2000" dirty="0"/>
          </a:p>
          <a:p>
            <a:pPr marL="0" indent="0">
              <a:buNone/>
            </a:pPr>
            <a:endParaRPr lang="en-GB" sz="2400" dirty="0"/>
          </a:p>
          <a:p>
            <a:endParaRPr lang="en-GB" dirty="0"/>
          </a:p>
        </p:txBody>
      </p:sp>
      <p:sp>
        <p:nvSpPr>
          <p:cNvPr id="10" name="progressBar"/>
          <p:cNvSpPr/>
          <p:nvPr/>
        </p:nvSpPr>
        <p:spPr>
          <a:xfrm>
            <a:off x="0" y="6705600"/>
            <a:ext cx="1075765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5351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Outcome</a:t>
            </a: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Experiment</a:t>
            </a:r>
            <a:endParaRPr lang="en-GB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Literature</a:t>
            </a: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199" y="2607100"/>
            <a:ext cx="6995121" cy="3519063"/>
          </a:xfrm>
        </p:spPr>
        <p:txBody>
          <a:bodyPr/>
          <a:lstStyle/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400" dirty="0"/>
          </a:p>
          <a:p>
            <a:pPr lvl="0"/>
            <a:r>
              <a:rPr lang="en-GB" sz="2000" dirty="0">
                <a:solidFill>
                  <a:prstClr val="black"/>
                </a:solidFill>
              </a:rPr>
              <a:t>To </a:t>
            </a:r>
            <a:r>
              <a:rPr lang="en-GB" sz="2000" u="sng" dirty="0">
                <a:solidFill>
                  <a:prstClr val="black"/>
                </a:solidFill>
              </a:rPr>
              <a:t>develop a non-intrusive method</a:t>
            </a:r>
            <a:r>
              <a:rPr lang="en-GB" sz="2000" dirty="0">
                <a:solidFill>
                  <a:prstClr val="black"/>
                </a:solidFill>
              </a:rPr>
              <a:t> to evaluate and monitor the </a:t>
            </a:r>
            <a:r>
              <a:rPr lang="en-GB" sz="2000" dirty="0" err="1">
                <a:solidFill>
                  <a:prstClr val="black"/>
                </a:solidFill>
              </a:rPr>
              <a:t>QoS</a:t>
            </a:r>
            <a:r>
              <a:rPr lang="en-GB" sz="2000" dirty="0">
                <a:solidFill>
                  <a:prstClr val="black"/>
                </a:solidFill>
              </a:rPr>
              <a:t> of Voice over LTE using </a:t>
            </a:r>
            <a:r>
              <a:rPr lang="en-GB" sz="2000" b="1" dirty="0">
                <a:solidFill>
                  <a:prstClr val="black"/>
                </a:solidFill>
              </a:rPr>
              <a:t>neural networks</a:t>
            </a:r>
            <a:r>
              <a:rPr lang="en-GB" sz="2000" dirty="0">
                <a:solidFill>
                  <a:prstClr val="black"/>
                </a:solidFill>
              </a:rPr>
              <a:t>.</a:t>
            </a:r>
          </a:p>
          <a:p>
            <a:endParaRPr lang="en-GB" dirty="0"/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Aim</a:t>
            </a:r>
            <a:endParaRPr lang="en-GB" sz="3200" dirty="0">
              <a:solidFill>
                <a:schemeClr val="tx1"/>
              </a:solidFill>
            </a:endParaRPr>
          </a:p>
        </p:txBody>
      </p:sp>
      <p:sp>
        <p:nvSpPr>
          <p:cNvPr id="10" name="progressBar"/>
          <p:cNvSpPr/>
          <p:nvPr/>
        </p:nvSpPr>
        <p:spPr>
          <a:xfrm>
            <a:off x="0" y="6705600"/>
            <a:ext cx="1613647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960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Outcome</a:t>
            </a: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Experiment</a:t>
            </a:r>
            <a:endParaRPr lang="en-GB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Literature</a:t>
            </a:r>
          </a:p>
        </p:txBody>
      </p:sp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199" y="2607100"/>
            <a:ext cx="6995121" cy="3519063"/>
          </a:xfrm>
        </p:spPr>
        <p:txBody>
          <a:bodyPr>
            <a:noAutofit/>
          </a:bodyPr>
          <a:lstStyle/>
          <a:p>
            <a:pPr lvl="0"/>
            <a:r>
              <a:rPr lang="en-GB" sz="2400" dirty="0"/>
              <a:t>Previous Literature:</a:t>
            </a:r>
          </a:p>
          <a:p>
            <a:pPr lvl="1"/>
            <a:r>
              <a:rPr lang="en-GB" sz="1800" dirty="0"/>
              <a:t>Long Term Evolution networks (Release 8 and onwards)</a:t>
            </a:r>
          </a:p>
          <a:p>
            <a:pPr lvl="1"/>
            <a:r>
              <a:rPr lang="en-GB" sz="1800" dirty="0"/>
              <a:t>Voice Communications</a:t>
            </a:r>
          </a:p>
          <a:p>
            <a:pPr lvl="1"/>
            <a:r>
              <a:rPr lang="en-GB" sz="1800" dirty="0"/>
              <a:t>Quality of Service (</a:t>
            </a:r>
            <a:r>
              <a:rPr lang="en-GB" sz="1800" dirty="0" err="1"/>
              <a:t>QoS</a:t>
            </a:r>
            <a:r>
              <a:rPr lang="en-GB" sz="1800" dirty="0"/>
              <a:t>) concepts</a:t>
            </a:r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Objectives</a:t>
            </a:r>
            <a:endParaRPr lang="en-GB" sz="3200" dirty="0">
              <a:solidFill>
                <a:schemeClr val="tx1"/>
              </a:solidFill>
            </a:endParaRPr>
          </a:p>
        </p:txBody>
      </p:sp>
      <p:sp>
        <p:nvSpPr>
          <p:cNvPr id="10" name="progressBar"/>
          <p:cNvSpPr/>
          <p:nvPr/>
        </p:nvSpPr>
        <p:spPr>
          <a:xfrm>
            <a:off x="0" y="6705600"/>
            <a:ext cx="2151529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Content Placeholder 1"/>
          <p:cNvSpPr txBox="1">
            <a:spLocks/>
          </p:cNvSpPr>
          <p:nvPr/>
        </p:nvSpPr>
        <p:spPr>
          <a:xfrm>
            <a:off x="3275856" y="2607100"/>
            <a:ext cx="6995121" cy="35190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br>
              <a:rPr lang="en-GB" sz="2400" dirty="0"/>
            </a:br>
            <a:br>
              <a:rPr lang="en-GB" sz="2400" dirty="0"/>
            </a:br>
            <a:br>
              <a:rPr lang="en-GB" sz="2400" dirty="0"/>
            </a:br>
            <a:endParaRPr lang="en-GB" sz="1800" dirty="0"/>
          </a:p>
          <a:p>
            <a:r>
              <a:rPr lang="en-GB" sz="2400" dirty="0"/>
              <a:t>Experiment:</a:t>
            </a:r>
          </a:p>
          <a:p>
            <a:pPr lvl="1"/>
            <a:r>
              <a:rPr lang="en-GB" sz="1800" dirty="0"/>
              <a:t>Plan and Design</a:t>
            </a:r>
          </a:p>
          <a:p>
            <a:pPr lvl="1"/>
            <a:r>
              <a:rPr lang="en-GB" sz="1800" dirty="0"/>
              <a:t>Implementation</a:t>
            </a:r>
          </a:p>
          <a:p>
            <a:pPr lvl="1"/>
            <a:r>
              <a:rPr lang="en-GB" sz="1800" dirty="0"/>
              <a:t>Analysis</a:t>
            </a:r>
          </a:p>
        </p:txBody>
      </p:sp>
      <p:sp>
        <p:nvSpPr>
          <p:cNvPr id="12" name="Content Placeholder 1"/>
          <p:cNvSpPr txBox="1">
            <a:spLocks/>
          </p:cNvSpPr>
          <p:nvPr/>
        </p:nvSpPr>
        <p:spPr>
          <a:xfrm>
            <a:off x="5652120" y="2607100"/>
            <a:ext cx="2242593" cy="35190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br>
              <a:rPr lang="en-GB" sz="2400" dirty="0"/>
            </a:br>
            <a:br>
              <a:rPr lang="en-GB" sz="2400" dirty="0"/>
            </a:br>
            <a:br>
              <a:rPr lang="en-GB" sz="2400" dirty="0"/>
            </a:br>
            <a:br>
              <a:rPr lang="en-GB" sz="2400" dirty="0"/>
            </a:br>
            <a:br>
              <a:rPr lang="en-GB" sz="2400" dirty="0"/>
            </a:br>
            <a:br>
              <a:rPr lang="en-GB" sz="2400" dirty="0"/>
            </a:br>
            <a:br>
              <a:rPr lang="en-GB" sz="2400" dirty="0"/>
            </a:br>
            <a:endParaRPr lang="en-GB" sz="1800" dirty="0">
              <a:solidFill>
                <a:srgbClr val="FF0000"/>
              </a:solidFill>
            </a:endParaRPr>
          </a:p>
          <a:p>
            <a:r>
              <a:rPr lang="en-GB" sz="2400" dirty="0">
                <a:solidFill>
                  <a:srgbClr val="00B050"/>
                </a:solidFill>
              </a:rPr>
              <a:t>Evaluation</a:t>
            </a:r>
          </a:p>
          <a:p>
            <a:r>
              <a:rPr lang="en-GB" sz="2400" dirty="0">
                <a:solidFill>
                  <a:srgbClr val="00B050"/>
                </a:solidFill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322924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3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5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7" presetID="15" presetClass="emph" presetSubtype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79646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3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2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pic>
        <p:nvPicPr>
          <p:cNvPr id="9" name="Picture 8" descr="C:\Users\per-as\Dropbox\PhD\Thesis\4G.png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06" t="15624" r="21183" b="3996"/>
          <a:stretch/>
        </p:blipFill>
        <p:spPr bwMode="auto">
          <a:xfrm>
            <a:off x="4312721" y="3438256"/>
            <a:ext cx="4268472" cy="1988055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Outcome</a:t>
            </a: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Experiment</a:t>
            </a:r>
            <a:endParaRPr lang="en-GB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199" y="2607100"/>
            <a:ext cx="6995121" cy="3990252"/>
          </a:xfrm>
        </p:spPr>
        <p:txBody>
          <a:bodyPr>
            <a:noAutofit/>
          </a:bodyPr>
          <a:lstStyle/>
          <a:p>
            <a:pPr lvl="0"/>
            <a:r>
              <a:rPr lang="en-GB" sz="1800" dirty="0"/>
              <a:t>Cellular Communication Networks</a:t>
            </a:r>
          </a:p>
          <a:p>
            <a:pPr lvl="1"/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1G (early 1980s)  [1]</a:t>
            </a:r>
          </a:p>
          <a:p>
            <a:pPr lvl="2"/>
            <a:r>
              <a:rPr lang="en-GB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analogue</a:t>
            </a:r>
          </a:p>
          <a:p>
            <a:pPr lvl="2"/>
            <a:r>
              <a:rPr lang="en-GB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Inefficient use of radio spectrum</a:t>
            </a:r>
          </a:p>
          <a:p>
            <a:pPr lvl="1"/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2G &amp; 2.5G (early 1990s) [2]</a:t>
            </a:r>
          </a:p>
          <a:p>
            <a:pPr lvl="2"/>
            <a:r>
              <a:rPr lang="en-GB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Digital technology</a:t>
            </a:r>
          </a:p>
          <a:p>
            <a:pPr lvl="2"/>
            <a:r>
              <a:rPr lang="en-GB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Enhanced for SMS</a:t>
            </a:r>
          </a:p>
          <a:p>
            <a:pPr lvl="2"/>
            <a:r>
              <a:rPr lang="en-GB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GPRS in 2.5G: </a:t>
            </a:r>
            <a:r>
              <a:rPr lang="en-GB" sz="12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50 Kbit/s</a:t>
            </a:r>
          </a:p>
          <a:p>
            <a:pPr lvl="2"/>
            <a:r>
              <a:rPr lang="en-GB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EDGE: </a:t>
            </a:r>
            <a:r>
              <a:rPr lang="en-GB" sz="12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1 Mbit/s</a:t>
            </a:r>
            <a:endParaRPr lang="en-GB" sz="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lvl="1"/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3G (early 2000s)[ 3]</a:t>
            </a:r>
          </a:p>
          <a:p>
            <a:pPr lvl="2"/>
            <a:r>
              <a:rPr lang="en-GB" sz="12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7.2 Mbit/s</a:t>
            </a:r>
          </a:p>
          <a:p>
            <a:pPr lvl="2"/>
            <a:r>
              <a:rPr lang="en-GB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Optimizations to air interface</a:t>
            </a:r>
          </a:p>
          <a:p>
            <a:pPr lvl="2"/>
            <a:r>
              <a:rPr lang="en-GB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Increased data rate</a:t>
            </a:r>
          </a:p>
          <a:p>
            <a:pPr lvl="1"/>
            <a:r>
              <a:rPr lang="en-GB" sz="1600" dirty="0"/>
              <a:t>4G (2009) [4]</a:t>
            </a:r>
          </a:p>
          <a:p>
            <a:pPr lvl="2"/>
            <a:r>
              <a:rPr lang="en-GB" sz="1400" b="1" dirty="0"/>
              <a:t>300 Mbit/s</a:t>
            </a:r>
          </a:p>
          <a:p>
            <a:pPr lvl="2"/>
            <a:r>
              <a:rPr lang="en-GB" sz="1400" dirty="0"/>
              <a:t>Due to increase in demand</a:t>
            </a:r>
          </a:p>
          <a:p>
            <a:pPr marL="457200" lvl="1" indent="0">
              <a:buNone/>
            </a:pPr>
            <a:endParaRPr lang="en-GB" sz="1400" dirty="0"/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Literature</a:t>
            </a: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681" y="5426311"/>
            <a:ext cx="2013967" cy="1173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4281597" y="4669911"/>
            <a:ext cx="1224136" cy="36004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LTE Air Interface</a:t>
            </a:r>
          </a:p>
        </p:txBody>
      </p:sp>
      <p:sp>
        <p:nvSpPr>
          <p:cNvPr id="12" name="Rectangle 11"/>
          <p:cNvSpPr/>
          <p:nvPr/>
        </p:nvSpPr>
        <p:spPr>
          <a:xfrm>
            <a:off x="5697853" y="4591827"/>
            <a:ext cx="971653" cy="51620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Mobile Management Entity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309688" y="5216946"/>
            <a:ext cx="971653" cy="51620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Serving Gateway</a:t>
            </a:r>
          </a:p>
        </p:txBody>
      </p:sp>
      <p:sp>
        <p:nvSpPr>
          <p:cNvPr id="14" name="Rectangle 13"/>
          <p:cNvSpPr/>
          <p:nvPr/>
        </p:nvSpPr>
        <p:spPr>
          <a:xfrm>
            <a:off x="8105964" y="5453903"/>
            <a:ext cx="971653" cy="51620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Packet Data Network Gateway</a:t>
            </a:r>
          </a:p>
        </p:txBody>
      </p:sp>
      <p:cxnSp>
        <p:nvCxnSpPr>
          <p:cNvPr id="16" name="Straight Arrow Connector 15"/>
          <p:cNvCxnSpPr>
            <a:endCxn id="11" idx="0"/>
          </p:cNvCxnSpPr>
          <p:nvPr/>
        </p:nvCxnSpPr>
        <p:spPr>
          <a:xfrm flipH="1">
            <a:off x="4893665" y="4077072"/>
            <a:ext cx="612068" cy="592839"/>
          </a:xfrm>
          <a:prstGeom prst="straightConnector1">
            <a:avLst/>
          </a:prstGeom>
          <a:ln w="127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>
            <a:endCxn id="12" idx="0"/>
          </p:cNvCxnSpPr>
          <p:nvPr/>
        </p:nvCxnSpPr>
        <p:spPr>
          <a:xfrm flipH="1">
            <a:off x="6183680" y="3933056"/>
            <a:ext cx="1003523" cy="658771"/>
          </a:xfrm>
          <a:prstGeom prst="straightConnector1">
            <a:avLst/>
          </a:prstGeom>
          <a:ln w="127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endCxn id="13" idx="0"/>
          </p:cNvCxnSpPr>
          <p:nvPr/>
        </p:nvCxnSpPr>
        <p:spPr>
          <a:xfrm flipH="1">
            <a:off x="6795515" y="4221088"/>
            <a:ext cx="584797" cy="995858"/>
          </a:xfrm>
          <a:prstGeom prst="straightConnector1">
            <a:avLst/>
          </a:prstGeom>
          <a:ln w="127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endCxn id="14" idx="0"/>
          </p:cNvCxnSpPr>
          <p:nvPr/>
        </p:nvCxnSpPr>
        <p:spPr>
          <a:xfrm>
            <a:off x="8283759" y="3933056"/>
            <a:ext cx="308032" cy="1520847"/>
          </a:xfrm>
          <a:prstGeom prst="straightConnector1">
            <a:avLst/>
          </a:prstGeom>
          <a:ln w="127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progressBar"/>
          <p:cNvSpPr/>
          <p:nvPr/>
        </p:nvSpPr>
        <p:spPr>
          <a:xfrm>
            <a:off x="0" y="6705600"/>
            <a:ext cx="2689412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100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per-as\Dropbox\PhD\qos-qo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852936"/>
            <a:ext cx="6029085" cy="3966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Outcome</a:t>
            </a: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Experiment</a:t>
            </a:r>
            <a:endParaRPr lang="en-GB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199" y="2492896"/>
            <a:ext cx="6995121" cy="3519063"/>
          </a:xfrm>
        </p:spPr>
        <p:txBody>
          <a:bodyPr>
            <a:noAutofit/>
          </a:bodyPr>
          <a:lstStyle/>
          <a:p>
            <a:r>
              <a:rPr lang="en-GB" sz="2400" dirty="0"/>
              <a:t>Voice Communications</a:t>
            </a:r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Literature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585634" y="6309320"/>
            <a:ext cx="442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[5]</a:t>
            </a:r>
          </a:p>
        </p:txBody>
      </p:sp>
      <p:sp>
        <p:nvSpPr>
          <p:cNvPr id="11" name="progressBar"/>
          <p:cNvSpPr/>
          <p:nvPr/>
        </p:nvSpPr>
        <p:spPr>
          <a:xfrm>
            <a:off x="0" y="6705600"/>
            <a:ext cx="3227294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4214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Outcome</a:t>
            </a: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Experiment</a:t>
            </a:r>
            <a:endParaRPr lang="en-GB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Literature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58994" y="2185681"/>
            <a:ext cx="20302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QoS</a:t>
            </a:r>
            <a:r>
              <a:rPr lang="en-GB" dirty="0"/>
              <a:t> Measurement Methods:  [6-7]</a:t>
            </a:r>
          </a:p>
        </p:txBody>
      </p:sp>
      <p:sp>
        <p:nvSpPr>
          <p:cNvPr id="19" name="Hexagon 18"/>
          <p:cNvSpPr/>
          <p:nvPr/>
        </p:nvSpPr>
        <p:spPr>
          <a:xfrm>
            <a:off x="7428879" y="6235642"/>
            <a:ext cx="912977" cy="432048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PESQ</a:t>
            </a:r>
          </a:p>
        </p:txBody>
      </p:sp>
      <p:sp>
        <p:nvSpPr>
          <p:cNvPr id="20" name="Hexagon 19"/>
          <p:cNvSpPr/>
          <p:nvPr/>
        </p:nvSpPr>
        <p:spPr>
          <a:xfrm>
            <a:off x="4814225" y="6237312"/>
            <a:ext cx="720080" cy="432048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SNR</a:t>
            </a:r>
          </a:p>
        </p:txBody>
      </p:sp>
      <p:sp>
        <p:nvSpPr>
          <p:cNvPr id="21" name="Hexagon 20"/>
          <p:cNvSpPr/>
          <p:nvPr/>
        </p:nvSpPr>
        <p:spPr>
          <a:xfrm>
            <a:off x="6527633" y="6235642"/>
            <a:ext cx="881936" cy="432048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PSQM</a:t>
            </a:r>
          </a:p>
        </p:txBody>
      </p:sp>
      <p:sp>
        <p:nvSpPr>
          <p:cNvPr id="22" name="Hexagon 21"/>
          <p:cNvSpPr/>
          <p:nvPr/>
        </p:nvSpPr>
        <p:spPr>
          <a:xfrm>
            <a:off x="2401463" y="6237312"/>
            <a:ext cx="1196412" cy="432048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E-Model</a:t>
            </a:r>
          </a:p>
        </p:txBody>
      </p:sp>
      <p:sp>
        <p:nvSpPr>
          <p:cNvPr id="23" name="Hexagon 22"/>
          <p:cNvSpPr/>
          <p:nvPr/>
        </p:nvSpPr>
        <p:spPr>
          <a:xfrm>
            <a:off x="2394550" y="5197926"/>
            <a:ext cx="1196412" cy="432048"/>
          </a:xfrm>
          <a:prstGeom prst="hexagon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Neural-Networks</a:t>
            </a:r>
          </a:p>
        </p:txBody>
      </p:sp>
      <p:sp>
        <p:nvSpPr>
          <p:cNvPr id="24" name="Hexagon 23"/>
          <p:cNvSpPr/>
          <p:nvPr/>
        </p:nvSpPr>
        <p:spPr>
          <a:xfrm>
            <a:off x="2289263" y="3935518"/>
            <a:ext cx="720080" cy="432048"/>
          </a:xfrm>
          <a:prstGeom prst="hexagon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ACR</a:t>
            </a:r>
          </a:p>
        </p:txBody>
      </p:sp>
      <p:sp>
        <p:nvSpPr>
          <p:cNvPr id="25" name="Hexagon 24"/>
          <p:cNvSpPr/>
          <p:nvPr/>
        </p:nvSpPr>
        <p:spPr>
          <a:xfrm>
            <a:off x="3009343" y="3935518"/>
            <a:ext cx="720080" cy="432048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DCR</a:t>
            </a:r>
          </a:p>
        </p:txBody>
      </p:sp>
      <p:sp>
        <p:nvSpPr>
          <p:cNvPr id="26" name="Hexagon 25"/>
          <p:cNvSpPr/>
          <p:nvPr/>
        </p:nvSpPr>
        <p:spPr>
          <a:xfrm>
            <a:off x="2649303" y="4367566"/>
            <a:ext cx="720080" cy="432048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CCR</a:t>
            </a:r>
          </a:p>
        </p:txBody>
      </p:sp>
      <p:sp>
        <p:nvSpPr>
          <p:cNvPr id="13" name="progressBar"/>
          <p:cNvSpPr/>
          <p:nvPr/>
        </p:nvSpPr>
        <p:spPr>
          <a:xfrm>
            <a:off x="0" y="6705600"/>
            <a:ext cx="3765176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/>
          <p:cNvSpPr/>
          <p:nvPr/>
        </p:nvSpPr>
        <p:spPr>
          <a:xfrm>
            <a:off x="3793604" y="2287369"/>
            <a:ext cx="1587867" cy="5673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Speech Quality Measurements</a:t>
            </a:r>
          </a:p>
        </p:txBody>
      </p:sp>
      <p:sp>
        <p:nvSpPr>
          <p:cNvPr id="27" name="Rectangle 26"/>
          <p:cNvSpPr/>
          <p:nvPr/>
        </p:nvSpPr>
        <p:spPr>
          <a:xfrm>
            <a:off x="2205737" y="3348174"/>
            <a:ext cx="1587867" cy="5673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Subjective</a:t>
            </a:r>
          </a:p>
        </p:txBody>
      </p:sp>
      <p:sp>
        <p:nvSpPr>
          <p:cNvPr id="28" name="Rectangle 27"/>
          <p:cNvSpPr/>
          <p:nvPr/>
        </p:nvSpPr>
        <p:spPr>
          <a:xfrm>
            <a:off x="5380734" y="3348174"/>
            <a:ext cx="1587867" cy="5673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Objective</a:t>
            </a:r>
          </a:p>
        </p:txBody>
      </p:sp>
      <p:sp>
        <p:nvSpPr>
          <p:cNvPr id="30" name="Rectangle 29"/>
          <p:cNvSpPr/>
          <p:nvPr/>
        </p:nvSpPr>
        <p:spPr>
          <a:xfrm>
            <a:off x="4376810" y="5647265"/>
            <a:ext cx="1587867" cy="5673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Signal Based</a:t>
            </a:r>
          </a:p>
        </p:txBody>
      </p:sp>
      <p:sp>
        <p:nvSpPr>
          <p:cNvPr id="31" name="Rectangle 30"/>
          <p:cNvSpPr/>
          <p:nvPr/>
        </p:nvSpPr>
        <p:spPr>
          <a:xfrm>
            <a:off x="6634946" y="4384632"/>
            <a:ext cx="1587867" cy="5673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Intrusive</a:t>
            </a:r>
          </a:p>
        </p:txBody>
      </p:sp>
      <p:sp>
        <p:nvSpPr>
          <p:cNvPr id="32" name="Rectangle 31"/>
          <p:cNvSpPr/>
          <p:nvPr/>
        </p:nvSpPr>
        <p:spPr>
          <a:xfrm>
            <a:off x="6634946" y="5647265"/>
            <a:ext cx="1587867" cy="5673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Comparison Based</a:t>
            </a:r>
          </a:p>
        </p:txBody>
      </p:sp>
      <p:sp>
        <p:nvSpPr>
          <p:cNvPr id="33" name="Rectangle 32"/>
          <p:cNvSpPr/>
          <p:nvPr/>
        </p:nvSpPr>
        <p:spPr>
          <a:xfrm>
            <a:off x="4376811" y="4384632"/>
            <a:ext cx="1587867" cy="5673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Non-intrusive</a:t>
            </a:r>
          </a:p>
        </p:txBody>
      </p:sp>
      <p:sp>
        <p:nvSpPr>
          <p:cNvPr id="34" name="Rectangle 33"/>
          <p:cNvSpPr/>
          <p:nvPr/>
        </p:nvSpPr>
        <p:spPr>
          <a:xfrm>
            <a:off x="2205736" y="5649968"/>
            <a:ext cx="1587867" cy="5673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Parameter Based</a:t>
            </a:r>
          </a:p>
        </p:txBody>
      </p:sp>
      <p:cxnSp>
        <p:nvCxnSpPr>
          <p:cNvPr id="16" name="Straight Arrow Connector 15"/>
          <p:cNvCxnSpPr>
            <a:stCxn id="2" idx="2"/>
            <a:endCxn id="27" idx="0"/>
          </p:cNvCxnSpPr>
          <p:nvPr/>
        </p:nvCxnSpPr>
        <p:spPr>
          <a:xfrm flipH="1">
            <a:off x="2999671" y="2854719"/>
            <a:ext cx="1587867" cy="493455"/>
          </a:xfrm>
          <a:prstGeom prst="straightConnector1">
            <a:avLst/>
          </a:prstGeom>
          <a:ln w="28575"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>
            <a:stCxn id="2" idx="2"/>
            <a:endCxn id="28" idx="0"/>
          </p:cNvCxnSpPr>
          <p:nvPr/>
        </p:nvCxnSpPr>
        <p:spPr>
          <a:xfrm>
            <a:off x="4587538" y="2854719"/>
            <a:ext cx="1587130" cy="493455"/>
          </a:xfrm>
          <a:prstGeom prst="straightConnector1">
            <a:avLst/>
          </a:prstGeom>
          <a:ln w="28575"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>
            <a:stCxn id="33" idx="0"/>
            <a:endCxn id="28" idx="2"/>
          </p:cNvCxnSpPr>
          <p:nvPr/>
        </p:nvCxnSpPr>
        <p:spPr>
          <a:xfrm flipV="1">
            <a:off x="5170745" y="3915524"/>
            <a:ext cx="1003923" cy="469108"/>
          </a:xfrm>
          <a:prstGeom prst="straightConnector1">
            <a:avLst/>
          </a:prstGeom>
          <a:ln w="28575"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31" idx="0"/>
            <a:endCxn id="28" idx="2"/>
          </p:cNvCxnSpPr>
          <p:nvPr/>
        </p:nvCxnSpPr>
        <p:spPr>
          <a:xfrm flipH="1" flipV="1">
            <a:off x="6174668" y="3915524"/>
            <a:ext cx="1254212" cy="469108"/>
          </a:xfrm>
          <a:prstGeom prst="straightConnector1">
            <a:avLst/>
          </a:prstGeom>
          <a:ln w="28575"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>
            <a:stCxn id="30" idx="0"/>
            <a:endCxn id="33" idx="2"/>
          </p:cNvCxnSpPr>
          <p:nvPr/>
        </p:nvCxnSpPr>
        <p:spPr>
          <a:xfrm flipV="1">
            <a:off x="5170744" y="4951982"/>
            <a:ext cx="1" cy="695283"/>
          </a:xfrm>
          <a:prstGeom prst="straightConnector1">
            <a:avLst/>
          </a:prstGeom>
          <a:ln w="28575"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>
            <a:stCxn id="34" idx="3"/>
            <a:endCxn id="33" idx="2"/>
          </p:cNvCxnSpPr>
          <p:nvPr/>
        </p:nvCxnSpPr>
        <p:spPr>
          <a:xfrm flipV="1">
            <a:off x="3793603" y="4951982"/>
            <a:ext cx="1377142" cy="981661"/>
          </a:xfrm>
          <a:prstGeom prst="straightConnector1">
            <a:avLst/>
          </a:prstGeom>
          <a:ln w="28575"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>
            <a:stCxn id="32" idx="0"/>
            <a:endCxn id="31" idx="2"/>
          </p:cNvCxnSpPr>
          <p:nvPr/>
        </p:nvCxnSpPr>
        <p:spPr>
          <a:xfrm flipV="1">
            <a:off x="7428880" y="4951982"/>
            <a:ext cx="0" cy="695283"/>
          </a:xfrm>
          <a:prstGeom prst="straightConnector1">
            <a:avLst/>
          </a:prstGeom>
          <a:ln w="28575"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2" name="Table 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9308460"/>
              </p:ext>
            </p:extLst>
          </p:nvPr>
        </p:nvGraphicFramePr>
        <p:xfrm>
          <a:off x="323528" y="4112606"/>
          <a:ext cx="1656184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8012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Score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Listening Quality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Excellent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Good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Fair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Poor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Bad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cxnSp>
        <p:nvCxnSpPr>
          <p:cNvPr id="10" name="Straight Arrow Connector 9"/>
          <p:cNvCxnSpPr>
            <a:stCxn id="27" idx="3"/>
            <a:endCxn id="28" idx="1"/>
          </p:cNvCxnSpPr>
          <p:nvPr/>
        </p:nvCxnSpPr>
        <p:spPr>
          <a:xfrm>
            <a:off x="3793604" y="3631849"/>
            <a:ext cx="1587130" cy="0"/>
          </a:xfrm>
          <a:prstGeom prst="straightConnector1">
            <a:avLst/>
          </a:prstGeom>
          <a:ln w="57150">
            <a:prstDash val="lg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003593" y="3319383"/>
            <a:ext cx="108741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Calibration</a:t>
            </a:r>
          </a:p>
        </p:txBody>
      </p:sp>
    </p:spTree>
    <p:extLst>
      <p:ext uri="{BB962C8B-B14F-4D97-AF65-F5344CB8AC3E}">
        <p14:creationId xmlns:p14="http://schemas.microsoft.com/office/powerpoint/2010/main" val="2036963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" grpId="0" animBg="1"/>
      <p:bldP spid="27" grpId="0" animBg="1"/>
      <p:bldP spid="28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Outcome</a:t>
            </a: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Experiment</a:t>
            </a:r>
            <a:endParaRPr lang="en-GB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199" y="2607100"/>
            <a:ext cx="8317134" cy="3519063"/>
          </a:xfrm>
        </p:spPr>
        <p:txBody>
          <a:bodyPr numCol="1">
            <a:noAutofit/>
          </a:bodyPr>
          <a:lstStyle/>
          <a:p>
            <a:pPr marL="457200" lvl="1" indent="0">
              <a:buNone/>
            </a:pPr>
            <a:r>
              <a:rPr lang="en-GB" sz="2000" dirty="0"/>
              <a:t>Intrusive Vs. Non-intrusive Methods</a:t>
            </a:r>
          </a:p>
          <a:p>
            <a:endParaRPr lang="en-GB" sz="2000" dirty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Literature</a:t>
            </a:r>
          </a:p>
        </p:txBody>
      </p:sp>
      <p:pic>
        <p:nvPicPr>
          <p:cNvPr id="9" name="Picture 8" descr="C:\Users\per-as\Dropbox\PhD\intrusive-vs-nonintrusive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150" y="3564302"/>
            <a:ext cx="8662884" cy="2528994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progressBar"/>
          <p:cNvSpPr/>
          <p:nvPr/>
        </p:nvSpPr>
        <p:spPr>
          <a:xfrm>
            <a:off x="0" y="6705600"/>
            <a:ext cx="4303059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2460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Outcome</a:t>
            </a: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Experiment</a:t>
            </a:r>
            <a:endParaRPr lang="en-GB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199" y="2607100"/>
            <a:ext cx="8317134" cy="3519063"/>
          </a:xfrm>
        </p:spPr>
        <p:txBody>
          <a:bodyPr numCol="2">
            <a:noAutofit/>
          </a:bodyPr>
          <a:lstStyle/>
          <a:p>
            <a:pPr marL="457200" lvl="1" indent="0">
              <a:buNone/>
            </a:pPr>
            <a:r>
              <a:rPr lang="en-GB" sz="2000" dirty="0"/>
              <a:t>Quality Affecting Metrics [8-10]</a:t>
            </a:r>
          </a:p>
          <a:p>
            <a:pPr marL="914400" lvl="2" indent="0">
              <a:buNone/>
            </a:pPr>
            <a:r>
              <a:rPr lang="en-GB" sz="2000" u="sng" dirty="0"/>
              <a:t>Ground IP Networks</a:t>
            </a:r>
          </a:p>
          <a:p>
            <a:pPr lvl="2"/>
            <a:r>
              <a:rPr lang="en-GB" sz="2000" dirty="0"/>
              <a:t>Delay</a:t>
            </a:r>
          </a:p>
          <a:p>
            <a:pPr lvl="2"/>
            <a:r>
              <a:rPr lang="en-GB" sz="2000" dirty="0"/>
              <a:t>Jitter</a:t>
            </a:r>
          </a:p>
          <a:p>
            <a:pPr lvl="2"/>
            <a:r>
              <a:rPr lang="en-GB" sz="2000" dirty="0"/>
              <a:t>Packet Loss</a:t>
            </a:r>
          </a:p>
          <a:p>
            <a:pPr lvl="2"/>
            <a:r>
              <a:rPr lang="en-GB" sz="2000" dirty="0"/>
              <a:t>Bandwidth</a:t>
            </a:r>
          </a:p>
          <a:p>
            <a:pPr lvl="2"/>
            <a:r>
              <a:rPr lang="en-GB" sz="2000" dirty="0"/>
              <a:t>Codec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pPr marL="0" indent="0">
              <a:buNone/>
            </a:pPr>
            <a:r>
              <a:rPr lang="en-GB" sz="2000" u="sng" dirty="0"/>
              <a:t>LTE Radio Network</a:t>
            </a:r>
          </a:p>
          <a:p>
            <a:r>
              <a:rPr lang="en-GB" sz="1600" dirty="0">
                <a:solidFill>
                  <a:srgbClr val="00B050"/>
                </a:solidFill>
              </a:rPr>
              <a:t>High Speed Train Propagation Model</a:t>
            </a:r>
          </a:p>
          <a:p>
            <a:pPr lvl="1"/>
            <a:r>
              <a:rPr lang="en-GB" sz="1200" dirty="0">
                <a:solidFill>
                  <a:srgbClr val="00B050"/>
                </a:solidFill>
              </a:rPr>
              <a:t>Num. Antennas, Distance, Velocity</a:t>
            </a:r>
          </a:p>
          <a:p>
            <a:r>
              <a:rPr lang="en-GB" sz="1600" dirty="0">
                <a:solidFill>
                  <a:srgbClr val="00B050"/>
                </a:solidFill>
              </a:rPr>
              <a:t>Moving Channels</a:t>
            </a:r>
          </a:p>
          <a:p>
            <a:pPr lvl="1"/>
            <a:r>
              <a:rPr lang="en-GB" sz="1200" dirty="0">
                <a:solidFill>
                  <a:srgbClr val="00B050"/>
                </a:solidFill>
              </a:rPr>
              <a:t>Rayleigh Model types, Changing Delays</a:t>
            </a:r>
          </a:p>
          <a:p>
            <a:r>
              <a:rPr lang="en-GB" sz="1600" dirty="0">
                <a:solidFill>
                  <a:srgbClr val="00B050"/>
                </a:solidFill>
              </a:rPr>
              <a:t>MIMO Fading Channels</a:t>
            </a:r>
          </a:p>
          <a:p>
            <a:pPr lvl="1"/>
            <a:r>
              <a:rPr lang="en-GB" sz="1200" dirty="0">
                <a:solidFill>
                  <a:srgbClr val="00B050"/>
                </a:solidFill>
              </a:rPr>
              <a:t>EPA, EVA, ETU</a:t>
            </a:r>
          </a:p>
          <a:p>
            <a:r>
              <a:rPr lang="en-GB" sz="1600" dirty="0">
                <a:solidFill>
                  <a:srgbClr val="00B050"/>
                </a:solidFill>
              </a:rPr>
              <a:t>Doppler shift</a:t>
            </a:r>
          </a:p>
          <a:p>
            <a:r>
              <a:rPr lang="en-GB" sz="1600" dirty="0">
                <a:solidFill>
                  <a:srgbClr val="00B050"/>
                </a:solidFill>
              </a:rPr>
              <a:t>White Gaussian Noise</a:t>
            </a:r>
            <a:endParaRPr lang="en-GB" sz="1600" dirty="0"/>
          </a:p>
          <a:p>
            <a:endParaRPr lang="en-GB" sz="2000" dirty="0"/>
          </a:p>
          <a:p>
            <a:endParaRPr lang="en-GB" sz="2000" dirty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Literature</a:t>
            </a:r>
          </a:p>
        </p:txBody>
      </p:sp>
      <p:sp>
        <p:nvSpPr>
          <p:cNvPr id="10" name="progressBar"/>
          <p:cNvSpPr/>
          <p:nvPr/>
        </p:nvSpPr>
        <p:spPr>
          <a:xfrm>
            <a:off x="0" y="6705600"/>
            <a:ext cx="4840941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221" y="2708920"/>
            <a:ext cx="3699464" cy="3789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201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Outcome</a:t>
            </a:r>
          </a:p>
        </p:txBody>
      </p:sp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Literature</a:t>
            </a: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Experiment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0" name="Picture 9" descr="C:\Users\aryas_000\AppData\Local\Microsoft\Windows\INetCache\Content.Word\simple-voip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94" t="19890" r="27129" b="23941"/>
          <a:stretch>
            <a:fillRect/>
          </a:stretch>
        </p:blipFill>
        <p:spPr bwMode="auto">
          <a:xfrm>
            <a:off x="356033" y="3068960"/>
            <a:ext cx="3096344" cy="273734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199" y="2607100"/>
            <a:ext cx="6995121" cy="3519063"/>
          </a:xfrm>
        </p:spPr>
        <p:txBody>
          <a:bodyPr numCol="2">
            <a:noAutofit/>
          </a:bodyPr>
          <a:lstStyle/>
          <a:p>
            <a:pPr marL="0" lvl="0" indent="0">
              <a:buNone/>
            </a:pPr>
            <a:r>
              <a:rPr lang="en-GB" sz="2400" dirty="0"/>
              <a:t>Experiment Design</a:t>
            </a:r>
          </a:p>
          <a:p>
            <a:pPr lvl="0"/>
            <a:r>
              <a:rPr lang="en-GB" sz="2000" dirty="0"/>
              <a:t>VoIP</a:t>
            </a:r>
          </a:p>
          <a:p>
            <a:pPr lvl="0"/>
            <a:endParaRPr lang="en-GB" sz="1600" dirty="0"/>
          </a:p>
          <a:p>
            <a:pPr lvl="0"/>
            <a:endParaRPr lang="en-GB" sz="1600" dirty="0"/>
          </a:p>
          <a:p>
            <a:pPr lvl="0"/>
            <a:endParaRPr lang="en-GB" sz="1600" dirty="0"/>
          </a:p>
          <a:p>
            <a:pPr lvl="0"/>
            <a:endParaRPr lang="en-GB" sz="1600" dirty="0"/>
          </a:p>
          <a:p>
            <a:pPr lvl="0"/>
            <a:endParaRPr lang="en-GB" sz="1600" dirty="0"/>
          </a:p>
          <a:p>
            <a:pPr lvl="0"/>
            <a:endParaRPr lang="en-GB" sz="1600" dirty="0"/>
          </a:p>
          <a:p>
            <a:pPr lvl="0"/>
            <a:endParaRPr lang="en-GB" sz="1600" dirty="0"/>
          </a:p>
          <a:p>
            <a:pPr lvl="0"/>
            <a:endParaRPr lang="en-GB" sz="1600" dirty="0"/>
          </a:p>
          <a:p>
            <a:pPr lvl="0"/>
            <a:endParaRPr lang="en-GB" sz="1600" dirty="0"/>
          </a:p>
          <a:p>
            <a:pPr lvl="0"/>
            <a:endParaRPr lang="en-GB" sz="1600" dirty="0"/>
          </a:p>
          <a:p>
            <a:pPr lvl="0"/>
            <a:endParaRPr lang="en-GB" sz="2000" dirty="0"/>
          </a:p>
          <a:p>
            <a:pPr lvl="0"/>
            <a:endParaRPr lang="en-GB" sz="2000" dirty="0"/>
          </a:p>
          <a:p>
            <a:pPr lvl="0"/>
            <a:r>
              <a:rPr lang="en-GB" sz="2000" dirty="0"/>
              <a:t>Voice in LTE</a:t>
            </a:r>
            <a:endParaRPr lang="en-GB" sz="1800" dirty="0"/>
          </a:p>
          <a:p>
            <a:pPr lvl="1"/>
            <a:r>
              <a:rPr lang="en-GB" sz="2000" dirty="0" err="1"/>
              <a:t>Omnetpp</a:t>
            </a:r>
            <a:endParaRPr lang="en-GB" sz="2000" dirty="0"/>
          </a:p>
          <a:p>
            <a:pPr lvl="1"/>
            <a:endParaRPr lang="en-GB" sz="2000" dirty="0"/>
          </a:p>
          <a:p>
            <a:pPr lvl="1"/>
            <a:r>
              <a:rPr lang="en-GB" sz="2000" dirty="0"/>
              <a:t>NS2 &amp; NS3</a:t>
            </a:r>
          </a:p>
          <a:p>
            <a:pPr lvl="1"/>
            <a:endParaRPr lang="en-GB" sz="2000" dirty="0"/>
          </a:p>
          <a:p>
            <a:pPr lvl="1"/>
            <a:r>
              <a:rPr lang="en-GB" sz="2000" dirty="0" err="1"/>
              <a:t>Qualnet</a:t>
            </a:r>
            <a:r>
              <a:rPr lang="en-GB" sz="2000" dirty="0"/>
              <a:t> </a:t>
            </a:r>
            <a:r>
              <a:rPr lang="en-GB" sz="2000" dirty="0" err="1"/>
              <a:t>Exata</a:t>
            </a:r>
            <a:endParaRPr lang="en-GB" sz="2000" dirty="0"/>
          </a:p>
          <a:p>
            <a:pPr lvl="1"/>
            <a:endParaRPr lang="en-GB" sz="2000" dirty="0"/>
          </a:p>
          <a:p>
            <a:pPr lvl="1"/>
            <a:r>
              <a:rPr lang="en-GB" sz="2000" dirty="0"/>
              <a:t>OPNET (Riverbed)</a:t>
            </a:r>
          </a:p>
          <a:p>
            <a:pPr lvl="1"/>
            <a:endParaRPr lang="en-GB" sz="2000" dirty="0"/>
          </a:p>
          <a:p>
            <a:pPr lvl="1"/>
            <a:r>
              <a:rPr lang="en-GB" sz="2000" dirty="0"/>
              <a:t>… </a:t>
            </a:r>
          </a:p>
        </p:txBody>
      </p:sp>
      <p:pic>
        <p:nvPicPr>
          <p:cNvPr id="1028" name="Picture 4" descr="http://omnetpp.org/logo128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4721" y="3017014"/>
            <a:ext cx="736370" cy="736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marketwire.com/library/MwGo/2014/11/5/11G025619/SCALABLE_logo_color_140303_2000x348-47947527468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9180" y="4690547"/>
            <a:ext cx="2471591" cy="428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progressBar"/>
          <p:cNvSpPr/>
          <p:nvPr/>
        </p:nvSpPr>
        <p:spPr>
          <a:xfrm>
            <a:off x="0" y="6705600"/>
            <a:ext cx="5378824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1091" y="5428220"/>
            <a:ext cx="1624091" cy="481627"/>
          </a:xfrm>
          <a:prstGeom prst="rect">
            <a:avLst/>
          </a:prstGeom>
        </p:spPr>
      </p:pic>
      <p:pic>
        <p:nvPicPr>
          <p:cNvPr id="4100" name="Picture 4" descr="https://www.nsnam.org/wp-content/uploads/2011/05/ns-3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5515" y="3590847"/>
            <a:ext cx="2118919" cy="1211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32678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Outcome</a:t>
            </a:r>
          </a:p>
        </p:txBody>
      </p:sp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Literature</a:t>
            </a: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Experiment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91845" y="2896818"/>
            <a:ext cx="6995121" cy="3519063"/>
          </a:xfrm>
        </p:spPr>
        <p:txBody>
          <a:bodyPr numCol="2">
            <a:noAutofit/>
          </a:bodyPr>
          <a:lstStyle/>
          <a:p>
            <a:pPr marL="0" lvl="0" indent="0">
              <a:buNone/>
            </a:pPr>
            <a:r>
              <a:rPr lang="en-GB" sz="2400" dirty="0"/>
              <a:t>Experiment Design</a:t>
            </a:r>
          </a:p>
          <a:p>
            <a:pPr lvl="0"/>
            <a:endParaRPr lang="en-GB" sz="1600" dirty="0"/>
          </a:p>
          <a:p>
            <a:pPr lvl="0"/>
            <a:endParaRPr lang="en-GB" sz="1600" dirty="0"/>
          </a:p>
          <a:p>
            <a:pPr lvl="0"/>
            <a:endParaRPr lang="en-GB" sz="1600" dirty="0"/>
          </a:p>
          <a:p>
            <a:pPr lvl="0"/>
            <a:endParaRPr lang="en-GB" sz="1600" dirty="0"/>
          </a:p>
          <a:p>
            <a:pPr lvl="0"/>
            <a:endParaRPr lang="en-GB" sz="1600" dirty="0"/>
          </a:p>
          <a:p>
            <a:pPr lvl="0"/>
            <a:endParaRPr lang="en-GB" sz="1600" dirty="0"/>
          </a:p>
          <a:p>
            <a:pPr lvl="0"/>
            <a:endParaRPr lang="en-GB" sz="1600" dirty="0"/>
          </a:p>
          <a:p>
            <a:pPr lvl="0"/>
            <a:endParaRPr lang="en-GB" sz="1600" dirty="0"/>
          </a:p>
          <a:p>
            <a:pPr lvl="0"/>
            <a:endParaRPr lang="en-GB" sz="1600" dirty="0"/>
          </a:p>
          <a:p>
            <a:pPr lvl="0"/>
            <a:endParaRPr lang="en-GB" sz="2000" dirty="0"/>
          </a:p>
        </p:txBody>
      </p:sp>
      <p:sp>
        <p:nvSpPr>
          <p:cNvPr id="11" name="progressBar"/>
          <p:cNvSpPr/>
          <p:nvPr/>
        </p:nvSpPr>
        <p:spPr>
          <a:xfrm>
            <a:off x="0" y="6705600"/>
            <a:ext cx="5378824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9798" y="3502688"/>
            <a:ext cx="5204535" cy="2924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53769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Outcome</a:t>
            </a:r>
          </a:p>
        </p:txBody>
      </p:sp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Literature</a:t>
            </a: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Experiment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199" y="2607100"/>
            <a:ext cx="6995121" cy="3519063"/>
          </a:xfrm>
        </p:spPr>
        <p:txBody>
          <a:bodyPr numCol="1">
            <a:noAutofit/>
          </a:bodyPr>
          <a:lstStyle/>
          <a:p>
            <a:r>
              <a:rPr lang="en-GB" sz="2400" dirty="0" err="1"/>
              <a:t>Omnetpp</a:t>
            </a:r>
            <a:endParaRPr lang="en-GB" sz="2400" dirty="0"/>
          </a:p>
          <a:p>
            <a:pPr lvl="1"/>
            <a:endParaRPr lang="en-GB" sz="2000" dirty="0"/>
          </a:p>
          <a:p>
            <a:pPr lvl="1"/>
            <a:endParaRPr lang="en-GB" sz="2000" dirty="0"/>
          </a:p>
          <a:p>
            <a:pPr lvl="1"/>
            <a:r>
              <a:rPr lang="en-GB" sz="2000" dirty="0"/>
              <a:t>User Plane only (Control Plane not modelled)</a:t>
            </a:r>
          </a:p>
          <a:p>
            <a:pPr lvl="1"/>
            <a:r>
              <a:rPr lang="en-GB" sz="2000" dirty="0"/>
              <a:t>FDD only (TDD not supported)</a:t>
            </a:r>
          </a:p>
          <a:p>
            <a:pPr lvl="1"/>
            <a:r>
              <a:rPr lang="en-GB" sz="2000" dirty="0"/>
              <a:t>No EPS bearer support </a:t>
            </a:r>
          </a:p>
          <a:p>
            <a:pPr lvl="1"/>
            <a:r>
              <a:rPr lang="en-GB" sz="2000" dirty="0"/>
              <a:t>Radio bearers not implemented, not even statically configured radio bearers </a:t>
            </a:r>
          </a:p>
          <a:p>
            <a:pPr lvl="1"/>
            <a:r>
              <a:rPr lang="en-GB" sz="2000" dirty="0"/>
              <a:t>Handovers not implemented (no SGW model)</a:t>
            </a:r>
          </a:p>
        </p:txBody>
      </p:sp>
      <p:pic>
        <p:nvPicPr>
          <p:cNvPr id="1028" name="Picture 4" descr="http://omnetpp.org/logo128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5286" y="2782772"/>
            <a:ext cx="736370" cy="736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progressBar"/>
          <p:cNvSpPr/>
          <p:nvPr/>
        </p:nvSpPr>
        <p:spPr>
          <a:xfrm>
            <a:off x="0" y="6705600"/>
            <a:ext cx="5378824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122" name="Picture 2" descr="http://veins.car2x.org/tutorial/logo_opp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091" y="2931881"/>
            <a:ext cx="2200275" cy="438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0687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5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5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3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5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5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Outcome</a:t>
            </a:r>
          </a:p>
        </p:txBody>
      </p:sp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Literature</a:t>
            </a: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Experiment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199" y="2607100"/>
            <a:ext cx="6995121" cy="3519063"/>
          </a:xfrm>
        </p:spPr>
        <p:txBody>
          <a:bodyPr numCol="1">
            <a:noAutofit/>
          </a:bodyPr>
          <a:lstStyle/>
          <a:p>
            <a:r>
              <a:rPr lang="en-GB" sz="2400" dirty="0" err="1"/>
              <a:t>QualNet</a:t>
            </a:r>
            <a:endParaRPr lang="en-GB" sz="2400" dirty="0"/>
          </a:p>
          <a:p>
            <a:pPr lvl="1"/>
            <a:endParaRPr lang="en-GB" sz="2000" dirty="0"/>
          </a:p>
          <a:p>
            <a:pPr lvl="1"/>
            <a:endParaRPr lang="en-GB" sz="2000" dirty="0"/>
          </a:p>
          <a:p>
            <a:pPr lvl="1"/>
            <a:r>
              <a:rPr lang="en-GB" sz="2000" dirty="0"/>
              <a:t>Restrictive voice flows (Automatically generated)</a:t>
            </a:r>
          </a:p>
        </p:txBody>
      </p:sp>
      <p:sp>
        <p:nvSpPr>
          <p:cNvPr id="11" name="progressBar"/>
          <p:cNvSpPr/>
          <p:nvPr/>
        </p:nvSpPr>
        <p:spPr>
          <a:xfrm>
            <a:off x="0" y="6705600"/>
            <a:ext cx="5378824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8" descr="http://www.marketwire.com/library/MwGo/2014/11/5/11G025619/SCALABLE_logo_color_140303_2000x348-4794752746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708920"/>
            <a:ext cx="3323214" cy="576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http://icons.iconarchive.com/icons/hopstarter/soft-scraps/256/File-Audio-icon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2249" y="4366631"/>
            <a:ext cx="1868749" cy="1868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5666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Outcome</a:t>
            </a:r>
          </a:p>
        </p:txBody>
      </p:sp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Literature</a:t>
            </a: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Experiment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199" y="2607100"/>
            <a:ext cx="6995121" cy="3519063"/>
          </a:xfrm>
        </p:spPr>
        <p:txBody>
          <a:bodyPr numCol="1">
            <a:noAutofit/>
          </a:bodyPr>
          <a:lstStyle/>
          <a:p>
            <a:r>
              <a:rPr lang="en-GB" sz="2400" dirty="0"/>
              <a:t>NS3</a:t>
            </a:r>
          </a:p>
          <a:p>
            <a:pPr lvl="1"/>
            <a:endParaRPr lang="en-GB" sz="2000" dirty="0"/>
          </a:p>
          <a:p>
            <a:pPr lvl="1"/>
            <a:endParaRPr lang="en-GB" sz="2000" dirty="0"/>
          </a:p>
          <a:p>
            <a:pPr lvl="1"/>
            <a:r>
              <a:rPr lang="en-GB" sz="2000" dirty="0"/>
              <a:t>Interaction with Physical test-bed is possible.</a:t>
            </a:r>
          </a:p>
          <a:p>
            <a:pPr lvl="1"/>
            <a:r>
              <a:rPr lang="en-GB" sz="2000" dirty="0"/>
              <a:t>Programming skills … </a:t>
            </a:r>
          </a:p>
          <a:p>
            <a:pPr lvl="1"/>
            <a:endParaRPr lang="en-GB" sz="2000" dirty="0"/>
          </a:p>
          <a:p>
            <a:pPr marL="914400" lvl="2" indent="0">
              <a:buNone/>
            </a:pPr>
            <a:r>
              <a:rPr lang="en-GB" sz="1600" dirty="0"/>
              <a:t>To be used as a </a:t>
            </a:r>
            <a:r>
              <a:rPr lang="en-GB" sz="1600" b="1" dirty="0"/>
              <a:t>Fall-back</a:t>
            </a:r>
            <a:r>
              <a:rPr lang="en-GB" sz="1600" dirty="0"/>
              <a:t>.</a:t>
            </a:r>
          </a:p>
          <a:p>
            <a:pPr lvl="1"/>
            <a:endParaRPr lang="en-GB" sz="2000" dirty="0"/>
          </a:p>
        </p:txBody>
      </p:sp>
      <p:sp>
        <p:nvSpPr>
          <p:cNvPr id="11" name="progressBar"/>
          <p:cNvSpPr/>
          <p:nvPr/>
        </p:nvSpPr>
        <p:spPr>
          <a:xfrm>
            <a:off x="0" y="6705600"/>
            <a:ext cx="5378824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4" descr="https://www.nsnam.org/wp-content/uploads/2011/05/ns-3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771" y="2378927"/>
            <a:ext cx="2118919" cy="1211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http://sdtimes.com/wp-content/uploads/2015/06/0622.sdt-microsoft-facebook-c-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3161" y="4160442"/>
            <a:ext cx="3578218" cy="2236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0324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6389" y="2573852"/>
            <a:ext cx="2230255" cy="661386"/>
          </a:xfrm>
          <a:prstGeom prst="rect">
            <a:avLst/>
          </a:prstGeom>
        </p:spPr>
      </p:pic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Outcome</a:t>
            </a:r>
          </a:p>
        </p:txBody>
      </p:sp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Literature</a:t>
            </a: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Experiment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199" y="2607100"/>
            <a:ext cx="6995121" cy="3519063"/>
          </a:xfrm>
        </p:spPr>
        <p:txBody>
          <a:bodyPr numCol="1">
            <a:noAutofit/>
          </a:bodyPr>
          <a:lstStyle/>
          <a:p>
            <a:r>
              <a:rPr lang="en-GB" sz="2400" dirty="0"/>
              <a:t>OPNET</a:t>
            </a:r>
          </a:p>
          <a:p>
            <a:pPr lvl="1"/>
            <a:endParaRPr lang="en-GB" sz="2000" dirty="0"/>
          </a:p>
          <a:p>
            <a:pPr lvl="1"/>
            <a:endParaRPr lang="en-GB" sz="2000" dirty="0"/>
          </a:p>
          <a:p>
            <a:pPr lvl="1"/>
            <a:r>
              <a:rPr lang="en-GB" sz="2000" dirty="0"/>
              <a:t>Too Expensive</a:t>
            </a:r>
          </a:p>
          <a:p>
            <a:pPr marL="457200" lvl="1" indent="0">
              <a:buNone/>
            </a:pPr>
            <a:endParaRPr lang="en-GB" sz="2000" dirty="0"/>
          </a:p>
        </p:txBody>
      </p:sp>
      <p:sp>
        <p:nvSpPr>
          <p:cNvPr id="11" name="progressBar"/>
          <p:cNvSpPr/>
          <p:nvPr/>
        </p:nvSpPr>
        <p:spPr>
          <a:xfrm>
            <a:off x="0" y="6705600"/>
            <a:ext cx="5378824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2" descr="http://www.theptdc.com/wp-content/uploads/2011/08/empty-walle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3161" y="4160442"/>
            <a:ext cx="3578218" cy="2236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0229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Outcome</a:t>
            </a:r>
          </a:p>
        </p:txBody>
      </p:sp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Literature</a:t>
            </a: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Experiment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199" y="2607100"/>
            <a:ext cx="6995121" cy="3519063"/>
          </a:xfrm>
        </p:spPr>
        <p:txBody>
          <a:bodyPr numCol="2">
            <a:noAutofit/>
          </a:bodyPr>
          <a:lstStyle/>
          <a:p>
            <a:pPr marL="0" lvl="0" indent="0">
              <a:buNone/>
            </a:pPr>
            <a:r>
              <a:rPr lang="en-GB" sz="2400" dirty="0"/>
              <a:t>Alternatives:</a:t>
            </a:r>
          </a:p>
          <a:p>
            <a:pPr marL="0" lvl="0" indent="0">
              <a:buNone/>
            </a:pPr>
            <a:endParaRPr lang="en-GB" sz="2400" dirty="0"/>
          </a:p>
          <a:p>
            <a:r>
              <a:rPr lang="en-GB" sz="1800" dirty="0"/>
              <a:t>LTE-</a:t>
            </a:r>
            <a:r>
              <a:rPr lang="en-GB" sz="1800" dirty="0" err="1"/>
              <a:t>Sim</a:t>
            </a:r>
            <a:endParaRPr lang="en-GB" sz="1800" dirty="0"/>
          </a:p>
          <a:p>
            <a:pPr lvl="1"/>
            <a:r>
              <a:rPr lang="en-GB" sz="1400" dirty="0"/>
              <a:t>Very Limited</a:t>
            </a:r>
          </a:p>
          <a:p>
            <a:pPr lvl="1"/>
            <a:r>
              <a:rPr lang="en-GB" sz="1400" dirty="0"/>
              <a:t>Spinoff of NS3</a:t>
            </a:r>
          </a:p>
          <a:p>
            <a:endParaRPr lang="en-GB" sz="1800" dirty="0"/>
          </a:p>
          <a:p>
            <a:r>
              <a:rPr lang="en-GB" sz="1800" dirty="0"/>
              <a:t>4GSim Simulator</a:t>
            </a:r>
          </a:p>
          <a:p>
            <a:pPr lvl="1"/>
            <a:r>
              <a:rPr lang="en-GB" sz="1400" dirty="0"/>
              <a:t>Restrictive voice flows.</a:t>
            </a:r>
          </a:p>
          <a:p>
            <a:pPr lvl="1"/>
            <a:r>
              <a:rPr lang="en-GB" sz="1400" dirty="0"/>
              <a:t>Module for </a:t>
            </a:r>
            <a:r>
              <a:rPr lang="en-GB" sz="1400" dirty="0" err="1"/>
              <a:t>Omnetpp</a:t>
            </a:r>
            <a:endParaRPr lang="en-GB" sz="1400" dirty="0"/>
          </a:p>
          <a:p>
            <a:pPr lvl="0"/>
            <a:endParaRPr lang="en-GB" sz="1600" dirty="0"/>
          </a:p>
          <a:p>
            <a:pPr lvl="0"/>
            <a:endParaRPr lang="en-GB" sz="1600" dirty="0"/>
          </a:p>
          <a:p>
            <a:pPr lvl="0"/>
            <a:endParaRPr lang="en-GB" sz="1600" dirty="0"/>
          </a:p>
          <a:p>
            <a:pPr lvl="0"/>
            <a:endParaRPr lang="en-GB" sz="1600" dirty="0"/>
          </a:p>
          <a:p>
            <a:pPr lvl="0"/>
            <a:endParaRPr lang="en-GB" sz="1600" dirty="0"/>
          </a:p>
          <a:p>
            <a:pPr lvl="0"/>
            <a:endParaRPr lang="en-GB" sz="1600" dirty="0"/>
          </a:p>
          <a:p>
            <a:pPr lvl="0"/>
            <a:endParaRPr lang="en-GB" sz="1600" dirty="0"/>
          </a:p>
          <a:p>
            <a:pPr lvl="0"/>
            <a:endParaRPr lang="en-GB" sz="1600" dirty="0"/>
          </a:p>
        </p:txBody>
      </p:sp>
      <p:sp>
        <p:nvSpPr>
          <p:cNvPr id="11" name="progressBar"/>
          <p:cNvSpPr/>
          <p:nvPr/>
        </p:nvSpPr>
        <p:spPr>
          <a:xfrm>
            <a:off x="0" y="6705600"/>
            <a:ext cx="5378824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4" descr="http://lte-sim.googlecode.com/svn/trunk/DOC/lte-sim-web.pn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54" b="80510"/>
          <a:stretch/>
        </p:blipFill>
        <p:spPr bwMode="auto">
          <a:xfrm>
            <a:off x="3754796" y="3418758"/>
            <a:ext cx="2689412" cy="683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http://omnetpp.org/logo128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4796" y="4400519"/>
            <a:ext cx="736370" cy="736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91006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Outcome</a:t>
            </a:r>
          </a:p>
        </p:txBody>
      </p:sp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Literature</a:t>
            </a: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Experiment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progressBar"/>
          <p:cNvSpPr/>
          <p:nvPr/>
        </p:nvSpPr>
        <p:spPr>
          <a:xfrm>
            <a:off x="0" y="6705600"/>
            <a:ext cx="5378824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Content Placeholder 1"/>
          <p:cNvSpPr txBox="1">
            <a:spLocks/>
          </p:cNvSpPr>
          <p:nvPr/>
        </p:nvSpPr>
        <p:spPr>
          <a:xfrm>
            <a:off x="609599" y="2759500"/>
            <a:ext cx="6995121" cy="3519063"/>
          </a:xfrm>
          <a:prstGeom prst="rect">
            <a:avLst/>
          </a:prstGeom>
        </p:spPr>
        <p:txBody>
          <a:bodyPr vert="horz" lIns="91440" tIns="45720" rIns="91440" bIns="45720" numCol="2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400" dirty="0"/>
              <a:t>Current Method </a:t>
            </a:r>
            <a:r>
              <a:rPr lang="en-GB" sz="2400" dirty="0">
                <a:sym typeface="Wingdings" panose="05000000000000000000" pitchFamily="2" charset="2"/>
              </a:rPr>
              <a:t> Hybrid</a:t>
            </a:r>
          </a:p>
          <a:p>
            <a:r>
              <a:rPr lang="en-GB" sz="2400" dirty="0">
                <a:sym typeface="Wingdings" panose="05000000000000000000" pitchFamily="2" charset="2"/>
              </a:rPr>
              <a:t>Hardware</a:t>
            </a:r>
          </a:p>
          <a:p>
            <a:endParaRPr lang="en-GB" sz="2400" dirty="0">
              <a:sym typeface="Wingdings" panose="05000000000000000000" pitchFamily="2" charset="2"/>
            </a:endParaRPr>
          </a:p>
          <a:p>
            <a:endParaRPr lang="en-GB" sz="2400" dirty="0">
              <a:sym typeface="Wingdings" panose="05000000000000000000" pitchFamily="2" charset="2"/>
            </a:endParaRPr>
          </a:p>
          <a:p>
            <a:endParaRPr lang="en-GB" sz="2400" dirty="0">
              <a:sym typeface="Wingdings" panose="05000000000000000000" pitchFamily="2" charset="2"/>
            </a:endParaRPr>
          </a:p>
          <a:p>
            <a:endParaRPr lang="en-GB" sz="2400" dirty="0">
              <a:sym typeface="Wingdings" panose="05000000000000000000" pitchFamily="2" charset="2"/>
            </a:endParaRPr>
          </a:p>
          <a:p>
            <a:r>
              <a:rPr lang="en-GB" sz="2400" dirty="0">
                <a:sym typeface="Wingdings" panose="05000000000000000000" pitchFamily="2" charset="2"/>
              </a:rPr>
              <a:t>Software</a:t>
            </a:r>
            <a:endParaRPr lang="en-GB" sz="12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66" r="3133" b="26522"/>
          <a:stretch/>
        </p:blipFill>
        <p:spPr>
          <a:xfrm>
            <a:off x="4099135" y="3501008"/>
            <a:ext cx="4545680" cy="2136743"/>
          </a:xfrm>
          <a:prstGeom prst="rect">
            <a:avLst/>
          </a:prstGeom>
        </p:spPr>
      </p:pic>
      <p:pic>
        <p:nvPicPr>
          <p:cNvPr id="1026" name="Picture 2" descr="https://you.stonybrook.edu/itpartners/files/2014/08/MATLAB-qsazj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701163"/>
            <a:ext cx="4774138" cy="943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3d-electronic.com/images/logo/logo_analog_devices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14" t="26082" r="12846" b="24150"/>
          <a:stretch/>
        </p:blipFill>
        <p:spPr bwMode="auto">
          <a:xfrm>
            <a:off x="1111228" y="4663671"/>
            <a:ext cx="1736968" cy="542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1311" y="3838271"/>
            <a:ext cx="1806886" cy="670849"/>
          </a:xfrm>
          <a:prstGeom prst="rect">
            <a:avLst/>
          </a:prstGeom>
        </p:spPr>
      </p:pic>
      <p:pic>
        <p:nvPicPr>
          <p:cNvPr id="1032" name="Picture 8" descr="http://itersnews.com/wp-content/uploads/2015/01/XLNXLOGO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1986" y="2711400"/>
            <a:ext cx="2017106" cy="64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01962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Outcome</a:t>
            </a:r>
          </a:p>
        </p:txBody>
      </p:sp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Literature</a:t>
            </a: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Experiment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progressBar"/>
          <p:cNvSpPr/>
          <p:nvPr/>
        </p:nvSpPr>
        <p:spPr>
          <a:xfrm>
            <a:off x="0" y="6705600"/>
            <a:ext cx="5378824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Content Placeholder 1"/>
          <p:cNvSpPr txBox="1">
            <a:spLocks/>
          </p:cNvSpPr>
          <p:nvPr/>
        </p:nvSpPr>
        <p:spPr>
          <a:xfrm>
            <a:off x="609599" y="2759500"/>
            <a:ext cx="6995121" cy="3519063"/>
          </a:xfrm>
          <a:prstGeom prst="rect">
            <a:avLst/>
          </a:prstGeom>
        </p:spPr>
        <p:txBody>
          <a:bodyPr vert="horz" lIns="91440" tIns="45720" rIns="91440" bIns="45720" numCol="2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400" dirty="0"/>
              <a:t>Test-Bed Setup</a:t>
            </a:r>
            <a:endParaRPr lang="en-GB" sz="12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926" y="3847323"/>
            <a:ext cx="8172017" cy="1728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1778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5759" y="3176054"/>
            <a:ext cx="4582665" cy="356531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</p:pic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Literature</a:t>
            </a: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Experiment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199" y="2607100"/>
            <a:ext cx="6995121" cy="3519063"/>
          </a:xfrm>
        </p:spPr>
        <p:txBody>
          <a:bodyPr numCol="2">
            <a:noAutofit/>
          </a:bodyPr>
          <a:lstStyle/>
          <a:p>
            <a:pPr marL="0" lvl="0" indent="0">
              <a:buNone/>
            </a:pPr>
            <a:r>
              <a:rPr lang="en-GB" sz="2400" dirty="0"/>
              <a:t>Results</a:t>
            </a:r>
          </a:p>
          <a:p>
            <a:pPr marL="0" lvl="0" indent="0">
              <a:buNone/>
            </a:pPr>
            <a:endParaRPr lang="en-GB" sz="2400" dirty="0"/>
          </a:p>
          <a:p>
            <a:pPr marL="0" lvl="0" indent="0">
              <a:buNone/>
            </a:pPr>
            <a:r>
              <a:rPr lang="en-GB" sz="2400" dirty="0"/>
              <a:t>PESQ: </a:t>
            </a:r>
          </a:p>
          <a:p>
            <a:pPr>
              <a:buFontTx/>
              <a:buChar char="-"/>
            </a:pPr>
            <a:r>
              <a:rPr lang="en-GB" sz="1600" dirty="0"/>
              <a:t>Replacement for PSQM and PAMS</a:t>
            </a:r>
          </a:p>
          <a:p>
            <a:pPr>
              <a:buFontTx/>
              <a:buChar char="-"/>
            </a:pPr>
            <a:r>
              <a:rPr lang="en-GB" sz="1600" dirty="0"/>
              <a:t>Very close correlation with subjective MOS [15]</a:t>
            </a:r>
          </a:p>
          <a:p>
            <a:pPr marL="0" lvl="0" indent="0">
              <a:buNone/>
            </a:pPr>
            <a:endParaRPr lang="en-GB" sz="2400" b="1" dirty="0"/>
          </a:p>
          <a:p>
            <a:pPr marL="0" lvl="0" indent="0">
              <a:buNone/>
            </a:pPr>
            <a:endParaRPr lang="en-GB" sz="2400" b="1" dirty="0"/>
          </a:p>
          <a:p>
            <a:pPr marL="0" lvl="0" indent="0">
              <a:buNone/>
            </a:pPr>
            <a:endParaRPr lang="en-GB" sz="2400" dirty="0"/>
          </a:p>
          <a:p>
            <a:pPr marL="0" lvl="0" indent="0">
              <a:buNone/>
            </a:pPr>
            <a:endParaRPr lang="en-GB" sz="2400" dirty="0"/>
          </a:p>
          <a:p>
            <a:pPr marL="0" lvl="0" indent="0">
              <a:buNone/>
            </a:pPr>
            <a:r>
              <a:rPr lang="en-GB" sz="2400" dirty="0"/>
              <a:t>Neural Network Training</a:t>
            </a:r>
          </a:p>
          <a:p>
            <a:pPr marL="0" lvl="0" indent="0">
              <a:buNone/>
            </a:pPr>
            <a:endParaRPr lang="en-GB" sz="2000" dirty="0"/>
          </a:p>
        </p:txBody>
      </p:sp>
      <p:sp>
        <p:nvSpPr>
          <p:cNvPr id="10" name="progressBar"/>
          <p:cNvSpPr/>
          <p:nvPr/>
        </p:nvSpPr>
        <p:spPr>
          <a:xfrm>
            <a:off x="0" y="6705600"/>
            <a:ext cx="6454588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026" name="Picture 2" descr="http://www.codeproject.com/KB/dotnet/predictor/network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7144" y="2700917"/>
            <a:ext cx="4899312" cy="3968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Outcome</a:t>
            </a:r>
          </a:p>
        </p:txBody>
      </p:sp>
    </p:spTree>
    <p:extLst>
      <p:ext uri="{BB962C8B-B14F-4D97-AF65-F5344CB8AC3E}">
        <p14:creationId xmlns:p14="http://schemas.microsoft.com/office/powerpoint/2010/main" val="1724983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Hexagon 4"/>
          <p:cNvSpPr/>
          <p:nvPr/>
        </p:nvSpPr>
        <p:spPr>
          <a:xfrm>
            <a:off x="361346" y="188640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7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8" name="Hexagon 7"/>
          <p:cNvSpPr/>
          <p:nvPr/>
        </p:nvSpPr>
        <p:spPr>
          <a:xfrm>
            <a:off x="1949213" y="1001826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7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47495" y="188640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7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49658" y="1001826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75000"/>
                  </a:schemeClr>
                </a:solidFill>
              </a:rPr>
              <a:t>Literature</a:t>
            </a:r>
          </a:p>
        </p:txBody>
      </p:sp>
      <p:sp>
        <p:nvSpPr>
          <p:cNvPr id="4" name="Hexagon 3"/>
          <p:cNvSpPr/>
          <p:nvPr/>
        </p:nvSpPr>
        <p:spPr>
          <a:xfrm>
            <a:off x="6733834" y="188640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75000"/>
                  </a:schemeClr>
                </a:solidFill>
              </a:rPr>
              <a:t>Experiment</a:t>
            </a:r>
            <a:endParaRPr lang="en-GB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Hexagon 2"/>
          <p:cNvSpPr/>
          <p:nvPr/>
        </p:nvSpPr>
        <p:spPr>
          <a:xfrm>
            <a:off x="6736788" y="181501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75000"/>
                  </a:schemeClr>
                </a:solidFill>
              </a:rPr>
              <a:t>Outcome</a:t>
            </a:r>
          </a:p>
        </p:txBody>
      </p:sp>
      <p:sp>
        <p:nvSpPr>
          <p:cNvPr id="9" name="Right Arrow 8"/>
          <p:cNvSpPr/>
          <p:nvPr/>
        </p:nvSpPr>
        <p:spPr>
          <a:xfrm rot="1610613">
            <a:off x="2007411" y="1339384"/>
            <a:ext cx="347171" cy="144016"/>
          </a:xfrm>
          <a:prstGeom prst="rightArrow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0" name="Right Arrow 9"/>
          <p:cNvSpPr/>
          <p:nvPr/>
        </p:nvSpPr>
        <p:spPr>
          <a:xfrm rot="1610613">
            <a:off x="5193558" y="1339383"/>
            <a:ext cx="347171" cy="144016"/>
          </a:xfrm>
          <a:prstGeom prst="rightArrow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1" name="Right Arrow 10"/>
          <p:cNvSpPr/>
          <p:nvPr/>
        </p:nvSpPr>
        <p:spPr>
          <a:xfrm rot="20195504">
            <a:off x="3569717" y="1346972"/>
            <a:ext cx="347171" cy="144016"/>
          </a:xfrm>
          <a:prstGeom prst="rightArrow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2" name="Right Arrow 11"/>
          <p:cNvSpPr/>
          <p:nvPr/>
        </p:nvSpPr>
        <p:spPr>
          <a:xfrm rot="20195504">
            <a:off x="6795212" y="1331795"/>
            <a:ext cx="347171" cy="144016"/>
          </a:xfrm>
          <a:prstGeom prst="rightArrow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3" name="Right Arrow 12"/>
          <p:cNvSpPr/>
          <p:nvPr/>
        </p:nvSpPr>
        <p:spPr>
          <a:xfrm rot="5400000">
            <a:off x="7566725" y="1730378"/>
            <a:ext cx="347171" cy="144016"/>
          </a:xfrm>
          <a:prstGeom prst="rightArrow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5" name="Right Arrow 14"/>
          <p:cNvSpPr/>
          <p:nvPr/>
        </p:nvSpPr>
        <p:spPr>
          <a:xfrm rot="12458967">
            <a:off x="6771396" y="2131473"/>
            <a:ext cx="347171" cy="144016"/>
          </a:xfrm>
          <a:prstGeom prst="rightArrow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4" name="progressBar"/>
          <p:cNvSpPr/>
          <p:nvPr/>
        </p:nvSpPr>
        <p:spPr>
          <a:xfrm>
            <a:off x="0" y="6705600"/>
            <a:ext cx="6992471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Hexagon 16"/>
          <p:cNvSpPr/>
          <p:nvPr/>
        </p:nvSpPr>
        <p:spPr>
          <a:xfrm>
            <a:off x="1390532" y="2572213"/>
            <a:ext cx="2438176" cy="1975730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500" dirty="0">
                <a:solidFill>
                  <a:schemeClr val="tx1"/>
                </a:solidFill>
              </a:rPr>
              <a:t>Literature</a:t>
            </a:r>
          </a:p>
        </p:txBody>
      </p:sp>
      <p:sp>
        <p:nvSpPr>
          <p:cNvPr id="19" name="Hexagon 18"/>
          <p:cNvSpPr/>
          <p:nvPr/>
        </p:nvSpPr>
        <p:spPr>
          <a:xfrm>
            <a:off x="3336257" y="3560078"/>
            <a:ext cx="2438176" cy="1975730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500" dirty="0">
                <a:solidFill>
                  <a:schemeClr val="tx1"/>
                </a:solidFill>
              </a:rPr>
              <a:t>Outcome</a:t>
            </a:r>
          </a:p>
        </p:txBody>
      </p:sp>
      <p:sp>
        <p:nvSpPr>
          <p:cNvPr id="22" name="Right Arrow 21"/>
          <p:cNvSpPr/>
          <p:nvPr/>
        </p:nvSpPr>
        <p:spPr>
          <a:xfrm rot="12458967">
            <a:off x="3352770" y="3938759"/>
            <a:ext cx="421747" cy="174952"/>
          </a:xfrm>
          <a:prstGeom prst="rightArrow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Hexagon 17"/>
          <p:cNvSpPr/>
          <p:nvPr/>
        </p:nvSpPr>
        <p:spPr>
          <a:xfrm>
            <a:off x="3336257" y="1593491"/>
            <a:ext cx="2438176" cy="1975730"/>
          </a:xfrm>
          <a:prstGeom prst="hexagon">
            <a:avLst/>
          </a:prstGeom>
          <a:ln>
            <a:solidFill>
              <a:srgbClr val="00B05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500" dirty="0">
                <a:solidFill>
                  <a:srgbClr val="00B050"/>
                </a:solidFill>
              </a:rPr>
              <a:t>Experiment</a:t>
            </a:r>
          </a:p>
          <a:p>
            <a:r>
              <a:rPr lang="en-GB" sz="1400" dirty="0">
                <a:solidFill>
                  <a:srgbClr val="00B050"/>
                </a:solidFill>
              </a:rPr>
              <a:t>  -Design</a:t>
            </a:r>
          </a:p>
          <a:p>
            <a:r>
              <a:rPr lang="en-GB" sz="1400" dirty="0">
                <a:solidFill>
                  <a:schemeClr val="accent6"/>
                </a:solidFill>
              </a:rPr>
              <a:t>  -</a:t>
            </a:r>
            <a:r>
              <a:rPr lang="en-GB" sz="1400" dirty="0">
                <a:solidFill>
                  <a:srgbClr val="00B050"/>
                </a:solidFill>
              </a:rPr>
              <a:t>Implementation</a:t>
            </a:r>
          </a:p>
          <a:p>
            <a:r>
              <a:rPr lang="en-GB" sz="1600" dirty="0">
                <a:solidFill>
                  <a:srgbClr val="FF0000"/>
                </a:solidFill>
              </a:rPr>
              <a:t>  -</a:t>
            </a:r>
            <a:r>
              <a:rPr lang="en-GB" sz="1600" dirty="0">
                <a:solidFill>
                  <a:srgbClr val="FFC000"/>
                </a:solidFill>
              </a:rPr>
              <a:t>Analysis + </a:t>
            </a:r>
            <a:r>
              <a:rPr lang="en-GB" sz="1200" dirty="0">
                <a:solidFill>
                  <a:srgbClr val="FFC000"/>
                </a:solidFill>
              </a:rPr>
              <a:t>Writeup</a:t>
            </a:r>
            <a:endParaRPr lang="en-GB" sz="1600" dirty="0">
              <a:solidFill>
                <a:srgbClr val="FFC000"/>
              </a:solidFill>
            </a:endParaRPr>
          </a:p>
        </p:txBody>
      </p:sp>
      <p:sp>
        <p:nvSpPr>
          <p:cNvPr id="20" name="Right Arrow 19"/>
          <p:cNvSpPr/>
          <p:nvPr/>
        </p:nvSpPr>
        <p:spPr>
          <a:xfrm rot="20006368">
            <a:off x="3405196" y="2978669"/>
            <a:ext cx="421747" cy="174952"/>
          </a:xfrm>
          <a:prstGeom prst="rightArrow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Right Arrow 20"/>
          <p:cNvSpPr/>
          <p:nvPr/>
        </p:nvSpPr>
        <p:spPr>
          <a:xfrm rot="5400000">
            <a:off x="4344470" y="3472602"/>
            <a:ext cx="421748" cy="174953"/>
          </a:xfrm>
          <a:prstGeom prst="rightArrow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66962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Research Question</a:t>
            </a:r>
            <a:endParaRPr lang="en-GB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199" y="2607100"/>
            <a:ext cx="6995121" cy="3519063"/>
          </a:xfr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</a:pPr>
            <a:r>
              <a:rPr lang="en-GB" sz="2400" dirty="0"/>
              <a:t>Use of Neural Network to measure </a:t>
            </a:r>
            <a:r>
              <a:rPr lang="en-GB" sz="2400" dirty="0" err="1"/>
              <a:t>QoS</a:t>
            </a:r>
            <a:r>
              <a:rPr lang="en-GB" sz="2400" dirty="0"/>
              <a:t> in LTE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Determination of new voice affecting parameters for LTE environments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Real-time </a:t>
            </a:r>
            <a:r>
              <a:rPr lang="en-GB" sz="2400" dirty="0" err="1"/>
              <a:t>QoS</a:t>
            </a:r>
            <a:r>
              <a:rPr lang="en-GB" sz="2400" dirty="0"/>
              <a:t> measurement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Quality optimization using traffic prediction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Possible end-product</a:t>
            </a:r>
          </a:p>
          <a:p>
            <a:pPr lvl="1">
              <a:lnSpc>
                <a:spcPct val="150000"/>
              </a:lnSpc>
            </a:pPr>
            <a:r>
              <a:rPr lang="en-GB" sz="2000" dirty="0">
                <a:solidFill>
                  <a:srgbClr val="FF0000"/>
                </a:solidFill>
              </a:rPr>
              <a:t>QCI Estimator</a:t>
            </a:r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Aim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Literature</a:t>
            </a: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</a:rPr>
              <a:t>Experiment</a:t>
            </a:r>
            <a:endParaRPr lang="en-GB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Outcome</a:t>
            </a:r>
          </a:p>
        </p:txBody>
      </p:sp>
      <p:sp>
        <p:nvSpPr>
          <p:cNvPr id="10" name="progressBar"/>
          <p:cNvSpPr/>
          <p:nvPr/>
        </p:nvSpPr>
        <p:spPr>
          <a:xfrm>
            <a:off x="0" y="6705600"/>
            <a:ext cx="7530353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65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Hexagon 20"/>
          <p:cNvSpPr/>
          <p:nvPr/>
        </p:nvSpPr>
        <p:spPr>
          <a:xfrm>
            <a:off x="1966420" y="188640"/>
            <a:ext cx="5155002" cy="874093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References</a:t>
            </a:r>
            <a:endParaRPr lang="en-GB" sz="3200" dirty="0">
              <a:solidFill>
                <a:schemeClr val="tx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51520" y="1484784"/>
            <a:ext cx="8712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251520" y="1340768"/>
            <a:ext cx="856895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[1] C. Cox, An Introduction to LTE, </a:t>
            </a:r>
            <a:r>
              <a:rPr lang="en-GB" sz="1600" dirty="0" err="1"/>
              <a:t>ch.</a:t>
            </a:r>
            <a:r>
              <a:rPr lang="en-GB" sz="1600" dirty="0"/>
              <a:t> 1. West Sussex, (UK): Wiley, 36-46 2012.</a:t>
            </a:r>
          </a:p>
          <a:p>
            <a:endParaRPr lang="en-GB" sz="1600" dirty="0"/>
          </a:p>
          <a:p>
            <a:r>
              <a:rPr lang="en-GB" sz="1600" dirty="0"/>
              <a:t>[2] j. G. A. </a:t>
            </a:r>
            <a:r>
              <a:rPr lang="en-GB" sz="1600" dirty="0" err="1"/>
              <a:t>Arunabha</a:t>
            </a:r>
            <a:r>
              <a:rPr lang="en-GB" sz="1600" dirty="0"/>
              <a:t> Ghosh, Jun Zhang and R. </a:t>
            </a:r>
            <a:r>
              <a:rPr lang="en-GB" sz="1600" dirty="0" err="1"/>
              <a:t>Muhamed</a:t>
            </a:r>
            <a:r>
              <a:rPr lang="en-GB" sz="1600" dirty="0"/>
              <a:t>, Fundamentals of LTE, </a:t>
            </a:r>
            <a:r>
              <a:rPr lang="en-GB" sz="1600" dirty="0" err="1"/>
              <a:t>ch.</a:t>
            </a:r>
            <a:r>
              <a:rPr lang="en-GB" sz="1600" dirty="0"/>
              <a:t> 1. Boston: Prentice Hall, August 2010.</a:t>
            </a:r>
          </a:p>
          <a:p>
            <a:endParaRPr lang="en-GB" sz="1600" dirty="0"/>
          </a:p>
          <a:p>
            <a:r>
              <a:rPr lang="en-GB" sz="1600" dirty="0"/>
              <a:t>[3] “3GPP - Release 97.” </a:t>
            </a:r>
            <a:r>
              <a:rPr lang="en-GB" sz="1600" dirty="0">
                <a:hlinkClick r:id="rId2"/>
              </a:rPr>
              <a:t>http://www.3gpp.org/specifications/releases/</a:t>
            </a:r>
            <a:r>
              <a:rPr lang="en-GB" sz="1600" dirty="0"/>
              <a:t>. Accessed: 2015.</a:t>
            </a:r>
          </a:p>
          <a:p>
            <a:endParaRPr lang="en-GB" sz="1600" dirty="0"/>
          </a:p>
          <a:p>
            <a:r>
              <a:rPr lang="en-GB" sz="1600" dirty="0"/>
              <a:t>[4] “3GPP - Release 8.” </a:t>
            </a:r>
            <a:r>
              <a:rPr lang="en-GB" sz="1600" dirty="0">
                <a:hlinkClick r:id="rId2"/>
              </a:rPr>
              <a:t>http://www.3gpp.org/specifications/releases/</a:t>
            </a:r>
            <a:r>
              <a:rPr lang="en-GB" sz="1600" dirty="0"/>
              <a:t>. Accessed: 2015.</a:t>
            </a:r>
          </a:p>
          <a:p>
            <a:endParaRPr lang="en-GB" sz="1600" dirty="0"/>
          </a:p>
          <a:p>
            <a:r>
              <a:rPr lang="en-GB" sz="1600" dirty="0"/>
              <a:t>[5] K. Radhakrishnan, A Non-intrusive Method to Evaluate Perceived Voice Quality of VoIP Networks using Random Neural Networks. PhD thesis, Glasgow Caledonian University, 2011.</a:t>
            </a:r>
          </a:p>
          <a:p>
            <a:endParaRPr lang="en-GB" sz="1600" dirty="0"/>
          </a:p>
          <a:p>
            <a:r>
              <a:rPr lang="en-GB" sz="1600" dirty="0"/>
              <a:t>[6] “ITU-T Recommendation E.800. Definitions of terms related to Quality of Service.” </a:t>
            </a:r>
            <a:r>
              <a:rPr lang="en-GB" sz="1600" dirty="0">
                <a:hlinkClick r:id="rId3"/>
              </a:rPr>
              <a:t>http://www.itu.int</a:t>
            </a:r>
            <a:r>
              <a:rPr lang="en-GB" sz="1600" dirty="0"/>
              <a:t>. Accessed: 2014.</a:t>
            </a:r>
          </a:p>
          <a:p>
            <a:endParaRPr lang="en-GB" sz="1600" dirty="0"/>
          </a:p>
          <a:p>
            <a:r>
              <a:rPr lang="en-GB" sz="1600" dirty="0"/>
              <a:t>[7] “ITU-T Recommendation P.800. Methods for subjective determination of transmission quality.” </a:t>
            </a:r>
            <a:r>
              <a:rPr lang="en-GB" sz="1600" dirty="0">
                <a:hlinkClick r:id="rId3"/>
              </a:rPr>
              <a:t>http://www.itu.int</a:t>
            </a:r>
            <a:r>
              <a:rPr lang="en-GB" sz="1600" dirty="0"/>
              <a:t>.  Accessed: 2014.</a:t>
            </a:r>
          </a:p>
          <a:p>
            <a:endParaRPr lang="en-GB" sz="1600" dirty="0"/>
          </a:p>
          <a:p>
            <a:r>
              <a:rPr lang="en-GB" sz="1600" dirty="0"/>
              <a:t>[8] L. Liang, Z. Sun, and D. He, “New parameters and metrics for multiparty communications,” in Next Generation Internet Networks, pp. 396–403, April 2005.</a:t>
            </a:r>
          </a:p>
        </p:txBody>
      </p:sp>
      <p:sp>
        <p:nvSpPr>
          <p:cNvPr id="4" name="progressBar"/>
          <p:cNvSpPr/>
          <p:nvPr/>
        </p:nvSpPr>
        <p:spPr>
          <a:xfrm>
            <a:off x="0" y="6705600"/>
            <a:ext cx="8068235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4729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Hexagon 20"/>
          <p:cNvSpPr/>
          <p:nvPr/>
        </p:nvSpPr>
        <p:spPr>
          <a:xfrm>
            <a:off x="1966420" y="188640"/>
            <a:ext cx="5155002" cy="874093"/>
          </a:xfrm>
          <a:prstGeom prst="hexagon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References (cont.)</a:t>
            </a:r>
            <a:endParaRPr lang="en-GB" sz="3200" dirty="0">
              <a:solidFill>
                <a:schemeClr val="tx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51520" y="1484784"/>
            <a:ext cx="8712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251520" y="1340768"/>
            <a:ext cx="856895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[9] S. </a:t>
            </a:r>
            <a:r>
              <a:rPr lang="en-GB" sz="1600" dirty="0" err="1"/>
              <a:t>Forconi</a:t>
            </a:r>
            <a:r>
              <a:rPr lang="en-GB" sz="1600" dirty="0"/>
              <a:t> and A. </a:t>
            </a:r>
            <a:r>
              <a:rPr lang="en-GB" sz="1600" dirty="0" err="1"/>
              <a:t>Vizzarri</a:t>
            </a:r>
            <a:r>
              <a:rPr lang="en-GB" sz="1600" dirty="0"/>
              <a:t>, “Review of studies on end-to-end </a:t>
            </a:r>
            <a:r>
              <a:rPr lang="en-GB" sz="1600" dirty="0" err="1"/>
              <a:t>QoS</a:t>
            </a:r>
            <a:r>
              <a:rPr lang="en-GB" sz="1600" dirty="0"/>
              <a:t> in LTE networks,” in AEIT Annual Conference, pp. 1–6, Oct 2013.</a:t>
            </a:r>
          </a:p>
          <a:p>
            <a:endParaRPr lang="en-GB" sz="1600" dirty="0"/>
          </a:p>
          <a:p>
            <a:r>
              <a:rPr lang="en-GB" sz="1600" dirty="0"/>
              <a:t>[10] S. Hu, Y. Ouyang, Y.-D. Yao, M. </a:t>
            </a:r>
            <a:r>
              <a:rPr lang="en-GB" sz="1600" dirty="0" err="1"/>
              <a:t>Fallah</a:t>
            </a:r>
            <a:r>
              <a:rPr lang="en-GB" sz="1600" dirty="0"/>
              <a:t>, </a:t>
            </a:r>
            <a:r>
              <a:rPr lang="en-GB" sz="1600" dirty="0" err="1"/>
              <a:t>andW</a:t>
            </a:r>
            <a:r>
              <a:rPr lang="en-GB" sz="1600" dirty="0"/>
              <a:t>. Lu, “A study of LTE network performance based on data analytics and statistical </a:t>
            </a:r>
            <a:r>
              <a:rPr lang="en-GB" sz="1600" dirty="0" err="1"/>
              <a:t>modeling</a:t>
            </a:r>
            <a:r>
              <a:rPr lang="en-GB" sz="1600" dirty="0"/>
              <a:t>,” in Wireless and Optical Communication Conference (WOCC), pp. 1–6, May 2014.</a:t>
            </a:r>
          </a:p>
          <a:p>
            <a:endParaRPr lang="en-GB" sz="1600" dirty="0"/>
          </a:p>
          <a:p>
            <a:r>
              <a:rPr lang="en-GB" sz="1600" dirty="0"/>
              <a:t>[11] “</a:t>
            </a:r>
            <a:r>
              <a:rPr lang="en-GB" sz="1600" dirty="0" err="1"/>
              <a:t>Omnet</a:t>
            </a:r>
            <a:r>
              <a:rPr lang="en-GB" sz="1600" dirty="0"/>
              <a:t>++ Discrete Event Simulator.” </a:t>
            </a:r>
            <a:r>
              <a:rPr lang="en-GB" sz="1600" dirty="0">
                <a:hlinkClick r:id="rId2"/>
              </a:rPr>
              <a:t>http://www.omnetpp.org/</a:t>
            </a:r>
            <a:r>
              <a:rPr lang="en-GB" sz="1600" dirty="0"/>
              <a:t>. Accessed: 2014.</a:t>
            </a:r>
          </a:p>
          <a:p>
            <a:endParaRPr lang="en-GB" sz="1600" dirty="0"/>
          </a:p>
          <a:p>
            <a:r>
              <a:rPr lang="en-GB" sz="1600" dirty="0"/>
              <a:t>[12] “NS-3.” </a:t>
            </a:r>
            <a:r>
              <a:rPr lang="en-GB" sz="1600" dirty="0">
                <a:hlinkClick r:id="rId2"/>
              </a:rPr>
              <a:t>http://www.nsam.org/</a:t>
            </a:r>
            <a:r>
              <a:rPr lang="en-GB" sz="1600" dirty="0"/>
              <a:t>. Accessed: 2014.</a:t>
            </a:r>
          </a:p>
          <a:p>
            <a:endParaRPr lang="en-GB" sz="1600" dirty="0"/>
          </a:p>
          <a:p>
            <a:r>
              <a:rPr lang="en-GB" sz="1600" dirty="0"/>
              <a:t>[13] “</a:t>
            </a:r>
            <a:r>
              <a:rPr lang="en-GB" sz="1600" dirty="0" err="1"/>
              <a:t>Qualnet</a:t>
            </a:r>
            <a:r>
              <a:rPr lang="en-GB" sz="1600" dirty="0"/>
              <a:t>.” </a:t>
            </a:r>
            <a:r>
              <a:rPr lang="en-GB" sz="1600" dirty="0">
                <a:hlinkClick r:id="rId3"/>
              </a:rPr>
              <a:t>http://web.scalable-networks.com/content/qualnet</a:t>
            </a:r>
            <a:r>
              <a:rPr lang="en-GB" sz="1600" dirty="0"/>
              <a:t>. Accessed: 2014.</a:t>
            </a:r>
          </a:p>
          <a:p>
            <a:endParaRPr lang="en-GB" sz="1600" dirty="0"/>
          </a:p>
          <a:p>
            <a:r>
              <a:rPr lang="en-GB" sz="1600" dirty="0"/>
              <a:t>[14] “The Wide Area Network Emulator.” </a:t>
            </a:r>
            <a:r>
              <a:rPr lang="en-GB" sz="1600" dirty="0">
                <a:hlinkClick r:id="rId4"/>
              </a:rPr>
              <a:t>http://wanem.sourceforge.net/</a:t>
            </a:r>
            <a:r>
              <a:rPr lang="en-GB" sz="1600" dirty="0"/>
              <a:t>. Accessed: 2014.</a:t>
            </a:r>
          </a:p>
          <a:p>
            <a:endParaRPr lang="en-GB" sz="1600" dirty="0"/>
          </a:p>
          <a:p>
            <a:r>
              <a:rPr lang="en-GB" sz="1600" dirty="0"/>
              <a:t>[15] “P.862 : Perceptual evaluation of speech quality (</a:t>
            </a:r>
            <a:r>
              <a:rPr lang="en-GB" sz="1600" dirty="0" err="1"/>
              <a:t>pesq</a:t>
            </a:r>
            <a:r>
              <a:rPr lang="en-GB" sz="1600" dirty="0"/>
              <a:t>): An objective method for end-to-end speech quality assessment of narrowband telephone networks and speech codecs.” </a:t>
            </a:r>
            <a:r>
              <a:rPr lang="en-GB" sz="1600" dirty="0">
                <a:hlinkClick r:id="rId5"/>
              </a:rPr>
              <a:t>http://www.itu.int</a:t>
            </a:r>
            <a:r>
              <a:rPr lang="en-GB" sz="1600" dirty="0"/>
              <a:t>. Accessed: 2014-9-17.</a:t>
            </a:r>
            <a:endParaRPr lang="en-GB" dirty="0"/>
          </a:p>
        </p:txBody>
      </p:sp>
      <p:sp>
        <p:nvSpPr>
          <p:cNvPr id="4" name="progressBar"/>
          <p:cNvSpPr/>
          <p:nvPr/>
        </p:nvSpPr>
        <p:spPr>
          <a:xfrm>
            <a:off x="0" y="6705600"/>
            <a:ext cx="8606117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9671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is-wireless.com/wp-content/uploads/2015/07/LTE-MAC-Lab-Heterogeneous-network-scenari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808" y="3854460"/>
            <a:ext cx="8176384" cy="2886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Hexagon 4"/>
          <p:cNvSpPr/>
          <p:nvPr/>
        </p:nvSpPr>
        <p:spPr>
          <a:xfrm>
            <a:off x="391845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Introduction</a:t>
            </a:r>
          </a:p>
        </p:txBody>
      </p:sp>
      <p:sp>
        <p:nvSpPr>
          <p:cNvPr id="8" name="Hexagon 7"/>
          <p:cNvSpPr/>
          <p:nvPr/>
        </p:nvSpPr>
        <p:spPr>
          <a:xfrm>
            <a:off x="1979712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95000"/>
                  </a:schemeClr>
                </a:solidFill>
              </a:rPr>
              <a:t>Aims</a:t>
            </a:r>
            <a:endParaRPr lang="en-GB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3577994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95000"/>
                  </a:schemeClr>
                </a:solidFill>
              </a:rPr>
              <a:t>Objectives</a:t>
            </a:r>
            <a:endParaRPr lang="en-GB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Hexagon 5"/>
          <p:cNvSpPr/>
          <p:nvPr/>
        </p:nvSpPr>
        <p:spPr>
          <a:xfrm>
            <a:off x="5180157" y="980728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Background</a:t>
            </a:r>
          </a:p>
        </p:txBody>
      </p:sp>
      <p:sp>
        <p:nvSpPr>
          <p:cNvPr id="4" name="Hexagon 3"/>
          <p:cNvSpPr/>
          <p:nvPr/>
        </p:nvSpPr>
        <p:spPr>
          <a:xfrm>
            <a:off x="6764333" y="167542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95000"/>
                  </a:schemeClr>
                </a:solidFill>
              </a:rPr>
              <a:t>Experiment</a:t>
            </a:r>
            <a:endParaRPr lang="en-GB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" name="Hexagon 2"/>
          <p:cNvSpPr/>
          <p:nvPr/>
        </p:nvSpPr>
        <p:spPr>
          <a:xfrm>
            <a:off x="6767287" y="1793914"/>
            <a:ext cx="2007046" cy="1626372"/>
          </a:xfrm>
          <a:prstGeom prst="hexagon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bg1">
                    <a:lumMod val="95000"/>
                  </a:schemeClr>
                </a:solidFill>
              </a:rPr>
              <a:t>Outcome</a:t>
            </a:r>
          </a:p>
        </p:txBody>
      </p:sp>
      <p:sp>
        <p:nvSpPr>
          <p:cNvPr id="9" name="progressBar"/>
          <p:cNvSpPr/>
          <p:nvPr/>
        </p:nvSpPr>
        <p:spPr>
          <a:xfrm>
            <a:off x="0" y="6705600"/>
            <a:ext cx="9144000" cy="152400"/>
          </a:xfrm>
          <a:prstGeom prst="rect">
            <a:avLst/>
          </a:prstGeom>
          <a:solidFill>
            <a:srgbClr val="4F81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1727684" y="2924944"/>
            <a:ext cx="56886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35511621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13020</TotalTime>
  <Words>1101</Words>
  <Application>Microsoft Office PowerPoint</Application>
  <PresentationFormat>On-screen Show (4:3)</PresentationFormat>
  <Paragraphs>380</Paragraphs>
  <Slides>24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Wingdings</vt:lpstr>
      <vt:lpstr>Office Theme</vt:lpstr>
      <vt:lpstr>FACE Research Seminar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MPHILL TO PHD TRANSFER</dc:title>
  <dc:creator>Arya Sedigh</dc:creator>
  <cp:lastModifiedBy>Arya Sedigh</cp:lastModifiedBy>
  <cp:revision>114</cp:revision>
  <cp:lastPrinted>2015-03-19T13:19:13Z</cp:lastPrinted>
  <dcterms:created xsi:type="dcterms:W3CDTF">2015-01-30T10:39:39Z</dcterms:created>
  <dcterms:modified xsi:type="dcterms:W3CDTF">2017-04-19T14:17:12Z</dcterms:modified>
</cp:coreProperties>
</file>