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7"/>
  </p:notesMasterIdLst>
  <p:sldIdLst>
    <p:sldId id="256" r:id="rId5"/>
    <p:sldId id="257" r:id="rId6"/>
  </p:sldIdLst>
  <p:sldSz cx="32759650" cy="439197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e Grace Sanderson (1903076)" initials="KGS(" lastIdx="1" clrIdx="0">
    <p:extLst>
      <p:ext uri="{19B8F6BF-5375-455C-9EA6-DF929625EA0E}">
        <p15:presenceInfo xmlns:p15="http://schemas.microsoft.com/office/powerpoint/2012/main" userId="Kate Grace Sanderson (190307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117" autoAdjust="0"/>
  </p:normalViewPr>
  <p:slideViewPr>
    <p:cSldViewPr snapToGrid="0">
      <p:cViewPr>
        <p:scale>
          <a:sx n="44" d="100"/>
          <a:sy n="44" d="100"/>
        </p:scale>
        <p:origin x="-2644" y="-89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ie SANDERSON" userId="860a0ff7-4e6c-4f17-9cd2-c2c9b7f8f3a7" providerId="ADAL" clId="{45AAF59D-BAB9-4614-B41C-6A100454B5B1}"/>
    <pc:docChg chg="modSld">
      <pc:chgData name="Jamie SANDERSON" userId="860a0ff7-4e6c-4f17-9cd2-c2c9b7f8f3a7" providerId="ADAL" clId="{45AAF59D-BAB9-4614-B41C-6A100454B5B1}" dt="2021-05-14T14:35:26.549" v="68" actId="20577"/>
      <pc:docMkLst>
        <pc:docMk/>
      </pc:docMkLst>
      <pc:sldChg chg="modSp mod">
        <pc:chgData name="Jamie SANDERSON" userId="860a0ff7-4e6c-4f17-9cd2-c2c9b7f8f3a7" providerId="ADAL" clId="{45AAF59D-BAB9-4614-B41C-6A100454B5B1}" dt="2021-05-14T14:35:26.549" v="68" actId="20577"/>
        <pc:sldMkLst>
          <pc:docMk/>
          <pc:sldMk cId="4244835694" sldId="256"/>
        </pc:sldMkLst>
        <pc:spChg chg="mod">
          <ac:chgData name="Jamie SANDERSON" userId="860a0ff7-4e6c-4f17-9cd2-c2c9b7f8f3a7" providerId="ADAL" clId="{45AAF59D-BAB9-4614-B41C-6A100454B5B1}" dt="2021-05-14T14:35:26.549" v="68" actId="20577"/>
          <ac:spMkLst>
            <pc:docMk/>
            <pc:sldMk cId="4244835694" sldId="256"/>
            <ac:spMk id="9" creationId="{D5445187-F04D-4B4F-AE9D-666408B01E1E}"/>
          </ac:spMkLst>
        </pc:spChg>
        <pc:spChg chg="mod">
          <ac:chgData name="Jamie SANDERSON" userId="860a0ff7-4e6c-4f17-9cd2-c2c9b7f8f3a7" providerId="ADAL" clId="{45AAF59D-BAB9-4614-B41C-6A100454B5B1}" dt="2021-05-14T14:24:56.428" v="9" actId="20577"/>
          <ac:spMkLst>
            <pc:docMk/>
            <pc:sldMk cId="4244835694" sldId="256"/>
            <ac:spMk id="19" creationId="{A19A60ED-032C-45F1-8F41-8278B4F9376D}"/>
          </ac:spMkLst>
        </pc:spChg>
        <pc:spChg chg="mod">
          <ac:chgData name="Jamie SANDERSON" userId="860a0ff7-4e6c-4f17-9cd2-c2c9b7f8f3a7" providerId="ADAL" clId="{45AAF59D-BAB9-4614-B41C-6A100454B5B1}" dt="2021-05-14T14:27:43.840" v="14" actId="6549"/>
          <ac:spMkLst>
            <pc:docMk/>
            <pc:sldMk cId="4244835694" sldId="256"/>
            <ac:spMk id="46" creationId="{28113AC6-6E26-4D06-A58A-7FCAA1346CAC}"/>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00" b="1" i="0" u="none" strike="noStrike" kern="1200" spc="0" baseline="0">
              <a:solidFill>
                <a:schemeClr val="tx1">
                  <a:lumMod val="65000"/>
                  <a:lumOff val="35000"/>
                </a:schemeClr>
              </a:solidFill>
              <a:latin typeface="Verdana Pro" panose="020B0604030504040204" pitchFamily="34" charset="0"/>
              <a:ea typeface="+mn-ea"/>
              <a:cs typeface="+mn-cs"/>
            </a:defRPr>
          </a:pPr>
          <a:endParaRPr lang="en-US"/>
        </a:p>
      </c:txPr>
    </c:title>
    <c:autoTitleDeleted val="0"/>
    <c:plotArea>
      <c:layout/>
      <c:pieChart>
        <c:varyColors val="1"/>
        <c:ser>
          <c:idx val="0"/>
          <c:order val="0"/>
          <c:tx>
            <c:strRef>
              <c:f>Sheet1!$B$1</c:f>
              <c:strCache>
                <c:ptCount val="1"/>
                <c:pt idx="0">
                  <c:v>I follow the guidelines for PA for under 5s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946-4720-83E1-A686CB183FF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946-4720-83E1-A686CB183FF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9946-4720-83E1-A686CB183FF5}"/>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9946-4720-83E1-A686CB183FF5}"/>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9946-4720-83E1-A686CB183FF5}"/>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Verdana Pro" panose="020B0604030504040204" pitchFamily="34" charset="0"/>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always</c:v>
                </c:pt>
                <c:pt idx="1">
                  <c:v>sometimes</c:v>
                </c:pt>
                <c:pt idx="2">
                  <c:v>rarely</c:v>
                </c:pt>
                <c:pt idx="3">
                  <c:v>never</c:v>
                </c:pt>
                <c:pt idx="4">
                  <c:v>not sure</c:v>
                </c:pt>
              </c:strCache>
            </c:strRef>
          </c:cat>
          <c:val>
            <c:numRef>
              <c:f>Sheet1!$B$2:$B$6</c:f>
              <c:numCache>
                <c:formatCode>0%</c:formatCode>
                <c:ptCount val="5"/>
                <c:pt idx="0">
                  <c:v>0.09</c:v>
                </c:pt>
                <c:pt idx="1">
                  <c:v>0.1</c:v>
                </c:pt>
                <c:pt idx="2">
                  <c:v>0.01</c:v>
                </c:pt>
                <c:pt idx="3">
                  <c:v>0.04</c:v>
                </c:pt>
                <c:pt idx="4">
                  <c:v>0.75</c:v>
                </c:pt>
              </c:numCache>
            </c:numRef>
          </c:val>
          <c:extLst>
            <c:ext xmlns:c16="http://schemas.microsoft.com/office/drawing/2014/chart" uri="{C3380CC4-5D6E-409C-BE32-E72D297353CC}">
              <c16:uniqueId val="{0000000A-9946-4720-83E1-A686CB183FF5}"/>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800" b="1" i="0" u="none" strike="noStrike" kern="1200" baseline="0">
              <a:solidFill>
                <a:schemeClr val="tx1">
                  <a:lumMod val="65000"/>
                  <a:lumOff val="35000"/>
                </a:schemeClr>
              </a:solidFill>
              <a:latin typeface="Verdana Pro" panose="020B0604030504040204" pitchFamily="34"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00" b="1" i="0" u="none" strike="noStrike" kern="1200" spc="0" baseline="0">
              <a:solidFill>
                <a:schemeClr val="tx1">
                  <a:lumMod val="65000"/>
                  <a:lumOff val="35000"/>
                </a:schemeClr>
              </a:solidFill>
              <a:latin typeface="Verdana Pro" panose="020B0604030504040204" pitchFamily="34" charset="0"/>
              <a:ea typeface="+mn-ea"/>
              <a:cs typeface="+mn-cs"/>
            </a:defRPr>
          </a:pPr>
          <a:endParaRPr lang="en-US"/>
        </a:p>
      </c:txPr>
    </c:title>
    <c:autoTitleDeleted val="0"/>
    <c:plotArea>
      <c:layout/>
      <c:pieChart>
        <c:varyColors val="1"/>
        <c:ser>
          <c:idx val="0"/>
          <c:order val="0"/>
          <c:tx>
            <c:strRef>
              <c:f>Sheet1!$B$1</c:f>
              <c:strCache>
                <c:ptCount val="1"/>
                <c:pt idx="0">
                  <c:v>I follow the guidelines for SB for under 5s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A04-45B5-9343-E02F7319A21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A04-45B5-9343-E02F7319A21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FA04-45B5-9343-E02F7319A21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FA04-45B5-9343-E02F7319A218}"/>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FA04-45B5-9343-E02F7319A218}"/>
              </c:ext>
            </c:extLst>
          </c:dPt>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Verdana Pro" panose="020B0604030504040204" pitchFamily="34" charset="0"/>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always</c:v>
                </c:pt>
                <c:pt idx="1">
                  <c:v>sometimes</c:v>
                </c:pt>
                <c:pt idx="2">
                  <c:v>rarely</c:v>
                </c:pt>
                <c:pt idx="3">
                  <c:v>never</c:v>
                </c:pt>
                <c:pt idx="4">
                  <c:v>not sure</c:v>
                </c:pt>
              </c:strCache>
            </c:strRef>
          </c:cat>
          <c:val>
            <c:numRef>
              <c:f>Sheet1!$B$2:$B$6</c:f>
              <c:numCache>
                <c:formatCode>0%</c:formatCode>
                <c:ptCount val="5"/>
                <c:pt idx="0">
                  <c:v>0.01</c:v>
                </c:pt>
                <c:pt idx="1">
                  <c:v>0.1</c:v>
                </c:pt>
                <c:pt idx="2">
                  <c:v>0</c:v>
                </c:pt>
                <c:pt idx="3">
                  <c:v>0.06</c:v>
                </c:pt>
                <c:pt idx="4">
                  <c:v>0.82</c:v>
                </c:pt>
              </c:numCache>
            </c:numRef>
          </c:val>
          <c:extLst>
            <c:ext xmlns:c16="http://schemas.microsoft.com/office/drawing/2014/chart" uri="{C3380CC4-5D6E-409C-BE32-E72D297353CC}">
              <c16:uniqueId val="{0000000A-FA04-45B5-9343-E02F7319A218}"/>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800" b="1" i="0" u="none" strike="noStrike" kern="1200" baseline="0">
              <a:solidFill>
                <a:schemeClr val="tx1">
                  <a:lumMod val="65000"/>
                  <a:lumOff val="35000"/>
                </a:schemeClr>
              </a:solidFill>
              <a:latin typeface="Verdana Pro" panose="020B0604030504040204" pitchFamily="34"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dLbls>
          <c:dLblPos val="outEnd"/>
          <c:showLegendKey val="0"/>
          <c:showVal val="1"/>
          <c:showCatName val="0"/>
          <c:showSerName val="0"/>
          <c:showPercent val="0"/>
          <c:showBubbleSize val="0"/>
          <c:showLeaderLines val="0"/>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800" b="0" i="0" u="none" strike="noStrike" kern="1200" baseline="0">
              <a:solidFill>
                <a:schemeClr val="tx1">
                  <a:lumMod val="65000"/>
                  <a:lumOff val="35000"/>
                </a:schemeClr>
              </a:solidFill>
              <a:latin typeface="Verdana Pro" panose="020B0604030504040204" pitchFamily="34"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dLbls>
          <c:dLblPos val="outEnd"/>
          <c:showLegendKey val="0"/>
          <c:showVal val="1"/>
          <c:showCatName val="0"/>
          <c:showSerName val="0"/>
          <c:showPercent val="0"/>
          <c:showBubbleSize val="0"/>
          <c:showLeaderLines val="0"/>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800" b="1" i="0" u="none" strike="noStrike" kern="1200" baseline="0">
              <a:solidFill>
                <a:schemeClr val="tx1">
                  <a:lumMod val="65000"/>
                  <a:lumOff val="35000"/>
                </a:schemeClr>
              </a:solidFill>
              <a:latin typeface="Verdana Pro" panose="020B0604030504040204" pitchFamily="34"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600" b="1" i="0" u="none" strike="noStrike" kern="1200" spc="0" baseline="0">
                <a:solidFill>
                  <a:schemeClr val="tx1">
                    <a:lumMod val="65000"/>
                    <a:lumOff val="35000"/>
                  </a:schemeClr>
                </a:solidFill>
                <a:latin typeface="Verdana Pro" panose="020B0604030504040204" pitchFamily="34" charset="0"/>
                <a:ea typeface="+mn-ea"/>
                <a:cs typeface="+mn-cs"/>
              </a:defRPr>
            </a:pPr>
            <a:r>
              <a:rPr lang="en-US" sz="1600" b="1" dirty="0">
                <a:latin typeface="Verdana Pro" panose="020B0604030504040204" pitchFamily="34" charset="0"/>
              </a:rPr>
              <a:t>Use of baby equipment</a:t>
            </a:r>
          </a:p>
        </c:rich>
      </c:tx>
      <c:overlay val="0"/>
      <c:spPr>
        <a:noFill/>
        <a:ln>
          <a:noFill/>
        </a:ln>
        <a:effectLst/>
      </c:spPr>
      <c:txPr>
        <a:bodyPr rot="0" spcFirstLastPara="1" vertOverflow="ellipsis" vert="horz" wrap="square" anchor="ctr" anchorCtr="1"/>
        <a:lstStyle/>
        <a:p>
          <a:pPr>
            <a:defRPr sz="1600" b="1" i="0" u="none" strike="noStrike" kern="1200" spc="0" baseline="0">
              <a:solidFill>
                <a:schemeClr val="tx1">
                  <a:lumMod val="65000"/>
                  <a:lumOff val="35000"/>
                </a:schemeClr>
              </a:solidFill>
              <a:latin typeface="Verdana Pro" panose="020B0604030504040204" pitchFamily="34" charset="0"/>
              <a:ea typeface="+mn-ea"/>
              <a:cs typeface="+mn-cs"/>
            </a:defRPr>
          </a:pPr>
          <a:endParaRPr lang="en-US"/>
        </a:p>
      </c:txPr>
    </c:title>
    <c:autoTitleDeleted val="0"/>
    <c:plotArea>
      <c:layout/>
      <c:barChart>
        <c:barDir val="col"/>
        <c:grouping val="clustered"/>
        <c:varyColors val="0"/>
        <c:ser>
          <c:idx val="0"/>
          <c:order val="0"/>
          <c:spPr>
            <a:solidFill>
              <a:schemeClr val="accent4"/>
            </a:solidFill>
            <a:ln>
              <a:noFill/>
            </a:ln>
            <a:effectLst/>
          </c:spPr>
          <c:invertIfNegative val="0"/>
          <c:cat>
            <c:strRef>
              <c:f>Sheet1!$A$2:$A$6</c:f>
              <c:strCache>
                <c:ptCount val="5"/>
                <c:pt idx="0">
                  <c:v>Car seat</c:v>
                </c:pt>
                <c:pt idx="1">
                  <c:v>Pushchair</c:v>
                </c:pt>
                <c:pt idx="2">
                  <c:v>Baby seat</c:v>
                </c:pt>
                <c:pt idx="3">
                  <c:v>Baby walker</c:v>
                </c:pt>
                <c:pt idx="4">
                  <c:v>High chair</c:v>
                </c:pt>
              </c:strCache>
            </c:strRef>
          </c:cat>
          <c:val>
            <c:numRef>
              <c:f>Sheet1!$B$2:$B$6</c:f>
              <c:numCache>
                <c:formatCode>General</c:formatCode>
                <c:ptCount val="5"/>
                <c:pt idx="0">
                  <c:v>67</c:v>
                </c:pt>
                <c:pt idx="1">
                  <c:v>63</c:v>
                </c:pt>
                <c:pt idx="2">
                  <c:v>49</c:v>
                </c:pt>
                <c:pt idx="3">
                  <c:v>27</c:v>
                </c:pt>
                <c:pt idx="4">
                  <c:v>61</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Equipment Type</c:v>
                      </c:pt>
                    </c:strCache>
                  </c:strRef>
                </c15:tx>
              </c15:filteredSeriesTitle>
            </c:ext>
            <c:ext xmlns:c16="http://schemas.microsoft.com/office/drawing/2014/chart" uri="{C3380CC4-5D6E-409C-BE32-E72D297353CC}">
              <c16:uniqueId val="{00000000-84FA-4E8B-9C3E-E42A9EAE27E3}"/>
            </c:ext>
          </c:extLst>
        </c:ser>
        <c:dLbls>
          <c:showLegendKey val="0"/>
          <c:showVal val="0"/>
          <c:showCatName val="0"/>
          <c:showSerName val="0"/>
          <c:showPercent val="0"/>
          <c:showBubbleSize val="0"/>
        </c:dLbls>
        <c:gapWidth val="219"/>
        <c:overlap val="-27"/>
        <c:axId val="978840063"/>
        <c:axId val="978845887"/>
      </c:barChart>
      <c:catAx>
        <c:axId val="9788400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tx1">
                    <a:lumMod val="65000"/>
                    <a:lumOff val="35000"/>
                  </a:schemeClr>
                </a:solidFill>
                <a:latin typeface="Verdana Pro" panose="020B0604030504040204" pitchFamily="34" charset="0"/>
                <a:ea typeface="+mn-ea"/>
                <a:cs typeface="+mn-cs"/>
              </a:defRPr>
            </a:pPr>
            <a:endParaRPr lang="en-US"/>
          </a:p>
        </c:txPr>
        <c:crossAx val="978845887"/>
        <c:crosses val="autoZero"/>
        <c:auto val="1"/>
        <c:lblAlgn val="ctr"/>
        <c:lblOffset val="100"/>
        <c:noMultiLvlLbl val="0"/>
      </c:catAx>
      <c:valAx>
        <c:axId val="97884588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1" i="0" u="none" strike="noStrike" kern="1200" baseline="0">
                    <a:solidFill>
                      <a:schemeClr val="tx1">
                        <a:lumMod val="65000"/>
                        <a:lumOff val="35000"/>
                      </a:schemeClr>
                    </a:solidFill>
                    <a:latin typeface="Verdana Pro" panose="020B0604030504040204" pitchFamily="34" charset="0"/>
                    <a:ea typeface="+mn-ea"/>
                    <a:cs typeface="+mn-cs"/>
                  </a:defRPr>
                </a:pPr>
                <a:r>
                  <a:rPr lang="en-GB" sz="1400" b="1" dirty="0">
                    <a:latin typeface="Verdana Pro" panose="020B0604030504040204" pitchFamily="34" charset="0"/>
                  </a:rPr>
                  <a:t>Number of respondents</a:t>
                </a:r>
              </a:p>
            </c:rich>
          </c:tx>
          <c:overlay val="0"/>
          <c:spPr>
            <a:noFill/>
            <a:ln>
              <a:noFill/>
            </a:ln>
            <a:effectLst/>
          </c:spPr>
          <c:txPr>
            <a:bodyPr rot="-5400000" spcFirstLastPara="1" vertOverflow="ellipsis" vert="horz" wrap="square" anchor="ctr" anchorCtr="1"/>
            <a:lstStyle/>
            <a:p>
              <a:pPr>
                <a:defRPr sz="1400" b="1" i="0" u="none" strike="noStrike" kern="1200" baseline="0">
                  <a:solidFill>
                    <a:schemeClr val="tx1">
                      <a:lumMod val="65000"/>
                      <a:lumOff val="35000"/>
                    </a:schemeClr>
                  </a:solidFill>
                  <a:latin typeface="Verdana Pro" panose="020B0604030504040204" pitchFamily="34" charset="0"/>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1" i="0" u="none" strike="noStrike" kern="1200" baseline="0">
                <a:solidFill>
                  <a:schemeClr val="tx1">
                    <a:lumMod val="65000"/>
                    <a:lumOff val="35000"/>
                  </a:schemeClr>
                </a:solidFill>
                <a:latin typeface="Verdana Pro" panose="020B0604030504040204" pitchFamily="34" charset="0"/>
                <a:ea typeface="+mn-ea"/>
                <a:cs typeface="+mn-cs"/>
              </a:defRPr>
            </a:pPr>
            <a:endParaRPr lang="en-US"/>
          </a:p>
        </c:txPr>
        <c:crossAx val="97884006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D1693C-4B90-4B2D-8153-39A3E335685B}" type="datetimeFigureOut">
              <a:rPr lang="en-GB" smtClean="0"/>
              <a:t>14/05/2021</a:t>
            </a:fld>
            <a:endParaRPr lang="en-GB" dirty="0"/>
          </a:p>
        </p:txBody>
      </p:sp>
      <p:sp>
        <p:nvSpPr>
          <p:cNvPr id="4" name="Slide Image Placeholder 3"/>
          <p:cNvSpPr>
            <a:spLocks noGrp="1" noRot="1" noChangeAspect="1"/>
          </p:cNvSpPr>
          <p:nvPr>
            <p:ph type="sldImg" idx="2"/>
          </p:nvPr>
        </p:nvSpPr>
        <p:spPr>
          <a:xfrm>
            <a:off x="2278063" y="1143000"/>
            <a:ext cx="230187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6BCE6-4200-45A6-8EDE-529AC950284B}" type="slidenum">
              <a:rPr lang="en-GB" smtClean="0"/>
              <a:t>‹#›</a:t>
            </a:fld>
            <a:endParaRPr lang="en-GB" dirty="0"/>
          </a:p>
        </p:txBody>
      </p:sp>
    </p:spTree>
    <p:extLst>
      <p:ext uri="{BB962C8B-B14F-4D97-AF65-F5344CB8AC3E}">
        <p14:creationId xmlns:p14="http://schemas.microsoft.com/office/powerpoint/2010/main" val="2981001019"/>
      </p:ext>
    </p:extLst>
  </p:cSld>
  <p:clrMap bg1="lt1" tx1="dk1" bg2="lt2" tx2="dk2" accent1="accent1" accent2="accent2" accent3="accent3" accent4="accent4" accent5="accent5" accent6="accent6" hlink="hlink" folHlink="folHlink"/>
  <p:notesStyle>
    <a:lvl1pPr marL="0" algn="l" defTabSz="3680551" rtl="0" eaLnBrk="1" latinLnBrk="0" hangingPunct="1">
      <a:defRPr sz="4830" kern="1200">
        <a:solidFill>
          <a:schemeClr val="tx1"/>
        </a:solidFill>
        <a:latin typeface="+mn-lt"/>
        <a:ea typeface="+mn-ea"/>
        <a:cs typeface="+mn-cs"/>
      </a:defRPr>
    </a:lvl1pPr>
    <a:lvl2pPr marL="1840276" algn="l" defTabSz="3680551" rtl="0" eaLnBrk="1" latinLnBrk="0" hangingPunct="1">
      <a:defRPr sz="4830" kern="1200">
        <a:solidFill>
          <a:schemeClr val="tx1"/>
        </a:solidFill>
        <a:latin typeface="+mn-lt"/>
        <a:ea typeface="+mn-ea"/>
        <a:cs typeface="+mn-cs"/>
      </a:defRPr>
    </a:lvl2pPr>
    <a:lvl3pPr marL="3680551" algn="l" defTabSz="3680551" rtl="0" eaLnBrk="1" latinLnBrk="0" hangingPunct="1">
      <a:defRPr sz="4830" kern="1200">
        <a:solidFill>
          <a:schemeClr val="tx1"/>
        </a:solidFill>
        <a:latin typeface="+mn-lt"/>
        <a:ea typeface="+mn-ea"/>
        <a:cs typeface="+mn-cs"/>
      </a:defRPr>
    </a:lvl3pPr>
    <a:lvl4pPr marL="5520827" algn="l" defTabSz="3680551" rtl="0" eaLnBrk="1" latinLnBrk="0" hangingPunct="1">
      <a:defRPr sz="4830" kern="1200">
        <a:solidFill>
          <a:schemeClr val="tx1"/>
        </a:solidFill>
        <a:latin typeface="+mn-lt"/>
        <a:ea typeface="+mn-ea"/>
        <a:cs typeface="+mn-cs"/>
      </a:defRPr>
    </a:lvl4pPr>
    <a:lvl5pPr marL="7361103" algn="l" defTabSz="3680551" rtl="0" eaLnBrk="1" latinLnBrk="0" hangingPunct="1">
      <a:defRPr sz="4830" kern="1200">
        <a:solidFill>
          <a:schemeClr val="tx1"/>
        </a:solidFill>
        <a:latin typeface="+mn-lt"/>
        <a:ea typeface="+mn-ea"/>
        <a:cs typeface="+mn-cs"/>
      </a:defRPr>
    </a:lvl5pPr>
    <a:lvl6pPr marL="9201379" algn="l" defTabSz="3680551" rtl="0" eaLnBrk="1" latinLnBrk="0" hangingPunct="1">
      <a:defRPr sz="4830" kern="1200">
        <a:solidFill>
          <a:schemeClr val="tx1"/>
        </a:solidFill>
        <a:latin typeface="+mn-lt"/>
        <a:ea typeface="+mn-ea"/>
        <a:cs typeface="+mn-cs"/>
      </a:defRPr>
    </a:lvl6pPr>
    <a:lvl7pPr marL="11041654" algn="l" defTabSz="3680551" rtl="0" eaLnBrk="1" latinLnBrk="0" hangingPunct="1">
      <a:defRPr sz="4830" kern="1200">
        <a:solidFill>
          <a:schemeClr val="tx1"/>
        </a:solidFill>
        <a:latin typeface="+mn-lt"/>
        <a:ea typeface="+mn-ea"/>
        <a:cs typeface="+mn-cs"/>
      </a:defRPr>
    </a:lvl7pPr>
    <a:lvl8pPr marL="12881930" algn="l" defTabSz="3680551" rtl="0" eaLnBrk="1" latinLnBrk="0" hangingPunct="1">
      <a:defRPr sz="4830" kern="1200">
        <a:solidFill>
          <a:schemeClr val="tx1"/>
        </a:solidFill>
        <a:latin typeface="+mn-lt"/>
        <a:ea typeface="+mn-ea"/>
        <a:cs typeface="+mn-cs"/>
      </a:defRPr>
    </a:lvl8pPr>
    <a:lvl9pPr marL="14722206" algn="l" defTabSz="3680551" rtl="0" eaLnBrk="1" latinLnBrk="0" hangingPunct="1">
      <a:defRPr sz="483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56974" y="7187800"/>
            <a:ext cx="27845703" cy="15290588"/>
          </a:xfrm>
        </p:spPr>
        <p:txBody>
          <a:bodyPr anchor="b"/>
          <a:lstStyle>
            <a:lvl1pPr algn="ctr">
              <a:defRPr sz="21496"/>
            </a:lvl1pPr>
          </a:lstStyle>
          <a:p>
            <a:r>
              <a:rPr lang="en-US"/>
              <a:t>Click to edit Master title style</a:t>
            </a:r>
            <a:endParaRPr lang="en-US" dirty="0"/>
          </a:p>
        </p:txBody>
      </p:sp>
      <p:sp>
        <p:nvSpPr>
          <p:cNvPr id="3" name="Subtitle 2"/>
          <p:cNvSpPr>
            <a:spLocks noGrp="1"/>
          </p:cNvSpPr>
          <p:nvPr>
            <p:ph type="subTitle" idx="1"/>
          </p:nvPr>
        </p:nvSpPr>
        <p:spPr>
          <a:xfrm>
            <a:off x="4094956" y="23068052"/>
            <a:ext cx="24569738" cy="10603776"/>
          </a:xfrm>
        </p:spPr>
        <p:txBody>
          <a:bodyPr/>
          <a:lstStyle>
            <a:lvl1pPr marL="0" indent="0" algn="ctr">
              <a:buNone/>
              <a:defRPr sz="8598"/>
            </a:lvl1pPr>
            <a:lvl2pPr marL="1637965" indent="0" algn="ctr">
              <a:buNone/>
              <a:defRPr sz="7165"/>
            </a:lvl2pPr>
            <a:lvl3pPr marL="3275929" indent="0" algn="ctr">
              <a:buNone/>
              <a:defRPr sz="6449"/>
            </a:lvl3pPr>
            <a:lvl4pPr marL="4913894" indent="0" algn="ctr">
              <a:buNone/>
              <a:defRPr sz="5732"/>
            </a:lvl4pPr>
            <a:lvl5pPr marL="6551859" indent="0" algn="ctr">
              <a:buNone/>
              <a:defRPr sz="5732"/>
            </a:lvl5pPr>
            <a:lvl6pPr marL="8189824" indent="0" algn="ctr">
              <a:buNone/>
              <a:defRPr sz="5732"/>
            </a:lvl6pPr>
            <a:lvl7pPr marL="9827788" indent="0" algn="ctr">
              <a:buNone/>
              <a:defRPr sz="5732"/>
            </a:lvl7pPr>
            <a:lvl8pPr marL="11465753" indent="0" algn="ctr">
              <a:buNone/>
              <a:defRPr sz="5732"/>
            </a:lvl8pPr>
            <a:lvl9pPr marL="13103718" indent="0" algn="ctr">
              <a:buNone/>
              <a:defRPr sz="573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2731613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1214261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35165" y="10949457"/>
            <a:ext cx="28255198" cy="18269403"/>
          </a:xfrm>
        </p:spPr>
        <p:txBody>
          <a:bodyPr anchor="b"/>
          <a:lstStyle>
            <a:lvl1pPr>
              <a:defRPr sz="21496"/>
            </a:lvl1pPr>
          </a:lstStyle>
          <a:p>
            <a:r>
              <a:rPr lang="en-US"/>
              <a:t>Click to edit Master title style</a:t>
            </a:r>
            <a:endParaRPr lang="en-US" dirty="0"/>
          </a:p>
        </p:txBody>
      </p:sp>
      <p:sp>
        <p:nvSpPr>
          <p:cNvPr id="3" name="Text Placeholder 2"/>
          <p:cNvSpPr>
            <a:spLocks noGrp="1"/>
          </p:cNvSpPr>
          <p:nvPr>
            <p:ph type="body" idx="1"/>
          </p:nvPr>
        </p:nvSpPr>
        <p:spPr>
          <a:xfrm>
            <a:off x="2235165" y="29391695"/>
            <a:ext cx="28255198" cy="9607448"/>
          </a:xfrm>
        </p:spPr>
        <p:txBody>
          <a:bodyPr/>
          <a:lstStyle>
            <a:lvl1pPr marL="0" indent="0">
              <a:buNone/>
              <a:defRPr sz="8598">
                <a:solidFill>
                  <a:schemeClr val="tx1"/>
                </a:solidFill>
              </a:defRPr>
            </a:lvl1pPr>
            <a:lvl2pPr marL="1637965" indent="0">
              <a:buNone/>
              <a:defRPr sz="7165">
                <a:solidFill>
                  <a:schemeClr val="tx1">
                    <a:tint val="75000"/>
                  </a:schemeClr>
                </a:solidFill>
              </a:defRPr>
            </a:lvl2pPr>
            <a:lvl3pPr marL="3275929" indent="0">
              <a:buNone/>
              <a:defRPr sz="6449">
                <a:solidFill>
                  <a:schemeClr val="tx1">
                    <a:tint val="75000"/>
                  </a:schemeClr>
                </a:solidFill>
              </a:defRPr>
            </a:lvl3pPr>
            <a:lvl4pPr marL="4913894" indent="0">
              <a:buNone/>
              <a:defRPr sz="5732">
                <a:solidFill>
                  <a:schemeClr val="tx1">
                    <a:tint val="75000"/>
                  </a:schemeClr>
                </a:solidFill>
              </a:defRPr>
            </a:lvl4pPr>
            <a:lvl5pPr marL="6551859" indent="0">
              <a:buNone/>
              <a:defRPr sz="5732">
                <a:solidFill>
                  <a:schemeClr val="tx1">
                    <a:tint val="75000"/>
                  </a:schemeClr>
                </a:solidFill>
              </a:defRPr>
            </a:lvl5pPr>
            <a:lvl6pPr marL="8189824" indent="0">
              <a:buNone/>
              <a:defRPr sz="5732">
                <a:solidFill>
                  <a:schemeClr val="tx1">
                    <a:tint val="75000"/>
                  </a:schemeClr>
                </a:solidFill>
              </a:defRPr>
            </a:lvl6pPr>
            <a:lvl7pPr marL="9827788" indent="0">
              <a:buNone/>
              <a:defRPr sz="5732">
                <a:solidFill>
                  <a:schemeClr val="tx1">
                    <a:tint val="75000"/>
                  </a:schemeClr>
                </a:solidFill>
              </a:defRPr>
            </a:lvl7pPr>
            <a:lvl8pPr marL="11465753" indent="0">
              <a:buNone/>
              <a:defRPr sz="5732">
                <a:solidFill>
                  <a:schemeClr val="tx1">
                    <a:tint val="75000"/>
                  </a:schemeClr>
                </a:solidFill>
              </a:defRPr>
            </a:lvl8pPr>
            <a:lvl9pPr marL="13103718" indent="0">
              <a:buNone/>
              <a:defRPr sz="573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3431908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52226" y="11691607"/>
            <a:ext cx="13922851" cy="278666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584573" y="11691607"/>
            <a:ext cx="13922851" cy="278666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4116698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493" y="2338331"/>
            <a:ext cx="28255198" cy="848912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56497" y="10766448"/>
            <a:ext cx="13858865" cy="5276470"/>
          </a:xfrm>
        </p:spPr>
        <p:txBody>
          <a:bodyPr anchor="b"/>
          <a:lstStyle>
            <a:lvl1pPr marL="0" indent="0">
              <a:buNone/>
              <a:defRPr sz="8598" b="1"/>
            </a:lvl1pPr>
            <a:lvl2pPr marL="1637965" indent="0">
              <a:buNone/>
              <a:defRPr sz="7165" b="1"/>
            </a:lvl2pPr>
            <a:lvl3pPr marL="3275929" indent="0">
              <a:buNone/>
              <a:defRPr sz="6449" b="1"/>
            </a:lvl3pPr>
            <a:lvl4pPr marL="4913894" indent="0">
              <a:buNone/>
              <a:defRPr sz="5732" b="1"/>
            </a:lvl4pPr>
            <a:lvl5pPr marL="6551859" indent="0">
              <a:buNone/>
              <a:defRPr sz="5732" b="1"/>
            </a:lvl5pPr>
            <a:lvl6pPr marL="8189824" indent="0">
              <a:buNone/>
              <a:defRPr sz="5732" b="1"/>
            </a:lvl6pPr>
            <a:lvl7pPr marL="9827788" indent="0">
              <a:buNone/>
              <a:defRPr sz="5732" b="1"/>
            </a:lvl7pPr>
            <a:lvl8pPr marL="11465753" indent="0">
              <a:buNone/>
              <a:defRPr sz="5732" b="1"/>
            </a:lvl8pPr>
            <a:lvl9pPr marL="13103718" indent="0">
              <a:buNone/>
              <a:defRPr sz="5732" b="1"/>
            </a:lvl9pPr>
          </a:lstStyle>
          <a:p>
            <a:pPr lvl="0"/>
            <a:r>
              <a:rPr lang="en-US"/>
              <a:t>Click to edit Master text styles</a:t>
            </a:r>
          </a:p>
        </p:txBody>
      </p:sp>
      <p:sp>
        <p:nvSpPr>
          <p:cNvPr id="4" name="Content Placeholder 3"/>
          <p:cNvSpPr>
            <a:spLocks noGrp="1"/>
          </p:cNvSpPr>
          <p:nvPr>
            <p:ph sz="half" idx="2"/>
          </p:nvPr>
        </p:nvSpPr>
        <p:spPr>
          <a:xfrm>
            <a:off x="2256497" y="16042918"/>
            <a:ext cx="13858865" cy="23596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584575" y="10766448"/>
            <a:ext cx="13927118" cy="5276470"/>
          </a:xfrm>
        </p:spPr>
        <p:txBody>
          <a:bodyPr anchor="b"/>
          <a:lstStyle>
            <a:lvl1pPr marL="0" indent="0">
              <a:buNone/>
              <a:defRPr sz="8598" b="1"/>
            </a:lvl1pPr>
            <a:lvl2pPr marL="1637965" indent="0">
              <a:buNone/>
              <a:defRPr sz="7165" b="1"/>
            </a:lvl2pPr>
            <a:lvl3pPr marL="3275929" indent="0">
              <a:buNone/>
              <a:defRPr sz="6449" b="1"/>
            </a:lvl3pPr>
            <a:lvl4pPr marL="4913894" indent="0">
              <a:buNone/>
              <a:defRPr sz="5732" b="1"/>
            </a:lvl4pPr>
            <a:lvl5pPr marL="6551859" indent="0">
              <a:buNone/>
              <a:defRPr sz="5732" b="1"/>
            </a:lvl5pPr>
            <a:lvl6pPr marL="8189824" indent="0">
              <a:buNone/>
              <a:defRPr sz="5732" b="1"/>
            </a:lvl6pPr>
            <a:lvl7pPr marL="9827788" indent="0">
              <a:buNone/>
              <a:defRPr sz="5732" b="1"/>
            </a:lvl7pPr>
            <a:lvl8pPr marL="11465753" indent="0">
              <a:buNone/>
              <a:defRPr sz="5732" b="1"/>
            </a:lvl8pPr>
            <a:lvl9pPr marL="13103718" indent="0">
              <a:buNone/>
              <a:defRPr sz="5732" b="1"/>
            </a:lvl9pPr>
          </a:lstStyle>
          <a:p>
            <a:pPr lvl="0"/>
            <a:r>
              <a:rPr lang="en-US"/>
              <a:t>Click to edit Master text styles</a:t>
            </a:r>
          </a:p>
        </p:txBody>
      </p:sp>
      <p:sp>
        <p:nvSpPr>
          <p:cNvPr id="6" name="Content Placeholder 5"/>
          <p:cNvSpPr>
            <a:spLocks noGrp="1"/>
          </p:cNvSpPr>
          <p:nvPr>
            <p:ph sz="quarter" idx="4"/>
          </p:nvPr>
        </p:nvSpPr>
        <p:spPr>
          <a:xfrm>
            <a:off x="16584575" y="16042918"/>
            <a:ext cx="13927118" cy="23596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66599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1178797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816158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6493" y="2927985"/>
            <a:ext cx="10565840" cy="10247948"/>
          </a:xfrm>
        </p:spPr>
        <p:txBody>
          <a:bodyPr anchor="b"/>
          <a:lstStyle>
            <a:lvl1pPr>
              <a:defRPr sz="11464"/>
            </a:lvl1pPr>
          </a:lstStyle>
          <a:p>
            <a:r>
              <a:rPr lang="en-US"/>
              <a:t>Click to edit Master title style</a:t>
            </a:r>
            <a:endParaRPr lang="en-US" dirty="0"/>
          </a:p>
        </p:txBody>
      </p:sp>
      <p:sp>
        <p:nvSpPr>
          <p:cNvPr id="3" name="Content Placeholder 2"/>
          <p:cNvSpPr>
            <a:spLocks noGrp="1"/>
          </p:cNvSpPr>
          <p:nvPr>
            <p:ph idx="1"/>
          </p:nvPr>
        </p:nvSpPr>
        <p:spPr>
          <a:xfrm>
            <a:off x="13927118" y="6323644"/>
            <a:ext cx="16584573" cy="31211507"/>
          </a:xfrm>
        </p:spPr>
        <p:txBody>
          <a:bodyPr/>
          <a:lstStyle>
            <a:lvl1pPr>
              <a:defRPr sz="11464"/>
            </a:lvl1pPr>
            <a:lvl2pPr>
              <a:defRPr sz="10031"/>
            </a:lvl2pPr>
            <a:lvl3pPr>
              <a:defRPr sz="8598"/>
            </a:lvl3pPr>
            <a:lvl4pPr>
              <a:defRPr sz="7165"/>
            </a:lvl4pPr>
            <a:lvl5pPr>
              <a:defRPr sz="7165"/>
            </a:lvl5pPr>
            <a:lvl6pPr>
              <a:defRPr sz="7165"/>
            </a:lvl6pPr>
            <a:lvl7pPr>
              <a:defRPr sz="7165"/>
            </a:lvl7pPr>
            <a:lvl8pPr>
              <a:defRPr sz="7165"/>
            </a:lvl8pPr>
            <a:lvl9pPr>
              <a:defRPr sz="716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56493" y="13175932"/>
            <a:ext cx="10565840" cy="24410045"/>
          </a:xfrm>
        </p:spPr>
        <p:txBody>
          <a:bodyPr/>
          <a:lstStyle>
            <a:lvl1pPr marL="0" indent="0">
              <a:buNone/>
              <a:defRPr sz="5732"/>
            </a:lvl1pPr>
            <a:lvl2pPr marL="1637965" indent="0">
              <a:buNone/>
              <a:defRPr sz="5016"/>
            </a:lvl2pPr>
            <a:lvl3pPr marL="3275929" indent="0">
              <a:buNone/>
              <a:defRPr sz="4299"/>
            </a:lvl3pPr>
            <a:lvl4pPr marL="4913894" indent="0">
              <a:buNone/>
              <a:defRPr sz="3583"/>
            </a:lvl4pPr>
            <a:lvl5pPr marL="6551859" indent="0">
              <a:buNone/>
              <a:defRPr sz="3583"/>
            </a:lvl5pPr>
            <a:lvl6pPr marL="8189824" indent="0">
              <a:buNone/>
              <a:defRPr sz="3583"/>
            </a:lvl6pPr>
            <a:lvl7pPr marL="9827788" indent="0">
              <a:buNone/>
              <a:defRPr sz="3583"/>
            </a:lvl7pPr>
            <a:lvl8pPr marL="11465753" indent="0">
              <a:buNone/>
              <a:defRPr sz="3583"/>
            </a:lvl8pPr>
            <a:lvl9pPr marL="13103718" indent="0">
              <a:buNone/>
              <a:defRPr sz="3583"/>
            </a:lvl9pPr>
          </a:lstStyle>
          <a:p>
            <a:pPr lvl="0"/>
            <a:r>
              <a:rPr lang="en-US"/>
              <a:t>Click to edit Master text styles</a:t>
            </a:r>
          </a:p>
        </p:txBody>
      </p:sp>
      <p:sp>
        <p:nvSpPr>
          <p:cNvPr id="5" name="Date Placeholder 4"/>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430549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6493" y="2927985"/>
            <a:ext cx="10565840" cy="10247948"/>
          </a:xfrm>
        </p:spPr>
        <p:txBody>
          <a:bodyPr anchor="b"/>
          <a:lstStyle>
            <a:lvl1pPr>
              <a:defRPr sz="11464"/>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27118" y="6323644"/>
            <a:ext cx="16584573" cy="31211507"/>
          </a:xfrm>
        </p:spPr>
        <p:txBody>
          <a:bodyPr anchor="t"/>
          <a:lstStyle>
            <a:lvl1pPr marL="0" indent="0">
              <a:buNone/>
              <a:defRPr sz="11464"/>
            </a:lvl1pPr>
            <a:lvl2pPr marL="1637965" indent="0">
              <a:buNone/>
              <a:defRPr sz="10031"/>
            </a:lvl2pPr>
            <a:lvl3pPr marL="3275929" indent="0">
              <a:buNone/>
              <a:defRPr sz="8598"/>
            </a:lvl3pPr>
            <a:lvl4pPr marL="4913894" indent="0">
              <a:buNone/>
              <a:defRPr sz="7165"/>
            </a:lvl4pPr>
            <a:lvl5pPr marL="6551859" indent="0">
              <a:buNone/>
              <a:defRPr sz="7165"/>
            </a:lvl5pPr>
            <a:lvl6pPr marL="8189824" indent="0">
              <a:buNone/>
              <a:defRPr sz="7165"/>
            </a:lvl6pPr>
            <a:lvl7pPr marL="9827788" indent="0">
              <a:buNone/>
              <a:defRPr sz="7165"/>
            </a:lvl7pPr>
            <a:lvl8pPr marL="11465753" indent="0">
              <a:buNone/>
              <a:defRPr sz="7165"/>
            </a:lvl8pPr>
            <a:lvl9pPr marL="13103718" indent="0">
              <a:buNone/>
              <a:defRPr sz="7165"/>
            </a:lvl9pPr>
          </a:lstStyle>
          <a:p>
            <a:r>
              <a:rPr lang="en-US" dirty="0"/>
              <a:t>Click icon to add picture</a:t>
            </a:r>
          </a:p>
        </p:txBody>
      </p:sp>
      <p:sp>
        <p:nvSpPr>
          <p:cNvPr id="4" name="Text Placeholder 3"/>
          <p:cNvSpPr>
            <a:spLocks noGrp="1"/>
          </p:cNvSpPr>
          <p:nvPr>
            <p:ph type="body" sz="half" idx="2"/>
          </p:nvPr>
        </p:nvSpPr>
        <p:spPr>
          <a:xfrm>
            <a:off x="2256493" y="13175932"/>
            <a:ext cx="10565840" cy="24410045"/>
          </a:xfrm>
        </p:spPr>
        <p:txBody>
          <a:bodyPr/>
          <a:lstStyle>
            <a:lvl1pPr marL="0" indent="0">
              <a:buNone/>
              <a:defRPr sz="5732"/>
            </a:lvl1pPr>
            <a:lvl2pPr marL="1637965" indent="0">
              <a:buNone/>
              <a:defRPr sz="5016"/>
            </a:lvl2pPr>
            <a:lvl3pPr marL="3275929" indent="0">
              <a:buNone/>
              <a:defRPr sz="4299"/>
            </a:lvl3pPr>
            <a:lvl4pPr marL="4913894" indent="0">
              <a:buNone/>
              <a:defRPr sz="3583"/>
            </a:lvl4pPr>
            <a:lvl5pPr marL="6551859" indent="0">
              <a:buNone/>
              <a:defRPr sz="3583"/>
            </a:lvl5pPr>
            <a:lvl6pPr marL="8189824" indent="0">
              <a:buNone/>
              <a:defRPr sz="3583"/>
            </a:lvl6pPr>
            <a:lvl7pPr marL="9827788" indent="0">
              <a:buNone/>
              <a:defRPr sz="3583"/>
            </a:lvl7pPr>
            <a:lvl8pPr marL="11465753" indent="0">
              <a:buNone/>
              <a:defRPr sz="3583"/>
            </a:lvl8pPr>
            <a:lvl9pPr marL="13103718" indent="0">
              <a:buNone/>
              <a:defRPr sz="3583"/>
            </a:lvl9pPr>
          </a:lstStyle>
          <a:p>
            <a:pPr lvl="0"/>
            <a:r>
              <a:rPr lang="en-US"/>
              <a:t>Click to edit Master text styles</a:t>
            </a:r>
          </a:p>
        </p:txBody>
      </p:sp>
      <p:sp>
        <p:nvSpPr>
          <p:cNvPr id="5" name="Date Placeholder 4"/>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1659946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566113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443626" y="2338321"/>
            <a:ext cx="7063800" cy="372199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52228" y="2338321"/>
            <a:ext cx="20781903" cy="372199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EDC8C6-FFFE-4695-9027-B5B8FFF4BD58}" type="datetimeFigureOut">
              <a:rPr lang="en-GB" smtClean="0"/>
              <a:t>14/05/2021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926231-47F6-4304-803B-A43CDE546F53}" type="slidenum">
              <a:rPr lang="en-GB" smtClean="0"/>
              <a:t>‹#›</a:t>
            </a:fld>
            <a:endParaRPr lang="en-GB" dirty="0"/>
          </a:p>
        </p:txBody>
      </p:sp>
    </p:spTree>
    <p:extLst>
      <p:ext uri="{BB962C8B-B14F-4D97-AF65-F5344CB8AC3E}">
        <p14:creationId xmlns:p14="http://schemas.microsoft.com/office/powerpoint/2010/main" val="114193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52226" y="2338331"/>
            <a:ext cx="28255198" cy="848912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52226" y="11691607"/>
            <a:ext cx="28255198" cy="278666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52226" y="40707135"/>
            <a:ext cx="7370921" cy="2338321"/>
          </a:xfrm>
          <a:prstGeom prst="rect">
            <a:avLst/>
          </a:prstGeom>
        </p:spPr>
        <p:txBody>
          <a:bodyPr vert="horz" lIns="91440" tIns="45720" rIns="91440" bIns="45720" rtlCol="0" anchor="ctr"/>
          <a:lstStyle>
            <a:lvl1pPr algn="l">
              <a:defRPr sz="4299">
                <a:solidFill>
                  <a:schemeClr val="tx1">
                    <a:tint val="75000"/>
                  </a:schemeClr>
                </a:solidFill>
              </a:defRPr>
            </a:lvl1pPr>
          </a:lstStyle>
          <a:p>
            <a:fld id="{AFEDC8C6-FFFE-4695-9027-B5B8FFF4BD58}" type="datetimeFigureOut">
              <a:rPr lang="en-GB" smtClean="0"/>
              <a:t>14/05/2021</a:t>
            </a:fld>
            <a:endParaRPr lang="en-GB" dirty="0"/>
          </a:p>
        </p:txBody>
      </p:sp>
      <p:sp>
        <p:nvSpPr>
          <p:cNvPr id="5" name="Footer Placeholder 4"/>
          <p:cNvSpPr>
            <a:spLocks noGrp="1"/>
          </p:cNvSpPr>
          <p:nvPr>
            <p:ph type="ftr" sz="quarter" idx="3"/>
          </p:nvPr>
        </p:nvSpPr>
        <p:spPr>
          <a:xfrm>
            <a:off x="10851634" y="40707135"/>
            <a:ext cx="11056382" cy="2338321"/>
          </a:xfrm>
          <a:prstGeom prst="rect">
            <a:avLst/>
          </a:prstGeom>
        </p:spPr>
        <p:txBody>
          <a:bodyPr vert="horz" lIns="91440" tIns="45720" rIns="91440" bIns="45720" rtlCol="0" anchor="ctr"/>
          <a:lstStyle>
            <a:lvl1pPr algn="ctr">
              <a:defRPr sz="4299">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23136503" y="40707135"/>
            <a:ext cx="7370921" cy="2338321"/>
          </a:xfrm>
          <a:prstGeom prst="rect">
            <a:avLst/>
          </a:prstGeom>
        </p:spPr>
        <p:txBody>
          <a:bodyPr vert="horz" lIns="91440" tIns="45720" rIns="91440" bIns="45720" rtlCol="0" anchor="ctr"/>
          <a:lstStyle>
            <a:lvl1pPr algn="r">
              <a:defRPr sz="4299">
                <a:solidFill>
                  <a:schemeClr val="tx1">
                    <a:tint val="75000"/>
                  </a:schemeClr>
                </a:solidFill>
              </a:defRPr>
            </a:lvl1pPr>
          </a:lstStyle>
          <a:p>
            <a:fld id="{3E926231-47F6-4304-803B-A43CDE546F53}" type="slidenum">
              <a:rPr lang="en-GB" smtClean="0"/>
              <a:t>‹#›</a:t>
            </a:fld>
            <a:endParaRPr lang="en-GB" dirty="0"/>
          </a:p>
        </p:txBody>
      </p:sp>
    </p:spTree>
    <p:extLst>
      <p:ext uri="{BB962C8B-B14F-4D97-AF65-F5344CB8AC3E}">
        <p14:creationId xmlns:p14="http://schemas.microsoft.com/office/powerpoint/2010/main" val="19286470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275929" rtl="0" eaLnBrk="1" latinLnBrk="0" hangingPunct="1">
        <a:lnSpc>
          <a:spcPct val="90000"/>
        </a:lnSpc>
        <a:spcBef>
          <a:spcPct val="0"/>
        </a:spcBef>
        <a:buNone/>
        <a:defRPr sz="15763" kern="1200">
          <a:solidFill>
            <a:schemeClr val="tx1"/>
          </a:solidFill>
          <a:latin typeface="+mj-lt"/>
          <a:ea typeface="+mj-ea"/>
          <a:cs typeface="+mj-cs"/>
        </a:defRPr>
      </a:lvl1pPr>
    </p:titleStyle>
    <p:bodyStyle>
      <a:lvl1pPr marL="818982" indent="-818982" algn="l" defTabSz="3275929" rtl="0" eaLnBrk="1" latinLnBrk="0" hangingPunct="1">
        <a:lnSpc>
          <a:spcPct val="90000"/>
        </a:lnSpc>
        <a:spcBef>
          <a:spcPts val="3583"/>
        </a:spcBef>
        <a:buFont typeface="Arial" panose="020B0604020202020204" pitchFamily="34" charset="0"/>
        <a:buChar char="•"/>
        <a:defRPr sz="10031" kern="1200">
          <a:solidFill>
            <a:schemeClr val="tx1"/>
          </a:solidFill>
          <a:latin typeface="+mn-lt"/>
          <a:ea typeface="+mn-ea"/>
          <a:cs typeface="+mn-cs"/>
        </a:defRPr>
      </a:lvl1pPr>
      <a:lvl2pPr marL="2456947" indent="-818982" algn="l" defTabSz="3275929" rtl="0" eaLnBrk="1" latinLnBrk="0" hangingPunct="1">
        <a:lnSpc>
          <a:spcPct val="90000"/>
        </a:lnSpc>
        <a:spcBef>
          <a:spcPts val="1791"/>
        </a:spcBef>
        <a:buFont typeface="Arial" panose="020B0604020202020204" pitchFamily="34" charset="0"/>
        <a:buChar char="•"/>
        <a:defRPr sz="8598" kern="1200">
          <a:solidFill>
            <a:schemeClr val="tx1"/>
          </a:solidFill>
          <a:latin typeface="+mn-lt"/>
          <a:ea typeface="+mn-ea"/>
          <a:cs typeface="+mn-cs"/>
        </a:defRPr>
      </a:lvl2pPr>
      <a:lvl3pPr marL="4094912" indent="-818982" algn="l" defTabSz="3275929" rtl="0" eaLnBrk="1" latinLnBrk="0" hangingPunct="1">
        <a:lnSpc>
          <a:spcPct val="90000"/>
        </a:lnSpc>
        <a:spcBef>
          <a:spcPts val="1791"/>
        </a:spcBef>
        <a:buFont typeface="Arial" panose="020B0604020202020204" pitchFamily="34" charset="0"/>
        <a:buChar char="•"/>
        <a:defRPr sz="7165" kern="1200">
          <a:solidFill>
            <a:schemeClr val="tx1"/>
          </a:solidFill>
          <a:latin typeface="+mn-lt"/>
          <a:ea typeface="+mn-ea"/>
          <a:cs typeface="+mn-cs"/>
        </a:defRPr>
      </a:lvl3pPr>
      <a:lvl4pPr marL="5732877" indent="-818982" algn="l" defTabSz="3275929" rtl="0" eaLnBrk="1" latinLnBrk="0" hangingPunct="1">
        <a:lnSpc>
          <a:spcPct val="90000"/>
        </a:lnSpc>
        <a:spcBef>
          <a:spcPts val="1791"/>
        </a:spcBef>
        <a:buFont typeface="Arial" panose="020B0604020202020204" pitchFamily="34" charset="0"/>
        <a:buChar char="•"/>
        <a:defRPr sz="6449" kern="1200">
          <a:solidFill>
            <a:schemeClr val="tx1"/>
          </a:solidFill>
          <a:latin typeface="+mn-lt"/>
          <a:ea typeface="+mn-ea"/>
          <a:cs typeface="+mn-cs"/>
        </a:defRPr>
      </a:lvl4pPr>
      <a:lvl5pPr marL="7370841" indent="-818982" algn="l" defTabSz="3275929" rtl="0" eaLnBrk="1" latinLnBrk="0" hangingPunct="1">
        <a:lnSpc>
          <a:spcPct val="90000"/>
        </a:lnSpc>
        <a:spcBef>
          <a:spcPts val="1791"/>
        </a:spcBef>
        <a:buFont typeface="Arial" panose="020B0604020202020204" pitchFamily="34" charset="0"/>
        <a:buChar char="•"/>
        <a:defRPr sz="6449" kern="1200">
          <a:solidFill>
            <a:schemeClr val="tx1"/>
          </a:solidFill>
          <a:latin typeface="+mn-lt"/>
          <a:ea typeface="+mn-ea"/>
          <a:cs typeface="+mn-cs"/>
        </a:defRPr>
      </a:lvl5pPr>
      <a:lvl6pPr marL="9008806" indent="-818982" algn="l" defTabSz="3275929" rtl="0" eaLnBrk="1" latinLnBrk="0" hangingPunct="1">
        <a:lnSpc>
          <a:spcPct val="90000"/>
        </a:lnSpc>
        <a:spcBef>
          <a:spcPts val="1791"/>
        </a:spcBef>
        <a:buFont typeface="Arial" panose="020B0604020202020204" pitchFamily="34" charset="0"/>
        <a:buChar char="•"/>
        <a:defRPr sz="6449" kern="1200">
          <a:solidFill>
            <a:schemeClr val="tx1"/>
          </a:solidFill>
          <a:latin typeface="+mn-lt"/>
          <a:ea typeface="+mn-ea"/>
          <a:cs typeface="+mn-cs"/>
        </a:defRPr>
      </a:lvl6pPr>
      <a:lvl7pPr marL="10646771" indent="-818982" algn="l" defTabSz="3275929" rtl="0" eaLnBrk="1" latinLnBrk="0" hangingPunct="1">
        <a:lnSpc>
          <a:spcPct val="90000"/>
        </a:lnSpc>
        <a:spcBef>
          <a:spcPts val="1791"/>
        </a:spcBef>
        <a:buFont typeface="Arial" panose="020B0604020202020204" pitchFamily="34" charset="0"/>
        <a:buChar char="•"/>
        <a:defRPr sz="6449" kern="1200">
          <a:solidFill>
            <a:schemeClr val="tx1"/>
          </a:solidFill>
          <a:latin typeface="+mn-lt"/>
          <a:ea typeface="+mn-ea"/>
          <a:cs typeface="+mn-cs"/>
        </a:defRPr>
      </a:lvl7pPr>
      <a:lvl8pPr marL="12284735" indent="-818982" algn="l" defTabSz="3275929" rtl="0" eaLnBrk="1" latinLnBrk="0" hangingPunct="1">
        <a:lnSpc>
          <a:spcPct val="90000"/>
        </a:lnSpc>
        <a:spcBef>
          <a:spcPts val="1791"/>
        </a:spcBef>
        <a:buFont typeface="Arial" panose="020B0604020202020204" pitchFamily="34" charset="0"/>
        <a:buChar char="•"/>
        <a:defRPr sz="6449" kern="1200">
          <a:solidFill>
            <a:schemeClr val="tx1"/>
          </a:solidFill>
          <a:latin typeface="+mn-lt"/>
          <a:ea typeface="+mn-ea"/>
          <a:cs typeface="+mn-cs"/>
        </a:defRPr>
      </a:lvl8pPr>
      <a:lvl9pPr marL="13922700" indent="-818982" algn="l" defTabSz="3275929" rtl="0" eaLnBrk="1" latinLnBrk="0" hangingPunct="1">
        <a:lnSpc>
          <a:spcPct val="90000"/>
        </a:lnSpc>
        <a:spcBef>
          <a:spcPts val="1791"/>
        </a:spcBef>
        <a:buFont typeface="Arial" panose="020B0604020202020204" pitchFamily="34" charset="0"/>
        <a:buChar char="•"/>
        <a:defRPr sz="6449" kern="1200">
          <a:solidFill>
            <a:schemeClr val="tx1"/>
          </a:solidFill>
          <a:latin typeface="+mn-lt"/>
          <a:ea typeface="+mn-ea"/>
          <a:cs typeface="+mn-cs"/>
        </a:defRPr>
      </a:lvl9pPr>
    </p:bodyStyle>
    <p:otherStyle>
      <a:defPPr>
        <a:defRPr lang="en-US"/>
      </a:defPPr>
      <a:lvl1pPr marL="0" algn="l" defTabSz="3275929" rtl="0" eaLnBrk="1" latinLnBrk="0" hangingPunct="1">
        <a:defRPr sz="6449" kern="1200">
          <a:solidFill>
            <a:schemeClr val="tx1"/>
          </a:solidFill>
          <a:latin typeface="+mn-lt"/>
          <a:ea typeface="+mn-ea"/>
          <a:cs typeface="+mn-cs"/>
        </a:defRPr>
      </a:lvl1pPr>
      <a:lvl2pPr marL="1637965" algn="l" defTabSz="3275929" rtl="0" eaLnBrk="1" latinLnBrk="0" hangingPunct="1">
        <a:defRPr sz="6449" kern="1200">
          <a:solidFill>
            <a:schemeClr val="tx1"/>
          </a:solidFill>
          <a:latin typeface="+mn-lt"/>
          <a:ea typeface="+mn-ea"/>
          <a:cs typeface="+mn-cs"/>
        </a:defRPr>
      </a:lvl2pPr>
      <a:lvl3pPr marL="3275929" algn="l" defTabSz="3275929" rtl="0" eaLnBrk="1" latinLnBrk="0" hangingPunct="1">
        <a:defRPr sz="6449" kern="1200">
          <a:solidFill>
            <a:schemeClr val="tx1"/>
          </a:solidFill>
          <a:latin typeface="+mn-lt"/>
          <a:ea typeface="+mn-ea"/>
          <a:cs typeface="+mn-cs"/>
        </a:defRPr>
      </a:lvl3pPr>
      <a:lvl4pPr marL="4913894" algn="l" defTabSz="3275929" rtl="0" eaLnBrk="1" latinLnBrk="0" hangingPunct="1">
        <a:defRPr sz="6449" kern="1200">
          <a:solidFill>
            <a:schemeClr val="tx1"/>
          </a:solidFill>
          <a:latin typeface="+mn-lt"/>
          <a:ea typeface="+mn-ea"/>
          <a:cs typeface="+mn-cs"/>
        </a:defRPr>
      </a:lvl4pPr>
      <a:lvl5pPr marL="6551859" algn="l" defTabSz="3275929" rtl="0" eaLnBrk="1" latinLnBrk="0" hangingPunct="1">
        <a:defRPr sz="6449" kern="1200">
          <a:solidFill>
            <a:schemeClr val="tx1"/>
          </a:solidFill>
          <a:latin typeface="+mn-lt"/>
          <a:ea typeface="+mn-ea"/>
          <a:cs typeface="+mn-cs"/>
        </a:defRPr>
      </a:lvl5pPr>
      <a:lvl6pPr marL="8189824" algn="l" defTabSz="3275929" rtl="0" eaLnBrk="1" latinLnBrk="0" hangingPunct="1">
        <a:defRPr sz="6449" kern="1200">
          <a:solidFill>
            <a:schemeClr val="tx1"/>
          </a:solidFill>
          <a:latin typeface="+mn-lt"/>
          <a:ea typeface="+mn-ea"/>
          <a:cs typeface="+mn-cs"/>
        </a:defRPr>
      </a:lvl6pPr>
      <a:lvl7pPr marL="9827788" algn="l" defTabSz="3275929" rtl="0" eaLnBrk="1" latinLnBrk="0" hangingPunct="1">
        <a:defRPr sz="6449" kern="1200">
          <a:solidFill>
            <a:schemeClr val="tx1"/>
          </a:solidFill>
          <a:latin typeface="+mn-lt"/>
          <a:ea typeface="+mn-ea"/>
          <a:cs typeface="+mn-cs"/>
        </a:defRPr>
      </a:lvl7pPr>
      <a:lvl8pPr marL="11465753" algn="l" defTabSz="3275929" rtl="0" eaLnBrk="1" latinLnBrk="0" hangingPunct="1">
        <a:defRPr sz="6449" kern="1200">
          <a:solidFill>
            <a:schemeClr val="tx1"/>
          </a:solidFill>
          <a:latin typeface="+mn-lt"/>
          <a:ea typeface="+mn-ea"/>
          <a:cs typeface="+mn-cs"/>
        </a:defRPr>
      </a:lvl8pPr>
      <a:lvl9pPr marL="13103718" algn="l" defTabSz="3275929" rtl="0" eaLnBrk="1" latinLnBrk="0" hangingPunct="1">
        <a:defRPr sz="644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3.xml"/><Relationship Id="rId3" Type="http://schemas.openxmlformats.org/officeDocument/2006/relationships/chart" Target="../charts/chart1.xml"/><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emf"/><Relationship Id="rId10" Type="http://schemas.openxmlformats.org/officeDocument/2006/relationships/chart" Target="../charts/chart5.xml"/><Relationship Id="rId4" Type="http://schemas.openxmlformats.org/officeDocument/2006/relationships/chart" Target="../charts/chart2.xml"/><Relationship Id="rId9" Type="http://schemas.openxmlformats.org/officeDocument/2006/relationships/chart" Target="../charts/char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D2A241-C315-4005-90B8-9BA3B89F60F8}"/>
              </a:ext>
            </a:extLst>
          </p:cNvPr>
          <p:cNvSpPr txBox="1"/>
          <p:nvPr/>
        </p:nvSpPr>
        <p:spPr>
          <a:xfrm>
            <a:off x="880979" y="543501"/>
            <a:ext cx="31253649" cy="2847126"/>
          </a:xfrm>
          <a:prstGeom prst="rect">
            <a:avLst/>
          </a:prstGeom>
          <a:solidFill>
            <a:schemeClr val="accent1"/>
          </a:solidFill>
        </p:spPr>
        <p:txBody>
          <a:bodyPr wrap="square" rtlCol="0">
            <a:spAutoFit/>
            <a:scene3d>
              <a:camera prst="orthographicFront"/>
              <a:lightRig rig="threePt" dir="t"/>
            </a:scene3d>
            <a:sp3d extrusionH="57150">
              <a:bevelT w="38100" h="38100"/>
            </a:sp3d>
          </a:bodyPr>
          <a:lstStyle/>
          <a:p>
            <a:r>
              <a:rPr lang="en-GB" sz="5967" b="1" dirty="0">
                <a:solidFill>
                  <a:schemeClr val="bg1"/>
                </a:solidFill>
                <a:latin typeface="Verdana Pro" panose="020B0604030504040204" pitchFamily="34" charset="0"/>
                <a:cs typeface="Arial"/>
              </a:rPr>
              <a:t>What knowledge do parents have of developmentally appropriate physical activity for infants and pre-schoolers? </a:t>
            </a:r>
          </a:p>
          <a:p>
            <a:r>
              <a:rPr lang="en-US" sz="5400" dirty="0">
                <a:solidFill>
                  <a:schemeClr val="bg1"/>
                </a:solidFill>
                <a:latin typeface="Verdana Pro" panose="020B0604030504040204" pitchFamily="34" charset="0"/>
              </a:rPr>
              <a:t>Kate Sanderson</a:t>
            </a:r>
          </a:p>
        </p:txBody>
      </p:sp>
      <p:sp>
        <p:nvSpPr>
          <p:cNvPr id="13" name="Rectangle 12">
            <a:extLst>
              <a:ext uri="{FF2B5EF4-FFF2-40B4-BE49-F238E27FC236}">
                <a16:creationId xmlns:a16="http://schemas.microsoft.com/office/drawing/2014/main" id="{DE736CF8-7061-443F-AC9D-59DD59211404}"/>
              </a:ext>
            </a:extLst>
          </p:cNvPr>
          <p:cNvSpPr/>
          <p:nvPr/>
        </p:nvSpPr>
        <p:spPr>
          <a:xfrm>
            <a:off x="960198" y="3717853"/>
            <a:ext cx="1496737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43" dirty="0"/>
          </a:p>
        </p:txBody>
      </p:sp>
      <p:sp>
        <p:nvSpPr>
          <p:cNvPr id="14" name="TextBox 13">
            <a:extLst>
              <a:ext uri="{FF2B5EF4-FFF2-40B4-BE49-F238E27FC236}">
                <a16:creationId xmlns:a16="http://schemas.microsoft.com/office/drawing/2014/main" id="{D76E78F3-38AD-421A-BBA8-A7787B26B2F2}"/>
              </a:ext>
            </a:extLst>
          </p:cNvPr>
          <p:cNvSpPr txBox="1"/>
          <p:nvPr/>
        </p:nvSpPr>
        <p:spPr>
          <a:xfrm>
            <a:off x="4602094" y="3919790"/>
            <a:ext cx="6138438" cy="644927"/>
          </a:xfrm>
          <a:prstGeom prst="rect">
            <a:avLst/>
          </a:prstGeom>
          <a:noFill/>
        </p:spPr>
        <p:txBody>
          <a:bodyPr wrap="square" rtlCol="0">
            <a:noAutofit/>
          </a:bodyPr>
          <a:lstStyle/>
          <a:p>
            <a:pPr algn="ctr"/>
            <a:r>
              <a:rPr lang="en-GB" sz="4000" b="1" dirty="0">
                <a:solidFill>
                  <a:schemeClr val="bg1"/>
                </a:solidFill>
                <a:latin typeface="Verdana Pro" panose="020B0604030504040204" pitchFamily="34" charset="0"/>
              </a:rPr>
              <a:t>Background</a:t>
            </a:r>
          </a:p>
        </p:txBody>
      </p:sp>
      <p:sp>
        <p:nvSpPr>
          <p:cNvPr id="18" name="Rectangle 17">
            <a:extLst>
              <a:ext uri="{FF2B5EF4-FFF2-40B4-BE49-F238E27FC236}">
                <a16:creationId xmlns:a16="http://schemas.microsoft.com/office/drawing/2014/main" id="{F62E1A6B-DDB1-4E89-8F6C-2B4F3AF5C9DE}"/>
              </a:ext>
            </a:extLst>
          </p:cNvPr>
          <p:cNvSpPr/>
          <p:nvPr/>
        </p:nvSpPr>
        <p:spPr>
          <a:xfrm>
            <a:off x="960199" y="4641053"/>
            <a:ext cx="14954483" cy="1670531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A19A60ED-032C-45F1-8F41-8278B4F9376D}"/>
              </a:ext>
            </a:extLst>
          </p:cNvPr>
          <p:cNvSpPr txBox="1"/>
          <p:nvPr/>
        </p:nvSpPr>
        <p:spPr>
          <a:xfrm>
            <a:off x="1347535" y="5034930"/>
            <a:ext cx="14009385" cy="8761373"/>
          </a:xfrm>
          <a:prstGeom prst="rect">
            <a:avLst/>
          </a:prstGeom>
          <a:noFill/>
        </p:spPr>
        <p:txBody>
          <a:bodyPr wrap="square" rtlCol="0">
            <a:spAutoFit/>
          </a:bodyPr>
          <a:lstStyle/>
          <a:p>
            <a:pPr marL="457200" lvl="0" indent="-457200">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rPr>
              <a:t>Physical activity is acknowledged to be an important component in the motor development of a child. It can be promoted from birth through engagement with developmentally appropriate activities.</a:t>
            </a:r>
          </a:p>
          <a:p>
            <a:pPr marL="457200" lvl="0" indent="-457200">
              <a:buFont typeface="Arial" panose="020B0604020202020204" pitchFamily="34" charset="0"/>
              <a:buChar char="•"/>
            </a:pPr>
            <a:endParaRPr lang="en-GB" sz="2800" dirty="0">
              <a:solidFill>
                <a:srgbClr val="0070C0"/>
              </a:solidFill>
              <a:effectLst/>
              <a:latin typeface="Verdana Pro" panose="020B0604030504040204" pitchFamily="34" charset="0"/>
              <a:ea typeface="Calibri" panose="020F0502020204030204" pitchFamily="34" charset="0"/>
            </a:endParaRPr>
          </a:p>
          <a:p>
            <a:pPr marL="457200" lvl="0" indent="-457200">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rPr>
              <a:t>These activities include tummy time (prone positioning), giving infants and young children plenty of opportunity to move without restriction and explore the environment, and restricting the amount of time spent in equipment such as pushchairs, car seats and baby seats.</a:t>
            </a:r>
          </a:p>
          <a:p>
            <a:pPr marL="457200" lvl="0" indent="-457200">
              <a:buFont typeface="Arial" panose="020B0604020202020204" pitchFamily="34" charset="0"/>
              <a:buChar char="•"/>
            </a:pPr>
            <a:endParaRPr lang="en-GB" sz="2800" dirty="0">
              <a:solidFill>
                <a:srgbClr val="0070C0"/>
              </a:solidFill>
              <a:effectLst/>
              <a:latin typeface="Verdana Pro" panose="020B0604030504040204" pitchFamily="34" charset="0"/>
              <a:ea typeface="Calibri" panose="020F0502020204030204" pitchFamily="34" charset="0"/>
            </a:endParaRPr>
          </a:p>
          <a:p>
            <a:pPr marL="457200" indent="-457200">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rPr>
              <a:t>In 2019 WHO published guidelines for physical activity and sedentary behaviour for children under 5 years old. These guidelines were adopted by the UK Chief Medical Officer as National guidelines in 2019 and replaced previous guidelines published in 2011.</a:t>
            </a:r>
          </a:p>
          <a:p>
            <a:pPr>
              <a:spcAft>
                <a:spcPts val="800"/>
              </a:spcAft>
            </a:pPr>
            <a:endParaRPr lang="en-GB" sz="2800" dirty="0">
              <a:solidFill>
                <a:srgbClr val="0070C0"/>
              </a:solidFill>
              <a:latin typeface="Verdana Pro" panose="020B0604030504040204" pitchFamily="34" charset="0"/>
              <a:ea typeface="Calibri" panose="020F0502020204030204" pitchFamily="34" charset="0"/>
            </a:endParaRPr>
          </a:p>
          <a:p>
            <a:pPr marL="457200" indent="-457200">
              <a:spcAft>
                <a:spcPts val="800"/>
              </a:spcAft>
              <a:buFont typeface="Arial" panose="020B0604020202020204" pitchFamily="34" charset="0"/>
              <a:buChar char="•"/>
            </a:pPr>
            <a:r>
              <a:rPr lang="en-GB" sz="2800" dirty="0">
                <a:solidFill>
                  <a:srgbClr val="0070C0"/>
                </a:solidFill>
                <a:latin typeface="Verdana Pro" panose="020B0604030504040204" pitchFamily="34" charset="0"/>
                <a:ea typeface="Calibri" panose="020F0502020204030204" pitchFamily="34" charset="0"/>
              </a:rPr>
              <a:t>Townsend et al (Physical Activity Statistics 2015, bhf.org.uk) reported that in the UK only 9% of boys and 10% of girls aged 2-4 years old met the recommended levels of 180 minutes of physical activity per day.</a:t>
            </a:r>
          </a:p>
          <a:p>
            <a:pPr marL="457200" indent="-457200">
              <a:spcAft>
                <a:spcPts val="800"/>
              </a:spcAft>
              <a:buFont typeface="Arial" panose="020B0604020202020204" pitchFamily="34" charset="0"/>
              <a:buChar char="•"/>
            </a:pPr>
            <a:endParaRPr lang="en-GB" dirty="0">
              <a:solidFill>
                <a:srgbClr val="0070C0"/>
              </a:solidFill>
              <a:effectLst/>
              <a:latin typeface="Verdana Pro" panose="020B0604030504040204" pitchFamily="34" charset="0"/>
              <a:ea typeface="Calibri" panose="020F0502020204030204" pitchFamily="34" charset="0"/>
            </a:endParaRPr>
          </a:p>
          <a:p>
            <a:pPr marL="457200" indent="-457200">
              <a:spcAft>
                <a:spcPts val="800"/>
              </a:spcAft>
              <a:buFont typeface="Arial" panose="020B0604020202020204" pitchFamily="34" charset="0"/>
              <a:buChar char="•"/>
            </a:pPr>
            <a:endParaRPr lang="en-GB" sz="1800" dirty="0">
              <a:solidFill>
                <a:srgbClr val="0070C0"/>
              </a:solidFill>
              <a:effectLst/>
              <a:latin typeface="Verdana Pro" panose="020B0604030504040204" pitchFamily="34" charset="0"/>
              <a:ea typeface="Calibri" panose="020F0502020204030204" pitchFamily="34" charset="0"/>
            </a:endParaRPr>
          </a:p>
          <a:p>
            <a:endParaRPr lang="en-GB" dirty="0"/>
          </a:p>
        </p:txBody>
      </p:sp>
      <p:pic>
        <p:nvPicPr>
          <p:cNvPr id="20" name="Picture 19">
            <a:extLst>
              <a:ext uri="{FF2B5EF4-FFF2-40B4-BE49-F238E27FC236}">
                <a16:creationId xmlns:a16="http://schemas.microsoft.com/office/drawing/2014/main" id="{C273BDD2-AD67-450D-9499-F5B21137F569}"/>
              </a:ext>
            </a:extLst>
          </p:cNvPr>
          <p:cNvPicPr>
            <a:picLocks noChangeAspect="1"/>
          </p:cNvPicPr>
          <p:nvPr/>
        </p:nvPicPr>
        <p:blipFill>
          <a:blip r:embed="rId2"/>
          <a:stretch>
            <a:fillRect/>
          </a:stretch>
        </p:blipFill>
        <p:spPr>
          <a:xfrm>
            <a:off x="1994403" y="12880165"/>
            <a:ext cx="6161682" cy="8213761"/>
          </a:xfrm>
          <a:prstGeom prst="rect">
            <a:avLst/>
          </a:prstGeom>
        </p:spPr>
      </p:pic>
      <p:sp>
        <p:nvSpPr>
          <p:cNvPr id="21" name="Rectangle 20">
            <a:extLst>
              <a:ext uri="{FF2B5EF4-FFF2-40B4-BE49-F238E27FC236}">
                <a16:creationId xmlns:a16="http://schemas.microsoft.com/office/drawing/2014/main" id="{81F0134A-6830-4F2D-9BD5-EEE4FE353350}"/>
              </a:ext>
            </a:extLst>
          </p:cNvPr>
          <p:cNvSpPr/>
          <p:nvPr/>
        </p:nvSpPr>
        <p:spPr>
          <a:xfrm>
            <a:off x="917417" y="21848865"/>
            <a:ext cx="14954482" cy="9380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43" dirty="0"/>
          </a:p>
        </p:txBody>
      </p:sp>
      <p:sp>
        <p:nvSpPr>
          <p:cNvPr id="22" name="TextBox 21">
            <a:extLst>
              <a:ext uri="{FF2B5EF4-FFF2-40B4-BE49-F238E27FC236}">
                <a16:creationId xmlns:a16="http://schemas.microsoft.com/office/drawing/2014/main" id="{0F42B814-111B-473D-8558-3D4478363D1B}"/>
              </a:ext>
            </a:extLst>
          </p:cNvPr>
          <p:cNvSpPr txBox="1"/>
          <p:nvPr/>
        </p:nvSpPr>
        <p:spPr>
          <a:xfrm>
            <a:off x="4236601" y="22005184"/>
            <a:ext cx="6609347" cy="781752"/>
          </a:xfrm>
          <a:prstGeom prst="rect">
            <a:avLst/>
          </a:prstGeom>
          <a:noFill/>
        </p:spPr>
        <p:txBody>
          <a:bodyPr wrap="square" rtlCol="0">
            <a:spAutoFit/>
          </a:bodyPr>
          <a:lstStyle/>
          <a:p>
            <a:pPr algn="ctr"/>
            <a:r>
              <a:rPr lang="en-GB" sz="4000" b="1" dirty="0">
                <a:solidFill>
                  <a:schemeClr val="bg1"/>
                </a:solidFill>
                <a:latin typeface="Verdana Pro" panose="020B0604030504040204" pitchFamily="34" charset="0"/>
              </a:rPr>
              <a:t>Purpose</a:t>
            </a:r>
            <a:r>
              <a:rPr lang="en-GB" sz="4480" b="1" dirty="0">
                <a:solidFill>
                  <a:schemeClr val="bg1"/>
                </a:solidFill>
                <a:latin typeface="Verdana Pro" panose="020B0604030504040204" pitchFamily="34" charset="0"/>
              </a:rPr>
              <a:t> of study</a:t>
            </a:r>
          </a:p>
        </p:txBody>
      </p:sp>
      <p:sp>
        <p:nvSpPr>
          <p:cNvPr id="24" name="Rectangle 23">
            <a:extLst>
              <a:ext uri="{FF2B5EF4-FFF2-40B4-BE49-F238E27FC236}">
                <a16:creationId xmlns:a16="http://schemas.microsoft.com/office/drawing/2014/main" id="{508F9451-80A2-40D6-A6E4-3FE47B96DC67}"/>
              </a:ext>
            </a:extLst>
          </p:cNvPr>
          <p:cNvSpPr/>
          <p:nvPr/>
        </p:nvSpPr>
        <p:spPr>
          <a:xfrm>
            <a:off x="926013" y="22793350"/>
            <a:ext cx="14954482" cy="35292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C844DF5E-A679-46F6-897D-27F83D86C088}"/>
              </a:ext>
            </a:extLst>
          </p:cNvPr>
          <p:cNvSpPr txBox="1"/>
          <p:nvPr/>
        </p:nvSpPr>
        <p:spPr>
          <a:xfrm>
            <a:off x="1171074" y="23084483"/>
            <a:ext cx="12736312" cy="3022879"/>
          </a:xfrm>
          <a:prstGeom prst="rect">
            <a:avLst/>
          </a:prstGeom>
          <a:noFill/>
        </p:spPr>
        <p:txBody>
          <a:bodyPr wrap="square" rtlCol="0">
            <a:spAutoFit/>
          </a:bodyPr>
          <a:lstStyle/>
          <a:p>
            <a:pPr>
              <a:lnSpc>
                <a:spcPct val="107000"/>
              </a:lnSpc>
              <a:spcAft>
                <a:spcPts val="800"/>
              </a:spcAft>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WHO (2019) </a:t>
            </a:r>
            <a:r>
              <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rPr>
              <a:t>highlighted the need to examine understanding and implementation of the guidelines. </a:t>
            </a: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The purpose of this study is to</a:t>
            </a:r>
          </a:p>
          <a:p>
            <a:pPr marL="571500" indent="-571500">
              <a:lnSpc>
                <a:spcPct val="107000"/>
              </a:lnSpc>
              <a:spcAft>
                <a:spcPts val="800"/>
              </a:spcAft>
              <a:buFont typeface="Arial" panose="020B0604020202020204" pitchFamily="34" charset="0"/>
              <a:buChar char="•"/>
            </a:pPr>
            <a:r>
              <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rPr>
              <a:t>d</a:t>
            </a: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etermine the knowledge parents and carers have of developmentally appropriate physical activity for infants and pre-schoolers.</a:t>
            </a:r>
          </a:p>
          <a:p>
            <a:pPr marL="571500" indent="-571500">
              <a:lnSpc>
                <a:spcPct val="107000"/>
              </a:lnSpc>
              <a:spcAft>
                <a:spcPts val="800"/>
              </a:spcAft>
              <a:buFont typeface="Arial" panose="020B0604020202020204" pitchFamily="34" charset="0"/>
              <a:buChar char="•"/>
            </a:pPr>
            <a:r>
              <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rPr>
              <a:t>Examine whether this knowledge is put into practice</a:t>
            </a:r>
          </a:p>
        </p:txBody>
      </p:sp>
      <p:sp>
        <p:nvSpPr>
          <p:cNvPr id="26" name="Rectangle 25">
            <a:extLst>
              <a:ext uri="{FF2B5EF4-FFF2-40B4-BE49-F238E27FC236}">
                <a16:creationId xmlns:a16="http://schemas.microsoft.com/office/drawing/2014/main" id="{A680CAF5-CF46-4838-A854-CA7F21B3C5B0}"/>
              </a:ext>
            </a:extLst>
          </p:cNvPr>
          <p:cNvSpPr/>
          <p:nvPr/>
        </p:nvSpPr>
        <p:spPr>
          <a:xfrm>
            <a:off x="925436" y="26825731"/>
            <a:ext cx="14893701" cy="10225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43" dirty="0"/>
          </a:p>
        </p:txBody>
      </p:sp>
      <p:sp>
        <p:nvSpPr>
          <p:cNvPr id="27" name="Rectangle 26">
            <a:extLst>
              <a:ext uri="{FF2B5EF4-FFF2-40B4-BE49-F238E27FC236}">
                <a16:creationId xmlns:a16="http://schemas.microsoft.com/office/drawing/2014/main" id="{41571482-91B3-40CF-B5F0-7B3D060CA2F5}"/>
              </a:ext>
            </a:extLst>
          </p:cNvPr>
          <p:cNvSpPr/>
          <p:nvPr/>
        </p:nvSpPr>
        <p:spPr>
          <a:xfrm>
            <a:off x="917418" y="27825040"/>
            <a:ext cx="14893702" cy="2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73553250-DF7D-4A1E-9C0F-3430C5E0F24E}"/>
              </a:ext>
            </a:extLst>
          </p:cNvPr>
          <p:cNvSpPr txBox="1"/>
          <p:nvPr/>
        </p:nvSpPr>
        <p:spPr>
          <a:xfrm>
            <a:off x="1347536" y="28112650"/>
            <a:ext cx="12836297" cy="1661993"/>
          </a:xfrm>
          <a:prstGeom prst="rect">
            <a:avLst/>
          </a:prstGeom>
          <a:noFill/>
        </p:spPr>
        <p:txBody>
          <a:bodyPr wrap="square" rtlCol="0">
            <a:spAutoFit/>
          </a:bodyPr>
          <a:lstStyle/>
          <a:p>
            <a:r>
              <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rPr>
              <a:t>Parents and carers with knowledge of developmentally appropriate physical activities for infants and pre-schoolers will engage with these activities.</a:t>
            </a:r>
          </a:p>
          <a:p>
            <a:endParaRPr lang="en-GB" dirty="0"/>
          </a:p>
        </p:txBody>
      </p:sp>
      <p:sp>
        <p:nvSpPr>
          <p:cNvPr id="29" name="TextBox 28">
            <a:extLst>
              <a:ext uri="{FF2B5EF4-FFF2-40B4-BE49-F238E27FC236}">
                <a16:creationId xmlns:a16="http://schemas.microsoft.com/office/drawing/2014/main" id="{E633C708-D8BB-4244-B1F8-F4FE36278666}"/>
              </a:ext>
            </a:extLst>
          </p:cNvPr>
          <p:cNvSpPr txBox="1"/>
          <p:nvPr/>
        </p:nvSpPr>
        <p:spPr>
          <a:xfrm>
            <a:off x="2258576" y="26994856"/>
            <a:ext cx="10571747" cy="707886"/>
          </a:xfrm>
          <a:prstGeom prst="rect">
            <a:avLst/>
          </a:prstGeom>
          <a:noFill/>
        </p:spPr>
        <p:txBody>
          <a:bodyPr wrap="square" rtlCol="0">
            <a:spAutoFit/>
          </a:bodyPr>
          <a:lstStyle/>
          <a:p>
            <a:pPr algn="ctr"/>
            <a:r>
              <a:rPr lang="en-GB" sz="4000" b="1" dirty="0">
                <a:solidFill>
                  <a:schemeClr val="bg1"/>
                </a:solidFill>
                <a:latin typeface="Verdana Pro" panose="020B0604030504040204" pitchFamily="34" charset="0"/>
              </a:rPr>
              <a:t>Hypothesis</a:t>
            </a:r>
          </a:p>
        </p:txBody>
      </p:sp>
      <p:sp>
        <p:nvSpPr>
          <p:cNvPr id="33" name="Rectangle 32">
            <a:extLst>
              <a:ext uri="{FF2B5EF4-FFF2-40B4-BE49-F238E27FC236}">
                <a16:creationId xmlns:a16="http://schemas.microsoft.com/office/drawing/2014/main" id="{E31C2675-0AEA-4464-97BA-14B46908A54F}"/>
              </a:ext>
            </a:extLst>
          </p:cNvPr>
          <p:cNvSpPr/>
          <p:nvPr/>
        </p:nvSpPr>
        <p:spPr>
          <a:xfrm>
            <a:off x="965542" y="30505100"/>
            <a:ext cx="14845577" cy="9044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43" dirty="0"/>
          </a:p>
        </p:txBody>
      </p:sp>
      <p:sp>
        <p:nvSpPr>
          <p:cNvPr id="34" name="TextBox 33">
            <a:extLst>
              <a:ext uri="{FF2B5EF4-FFF2-40B4-BE49-F238E27FC236}">
                <a16:creationId xmlns:a16="http://schemas.microsoft.com/office/drawing/2014/main" id="{A8C745AF-92EF-4970-B80A-9271754E9EB9}"/>
              </a:ext>
            </a:extLst>
          </p:cNvPr>
          <p:cNvSpPr txBox="1"/>
          <p:nvPr/>
        </p:nvSpPr>
        <p:spPr>
          <a:xfrm>
            <a:off x="1751571" y="30616254"/>
            <a:ext cx="11470105" cy="707886"/>
          </a:xfrm>
          <a:prstGeom prst="rect">
            <a:avLst/>
          </a:prstGeom>
          <a:noFill/>
        </p:spPr>
        <p:txBody>
          <a:bodyPr wrap="square" rtlCol="0">
            <a:spAutoFit/>
          </a:bodyPr>
          <a:lstStyle/>
          <a:p>
            <a:pPr algn="ctr"/>
            <a:r>
              <a:rPr lang="en-GB" sz="4000" b="1" dirty="0">
                <a:solidFill>
                  <a:schemeClr val="bg1"/>
                </a:solidFill>
                <a:latin typeface="Verdana Pro" panose="020B0604030504040204" pitchFamily="34" charset="0"/>
              </a:rPr>
              <a:t>Methodology</a:t>
            </a:r>
          </a:p>
        </p:txBody>
      </p:sp>
      <p:sp>
        <p:nvSpPr>
          <p:cNvPr id="35" name="Rectangle 34">
            <a:extLst>
              <a:ext uri="{FF2B5EF4-FFF2-40B4-BE49-F238E27FC236}">
                <a16:creationId xmlns:a16="http://schemas.microsoft.com/office/drawing/2014/main" id="{64D54568-5751-4317-915F-7DCCECE3FBF4}"/>
              </a:ext>
            </a:extLst>
          </p:cNvPr>
          <p:cNvSpPr/>
          <p:nvPr/>
        </p:nvSpPr>
        <p:spPr>
          <a:xfrm>
            <a:off x="965543" y="31398879"/>
            <a:ext cx="14845576" cy="909803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TextBox 35">
            <a:extLst>
              <a:ext uri="{FF2B5EF4-FFF2-40B4-BE49-F238E27FC236}">
                <a16:creationId xmlns:a16="http://schemas.microsoft.com/office/drawing/2014/main" id="{DADAC383-88C8-43BE-99EC-1C76E7813417}"/>
              </a:ext>
            </a:extLst>
          </p:cNvPr>
          <p:cNvSpPr txBox="1"/>
          <p:nvPr/>
        </p:nvSpPr>
        <p:spPr>
          <a:xfrm>
            <a:off x="1283741" y="31709265"/>
            <a:ext cx="13491038" cy="7940892"/>
          </a:xfrm>
          <a:prstGeom prst="rect">
            <a:avLst/>
          </a:prstGeom>
          <a:noFill/>
        </p:spPr>
        <p:txBody>
          <a:bodyPr wrap="square" rtlCol="0">
            <a:spAutoFit/>
          </a:bodyPr>
          <a:lstStyle/>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The research adopted a quantitative approach, using a questionnaire to investigate parent/carer knowledge </a:t>
            </a:r>
          </a:p>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An online, anonymous, questionnaire (Microsoft forms) was sent via email to 180 parents of pupils in EYFS and Key stage 1 at a three form entry primary school in Sandwell, UK.</a:t>
            </a:r>
          </a:p>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The questionnaire comprised of 16 questions to ascertain whether parents/carers had heard of, and follow, guidelines for PA and SB, their enjoyment and confidence in being physically active with their child, knowledge of tummy time, confidence in engaging with tummy time, use of restrictive equipment with their child e.g., car seats and pushchairs.</a:t>
            </a:r>
          </a:p>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The questions were a mix of closed and matrix (ranked on a Likert scale) questions.</a:t>
            </a:r>
          </a:p>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Due to Covid 19 pandemic a convenience sample was used of parents/carers at the researcher’s school.</a:t>
            </a:r>
          </a:p>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There was a 38% response rate to the questionnaire (n=69)</a:t>
            </a:r>
          </a:p>
        </p:txBody>
      </p:sp>
      <p:sp>
        <p:nvSpPr>
          <p:cNvPr id="37" name="Rectangle 36">
            <a:extLst>
              <a:ext uri="{FF2B5EF4-FFF2-40B4-BE49-F238E27FC236}">
                <a16:creationId xmlns:a16="http://schemas.microsoft.com/office/drawing/2014/main" id="{0D2ECD99-B6BE-400D-B588-9134ED4B3441}"/>
              </a:ext>
            </a:extLst>
          </p:cNvPr>
          <p:cNvSpPr/>
          <p:nvPr/>
        </p:nvSpPr>
        <p:spPr>
          <a:xfrm>
            <a:off x="16841972" y="3734667"/>
            <a:ext cx="15292656" cy="8693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43" dirty="0"/>
          </a:p>
        </p:txBody>
      </p:sp>
      <p:sp>
        <p:nvSpPr>
          <p:cNvPr id="38" name="TextBox 37">
            <a:extLst>
              <a:ext uri="{FF2B5EF4-FFF2-40B4-BE49-F238E27FC236}">
                <a16:creationId xmlns:a16="http://schemas.microsoft.com/office/drawing/2014/main" id="{237B437D-2213-4A17-A06E-23EDF7222270}"/>
              </a:ext>
            </a:extLst>
          </p:cNvPr>
          <p:cNvSpPr txBox="1"/>
          <p:nvPr/>
        </p:nvSpPr>
        <p:spPr>
          <a:xfrm>
            <a:off x="18015284" y="3822296"/>
            <a:ext cx="12560969" cy="781752"/>
          </a:xfrm>
          <a:prstGeom prst="rect">
            <a:avLst/>
          </a:prstGeom>
          <a:noFill/>
        </p:spPr>
        <p:txBody>
          <a:bodyPr wrap="square" rtlCol="0">
            <a:spAutoFit/>
          </a:bodyPr>
          <a:lstStyle/>
          <a:p>
            <a:pPr algn="ctr"/>
            <a:r>
              <a:rPr lang="en-GB" sz="4000" b="1" dirty="0">
                <a:solidFill>
                  <a:schemeClr val="bg1"/>
                </a:solidFill>
                <a:latin typeface="Verdana Pro" panose="020B0604030504040204" pitchFamily="34" charset="0"/>
              </a:rPr>
              <a:t>Results</a:t>
            </a:r>
            <a:r>
              <a:rPr lang="en-GB" sz="4480" b="1" dirty="0">
                <a:solidFill>
                  <a:schemeClr val="bg1"/>
                </a:solidFill>
                <a:latin typeface="Verdana Pro" panose="020B0604030504040204" pitchFamily="34" charset="0"/>
              </a:rPr>
              <a:t> </a:t>
            </a:r>
            <a:r>
              <a:rPr lang="en-GB" sz="4000" b="1" dirty="0">
                <a:solidFill>
                  <a:schemeClr val="bg1"/>
                </a:solidFill>
                <a:latin typeface="Verdana Pro" panose="020B0604030504040204" pitchFamily="34" charset="0"/>
              </a:rPr>
              <a:t>and</a:t>
            </a:r>
            <a:r>
              <a:rPr lang="en-GB" sz="4480" b="1" dirty="0">
                <a:solidFill>
                  <a:schemeClr val="bg1"/>
                </a:solidFill>
                <a:latin typeface="Verdana Pro" panose="020B0604030504040204" pitchFamily="34" charset="0"/>
              </a:rPr>
              <a:t> key findings</a:t>
            </a:r>
          </a:p>
        </p:txBody>
      </p:sp>
      <p:sp>
        <p:nvSpPr>
          <p:cNvPr id="39" name="Rectangle 38">
            <a:extLst>
              <a:ext uri="{FF2B5EF4-FFF2-40B4-BE49-F238E27FC236}">
                <a16:creationId xmlns:a16="http://schemas.microsoft.com/office/drawing/2014/main" id="{75231AF8-372E-4F9D-9A8B-3648C56DEE1F}"/>
              </a:ext>
            </a:extLst>
          </p:cNvPr>
          <p:cNvSpPr/>
          <p:nvPr/>
        </p:nvSpPr>
        <p:spPr>
          <a:xfrm>
            <a:off x="16841972" y="4593772"/>
            <a:ext cx="15292656" cy="1990868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78% of parents/carers had not heard of the guidelines for physical activity for under 5s.</a:t>
            </a:r>
          </a:p>
          <a:p>
            <a:pPr marL="342900" lvl="0" indent="-342900">
              <a:lnSpc>
                <a:spcPct val="107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91% of parents had not heard of the guidelines for sedentary behaviour for under 5s.</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Only 9% of parents had heard of both sets of guidelines.</a:t>
            </a:r>
          </a:p>
        </p:txBody>
      </p:sp>
      <p:sp>
        <p:nvSpPr>
          <p:cNvPr id="42" name="TextBox 41">
            <a:extLst>
              <a:ext uri="{FF2B5EF4-FFF2-40B4-BE49-F238E27FC236}">
                <a16:creationId xmlns:a16="http://schemas.microsoft.com/office/drawing/2014/main" id="{536C9E1C-A30F-4BF0-B914-560A5E0A5347}"/>
              </a:ext>
            </a:extLst>
          </p:cNvPr>
          <p:cNvSpPr txBox="1"/>
          <p:nvPr/>
        </p:nvSpPr>
        <p:spPr>
          <a:xfrm>
            <a:off x="17386843" y="4983491"/>
            <a:ext cx="14025271" cy="3278718"/>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78% of parents/carers had not heard of the guidelines for physical activity for under 5s.</a:t>
            </a:r>
          </a:p>
          <a:p>
            <a:pPr marL="342900" lvl="0" indent="-342900">
              <a:lnSpc>
                <a:spcPct val="107000"/>
              </a:lnSpc>
              <a:buFont typeface="Symbol" panose="05050102010706020507" pitchFamily="18" charset="2"/>
              <a:buChar char=""/>
            </a:pP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91% of parents/carers had not heard of the guidelines for sedentary behaviour for under 5s.</a:t>
            </a:r>
          </a:p>
          <a:p>
            <a:pPr marL="342900" lvl="0" indent="-342900">
              <a:lnSpc>
                <a:spcPct val="107000"/>
              </a:lnSpc>
              <a:buFont typeface="Symbol" panose="05050102010706020507" pitchFamily="18" charset="2"/>
              <a:buChar char=""/>
            </a:pP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Only 9% of parents/carers had heard of both sets of guidelines.</a:t>
            </a:r>
          </a:p>
        </p:txBody>
      </p:sp>
      <p:graphicFrame>
        <p:nvGraphicFramePr>
          <p:cNvPr id="43" name="Chart 42">
            <a:extLst>
              <a:ext uri="{FF2B5EF4-FFF2-40B4-BE49-F238E27FC236}">
                <a16:creationId xmlns:a16="http://schemas.microsoft.com/office/drawing/2014/main" id="{CA55B836-CE36-4359-8C54-4D518CE9CF06}"/>
              </a:ext>
            </a:extLst>
          </p:cNvPr>
          <p:cNvGraphicFramePr/>
          <p:nvPr>
            <p:extLst>
              <p:ext uri="{D42A27DB-BD31-4B8C-83A1-F6EECF244321}">
                <p14:modId xmlns:p14="http://schemas.microsoft.com/office/powerpoint/2010/main" val="1266183265"/>
              </p:ext>
            </p:extLst>
          </p:nvPr>
        </p:nvGraphicFramePr>
        <p:xfrm>
          <a:off x="18194171" y="8575062"/>
          <a:ext cx="4310744" cy="473528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44" name="Chart 43">
            <a:extLst>
              <a:ext uri="{FF2B5EF4-FFF2-40B4-BE49-F238E27FC236}">
                <a16:creationId xmlns:a16="http://schemas.microsoft.com/office/drawing/2014/main" id="{B9F2D71D-BDA3-498C-8CA7-5C57892604D4}"/>
              </a:ext>
            </a:extLst>
          </p:cNvPr>
          <p:cNvGraphicFramePr/>
          <p:nvPr>
            <p:extLst>
              <p:ext uri="{D42A27DB-BD31-4B8C-83A1-F6EECF244321}">
                <p14:modId xmlns:p14="http://schemas.microsoft.com/office/powerpoint/2010/main" val="481191492"/>
              </p:ext>
            </p:extLst>
          </p:nvPr>
        </p:nvGraphicFramePr>
        <p:xfrm>
          <a:off x="24264257" y="8586607"/>
          <a:ext cx="4578281" cy="4672941"/>
        </p:xfrm>
        <a:graphic>
          <a:graphicData uri="http://schemas.openxmlformats.org/drawingml/2006/chart">
            <c:chart xmlns:c="http://schemas.openxmlformats.org/drawingml/2006/chart" xmlns:r="http://schemas.openxmlformats.org/officeDocument/2006/relationships" r:id="rId4"/>
          </a:graphicData>
        </a:graphic>
      </p:graphicFrame>
      <p:sp>
        <p:nvSpPr>
          <p:cNvPr id="45" name="TextBox 44">
            <a:extLst>
              <a:ext uri="{FF2B5EF4-FFF2-40B4-BE49-F238E27FC236}">
                <a16:creationId xmlns:a16="http://schemas.microsoft.com/office/drawing/2014/main" id="{53DFD8A9-FFB7-41CF-A65E-1B61429B76DE}"/>
              </a:ext>
            </a:extLst>
          </p:cNvPr>
          <p:cNvSpPr txBox="1"/>
          <p:nvPr/>
        </p:nvSpPr>
        <p:spPr>
          <a:xfrm>
            <a:off x="15927572" y="21499032"/>
            <a:ext cx="914400" cy="914400"/>
          </a:xfrm>
          <a:prstGeom prst="rect">
            <a:avLst/>
          </a:prstGeom>
          <a:noFill/>
        </p:spPr>
        <p:txBody>
          <a:bodyPr wrap="square" rtlCol="0">
            <a:spAutoFit/>
          </a:bodyPr>
          <a:lstStyle/>
          <a:p>
            <a:endParaRPr lang="en-GB" dirty="0"/>
          </a:p>
        </p:txBody>
      </p:sp>
      <p:sp>
        <p:nvSpPr>
          <p:cNvPr id="46" name="TextBox 45">
            <a:extLst>
              <a:ext uri="{FF2B5EF4-FFF2-40B4-BE49-F238E27FC236}">
                <a16:creationId xmlns:a16="http://schemas.microsoft.com/office/drawing/2014/main" id="{28113AC6-6E26-4D06-A58A-7FCAA1346CAC}"/>
              </a:ext>
            </a:extLst>
          </p:cNvPr>
          <p:cNvSpPr txBox="1"/>
          <p:nvPr/>
        </p:nvSpPr>
        <p:spPr>
          <a:xfrm>
            <a:off x="17386843" y="13160719"/>
            <a:ext cx="13976933" cy="10964155"/>
          </a:xfrm>
          <a:prstGeom prst="rect">
            <a:avLst/>
          </a:prstGeom>
          <a:noFill/>
        </p:spPr>
        <p:txBody>
          <a:bodyPr wrap="square" rtlCol="0">
            <a:spAutoFit/>
          </a:bodyPr>
          <a:lstStyle/>
          <a:p>
            <a:pPr marL="457200">
              <a:lnSpc>
                <a:spcPct val="107000"/>
              </a:lnSpc>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78% of parents/carers felt confident or extremely confident being physically active with their child.</a:t>
            </a:r>
          </a:p>
          <a:p>
            <a:pPr marL="342900" lvl="0" indent="-342900">
              <a:lnSpc>
                <a:spcPct val="107000"/>
              </a:lnSpc>
              <a:buFont typeface="Symbol" panose="05050102010706020507" pitchFamily="18" charset="2"/>
              <a:buChar char=""/>
            </a:pPr>
            <a:endPar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Only 13% of parents/carers knew that the recommended daily amount of time for toddlers and pre-schoolers to be physically active is 180 minutes. </a:t>
            </a:r>
          </a:p>
          <a:p>
            <a:pPr marL="342900" indent="-342900">
              <a:lnSpc>
                <a:spcPct val="107000"/>
              </a:lnSpc>
              <a:spcAft>
                <a:spcPts val="800"/>
              </a:spcAft>
              <a:buFont typeface="Symbol" panose="05050102010706020507" pitchFamily="18" charset="2"/>
              <a:buChar char=""/>
            </a:pP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91% of parents stated that they know what tummy time is.</a:t>
            </a:r>
          </a:p>
          <a:p>
            <a:pPr marL="342900" indent="-342900">
              <a:lnSpc>
                <a:spcPct val="107000"/>
              </a:lnSpc>
              <a:spcAft>
                <a:spcPts val="800"/>
              </a:spcAft>
              <a:buFont typeface="Symbol" panose="05050102010706020507" pitchFamily="18" charset="2"/>
              <a:buChar char=""/>
            </a:pP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Only 10% of parents/carers knew that the recommended daily amount of tummy time is 30 minutes. 61% were unsure.</a:t>
            </a:r>
          </a:p>
          <a:p>
            <a:pPr marL="342900" indent="-342900">
              <a:lnSpc>
                <a:spcPct val="107000"/>
              </a:lnSpc>
              <a:spcAft>
                <a:spcPts val="800"/>
              </a:spcAft>
              <a:buFont typeface="Symbol" panose="05050102010706020507" pitchFamily="18" charset="2"/>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Of the 9% of parents/carers who had heard of both sets of guidelines, none used restrictive baby equipment for more than 60 minutes at a time.</a:t>
            </a:r>
            <a:endPar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endParaRPr>
          </a:p>
        </p:txBody>
      </p:sp>
      <p:sp>
        <p:nvSpPr>
          <p:cNvPr id="47" name="Rectangle 46">
            <a:extLst>
              <a:ext uri="{FF2B5EF4-FFF2-40B4-BE49-F238E27FC236}">
                <a16:creationId xmlns:a16="http://schemas.microsoft.com/office/drawing/2014/main" id="{32B4152E-E35A-41D2-9C48-3BDB0731EB53}"/>
              </a:ext>
            </a:extLst>
          </p:cNvPr>
          <p:cNvSpPr/>
          <p:nvPr/>
        </p:nvSpPr>
        <p:spPr>
          <a:xfrm>
            <a:off x="16874628" y="25124269"/>
            <a:ext cx="15259999" cy="10197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latin typeface="Verdana Pro" panose="020B0604030504040204" pitchFamily="34" charset="0"/>
              </a:rPr>
              <a:t>Conclusion</a:t>
            </a:r>
          </a:p>
        </p:txBody>
      </p:sp>
      <p:sp>
        <p:nvSpPr>
          <p:cNvPr id="48" name="Rectangle 47">
            <a:extLst>
              <a:ext uri="{FF2B5EF4-FFF2-40B4-BE49-F238E27FC236}">
                <a16:creationId xmlns:a16="http://schemas.microsoft.com/office/drawing/2014/main" id="{7DCC78BE-FF79-4298-8BA4-D20D07DC48F7}"/>
              </a:ext>
            </a:extLst>
          </p:cNvPr>
          <p:cNvSpPr/>
          <p:nvPr/>
        </p:nvSpPr>
        <p:spPr>
          <a:xfrm>
            <a:off x="16874628" y="26142655"/>
            <a:ext cx="15259999" cy="58946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findings from the questionnaire indicate that the majority of parents surveyed were not aware of the National guidelines for physical activity or sedentary behaviour. However, the majority stated that they enjoyed being physically active with their child</a:t>
            </a:r>
          </a:p>
        </p:txBody>
      </p:sp>
      <p:pic>
        <p:nvPicPr>
          <p:cNvPr id="52" name="Picture 51">
            <a:extLst>
              <a:ext uri="{FF2B5EF4-FFF2-40B4-BE49-F238E27FC236}">
                <a16:creationId xmlns:a16="http://schemas.microsoft.com/office/drawing/2014/main" id="{0773DE74-AA95-498D-AB5A-FF3E3D0C5AA6}"/>
              </a:ext>
            </a:extLst>
          </p:cNvPr>
          <p:cNvPicPr>
            <a:picLocks noChangeAspect="1"/>
          </p:cNvPicPr>
          <p:nvPr/>
        </p:nvPicPr>
        <p:blipFill>
          <a:blip r:embed="rId5"/>
          <a:stretch>
            <a:fillRect/>
          </a:stretch>
        </p:blipFill>
        <p:spPr>
          <a:xfrm>
            <a:off x="25982649" y="41382982"/>
            <a:ext cx="6151977" cy="2322062"/>
          </a:xfrm>
          <a:prstGeom prst="rect">
            <a:avLst/>
          </a:prstGeom>
        </p:spPr>
      </p:pic>
      <p:pic>
        <p:nvPicPr>
          <p:cNvPr id="53" name="Picture 52">
            <a:extLst>
              <a:ext uri="{FF2B5EF4-FFF2-40B4-BE49-F238E27FC236}">
                <a16:creationId xmlns:a16="http://schemas.microsoft.com/office/drawing/2014/main" id="{20B86EE1-5CCE-4477-B894-F4C7E15565D2}"/>
              </a:ext>
            </a:extLst>
          </p:cNvPr>
          <p:cNvPicPr>
            <a:picLocks noChangeAspect="1"/>
          </p:cNvPicPr>
          <p:nvPr/>
        </p:nvPicPr>
        <p:blipFill>
          <a:blip r:embed="rId6"/>
          <a:stretch>
            <a:fillRect/>
          </a:stretch>
        </p:blipFill>
        <p:spPr>
          <a:xfrm>
            <a:off x="879730" y="41382982"/>
            <a:ext cx="5636866" cy="2322062"/>
          </a:xfrm>
          <a:prstGeom prst="rect">
            <a:avLst/>
          </a:prstGeom>
          <a:noFill/>
        </p:spPr>
      </p:pic>
      <p:pic>
        <p:nvPicPr>
          <p:cNvPr id="2" name="Picture 1">
            <a:extLst>
              <a:ext uri="{FF2B5EF4-FFF2-40B4-BE49-F238E27FC236}">
                <a16:creationId xmlns:a16="http://schemas.microsoft.com/office/drawing/2014/main" id="{34A3004B-AEE0-40C7-90FE-51F630A64F0D}"/>
              </a:ext>
            </a:extLst>
          </p:cNvPr>
          <p:cNvPicPr>
            <a:picLocks noChangeAspect="1"/>
          </p:cNvPicPr>
          <p:nvPr/>
        </p:nvPicPr>
        <p:blipFill>
          <a:blip r:embed="rId7"/>
          <a:stretch>
            <a:fillRect/>
          </a:stretch>
        </p:blipFill>
        <p:spPr>
          <a:xfrm>
            <a:off x="17828094" y="17204691"/>
            <a:ext cx="4676821" cy="4504005"/>
          </a:xfrm>
          <a:prstGeom prst="rect">
            <a:avLst/>
          </a:prstGeom>
        </p:spPr>
      </p:pic>
      <p:sp>
        <p:nvSpPr>
          <p:cNvPr id="40" name="Rectangle 39">
            <a:extLst>
              <a:ext uri="{FF2B5EF4-FFF2-40B4-BE49-F238E27FC236}">
                <a16:creationId xmlns:a16="http://schemas.microsoft.com/office/drawing/2014/main" id="{01419B15-1D97-4892-B707-FE68634064E6}"/>
              </a:ext>
            </a:extLst>
          </p:cNvPr>
          <p:cNvSpPr/>
          <p:nvPr/>
        </p:nvSpPr>
        <p:spPr>
          <a:xfrm>
            <a:off x="16946381" y="32637496"/>
            <a:ext cx="15188245" cy="9826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latin typeface="Verdana Pro" panose="020B0604030504040204" pitchFamily="34" charset="0"/>
              </a:rPr>
              <a:t>Limitations</a:t>
            </a:r>
            <a:r>
              <a:rPr lang="en-GB" sz="4480" b="1" dirty="0">
                <a:latin typeface="Verdana Pro" panose="020B0604030504040204" pitchFamily="34" charset="0"/>
              </a:rPr>
              <a:t> of study</a:t>
            </a:r>
          </a:p>
        </p:txBody>
      </p:sp>
      <p:sp>
        <p:nvSpPr>
          <p:cNvPr id="3" name="Rectangle 2">
            <a:extLst>
              <a:ext uri="{FF2B5EF4-FFF2-40B4-BE49-F238E27FC236}">
                <a16:creationId xmlns:a16="http://schemas.microsoft.com/office/drawing/2014/main" id="{A8B84862-7B17-41F1-A5D8-B4C37B90F77C}"/>
              </a:ext>
            </a:extLst>
          </p:cNvPr>
          <p:cNvSpPr/>
          <p:nvPr/>
        </p:nvSpPr>
        <p:spPr>
          <a:xfrm>
            <a:off x="16946382" y="33576987"/>
            <a:ext cx="15188244" cy="69199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D496F71D-CB26-4AA8-8749-1C5D6B40F9C5}"/>
              </a:ext>
            </a:extLst>
          </p:cNvPr>
          <p:cNvSpPr txBox="1"/>
          <p:nvPr/>
        </p:nvSpPr>
        <p:spPr>
          <a:xfrm>
            <a:off x="17167569" y="26350866"/>
            <a:ext cx="14193376" cy="5686428"/>
          </a:xfrm>
          <a:prstGeom prst="rect">
            <a:avLst/>
          </a:prstGeom>
          <a:noFill/>
        </p:spPr>
        <p:txBody>
          <a:bodyPr wrap="square" rtlCol="0">
            <a:spAutoFit/>
          </a:bodyPr>
          <a:lstStyle/>
          <a:p>
            <a:pPr marL="228600">
              <a:lnSpc>
                <a:spcPct val="107000"/>
              </a:lnSpc>
              <a:spcAft>
                <a:spcPts val="800"/>
              </a:spcAft>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The findings from this small study suggest that action needs to be taken for effective dissemination of the guidelines for physical activity and sedentary behaviour to parents and carers. Knowledge of tummy time (although not the recommende</a:t>
            </a:r>
            <a:r>
              <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rPr>
              <a:t>d amount of time)</a:t>
            </a: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 was gleaned from various sources, the most frequently cited were baby groups, health visitors and ante-natal classes. This indicates that these channels, alongside community groups, schools and nurseries, may be appropriate for the wider communication of the guidelines for under 5s.</a:t>
            </a:r>
          </a:p>
          <a:p>
            <a:pPr marL="228600">
              <a:lnSpc>
                <a:spcPct val="107000"/>
              </a:lnSpc>
              <a:spcAft>
                <a:spcPts val="800"/>
              </a:spcAft>
            </a:pPr>
            <a:r>
              <a:rPr lang="en-GB" sz="2800" dirty="0">
                <a:solidFill>
                  <a:srgbClr val="0070C0"/>
                </a:solidFill>
                <a:latin typeface="Verdana Pro" panose="020B0604030504040204" pitchFamily="34" charset="0"/>
                <a:ea typeface="Calibri" panose="020F0502020204030204" pitchFamily="34" charset="0"/>
                <a:cs typeface="Times New Roman" panose="02020603050405020304" pitchFamily="18" charset="0"/>
              </a:rPr>
              <a:t>Due to the sample size it was not possible to test fully whether the hypothesis is supported. From the small number of parents/carers (n=6) who have heard of the guidelines there are signs that they are following them.</a:t>
            </a:r>
            <a:endPar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D5445187-F04D-4B4F-AE9D-666408B01E1E}"/>
              </a:ext>
            </a:extLst>
          </p:cNvPr>
          <p:cNvSpPr txBox="1"/>
          <p:nvPr/>
        </p:nvSpPr>
        <p:spPr>
          <a:xfrm>
            <a:off x="17386843" y="33723905"/>
            <a:ext cx="14223457" cy="6368667"/>
          </a:xfrm>
          <a:prstGeom prst="rect">
            <a:avLst/>
          </a:prstGeom>
          <a:noFill/>
        </p:spPr>
        <p:txBody>
          <a:bodyPr wrap="square" rtlCol="0">
            <a:spAutoFit/>
          </a:bodyPr>
          <a:lstStyle/>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As a result of the small sample size more detailed analysis of the data to show possible significance or correlation was not done.</a:t>
            </a:r>
          </a:p>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Ideally the sample would have been drawn from parent and baby/toddler groups. However, due to the Covid 19 pandemic and current restrictions this was not possible. In this sample 43% of parent/carers had a child aged 5 and 17% had a child aged 6. Consequently their data was not contemporaneous as they were answering retrospectively.</a:t>
            </a:r>
          </a:p>
          <a:p>
            <a:pPr marL="457200" indent="-457200">
              <a:lnSpc>
                <a:spcPct val="107000"/>
              </a:lnSpc>
              <a:spcAft>
                <a:spcPts val="800"/>
              </a:spcAft>
              <a:buFont typeface="Arial" panose="020B0604020202020204" pitchFamily="34" charset="0"/>
              <a:buChar char="•"/>
            </a:pPr>
            <a:r>
              <a:rPr lang="en-GB" sz="280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The </a:t>
            </a: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use of a convenience sample means that this data may not be a representation of the wider UK population of parents with young children.</a:t>
            </a:r>
          </a:p>
          <a:p>
            <a:pPr marL="457200" indent="-457200">
              <a:lnSpc>
                <a:spcPct val="107000"/>
              </a:lnSpc>
              <a:spcAft>
                <a:spcPts val="800"/>
              </a:spcAft>
              <a:buFont typeface="Arial" panose="020B0604020202020204" pitchFamily="34" charset="0"/>
              <a:buChar char="•"/>
            </a:pPr>
            <a:r>
              <a:rPr lang="en-GB" sz="2800" dirty="0">
                <a:solidFill>
                  <a:srgbClr val="0070C0"/>
                </a:solidFill>
                <a:effectLst/>
                <a:latin typeface="Verdana Pro" panose="020B0604030504040204" pitchFamily="34" charset="0"/>
                <a:ea typeface="Calibri" panose="020F0502020204030204" pitchFamily="34" charset="0"/>
                <a:cs typeface="Times New Roman" panose="02020603050405020304" pitchFamily="18" charset="0"/>
              </a:rPr>
              <a:t>The sole use of a questionnaire in this study does not allow a more in-depth analysis of individual participant’s knowledge and understanding. This study could be improved by using a mixed methods approach and incorporating focus groups or semi-structured interviews.</a:t>
            </a:r>
            <a:endParaRPr lang="en-GB" dirty="0"/>
          </a:p>
        </p:txBody>
      </p:sp>
      <p:grpSp>
        <p:nvGrpSpPr>
          <p:cNvPr id="41" name="Group 40">
            <a:extLst>
              <a:ext uri="{FF2B5EF4-FFF2-40B4-BE49-F238E27FC236}">
                <a16:creationId xmlns:a16="http://schemas.microsoft.com/office/drawing/2014/main" id="{0854875C-66B2-4A7A-A565-182B2D34B570}"/>
              </a:ext>
            </a:extLst>
          </p:cNvPr>
          <p:cNvGrpSpPr/>
          <p:nvPr/>
        </p:nvGrpSpPr>
        <p:grpSpPr>
          <a:xfrm>
            <a:off x="23039973" y="17246009"/>
            <a:ext cx="4987450" cy="4320579"/>
            <a:chOff x="5459942" y="13252071"/>
            <a:chExt cx="21839766" cy="15987738"/>
          </a:xfrm>
        </p:grpSpPr>
        <p:graphicFrame>
          <p:nvGraphicFramePr>
            <p:cNvPr id="49" name="Chart 48">
              <a:extLst>
                <a:ext uri="{FF2B5EF4-FFF2-40B4-BE49-F238E27FC236}">
                  <a16:creationId xmlns:a16="http://schemas.microsoft.com/office/drawing/2014/main" id="{7F3CEA82-651B-410C-A24E-85A2A53D0137}"/>
                </a:ext>
              </a:extLst>
            </p:cNvPr>
            <p:cNvGraphicFramePr/>
            <p:nvPr>
              <p:extLst>
                <p:ext uri="{D42A27DB-BD31-4B8C-83A1-F6EECF244321}">
                  <p14:modId xmlns:p14="http://schemas.microsoft.com/office/powerpoint/2010/main" val="2369025174"/>
                </p:ext>
              </p:extLst>
            </p:nvPr>
          </p:nvGraphicFramePr>
          <p:xfrm>
            <a:off x="8547517" y="13252071"/>
            <a:ext cx="13652203" cy="10334848"/>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50" name="Chart 49">
              <a:extLst>
                <a:ext uri="{FF2B5EF4-FFF2-40B4-BE49-F238E27FC236}">
                  <a16:creationId xmlns:a16="http://schemas.microsoft.com/office/drawing/2014/main" id="{32F3AEFF-9BBB-4180-BD55-11726A62FB39}"/>
                </a:ext>
              </a:extLst>
            </p:cNvPr>
            <p:cNvGraphicFramePr/>
            <p:nvPr>
              <p:extLst>
                <p:ext uri="{D42A27DB-BD31-4B8C-83A1-F6EECF244321}">
                  <p14:modId xmlns:p14="http://schemas.microsoft.com/office/powerpoint/2010/main" val="4046177794"/>
                </p:ext>
              </p:extLst>
            </p:nvPr>
          </p:nvGraphicFramePr>
          <p:xfrm>
            <a:off x="5459943" y="20031741"/>
            <a:ext cx="5278941" cy="5082362"/>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51" name="Chart 50">
              <a:extLst>
                <a:ext uri="{FF2B5EF4-FFF2-40B4-BE49-F238E27FC236}">
                  <a16:creationId xmlns:a16="http://schemas.microsoft.com/office/drawing/2014/main" id="{0D102F04-3CEA-4551-AA1D-4D22B0238F42}"/>
                </a:ext>
              </a:extLst>
            </p:cNvPr>
            <p:cNvGraphicFramePr/>
            <p:nvPr>
              <p:extLst>
                <p:ext uri="{D42A27DB-BD31-4B8C-83A1-F6EECF244321}">
                  <p14:modId xmlns:p14="http://schemas.microsoft.com/office/powerpoint/2010/main" val="1959633210"/>
                </p:ext>
              </p:extLst>
            </p:nvPr>
          </p:nvGraphicFramePr>
          <p:xfrm>
            <a:off x="5459942" y="14481544"/>
            <a:ext cx="21839766" cy="14758265"/>
          </p:xfrm>
          <a:graphic>
            <a:graphicData uri="http://schemas.openxmlformats.org/drawingml/2006/chart">
              <c:chart xmlns:c="http://schemas.openxmlformats.org/drawingml/2006/chart" xmlns:r="http://schemas.openxmlformats.org/officeDocument/2006/relationships" r:id="rId10"/>
            </a:graphicData>
          </a:graphic>
        </p:graphicFrame>
      </p:grpSp>
    </p:spTree>
    <p:extLst>
      <p:ext uri="{BB962C8B-B14F-4D97-AF65-F5344CB8AC3E}">
        <p14:creationId xmlns:p14="http://schemas.microsoft.com/office/powerpoint/2010/main" val="4244835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FF0778-12FA-4559-A62B-0ADD8121AFCF}"/>
              </a:ext>
            </a:extLst>
          </p:cNvPr>
          <p:cNvSpPr txBox="1"/>
          <p:nvPr/>
        </p:nvSpPr>
        <p:spPr>
          <a:xfrm>
            <a:off x="3678865" y="1828800"/>
            <a:ext cx="26241154" cy="7684155"/>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References</a:t>
            </a:r>
          </a:p>
          <a:p>
            <a:endParaRPr lang="en-GB" sz="3600" dirty="0">
              <a:latin typeface="Times New Roman" panose="02020603050405020304" pitchFamily="18" charset="0"/>
              <a:cs typeface="Times New Roman" panose="02020603050405020304" pitchFamily="18" charset="0"/>
            </a:endParaRPr>
          </a:p>
          <a:p>
            <a:r>
              <a:rPr lang="en-GB" sz="3600" dirty="0">
                <a:latin typeface="Times New Roman" panose="02020603050405020304" pitchFamily="18" charset="0"/>
                <a:cs typeface="Times New Roman" panose="02020603050405020304" pitchFamily="18" charset="0"/>
              </a:rPr>
              <a:t>UK Chief Medical Officers Guidelines (2019) https://www.gov.uk/government/publications/physical-activity-guidelines-uk-chief-medical-officers-report (accessed 2.03.2021)</a:t>
            </a:r>
          </a:p>
          <a:p>
            <a:endParaRPr lang="en-GB" sz="3600" dirty="0">
              <a:latin typeface="Times New Roman" panose="02020603050405020304" pitchFamily="18" charset="0"/>
              <a:cs typeface="Times New Roman" panose="02020603050405020304" pitchFamily="18" charset="0"/>
            </a:endParaRPr>
          </a:p>
          <a:p>
            <a:pPr>
              <a:lnSpc>
                <a:spcPct val="150000"/>
              </a:lnSpc>
              <a:spcAft>
                <a:spcPts val="800"/>
              </a:spcAft>
            </a:pP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(‎2019)‎ Guidelines on physical activity, sedentary behaviour and sleep for children under 5 years of age. </a:t>
            </a:r>
            <a:r>
              <a:rPr lang="en-GB" sz="3600" strike="noStrike" dirty="0">
                <a:effectLst/>
                <a:latin typeface="Times New Roman" panose="02020603050405020304" pitchFamily="18" charset="0"/>
                <a:ea typeface="Calibri" panose="020F0502020204030204" pitchFamily="34" charset="0"/>
                <a:cs typeface="Times New Roman" panose="02020603050405020304" pitchFamily="18" charset="0"/>
              </a:rPr>
              <a:t>https://apps.who.int/iris/handle/10665/311664</a:t>
            </a: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 License: CC BY-NC-SA 3.0 IG</a:t>
            </a:r>
          </a:p>
          <a:p>
            <a:pPr>
              <a:lnSpc>
                <a:spcPct val="150000"/>
              </a:lnSpc>
              <a:spcAft>
                <a:spcPts val="800"/>
              </a:spcAft>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600" dirty="0">
              <a:latin typeface="Times New Roman" panose="02020603050405020304" pitchFamily="18" charset="0"/>
              <a:cs typeface="Times New Roman" panose="02020603050405020304" pitchFamily="18" charset="0"/>
            </a:endParaRPr>
          </a:p>
          <a:p>
            <a:endParaRPr lang="en-GB" sz="3600" dirty="0">
              <a:latin typeface="Times New Roman" panose="02020603050405020304" pitchFamily="18" charset="0"/>
              <a:cs typeface="Times New Roman" panose="02020603050405020304" pitchFamily="18" charset="0"/>
            </a:endParaRPr>
          </a:p>
          <a:p>
            <a:endParaRPr lang="en-GB" sz="3600" dirty="0">
              <a:latin typeface="Times New Roman" panose="02020603050405020304" pitchFamily="18" charset="0"/>
              <a:cs typeface="Times New Roman" panose="02020603050405020304" pitchFamily="18" charset="0"/>
            </a:endParaRPr>
          </a:p>
          <a:p>
            <a:endParaRPr lang="en-GB"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29950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4" ma:contentTypeDescription="Create a new document." ma:contentTypeScope="" ma:versionID="1ee81c81f3e51db3147d4d956d1375b5">
  <xsd:schema xmlns:xsd="http://www.w3.org/2001/XMLSchema" xmlns:xs="http://www.w3.org/2001/XMLSchema" xmlns:p="http://schemas.microsoft.com/office/2006/metadata/properties" xmlns:ns3="38a49699-8251-46aa-85ce-476a66afaff0" targetNamespace="http://schemas.microsoft.com/office/2006/metadata/properties" ma:root="true" ma:fieldsID="ec2e9a335e856b49cbd80f0f2695e6b2" ns3:_="">
    <xsd:import namespace="38a49699-8251-46aa-85ce-476a66afaff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1BE0EBD-F8B6-49B3-9A42-2AEF71EC1F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CF9EBA-AC55-47A3-8A7C-6B7983EBF053}">
  <ds:schemaRefs>
    <ds:schemaRef ds:uri="http://schemas.microsoft.com/sharepoint/v3/contenttype/forms"/>
  </ds:schemaRefs>
</ds:datastoreItem>
</file>

<file path=customXml/itemProps3.xml><?xml version="1.0" encoding="utf-8"?>
<ds:datastoreItem xmlns:ds="http://schemas.openxmlformats.org/officeDocument/2006/customXml" ds:itemID="{1FC3C1A5-51C2-4EC6-86B9-E5F79199B60B}">
  <ds:schemaRefs>
    <ds:schemaRef ds:uri="http://purl.org/dc/elements/1.1/"/>
    <ds:schemaRef ds:uri="http://purl.org/dc/dcmitype/"/>
    <ds:schemaRef ds:uri="http://schemas.microsoft.com/office/2006/metadata/properties"/>
    <ds:schemaRef ds:uri="http://schemas.microsoft.com/office/2006/documentManagement/types"/>
    <ds:schemaRef ds:uri="http://www.w3.org/XML/1998/namespace"/>
    <ds:schemaRef ds:uri="38a49699-8251-46aa-85ce-476a66afaff0"/>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884</TotalTime>
  <Words>1081</Words>
  <Application>Microsoft Office PowerPoint</Application>
  <PresentationFormat>Custom</PresentationFormat>
  <Paragraphs>73</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Symbol</vt:lpstr>
      <vt:lpstr>Times New Roman</vt:lpstr>
      <vt:lpstr>Verdana Pro</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Sanderson</dc:creator>
  <cp:lastModifiedBy>Kate Sanderson</cp:lastModifiedBy>
  <cp:revision>53</cp:revision>
  <dcterms:created xsi:type="dcterms:W3CDTF">2021-05-08T21:08:32Z</dcterms:created>
  <dcterms:modified xsi:type="dcterms:W3CDTF">2021-05-14T14:35:42Z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