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0" r:id="rId4"/>
    <p:sldId id="261" r:id="rId5"/>
    <p:sldId id="259" r:id="rId6"/>
    <p:sldId id="262" r:id="rId7"/>
    <p:sldId id="257" r:id="rId8"/>
    <p:sldId id="264" r:id="rId9"/>
    <p:sldId id="265" r:id="rId10"/>
    <p:sldId id="263"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5/28/2020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5/28/2020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2468D0-CA75-954A-97A4-D6522FD27826}"/>
              </a:ext>
            </a:extLst>
          </p:cNvPr>
          <p:cNvSpPr>
            <a:spLocks noGrp="1"/>
          </p:cNvSpPr>
          <p:nvPr>
            <p:ph type="subTitle" idx="1"/>
          </p:nvPr>
        </p:nvSpPr>
        <p:spPr/>
        <p:txBody>
          <a:bodyPr/>
          <a:lstStyle/>
          <a:p>
            <a:endParaRPr lang="en-US"/>
          </a:p>
        </p:txBody>
      </p:sp>
      <p:sp>
        <p:nvSpPr>
          <p:cNvPr id="5" name="Title 4">
            <a:extLst>
              <a:ext uri="{FF2B5EF4-FFF2-40B4-BE49-F238E27FC236}">
                <a16:creationId xmlns:a16="http://schemas.microsoft.com/office/drawing/2014/main" id="{41F1CEEC-1F58-C14B-9C27-501867EC4AC1}"/>
              </a:ext>
            </a:extLst>
          </p:cNvPr>
          <p:cNvSpPr>
            <a:spLocks noGrp="1"/>
          </p:cNvSpPr>
          <p:nvPr>
            <p:ph type="ctrTitle"/>
          </p:nvPr>
        </p:nvSpPr>
        <p:spPr/>
        <p:txBody>
          <a:bodyPr>
            <a:normAutofit/>
          </a:bodyPr>
          <a:lstStyle/>
          <a:p>
            <a:r>
              <a:rPr lang="en-GB"/>
              <a:t>Old age: Falls and  exercise  </a:t>
            </a:r>
            <a:endParaRPr lang="en-US"/>
          </a:p>
        </p:txBody>
      </p:sp>
    </p:spTree>
    <p:extLst>
      <p:ext uri="{BB962C8B-B14F-4D97-AF65-F5344CB8AC3E}">
        <p14:creationId xmlns:p14="http://schemas.microsoft.com/office/powerpoint/2010/main" val="29025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55FC-937A-0A42-9F1C-CBC65DD0017E}"/>
              </a:ext>
            </a:extLst>
          </p:cNvPr>
          <p:cNvSpPr>
            <a:spLocks noGrp="1"/>
          </p:cNvSpPr>
          <p:nvPr>
            <p:ph type="title"/>
          </p:nvPr>
        </p:nvSpPr>
        <p:spPr>
          <a:xfrm>
            <a:off x="1492250" y="828092"/>
            <a:ext cx="10142763" cy="558326"/>
          </a:xfrm>
        </p:spPr>
        <p:txBody>
          <a:bodyPr/>
          <a:lstStyle/>
          <a:p>
            <a:r>
              <a:rPr lang="en-GB"/>
              <a:t>What is old age ?</a:t>
            </a:r>
            <a:endParaRPr lang="en-US"/>
          </a:p>
        </p:txBody>
      </p:sp>
      <p:sp>
        <p:nvSpPr>
          <p:cNvPr id="3" name="Content Placeholder 2">
            <a:extLst>
              <a:ext uri="{FF2B5EF4-FFF2-40B4-BE49-F238E27FC236}">
                <a16:creationId xmlns:a16="http://schemas.microsoft.com/office/drawing/2014/main" id="{16FEB61F-1846-284D-8F70-A9246F8911F7}"/>
              </a:ext>
            </a:extLst>
          </p:cNvPr>
          <p:cNvSpPr>
            <a:spLocks noGrp="1"/>
          </p:cNvSpPr>
          <p:nvPr>
            <p:ph idx="1"/>
          </p:nvPr>
        </p:nvSpPr>
        <p:spPr>
          <a:xfrm>
            <a:off x="1610329" y="2015732"/>
            <a:ext cx="9703253" cy="3868601"/>
          </a:xfrm>
        </p:spPr>
        <p:txBody>
          <a:bodyPr/>
          <a:lstStyle/>
          <a:p>
            <a:r>
              <a:rPr lang="en-GB"/>
              <a:t>Ageing is a process whereby psychosocial and physical changes occur in an individuals life as they grow older. </a:t>
            </a:r>
          </a:p>
          <a:p>
            <a:r>
              <a:rPr lang="en-GB"/>
              <a:t>There are two stages of this process:  </a:t>
            </a:r>
            <a:r>
              <a:rPr lang="en-GB" b="1" u="sng"/>
              <a:t>Gradual</a:t>
            </a:r>
            <a:r>
              <a:rPr lang="en-GB"/>
              <a:t> which Is the biological Impairment of normal function due to changes in cells,  and Structural components which is bone and muscle loss, that have direct impact on the functional ability of organs such as heart, kidney and lungs, ultimately the organisms as a whole.  </a:t>
            </a:r>
            <a:r>
              <a:rPr lang="en-GB" b="1" u="sng"/>
              <a:t>Normal</a:t>
            </a:r>
            <a:r>
              <a:rPr lang="en-GB"/>
              <a:t> ageing is that which occurs without a disease e.g. wrinkles. </a:t>
            </a:r>
          </a:p>
          <a:p>
            <a:pPr marL="0" indent="0">
              <a:buNone/>
            </a:pPr>
            <a:endParaRPr lang="en-GB"/>
          </a:p>
          <a:p>
            <a:endParaRPr lang="en-GB"/>
          </a:p>
        </p:txBody>
      </p:sp>
    </p:spTree>
    <p:extLst>
      <p:ext uri="{BB962C8B-B14F-4D97-AF65-F5344CB8AC3E}">
        <p14:creationId xmlns:p14="http://schemas.microsoft.com/office/powerpoint/2010/main" val="3125046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A6DAC-DA91-B246-B91A-14556F88A461}"/>
              </a:ext>
            </a:extLst>
          </p:cNvPr>
          <p:cNvSpPr>
            <a:spLocks noGrp="1"/>
          </p:cNvSpPr>
          <p:nvPr>
            <p:ph type="title"/>
          </p:nvPr>
        </p:nvSpPr>
        <p:spPr/>
        <p:txBody>
          <a:bodyPr/>
          <a:lstStyle/>
          <a:p>
            <a:r>
              <a:rPr lang="en-GB"/>
              <a:t>Three stages of ageIng </a:t>
            </a:r>
            <a:endParaRPr lang="en-US"/>
          </a:p>
        </p:txBody>
      </p:sp>
      <p:sp>
        <p:nvSpPr>
          <p:cNvPr id="3" name="Content Placeholder 2">
            <a:extLst>
              <a:ext uri="{FF2B5EF4-FFF2-40B4-BE49-F238E27FC236}">
                <a16:creationId xmlns:a16="http://schemas.microsoft.com/office/drawing/2014/main" id="{1CCE0D1D-36B0-C843-9DF0-1912B2EF8B1A}"/>
              </a:ext>
            </a:extLst>
          </p:cNvPr>
          <p:cNvSpPr>
            <a:spLocks noGrp="1"/>
          </p:cNvSpPr>
          <p:nvPr>
            <p:ph idx="1"/>
          </p:nvPr>
        </p:nvSpPr>
        <p:spPr>
          <a:xfrm>
            <a:off x="1451579" y="2015732"/>
            <a:ext cx="9603275" cy="4122601"/>
          </a:xfrm>
        </p:spPr>
        <p:txBody>
          <a:bodyPr/>
          <a:lstStyle/>
          <a:p>
            <a:r>
              <a:rPr lang="en-GB"/>
              <a:t>Entering old age:  people From 50 onwards entering retirement age, who have completed their careers.  Usually they are active and independent and often remain so until later on in life.</a:t>
            </a:r>
          </a:p>
          <a:p>
            <a:pPr marL="0" indent="0">
              <a:buNone/>
            </a:pPr>
            <a:r>
              <a:rPr lang="en-GB"/>
              <a:t> </a:t>
            </a:r>
            <a:r>
              <a:rPr lang="en-GB" b="1" u="sng"/>
              <a:t>Goals: </a:t>
            </a:r>
            <a:r>
              <a:rPr lang="en-GB" b="1"/>
              <a:t> </a:t>
            </a:r>
            <a:r>
              <a:rPr lang="en-GB"/>
              <a:t>to promote and extend healthy active life, by compressing morbidity. ( the period spent in frailty and dependency before death)</a:t>
            </a:r>
          </a:p>
          <a:p>
            <a:r>
              <a:rPr lang="en-GB"/>
              <a:t> Transitional phase:  A group in transition between healthy,  active life and frailty Often occuring in the seventh or eighth decade but can occur at any stage. </a:t>
            </a:r>
          </a:p>
          <a:p>
            <a:pPr marL="0" indent="0">
              <a:buNone/>
            </a:pPr>
            <a:r>
              <a:rPr lang="en-GB" b="1" u="sng"/>
              <a:t>Goals:  </a:t>
            </a:r>
            <a:r>
              <a:rPr lang="en-GB"/>
              <a:t>identifying problems before one occurs by responding in an effective manner to a crisis in order to reduce long term dependency. </a:t>
            </a:r>
            <a:endParaRPr lang="en-GB" b="1"/>
          </a:p>
          <a:p>
            <a:endParaRPr lang="en-GB"/>
          </a:p>
        </p:txBody>
      </p:sp>
    </p:spTree>
    <p:extLst>
      <p:ext uri="{BB962C8B-B14F-4D97-AF65-F5344CB8AC3E}">
        <p14:creationId xmlns:p14="http://schemas.microsoft.com/office/powerpoint/2010/main" val="1199154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26ED-E427-F343-AC3D-50A87B9DD2E8}"/>
              </a:ext>
            </a:extLst>
          </p:cNvPr>
          <p:cNvSpPr>
            <a:spLocks noGrp="1"/>
          </p:cNvSpPr>
          <p:nvPr>
            <p:ph type="title"/>
          </p:nvPr>
        </p:nvSpPr>
        <p:spPr/>
        <p:txBody>
          <a:bodyPr/>
          <a:lstStyle/>
          <a:p>
            <a:r>
              <a:rPr lang="en-GB"/>
              <a:t>Three stages of ageing </a:t>
            </a:r>
            <a:endParaRPr lang="en-US"/>
          </a:p>
        </p:txBody>
      </p:sp>
      <p:sp>
        <p:nvSpPr>
          <p:cNvPr id="3" name="Content Placeholder 2">
            <a:extLst>
              <a:ext uri="{FF2B5EF4-FFF2-40B4-BE49-F238E27FC236}">
                <a16:creationId xmlns:a16="http://schemas.microsoft.com/office/drawing/2014/main" id="{BD1E87BC-4729-124B-9FEE-9E71A82665EF}"/>
              </a:ext>
            </a:extLst>
          </p:cNvPr>
          <p:cNvSpPr>
            <a:spLocks noGrp="1"/>
          </p:cNvSpPr>
          <p:nvPr>
            <p:ph idx="1"/>
          </p:nvPr>
        </p:nvSpPr>
        <p:spPr>
          <a:xfrm>
            <a:off x="1746167" y="2071050"/>
            <a:ext cx="9603275" cy="3450613"/>
          </a:xfrm>
        </p:spPr>
        <p:txBody>
          <a:bodyPr/>
          <a:lstStyle/>
          <a:p>
            <a:r>
              <a:rPr lang="en-GB"/>
              <a:t>Frail older people:  a vulnerable group due to health problems due to stroke, dementia  social care needs.</a:t>
            </a:r>
          </a:p>
          <a:p>
            <a:pPr marL="0" indent="0">
              <a:buNone/>
            </a:pPr>
            <a:r>
              <a:rPr lang="en-GB" b="1" u="sng"/>
              <a:t>Goals:  </a:t>
            </a:r>
            <a:r>
              <a:rPr lang="en-GB"/>
              <a:t>to anticipate and respond to problems by recognising the complex difficulties of physical, mental and social factors, which can compromise independence and quality of life. </a:t>
            </a:r>
          </a:p>
          <a:p>
            <a:pPr marL="0" indent="0">
              <a:buNone/>
            </a:pPr>
            <a:endParaRPr lang="en-GB"/>
          </a:p>
          <a:p>
            <a:pPr marL="0" indent="0">
              <a:buNone/>
            </a:pPr>
            <a:endParaRPr lang="en-GB" b="1" u="sng"/>
          </a:p>
          <a:p>
            <a:pPr marL="0" indent="0">
              <a:buNone/>
            </a:pPr>
            <a:endParaRPr lang="en-GB" b="1" u="sng"/>
          </a:p>
        </p:txBody>
      </p:sp>
      <p:pic>
        <p:nvPicPr>
          <p:cNvPr id="4" name="Picture 4">
            <a:extLst>
              <a:ext uri="{FF2B5EF4-FFF2-40B4-BE49-F238E27FC236}">
                <a16:creationId xmlns:a16="http://schemas.microsoft.com/office/drawing/2014/main" id="{F3304671-B7FF-944E-A89C-935DC73D168E}"/>
              </a:ext>
            </a:extLst>
          </p:cNvPr>
          <p:cNvPicPr>
            <a:picLocks noChangeAspect="1"/>
          </p:cNvPicPr>
          <p:nvPr/>
        </p:nvPicPr>
        <p:blipFill>
          <a:blip r:embed="rId2"/>
          <a:stretch>
            <a:fillRect/>
          </a:stretch>
        </p:blipFill>
        <p:spPr>
          <a:xfrm>
            <a:off x="4908447" y="3888167"/>
            <a:ext cx="2375106" cy="1850792"/>
          </a:xfrm>
          <a:prstGeom prst="rect">
            <a:avLst/>
          </a:prstGeom>
        </p:spPr>
      </p:pic>
    </p:spTree>
    <p:extLst>
      <p:ext uri="{BB962C8B-B14F-4D97-AF65-F5344CB8AC3E}">
        <p14:creationId xmlns:p14="http://schemas.microsoft.com/office/powerpoint/2010/main" val="3024802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4472C-CD89-AF4C-95A1-F0A0F0FF4821}"/>
              </a:ext>
            </a:extLst>
          </p:cNvPr>
          <p:cNvSpPr>
            <a:spLocks noGrp="1"/>
          </p:cNvSpPr>
          <p:nvPr>
            <p:ph type="title"/>
          </p:nvPr>
        </p:nvSpPr>
        <p:spPr/>
        <p:txBody>
          <a:bodyPr/>
          <a:lstStyle/>
          <a:p>
            <a:r>
              <a:rPr lang="en-GB"/>
              <a:t>Benefits of exercise </a:t>
            </a:r>
            <a:endParaRPr lang="en-US"/>
          </a:p>
        </p:txBody>
      </p:sp>
      <p:sp>
        <p:nvSpPr>
          <p:cNvPr id="3" name="Content Placeholder 2">
            <a:extLst>
              <a:ext uri="{FF2B5EF4-FFF2-40B4-BE49-F238E27FC236}">
                <a16:creationId xmlns:a16="http://schemas.microsoft.com/office/drawing/2014/main" id="{EB9E74CB-AA87-3444-857B-7446750A7A1A}"/>
              </a:ext>
            </a:extLst>
          </p:cNvPr>
          <p:cNvSpPr>
            <a:spLocks noGrp="1"/>
          </p:cNvSpPr>
          <p:nvPr>
            <p:ph idx="1"/>
          </p:nvPr>
        </p:nvSpPr>
        <p:spPr/>
        <p:txBody>
          <a:bodyPr/>
          <a:lstStyle/>
          <a:p>
            <a:r>
              <a:rPr lang="en-GB"/>
              <a:t>Even without the presence of disease a persons body will undergo many changes in its structure and function. It therefore can be said that skeletal and muscle adaptations occur because of changes in intensity, duration and frequency of physical activity (increase or decrease).</a:t>
            </a:r>
          </a:p>
          <a:p>
            <a:r>
              <a:rPr lang="en-GB"/>
              <a:t>Physical excercise can provide a variety of benefits. Regular physical excercise can reduce the risks of chronic disease and increase life expectancy, as well improving muscle function ( strength and power). </a:t>
            </a:r>
          </a:p>
        </p:txBody>
      </p:sp>
    </p:spTree>
    <p:extLst>
      <p:ext uri="{BB962C8B-B14F-4D97-AF65-F5344CB8AC3E}">
        <p14:creationId xmlns:p14="http://schemas.microsoft.com/office/powerpoint/2010/main" val="3534805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8B95-1F32-BA45-91CC-D1402866FE99}"/>
              </a:ext>
            </a:extLst>
          </p:cNvPr>
          <p:cNvSpPr>
            <a:spLocks noGrp="1"/>
          </p:cNvSpPr>
          <p:nvPr>
            <p:ph type="title"/>
          </p:nvPr>
        </p:nvSpPr>
        <p:spPr/>
        <p:txBody>
          <a:bodyPr/>
          <a:lstStyle/>
          <a:p>
            <a:r>
              <a:rPr lang="en-GB"/>
              <a:t>Sarcopenia</a:t>
            </a:r>
            <a:endParaRPr lang="en-US"/>
          </a:p>
        </p:txBody>
      </p:sp>
      <p:sp>
        <p:nvSpPr>
          <p:cNvPr id="3" name="Content Placeholder 2">
            <a:extLst>
              <a:ext uri="{FF2B5EF4-FFF2-40B4-BE49-F238E27FC236}">
                <a16:creationId xmlns:a16="http://schemas.microsoft.com/office/drawing/2014/main" id="{3E12FDA4-B1D9-4644-8172-CFEEF2334098}"/>
              </a:ext>
            </a:extLst>
          </p:cNvPr>
          <p:cNvSpPr>
            <a:spLocks noGrp="1"/>
          </p:cNvSpPr>
          <p:nvPr>
            <p:ph idx="1"/>
          </p:nvPr>
        </p:nvSpPr>
        <p:spPr>
          <a:xfrm>
            <a:off x="1451579" y="1853754"/>
            <a:ext cx="9603275" cy="3612592"/>
          </a:xfrm>
        </p:spPr>
        <p:txBody>
          <a:bodyPr/>
          <a:lstStyle/>
          <a:p>
            <a:endParaRPr lang="en-GB"/>
          </a:p>
          <a:p>
            <a:r>
              <a:rPr lang="en-GB"/>
              <a:t>The very old and  frail experience “</a:t>
            </a:r>
            <a:r>
              <a:rPr lang="en-GB" b="1"/>
              <a:t>sarcopenia” </a:t>
            </a:r>
            <a:r>
              <a:rPr lang="en-GB"/>
              <a:t>which is skeletal and muscle atrophy as a result of disease, injury, malnutrition and the effects ageing. </a:t>
            </a:r>
          </a:p>
          <a:p>
            <a:r>
              <a:rPr lang="en-GB"/>
              <a:t>Muscle weakness that accompanies advanced age has been related to the risks of falling and fracture in these older individuals. Research had shown that older adults with sarcopenia are three times more likely to fall when in comparison to other adults without sarcopenia. </a:t>
            </a:r>
            <a:endParaRPr lang="en-US"/>
          </a:p>
        </p:txBody>
      </p:sp>
    </p:spTree>
    <p:extLst>
      <p:ext uri="{BB962C8B-B14F-4D97-AF65-F5344CB8AC3E}">
        <p14:creationId xmlns:p14="http://schemas.microsoft.com/office/powerpoint/2010/main" val="1300593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0CF51-CA4B-404F-8860-9101D5B56999}"/>
              </a:ext>
            </a:extLst>
          </p:cNvPr>
          <p:cNvSpPr>
            <a:spLocks noGrp="1"/>
          </p:cNvSpPr>
          <p:nvPr>
            <p:ph type="title"/>
          </p:nvPr>
        </p:nvSpPr>
        <p:spPr/>
        <p:txBody>
          <a:bodyPr/>
          <a:lstStyle/>
          <a:p>
            <a:r>
              <a:rPr lang="en-GB"/>
              <a:t>Am I risk of a fall? </a:t>
            </a:r>
            <a:endParaRPr lang="en-US"/>
          </a:p>
        </p:txBody>
      </p:sp>
      <p:sp>
        <p:nvSpPr>
          <p:cNvPr id="3" name="Content Placeholder 2">
            <a:extLst>
              <a:ext uri="{FF2B5EF4-FFF2-40B4-BE49-F238E27FC236}">
                <a16:creationId xmlns:a16="http://schemas.microsoft.com/office/drawing/2014/main" id="{36744EB9-9DD2-AB45-9F15-01BE40C5E01B}"/>
              </a:ext>
            </a:extLst>
          </p:cNvPr>
          <p:cNvSpPr>
            <a:spLocks noGrp="1"/>
          </p:cNvSpPr>
          <p:nvPr>
            <p:ph idx="1"/>
          </p:nvPr>
        </p:nvSpPr>
        <p:spPr/>
        <p:txBody>
          <a:bodyPr/>
          <a:lstStyle/>
          <a:p>
            <a:endParaRPr lang="en-GB"/>
          </a:p>
          <a:p>
            <a:r>
              <a:rPr lang="en-GB"/>
              <a:t>Everyone is at more risk of a fall as they age; it is a big cause of hospital admissions and can result in serious injuries and long term complications. </a:t>
            </a:r>
          </a:p>
          <a:p>
            <a:r>
              <a:rPr lang="en-GB"/>
              <a:t>Falling can also contribute to a loss of confidence as well independence. </a:t>
            </a:r>
          </a:p>
          <a:p>
            <a:r>
              <a:rPr lang="en-GB"/>
              <a:t>We  can not change our biological age but by understanding what puts us at risk we can take preventative measures. </a:t>
            </a:r>
          </a:p>
          <a:p>
            <a:pPr marL="0" indent="0">
              <a:buNone/>
            </a:pPr>
            <a:endParaRPr lang="en-GB"/>
          </a:p>
        </p:txBody>
      </p:sp>
    </p:spTree>
    <p:extLst>
      <p:ext uri="{BB962C8B-B14F-4D97-AF65-F5344CB8AC3E}">
        <p14:creationId xmlns:p14="http://schemas.microsoft.com/office/powerpoint/2010/main" val="3761917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511D-5625-6046-9733-F4A6272A6DF3}"/>
              </a:ext>
            </a:extLst>
          </p:cNvPr>
          <p:cNvSpPr>
            <a:spLocks noGrp="1"/>
          </p:cNvSpPr>
          <p:nvPr>
            <p:ph type="title"/>
          </p:nvPr>
        </p:nvSpPr>
        <p:spPr>
          <a:xfrm>
            <a:off x="1451579" y="804519"/>
            <a:ext cx="9603275" cy="1049235"/>
          </a:xfrm>
        </p:spPr>
        <p:txBody>
          <a:bodyPr/>
          <a:lstStyle/>
          <a:p>
            <a:r>
              <a:rPr lang="en-GB"/>
              <a:t>Getting up from A fall</a:t>
            </a:r>
            <a:endParaRPr lang="en-US"/>
          </a:p>
        </p:txBody>
      </p:sp>
      <p:sp>
        <p:nvSpPr>
          <p:cNvPr id="3" name="Content Placeholder 2">
            <a:extLst>
              <a:ext uri="{FF2B5EF4-FFF2-40B4-BE49-F238E27FC236}">
                <a16:creationId xmlns:a16="http://schemas.microsoft.com/office/drawing/2014/main" id="{3732C54A-711F-354C-B65B-70055FB87A55}"/>
              </a:ext>
            </a:extLst>
          </p:cNvPr>
          <p:cNvSpPr>
            <a:spLocks noGrp="1"/>
          </p:cNvSpPr>
          <p:nvPr>
            <p:ph idx="1"/>
          </p:nvPr>
        </p:nvSpPr>
        <p:spPr/>
        <p:txBody>
          <a:bodyPr/>
          <a:lstStyle/>
          <a:p>
            <a:endParaRPr lang="en-GB"/>
          </a:p>
          <a:p>
            <a:endParaRPr lang="en-GB"/>
          </a:p>
          <a:p>
            <a:r>
              <a:rPr lang="en-GB"/>
              <a:t>It is very important to note that if you should fall, lie still for a couple of minutes, stay calm and then check for injuries.  If you are unhurt and think you can get up then  follow these steps. </a:t>
            </a:r>
            <a:endParaRPr lang="en-US"/>
          </a:p>
        </p:txBody>
      </p:sp>
    </p:spTree>
    <p:extLst>
      <p:ext uri="{BB962C8B-B14F-4D97-AF65-F5344CB8AC3E}">
        <p14:creationId xmlns:p14="http://schemas.microsoft.com/office/powerpoint/2010/main" val="2989652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AC7F-02BA-B24C-9D6A-14B6CB67DE57}"/>
              </a:ext>
            </a:extLst>
          </p:cNvPr>
          <p:cNvSpPr>
            <a:spLocks noGrp="1"/>
          </p:cNvSpPr>
          <p:nvPr>
            <p:ph type="title"/>
          </p:nvPr>
        </p:nvSpPr>
        <p:spPr/>
        <p:txBody>
          <a:bodyPr/>
          <a:lstStyle/>
          <a:p>
            <a:r>
              <a:rPr lang="en-GB"/>
              <a:t>Getting help</a:t>
            </a:r>
            <a:endParaRPr lang="en-US"/>
          </a:p>
        </p:txBody>
      </p:sp>
      <p:sp>
        <p:nvSpPr>
          <p:cNvPr id="3" name="Content Placeholder 2">
            <a:extLst>
              <a:ext uri="{FF2B5EF4-FFF2-40B4-BE49-F238E27FC236}">
                <a16:creationId xmlns:a16="http://schemas.microsoft.com/office/drawing/2014/main" id="{520BBFC1-D4E2-7341-875C-4DCAD0C386A1}"/>
              </a:ext>
            </a:extLst>
          </p:cNvPr>
          <p:cNvSpPr>
            <a:spLocks noGrp="1"/>
          </p:cNvSpPr>
          <p:nvPr>
            <p:ph idx="1"/>
          </p:nvPr>
        </p:nvSpPr>
        <p:spPr/>
        <p:txBody>
          <a:bodyPr/>
          <a:lstStyle/>
          <a:p>
            <a:endParaRPr lang="en-GB"/>
          </a:p>
          <a:p>
            <a:endParaRPr lang="en-GB"/>
          </a:p>
          <a:p>
            <a:r>
              <a:rPr lang="en-GB"/>
              <a:t>If however you know you can’t get up or feel pain in your hips or back follow these ways to summon help. </a:t>
            </a:r>
            <a:endParaRPr lang="en-US"/>
          </a:p>
        </p:txBody>
      </p:sp>
    </p:spTree>
    <p:extLst>
      <p:ext uri="{BB962C8B-B14F-4D97-AF65-F5344CB8AC3E}">
        <p14:creationId xmlns:p14="http://schemas.microsoft.com/office/powerpoint/2010/main" val="353575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035F-89D7-544D-8319-94A90973F4BC}"/>
              </a:ext>
            </a:extLst>
          </p:cNvPr>
          <p:cNvSpPr>
            <a:spLocks noGrp="1"/>
          </p:cNvSpPr>
          <p:nvPr>
            <p:ph type="title"/>
          </p:nvPr>
        </p:nvSpPr>
        <p:spPr/>
        <p:txBody>
          <a:bodyPr/>
          <a:lstStyle/>
          <a:p>
            <a:r>
              <a:rPr lang="en-GB"/>
              <a:t>What can I do? </a:t>
            </a:r>
            <a:endParaRPr lang="en-US"/>
          </a:p>
        </p:txBody>
      </p:sp>
      <p:sp>
        <p:nvSpPr>
          <p:cNvPr id="3" name="Content Placeholder 2">
            <a:extLst>
              <a:ext uri="{FF2B5EF4-FFF2-40B4-BE49-F238E27FC236}">
                <a16:creationId xmlns:a16="http://schemas.microsoft.com/office/drawing/2014/main" id="{7A7779BD-3A05-C443-B7B3-5BC002E67DAD}"/>
              </a:ext>
            </a:extLst>
          </p:cNvPr>
          <p:cNvSpPr>
            <a:spLocks noGrp="1"/>
          </p:cNvSpPr>
          <p:nvPr>
            <p:ph idx="1"/>
          </p:nvPr>
        </p:nvSpPr>
        <p:spPr>
          <a:xfrm>
            <a:off x="1451579" y="2015732"/>
            <a:ext cx="9603275" cy="3450613"/>
          </a:xfrm>
        </p:spPr>
        <p:txBody>
          <a:bodyPr/>
          <a:lstStyle/>
          <a:p>
            <a:endParaRPr lang="en-GB"/>
          </a:p>
          <a:p>
            <a:r>
              <a:rPr lang="en-GB"/>
              <a:t>Between the ages of 50 and 70 individuals lose about 30% of muscle strength, which isn’t great news if we are trying to regain balance or stop a fall.  By following these simple excercises the over 50’s will soon notice improvements in their co ordination and balance. </a:t>
            </a:r>
            <a:endParaRPr lang="en-US"/>
          </a:p>
        </p:txBody>
      </p:sp>
    </p:spTree>
    <p:extLst>
      <p:ext uri="{BB962C8B-B14F-4D97-AF65-F5344CB8AC3E}">
        <p14:creationId xmlns:p14="http://schemas.microsoft.com/office/powerpoint/2010/main" val="1716791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29F94-2B2B-C64D-A08C-719AF05EF57D}"/>
              </a:ext>
            </a:extLst>
          </p:cNvPr>
          <p:cNvSpPr>
            <a:spLocks noGrp="1"/>
          </p:cNvSpPr>
          <p:nvPr>
            <p:ph type="title"/>
          </p:nvPr>
        </p:nvSpPr>
        <p:spPr/>
        <p:txBody>
          <a:bodyPr/>
          <a:lstStyle/>
          <a:p>
            <a:r>
              <a:rPr lang="en-GB"/>
              <a:t>Useful information </a:t>
            </a:r>
            <a:endParaRPr lang="en-US"/>
          </a:p>
        </p:txBody>
      </p:sp>
      <p:sp>
        <p:nvSpPr>
          <p:cNvPr id="3" name="Content Placeholder 2">
            <a:extLst>
              <a:ext uri="{FF2B5EF4-FFF2-40B4-BE49-F238E27FC236}">
                <a16:creationId xmlns:a16="http://schemas.microsoft.com/office/drawing/2014/main" id="{8CD916D4-2FBF-C94F-86FA-B72345CE0C65}"/>
              </a:ext>
            </a:extLst>
          </p:cNvPr>
          <p:cNvSpPr>
            <a:spLocks noGrp="1"/>
          </p:cNvSpPr>
          <p:nvPr>
            <p:ph idx="1"/>
          </p:nvPr>
        </p:nvSpPr>
        <p:spPr/>
        <p:txBody>
          <a:bodyPr/>
          <a:lstStyle/>
          <a:p>
            <a:r>
              <a:rPr lang="en-GB"/>
              <a:t>Saga</a:t>
            </a:r>
          </a:p>
          <a:p>
            <a:r>
              <a:rPr lang="en-GB"/>
              <a:t>The chartered society of physiotherapy </a:t>
            </a:r>
          </a:p>
          <a:p>
            <a:r>
              <a:rPr lang="en-GB"/>
              <a:t>Agile </a:t>
            </a:r>
          </a:p>
          <a:p>
            <a:r>
              <a:rPr lang="en-GB"/>
              <a:t>Age UK</a:t>
            </a:r>
          </a:p>
          <a:p>
            <a:r>
              <a:rPr lang="en-GB"/>
              <a:t>NHS choices </a:t>
            </a:r>
          </a:p>
          <a:p>
            <a:endParaRPr lang="en-GB"/>
          </a:p>
        </p:txBody>
      </p:sp>
    </p:spTree>
    <p:extLst>
      <p:ext uri="{BB962C8B-B14F-4D97-AF65-F5344CB8AC3E}">
        <p14:creationId xmlns:p14="http://schemas.microsoft.com/office/powerpoint/2010/main" val="20394603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Old age: Falls and  exercise  </vt:lpstr>
      <vt:lpstr>What is old age ?</vt:lpstr>
      <vt:lpstr>Three stages of ageIng </vt:lpstr>
      <vt:lpstr>Three stages of ageing </vt:lpstr>
      <vt:lpstr>Benefits of exercise </vt:lpstr>
      <vt:lpstr>Sarcopenia</vt:lpstr>
      <vt:lpstr>Am I risk of a fall? </vt:lpstr>
      <vt:lpstr>Getting up from A fall</vt:lpstr>
      <vt:lpstr>Getting help</vt:lpstr>
      <vt:lpstr>What can I do? </vt:lpstr>
      <vt:lpstr>Useful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 hos </dc:title>
  <dc:creator>ulyssestyme44@gmail.com</dc:creator>
  <cp:lastModifiedBy>ulyssestyme44@gmail.com</cp:lastModifiedBy>
  <cp:revision>12</cp:revision>
  <dcterms:created xsi:type="dcterms:W3CDTF">2019-11-20T09:31:58Z</dcterms:created>
  <dcterms:modified xsi:type="dcterms:W3CDTF">2020-05-28T15:36:27Z</dcterms:modified>
</cp:coreProperties>
</file>