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387" r:id="rId3"/>
    <p:sldId id="781" r:id="rId4"/>
    <p:sldId id="257" r:id="rId5"/>
    <p:sldId id="782" r:id="rId6"/>
    <p:sldId id="388" r:id="rId7"/>
    <p:sldId id="778" r:id="rId8"/>
    <p:sldId id="259" r:id="rId9"/>
    <p:sldId id="585" r:id="rId10"/>
    <p:sldId id="742" r:id="rId11"/>
    <p:sldId id="776" r:id="rId12"/>
    <p:sldId id="779" r:id="rId13"/>
    <p:sldId id="770" r:id="rId14"/>
    <p:sldId id="771" r:id="rId15"/>
    <p:sldId id="786" r:id="rId16"/>
    <p:sldId id="796" r:id="rId17"/>
    <p:sldId id="389" r:id="rId18"/>
    <p:sldId id="783" r:id="rId19"/>
    <p:sldId id="268" r:id="rId20"/>
    <p:sldId id="266" r:id="rId21"/>
    <p:sldId id="258" r:id="rId22"/>
    <p:sldId id="780" r:id="rId23"/>
    <p:sldId id="573" r:id="rId24"/>
    <p:sldId id="785" r:id="rId25"/>
    <p:sldId id="7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CB318-559C-31E0-4351-A84065BC3E40}" v="266" dt="2026-10-14T08:15:20.400"/>
    <p1510:client id="{B9CF922A-F562-2DB7-8D1E-EAC3B71923C7}" v="238" dt="2026-10-15T15:43:11.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919"/>
    <p:restoredTop sz="91471"/>
  </p:normalViewPr>
  <p:slideViewPr>
    <p:cSldViewPr snapToGrid="0">
      <p:cViewPr varScale="1">
        <p:scale>
          <a:sx n="78" d="100"/>
          <a:sy n="78" d="100"/>
        </p:scale>
        <p:origin x="176" y="6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9A1A2-39FA-AF49-8DCF-D4E0246559C8}" type="datetimeFigureOut">
              <a:rPr lang="en-US" smtClean="0"/>
              <a:t>10/15/26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F97AB9-6172-3441-AA1E-F82B55B85901}" type="slidenum">
              <a:rPr lang="en-US" smtClean="0"/>
              <a:t>‹#›</a:t>
            </a:fld>
            <a:endParaRPr lang="en-US"/>
          </a:p>
        </p:txBody>
      </p:sp>
    </p:spTree>
    <p:extLst>
      <p:ext uri="{BB962C8B-B14F-4D97-AF65-F5344CB8AC3E}">
        <p14:creationId xmlns:p14="http://schemas.microsoft.com/office/powerpoint/2010/main" val="3499552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tate.org.uk/art/art-terms/f/feminist-art"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tate.org.uk/art/artists/yoko-ono-1719" TargetMode="Externa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familysearch.org/en/surname?surname=hije" TargetMode="External"/><Relationship Id="rId3" Type="http://schemas.openxmlformats.org/officeDocument/2006/relationships/hyperlink" Target="https://www.google.com/search?kgmid=%2Fg%2F11f3vmm6j4&amp;q=Hije" TargetMode="External"/><Relationship Id="rId7" Type="http://schemas.openxmlformats.org/officeDocument/2006/relationships/hyperlink" Target="https://open.spotify.com/track/28NRlCKpiacHz0xzbgHpOB"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jiosaavn.com/song/hije/J1AGBDd8b38" TargetMode="External"/><Relationship Id="rId5" Type="http://schemas.openxmlformats.org/officeDocument/2006/relationships/hyperlink" Target="https://music.apple.com/gb/album/hije-single/1808278969" TargetMode="External"/><Relationship Id="rId4" Type="http://schemas.openxmlformats.org/officeDocument/2006/relationships/hyperlink" Target="https://www.imdb.com/title/tt6289902/" TargetMode="External"/><Relationship Id="rId9" Type="http://schemas.openxmlformats.org/officeDocument/2006/relationships/hyperlink" Target="https://mondonomo.ai/surname/hije" TargetMode="Externa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en.wikipedia.org/wiki/George_Brecht" TargetMode="External"/><Relationship Id="rId13" Type="http://schemas.openxmlformats.org/officeDocument/2006/relationships/hyperlink" Target="https://en.wikipedia.org/wiki/La_Monte_Young" TargetMode="External"/><Relationship Id="rId18" Type="http://schemas.openxmlformats.org/officeDocument/2006/relationships/hyperlink" Target="https://en.wikipedia.org/wiki/Dick_Higgins" TargetMode="External"/><Relationship Id="rId3" Type="http://schemas.openxmlformats.org/officeDocument/2006/relationships/hyperlink" Target="https://en.wikipedia.org/wiki/Artist%27s_Book" TargetMode="External"/><Relationship Id="rId21" Type="http://schemas.openxmlformats.org/officeDocument/2006/relationships/hyperlink" Target="https://en.wikipedia.org/wiki/LEF_(journal)" TargetMode="External"/><Relationship Id="rId7" Type="http://schemas.openxmlformats.org/officeDocument/2006/relationships/hyperlink" Target="https://en.wikipedia.org/wiki/Ay-O" TargetMode="External"/><Relationship Id="rId12" Type="http://schemas.openxmlformats.org/officeDocument/2006/relationships/hyperlink" Target="https://en.wikipedia.org/wiki/Robert_Watts_(artist)" TargetMode="External"/><Relationship Id="rId17" Type="http://schemas.openxmlformats.org/officeDocument/2006/relationships/hyperlink" Target="https://en.wikipedia.org/wiki/Richard_Maxfield" TargetMode="External"/><Relationship Id="rId2" Type="http://schemas.openxmlformats.org/officeDocument/2006/relationships/slide" Target="../slides/slide15.xml"/><Relationship Id="rId16" Type="http://schemas.openxmlformats.org/officeDocument/2006/relationships/hyperlink" Target="https://en.wikipedia.org/wiki/New_York_City" TargetMode="External"/><Relationship Id="rId20" Type="http://schemas.openxmlformats.org/officeDocument/2006/relationships/hyperlink" Target="https://en.wikipedia.org/wiki/Wiesbaden" TargetMode="External"/><Relationship Id="rId1" Type="http://schemas.openxmlformats.org/officeDocument/2006/relationships/notesMaster" Target="../notesMasters/notesMaster1.xml"/><Relationship Id="rId6" Type="http://schemas.openxmlformats.org/officeDocument/2006/relationships/hyperlink" Target="https://en.wikipedia.org/wiki/Fluxus" TargetMode="External"/><Relationship Id="rId11" Type="http://schemas.openxmlformats.org/officeDocument/2006/relationships/hyperlink" Target="https://en.wikipedia.org/wiki/Yoko_Ono" TargetMode="External"/><Relationship Id="rId5" Type="http://schemas.openxmlformats.org/officeDocument/2006/relationships/hyperlink" Target="https://en.wikipedia.org/wiki/George_Maciunas" TargetMode="External"/><Relationship Id="rId15" Type="http://schemas.openxmlformats.org/officeDocument/2006/relationships/hyperlink" Target="https://en.wikipedia.org/wiki/Madison_Avenue" TargetMode="External"/><Relationship Id="rId23" Type="http://schemas.openxmlformats.org/officeDocument/2006/relationships/hyperlink" Target="https://en.wikipedia.org/wiki/Ossip_Brik" TargetMode="External"/><Relationship Id="rId10" Type="http://schemas.openxmlformats.org/officeDocument/2006/relationships/hyperlink" Target="https://en.wikipedia.org/wiki/Gy%C3%B6rgy_Ligeti" TargetMode="External"/><Relationship Id="rId19" Type="http://schemas.openxmlformats.org/officeDocument/2006/relationships/hyperlink" Target="https://en.wikipedia.org/wiki/Jackson_Mac_Low" TargetMode="External"/><Relationship Id="rId4" Type="http://schemas.openxmlformats.org/officeDocument/2006/relationships/hyperlink" Target="https://en.wikipedia.org/wiki/Lithuanian-American" TargetMode="External"/><Relationship Id="rId9" Type="http://schemas.openxmlformats.org/officeDocument/2006/relationships/hyperlink" Target="https://en.wikipedia.org/wiki/Alison_Knowles" TargetMode="External"/><Relationship Id="rId14" Type="http://schemas.openxmlformats.org/officeDocument/2006/relationships/hyperlink" Target="https://en.wikipedia.org/wiki/Conceptual_art" TargetMode="External"/><Relationship Id="rId22" Type="http://schemas.openxmlformats.org/officeDocument/2006/relationships/hyperlink" Target="https://en.wikipedia.org/wiki/Mayakovsk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dlwp.com/exhibition/jaki-irvine-ack-ro/" TargetMode="External"/><Relationship Id="rId3" Type="http://schemas.openxmlformats.org/officeDocument/2006/relationships/hyperlink" Target="https://www.dlwp.com/event/jaki-irvine-shwo-em-teh-way-ot-go-hmoe/" TargetMode="External"/><Relationship Id="rId7" Type="http://schemas.openxmlformats.org/officeDocument/2006/relationships/hyperlink" Target="http://whatsapp:/send?text=https://www.dlwp.com/exhibition/jaki-irvine-ack-ro/"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www.linkedin.com/shareArticle?url=https://www.dlwp.com/exhibition/jaki-irvine-ack-ro/" TargetMode="External"/><Relationship Id="rId5" Type="http://schemas.openxmlformats.org/officeDocument/2006/relationships/hyperlink" Target="https://twitter.com/intent/tweet?url=https://www.dlwp.com/exhibition/jaki-irvine-ack-ro/" TargetMode="External"/><Relationship Id="rId10" Type="http://schemas.openxmlformats.org/officeDocument/2006/relationships/hyperlink" Target="https://www.dlwp.com/support/membership/" TargetMode="External"/><Relationship Id="rId4" Type="http://schemas.openxmlformats.org/officeDocument/2006/relationships/hyperlink" Target="https://www.facebook.com/sharer/sharer.php?u=https://www.dlwp.com/exhibition/jaki-irvine-ack-ro/" TargetMode="External"/><Relationship Id="rId9" Type="http://schemas.openxmlformats.org/officeDocument/2006/relationships/hyperlink" Target="https://www.dlwp.com/visit-us/"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solidFill>
                  <a:srgbClr val="313131"/>
                </a:solidFill>
              </a:rPr>
              <a:t>Ewa Partum</a:t>
            </a:r>
            <a:r>
              <a:rPr lang="en-GB">
                <a:solidFill>
                  <a:srgbClr val="313131"/>
                </a:solidFill>
              </a:rPr>
              <a:t> (born 1945, Grodzisk Mazowiecki near Warsaw, Poland) is a poetry artist, performance artist, filmmaker, mail artist, and conceptual artist.</a:t>
            </a:r>
            <a:endParaRPr lang="en-GB">
              <a:solidFill>
                <a:srgbClr val="000000"/>
              </a:solidFill>
            </a:endParaRPr>
          </a:p>
          <a:p>
            <a:endParaRPr lang="en-GB" dirty="0">
              <a:solidFill>
                <a:srgbClr val="313131"/>
              </a:solidFill>
              <a:latin typeface="Tate regular"/>
            </a:endParaRPr>
          </a:p>
        </p:txBody>
      </p:sp>
      <p:sp>
        <p:nvSpPr>
          <p:cNvPr id="4" name="Slide Number Placeholder 3"/>
          <p:cNvSpPr>
            <a:spLocks noGrp="1"/>
          </p:cNvSpPr>
          <p:nvPr>
            <p:ph type="sldNum" sz="quarter" idx="5"/>
          </p:nvPr>
        </p:nvSpPr>
        <p:spPr/>
        <p:txBody>
          <a:bodyPr/>
          <a:lstStyle/>
          <a:p>
            <a:fld id="{ED9F9DBF-E3D6-F143-9399-96DAADD6F32F}" type="slidenum">
              <a:rPr lang="en-US" smtClean="0"/>
              <a:t>9</a:t>
            </a:fld>
            <a:endParaRPr lang="en-US"/>
          </a:p>
        </p:txBody>
      </p:sp>
    </p:spTree>
    <p:extLst>
      <p:ext uri="{BB962C8B-B14F-4D97-AF65-F5344CB8AC3E}">
        <p14:creationId xmlns:p14="http://schemas.microsoft.com/office/powerpoint/2010/main" val="1358914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latin typeface="Helvetica" pitchFamily="2" charset="0"/>
              </a:rPr>
              <a:t>Women in Revolt, Art and Activism in the UK 1970-1990 8 Nov 2023 - 7 April 2024</a:t>
            </a:r>
          </a:p>
          <a:p>
            <a:pPr algn="l"/>
            <a:r>
              <a:rPr lang="en-GB" b="0" i="0" dirty="0">
                <a:solidFill>
                  <a:srgbClr val="1A1A1A"/>
                </a:solidFill>
                <a:effectLst/>
                <a:latin typeface="Tate regular"/>
              </a:rPr>
              <a:t>The first of its kind, this exhibition is a wide-ranging exploration of </a:t>
            </a:r>
            <a:r>
              <a:rPr lang="en-GB" b="0" i="0" u="none" strike="noStrike" dirty="0">
                <a:solidFill>
                  <a:srgbClr val="1A1A1A"/>
                </a:solidFill>
                <a:effectLst/>
                <a:latin typeface="Tate regular"/>
                <a:hlinkClick r:id="rId3"/>
              </a:rPr>
              <a:t>feminist art</a:t>
            </a:r>
            <a:r>
              <a:rPr lang="en-GB" b="0" i="0" dirty="0">
                <a:solidFill>
                  <a:srgbClr val="1A1A1A"/>
                </a:solidFill>
                <a:effectLst/>
                <a:latin typeface="Tate regular"/>
              </a:rPr>
              <a:t> by over 100 women artists working in the UK. It shines a spotlight on how networks of women used radical ideas and rebellious methods to make an invaluable contribution to British culture. Their art helped fuel the women’s liberation movement during a period of significant social, economic and political change.</a:t>
            </a:r>
          </a:p>
          <a:p>
            <a:pPr algn="l"/>
            <a:r>
              <a:rPr lang="en-GB" b="0" i="0" dirty="0">
                <a:solidFill>
                  <a:srgbClr val="1A1A1A"/>
                </a:solidFill>
                <a:effectLst/>
                <a:latin typeface="Tate regular"/>
              </a:rPr>
              <a:t>In the 1970s and 1980s a new wave of feminism erupted. Women used their lived experiences to create art, from painting and photography to film and performance, to fight against injustice. This included taking a stand for reproductive rights, equal pay and race equality. This creativity helped shape a period of pivotal change for women in Britain, including the opening of the first women's refuge and the formation of the British Black Arts Movement.</a:t>
            </a:r>
          </a:p>
          <a:p>
            <a:pPr algn="l"/>
            <a:r>
              <a:rPr lang="en-GB" b="0" i="0" dirty="0">
                <a:solidFill>
                  <a:srgbClr val="1A1A1A"/>
                </a:solidFill>
                <a:effectLst/>
                <a:latin typeface="Tate regular"/>
              </a:rPr>
              <a:t>Despite long careers, these artists were often left out of the artistic narratives of the time. This will be the first time many of their works have been on display since the 1970s.</a:t>
            </a:r>
          </a:p>
          <a:p>
            <a:pPr algn="l"/>
            <a:r>
              <a:rPr lang="en-GB" b="0" i="0" dirty="0">
                <a:solidFill>
                  <a:srgbClr val="1A1A1A"/>
                </a:solidFill>
                <a:effectLst/>
                <a:latin typeface="Tate regular"/>
              </a:rPr>
              <a:t>Through their urgent and powerful art visitors will encounter a productive, politically engaged set of communities, who changed the face of British culture and paved the way for future generations of artists.</a:t>
            </a:r>
          </a:p>
          <a:p>
            <a:pPr algn="l"/>
            <a:endParaRPr lang="en-GB" b="0" i="0" dirty="0">
              <a:solidFill>
                <a:srgbClr val="1A1A1A"/>
              </a:solidFill>
              <a:effectLst/>
              <a:latin typeface="Tate regular"/>
            </a:endParaRPr>
          </a:p>
          <a:p>
            <a:pPr algn="l">
              <a:lnSpc>
                <a:spcPts val="2850"/>
              </a:lnSpc>
            </a:pPr>
            <a:r>
              <a:rPr lang="en-GB" b="0" i="0" dirty="0">
                <a:solidFill>
                  <a:srgbClr val="1A1A1A"/>
                </a:solidFill>
                <a:effectLst/>
                <a:latin typeface="Tate regular"/>
              </a:rPr>
              <a:t>Delve into the powerful, participatory work of artist and activist Yoko Ono</a:t>
            </a:r>
          </a:p>
          <a:p>
            <a:pPr algn="l"/>
            <a:r>
              <a:rPr lang="en-GB" b="0" i="0" u="none" strike="noStrike" dirty="0">
                <a:solidFill>
                  <a:srgbClr val="1A1A1A"/>
                </a:solidFill>
                <a:effectLst/>
                <a:latin typeface="Tate regular"/>
                <a:hlinkClick r:id="rId4"/>
              </a:rPr>
              <a:t>Yoko Ono</a:t>
            </a:r>
            <a:r>
              <a:rPr lang="en-GB" b="0" i="0" dirty="0">
                <a:solidFill>
                  <a:srgbClr val="1A1A1A"/>
                </a:solidFill>
                <a:effectLst/>
                <a:latin typeface="Tate regular"/>
              </a:rPr>
              <a:t> is a trailblazer of early conceptual and participatory art, film and performance, a celebrated musician, and a formidable campaigner for world peace. Developing her practice in the United States, Japan and the UK, ideas are central to her art, often expressed in poetic, humorous, profound and radical ways.</a:t>
            </a:r>
          </a:p>
          <a:p>
            <a:pPr algn="l"/>
            <a:r>
              <a:rPr lang="en-GB" b="0" i="0" dirty="0">
                <a:solidFill>
                  <a:srgbClr val="1A1A1A"/>
                </a:solidFill>
                <a:effectLst/>
                <a:latin typeface="Tate regular"/>
              </a:rPr>
              <a:t>Spanning more than seven decades, </a:t>
            </a:r>
            <a:r>
              <a:rPr lang="en-GB" b="0" i="1" dirty="0">
                <a:solidFill>
                  <a:srgbClr val="1A1A1A"/>
                </a:solidFill>
                <a:effectLst/>
                <a:latin typeface="Tate regular"/>
              </a:rPr>
              <a:t>YOKO ONO: MUSIC OF THE MIND</a:t>
            </a:r>
            <a:r>
              <a:rPr lang="en-GB" b="0" i="0" dirty="0">
                <a:solidFill>
                  <a:srgbClr val="1A1A1A"/>
                </a:solidFill>
                <a:effectLst/>
                <a:latin typeface="Tate regular"/>
              </a:rPr>
              <a:t> is the UK’s largest exhibition celebrating key moments in Ono’s groundbreaking, influential and multidisciplinary career, from the mid-1950s to now – including her years in London where she met her future husband and longtime collaborator John Lennon.</a:t>
            </a:r>
          </a:p>
          <a:p>
            <a:pPr algn="l"/>
            <a:r>
              <a:rPr lang="en-GB" b="0" i="0" dirty="0">
                <a:solidFill>
                  <a:srgbClr val="1A1A1A"/>
                </a:solidFill>
                <a:effectLst/>
                <a:latin typeface="Tate regular"/>
              </a:rPr>
              <a:t>The show traces the development of her practice and explores some of Ono’s most talked about and powerful artworks and performances. This includes </a:t>
            </a:r>
            <a:r>
              <a:rPr lang="en-GB" b="0" i="1" dirty="0">
                <a:solidFill>
                  <a:srgbClr val="1A1A1A"/>
                </a:solidFill>
                <a:effectLst/>
                <a:latin typeface="Tate regular"/>
              </a:rPr>
              <a:t>Cut Piece</a:t>
            </a:r>
            <a:r>
              <a:rPr lang="en-GB" b="0" i="0" dirty="0">
                <a:solidFill>
                  <a:srgbClr val="1A1A1A"/>
                </a:solidFill>
                <a:effectLst/>
                <a:latin typeface="Tate regular"/>
              </a:rPr>
              <a:t> (1964), where people were invited to cut off her clothing, to her banned </a:t>
            </a:r>
            <a:r>
              <a:rPr lang="en-GB" b="0" i="1" dirty="0">
                <a:solidFill>
                  <a:srgbClr val="1A1A1A"/>
                </a:solidFill>
                <a:effectLst/>
                <a:latin typeface="Tate regular"/>
              </a:rPr>
              <a:t>Film No.4 (Bottoms)</a:t>
            </a:r>
            <a:r>
              <a:rPr lang="en-GB" b="0" i="0" dirty="0">
                <a:solidFill>
                  <a:srgbClr val="1A1A1A"/>
                </a:solidFill>
                <a:effectLst/>
                <a:latin typeface="Tate regular"/>
              </a:rPr>
              <a:t> (1966-67) which she created as a ‘petition for peace’. Visitors are invited to take part in both simple acts of the imagination and active encounters with Ono’s works, such as </a:t>
            </a:r>
            <a:r>
              <a:rPr lang="en-GB" b="0" i="1" dirty="0">
                <a:solidFill>
                  <a:srgbClr val="1A1A1A"/>
                </a:solidFill>
                <a:effectLst/>
                <a:latin typeface="Tate regular"/>
              </a:rPr>
              <a:t>Wish Trees for London,</a:t>
            </a:r>
            <a:r>
              <a:rPr lang="en-GB" b="0" i="0" dirty="0">
                <a:solidFill>
                  <a:srgbClr val="1A1A1A"/>
                </a:solidFill>
                <a:effectLst/>
                <a:latin typeface="Tate regular"/>
              </a:rPr>
              <a:t> where visitors can contribute personal wishes for peace.</a:t>
            </a:r>
          </a:p>
          <a:p>
            <a:pPr algn="l"/>
            <a:r>
              <a:rPr lang="en-GB" b="0" i="0" dirty="0">
                <a:solidFill>
                  <a:srgbClr val="1A1A1A"/>
                </a:solidFill>
                <a:effectLst/>
                <a:latin typeface="Tate regular"/>
              </a:rPr>
              <a:t>Audiences will discover over 200 works including instruction pieces, scores, installations, films, music and photography. The exhibition reveals a groundbreaking approach to language, art and participation that continues to speak to the present moment.</a:t>
            </a:r>
          </a:p>
          <a:p>
            <a:pPr algn="l"/>
            <a:r>
              <a:rPr lang="en-GB" b="0" i="1" dirty="0">
                <a:solidFill>
                  <a:srgbClr val="1A1A1A"/>
                </a:solidFill>
                <a:effectLst/>
                <a:latin typeface="Tate regular"/>
              </a:rPr>
              <a:t>Supported by John J. </a:t>
            </a:r>
            <a:r>
              <a:rPr lang="en-GB" b="0" i="1" dirty="0" err="1">
                <a:solidFill>
                  <a:srgbClr val="1A1A1A"/>
                </a:solidFill>
                <a:effectLst/>
                <a:latin typeface="Tate regular"/>
              </a:rPr>
              <a:t>Studzinski</a:t>
            </a:r>
            <a:r>
              <a:rPr lang="en-GB" b="0" i="1" dirty="0">
                <a:solidFill>
                  <a:srgbClr val="1A1A1A"/>
                </a:solidFill>
                <a:effectLst/>
                <a:latin typeface="Tate regular"/>
              </a:rPr>
              <a:t> CBE</a:t>
            </a:r>
            <a:endParaRPr lang="en-GB" b="0" i="0" dirty="0">
              <a:solidFill>
                <a:srgbClr val="1A1A1A"/>
              </a:solidFill>
              <a:effectLst/>
              <a:latin typeface="Tate regular"/>
            </a:endParaRPr>
          </a:p>
          <a:p>
            <a:pPr algn="l"/>
            <a:r>
              <a:rPr lang="en-GB" b="0" i="1" dirty="0">
                <a:solidFill>
                  <a:srgbClr val="1A1A1A"/>
                </a:solidFill>
                <a:effectLst/>
                <a:latin typeface="Tate regular"/>
              </a:rPr>
              <a:t>The exhibition is organised by Tate Modern, London in collaboration with </a:t>
            </a:r>
            <a:r>
              <a:rPr lang="en-GB" b="0" i="1" dirty="0" err="1">
                <a:solidFill>
                  <a:srgbClr val="1A1A1A"/>
                </a:solidFill>
                <a:effectLst/>
                <a:latin typeface="Tate regular"/>
              </a:rPr>
              <a:t>Kunstsammlung</a:t>
            </a:r>
            <a:r>
              <a:rPr lang="en-GB" b="0" i="1" dirty="0">
                <a:solidFill>
                  <a:srgbClr val="1A1A1A"/>
                </a:solidFill>
                <a:effectLst/>
                <a:latin typeface="Tate regular"/>
              </a:rPr>
              <a:t> Nordrhein-Westfalen, Düsseldorf</a:t>
            </a:r>
          </a:p>
          <a:p>
            <a:pPr algn="l"/>
            <a:endParaRPr lang="en-GB" b="0" i="1" dirty="0">
              <a:solidFill>
                <a:srgbClr val="1A1A1A"/>
              </a:solidFill>
              <a:effectLst/>
              <a:latin typeface="Tate regular"/>
            </a:endParaRPr>
          </a:p>
          <a:p>
            <a:pPr algn="l"/>
            <a:r>
              <a:rPr lang="en-GB" b="0" i="0" dirty="0">
                <a:solidFill>
                  <a:srgbClr val="333333"/>
                </a:solidFill>
                <a:effectLst/>
                <a:latin typeface="Supreme-Black"/>
              </a:rPr>
              <a:t>Using textiles, fibre and thread, 50 international artists challenged power structures and reimagined the world in this major group exhibition.</a:t>
            </a:r>
          </a:p>
          <a:p>
            <a:pPr algn="l"/>
            <a:r>
              <a:rPr lang="en-GB" b="0" i="0" dirty="0">
                <a:solidFill>
                  <a:srgbClr val="333333"/>
                </a:solidFill>
                <a:effectLst/>
                <a:latin typeface="Supreme-Light"/>
              </a:rPr>
              <a:t>Textiles cover and protect us, engage our senses, trigger our memories, represent our beliefs, hold our stories. We are wrapped in cloth when we’re born and enshrouded in it when we die.</a:t>
            </a:r>
          </a:p>
          <a:p>
            <a:pPr algn="l"/>
            <a:r>
              <a:rPr lang="en-GB" b="0" i="0" dirty="0">
                <a:solidFill>
                  <a:srgbClr val="333333"/>
                </a:solidFill>
                <a:effectLst/>
                <a:latin typeface="Supreme-Light"/>
              </a:rPr>
              <a:t>As an artistic medium, textiles can speak to the joys and pains of</a:t>
            </a:r>
            <a:r>
              <a:rPr lang="en-GB" b="0" i="0" dirty="0">
                <a:solidFill>
                  <a:srgbClr val="333333"/>
                </a:solidFill>
                <a:effectLst/>
                <a:latin typeface="Supreme-LightItalic"/>
              </a:rPr>
              <a:t> </a:t>
            </a:r>
            <a:r>
              <a:rPr lang="en-GB" b="0" i="0" dirty="0">
                <a:solidFill>
                  <a:srgbClr val="333333"/>
                </a:solidFill>
                <a:effectLst/>
                <a:latin typeface="Supreme-Light"/>
              </a:rPr>
              <a:t>being human, as well as the larger structures and systems that shape our world.</a:t>
            </a:r>
          </a:p>
          <a:p>
            <a:pPr algn="l"/>
            <a:r>
              <a:rPr lang="en-GB" b="0" i="0" dirty="0">
                <a:solidFill>
                  <a:srgbClr val="333333"/>
                </a:solidFill>
                <a:effectLst/>
                <a:latin typeface="Supreme-Light"/>
              </a:rPr>
              <a:t>In this major group exhibition, we showcased 50 international, intergenerational artists use textiles to communicate vital ideas about power, resistance and survival. From intimate hand-crafted pieces to monumental sculptural installations, these works offered narratives of violence, imperialism and exclusion alongside stories of resilience, love and hope.</a:t>
            </a:r>
          </a:p>
          <a:p>
            <a:pPr algn="l"/>
            <a:endParaRPr lang="en-GB" b="0" i="0" dirty="0">
              <a:solidFill>
                <a:srgbClr val="1A1A1A"/>
              </a:solidFill>
              <a:effectLst/>
              <a:latin typeface="Tate regular"/>
            </a:endParaRPr>
          </a:p>
          <a:p>
            <a:pPr algn="l"/>
            <a:endParaRPr lang="en-GB" b="0" i="0" dirty="0">
              <a:solidFill>
                <a:srgbClr val="1A1A1A"/>
              </a:solidFill>
              <a:effectLst/>
              <a:latin typeface="Tate regular"/>
            </a:endParaRPr>
          </a:p>
          <a:p>
            <a:endParaRPr lang="en-US" dirty="0"/>
          </a:p>
        </p:txBody>
      </p:sp>
      <p:sp>
        <p:nvSpPr>
          <p:cNvPr id="4" name="Slide Number Placeholder 3"/>
          <p:cNvSpPr>
            <a:spLocks noGrp="1"/>
          </p:cNvSpPr>
          <p:nvPr>
            <p:ph type="sldNum" sz="quarter" idx="5"/>
          </p:nvPr>
        </p:nvSpPr>
        <p:spPr/>
        <p:txBody>
          <a:bodyPr/>
          <a:lstStyle/>
          <a:p>
            <a:fld id="{8BC2DEB6-6759-D54E-9DD1-C163D8E02115}" type="slidenum">
              <a:rPr lang="en-US" smtClean="0"/>
              <a:t>10</a:t>
            </a:fld>
            <a:endParaRPr lang="en-US"/>
          </a:p>
        </p:txBody>
      </p:sp>
    </p:spTree>
    <p:extLst>
      <p:ext uri="{BB962C8B-B14F-4D97-AF65-F5344CB8AC3E}">
        <p14:creationId xmlns:p14="http://schemas.microsoft.com/office/powerpoint/2010/main" val="2422208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u="none" strike="noStrike" kern="1200" dirty="0">
                <a:solidFill>
                  <a:schemeClr val="tx1"/>
                </a:solidFill>
                <a:effectLst/>
                <a:latin typeface="+mn-lt"/>
                <a:ea typeface="+mn-ea"/>
                <a:cs typeface="+mn-cs"/>
              </a:rPr>
              <a:t>Film:</a:t>
            </a:r>
            <a:r>
              <a:rPr lang="en-GB" sz="1200" b="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hlinkClick r:id="rId3"/>
              </a:rPr>
              <a:t>Hije</a:t>
            </a:r>
            <a:r>
              <a:rPr lang="en-GB" sz="1200" b="0" u="none" strike="noStrike" kern="1200" dirty="0">
                <a:solidFill>
                  <a:schemeClr val="tx1"/>
                </a:solidFill>
                <a:effectLst/>
                <a:latin typeface="+mn-lt"/>
                <a:ea typeface="+mn-ea"/>
                <a:cs typeface="+mn-cs"/>
              </a:rPr>
              <a:t> (2016) is an Albanian film directed by Ornis Gjini, featuring actors like Alfred Trebicka and Egla Ceno. [</a:t>
            </a:r>
            <a:r>
              <a:rPr lang="en-GB" sz="1200" b="0" u="none" strike="noStrike" kern="1200" dirty="0">
                <a:solidFill>
                  <a:schemeClr val="tx1"/>
                </a:solidFill>
                <a:effectLst/>
                <a:latin typeface="+mn-lt"/>
                <a:ea typeface="+mn-ea"/>
                <a:cs typeface="+mn-cs"/>
                <a:hlinkClick r:id="rId4"/>
              </a:rPr>
              <a:t>1</a:t>
            </a:r>
            <a:r>
              <a:rPr lang="en-GB" sz="1200" b="0" u="none" strike="noStrike" kern="1200" dirty="0">
                <a:solidFill>
                  <a:schemeClr val="tx1"/>
                </a:solidFill>
                <a:effectLst/>
                <a:latin typeface="+mn-lt"/>
                <a:ea typeface="+mn-ea"/>
                <a:cs typeface="+mn-cs"/>
              </a:rPr>
              <a:t>]</a:t>
            </a:r>
          </a:p>
          <a:p>
            <a:pPr lvl="0"/>
            <a:r>
              <a:rPr lang="en-GB" sz="1200" b="1" u="none" strike="noStrike" kern="1200" dirty="0">
                <a:solidFill>
                  <a:schemeClr val="tx1"/>
                </a:solidFill>
                <a:effectLst/>
                <a:latin typeface="+mn-lt"/>
                <a:ea typeface="+mn-ea"/>
                <a:cs typeface="+mn-cs"/>
              </a:rPr>
              <a:t>Music:</a:t>
            </a:r>
            <a:r>
              <a:rPr lang="en-GB" sz="1200" b="0" u="none" strike="noStrike" kern="1200" dirty="0">
                <a:solidFill>
                  <a:schemeClr val="tx1"/>
                </a:solidFill>
                <a:effectLst/>
                <a:latin typeface="+mn-lt"/>
                <a:ea typeface="+mn-ea"/>
                <a:cs typeface="+mn-cs"/>
              </a:rPr>
              <a:t> "Hije" is the title of musical tracks and singles by artists such as Goni B, Mossi, and ENNA. [</a:t>
            </a:r>
            <a:r>
              <a:rPr lang="en-GB" sz="1200" b="0" u="none" strike="noStrike" kern="1200" dirty="0">
                <a:solidFill>
                  <a:schemeClr val="tx1"/>
                </a:solidFill>
                <a:effectLst/>
                <a:latin typeface="+mn-lt"/>
                <a:ea typeface="+mn-ea"/>
                <a:cs typeface="+mn-cs"/>
                <a:hlinkClick r:id="rId5"/>
              </a:rPr>
              <a:t>1</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6"/>
              </a:rPr>
              <a:t>2</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7"/>
              </a:rPr>
              <a:t>3</a:t>
            </a:r>
            <a:r>
              <a:rPr lang="en-GB" sz="1200" b="0" u="none" strike="noStrike" kern="1200" dirty="0">
                <a:solidFill>
                  <a:schemeClr val="tx1"/>
                </a:solidFill>
                <a:effectLst/>
                <a:latin typeface="+mn-lt"/>
                <a:ea typeface="+mn-ea"/>
                <a:cs typeface="+mn-cs"/>
              </a:rPr>
              <a:t>]</a:t>
            </a:r>
          </a:p>
          <a:p>
            <a:pPr lvl="0"/>
            <a:r>
              <a:rPr lang="en-GB" sz="1200" b="1" u="none" strike="noStrike" kern="1200" dirty="0">
                <a:solidFill>
                  <a:schemeClr val="tx1"/>
                </a:solidFill>
                <a:effectLst/>
                <a:latin typeface="+mn-lt"/>
                <a:ea typeface="+mn-ea"/>
                <a:cs typeface="+mn-cs"/>
              </a:rPr>
              <a:t>Surname:</a:t>
            </a:r>
            <a:r>
              <a:rPr lang="en-GB" sz="1200" b="0" u="none" strike="noStrike" kern="1200" dirty="0">
                <a:solidFill>
                  <a:schemeClr val="tx1"/>
                </a:solidFill>
                <a:effectLst/>
                <a:latin typeface="+mn-lt"/>
                <a:ea typeface="+mn-ea"/>
                <a:cs typeface="+mn-cs"/>
              </a:rPr>
              <a:t> </a:t>
            </a:r>
            <a:r>
              <a:rPr lang="en-GB" sz="1200" b="0" i="1" u="none" strike="noStrike" kern="1200" dirty="0">
                <a:solidFill>
                  <a:schemeClr val="tx1"/>
                </a:solidFill>
                <a:effectLst/>
                <a:latin typeface="+mn-lt"/>
                <a:ea typeface="+mn-ea"/>
                <a:cs typeface="+mn-cs"/>
              </a:rPr>
              <a:t>Hije</a:t>
            </a:r>
            <a:r>
              <a:rPr lang="en-GB" sz="1200" b="0" u="none" strike="noStrike" kern="1200" dirty="0">
                <a:solidFill>
                  <a:schemeClr val="tx1"/>
                </a:solidFill>
                <a:effectLst/>
                <a:latin typeface="+mn-lt"/>
                <a:ea typeface="+mn-ea"/>
                <a:cs typeface="+mn-cs"/>
              </a:rPr>
              <a:t> is also a rare family name found in regions like the Philippines, the Netherlands, and parts of the Middle East. [</a:t>
            </a:r>
            <a:r>
              <a:rPr lang="en-GB" sz="1200" b="0" u="none" strike="noStrike" kern="1200" dirty="0">
                <a:solidFill>
                  <a:schemeClr val="tx1"/>
                </a:solidFill>
                <a:effectLst/>
                <a:latin typeface="+mn-lt"/>
                <a:ea typeface="+mn-ea"/>
                <a:cs typeface="+mn-cs"/>
                <a:hlinkClick r:id="rId8"/>
              </a:rPr>
              <a:t>1</a:t>
            </a:r>
            <a:r>
              <a:rPr lang="en-GB" sz="1200" b="0" u="none" strike="noStrike" kern="1200" dirty="0">
                <a:solidFill>
                  <a:schemeClr val="tx1"/>
                </a:solidFill>
                <a:effectLst/>
                <a:latin typeface="+mn-lt"/>
                <a:ea typeface="+mn-ea"/>
                <a:cs typeface="+mn-cs"/>
              </a:rPr>
              <a:t>, </a:t>
            </a:r>
            <a:r>
              <a:rPr lang="en-GB" sz="1200" b="0" u="none" strike="noStrike" kern="1200" dirty="0">
                <a:solidFill>
                  <a:schemeClr val="tx1"/>
                </a:solidFill>
                <a:effectLst/>
                <a:latin typeface="+mn-lt"/>
                <a:ea typeface="+mn-ea"/>
                <a:cs typeface="+mn-cs"/>
                <a:hlinkClick r:id="rId9"/>
              </a:rPr>
              <a:t>2</a:t>
            </a:r>
            <a:r>
              <a:rPr lang="en-GB" sz="1200" b="0" u="none" strike="noStrike"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EBF97AB9-6172-3441-AA1E-F82B55B85901}" type="slidenum">
              <a:rPr lang="en-US" smtClean="0"/>
              <a:t>12</a:t>
            </a:fld>
            <a:endParaRPr lang="en-US"/>
          </a:p>
        </p:txBody>
      </p:sp>
    </p:spTree>
    <p:extLst>
      <p:ext uri="{BB962C8B-B14F-4D97-AF65-F5344CB8AC3E}">
        <p14:creationId xmlns:p14="http://schemas.microsoft.com/office/powerpoint/2010/main" val="2752558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r>
              <a:rPr lang="en-GB" sz="1200" b="1" i="1" kern="1200" dirty="0">
                <a:solidFill>
                  <a:schemeClr val="tx1"/>
                </a:solidFill>
                <a:effectLst/>
                <a:latin typeface="+mn-lt"/>
                <a:ea typeface="+mn-ea"/>
                <a:cs typeface="+mn-cs"/>
              </a:rPr>
              <a:t>Fluxus 1</a:t>
            </a:r>
            <a:r>
              <a:rPr lang="en-GB" sz="1200" b="0" i="0" kern="1200" dirty="0">
                <a:solidFill>
                  <a:schemeClr val="tx1"/>
                </a:solidFill>
                <a:effectLst/>
                <a:latin typeface="+mn-lt"/>
                <a:ea typeface="+mn-ea"/>
                <a:cs typeface="+mn-cs"/>
              </a:rPr>
              <a:t> is an </a:t>
            </a:r>
            <a:r>
              <a:rPr lang="en-GB" sz="1200" b="0" i="0" kern="1200" dirty="0">
                <a:solidFill>
                  <a:schemeClr val="tx1"/>
                </a:solidFill>
                <a:effectLst/>
                <a:latin typeface="+mn-lt"/>
                <a:ea typeface="+mn-ea"/>
                <a:cs typeface="+mn-cs"/>
                <a:hlinkClick r:id="rId3" tooltip="Artist's Book"/>
              </a:rPr>
              <a:t>artists’ book</a:t>
            </a:r>
            <a:r>
              <a:rPr lang="en-GB" sz="1200" b="0" i="0" kern="1200" dirty="0">
                <a:solidFill>
                  <a:schemeClr val="tx1"/>
                </a:solidFill>
                <a:effectLst/>
                <a:latin typeface="+mn-lt"/>
                <a:ea typeface="+mn-ea"/>
                <a:cs typeface="+mn-cs"/>
              </a:rPr>
              <a:t> edited and produced by the </a:t>
            </a:r>
            <a:r>
              <a:rPr lang="en-GB" sz="1200" b="0" i="0" kern="1200" dirty="0">
                <a:solidFill>
                  <a:schemeClr val="tx1"/>
                </a:solidFill>
                <a:effectLst/>
                <a:latin typeface="+mn-lt"/>
                <a:ea typeface="+mn-ea"/>
                <a:cs typeface="+mn-cs"/>
                <a:hlinkClick r:id="rId4" tooltip="Lithuanian-American"/>
              </a:rPr>
              <a:t>Lithuanian-American</a:t>
            </a:r>
            <a:r>
              <a:rPr lang="en-GB" sz="1200" b="0" i="0" kern="1200" dirty="0">
                <a:solidFill>
                  <a:schemeClr val="tx1"/>
                </a:solidFill>
                <a:effectLst/>
                <a:latin typeface="+mn-lt"/>
                <a:ea typeface="+mn-ea"/>
                <a:cs typeface="+mn-cs"/>
              </a:rPr>
              <a:t> artist </a:t>
            </a:r>
            <a:r>
              <a:rPr lang="en-GB" sz="1200" b="0" i="0" kern="1200" dirty="0">
                <a:solidFill>
                  <a:schemeClr val="tx1"/>
                </a:solidFill>
                <a:effectLst/>
                <a:latin typeface="+mn-lt"/>
                <a:ea typeface="+mn-ea"/>
                <a:cs typeface="+mn-cs"/>
                <a:hlinkClick r:id="rId5" tooltip="George Maciunas"/>
              </a:rPr>
              <a:t>George Maciunas</a:t>
            </a:r>
            <a:r>
              <a:rPr lang="en-GB" sz="1200" b="0" i="0" kern="1200" dirty="0">
                <a:solidFill>
                  <a:schemeClr val="tx1"/>
                </a:solidFill>
                <a:effectLst/>
                <a:latin typeface="+mn-lt"/>
                <a:ea typeface="+mn-ea"/>
                <a:cs typeface="+mn-cs"/>
              </a:rPr>
              <a:t>, containing works by a series of artists associated with </a:t>
            </a:r>
            <a:r>
              <a:rPr lang="en-GB" sz="1200" b="0" i="0" kern="1200" dirty="0">
                <a:solidFill>
                  <a:schemeClr val="tx1"/>
                </a:solidFill>
                <a:effectLst/>
                <a:latin typeface="+mn-lt"/>
                <a:ea typeface="+mn-ea"/>
                <a:cs typeface="+mn-cs"/>
                <a:hlinkClick r:id="rId6" tooltip="Fluxus"/>
              </a:rPr>
              <a:t>Fluxus</a:t>
            </a:r>
            <a:r>
              <a:rPr lang="en-GB" sz="1200" b="0" i="0" kern="1200" dirty="0">
                <a:solidFill>
                  <a:schemeClr val="tx1"/>
                </a:solidFill>
                <a:effectLst/>
                <a:latin typeface="+mn-lt"/>
                <a:ea typeface="+mn-ea"/>
                <a:cs typeface="+mn-cs"/>
              </a:rPr>
              <a:t>, the international collective of avant-garde artists primarily active in the 1960s and 1970s. Originally published in New York, 1964, the contents vary from edition to edition, but usually contain work by </a:t>
            </a:r>
            <a:r>
              <a:rPr lang="en-GB" sz="1200" b="0" i="0" kern="1200" dirty="0">
                <a:solidFill>
                  <a:schemeClr val="tx1"/>
                </a:solidFill>
                <a:effectLst/>
                <a:latin typeface="+mn-lt"/>
                <a:ea typeface="+mn-ea"/>
                <a:cs typeface="+mn-cs"/>
                <a:hlinkClick r:id="rId7" tooltip="Ay-O"/>
              </a:rPr>
              <a:t>Ay-O</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8" tooltip="George Brecht"/>
              </a:rPr>
              <a:t>George Brecht</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9" tooltip="Alison Knowles"/>
              </a:rPr>
              <a:t>Alison Knowles</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10" tooltip="György Ligeti"/>
              </a:rPr>
              <a:t>György Ligeti</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11" tooltip="Yoko Ono"/>
              </a:rPr>
              <a:t>Yoko Ono</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12" tooltip="Robert Watts (artist)"/>
              </a:rPr>
              <a:t>Robert Watts</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13" tooltip="La Monte Young"/>
              </a:rPr>
              <a:t>La Monte Young</a:t>
            </a:r>
            <a:r>
              <a:rPr lang="en-GB" sz="1200" b="0" i="0" kern="1200" dirty="0">
                <a:solidFill>
                  <a:schemeClr val="tx1"/>
                </a:solidFill>
                <a:effectLst/>
                <a:latin typeface="+mn-lt"/>
                <a:ea typeface="+mn-ea"/>
                <a:cs typeface="+mn-cs"/>
              </a:rPr>
              <a:t> amongst many others. The work has become famous as an early example of </a:t>
            </a:r>
            <a:r>
              <a:rPr lang="en-GB" sz="1200" b="0" i="0" kern="1200" dirty="0">
                <a:solidFill>
                  <a:schemeClr val="tx1"/>
                </a:solidFill>
                <a:effectLst/>
                <a:latin typeface="+mn-lt"/>
                <a:ea typeface="+mn-ea"/>
                <a:cs typeface="+mn-cs"/>
                <a:hlinkClick r:id="rId14" tooltip="Conceptual art"/>
              </a:rPr>
              <a:t>conceptual art</a:t>
            </a:r>
            <a:r>
              <a:rPr lang="en-GB" sz="1200" b="0" i="0" kern="1200" dirty="0">
                <a:solidFill>
                  <a:schemeClr val="tx1"/>
                </a:solidFill>
                <a:effectLst/>
                <a:latin typeface="+mn-lt"/>
                <a:ea typeface="+mn-ea"/>
                <a:cs typeface="+mn-cs"/>
              </a:rPr>
              <a:t>, and as one of the defining products of the Fluxus collective. Maciunas had originally set up the AG Gallery, 925 </a:t>
            </a:r>
            <a:r>
              <a:rPr lang="en-GB" sz="1200" b="0" i="0" kern="1200" dirty="0">
                <a:solidFill>
                  <a:schemeClr val="tx1"/>
                </a:solidFill>
                <a:effectLst/>
                <a:latin typeface="+mn-lt"/>
                <a:ea typeface="+mn-ea"/>
                <a:cs typeface="+mn-cs"/>
                <a:hlinkClick r:id="rId15" tooltip="Madison Avenue"/>
              </a:rPr>
              <a:t>Madison Avenue</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16" tooltip="New York City"/>
              </a:rPr>
              <a:t>New York City</a:t>
            </a:r>
            <a:r>
              <a:rPr lang="en-GB" sz="1200" b="0" i="0" kern="1200" dirty="0">
                <a:solidFill>
                  <a:schemeClr val="tx1"/>
                </a:solidFill>
                <a:effectLst/>
                <a:latin typeface="+mn-lt"/>
                <a:ea typeface="+mn-ea"/>
                <a:cs typeface="+mn-cs"/>
              </a:rPr>
              <a:t>, to exhibit abstract art and to sell ancient musical instruments; upon meeting </a:t>
            </a:r>
            <a:r>
              <a:rPr lang="en-GB" sz="1200" b="0" i="0" kern="1200" dirty="0">
                <a:solidFill>
                  <a:schemeClr val="tx1"/>
                </a:solidFill>
                <a:effectLst/>
                <a:latin typeface="+mn-lt"/>
                <a:ea typeface="+mn-ea"/>
                <a:cs typeface="+mn-cs"/>
                <a:hlinkClick r:id="rId13" tooltip="La Monte Young"/>
              </a:rPr>
              <a:t>La Monte Young</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17" tooltip="Richard Maxfield"/>
              </a:rPr>
              <a:t>Richard Maxfield</a:t>
            </a:r>
            <a:r>
              <a:rPr lang="en-GB" sz="1200" b="0" i="0" kern="1200" dirty="0">
                <a:solidFill>
                  <a:schemeClr val="tx1"/>
                </a:solidFill>
                <a:effectLst/>
                <a:latin typeface="+mn-lt"/>
                <a:ea typeface="+mn-ea"/>
                <a:cs typeface="+mn-cs"/>
              </a:rPr>
              <a:t> in late 1960, however, he ‘was suddenly confronted with the most radical ideas in art.’ Overnight, the gallery was transformed into a greenhouse for ‘the germination of Fluxus’, hosting events by </a:t>
            </a:r>
            <a:r>
              <a:rPr lang="en-GB" sz="1200" b="0" i="0" kern="1200" dirty="0">
                <a:solidFill>
                  <a:schemeClr val="tx1"/>
                </a:solidFill>
                <a:effectLst/>
                <a:latin typeface="+mn-lt"/>
                <a:ea typeface="+mn-ea"/>
                <a:cs typeface="+mn-cs"/>
                <a:hlinkClick r:id="rId18" tooltip="Dick Higgins"/>
              </a:rPr>
              <a:t>Dick Higgins</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19" tooltip="Jackson Mac Low"/>
              </a:rPr>
              <a:t>Jackson Mac Low</a:t>
            </a:r>
            <a:r>
              <a:rPr lang="en-GB" sz="1200"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hlinkClick r:id="rId11" tooltip="Yoko Ono"/>
              </a:rPr>
              <a:t>Yoko Ono</a:t>
            </a:r>
            <a:r>
              <a:rPr lang="en-GB" sz="1200" b="0" i="0" kern="1200" dirty="0">
                <a:solidFill>
                  <a:schemeClr val="tx1"/>
                </a:solidFill>
                <a:effectLst/>
                <a:latin typeface="+mn-lt"/>
                <a:ea typeface="+mn-ea"/>
                <a:cs typeface="+mn-cs"/>
              </a:rPr>
              <a:t>, La Monte Young and others. All of these artists would be included in the forthcoming </a:t>
            </a:r>
            <a:r>
              <a:rPr lang="en-GB" sz="1200" b="0" i="1" kern="1200" dirty="0">
                <a:solidFill>
                  <a:schemeClr val="tx1"/>
                </a:solidFill>
                <a:effectLst/>
                <a:latin typeface="+mn-lt"/>
                <a:ea typeface="+mn-ea"/>
                <a:cs typeface="+mn-cs"/>
              </a:rPr>
              <a:t>Fluxus 1</a:t>
            </a:r>
            <a:r>
              <a:rPr lang="en-GB" sz="1200" b="0" i="0" kern="1200" dirty="0">
                <a:solidFill>
                  <a:schemeClr val="tx1"/>
                </a:solidFill>
                <a:effectLst/>
                <a:latin typeface="+mn-lt"/>
                <a:ea typeface="+mn-ea"/>
                <a:cs typeface="+mn-cs"/>
              </a:rPr>
              <a:t>; the first known mention of the name </a:t>
            </a:r>
            <a:r>
              <a:rPr lang="en-GB" sz="1200" b="0" i="1" kern="1200" dirty="0">
                <a:solidFill>
                  <a:schemeClr val="tx1"/>
                </a:solidFill>
                <a:effectLst/>
                <a:latin typeface="+mn-lt"/>
                <a:ea typeface="+mn-ea"/>
                <a:cs typeface="+mn-cs"/>
              </a:rPr>
              <a:t>Fluxus</a:t>
            </a:r>
            <a:r>
              <a:rPr lang="en-GB" sz="1200" b="0" i="0" kern="1200" dirty="0">
                <a:solidFill>
                  <a:schemeClr val="tx1"/>
                </a:solidFill>
                <a:effectLst/>
                <a:latin typeface="+mn-lt"/>
                <a:ea typeface="+mn-ea"/>
                <a:cs typeface="+mn-cs"/>
              </a:rPr>
              <a:t> came on the invitation cards to 3 events held at the gallery, Spring 1961, in which guests were asked to contribute $3 to ‘help publish Fluxus magazine’. The gallery had gone bankrupt by mid 1961; to avoid his creditors, Maciunas took a job working for the US Army as a freelance designer in </a:t>
            </a:r>
            <a:r>
              <a:rPr lang="en-GB" sz="1200" b="0" i="0" kern="1200" dirty="0">
                <a:solidFill>
                  <a:schemeClr val="tx1"/>
                </a:solidFill>
                <a:effectLst/>
                <a:latin typeface="+mn-lt"/>
                <a:ea typeface="+mn-ea"/>
                <a:cs typeface="+mn-cs"/>
                <a:hlinkClick r:id="rId20" tooltip="Wiesbaden"/>
              </a:rPr>
              <a:t>Wiesbaden</a:t>
            </a:r>
            <a:r>
              <a:rPr lang="en-GB" sz="1200" b="0" i="0" kern="1200" dirty="0">
                <a:solidFill>
                  <a:schemeClr val="tx1"/>
                </a:solidFill>
                <a:effectLst/>
                <a:latin typeface="+mn-lt"/>
                <a:ea typeface="+mn-ea"/>
                <a:cs typeface="+mn-cs"/>
              </a:rPr>
              <a:t>, West Germany. He took many of the scores collected by La Monte Young for </a:t>
            </a:r>
            <a:r>
              <a:rPr lang="en-GB" sz="1200" b="0" i="1" kern="1200" dirty="0">
                <a:solidFill>
                  <a:schemeClr val="tx1"/>
                </a:solidFill>
                <a:effectLst/>
                <a:latin typeface="+mn-lt"/>
                <a:ea typeface="+mn-ea"/>
                <a:cs typeface="+mn-cs"/>
              </a:rPr>
              <a:t>AN ANTHOLOGY</a:t>
            </a:r>
            <a:r>
              <a:rPr lang="en-GB" sz="1200" b="0" i="0" kern="1200" dirty="0">
                <a:solidFill>
                  <a:schemeClr val="tx1"/>
                </a:solidFill>
                <a:effectLst/>
                <a:latin typeface="+mn-lt"/>
                <a:ea typeface="+mn-ea"/>
                <a:cs typeface="+mn-cs"/>
              </a:rPr>
              <a:t>, and whilst working on the design and printing for that, also began work on his own anthology </a:t>
            </a:r>
            <a:r>
              <a:rPr lang="en-GB" sz="1200" b="0" i="1" kern="1200" dirty="0">
                <a:solidFill>
                  <a:schemeClr val="tx1"/>
                </a:solidFill>
                <a:effectLst/>
                <a:latin typeface="+mn-lt"/>
                <a:ea typeface="+mn-ea"/>
                <a:cs typeface="+mn-cs"/>
              </a:rPr>
              <a:t>Fluxus 1</a:t>
            </a:r>
            <a:r>
              <a:rPr lang="en-GB" sz="1200" b="0" i="0" kern="1200" dirty="0">
                <a:solidFill>
                  <a:schemeClr val="tx1"/>
                </a:solidFill>
                <a:effectLst/>
                <a:latin typeface="+mn-lt"/>
                <a:ea typeface="+mn-ea"/>
                <a:cs typeface="+mn-cs"/>
              </a:rPr>
              <a:t>. … Amongst many other influences, Maciunas was directly inspired by </a:t>
            </a:r>
            <a:r>
              <a:rPr lang="en-GB" sz="1200" b="0" i="0" kern="1200" dirty="0">
                <a:solidFill>
                  <a:schemeClr val="tx1"/>
                </a:solidFill>
                <a:effectLst/>
                <a:latin typeface="+mn-lt"/>
                <a:ea typeface="+mn-ea"/>
                <a:cs typeface="+mn-cs"/>
                <a:hlinkClick r:id="rId21" tooltip="LEF (journal)"/>
              </a:rPr>
              <a:t>LEF</a:t>
            </a:r>
            <a:r>
              <a:rPr lang="en-GB" sz="1200" b="0" i="0" kern="1200" dirty="0">
                <a:solidFill>
                  <a:schemeClr val="tx1"/>
                </a:solidFill>
                <a:effectLst/>
                <a:latin typeface="+mn-lt"/>
                <a:ea typeface="+mn-ea"/>
                <a:cs typeface="+mn-cs"/>
              </a:rPr>
              <a:t>, the communist journal founded by </a:t>
            </a:r>
            <a:r>
              <a:rPr lang="en-GB" sz="1200" b="0" i="0" kern="1200" dirty="0">
                <a:solidFill>
                  <a:schemeClr val="tx1"/>
                </a:solidFill>
                <a:effectLst/>
                <a:latin typeface="+mn-lt"/>
                <a:ea typeface="+mn-ea"/>
                <a:cs typeface="+mn-cs"/>
                <a:hlinkClick r:id="rId22" tooltip="Mayakovsky"/>
              </a:rPr>
              <a:t>Mayakovsky</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23" tooltip="Ossip Brik"/>
              </a:rPr>
              <a:t>Ossip Brik</a:t>
            </a:r>
            <a:r>
              <a:rPr lang="en-GB" sz="1200" b="0" i="0" kern="1200" dirty="0">
                <a:solidFill>
                  <a:schemeClr val="tx1"/>
                </a:solidFill>
                <a:effectLst/>
                <a:latin typeface="+mn-lt"/>
                <a:ea typeface="+mn-ea"/>
                <a:cs typeface="+mn-cs"/>
              </a:rPr>
              <a:t>; an artistic organisation aimed at unifying left-wing artists to help build the newly emerging communist state in Russia. </a:t>
            </a:r>
            <a:r>
              <a:rPr lang="en-GB" sz="1200" b="0" i="1" kern="1200" dirty="0">
                <a:solidFill>
                  <a:schemeClr val="tx1"/>
                </a:solidFill>
                <a:effectLst/>
                <a:latin typeface="+mn-lt"/>
                <a:ea typeface="+mn-ea"/>
                <a:cs typeface="+mn-cs"/>
              </a:rPr>
              <a:t>Fluxus 1</a:t>
            </a:r>
            <a:r>
              <a:rPr lang="en-GB" sz="1200" b="0" i="0" kern="1200" dirty="0">
                <a:solidFill>
                  <a:schemeClr val="tx1"/>
                </a:solidFill>
                <a:effectLst/>
                <a:latin typeface="+mn-lt"/>
                <a:ea typeface="+mn-ea"/>
                <a:cs typeface="+mn-cs"/>
              </a:rPr>
              <a:t> was Maciunas’ first attempt at creating a coherent collective voice, an attempt to erode the artist’s status as heroic individual &amp; his first attempt to ‘communicate the concept of the self-sufficiency of the audience, an art where anything can substitute for an art work and anyone can produce it.’ …”</a:t>
            </a:r>
            <a:endParaRPr lang="en-US" dirty="0"/>
          </a:p>
        </p:txBody>
      </p:sp>
      <p:sp>
        <p:nvSpPr>
          <p:cNvPr id="4" name="Slide Number Placeholder 3"/>
          <p:cNvSpPr>
            <a:spLocks noGrp="1"/>
          </p:cNvSpPr>
          <p:nvPr>
            <p:ph type="sldNum" sz="quarter" idx="5"/>
          </p:nvPr>
        </p:nvSpPr>
        <p:spPr/>
        <p:txBody>
          <a:bodyPr/>
          <a:lstStyle/>
          <a:p>
            <a:fld id="{56EE47E1-F725-5A4B-B863-D0BF9FEDFC02}" type="slidenum">
              <a:rPr lang="en-US" smtClean="0"/>
              <a:t>15</a:t>
            </a:fld>
            <a:endParaRPr lang="en-US"/>
          </a:p>
        </p:txBody>
      </p:sp>
    </p:spTree>
    <p:extLst>
      <p:ext uri="{BB962C8B-B14F-4D97-AF65-F5344CB8AC3E}">
        <p14:creationId xmlns:p14="http://schemas.microsoft.com/office/powerpoint/2010/main" val="3924877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EE47E1-F725-5A4B-B863-D0BF9FEDFC02}" type="slidenum">
              <a:rPr lang="en-US" smtClean="0"/>
              <a:t>16</a:t>
            </a:fld>
            <a:endParaRPr lang="en-US"/>
          </a:p>
        </p:txBody>
      </p:sp>
    </p:spTree>
    <p:extLst>
      <p:ext uri="{BB962C8B-B14F-4D97-AF65-F5344CB8AC3E}">
        <p14:creationId xmlns:p14="http://schemas.microsoft.com/office/powerpoint/2010/main" val="767190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6310CBC-7666-3547-A6EE-499B5C407F27}" type="slidenum">
              <a:rPr lang="en-US" smtClean="0"/>
              <a:t>20</a:t>
            </a:fld>
            <a:endParaRPr lang="en-US"/>
          </a:p>
        </p:txBody>
      </p:sp>
    </p:spTree>
    <p:extLst>
      <p:ext uri="{BB962C8B-B14F-4D97-AF65-F5344CB8AC3E}">
        <p14:creationId xmlns:p14="http://schemas.microsoft.com/office/powerpoint/2010/main" val="21402022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1D1D1B"/>
                </a:solidFill>
                <a:highlight>
                  <a:srgbClr val="FEFEFE"/>
                </a:highlight>
              </a:rPr>
              <a:t>Jaki Irvine (b. 1966, Dublin) works across video, installation, photography, music composition, and writing to explore the complex ways we imagine ourselves and the world around us. For Irvine, this process has both philosophical and political dimensions. Everyday incidents and overheard conversations often form the starting point for her work. She weaves these real events into films and videos that reflect on the fragmented, mysterious and often absurd nature of the human condition.</a:t>
            </a:r>
            <a:endParaRPr lang="en-US"/>
          </a:p>
          <a:p>
            <a:r>
              <a:rPr lang="en-US" i="1" dirty="0">
                <a:solidFill>
                  <a:srgbClr val="1D1D1B"/>
                </a:solidFill>
                <a:highlight>
                  <a:srgbClr val="FEFEFE"/>
                </a:highlight>
              </a:rPr>
              <a:t>Ssh Ow</a:t>
            </a:r>
            <a:r>
              <a:rPr lang="en-US" dirty="0">
                <a:solidFill>
                  <a:srgbClr val="1D1D1B"/>
                </a:solidFill>
                <a:highlight>
                  <a:srgbClr val="FEFEFE"/>
                </a:highlight>
              </a:rPr>
              <a:t> marks the artist’s first major solo exhibition in a UK public gallery in a decade. At its </a:t>
            </a:r>
            <a:r>
              <a:rPr lang="en-US" dirty="0" err="1">
                <a:solidFill>
                  <a:srgbClr val="1D1D1B"/>
                </a:solidFill>
                <a:highlight>
                  <a:srgbClr val="FEFEFE"/>
                </a:highlight>
              </a:rPr>
              <a:t>centre</a:t>
            </a:r>
            <a:r>
              <a:rPr lang="en-US" dirty="0">
                <a:solidFill>
                  <a:srgbClr val="1D1D1B"/>
                </a:solidFill>
                <a:highlight>
                  <a:srgbClr val="FEFEFE"/>
                </a:highlight>
              </a:rPr>
              <a:t> is </a:t>
            </a:r>
            <a:r>
              <a:rPr lang="en-US" i="1" dirty="0">
                <a:solidFill>
                  <a:srgbClr val="1D1D1B"/>
                </a:solidFill>
                <a:highlight>
                  <a:srgbClr val="FEFEFE"/>
                </a:highlight>
              </a:rPr>
              <a:t>Ack Ro’</a:t>
            </a:r>
            <a:r>
              <a:rPr lang="en-US" dirty="0">
                <a:solidFill>
                  <a:srgbClr val="1D1D1B"/>
                </a:solidFill>
                <a:highlight>
                  <a:srgbClr val="FEFEFE"/>
                </a:highlight>
              </a:rPr>
              <a:t>, an immersive thirteen-channel video installation that envelops viewers with sound, imagery, and light, creating an atmosphere that is both disorienting and melodic.</a:t>
            </a:r>
            <a:endParaRPr lang="en-US" dirty="0"/>
          </a:p>
          <a:p>
            <a:r>
              <a:rPr lang="en-US" dirty="0">
                <a:solidFill>
                  <a:srgbClr val="1D1D1B"/>
                </a:solidFill>
                <a:highlight>
                  <a:srgbClr val="FEFEFE"/>
                </a:highlight>
              </a:rPr>
              <a:t>The work’s soundscape features Louise Phelan’s haunting vocals, alongside Joe O’Farrell’s flute, Izumi Kimura’s piano, and Sarah Grimes’s percussion. Visually, close-ups of Phelan singing, a trembling cymbal, and blurred piano keys intertwine with curving pink neon forms. Fragments of film shot in Dublin and Mexico City, each with its own unpredictable soundtrack, adds to the work’s sense of instability. Interspersed throughout the gallery are 28 looping pink neon signs displaying anagrams derived from Neil Diamond’s song </a:t>
            </a:r>
            <a:r>
              <a:rPr lang="en-US" i="1" dirty="0" err="1">
                <a:solidFill>
                  <a:srgbClr val="1D1D1B"/>
                </a:solidFill>
                <a:highlight>
                  <a:srgbClr val="FEFEFE"/>
                </a:highlight>
              </a:rPr>
              <a:t>Cracklin</a:t>
            </a:r>
            <a:r>
              <a:rPr lang="en-US" i="1" dirty="0">
                <a:solidFill>
                  <a:srgbClr val="1D1D1B"/>
                </a:solidFill>
                <a:highlight>
                  <a:srgbClr val="FEFEFE"/>
                </a:highlight>
              </a:rPr>
              <a:t>’ Rosie</a:t>
            </a:r>
            <a:r>
              <a:rPr lang="en-US" dirty="0">
                <a:solidFill>
                  <a:srgbClr val="1D1D1B"/>
                </a:solidFill>
                <a:highlight>
                  <a:srgbClr val="FEFEFE"/>
                </a:highlight>
              </a:rPr>
              <a:t> (1970). Words and reflections such as ‘</a:t>
            </a:r>
            <a:r>
              <a:rPr lang="en-US" dirty="0" err="1">
                <a:solidFill>
                  <a:srgbClr val="1D1D1B"/>
                </a:solidFill>
                <a:highlight>
                  <a:srgbClr val="FEFEFE"/>
                </a:highlight>
              </a:rPr>
              <a:t>ro</a:t>
            </a:r>
            <a:r>
              <a:rPr lang="en-US" dirty="0">
                <a:solidFill>
                  <a:srgbClr val="1D1D1B"/>
                </a:solidFill>
                <a:highlight>
                  <a:srgbClr val="FEFEFE"/>
                </a:highlight>
              </a:rPr>
              <a:t>’ </a:t>
            </a:r>
            <a:r>
              <a:rPr lang="en-US" dirty="0" err="1">
                <a:solidFill>
                  <a:srgbClr val="1D1D1B"/>
                </a:solidFill>
                <a:highlight>
                  <a:srgbClr val="FEFEFE"/>
                </a:highlight>
              </a:rPr>
              <a:t>ro</a:t>
            </a:r>
            <a:r>
              <a:rPr lang="en-US" dirty="0">
                <a:solidFill>
                  <a:srgbClr val="1D1D1B"/>
                </a:solidFill>
                <a:highlight>
                  <a:srgbClr val="FEFEFE"/>
                </a:highlight>
              </a:rPr>
              <a:t>’ rose,’ ‘near so near,’ ‘clean clear cackles,’ and ‘rack ack </a:t>
            </a:r>
            <a:r>
              <a:rPr lang="en-US" dirty="0" err="1">
                <a:solidFill>
                  <a:srgbClr val="1D1D1B"/>
                </a:solidFill>
                <a:highlight>
                  <a:srgbClr val="FEFEFE"/>
                </a:highlight>
              </a:rPr>
              <a:t>ack</a:t>
            </a:r>
            <a:r>
              <a:rPr lang="en-US" dirty="0">
                <a:solidFill>
                  <a:srgbClr val="1D1D1B"/>
                </a:solidFill>
                <a:highlight>
                  <a:srgbClr val="FEFEFE"/>
                </a:highlight>
              </a:rPr>
              <a:t>’ float through the gallery space, presenting language as endlessly reconfigurable.</a:t>
            </a:r>
            <a:endParaRPr lang="en-US" dirty="0"/>
          </a:p>
          <a:p>
            <a:r>
              <a:rPr lang="en-US">
                <a:solidFill>
                  <a:srgbClr val="1D1D1B"/>
                </a:solidFill>
                <a:highlight>
                  <a:srgbClr val="FEFEFE"/>
                </a:highlight>
              </a:rPr>
              <a:t>Ack Ro’s nonlinear arrangement of images and sounds is informed by the disorienting effects of dementia, conditions that affect a person’s sense of time. The installation uses rhythmic repetition to offer a momentary sense of orientation, a fleeting return that allows for reflection, mourning, and eventual release, inviting viewers to imagine and even feel the coexistence of different temporalities.</a:t>
            </a:r>
            <a:endParaRPr lang="en-US"/>
          </a:p>
          <a:p>
            <a:r>
              <a:rPr lang="en-US">
                <a:solidFill>
                  <a:srgbClr val="1D1D1B"/>
                </a:solidFill>
                <a:highlight>
                  <a:srgbClr val="FEFEFE"/>
                </a:highlight>
              </a:rPr>
              <a:t>Irvine’s project at DLWP includes a newly commissioned live work,</a:t>
            </a:r>
            <a:r>
              <a:rPr lang="en-US" b="1" i="1" dirty="0">
                <a:solidFill>
                  <a:srgbClr val="171714"/>
                </a:solidFill>
                <a:highlight>
                  <a:srgbClr val="FEFEFE"/>
                </a:highlight>
                <a:hlinkClick r:id="rId3"/>
              </a:rPr>
              <a:t> SHWO EM TEH WAY OT GO HMOE</a:t>
            </a:r>
            <a:r>
              <a:rPr lang="en-US">
                <a:solidFill>
                  <a:srgbClr val="1D1D1B"/>
                </a:solidFill>
                <a:highlight>
                  <a:srgbClr val="FEFEFE"/>
                </a:highlight>
              </a:rPr>
              <a:t>, to be presented in the auditorium on 24 May 2025 (</a:t>
            </a:r>
            <a:r>
              <a:rPr lang="en-US" b="1" i="1" dirty="0">
                <a:solidFill>
                  <a:srgbClr val="171714"/>
                </a:solidFill>
                <a:highlight>
                  <a:srgbClr val="FEFEFE"/>
                </a:highlight>
                <a:hlinkClick r:id="rId3"/>
              </a:rPr>
              <a:t>BOOK YOUR TICKET</a:t>
            </a:r>
            <a:r>
              <a:rPr lang="en-US">
                <a:solidFill>
                  <a:srgbClr val="1D1D1B"/>
                </a:solidFill>
                <a:highlight>
                  <a:srgbClr val="FEFEFE"/>
                </a:highlight>
              </a:rPr>
              <a:t>). This performance combines a live graphic score with musical improvisation inspired by the song </a:t>
            </a:r>
            <a:r>
              <a:rPr lang="en-US" i="1">
                <a:solidFill>
                  <a:srgbClr val="1D1D1B"/>
                </a:solidFill>
                <a:highlight>
                  <a:srgbClr val="FEFEFE"/>
                </a:highlight>
              </a:rPr>
              <a:t>Show Me the Way to Go Home</a:t>
            </a:r>
            <a:r>
              <a:rPr lang="en-US">
                <a:solidFill>
                  <a:srgbClr val="1D1D1B"/>
                </a:solidFill>
                <a:highlight>
                  <a:srgbClr val="FEFEFE"/>
                </a:highlight>
              </a:rPr>
              <a:t> (1925), famously remembered as a sea shanty from the film,</a:t>
            </a:r>
            <a:r>
              <a:rPr lang="en-US" i="1">
                <a:solidFill>
                  <a:srgbClr val="1D1D1B"/>
                </a:solidFill>
                <a:highlight>
                  <a:srgbClr val="FEFEFE"/>
                </a:highlight>
              </a:rPr>
              <a:t> Jaws</a:t>
            </a:r>
            <a:r>
              <a:rPr lang="en-US">
                <a:solidFill>
                  <a:srgbClr val="1D1D1B"/>
                </a:solidFill>
                <a:highlight>
                  <a:srgbClr val="FEFEFE"/>
                </a:highlight>
              </a:rPr>
              <a:t> (1975).</a:t>
            </a:r>
            <a:endParaRPr lang="en-US"/>
          </a:p>
          <a:p>
            <a:endParaRPr lang="en-US" dirty="0"/>
          </a:p>
          <a:p>
            <a:pPr lvl="1"/>
            <a:endParaRPr lang="en-US"/>
          </a:p>
          <a:p>
            <a:pPr lvl="1"/>
            <a:endParaRPr lang="en-US"/>
          </a:p>
          <a:p>
            <a:pPr lvl="1"/>
            <a:endParaRPr lang="en-US"/>
          </a:p>
          <a:p>
            <a:endParaRPr lang="en-US"/>
          </a:p>
          <a:p>
            <a:endParaRPr lang="en-US"/>
          </a:p>
          <a:p>
            <a:pPr lvl="1"/>
            <a:endParaRPr lang="en-US"/>
          </a:p>
          <a:p>
            <a:pPr lvl="1"/>
            <a:endParaRPr lang="en-US"/>
          </a:p>
          <a:p>
            <a:pPr lvl="1"/>
            <a:endParaRPr lang="en-US"/>
          </a:p>
          <a:p>
            <a:pPr lvl="1"/>
            <a:endParaRPr lang="en-US"/>
          </a:p>
          <a:p>
            <a:pPr lvl="1"/>
            <a:endParaRPr lang="en-US"/>
          </a:p>
          <a:p>
            <a:pPr lvl="1"/>
            <a:endParaRPr lang="en-US"/>
          </a:p>
          <a:p>
            <a:pPr lvl="1"/>
            <a:endParaRPr lang="en-US"/>
          </a:p>
          <a:p>
            <a:pPr lvl="1"/>
            <a:endParaRPr lang="en-US"/>
          </a:p>
          <a:p>
            <a:pPr lvl="1"/>
            <a:endParaRPr lang="en-US"/>
          </a:p>
          <a:p>
            <a:pPr lvl="1"/>
            <a:endParaRPr lang="en-US"/>
          </a:p>
          <a:p>
            <a:endParaRPr lang="en-US"/>
          </a:p>
          <a:p>
            <a:pPr lvl="1"/>
            <a:endParaRPr lang="en-US"/>
          </a:p>
          <a:p>
            <a:pPr lvl="1"/>
            <a:endParaRPr lang="en-US"/>
          </a:p>
          <a:p>
            <a:pPr lvl="1"/>
            <a:endParaRPr lang="en-US"/>
          </a:p>
          <a:p>
            <a:pPr lvl="1"/>
            <a:endParaRPr lang="en-US"/>
          </a:p>
          <a:p>
            <a:pPr lvl="1"/>
            <a:endParaRPr lang="en-US"/>
          </a:p>
          <a:p>
            <a:pPr lvl="1"/>
            <a:endParaRPr lang="en-US"/>
          </a:p>
          <a:p>
            <a:endParaRPr lang="en-US"/>
          </a:p>
          <a:p>
            <a:pPr lvl="1"/>
            <a:endParaRPr lang="en-US"/>
          </a:p>
          <a:p>
            <a:pPr lvl="1"/>
            <a:endParaRPr lang="en-US"/>
          </a:p>
          <a:p>
            <a:pPr lvl="1"/>
            <a:endParaRPr lang="en-US"/>
          </a:p>
          <a:p>
            <a:pPr lvl="1"/>
            <a:endParaRPr lang="en-US"/>
          </a:p>
          <a:p>
            <a:pPr lvl="1"/>
            <a:endParaRPr lang="en-US"/>
          </a:p>
          <a:p>
            <a:pPr lvl="1"/>
            <a:endParaRPr lang="en-US"/>
          </a:p>
          <a:p>
            <a:pPr lvl="1"/>
            <a:endParaRPr lang="en-US"/>
          </a:p>
          <a:p>
            <a:pPr lvl="1"/>
            <a:endParaRPr lang="en-US"/>
          </a:p>
          <a:p>
            <a:endParaRPr lang="en-US"/>
          </a:p>
          <a:p>
            <a:pPr lvl="1"/>
            <a:endParaRPr lang="en-US"/>
          </a:p>
          <a:p>
            <a:pPr lvl="1"/>
            <a:endParaRPr lang="en-US"/>
          </a:p>
          <a:p>
            <a:pPr lvl="1"/>
            <a:endParaRPr lang="en-US"/>
          </a:p>
          <a:p>
            <a:pPr lvl="1"/>
            <a:endParaRPr lang="en-US"/>
          </a:p>
          <a:p>
            <a:pPr lvl="1"/>
            <a:endParaRPr lang="en-US"/>
          </a:p>
          <a:p>
            <a:endParaRPr lang="en-US"/>
          </a:p>
          <a:p>
            <a:pPr lvl="1"/>
            <a:endParaRPr lang="en-US"/>
          </a:p>
          <a:p>
            <a:pPr lvl="1"/>
            <a:endParaRPr lang="en-US"/>
          </a:p>
          <a:p>
            <a:endParaRPr lang="en-US"/>
          </a:p>
          <a:p>
            <a:pPr lvl="1"/>
            <a:endParaRPr lang="en-US"/>
          </a:p>
          <a:p>
            <a:pPr lvl="1"/>
            <a:endParaRPr lang="en-US"/>
          </a:p>
          <a:p>
            <a:endParaRPr lang="en-US"/>
          </a:p>
          <a:p>
            <a:endParaRPr lang="en-US"/>
          </a:p>
          <a:p>
            <a:pPr lvl="1"/>
            <a:endParaRPr lang="en-US"/>
          </a:p>
          <a:p>
            <a:pPr lvl="1"/>
            <a:endParaRPr lang="en-US"/>
          </a:p>
          <a:p>
            <a:pPr lvl="1"/>
            <a:endParaRPr lang="en-US"/>
          </a:p>
          <a:p>
            <a:endParaRPr lang="en-US"/>
          </a:p>
          <a:p>
            <a:pPr lvl="1"/>
            <a:endParaRPr lang="en-US"/>
          </a:p>
          <a:p>
            <a:pPr lvl="1"/>
            <a:endParaRPr lang="en-US"/>
          </a:p>
          <a:p>
            <a:pPr lvl="1"/>
            <a:endParaRPr lang="en-US"/>
          </a:p>
          <a:p>
            <a:endParaRPr lang="en-US"/>
          </a:p>
          <a:p>
            <a:endParaRPr lang="en-US"/>
          </a:p>
          <a:p>
            <a:r>
              <a:rPr lang="en-US" cap="all"/>
              <a:t>Jaki Irvine: Ssh Ow</a:t>
            </a:r>
            <a:endParaRPr lang="en-US"/>
          </a:p>
          <a:p>
            <a:r>
              <a:rPr lang="en-US"/>
              <a:t>Saturday 22 February 2025 –</a:t>
            </a:r>
            <a:br>
              <a:rPr lang="en-US" dirty="0"/>
            </a:br>
            <a:r>
              <a:rPr lang="en-US"/>
              <a:t>Monday 26 May 2025</a:t>
            </a:r>
            <a:br>
              <a:rPr lang="en-US" dirty="0"/>
            </a:br>
            <a:br>
              <a:rPr lang="en-US" dirty="0"/>
            </a:br>
            <a:r>
              <a:rPr lang="en-US"/>
              <a:t>Ground floor gallery</a:t>
            </a:r>
          </a:p>
          <a:p>
            <a:r>
              <a:rPr lang="en-US" cap="all">
                <a:solidFill>
                  <a:srgbClr val="1D1D1B"/>
                </a:solidFill>
              </a:rPr>
              <a:t>Share</a:t>
            </a:r>
            <a:endParaRPr lang="en-US"/>
          </a:p>
          <a:p>
            <a:r>
              <a:rPr lang="en-US" cap="all" dirty="0">
                <a:solidFill>
                  <a:srgbClr val="171714"/>
                </a:solidFill>
                <a:hlinkClick r:id="rId4"/>
              </a:rPr>
              <a:t>Facebook</a:t>
            </a:r>
            <a:endParaRPr lang="en-US"/>
          </a:p>
          <a:p>
            <a:r>
              <a:rPr lang="en-US" cap="all" dirty="0">
                <a:solidFill>
                  <a:srgbClr val="171714"/>
                </a:solidFill>
                <a:hlinkClick r:id="rId5"/>
              </a:rPr>
              <a:t>Twitter</a:t>
            </a:r>
            <a:endParaRPr lang="en-US"/>
          </a:p>
          <a:p>
            <a:r>
              <a:rPr lang="en-US" cap="all" dirty="0">
                <a:solidFill>
                  <a:srgbClr val="171714"/>
                </a:solidFill>
                <a:hlinkClick r:id="rId6"/>
              </a:rPr>
              <a:t>LinkedIn</a:t>
            </a:r>
            <a:endParaRPr lang="en-US"/>
          </a:p>
          <a:p>
            <a:r>
              <a:rPr lang="en-US" cap="all" dirty="0">
                <a:solidFill>
                  <a:srgbClr val="171714"/>
                </a:solidFill>
                <a:hlinkClick r:id="rId7"/>
              </a:rPr>
              <a:t>WhatsApp</a:t>
            </a:r>
            <a:endParaRPr lang="en-US"/>
          </a:p>
          <a:p>
            <a:r>
              <a:rPr lang="en-US" cap="all" dirty="0">
                <a:solidFill>
                  <a:srgbClr val="171714"/>
                </a:solidFill>
                <a:hlinkClick r:id="rId8"/>
              </a:rPr>
              <a:t>Copy</a:t>
            </a:r>
            <a:endParaRPr lang="en-US"/>
          </a:p>
          <a:p>
            <a:r>
              <a:rPr lang="en-US" dirty="0">
                <a:solidFill>
                  <a:srgbClr val="171714"/>
                </a:solidFill>
                <a:hlinkClick r:id="rId9"/>
              </a:rPr>
              <a:t>Visit us</a:t>
            </a:r>
            <a:endParaRPr lang="en-US"/>
          </a:p>
          <a:p>
            <a:r>
              <a:rPr lang="en-US" dirty="0">
                <a:solidFill>
                  <a:srgbClr val="171714"/>
                </a:solidFill>
                <a:hlinkClick r:id="rId10"/>
              </a:rPr>
              <a:t>Become a member</a:t>
            </a:r>
            <a:endParaRPr lang="en-US"/>
          </a:p>
          <a:p>
            <a:r>
              <a:rPr lang="en-US" dirty="0">
                <a:solidFill>
                  <a:srgbClr val="1D1D1B"/>
                </a:solidFill>
              </a:rPr>
              <a:t> </a:t>
            </a:r>
            <a:endParaRPr lang="en-US" dirty="0"/>
          </a:p>
          <a:p>
            <a:r>
              <a:rPr lang="en-US">
                <a:solidFill>
                  <a:srgbClr val="1D1D1B"/>
                </a:solidFill>
              </a:rPr>
              <a:t>Previous</a:t>
            </a:r>
            <a:endParaRPr lang="en-US"/>
          </a:p>
          <a:p>
            <a:r>
              <a:rPr lang="en-US">
                <a:solidFill>
                  <a:srgbClr val="1D1D1B"/>
                </a:solidFill>
              </a:rPr>
              <a:t>Jaki Irvine: Ssh Ow, 2025, Installation View, De La Warr Pavilion, Bexhill-On-Sea. Photography: Rob Harris</a:t>
            </a:r>
            <a:endParaRPr lang="en-US"/>
          </a:p>
          <a:p>
            <a:r>
              <a:rPr lang="en-US">
                <a:solidFill>
                  <a:srgbClr val="1D1D1B"/>
                </a:solidFill>
              </a:rPr>
              <a:t>Jaki Irvine: Ssh Ow, 2025, Installation View, De La Warr Pavilion, Bexhill-On-Sea. Photography: Rob Harris</a:t>
            </a:r>
            <a:endParaRPr lang="en-US"/>
          </a:p>
          <a:p>
            <a:r>
              <a:rPr lang="en-US">
                <a:solidFill>
                  <a:srgbClr val="1D1D1B"/>
                </a:solidFill>
              </a:rPr>
              <a:t>Jaki Irvine: Ssh Ow, 2025, Installation View, De La Warr Pavilion, Bexhill-On-Sea. Photography: Rob Harris</a:t>
            </a:r>
            <a:endParaRPr lang="en-US"/>
          </a:p>
          <a:p>
            <a:r>
              <a:rPr lang="en-US">
                <a:solidFill>
                  <a:srgbClr val="1D1D1B"/>
                </a:solidFill>
              </a:rPr>
              <a:t>Jaki Irvine: Ssh Ow, 2025, Installation View, De La Warr Pavilion, Bexhill-On-Sea. Photography: Rob Harris</a:t>
            </a:r>
            <a:endParaRPr lang="en-US"/>
          </a:p>
          <a:p>
            <a:r>
              <a:rPr lang="en-US">
                <a:solidFill>
                  <a:srgbClr val="1D1D1B"/>
                </a:solidFill>
              </a:rPr>
              <a:t>Jaki Irvine: Ssh Ow, 2025, Installation View, De La Warr Pavilion, Bexhill-On-Sea. Photography: Rob Harris</a:t>
            </a:r>
            <a:endParaRPr lang="en-US"/>
          </a:p>
          <a:p>
            <a:r>
              <a:rPr lang="en-US">
                <a:solidFill>
                  <a:srgbClr val="1D1D1B"/>
                </a:solidFill>
              </a:rPr>
              <a:t>Next</a:t>
            </a:r>
            <a:endParaRPr lang="en-US"/>
          </a:p>
          <a:p>
            <a:r>
              <a:rPr lang="en-US">
                <a:solidFill>
                  <a:srgbClr val="1D1D1B"/>
                </a:solidFill>
              </a:rPr>
              <a:t>Jaki Irvine (b. 1966, Dublin) works across video, installation, photography, music composition, and writing to explore the complex ways we imagine ourselves and the world around us. For Irvine, this process has both philosophical and political dimensions. Everyday incidents and overheard conversations often form the starting point for her work. She weaves these real events into films and videos that reflect on the fragmented, mysterious and often absurd nature of the human condition.</a:t>
            </a:r>
            <a:endParaRPr lang="en-US"/>
          </a:p>
          <a:p>
            <a:r>
              <a:rPr lang="en-US" i="1" dirty="0">
                <a:solidFill>
                  <a:srgbClr val="1D1D1B"/>
                </a:solidFill>
              </a:rPr>
              <a:t>Ssh Ow</a:t>
            </a:r>
            <a:r>
              <a:rPr lang="en-US" dirty="0">
                <a:solidFill>
                  <a:srgbClr val="1D1D1B"/>
                </a:solidFill>
              </a:rPr>
              <a:t> marks the artist’s first major solo exhibition in a UK public gallery in a decade. At its </a:t>
            </a:r>
            <a:r>
              <a:rPr lang="en-US" dirty="0" err="1">
                <a:solidFill>
                  <a:srgbClr val="1D1D1B"/>
                </a:solidFill>
              </a:rPr>
              <a:t>centre</a:t>
            </a:r>
            <a:r>
              <a:rPr lang="en-US" dirty="0">
                <a:solidFill>
                  <a:srgbClr val="1D1D1B"/>
                </a:solidFill>
              </a:rPr>
              <a:t> is </a:t>
            </a:r>
            <a:r>
              <a:rPr lang="en-US" i="1" dirty="0">
                <a:solidFill>
                  <a:srgbClr val="1D1D1B"/>
                </a:solidFill>
              </a:rPr>
              <a:t>Ack Ro’</a:t>
            </a:r>
            <a:r>
              <a:rPr lang="en-US" dirty="0">
                <a:solidFill>
                  <a:srgbClr val="1D1D1B"/>
                </a:solidFill>
              </a:rPr>
              <a:t>, an immersive thirteen-channel video installation that envelops viewers with sound, imagery, and light, creating an atmosphere that is both disorienting and melodic.</a:t>
            </a:r>
            <a:endParaRPr lang="en-US" dirty="0"/>
          </a:p>
          <a:p>
            <a:r>
              <a:rPr lang="en-US" dirty="0">
                <a:solidFill>
                  <a:srgbClr val="1D1D1B"/>
                </a:solidFill>
              </a:rPr>
              <a:t>The work’s soundscape features Louise Phelan’s haunting vocals, alongside Joe O’Farrell’s flute, Izumi Kimura’s piano, and Sarah Grimes’s percussion. Visually, close-ups of Phelan singing, a trembling cymbal, and blurred piano keys intertwine with curving pink neon forms. Fragments of film shot in Dublin and Mexico City, each with its own unpredictable soundtrack, adds to the work’s sense of instability. Interspersed throughout the gallery are 28 looping pink neon signs displaying anagrams derived from Neil Diamond’s song </a:t>
            </a:r>
            <a:r>
              <a:rPr lang="en-US" i="1" dirty="0" err="1">
                <a:solidFill>
                  <a:srgbClr val="1D1D1B"/>
                </a:solidFill>
              </a:rPr>
              <a:t>Cracklin</a:t>
            </a:r>
            <a:r>
              <a:rPr lang="en-US" i="1" dirty="0">
                <a:solidFill>
                  <a:srgbClr val="1D1D1B"/>
                </a:solidFill>
              </a:rPr>
              <a:t>’ Rosie</a:t>
            </a:r>
            <a:r>
              <a:rPr lang="en-US" dirty="0">
                <a:solidFill>
                  <a:srgbClr val="1D1D1B"/>
                </a:solidFill>
              </a:rPr>
              <a:t> (1970). Words and reflections such as ‘</a:t>
            </a:r>
            <a:r>
              <a:rPr lang="en-US" dirty="0" err="1">
                <a:solidFill>
                  <a:srgbClr val="1D1D1B"/>
                </a:solidFill>
              </a:rPr>
              <a:t>ro</a:t>
            </a:r>
            <a:r>
              <a:rPr lang="en-US" dirty="0">
                <a:solidFill>
                  <a:srgbClr val="1D1D1B"/>
                </a:solidFill>
              </a:rPr>
              <a:t>’ </a:t>
            </a:r>
            <a:r>
              <a:rPr lang="en-US" dirty="0" err="1">
                <a:solidFill>
                  <a:srgbClr val="1D1D1B"/>
                </a:solidFill>
              </a:rPr>
              <a:t>ro</a:t>
            </a:r>
            <a:r>
              <a:rPr lang="en-US" dirty="0">
                <a:solidFill>
                  <a:srgbClr val="1D1D1B"/>
                </a:solidFill>
              </a:rPr>
              <a:t>’ rose,’ ‘near so near,’ ‘clean clear cackles,’ and ‘rack ack </a:t>
            </a:r>
            <a:r>
              <a:rPr lang="en-US" dirty="0" err="1">
                <a:solidFill>
                  <a:srgbClr val="1D1D1B"/>
                </a:solidFill>
              </a:rPr>
              <a:t>ack</a:t>
            </a:r>
            <a:r>
              <a:rPr lang="en-US" dirty="0">
                <a:solidFill>
                  <a:srgbClr val="1D1D1B"/>
                </a:solidFill>
              </a:rPr>
              <a:t>’ float through the gallery space, presenting language as endlessly reconfigurable.</a:t>
            </a:r>
            <a:endParaRPr lang="en-US" dirty="0"/>
          </a:p>
          <a:p>
            <a:r>
              <a:rPr lang="en-US">
                <a:solidFill>
                  <a:srgbClr val="1D1D1B"/>
                </a:solidFill>
              </a:rPr>
              <a:t>Ack Ro’s nonlinear arrangement of images and sounds is informed by the disorienting effects of dementia, conditions that affect a person’s sense of time. The installation uses rhythmic repetition to offer a momentary sense of orientation, a fleeting return that allows for reflection, mourning, and eventual release, inviting viewers to imagine and even feel the coexistence of different temporalities.</a:t>
            </a:r>
            <a:endParaRPr lang="en-US"/>
          </a:p>
          <a:p>
            <a:r>
              <a:rPr lang="en-US">
                <a:solidFill>
                  <a:srgbClr val="1D1D1B"/>
                </a:solidFill>
              </a:rPr>
              <a:t>Irvine’s project at DLWP includes a newly commissioned live work,</a:t>
            </a:r>
            <a:r>
              <a:rPr lang="en-US" b="1" i="1" dirty="0">
                <a:solidFill>
                  <a:srgbClr val="171714"/>
                </a:solidFill>
                <a:hlinkClick r:id="rId3"/>
              </a:rPr>
              <a:t> SHWO EM TEH WAY OT GO HMOE</a:t>
            </a:r>
            <a:r>
              <a:rPr lang="en-US">
                <a:solidFill>
                  <a:srgbClr val="1D1D1B"/>
                </a:solidFill>
              </a:rPr>
              <a:t>, to be presented in the auditorium on 24 May 2025 (</a:t>
            </a:r>
            <a:r>
              <a:rPr lang="en-US" b="1" i="1" dirty="0">
                <a:solidFill>
                  <a:srgbClr val="171714"/>
                </a:solidFill>
                <a:hlinkClick r:id="rId3"/>
              </a:rPr>
              <a:t>BOOK YOUR TICKET</a:t>
            </a:r>
            <a:r>
              <a:rPr lang="en-US">
                <a:solidFill>
                  <a:srgbClr val="1D1D1B"/>
                </a:solidFill>
              </a:rPr>
              <a:t>). This performance combines a live graphic score with musical improvisation inspired by the song </a:t>
            </a:r>
            <a:r>
              <a:rPr lang="en-US" i="1">
                <a:solidFill>
                  <a:srgbClr val="1D1D1B"/>
                </a:solidFill>
              </a:rPr>
              <a:t>Show Me the Way to Go Home</a:t>
            </a:r>
            <a:r>
              <a:rPr lang="en-US">
                <a:solidFill>
                  <a:srgbClr val="1D1D1B"/>
                </a:solidFill>
              </a:rPr>
              <a:t> (1925), famously remembered as a sea shanty from the film,</a:t>
            </a:r>
            <a:r>
              <a:rPr lang="en-US" i="1">
                <a:solidFill>
                  <a:srgbClr val="1D1D1B"/>
                </a:solidFill>
              </a:rPr>
              <a:t> Jaws</a:t>
            </a:r>
            <a:r>
              <a:rPr lang="en-US">
                <a:solidFill>
                  <a:srgbClr val="1D1D1B"/>
                </a:solidFill>
              </a:rPr>
              <a:t> (1975).</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EBF97AB9-6172-3441-AA1E-F82B55B85901}" type="slidenum">
              <a:rPr lang="en-US" smtClean="0"/>
              <a:t>22</a:t>
            </a:fld>
            <a:endParaRPr lang="en-US"/>
          </a:p>
        </p:txBody>
      </p:sp>
    </p:spTree>
    <p:extLst>
      <p:ext uri="{BB962C8B-B14F-4D97-AF65-F5344CB8AC3E}">
        <p14:creationId xmlns:p14="http://schemas.microsoft.com/office/powerpoint/2010/main" val="2061628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Helvetica" pitchFamily="2" charset="0"/>
                <a:ea typeface="Times New Roman" panose="02020603050405020304" pitchFamily="18" charset="0"/>
                <a:cs typeface="Times New Roman" panose="02020603050405020304" pitchFamily="18" charset="0"/>
              </a:rPr>
              <a:t>Matrixial Theory Term Cloud Glossary, based on Bracha L Ettinger’s theory. Source: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effectLst/>
              <a:latin typeface="Helvetica" pitchFamily="2" charset="0"/>
              <a:cs typeface="Times New Roman" panose="02020603050405020304" pitchFamily="18" charset="0"/>
            </a:endParaRPr>
          </a:p>
          <a:p>
            <a:pPr algn="l"/>
            <a:r>
              <a:rPr lang="en-GB" b="0" i="0" dirty="0">
                <a:solidFill>
                  <a:srgbClr val="000000"/>
                </a:solidFill>
                <a:effectLst/>
                <a:latin typeface="Arial" panose="020B0604020202020204" pitchFamily="34" charset="0"/>
              </a:rPr>
              <a:t>As an artist and psychoanalyst, Bracha L. Ettinger (Israel, France) incorporates both practices in her work in order to develop an innovative approach to applied psychoanalysis, half-way between the artistic and therapeutic practices; but as an artist, her paintings, drawings, notebooks and installations have influenced both the field of contemporary art and the field of art-history and research over the last two decades. In her work on paper, Ettinger imprints marks linked to memory and trauma, exile and history, while reflecting on representation, the gaze and the trace. The exchange of experiences and the desire to express a common and shared unconscious manifest themselves in her drawings and painting through the absence of fixation and a tendency to ambiguity, permutation and that which is compound, flexible and ephemeral.</a:t>
            </a:r>
          </a:p>
          <a:p>
            <a:pPr algn="l"/>
            <a:r>
              <a:rPr lang="en-GB" b="0" i="0" dirty="0">
                <a:solidFill>
                  <a:srgbClr val="000000"/>
                </a:solidFill>
                <a:effectLst/>
                <a:latin typeface="Arial" panose="020B0604020202020204" pitchFamily="34" charset="0"/>
              </a:rPr>
              <a:t>Contributors: Rosi Huhn, Christine </a:t>
            </a:r>
            <a:r>
              <a:rPr lang="en-GB" b="0" i="0" dirty="0" err="1">
                <a:solidFill>
                  <a:srgbClr val="000000"/>
                </a:solidFill>
                <a:effectLst/>
                <a:latin typeface="Arial" panose="020B0604020202020204" pitchFamily="34" charset="0"/>
              </a:rPr>
              <a:t>Buci-Glucksmann</a:t>
            </a:r>
            <a:r>
              <a:rPr lang="en-GB" b="0" i="0" dirty="0">
                <a:solidFill>
                  <a:srgbClr val="000000"/>
                </a:solidFill>
                <a:effectLst/>
                <a:latin typeface="Arial" panose="020B0604020202020204" pitchFamily="34" charset="0"/>
              </a:rPr>
              <a:t>, Catherine de </a:t>
            </a:r>
            <a:r>
              <a:rPr lang="en-GB" b="0" i="0" dirty="0" err="1">
                <a:solidFill>
                  <a:srgbClr val="000000"/>
                </a:solidFill>
                <a:effectLst/>
                <a:latin typeface="Arial" panose="020B0604020202020204" pitchFamily="34" charset="0"/>
              </a:rPr>
              <a:t>Zegher</a:t>
            </a:r>
            <a:r>
              <a:rPr lang="en-GB" b="0" i="0" dirty="0">
                <a:solidFill>
                  <a:srgbClr val="000000"/>
                </a:solidFill>
                <a:effectLst/>
                <a:latin typeface="Arial" panose="020B0604020202020204" pitchFamily="34" charset="0"/>
              </a:rPr>
              <a:t>, Judith Butler, Erin Manning, Griselda Pollock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F494477-2A13-A449-8F8E-6E81EFDCF15D}" type="slidenum">
              <a:rPr lang="en-US" smtClean="0"/>
              <a:t>23</a:t>
            </a:fld>
            <a:endParaRPr lang="en-US"/>
          </a:p>
        </p:txBody>
      </p:sp>
    </p:spTree>
    <p:extLst>
      <p:ext uri="{BB962C8B-B14F-4D97-AF65-F5344CB8AC3E}">
        <p14:creationId xmlns:p14="http://schemas.microsoft.com/office/powerpoint/2010/main" val="29439705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B7E5-B54F-F4B2-3EDE-E6C43B6F003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8C47539-1F1A-1BC9-2D15-58AE492BA1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B403D02-9DF6-6CC6-D0DC-8AC0BFB491AF}"/>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5" name="Footer Placeholder 4">
            <a:extLst>
              <a:ext uri="{FF2B5EF4-FFF2-40B4-BE49-F238E27FC236}">
                <a16:creationId xmlns:a16="http://schemas.microsoft.com/office/drawing/2014/main" id="{65D34612-4F07-9D0F-CA18-FF95D943D8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4167BC-5528-7405-7B92-AC84FE480B30}"/>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4127886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4B45B-3F32-D113-3B32-EBF29FA31E2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7CBD8CB-E003-9311-6481-B49C8C28F4A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4A624B-B0FC-2DF8-0C0D-C6E884332D32}"/>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5" name="Footer Placeholder 4">
            <a:extLst>
              <a:ext uri="{FF2B5EF4-FFF2-40B4-BE49-F238E27FC236}">
                <a16:creationId xmlns:a16="http://schemas.microsoft.com/office/drawing/2014/main" id="{A53BA239-1F04-A0F9-CD05-76B5048B4C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3E2196-F8DD-DB83-F5DB-F6BDBD223D5A}"/>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2605512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A4947-D57D-65DF-6B44-D8E36C6426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CEBA90-2F9C-8C80-0DFE-BF3678C5380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7AD9364-F08F-620B-D45B-C25C9F0166C8}"/>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5" name="Footer Placeholder 4">
            <a:extLst>
              <a:ext uri="{FF2B5EF4-FFF2-40B4-BE49-F238E27FC236}">
                <a16:creationId xmlns:a16="http://schemas.microsoft.com/office/drawing/2014/main" id="{4F86ED01-30A6-B9E9-F75D-EAECA591C3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EEA1B0-CC2D-5624-D8B1-4828BFB9C8C8}"/>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1163100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DFC70-6D01-70E4-0CAA-51783F6928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7A0F01B-CB8F-6442-749E-56EE832F1B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B73FD9F-0C84-AF1E-E08F-E185AB87B2A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B626775-E54B-683A-E6C4-965826D4FABA}"/>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6" name="Footer Placeholder 5">
            <a:extLst>
              <a:ext uri="{FF2B5EF4-FFF2-40B4-BE49-F238E27FC236}">
                <a16:creationId xmlns:a16="http://schemas.microsoft.com/office/drawing/2014/main" id="{F6D49929-83F7-2B65-7F38-8F4870493A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C51051-D486-116A-EEC5-4B8DA63B04F2}"/>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25489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A33B3-5DB3-781B-EE5E-0FCB9D10F0C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9B7287-5007-F41D-8FE2-659ADBFE4A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8A28F5-19B5-2EA0-C590-41D16C52DF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56E0650-E529-80C8-F1A7-93439722E3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E8E647-0F14-6A0D-B6F1-811FF0B822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CDA0D91-7A80-96D6-3D87-FAB96AEFEA28}"/>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8" name="Footer Placeholder 7">
            <a:extLst>
              <a:ext uri="{FF2B5EF4-FFF2-40B4-BE49-F238E27FC236}">
                <a16:creationId xmlns:a16="http://schemas.microsoft.com/office/drawing/2014/main" id="{DF5014C6-30AA-71BD-6860-4F2EED583B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4DDCE62-8A8E-71DF-DB40-70D92F10BD96}"/>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3885594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F23F6-676F-0968-0155-568B77F9BA7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42BB33D-F726-6900-788B-EC5FF5F46F75}"/>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4" name="Footer Placeholder 3">
            <a:extLst>
              <a:ext uri="{FF2B5EF4-FFF2-40B4-BE49-F238E27FC236}">
                <a16:creationId xmlns:a16="http://schemas.microsoft.com/office/drawing/2014/main" id="{2933DE90-89A1-1DD7-447E-D45146C7AF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61A392-0967-2D60-9100-FDDFB1848605}"/>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3890826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EF080-4305-3CAF-FA87-8E70A3F2FE76}"/>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3" name="Footer Placeholder 2">
            <a:extLst>
              <a:ext uri="{FF2B5EF4-FFF2-40B4-BE49-F238E27FC236}">
                <a16:creationId xmlns:a16="http://schemas.microsoft.com/office/drawing/2014/main" id="{BB48592F-2431-B4DA-20FD-8A4969B83FF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B1957A7-6E9D-2585-C438-AB157ADED573}"/>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3623298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350B-84B7-2828-5021-0AF90CE75B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DB9572A-213D-D17E-6DB7-788A203A7D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439F80-804C-3822-E674-483AAE408A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748AE5-E6F1-AE4E-B475-238602CB1C67}"/>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6" name="Footer Placeholder 5">
            <a:extLst>
              <a:ext uri="{FF2B5EF4-FFF2-40B4-BE49-F238E27FC236}">
                <a16:creationId xmlns:a16="http://schemas.microsoft.com/office/drawing/2014/main" id="{CABACB0D-8D1D-A98F-CFF7-BEDEB5906F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73873A-FBAE-FC19-C7F0-D08C742F51BF}"/>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651413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175A9-5F1F-C976-28FE-55FDCD2EBB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502D724-3AF0-9841-6B9C-88B0E01B4DF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F0A14D8-AADC-6EA3-97A7-99A35AFA8D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891680-E64E-5F8D-8145-C6D4FE32811C}"/>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6" name="Footer Placeholder 5">
            <a:extLst>
              <a:ext uri="{FF2B5EF4-FFF2-40B4-BE49-F238E27FC236}">
                <a16:creationId xmlns:a16="http://schemas.microsoft.com/office/drawing/2014/main" id="{BC9D0110-07DE-8033-E460-11046117BF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5C2764-B4AD-0EEE-50EB-82078D1C375F}"/>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3321797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178B4-34FA-5C19-7C2E-F01069E3E02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1ED3A8-2BF4-FFC3-070B-EDCBA8B512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5C5141-F09B-8EF5-A7C5-F5F64CDAF534}"/>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5" name="Footer Placeholder 4">
            <a:extLst>
              <a:ext uri="{FF2B5EF4-FFF2-40B4-BE49-F238E27FC236}">
                <a16:creationId xmlns:a16="http://schemas.microsoft.com/office/drawing/2014/main" id="{6CBBF80E-194A-433A-1F49-0EEAB5E9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8C6AD4-0E89-4CED-56E2-C267EE9DE55D}"/>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3241510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E4E44E-32DC-CD37-CAA4-7F7A3B26CEC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1F198D0-23DA-05F0-451F-73391AA8D47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44FC33-22D2-0C32-8C5A-B896A063774A}"/>
              </a:ext>
            </a:extLst>
          </p:cNvPr>
          <p:cNvSpPr>
            <a:spLocks noGrp="1"/>
          </p:cNvSpPr>
          <p:nvPr>
            <p:ph type="dt" sz="half" idx="10"/>
          </p:nvPr>
        </p:nvSpPr>
        <p:spPr/>
        <p:txBody>
          <a:bodyPr/>
          <a:lstStyle/>
          <a:p>
            <a:fld id="{662C006C-1629-1E47-B133-C61741C19026}" type="datetimeFigureOut">
              <a:rPr lang="en-US" smtClean="0"/>
              <a:t>10/15/26</a:t>
            </a:fld>
            <a:endParaRPr lang="en-US"/>
          </a:p>
        </p:txBody>
      </p:sp>
      <p:sp>
        <p:nvSpPr>
          <p:cNvPr id="5" name="Footer Placeholder 4">
            <a:extLst>
              <a:ext uri="{FF2B5EF4-FFF2-40B4-BE49-F238E27FC236}">
                <a16:creationId xmlns:a16="http://schemas.microsoft.com/office/drawing/2014/main" id="{D2778583-4F34-E1E5-86F1-C029AEC23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3602DD-448B-884B-2F2F-C111A7D0A812}"/>
              </a:ext>
            </a:extLst>
          </p:cNvPr>
          <p:cNvSpPr>
            <a:spLocks noGrp="1"/>
          </p:cNvSpPr>
          <p:nvPr>
            <p:ph type="sldNum" sz="quarter" idx="12"/>
          </p:nvPr>
        </p:nvSpPr>
        <p:spPr/>
        <p:txBody>
          <a:bodyPr/>
          <a:lstStyle/>
          <a:p>
            <a:fld id="{EDD15987-9BA6-FA46-B3F2-B408DD1C8FE2}" type="slidenum">
              <a:rPr lang="en-US" smtClean="0"/>
              <a:t>‹#›</a:t>
            </a:fld>
            <a:endParaRPr lang="en-US"/>
          </a:p>
        </p:txBody>
      </p:sp>
    </p:spTree>
    <p:extLst>
      <p:ext uri="{BB962C8B-B14F-4D97-AF65-F5344CB8AC3E}">
        <p14:creationId xmlns:p14="http://schemas.microsoft.com/office/powerpoint/2010/main" val="1395453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F3234B-4B4F-77B3-2F6A-CBDC8BEB68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51775E4-9FF8-B7E5-2D7E-845BFEE678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E10C31-9872-EC35-88D6-B654CAADA7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62C006C-1629-1E47-B133-C61741C19026}" type="datetimeFigureOut">
              <a:rPr lang="en-US" smtClean="0"/>
              <a:t>10/15/26</a:t>
            </a:fld>
            <a:endParaRPr lang="en-US"/>
          </a:p>
        </p:txBody>
      </p:sp>
      <p:sp>
        <p:nvSpPr>
          <p:cNvPr id="5" name="Footer Placeholder 4">
            <a:extLst>
              <a:ext uri="{FF2B5EF4-FFF2-40B4-BE49-F238E27FC236}">
                <a16:creationId xmlns:a16="http://schemas.microsoft.com/office/drawing/2014/main" id="{97F18B81-DA21-552A-29ED-F5919503B6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50A60E9-A771-3702-FE4C-D38394F84E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D15987-9BA6-FA46-B3F2-B408DD1C8FE2}" type="slidenum">
              <a:rPr lang="en-US" smtClean="0"/>
              <a:t>‹#›</a:t>
            </a:fld>
            <a:endParaRPr lang="en-US"/>
          </a:p>
        </p:txBody>
      </p:sp>
    </p:spTree>
    <p:extLst>
      <p:ext uri="{BB962C8B-B14F-4D97-AF65-F5344CB8AC3E}">
        <p14:creationId xmlns:p14="http://schemas.microsoft.com/office/powerpoint/2010/main" val="13162459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hyperlink" Target="https://en.wiktionary.org/wiki/hij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fjale.al/hije" TargetMode="External"/><Relationship Id="rId5" Type="http://schemas.openxmlformats.org/officeDocument/2006/relationships/image" Target="../media/image28.jpeg"/><Relationship Id="rId4" Type="http://schemas.openxmlformats.org/officeDocument/2006/relationships/image" Target="../media/image27.jpeg"/></Relationships>
</file>

<file path=ppt/slides/_rels/slide13.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3" Type="http://schemas.openxmlformats.org/officeDocument/2006/relationships/hyperlink" Target="http://www.poetryfoundation.org/learning/glossary-term.html?term=dada" TargetMode="External"/><Relationship Id="rId7" Type="http://schemas.openxmlformats.org/officeDocument/2006/relationships/image" Target="../media/image32.png"/><Relationship Id="rId2" Type="http://schemas.openxmlformats.org/officeDocument/2006/relationships/hyperlink" Target="https://www.poetryfoundation.org/education/glossary/oulipo" TargetMode="External"/><Relationship Id="rId1" Type="http://schemas.openxmlformats.org/officeDocument/2006/relationships/slideLayout" Target="../slideLayouts/slideLayout2.xml"/><Relationship Id="rId6" Type="http://schemas.openxmlformats.org/officeDocument/2006/relationships/hyperlink" Target="http://www.poetryfoundation.org/archive/poet.html?id=5870" TargetMode="External"/><Relationship Id="rId5" Type="http://schemas.openxmlformats.org/officeDocument/2006/relationships/hyperlink" Target="http://www.poetryfoundation.org/archive/poet.html?id=5255" TargetMode="External"/><Relationship Id="rId4" Type="http://schemas.openxmlformats.org/officeDocument/2006/relationships/hyperlink" Target="http://www.poetryfoundation.org/learning/glossary-term.html?term=surrealism"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en.wikipedia.org/wiki/Alison_Knowles" TargetMode="External"/><Relationship Id="rId13" Type="http://schemas.openxmlformats.org/officeDocument/2006/relationships/hyperlink" Target="https://en.wikipedia.org/wiki/Conceptual_art" TargetMode="External"/><Relationship Id="rId3" Type="http://schemas.openxmlformats.org/officeDocument/2006/relationships/image" Target="../media/image33.png"/><Relationship Id="rId7" Type="http://schemas.openxmlformats.org/officeDocument/2006/relationships/hyperlink" Target="https://en.wikipedia.org/wiki/George_Brecht" TargetMode="External"/><Relationship Id="rId12" Type="http://schemas.openxmlformats.org/officeDocument/2006/relationships/hyperlink" Target="https://en.wikipedia.org/wiki/La_Monte_Young"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en.wikipedia.org/wiki/Ay-O" TargetMode="External"/><Relationship Id="rId11" Type="http://schemas.openxmlformats.org/officeDocument/2006/relationships/hyperlink" Target="https://en.wikipedia.org/wiki/Robert_Watts_(artist)" TargetMode="External"/><Relationship Id="rId5" Type="http://schemas.openxmlformats.org/officeDocument/2006/relationships/hyperlink" Target="https://1960sdaysofrage.wordpress.com/2018/03/16/enter-digital-archives-of-the-1960s-fluxus-movement-and-explore-the-avant-garde-art-of-john-cage-yoko-ono-john-cale-nam-june-paik-more/?relatedposts_hit=1&amp;relatedposts_origin=8933&amp;relatedposts_position=2&amp;relatedposts_hit=1&amp;relatedposts_origin=8933&amp;relatedposts_position=2&amp;relatedposts_hit=1&amp;relatedposts_origin=8933&amp;relatedposts_position=2&amp;relatedposts_hit=1&amp;relatedposts_origin=8933&amp;relatedposts_position=2" TargetMode="External"/><Relationship Id="rId10" Type="http://schemas.openxmlformats.org/officeDocument/2006/relationships/hyperlink" Target="https://en.wikipedia.org/wiki/Yoko_Ono" TargetMode="External"/><Relationship Id="rId4" Type="http://schemas.openxmlformats.org/officeDocument/2006/relationships/image" Target="../media/image34.png"/><Relationship Id="rId9" Type="http://schemas.openxmlformats.org/officeDocument/2006/relationships/hyperlink" Target="https://en.wikipedia.org/wiki/Gy%C3%B6rgy_Ligeti"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36.jpeg"/></Relationships>
</file>

<file path=ppt/slides/_rels/slide1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7.jpg"/><Relationship Id="rId4" Type="http://schemas.openxmlformats.org/officeDocument/2006/relationships/image" Target="../media/image46.jpg"/></Relationships>
</file>

<file path=ppt/slides/_rels/slide2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2.jpeg"/></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55.jp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404E4-8212-D5D4-38E4-C110100DDEB6}"/>
              </a:ext>
            </a:extLst>
          </p:cNvPr>
          <p:cNvSpPr>
            <a:spLocks noGrp="1"/>
          </p:cNvSpPr>
          <p:nvPr>
            <p:ph type="ctrTitle"/>
          </p:nvPr>
        </p:nvSpPr>
        <p:spPr/>
        <p:txBody>
          <a:bodyPr/>
          <a:lstStyle/>
          <a:p>
            <a:r>
              <a:rPr lang="en-US" dirty="0"/>
              <a:t>Text =/+ Response</a:t>
            </a:r>
          </a:p>
        </p:txBody>
      </p:sp>
    </p:spTree>
    <p:extLst>
      <p:ext uri="{BB962C8B-B14F-4D97-AF65-F5344CB8AC3E}">
        <p14:creationId xmlns:p14="http://schemas.microsoft.com/office/powerpoint/2010/main" val="3821775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087C-4B82-564B-B54F-1A87F69EA3AB}"/>
              </a:ext>
            </a:extLst>
          </p:cNvPr>
          <p:cNvSpPr>
            <a:spLocks noGrp="1"/>
          </p:cNvSpPr>
          <p:nvPr>
            <p:ph type="title"/>
          </p:nvPr>
        </p:nvSpPr>
        <p:spPr>
          <a:xfrm>
            <a:off x="417237" y="185760"/>
            <a:ext cx="7769668" cy="1324186"/>
          </a:xfrm>
        </p:spPr>
        <p:txBody>
          <a:bodyPr>
            <a:normAutofit/>
          </a:bodyPr>
          <a:lstStyle/>
          <a:p>
            <a:r>
              <a:rPr lang="en-US" sz="3200"/>
              <a:t>Richard serra’s – verb list (1968</a:t>
            </a:r>
            <a:r>
              <a:rPr lang="en-US" sz="2400"/>
              <a:t>)</a:t>
            </a:r>
          </a:p>
        </p:txBody>
      </p:sp>
      <p:sp>
        <p:nvSpPr>
          <p:cNvPr id="3" name="Content Placeholder 2">
            <a:extLst>
              <a:ext uri="{FF2B5EF4-FFF2-40B4-BE49-F238E27FC236}">
                <a16:creationId xmlns:a16="http://schemas.microsoft.com/office/drawing/2014/main" id="{597C4AA2-3E3B-5F44-A48D-C7B52A89C479}"/>
              </a:ext>
            </a:extLst>
          </p:cNvPr>
          <p:cNvSpPr>
            <a:spLocks noGrp="1"/>
          </p:cNvSpPr>
          <p:nvPr>
            <p:ph idx="1"/>
          </p:nvPr>
        </p:nvSpPr>
        <p:spPr>
          <a:xfrm>
            <a:off x="974967" y="2638044"/>
            <a:ext cx="3059823" cy="3263206"/>
          </a:xfrm>
        </p:spPr>
        <p:txBody>
          <a:bodyPr vert="horz" lIns="91440" tIns="45720" rIns="91440" bIns="45720" rtlCol="0" anchor="t">
            <a:normAutofit lnSpcReduction="10000"/>
          </a:bodyPr>
          <a:lstStyle/>
          <a:p>
            <a:pPr marL="0" indent="0">
              <a:buNone/>
            </a:pPr>
            <a:r>
              <a:rPr lang="en-US" sz="1800"/>
              <a:t>Blast / heat / etch away / destroy / manipulate / change states / layer / mix / combine / stretch / dilute / sand / shave / smear / repair / fold / chip / curve / laminate </a:t>
            </a:r>
            <a:endParaRPr lang="en-US" sz="1800" dirty="0"/>
          </a:p>
          <a:p>
            <a:pPr marL="0" indent="0">
              <a:buNone/>
            </a:pPr>
            <a:endParaRPr lang="en-US" sz="1800" dirty="0"/>
          </a:p>
          <a:p>
            <a:pPr marL="0" indent="0">
              <a:buNone/>
            </a:pPr>
            <a:r>
              <a:rPr lang="en-GB" sz="1800" dirty="0">
                <a:latin typeface="Google Sans"/>
              </a:rPr>
              <a:t>Serra famously said, "Drawing is a verb." In </a:t>
            </a:r>
            <a:r>
              <a:rPr lang="en-GB" sz="1800" dirty="0" err="1">
                <a:latin typeface="Google Sans"/>
              </a:rPr>
              <a:t>Verblist</a:t>
            </a:r>
            <a:r>
              <a:rPr lang="en-GB" sz="1800" dirty="0">
                <a:latin typeface="Google Sans"/>
              </a:rPr>
              <a:t>, he compiled a series of what he called "actions to relate to oneself, materi</a:t>
            </a:r>
            <a:r>
              <a:rPr lang="en-GB" sz="1400" dirty="0">
                <a:latin typeface="Google Sans"/>
              </a:rPr>
              <a:t>al, place, and process."</a:t>
            </a:r>
            <a:endParaRPr lang="en-US" sz="1400" dirty="0"/>
          </a:p>
          <a:p>
            <a:pPr marL="0" indent="0">
              <a:buNone/>
            </a:pPr>
            <a:endParaRPr lang="en-US" sz="1400"/>
          </a:p>
        </p:txBody>
      </p:sp>
      <p:pic>
        <p:nvPicPr>
          <p:cNvPr id="4" name="Picture 3">
            <a:extLst>
              <a:ext uri="{FF2B5EF4-FFF2-40B4-BE49-F238E27FC236}">
                <a16:creationId xmlns:a16="http://schemas.microsoft.com/office/drawing/2014/main" id="{D7B2DAC5-62B2-AB0C-2E76-7DE6700ADD1C}"/>
              </a:ext>
            </a:extLst>
          </p:cNvPr>
          <p:cNvPicPr>
            <a:picLocks noChangeAspect="1"/>
          </p:cNvPicPr>
          <p:nvPr/>
        </p:nvPicPr>
        <p:blipFill>
          <a:blip r:embed="rId2"/>
          <a:stretch>
            <a:fillRect/>
          </a:stretch>
        </p:blipFill>
        <p:spPr>
          <a:xfrm>
            <a:off x="4571800" y="1237040"/>
            <a:ext cx="7480683" cy="4653508"/>
          </a:xfrm>
          <a:prstGeom prst="rect">
            <a:avLst/>
          </a:prstGeom>
        </p:spPr>
      </p:pic>
    </p:spTree>
    <p:extLst>
      <p:ext uri="{BB962C8B-B14F-4D97-AF65-F5344CB8AC3E}">
        <p14:creationId xmlns:p14="http://schemas.microsoft.com/office/powerpoint/2010/main" val="126752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2444550-6288-D7C0-F762-40F04665D668}"/>
              </a:ext>
            </a:extLst>
          </p:cNvPr>
          <p:cNvSpPr txBox="1"/>
          <p:nvPr/>
        </p:nvSpPr>
        <p:spPr>
          <a:xfrm>
            <a:off x="0" y="6536266"/>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https://www.fitzroyandfinn.co.uk/journal/georges-perec</a:t>
            </a:r>
          </a:p>
          <a:p>
            <a:pPr algn="ctr"/>
            <a:endParaRPr lang="en-US"/>
          </a:p>
        </p:txBody>
      </p:sp>
      <p:pic>
        <p:nvPicPr>
          <p:cNvPr id="8" name="Picture 7">
            <a:extLst>
              <a:ext uri="{FF2B5EF4-FFF2-40B4-BE49-F238E27FC236}">
                <a16:creationId xmlns:a16="http://schemas.microsoft.com/office/drawing/2014/main" id="{73E81B84-8A6A-E565-ED2E-FFEFB7E31FC6}"/>
              </a:ext>
            </a:extLst>
          </p:cNvPr>
          <p:cNvPicPr>
            <a:picLocks noChangeAspect="1"/>
          </p:cNvPicPr>
          <p:nvPr/>
        </p:nvPicPr>
        <p:blipFill>
          <a:blip r:embed="rId2"/>
          <a:stretch>
            <a:fillRect/>
          </a:stretch>
        </p:blipFill>
        <p:spPr>
          <a:xfrm>
            <a:off x="-583" y="745068"/>
            <a:ext cx="5182767" cy="5791200"/>
          </a:xfrm>
          <a:prstGeom prst="rect">
            <a:avLst/>
          </a:prstGeom>
        </p:spPr>
      </p:pic>
      <p:pic>
        <p:nvPicPr>
          <p:cNvPr id="9" name="Picture 8">
            <a:extLst>
              <a:ext uri="{FF2B5EF4-FFF2-40B4-BE49-F238E27FC236}">
                <a16:creationId xmlns:a16="http://schemas.microsoft.com/office/drawing/2014/main" id="{C086D2D0-9EE6-49F6-157D-9D82362C2B8C}"/>
              </a:ext>
            </a:extLst>
          </p:cNvPr>
          <p:cNvPicPr>
            <a:picLocks noChangeAspect="1"/>
          </p:cNvPicPr>
          <p:nvPr/>
        </p:nvPicPr>
        <p:blipFill>
          <a:blip r:embed="rId3"/>
          <a:stretch>
            <a:fillRect/>
          </a:stretch>
        </p:blipFill>
        <p:spPr>
          <a:xfrm>
            <a:off x="4653492" y="721784"/>
            <a:ext cx="4908549" cy="5812367"/>
          </a:xfrm>
          <a:prstGeom prst="rect">
            <a:avLst/>
          </a:prstGeom>
        </p:spPr>
      </p:pic>
      <p:pic>
        <p:nvPicPr>
          <p:cNvPr id="10" name="Picture 9">
            <a:extLst>
              <a:ext uri="{FF2B5EF4-FFF2-40B4-BE49-F238E27FC236}">
                <a16:creationId xmlns:a16="http://schemas.microsoft.com/office/drawing/2014/main" id="{437D0146-1D78-5E52-7943-87430D432AE8}"/>
              </a:ext>
            </a:extLst>
          </p:cNvPr>
          <p:cNvPicPr>
            <a:picLocks noChangeAspect="1"/>
          </p:cNvPicPr>
          <p:nvPr/>
        </p:nvPicPr>
        <p:blipFill>
          <a:blip r:embed="rId4"/>
          <a:srcRect r="207" b="-168"/>
          <a:stretch>
            <a:fillRect/>
          </a:stretch>
        </p:blipFill>
        <p:spPr>
          <a:xfrm>
            <a:off x="7578726" y="726016"/>
            <a:ext cx="4612203" cy="5778521"/>
          </a:xfrm>
          <a:prstGeom prst="rect">
            <a:avLst/>
          </a:prstGeom>
        </p:spPr>
      </p:pic>
      <p:sp>
        <p:nvSpPr>
          <p:cNvPr id="11" name="TextBox 10">
            <a:extLst>
              <a:ext uri="{FF2B5EF4-FFF2-40B4-BE49-F238E27FC236}">
                <a16:creationId xmlns:a16="http://schemas.microsoft.com/office/drawing/2014/main" id="{BF558906-4C2B-E32F-D641-3BCF615D7A99}"/>
              </a:ext>
            </a:extLst>
          </p:cNvPr>
          <p:cNvSpPr txBox="1"/>
          <p:nvPr/>
        </p:nvSpPr>
        <p:spPr>
          <a:xfrm>
            <a:off x="160867" y="0"/>
            <a:ext cx="11971866"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0" i="0" u="none" strike="noStrike" baseline="0" dirty="0">
                <a:solidFill>
                  <a:srgbClr val="000000"/>
                </a:solidFill>
                <a:latin typeface="Aptos Display"/>
              </a:rPr>
              <a:t>George Perec</a:t>
            </a:r>
            <a:r>
              <a:rPr sz="4400" b="0" i="0" dirty="0">
                <a:solidFill>
                  <a:srgbClr val="000000"/>
                </a:solidFill>
                <a:latin typeface="Aptos Display"/>
                <a:ea typeface="Aptos Display"/>
                <a:cs typeface="Aptos Display"/>
              </a:rPr>
              <a:t>​</a:t>
            </a:r>
            <a:r>
              <a:rPr lang="en-US" sz="4400">
                <a:solidFill>
                  <a:srgbClr val="000000"/>
                </a:solidFill>
                <a:latin typeface="Aptos Display"/>
              </a:rPr>
              <a:t>, </a:t>
            </a:r>
            <a:r>
              <a:rPr lang="en-US" sz="4400" b="0" i="0" u="none" strike="noStrike" baseline="0">
                <a:solidFill>
                  <a:srgbClr val="000000"/>
                </a:solidFill>
                <a:latin typeface="Aptos Display"/>
              </a:rPr>
              <a:t>Species of</a:t>
            </a:r>
            <a:r>
              <a:rPr lang="en-US" sz="4400">
                <a:solidFill>
                  <a:srgbClr val="000000"/>
                </a:solidFill>
                <a:latin typeface="Aptos Display"/>
              </a:rPr>
              <a:t> </a:t>
            </a:r>
            <a:r>
              <a:rPr lang="en-US" sz="4400" b="0" i="0" u="none" strike="noStrike" baseline="0">
                <a:solidFill>
                  <a:srgbClr val="000000"/>
                </a:solidFill>
                <a:latin typeface="Aptos Display"/>
              </a:rPr>
              <a:t>Spaces and Other Pieces </a:t>
            </a:r>
            <a:r>
              <a:rPr sz="4400" b="0" i="0" dirty="0">
                <a:solidFill>
                  <a:srgbClr val="000000"/>
                </a:solidFill>
                <a:latin typeface="Aptos Display"/>
                <a:ea typeface="Aptos Display"/>
                <a:cs typeface="Aptos Display"/>
              </a:rPr>
              <a:t>​</a:t>
            </a:r>
            <a:endParaRPr lang="en-US" dirty="0"/>
          </a:p>
          <a:p>
            <a:pPr algn="ctr"/>
            <a:endParaRPr lang="en-US"/>
          </a:p>
        </p:txBody>
      </p:sp>
    </p:spTree>
    <p:extLst>
      <p:ext uri="{BB962C8B-B14F-4D97-AF65-F5344CB8AC3E}">
        <p14:creationId xmlns:p14="http://schemas.microsoft.com/office/powerpoint/2010/main" val="3416070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B388-B1D2-84BF-DBE2-74EF0BBB9CF8}"/>
              </a:ext>
            </a:extLst>
          </p:cNvPr>
          <p:cNvSpPr>
            <a:spLocks noGrp="1"/>
          </p:cNvSpPr>
          <p:nvPr>
            <p:ph type="title"/>
          </p:nvPr>
        </p:nvSpPr>
        <p:spPr>
          <a:xfrm>
            <a:off x="306238" y="5691"/>
            <a:ext cx="10515600" cy="1325563"/>
          </a:xfrm>
        </p:spPr>
        <p:txBody>
          <a:bodyPr/>
          <a:lstStyle/>
          <a:p>
            <a:r>
              <a:rPr lang="en-US"/>
              <a:t>Approaches to </a:t>
            </a:r>
            <a:br>
              <a:rPr lang="en-US" dirty="0"/>
            </a:br>
            <a:r>
              <a:rPr lang="en-US"/>
              <a:t>writing</a:t>
            </a:r>
          </a:p>
        </p:txBody>
      </p:sp>
      <p:sp>
        <p:nvSpPr>
          <p:cNvPr id="3" name="Content Placeholder 2">
            <a:extLst>
              <a:ext uri="{FF2B5EF4-FFF2-40B4-BE49-F238E27FC236}">
                <a16:creationId xmlns:a16="http://schemas.microsoft.com/office/drawing/2014/main" id="{32D54969-1DB2-B08E-A73B-6865EDA216C9}"/>
              </a:ext>
            </a:extLst>
          </p:cNvPr>
          <p:cNvSpPr>
            <a:spLocks noGrp="1"/>
          </p:cNvSpPr>
          <p:nvPr>
            <p:ph idx="1"/>
          </p:nvPr>
        </p:nvSpPr>
        <p:spPr>
          <a:xfrm>
            <a:off x="4313" y="2274405"/>
            <a:ext cx="6408468" cy="4448898"/>
          </a:xfrm>
        </p:spPr>
        <p:txBody>
          <a:bodyPr vert="horz" lIns="91440" tIns="45720" rIns="91440" bIns="45720" rtlCol="0" anchor="t">
            <a:normAutofit/>
          </a:bodyPr>
          <a:lstStyle/>
          <a:p>
            <a:r>
              <a:rPr lang="en-US"/>
              <a:t>Sight writing -</a:t>
            </a:r>
            <a:endParaRPr lang="en-US" dirty="0"/>
          </a:p>
          <a:p>
            <a:r>
              <a:rPr lang="en-US"/>
              <a:t>Jane Rendell </a:t>
            </a:r>
          </a:p>
          <a:p>
            <a:r>
              <a:rPr lang="en-US"/>
              <a:t>Concert writing/  </a:t>
            </a:r>
          </a:p>
          <a:p>
            <a:r>
              <a:rPr lang="en-US"/>
              <a:t>Object writing /reader</a:t>
            </a:r>
          </a:p>
          <a:p>
            <a:r>
              <a:rPr lang="en-US"/>
              <a:t>Object stories -</a:t>
            </a:r>
          </a:p>
          <a:p>
            <a:endParaRPr lang="en-US" dirty="0"/>
          </a:p>
        </p:txBody>
      </p:sp>
      <p:pic>
        <p:nvPicPr>
          <p:cNvPr id="5" name="Picture 4">
            <a:extLst>
              <a:ext uri="{FF2B5EF4-FFF2-40B4-BE49-F238E27FC236}">
                <a16:creationId xmlns:a16="http://schemas.microsoft.com/office/drawing/2014/main" id="{8AEB93BB-B58F-CE03-5EB4-2C9C3FB8EC21}"/>
              </a:ext>
            </a:extLst>
          </p:cNvPr>
          <p:cNvPicPr>
            <a:picLocks noChangeAspect="1"/>
          </p:cNvPicPr>
          <p:nvPr/>
        </p:nvPicPr>
        <p:blipFill>
          <a:blip r:embed="rId2"/>
          <a:stretch>
            <a:fillRect/>
          </a:stretch>
        </p:blipFill>
        <p:spPr>
          <a:xfrm>
            <a:off x="5954383" y="306598"/>
            <a:ext cx="6235460" cy="6230428"/>
          </a:xfrm>
          <a:prstGeom prst="rect">
            <a:avLst/>
          </a:prstGeom>
        </p:spPr>
      </p:pic>
      <p:pic>
        <p:nvPicPr>
          <p:cNvPr id="6" name="Picture 5">
            <a:extLst>
              <a:ext uri="{FF2B5EF4-FFF2-40B4-BE49-F238E27FC236}">
                <a16:creationId xmlns:a16="http://schemas.microsoft.com/office/drawing/2014/main" id="{B0BCEB09-E722-F1B3-5BF6-D4F44AEB9DBE}"/>
              </a:ext>
            </a:extLst>
          </p:cNvPr>
          <p:cNvPicPr>
            <a:picLocks noChangeAspect="1"/>
          </p:cNvPicPr>
          <p:nvPr/>
        </p:nvPicPr>
        <p:blipFill>
          <a:blip r:embed="rId3"/>
          <a:srcRect b="-231"/>
          <a:stretch>
            <a:fillRect/>
          </a:stretch>
        </p:blipFill>
        <p:spPr>
          <a:xfrm>
            <a:off x="3770192" y="309563"/>
            <a:ext cx="4105275" cy="6253283"/>
          </a:xfrm>
          <a:prstGeom prst="rect">
            <a:avLst/>
          </a:prstGeom>
        </p:spPr>
      </p:pic>
    </p:spTree>
    <p:extLst>
      <p:ext uri="{BB962C8B-B14F-4D97-AF65-F5344CB8AC3E}">
        <p14:creationId xmlns:p14="http://schemas.microsoft.com/office/powerpoint/2010/main" val="3959267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CCB42-F755-7C78-C977-B4CA665C3761}"/>
              </a:ext>
            </a:extLst>
          </p:cNvPr>
          <p:cNvSpPr>
            <a:spLocks noGrp="1"/>
          </p:cNvSpPr>
          <p:nvPr>
            <p:ph type="title"/>
          </p:nvPr>
        </p:nvSpPr>
        <p:spPr>
          <a:xfrm>
            <a:off x="42334" y="365125"/>
            <a:ext cx="11311466" cy="1334029"/>
          </a:xfrm>
        </p:spPr>
        <p:txBody>
          <a:bodyPr/>
          <a:lstStyle/>
          <a:p>
            <a:r>
              <a:rPr lang="en-US"/>
              <a:t>Coming to Welsh, Jane Rendell,  Mission Gallery, Swansea</a:t>
            </a:r>
          </a:p>
        </p:txBody>
      </p:sp>
      <p:pic>
        <p:nvPicPr>
          <p:cNvPr id="5" name="Picture 4">
            <a:extLst>
              <a:ext uri="{FF2B5EF4-FFF2-40B4-BE49-F238E27FC236}">
                <a16:creationId xmlns:a16="http://schemas.microsoft.com/office/drawing/2014/main" id="{0CD83406-539B-4B36-6B0E-DB84EFA0B2F3}"/>
              </a:ext>
            </a:extLst>
          </p:cNvPr>
          <p:cNvPicPr>
            <a:picLocks noChangeAspect="1"/>
          </p:cNvPicPr>
          <p:nvPr/>
        </p:nvPicPr>
        <p:blipFill>
          <a:blip r:embed="rId2"/>
          <a:stretch>
            <a:fillRect/>
          </a:stretch>
        </p:blipFill>
        <p:spPr>
          <a:xfrm>
            <a:off x="6264274" y="1921405"/>
            <a:ext cx="2829985" cy="4361392"/>
          </a:xfrm>
          <a:prstGeom prst="rect">
            <a:avLst/>
          </a:prstGeom>
        </p:spPr>
      </p:pic>
      <p:pic>
        <p:nvPicPr>
          <p:cNvPr id="6" name="Picture 5">
            <a:extLst>
              <a:ext uri="{FF2B5EF4-FFF2-40B4-BE49-F238E27FC236}">
                <a16:creationId xmlns:a16="http://schemas.microsoft.com/office/drawing/2014/main" id="{46694475-1FE9-0813-716B-B02614B6311D}"/>
              </a:ext>
            </a:extLst>
          </p:cNvPr>
          <p:cNvPicPr>
            <a:picLocks noChangeAspect="1"/>
          </p:cNvPicPr>
          <p:nvPr/>
        </p:nvPicPr>
        <p:blipFill>
          <a:blip r:embed="rId3"/>
          <a:stretch>
            <a:fillRect/>
          </a:stretch>
        </p:blipFill>
        <p:spPr>
          <a:xfrm>
            <a:off x="9090179" y="1905000"/>
            <a:ext cx="2960909" cy="4394201"/>
          </a:xfrm>
          <a:prstGeom prst="rect">
            <a:avLst/>
          </a:prstGeom>
        </p:spPr>
      </p:pic>
      <p:pic>
        <p:nvPicPr>
          <p:cNvPr id="7" name="Picture 6">
            <a:extLst>
              <a:ext uri="{FF2B5EF4-FFF2-40B4-BE49-F238E27FC236}">
                <a16:creationId xmlns:a16="http://schemas.microsoft.com/office/drawing/2014/main" id="{72316B1D-B9F1-1C80-2E22-5E4B758E46BC}"/>
              </a:ext>
            </a:extLst>
          </p:cNvPr>
          <p:cNvPicPr>
            <a:picLocks noChangeAspect="1"/>
          </p:cNvPicPr>
          <p:nvPr/>
        </p:nvPicPr>
        <p:blipFill>
          <a:blip r:embed="rId4"/>
          <a:stretch>
            <a:fillRect/>
          </a:stretch>
        </p:blipFill>
        <p:spPr>
          <a:xfrm>
            <a:off x="19578" y="1922463"/>
            <a:ext cx="6590242" cy="4376207"/>
          </a:xfrm>
          <a:prstGeom prst="rect">
            <a:avLst/>
          </a:prstGeom>
        </p:spPr>
      </p:pic>
    </p:spTree>
    <p:extLst>
      <p:ext uri="{BB962C8B-B14F-4D97-AF65-F5344CB8AC3E}">
        <p14:creationId xmlns:p14="http://schemas.microsoft.com/office/powerpoint/2010/main" val="3520240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9964A-528E-DBED-9B1D-E49FECF4B6F6}"/>
              </a:ext>
            </a:extLst>
          </p:cNvPr>
          <p:cNvSpPr>
            <a:spLocks noGrp="1"/>
          </p:cNvSpPr>
          <p:nvPr>
            <p:ph type="title"/>
          </p:nvPr>
        </p:nvSpPr>
        <p:spPr>
          <a:xfrm>
            <a:off x="346587" y="209448"/>
            <a:ext cx="10515600" cy="1325563"/>
          </a:xfrm>
        </p:spPr>
        <p:txBody>
          <a:bodyPr/>
          <a:lstStyle/>
          <a:p>
            <a:r>
              <a:rPr lang="en-US"/>
              <a:t>Jane Rendellp - Tracey Emin </a:t>
            </a:r>
            <a:endParaRPr lang="en-US" dirty="0"/>
          </a:p>
        </p:txBody>
      </p:sp>
      <p:pic>
        <p:nvPicPr>
          <p:cNvPr id="4" name="Content Placeholder 3">
            <a:extLst>
              <a:ext uri="{FF2B5EF4-FFF2-40B4-BE49-F238E27FC236}">
                <a16:creationId xmlns:a16="http://schemas.microsoft.com/office/drawing/2014/main" id="{E26EFCD9-9260-7807-F059-1F395B74617D}"/>
              </a:ext>
            </a:extLst>
          </p:cNvPr>
          <p:cNvPicPr>
            <a:picLocks noGrp="1" noChangeAspect="1"/>
          </p:cNvPicPr>
          <p:nvPr>
            <p:ph idx="1"/>
          </p:nvPr>
        </p:nvPicPr>
        <p:blipFill>
          <a:blip r:embed="rId2"/>
          <a:stretch>
            <a:fillRect/>
          </a:stretch>
        </p:blipFill>
        <p:spPr>
          <a:xfrm>
            <a:off x="3396080" y="1972132"/>
            <a:ext cx="4686300" cy="4000500"/>
          </a:xfrm>
          <a:prstGeom prst="rect">
            <a:avLst/>
          </a:prstGeom>
        </p:spPr>
      </p:pic>
      <p:pic>
        <p:nvPicPr>
          <p:cNvPr id="5" name="Picture 4">
            <a:extLst>
              <a:ext uri="{FF2B5EF4-FFF2-40B4-BE49-F238E27FC236}">
                <a16:creationId xmlns:a16="http://schemas.microsoft.com/office/drawing/2014/main" id="{6117AEBF-D213-03AC-F0CD-F44AEA99D00D}"/>
              </a:ext>
            </a:extLst>
          </p:cNvPr>
          <p:cNvPicPr>
            <a:picLocks noChangeAspect="1"/>
          </p:cNvPicPr>
          <p:nvPr/>
        </p:nvPicPr>
        <p:blipFill>
          <a:blip r:embed="rId3"/>
          <a:stretch>
            <a:fillRect/>
          </a:stretch>
        </p:blipFill>
        <p:spPr>
          <a:xfrm>
            <a:off x="8217583" y="1851827"/>
            <a:ext cx="4125686" cy="4179314"/>
          </a:xfrm>
          <a:prstGeom prst="rect">
            <a:avLst/>
          </a:prstGeom>
        </p:spPr>
      </p:pic>
      <p:pic>
        <p:nvPicPr>
          <p:cNvPr id="3" name="Picture 2">
            <a:extLst>
              <a:ext uri="{FF2B5EF4-FFF2-40B4-BE49-F238E27FC236}">
                <a16:creationId xmlns:a16="http://schemas.microsoft.com/office/drawing/2014/main" id="{F3AD9D90-001F-A77D-D4C3-C6CD01BF0356}"/>
              </a:ext>
            </a:extLst>
          </p:cNvPr>
          <p:cNvPicPr>
            <a:picLocks noChangeAspect="1"/>
          </p:cNvPicPr>
          <p:nvPr/>
        </p:nvPicPr>
        <p:blipFill>
          <a:blip r:embed="rId4"/>
          <a:stretch>
            <a:fillRect/>
          </a:stretch>
        </p:blipFill>
        <p:spPr>
          <a:xfrm>
            <a:off x="856" y="1701799"/>
            <a:ext cx="4299355" cy="4470401"/>
          </a:xfrm>
          <a:prstGeom prst="rect">
            <a:avLst/>
          </a:prstGeom>
        </p:spPr>
      </p:pic>
    </p:spTree>
    <p:extLst>
      <p:ext uri="{BB962C8B-B14F-4D97-AF65-F5344CB8AC3E}">
        <p14:creationId xmlns:p14="http://schemas.microsoft.com/office/powerpoint/2010/main" val="1902059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18C996-7B1B-7994-3B95-C09399E30441}"/>
              </a:ext>
            </a:extLst>
          </p:cNvPr>
          <p:cNvSpPr>
            <a:spLocks noGrp="1"/>
          </p:cNvSpPr>
          <p:nvPr>
            <p:ph idx="1"/>
          </p:nvPr>
        </p:nvSpPr>
        <p:spPr>
          <a:xfrm>
            <a:off x="373731" y="1837982"/>
            <a:ext cx="4037631" cy="4351338"/>
          </a:xfrm>
        </p:spPr>
        <p:txBody>
          <a:bodyPr vert="horz" lIns="91440" tIns="45720" rIns="91440" bIns="45720" rtlCol="0" anchor="t">
            <a:normAutofit/>
          </a:bodyPr>
          <a:lstStyle/>
          <a:p>
            <a:r>
              <a:rPr lang="en-US" dirty="0"/>
              <a:t>Mary Ellen Solt</a:t>
            </a:r>
          </a:p>
          <a:p>
            <a:r>
              <a:rPr lang="en-US" dirty="0"/>
              <a:t>Mira Schendel</a:t>
            </a:r>
          </a:p>
          <a:p>
            <a:r>
              <a:rPr lang="en-US" dirty="0"/>
              <a:t>Lilian </a:t>
            </a:r>
            <a:r>
              <a:rPr lang="en-US" dirty="0" err="1"/>
              <a:t>Lijn</a:t>
            </a:r>
            <a:endParaRPr lang="en-US" dirty="0"/>
          </a:p>
          <a:p>
            <a:r>
              <a:rPr lang="en-US" dirty="0"/>
              <a:t>Isle Garnier</a:t>
            </a:r>
          </a:p>
          <a:p>
            <a:r>
              <a:rPr lang="en-US" dirty="0"/>
              <a:t>Mirella Bentivoglio</a:t>
            </a:r>
          </a:p>
          <a:p>
            <a:r>
              <a:rPr lang="en-US" dirty="0">
                <a:latin typeface="Aptos Display"/>
              </a:rPr>
              <a:t>Ewa Partum</a:t>
            </a:r>
            <a:endParaRPr lang="en-US" dirty="0"/>
          </a:p>
        </p:txBody>
      </p:sp>
      <p:sp>
        <p:nvSpPr>
          <p:cNvPr id="2" name="TextBox 1">
            <a:extLst>
              <a:ext uri="{FF2B5EF4-FFF2-40B4-BE49-F238E27FC236}">
                <a16:creationId xmlns:a16="http://schemas.microsoft.com/office/drawing/2014/main" id="{BDF3C9EE-4295-5DA8-56D5-99179581E8B6}"/>
              </a:ext>
            </a:extLst>
          </p:cNvPr>
          <p:cNvSpPr txBox="1"/>
          <p:nvPr/>
        </p:nvSpPr>
        <p:spPr>
          <a:xfrm>
            <a:off x="606899" y="433038"/>
            <a:ext cx="3250762" cy="646331"/>
          </a:xfrm>
          <a:prstGeom prst="rect">
            <a:avLst/>
          </a:prstGeom>
          <a:noFill/>
        </p:spPr>
        <p:txBody>
          <a:bodyPr wrap="none" rtlCol="0">
            <a:spAutoFit/>
          </a:bodyPr>
          <a:lstStyle/>
          <a:p>
            <a:r>
              <a:rPr lang="en-US" sz="3600" dirty="0"/>
              <a:t>Concrete Poets</a:t>
            </a:r>
          </a:p>
        </p:txBody>
      </p:sp>
      <p:pic>
        <p:nvPicPr>
          <p:cNvPr id="5" name="Picture 4">
            <a:extLst>
              <a:ext uri="{FF2B5EF4-FFF2-40B4-BE49-F238E27FC236}">
                <a16:creationId xmlns:a16="http://schemas.microsoft.com/office/drawing/2014/main" id="{3882DA76-4C11-543D-1930-CCEF641DFD2E}"/>
              </a:ext>
            </a:extLst>
          </p:cNvPr>
          <p:cNvPicPr>
            <a:picLocks noChangeAspect="1"/>
          </p:cNvPicPr>
          <p:nvPr/>
        </p:nvPicPr>
        <p:blipFill>
          <a:blip r:embed="rId2"/>
          <a:stretch>
            <a:fillRect/>
          </a:stretch>
        </p:blipFill>
        <p:spPr>
          <a:xfrm>
            <a:off x="3605286" y="1396312"/>
            <a:ext cx="3175000" cy="4152900"/>
          </a:xfrm>
          <a:prstGeom prst="rect">
            <a:avLst/>
          </a:prstGeom>
        </p:spPr>
      </p:pic>
      <p:pic>
        <p:nvPicPr>
          <p:cNvPr id="6" name="Picture 5">
            <a:extLst>
              <a:ext uri="{FF2B5EF4-FFF2-40B4-BE49-F238E27FC236}">
                <a16:creationId xmlns:a16="http://schemas.microsoft.com/office/drawing/2014/main" id="{36FBB517-1B39-B04B-0286-DA88BAB9D54B}"/>
              </a:ext>
            </a:extLst>
          </p:cNvPr>
          <p:cNvPicPr>
            <a:picLocks noChangeAspect="1"/>
          </p:cNvPicPr>
          <p:nvPr/>
        </p:nvPicPr>
        <p:blipFill>
          <a:blip r:embed="rId3"/>
          <a:stretch>
            <a:fillRect/>
          </a:stretch>
        </p:blipFill>
        <p:spPr>
          <a:xfrm>
            <a:off x="7438768" y="1150671"/>
            <a:ext cx="4581666" cy="4581666"/>
          </a:xfrm>
          <a:prstGeom prst="rect">
            <a:avLst/>
          </a:prstGeom>
        </p:spPr>
      </p:pic>
    </p:spTree>
    <p:extLst>
      <p:ext uri="{BB962C8B-B14F-4D97-AF65-F5344CB8AC3E}">
        <p14:creationId xmlns:p14="http://schemas.microsoft.com/office/powerpoint/2010/main" val="1560037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FC943-BB47-6CCE-9A97-926C2706877C}"/>
              </a:ext>
            </a:extLst>
          </p:cNvPr>
          <p:cNvSpPr>
            <a:spLocks noGrp="1"/>
          </p:cNvSpPr>
          <p:nvPr>
            <p:ph type="title"/>
          </p:nvPr>
        </p:nvSpPr>
        <p:spPr>
          <a:xfrm>
            <a:off x="838200" y="365125"/>
            <a:ext cx="10564906" cy="1325563"/>
          </a:xfrm>
        </p:spPr>
        <p:txBody>
          <a:bodyPr>
            <a:normAutofit fontScale="90000"/>
          </a:bodyPr>
          <a:lstStyle/>
          <a:p>
            <a:r>
              <a:rPr lang="en-GB" sz="3100"/>
              <a:t>Mira Schendel's work is a visual manifestation of language, capturing voice, words, and gestures.</a:t>
            </a:r>
            <a:br>
              <a:rPr lang="en-GB"/>
            </a:br>
            <a:endParaRPr lang="en-US" dirty="0"/>
          </a:p>
        </p:txBody>
      </p:sp>
      <p:pic>
        <p:nvPicPr>
          <p:cNvPr id="4" name="Content Placeholder 3">
            <a:extLst>
              <a:ext uri="{FF2B5EF4-FFF2-40B4-BE49-F238E27FC236}">
                <a16:creationId xmlns:a16="http://schemas.microsoft.com/office/drawing/2014/main" id="{5CA8D98A-C41C-ADAC-524D-4D855F58B91B}"/>
              </a:ext>
            </a:extLst>
          </p:cNvPr>
          <p:cNvPicPr>
            <a:picLocks noGrp="1" noChangeAspect="1"/>
          </p:cNvPicPr>
          <p:nvPr>
            <p:ph idx="1"/>
          </p:nvPr>
        </p:nvPicPr>
        <p:blipFill>
          <a:blip r:embed="rId2"/>
          <a:stretch>
            <a:fillRect/>
          </a:stretch>
        </p:blipFill>
        <p:spPr>
          <a:xfrm>
            <a:off x="7180729" y="1288755"/>
            <a:ext cx="2549341" cy="2217433"/>
          </a:xfrm>
          <a:prstGeom prst="rect">
            <a:avLst/>
          </a:prstGeom>
        </p:spPr>
      </p:pic>
      <p:pic>
        <p:nvPicPr>
          <p:cNvPr id="5" name="Picture 4">
            <a:extLst>
              <a:ext uri="{FF2B5EF4-FFF2-40B4-BE49-F238E27FC236}">
                <a16:creationId xmlns:a16="http://schemas.microsoft.com/office/drawing/2014/main" id="{36943D06-7870-8AF8-3F0C-E9F3094B36F6}"/>
              </a:ext>
            </a:extLst>
          </p:cNvPr>
          <p:cNvPicPr>
            <a:picLocks noChangeAspect="1"/>
          </p:cNvPicPr>
          <p:nvPr/>
        </p:nvPicPr>
        <p:blipFill>
          <a:blip r:embed="rId3"/>
          <a:stretch>
            <a:fillRect/>
          </a:stretch>
        </p:blipFill>
        <p:spPr>
          <a:xfrm>
            <a:off x="185270" y="2003752"/>
            <a:ext cx="5689600" cy="4203700"/>
          </a:xfrm>
          <a:prstGeom prst="rect">
            <a:avLst/>
          </a:prstGeom>
        </p:spPr>
      </p:pic>
      <p:pic>
        <p:nvPicPr>
          <p:cNvPr id="6" name="Picture 5">
            <a:extLst>
              <a:ext uri="{FF2B5EF4-FFF2-40B4-BE49-F238E27FC236}">
                <a16:creationId xmlns:a16="http://schemas.microsoft.com/office/drawing/2014/main" id="{8265E4B1-2ED8-752B-4D18-BB655428DC91}"/>
              </a:ext>
            </a:extLst>
          </p:cNvPr>
          <p:cNvPicPr>
            <a:picLocks noChangeAspect="1"/>
          </p:cNvPicPr>
          <p:nvPr/>
        </p:nvPicPr>
        <p:blipFill>
          <a:blip r:embed="rId4"/>
          <a:stretch>
            <a:fillRect/>
          </a:stretch>
        </p:blipFill>
        <p:spPr>
          <a:xfrm>
            <a:off x="6317132" y="3776026"/>
            <a:ext cx="4584700" cy="2337297"/>
          </a:xfrm>
          <a:prstGeom prst="rect">
            <a:avLst/>
          </a:prstGeom>
        </p:spPr>
      </p:pic>
    </p:spTree>
    <p:extLst>
      <p:ext uri="{BB962C8B-B14F-4D97-AF65-F5344CB8AC3E}">
        <p14:creationId xmlns:p14="http://schemas.microsoft.com/office/powerpoint/2010/main" val="79052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4D695-C0BA-7E3A-D4B6-F29F7A33B939}"/>
              </a:ext>
            </a:extLst>
          </p:cNvPr>
          <p:cNvPicPr>
            <a:picLocks noChangeAspect="1"/>
          </p:cNvPicPr>
          <p:nvPr/>
        </p:nvPicPr>
        <p:blipFill>
          <a:blip r:embed="rId3"/>
          <a:stretch>
            <a:fillRect/>
          </a:stretch>
        </p:blipFill>
        <p:spPr>
          <a:xfrm>
            <a:off x="4610364" y="1149178"/>
            <a:ext cx="7474689" cy="5595338"/>
          </a:xfrm>
          <a:prstGeom prst="rect">
            <a:avLst/>
          </a:prstGeom>
        </p:spPr>
      </p:pic>
      <p:pic>
        <p:nvPicPr>
          <p:cNvPr id="4" name="Picture 3">
            <a:extLst>
              <a:ext uri="{FF2B5EF4-FFF2-40B4-BE49-F238E27FC236}">
                <a16:creationId xmlns:a16="http://schemas.microsoft.com/office/drawing/2014/main" id="{6F4C41AD-1378-276A-3D1D-65045B39498B}"/>
              </a:ext>
            </a:extLst>
          </p:cNvPr>
          <p:cNvPicPr>
            <a:picLocks noChangeAspect="1"/>
          </p:cNvPicPr>
          <p:nvPr/>
        </p:nvPicPr>
        <p:blipFill>
          <a:blip r:embed="rId4"/>
          <a:stretch>
            <a:fillRect/>
          </a:stretch>
        </p:blipFill>
        <p:spPr>
          <a:xfrm>
            <a:off x="387349" y="2474741"/>
            <a:ext cx="5265943" cy="3941934"/>
          </a:xfrm>
          <a:prstGeom prst="rect">
            <a:avLst/>
          </a:prstGeom>
        </p:spPr>
      </p:pic>
      <p:sp>
        <p:nvSpPr>
          <p:cNvPr id="7" name="Title 1">
            <a:extLst>
              <a:ext uri="{FF2B5EF4-FFF2-40B4-BE49-F238E27FC236}">
                <a16:creationId xmlns:a16="http://schemas.microsoft.com/office/drawing/2014/main" id="{A469B46D-0EDE-B869-AD05-0DCDB24F3DF5}"/>
              </a:ext>
            </a:extLst>
          </p:cNvPr>
          <p:cNvSpPr>
            <a:spLocks noGrp="1"/>
          </p:cNvSpPr>
          <p:nvPr>
            <p:ph type="title"/>
          </p:nvPr>
        </p:nvSpPr>
        <p:spPr>
          <a:xfrm>
            <a:off x="387349" y="113484"/>
            <a:ext cx="10515600" cy="1325563"/>
          </a:xfrm>
        </p:spPr>
        <p:txBody>
          <a:bodyPr/>
          <a:lstStyle/>
          <a:p>
            <a:r>
              <a:rPr lang="en-US"/>
              <a:t>Ewa Partum – Active Poetry. 1971-73 </a:t>
            </a:r>
          </a:p>
        </p:txBody>
      </p:sp>
    </p:spTree>
    <p:extLst>
      <p:ext uri="{BB962C8B-B14F-4D97-AF65-F5344CB8AC3E}">
        <p14:creationId xmlns:p14="http://schemas.microsoft.com/office/powerpoint/2010/main" val="86877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9EE00-E99D-89FE-D65D-1B31D1EEF300}"/>
              </a:ext>
            </a:extLst>
          </p:cNvPr>
          <p:cNvSpPr>
            <a:spLocks noGrp="1"/>
          </p:cNvSpPr>
          <p:nvPr>
            <p:ph type="title"/>
          </p:nvPr>
        </p:nvSpPr>
        <p:spPr>
          <a:xfrm>
            <a:off x="119061" y="500489"/>
            <a:ext cx="11953878" cy="1325563"/>
          </a:xfrm>
        </p:spPr>
        <p:txBody>
          <a:bodyPr>
            <a:normAutofit fontScale="90000"/>
          </a:bodyPr>
          <a:lstStyle/>
          <a:p>
            <a:br>
              <a:rPr lang="en-US" dirty="0"/>
            </a:br>
            <a:br>
              <a:rPr lang="en-US" dirty="0"/>
            </a:br>
            <a:r>
              <a:rPr lang="en-GB" sz="2700" dirty="0"/>
              <a:t>I consider my shows like giving an elephant's tail. When a blind man says "what's an elephant", you lead the man to an elephant and let him grasp the tail and say "that's an elephant". The existing material in the gallery is like an elephant's tail and the larger part is in your mind. But you have to give a tail to lead into it. The thing is to promote a physical participation that will lead you into this larger area of mind. What I'm trying </a:t>
            </a:r>
            <a:r>
              <a:rPr lang="en-GB" sz="2700" i="1" dirty="0"/>
              <a:t>to do is make something happen by throwing a pebble into the water and creating ripples. </a:t>
            </a:r>
            <a:r>
              <a:rPr lang="en-GB" sz="2200" dirty="0"/>
              <a:t>Yoko Ono </a:t>
            </a:r>
            <a:r>
              <a:rPr lang="en-GB" sz="2200" i="1" dirty="0"/>
              <a:t>Facebook</a:t>
            </a:r>
            <a:r>
              <a:rPr lang="en-GB" sz="2200" dirty="0"/>
              <a:t> post, March 16, 2020</a:t>
            </a:r>
            <a:endParaRPr lang="en-US" sz="2200" dirty="0"/>
          </a:p>
        </p:txBody>
      </p:sp>
      <p:sp>
        <p:nvSpPr>
          <p:cNvPr id="8" name="TextBox 7">
            <a:extLst>
              <a:ext uri="{FF2B5EF4-FFF2-40B4-BE49-F238E27FC236}">
                <a16:creationId xmlns:a16="http://schemas.microsoft.com/office/drawing/2014/main" id="{D5EC8C28-3F82-AA57-1B18-4D64A651BF51}"/>
              </a:ext>
            </a:extLst>
          </p:cNvPr>
          <p:cNvSpPr txBox="1"/>
          <p:nvPr/>
        </p:nvSpPr>
        <p:spPr>
          <a:xfrm>
            <a:off x="119061" y="-257805"/>
            <a:ext cx="11901487" cy="1384995"/>
          </a:xfrm>
          <a:prstGeom prst="rect">
            <a:avLst/>
          </a:prstGeom>
          <a:noFill/>
        </p:spPr>
        <p:txBody>
          <a:bodyPr wrap="square" lIns="91440" tIns="45720" rIns="91440" bIns="45720" anchor="t">
            <a:spAutoFit/>
          </a:bodyPr>
          <a:lstStyle/>
          <a:p>
            <a:br>
              <a:rPr lang="en-US" sz="2800" dirty="0">
                <a:latin typeface="Helvetica" pitchFamily="2" charset="0"/>
              </a:rPr>
            </a:br>
            <a:r>
              <a:rPr lang="en-US" sz="2800" dirty="0">
                <a:latin typeface="Helvetica"/>
                <a:cs typeface="Helvetica"/>
              </a:rPr>
              <a:t>Yoko Ono Music of the Mind, Tate Modern, 15 Feb- 1 September 2024</a:t>
            </a:r>
            <a:br>
              <a:rPr lang="en-US" sz="2800" dirty="0">
                <a:latin typeface="Helvetica" pitchFamily="2" charset="0"/>
              </a:rPr>
            </a:br>
            <a:endParaRPr lang="en-US" sz="2800" dirty="0">
              <a:latin typeface="Helvetica"/>
              <a:cs typeface="Helvetica"/>
            </a:endParaRPr>
          </a:p>
        </p:txBody>
      </p:sp>
      <p:pic>
        <p:nvPicPr>
          <p:cNvPr id="13" name="Picture 12" descr="A wall full of white paper&#10;&#10;Description automatically generated">
            <a:extLst>
              <a:ext uri="{FF2B5EF4-FFF2-40B4-BE49-F238E27FC236}">
                <a16:creationId xmlns:a16="http://schemas.microsoft.com/office/drawing/2014/main" id="{9F080039-02BC-0BAE-4222-E6AC56AC94BC}"/>
              </a:ext>
            </a:extLst>
          </p:cNvPr>
          <p:cNvPicPr>
            <a:picLocks noChangeAspect="1"/>
          </p:cNvPicPr>
          <p:nvPr/>
        </p:nvPicPr>
        <p:blipFill>
          <a:blip r:embed="rId3"/>
          <a:stretch>
            <a:fillRect/>
          </a:stretch>
        </p:blipFill>
        <p:spPr>
          <a:xfrm>
            <a:off x="5504046" y="3148567"/>
            <a:ext cx="2569847" cy="3391997"/>
          </a:xfrm>
          <a:prstGeom prst="rect">
            <a:avLst/>
          </a:prstGeom>
        </p:spPr>
      </p:pic>
      <p:pic>
        <p:nvPicPr>
          <p:cNvPr id="3" name="Picture 2">
            <a:extLst>
              <a:ext uri="{FF2B5EF4-FFF2-40B4-BE49-F238E27FC236}">
                <a16:creationId xmlns:a16="http://schemas.microsoft.com/office/drawing/2014/main" id="{8DBF53F6-7794-9782-875F-F7EF2BBB0BF3}"/>
              </a:ext>
            </a:extLst>
          </p:cNvPr>
          <p:cNvPicPr>
            <a:picLocks noChangeAspect="1"/>
          </p:cNvPicPr>
          <p:nvPr/>
        </p:nvPicPr>
        <p:blipFill>
          <a:blip r:embed="rId4"/>
          <a:stretch>
            <a:fillRect/>
          </a:stretch>
        </p:blipFill>
        <p:spPr>
          <a:xfrm>
            <a:off x="200466" y="3184648"/>
            <a:ext cx="5063273" cy="3391997"/>
          </a:xfrm>
          <a:prstGeom prst="rect">
            <a:avLst/>
          </a:prstGeom>
        </p:spPr>
      </p:pic>
      <p:pic>
        <p:nvPicPr>
          <p:cNvPr id="4" name="Picture 3">
            <a:extLst>
              <a:ext uri="{FF2B5EF4-FFF2-40B4-BE49-F238E27FC236}">
                <a16:creationId xmlns:a16="http://schemas.microsoft.com/office/drawing/2014/main" id="{6A4DCE21-30AC-F5D4-AA8F-6BE36C87BBCD}"/>
              </a:ext>
            </a:extLst>
          </p:cNvPr>
          <p:cNvPicPr>
            <a:picLocks noChangeAspect="1"/>
          </p:cNvPicPr>
          <p:nvPr/>
        </p:nvPicPr>
        <p:blipFill>
          <a:blip r:embed="rId5"/>
          <a:stretch>
            <a:fillRect/>
          </a:stretch>
        </p:blipFill>
        <p:spPr>
          <a:xfrm>
            <a:off x="8749862" y="2720274"/>
            <a:ext cx="3041027" cy="3820290"/>
          </a:xfrm>
          <a:prstGeom prst="rect">
            <a:avLst/>
          </a:prstGeom>
        </p:spPr>
      </p:pic>
      <p:sp>
        <p:nvSpPr>
          <p:cNvPr id="6" name="TextBox 5">
            <a:extLst>
              <a:ext uri="{FF2B5EF4-FFF2-40B4-BE49-F238E27FC236}">
                <a16:creationId xmlns:a16="http://schemas.microsoft.com/office/drawing/2014/main" id="{259C84BB-BD8F-7157-CDE8-A8B396EF44C1}"/>
              </a:ext>
            </a:extLst>
          </p:cNvPr>
          <p:cNvSpPr txBox="1"/>
          <p:nvPr/>
        </p:nvSpPr>
        <p:spPr>
          <a:xfrm>
            <a:off x="119060" y="6576645"/>
            <a:ext cx="9797449" cy="276999"/>
          </a:xfrm>
          <a:prstGeom prst="rect">
            <a:avLst/>
          </a:prstGeom>
          <a:noFill/>
        </p:spPr>
        <p:txBody>
          <a:bodyPr wrap="square">
            <a:spAutoFit/>
          </a:bodyPr>
          <a:lstStyle/>
          <a:p>
            <a:r>
              <a:rPr lang="en-GB" sz="1200" i="1" dirty="0"/>
              <a:t>https://</a:t>
            </a:r>
            <a:r>
              <a:rPr lang="en-GB" sz="1200" i="1" dirty="0" err="1"/>
              <a:t>www.on-curating.org</a:t>
            </a:r>
            <a:r>
              <a:rPr lang="en-GB" sz="1200" i="1" dirty="0"/>
              <a:t>/issue-51-reader/yoko-onos-touch-piece-a-work-in-multiple-media-19602009.html</a:t>
            </a:r>
            <a:endParaRPr lang="en-US" dirty="0"/>
          </a:p>
        </p:txBody>
      </p:sp>
    </p:spTree>
    <p:extLst>
      <p:ext uri="{BB962C8B-B14F-4D97-AF65-F5344CB8AC3E}">
        <p14:creationId xmlns:p14="http://schemas.microsoft.com/office/powerpoint/2010/main" val="92428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FAACF0-CD22-DEAA-3172-C5CBABF85882}"/>
              </a:ext>
            </a:extLst>
          </p:cNvPr>
          <p:cNvPicPr>
            <a:picLocks noChangeAspect="1"/>
          </p:cNvPicPr>
          <p:nvPr/>
        </p:nvPicPr>
        <p:blipFill>
          <a:blip r:embed="rId2"/>
          <a:srcRect r="-152" b="152"/>
          <a:stretch>
            <a:fillRect/>
          </a:stretch>
        </p:blipFill>
        <p:spPr>
          <a:xfrm>
            <a:off x="8154837" y="2142072"/>
            <a:ext cx="3850500" cy="3850982"/>
          </a:xfrm>
          <a:prstGeom prst="rect">
            <a:avLst/>
          </a:prstGeom>
        </p:spPr>
      </p:pic>
      <p:pic>
        <p:nvPicPr>
          <p:cNvPr id="3" name="Picture 2">
            <a:extLst>
              <a:ext uri="{FF2B5EF4-FFF2-40B4-BE49-F238E27FC236}">
                <a16:creationId xmlns:a16="http://schemas.microsoft.com/office/drawing/2014/main" id="{475CC0FD-6ACF-4A3A-288B-43C68B3E9DF8}"/>
              </a:ext>
            </a:extLst>
          </p:cNvPr>
          <p:cNvPicPr>
            <a:picLocks noChangeAspect="1"/>
          </p:cNvPicPr>
          <p:nvPr/>
        </p:nvPicPr>
        <p:blipFill>
          <a:blip r:embed="rId3"/>
          <a:stretch>
            <a:fillRect/>
          </a:stretch>
        </p:blipFill>
        <p:spPr>
          <a:xfrm>
            <a:off x="4028873" y="2140085"/>
            <a:ext cx="3874851" cy="3874852"/>
          </a:xfrm>
          <a:prstGeom prst="rect">
            <a:avLst/>
          </a:prstGeom>
        </p:spPr>
      </p:pic>
      <p:pic>
        <p:nvPicPr>
          <p:cNvPr id="5" name="Picture 4">
            <a:extLst>
              <a:ext uri="{FF2B5EF4-FFF2-40B4-BE49-F238E27FC236}">
                <a16:creationId xmlns:a16="http://schemas.microsoft.com/office/drawing/2014/main" id="{8C513F04-852A-D0D3-89D5-124FB26ECA38}"/>
              </a:ext>
            </a:extLst>
          </p:cNvPr>
          <p:cNvPicPr>
            <a:picLocks noChangeAspect="1"/>
          </p:cNvPicPr>
          <p:nvPr/>
        </p:nvPicPr>
        <p:blipFill>
          <a:blip r:embed="rId4"/>
          <a:stretch>
            <a:fillRect/>
          </a:stretch>
        </p:blipFill>
        <p:spPr>
          <a:xfrm>
            <a:off x="0" y="2131978"/>
            <a:ext cx="3858638" cy="3874852"/>
          </a:xfrm>
          <a:prstGeom prst="rect">
            <a:avLst/>
          </a:prstGeom>
        </p:spPr>
      </p:pic>
    </p:spTree>
    <p:extLst>
      <p:ext uri="{BB962C8B-B14F-4D97-AF65-F5344CB8AC3E}">
        <p14:creationId xmlns:p14="http://schemas.microsoft.com/office/powerpoint/2010/main" val="361632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E1B662-638A-B33D-0D91-4772E661436A}"/>
              </a:ext>
            </a:extLst>
          </p:cNvPr>
          <p:cNvPicPr>
            <a:picLocks noChangeAspect="1"/>
          </p:cNvPicPr>
          <p:nvPr/>
        </p:nvPicPr>
        <p:blipFill>
          <a:blip r:embed="rId3"/>
          <a:srcRect r="-197"/>
          <a:stretch>
            <a:fillRect/>
          </a:stretch>
        </p:blipFill>
        <p:spPr>
          <a:xfrm>
            <a:off x="119160" y="1073287"/>
            <a:ext cx="4027217" cy="4017880"/>
          </a:xfrm>
          <a:prstGeom prst="rect">
            <a:avLst/>
          </a:prstGeom>
        </p:spPr>
      </p:pic>
      <p:pic>
        <p:nvPicPr>
          <p:cNvPr id="6" name="Picture 5">
            <a:extLst>
              <a:ext uri="{FF2B5EF4-FFF2-40B4-BE49-F238E27FC236}">
                <a16:creationId xmlns:a16="http://schemas.microsoft.com/office/drawing/2014/main" id="{E3F50EBD-F3BB-312A-35D9-E263E54562B9}"/>
              </a:ext>
            </a:extLst>
          </p:cNvPr>
          <p:cNvPicPr>
            <a:picLocks noChangeAspect="1"/>
          </p:cNvPicPr>
          <p:nvPr/>
        </p:nvPicPr>
        <p:blipFill>
          <a:blip r:embed="rId4"/>
          <a:stretch>
            <a:fillRect/>
          </a:stretch>
        </p:blipFill>
        <p:spPr>
          <a:xfrm>
            <a:off x="4203043" y="1073287"/>
            <a:ext cx="4047167" cy="4050306"/>
          </a:xfrm>
          <a:prstGeom prst="rect">
            <a:avLst/>
          </a:prstGeom>
        </p:spPr>
      </p:pic>
      <p:pic>
        <p:nvPicPr>
          <p:cNvPr id="8" name="Picture 7">
            <a:extLst>
              <a:ext uri="{FF2B5EF4-FFF2-40B4-BE49-F238E27FC236}">
                <a16:creationId xmlns:a16="http://schemas.microsoft.com/office/drawing/2014/main" id="{70E7164D-B623-7EAD-9E41-53F401F1930F}"/>
              </a:ext>
            </a:extLst>
          </p:cNvPr>
          <p:cNvPicPr>
            <a:picLocks noChangeAspect="1"/>
          </p:cNvPicPr>
          <p:nvPr/>
        </p:nvPicPr>
        <p:blipFill>
          <a:blip r:embed="rId5"/>
          <a:stretch>
            <a:fillRect/>
          </a:stretch>
        </p:blipFill>
        <p:spPr>
          <a:xfrm>
            <a:off x="8306876" y="1105714"/>
            <a:ext cx="3937969" cy="4017879"/>
          </a:xfrm>
          <a:prstGeom prst="rect">
            <a:avLst/>
          </a:prstGeom>
        </p:spPr>
      </p:pic>
      <p:sp>
        <p:nvSpPr>
          <p:cNvPr id="3" name="TextBox 2">
            <a:extLst>
              <a:ext uri="{FF2B5EF4-FFF2-40B4-BE49-F238E27FC236}">
                <a16:creationId xmlns:a16="http://schemas.microsoft.com/office/drawing/2014/main" id="{EF199BC3-AF6F-1194-F871-AB23B5E03FFF}"/>
              </a:ext>
            </a:extLst>
          </p:cNvPr>
          <p:cNvSpPr txBox="1"/>
          <p:nvPr/>
        </p:nvSpPr>
        <p:spPr>
          <a:xfrm>
            <a:off x="119160" y="235721"/>
            <a:ext cx="9113713" cy="523220"/>
          </a:xfrm>
          <a:prstGeom prst="rect">
            <a:avLst/>
          </a:prstGeom>
          <a:noFill/>
        </p:spPr>
        <p:txBody>
          <a:bodyPr wrap="none" rtlCol="0">
            <a:spAutoFit/>
          </a:bodyPr>
          <a:lstStyle/>
          <a:p>
            <a:r>
              <a:rPr lang="en-US" sz="2800" dirty="0"/>
              <a:t>Concept: Make a word out of every single remaining letter</a:t>
            </a:r>
            <a:r>
              <a:rPr lang="en-US" dirty="0"/>
              <a:t>. </a:t>
            </a:r>
          </a:p>
        </p:txBody>
      </p:sp>
      <p:sp>
        <p:nvSpPr>
          <p:cNvPr id="5" name="TextBox 4">
            <a:extLst>
              <a:ext uri="{FF2B5EF4-FFF2-40B4-BE49-F238E27FC236}">
                <a16:creationId xmlns:a16="http://schemas.microsoft.com/office/drawing/2014/main" id="{9B73B4E4-1BC9-A85F-6A99-355307C7B2F3}"/>
              </a:ext>
            </a:extLst>
          </p:cNvPr>
          <p:cNvSpPr txBox="1"/>
          <p:nvPr/>
        </p:nvSpPr>
        <p:spPr>
          <a:xfrm>
            <a:off x="119161" y="5241766"/>
            <a:ext cx="12072839" cy="1754326"/>
          </a:xfrm>
          <a:prstGeom prst="rect">
            <a:avLst/>
          </a:prstGeom>
          <a:noFill/>
        </p:spPr>
        <p:txBody>
          <a:bodyPr wrap="square" rtlCol="0">
            <a:spAutoFit/>
          </a:bodyPr>
          <a:lstStyle/>
          <a:p>
            <a:r>
              <a:rPr lang="en-US" b="1" dirty="0"/>
              <a:t>Jike -</a:t>
            </a:r>
            <a:r>
              <a:rPr lang="en-GB" b="1" dirty="0"/>
              <a:t> Swahili: Female Animal</a:t>
            </a:r>
          </a:p>
          <a:p>
            <a:pPr lvl="0"/>
            <a:r>
              <a:rPr lang="en-GB" b="1" dirty="0"/>
              <a:t>Meaning:</a:t>
            </a:r>
            <a:r>
              <a:rPr lang="en-GB" dirty="0"/>
              <a:t> In Swahili, </a:t>
            </a:r>
            <a:r>
              <a:rPr lang="en-GB" i="1" dirty="0" err="1"/>
              <a:t>jike</a:t>
            </a:r>
            <a:r>
              <a:rPr lang="en-GB" dirty="0"/>
              <a:t> is a noun used to specify the female sex of an animal (it is not used for humans). </a:t>
            </a:r>
          </a:p>
          <a:p>
            <a:endParaRPr lang="en-US" dirty="0"/>
          </a:p>
          <a:p>
            <a:r>
              <a:rPr lang="en-US" b="1" dirty="0"/>
              <a:t>Hije - </a:t>
            </a:r>
            <a:r>
              <a:rPr lang="en-GB" b="1" dirty="0"/>
              <a:t>Albanian:</a:t>
            </a:r>
            <a:r>
              <a:rPr lang="en-GB" dirty="0"/>
              <a:t> The noun </a:t>
            </a:r>
            <a:r>
              <a:rPr lang="en-GB" i="1" dirty="0" err="1"/>
              <a:t>hije</a:t>
            </a:r>
            <a:r>
              <a:rPr lang="en-GB" dirty="0"/>
              <a:t> means shadow, shade, or a figurative dark/faint view. You can explore more definitions </a:t>
            </a:r>
          </a:p>
          <a:p>
            <a:r>
              <a:rPr lang="en-GB" dirty="0"/>
              <a:t>on the </a:t>
            </a:r>
            <a:r>
              <a:rPr lang="en-GB" dirty="0">
                <a:hlinkClick r:id="rId6"/>
              </a:rPr>
              <a:t>Fjalë Albanian Dictionary</a:t>
            </a:r>
            <a:r>
              <a:rPr lang="en-GB" dirty="0"/>
              <a:t>. [</a:t>
            </a:r>
            <a:r>
              <a:rPr lang="en-GB" dirty="0">
                <a:hlinkClick r:id="rId6"/>
              </a:rPr>
              <a:t>1</a:t>
            </a:r>
            <a:r>
              <a:rPr lang="en-GB" dirty="0"/>
              <a:t>, </a:t>
            </a:r>
            <a:r>
              <a:rPr lang="en-GB" dirty="0">
                <a:hlinkClick r:id="rId7"/>
              </a:rPr>
              <a:t>2</a:t>
            </a:r>
            <a:r>
              <a:rPr lang="en-GB" dirty="0"/>
              <a:t>]</a:t>
            </a:r>
          </a:p>
          <a:p>
            <a:endParaRPr lang="en-US" dirty="0"/>
          </a:p>
        </p:txBody>
      </p:sp>
    </p:spTree>
    <p:extLst>
      <p:ext uri="{BB962C8B-B14F-4D97-AF65-F5344CB8AC3E}">
        <p14:creationId xmlns:p14="http://schemas.microsoft.com/office/powerpoint/2010/main" val="611242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black and white background with white letters&#10;&#10;Description automatically generated">
            <a:extLst>
              <a:ext uri="{FF2B5EF4-FFF2-40B4-BE49-F238E27FC236}">
                <a16:creationId xmlns:a16="http://schemas.microsoft.com/office/drawing/2014/main" id="{E7FB9176-3B89-86F3-2B8E-D2A33AA9D9DC}"/>
              </a:ext>
            </a:extLst>
          </p:cNvPr>
          <p:cNvPicPr>
            <a:picLocks noChangeAspect="1"/>
          </p:cNvPicPr>
          <p:nvPr/>
        </p:nvPicPr>
        <p:blipFill>
          <a:blip r:embed="rId2"/>
          <a:stretch>
            <a:fillRect/>
          </a:stretch>
        </p:blipFill>
        <p:spPr>
          <a:xfrm>
            <a:off x="0" y="1149724"/>
            <a:ext cx="6078069" cy="4558552"/>
          </a:xfrm>
          <a:prstGeom prst="rect">
            <a:avLst/>
          </a:prstGeom>
        </p:spPr>
      </p:pic>
      <p:pic>
        <p:nvPicPr>
          <p:cNvPr id="12" name="Picture 11" descr="A close-up of a person's hand&#10;&#10;Description automatically generated">
            <a:extLst>
              <a:ext uri="{FF2B5EF4-FFF2-40B4-BE49-F238E27FC236}">
                <a16:creationId xmlns:a16="http://schemas.microsoft.com/office/drawing/2014/main" id="{54FB56DE-2D2C-FFDB-F139-8F245AA685F9}"/>
              </a:ext>
            </a:extLst>
          </p:cNvPr>
          <p:cNvPicPr>
            <a:picLocks noChangeAspect="1"/>
          </p:cNvPicPr>
          <p:nvPr/>
        </p:nvPicPr>
        <p:blipFill>
          <a:blip r:embed="rId3"/>
          <a:stretch>
            <a:fillRect/>
          </a:stretch>
        </p:blipFill>
        <p:spPr>
          <a:xfrm>
            <a:off x="3739517" y="1149724"/>
            <a:ext cx="7772400" cy="4558552"/>
          </a:xfrm>
          <a:prstGeom prst="rect">
            <a:avLst/>
          </a:prstGeom>
        </p:spPr>
      </p:pic>
      <p:pic>
        <p:nvPicPr>
          <p:cNvPr id="2" name="Picture 1" descr="A close up of a machine&#10;&#10;AI-generated content may be incorrect.">
            <a:extLst>
              <a:ext uri="{FF2B5EF4-FFF2-40B4-BE49-F238E27FC236}">
                <a16:creationId xmlns:a16="http://schemas.microsoft.com/office/drawing/2014/main" id="{86DB2686-A02D-A861-51B6-A91BFE502A4E}"/>
              </a:ext>
            </a:extLst>
          </p:cNvPr>
          <p:cNvPicPr>
            <a:picLocks noChangeAspect="1"/>
          </p:cNvPicPr>
          <p:nvPr/>
        </p:nvPicPr>
        <p:blipFill>
          <a:blip r:embed="rId4">
            <a:alphaModFix amt="63000"/>
          </a:blip>
          <a:stretch>
            <a:fillRect/>
          </a:stretch>
        </p:blipFill>
        <p:spPr>
          <a:xfrm>
            <a:off x="6078069" y="1149724"/>
            <a:ext cx="6113931" cy="4597262"/>
          </a:xfrm>
          <a:prstGeom prst="rect">
            <a:avLst/>
          </a:prstGeom>
        </p:spPr>
      </p:pic>
    </p:spTree>
    <p:extLst>
      <p:ext uri="{BB962C8B-B14F-4D97-AF65-F5344CB8AC3E}">
        <p14:creationId xmlns:p14="http://schemas.microsoft.com/office/powerpoint/2010/main" val="1673921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5CA43-7549-A6DF-C6A3-145D6BACA058}"/>
              </a:ext>
            </a:extLst>
          </p:cNvPr>
          <p:cNvSpPr>
            <a:spLocks noGrp="1"/>
          </p:cNvSpPr>
          <p:nvPr>
            <p:ph type="title"/>
          </p:nvPr>
        </p:nvSpPr>
        <p:spPr>
          <a:xfrm>
            <a:off x="285750" y="286297"/>
            <a:ext cx="11620500" cy="1325563"/>
          </a:xfrm>
        </p:spPr>
        <p:txBody>
          <a:bodyPr>
            <a:normAutofit fontScale="90000"/>
          </a:bodyPr>
          <a:lstStyle/>
          <a:p>
            <a:r>
              <a:rPr lang="en-US" dirty="0"/>
              <a:t>The </a:t>
            </a:r>
            <a:r>
              <a:rPr lang="en-US" dirty="0" err="1"/>
              <a:t>Oulipio</a:t>
            </a:r>
            <a:r>
              <a:rPr lang="en-US" dirty="0"/>
              <a:t> - workshop for potential literature </a:t>
            </a:r>
            <a:br>
              <a:rPr lang="en-US" dirty="0"/>
            </a:br>
            <a:r>
              <a:rPr lang="en-GB" sz="4000" dirty="0"/>
              <a:t>Raymond Queneau and mathematician François Le </a:t>
            </a:r>
            <a:r>
              <a:rPr lang="en-GB" sz="4000" dirty="0" err="1"/>
              <a:t>Lionnais</a:t>
            </a:r>
            <a:br>
              <a:rPr lang="en-GB" sz="4000" dirty="0"/>
            </a:br>
            <a:r>
              <a:rPr lang="en-GB" sz="4000" dirty="0"/>
              <a:t>George Perec, Italo Calvino, Marcel Duchamp…</a:t>
            </a:r>
            <a:endParaRPr lang="en-US" sz="4000" dirty="0"/>
          </a:p>
        </p:txBody>
      </p:sp>
      <p:sp>
        <p:nvSpPr>
          <p:cNvPr id="6" name="TextBox 5">
            <a:extLst>
              <a:ext uri="{FF2B5EF4-FFF2-40B4-BE49-F238E27FC236}">
                <a16:creationId xmlns:a16="http://schemas.microsoft.com/office/drawing/2014/main" id="{8270F750-FE4A-014C-9DDE-6AC88CB1A730}"/>
              </a:ext>
            </a:extLst>
          </p:cNvPr>
          <p:cNvSpPr txBox="1"/>
          <p:nvPr/>
        </p:nvSpPr>
        <p:spPr>
          <a:xfrm>
            <a:off x="0" y="1611860"/>
            <a:ext cx="6101254" cy="4985980"/>
          </a:xfrm>
          <a:prstGeom prst="rect">
            <a:avLst/>
          </a:prstGeom>
          <a:noFill/>
        </p:spPr>
        <p:txBody>
          <a:bodyPr wrap="square">
            <a:spAutoFit/>
          </a:bodyPr>
          <a:lstStyle/>
          <a:p>
            <a:pPr marL="0" marR="0" lvl="0" indent="-342900" algn="l" latinLnBrk="0">
              <a:buFont typeface="Arial" panose="020B0604020202020204" pitchFamily="34" charset="0"/>
              <a:buChar char="•"/>
            </a:pPr>
            <a:r>
              <a:rPr lang="en-GB" sz="2000" b="1" i="0" dirty="0">
                <a:solidFill>
                  <a:schemeClr val="tx1"/>
                </a:solidFill>
                <a:effectLst/>
                <a:latin typeface="+mj-lt"/>
                <a:hlinkClick r:id="rId2"/>
              </a:rPr>
              <a:t>OuLiPo</a:t>
            </a:r>
          </a:p>
          <a:p>
            <a:pPr marL="0" marR="0" lvl="0" indent="-342900" algn="l">
              <a:buFont typeface="Arial" panose="020B0604020202020204" pitchFamily="34" charset="0"/>
              <a:buChar char="•"/>
            </a:pPr>
            <a:r>
              <a:rPr lang="en-GB" sz="2000" b="0" i="0" dirty="0">
                <a:solidFill>
                  <a:schemeClr val="tx1"/>
                </a:solidFill>
                <a:effectLst/>
                <a:latin typeface="+mj-lt"/>
              </a:rPr>
              <a:t>An acronym for </a:t>
            </a:r>
            <a:r>
              <a:rPr lang="en-GB" sz="2000" b="0" i="0" dirty="0" err="1">
                <a:solidFill>
                  <a:schemeClr val="tx1"/>
                </a:solidFill>
                <a:effectLst/>
                <a:latin typeface="+mj-lt"/>
              </a:rPr>
              <a:t>Ouvroir</a:t>
            </a:r>
            <a:r>
              <a:rPr lang="en-GB" sz="2000" b="0" i="0" dirty="0">
                <a:solidFill>
                  <a:schemeClr val="tx1"/>
                </a:solidFill>
                <a:effectLst/>
                <a:latin typeface="+mj-lt"/>
              </a:rPr>
              <a:t> de Littérature </a:t>
            </a:r>
            <a:r>
              <a:rPr lang="en-GB" sz="2000" b="0" i="0" dirty="0" err="1">
                <a:solidFill>
                  <a:schemeClr val="tx1"/>
                </a:solidFill>
                <a:effectLst/>
                <a:latin typeface="+mj-lt"/>
              </a:rPr>
              <a:t>Potentielle</a:t>
            </a:r>
            <a:r>
              <a:rPr lang="en-GB" sz="2000" b="0" i="0" dirty="0">
                <a:solidFill>
                  <a:schemeClr val="tx1"/>
                </a:solidFill>
                <a:effectLst/>
                <a:latin typeface="+mj-lt"/>
              </a:rPr>
              <a:t> (Workshop for Potential Literature), a group of writers and mathematicians formed in France in 1960 by poet Raymond Queneau and mathematician François Le </a:t>
            </a:r>
            <a:r>
              <a:rPr lang="en-GB" sz="2000" b="0" i="0" dirty="0" err="1">
                <a:solidFill>
                  <a:schemeClr val="tx1"/>
                </a:solidFill>
                <a:effectLst/>
                <a:latin typeface="+mj-lt"/>
              </a:rPr>
              <a:t>Lionnais</a:t>
            </a:r>
            <a:r>
              <a:rPr lang="en-GB" sz="2000" b="0" i="0" dirty="0">
                <a:solidFill>
                  <a:schemeClr val="tx1"/>
                </a:solidFill>
                <a:effectLst/>
                <a:latin typeface="+mj-lt"/>
              </a:rPr>
              <a:t>. Unlike the </a:t>
            </a:r>
            <a:r>
              <a:rPr lang="en-GB" sz="2000" b="0" i="0" dirty="0">
                <a:solidFill>
                  <a:schemeClr val="tx1"/>
                </a:solidFill>
                <a:effectLst/>
                <a:latin typeface="+mj-lt"/>
                <a:hlinkClick r:id="rId3"/>
              </a:rPr>
              <a:t>Dada</a:t>
            </a:r>
            <a:r>
              <a:rPr lang="en-GB" sz="2000" b="0" i="0" dirty="0">
                <a:solidFill>
                  <a:schemeClr val="tx1"/>
                </a:solidFill>
                <a:effectLst/>
                <a:latin typeface="+mj-lt"/>
              </a:rPr>
              <a:t> and </a:t>
            </a:r>
            <a:r>
              <a:rPr lang="en-GB" sz="2000" b="0" i="0" dirty="0">
                <a:solidFill>
                  <a:schemeClr val="tx1"/>
                </a:solidFill>
                <a:effectLst/>
                <a:latin typeface="+mj-lt"/>
                <a:hlinkClick r:id="rId4"/>
              </a:rPr>
              <a:t>surrealist</a:t>
            </a:r>
            <a:r>
              <a:rPr lang="en-GB" sz="2000" b="0" i="0" dirty="0">
                <a:solidFill>
                  <a:schemeClr val="tx1"/>
                </a:solidFill>
                <a:effectLst/>
                <a:latin typeface="+mj-lt"/>
              </a:rPr>
              <a:t> movements, </a:t>
            </a:r>
            <a:r>
              <a:rPr lang="en-GB" sz="2000" b="0" i="0" dirty="0" err="1">
                <a:solidFill>
                  <a:schemeClr val="tx1"/>
                </a:solidFill>
                <a:effectLst/>
                <a:latin typeface="+mj-lt"/>
              </a:rPr>
              <a:t>OuLiPo</a:t>
            </a:r>
            <a:r>
              <a:rPr lang="en-GB" sz="2000" b="0" i="0" dirty="0">
                <a:solidFill>
                  <a:schemeClr val="tx1"/>
                </a:solidFill>
                <a:effectLst/>
                <a:latin typeface="+mj-lt"/>
              </a:rPr>
              <a:t> rejects spontaneous chance and the subconscious as sources of literary creativity. Instead, the group emphasizes systematic, self-restricting means of making texts. For example, the technique known as n + 7 replaces every noun in an existing text with the noun that follows seven entries after it in the dictionary. Notable members of this group include the novelists Georges Perec and Italo Calvino, poet </a:t>
            </a:r>
            <a:r>
              <a:rPr lang="en-GB" sz="2000" b="0" i="0" dirty="0">
                <a:solidFill>
                  <a:schemeClr val="tx1"/>
                </a:solidFill>
                <a:effectLst/>
                <a:latin typeface="+mj-lt"/>
                <a:hlinkClick r:id="rId5"/>
              </a:rPr>
              <a:t>Oskar Pastior</a:t>
            </a:r>
            <a:r>
              <a:rPr lang="en-GB" sz="2000" b="0" i="0" dirty="0">
                <a:solidFill>
                  <a:schemeClr val="tx1"/>
                </a:solidFill>
                <a:effectLst/>
                <a:latin typeface="+mj-lt"/>
              </a:rPr>
              <a:t>, and poet/mathematician </a:t>
            </a:r>
            <a:r>
              <a:rPr lang="en-GB" sz="2000" b="0" i="0" dirty="0">
                <a:solidFill>
                  <a:schemeClr val="tx1"/>
                </a:solidFill>
                <a:effectLst/>
                <a:latin typeface="+mj-lt"/>
                <a:hlinkClick r:id="rId6"/>
              </a:rPr>
              <a:t>Jacques Roubaud</a:t>
            </a:r>
            <a:r>
              <a:rPr lang="en-GB" sz="2000" b="0" i="0" dirty="0">
                <a:solidFill>
                  <a:schemeClr val="tx1"/>
                </a:solidFill>
                <a:effectLst/>
                <a:latin typeface="+mj-lt"/>
              </a:rPr>
              <a:t>.</a:t>
            </a:r>
          </a:p>
          <a:p>
            <a:pPr lvl="0"/>
            <a:r>
              <a:rPr lang="en-GB" dirty="0">
                <a:solidFill>
                  <a:srgbClr val="000000"/>
                </a:solidFill>
                <a:latin typeface="+mj-lt"/>
              </a:rPr>
              <a:t>https://</a:t>
            </a:r>
            <a:r>
              <a:rPr lang="en-GB" dirty="0" err="1">
                <a:solidFill>
                  <a:srgbClr val="000000"/>
                </a:solidFill>
                <a:latin typeface="+mj-lt"/>
              </a:rPr>
              <a:t>www.poetryfoundation.org</a:t>
            </a:r>
            <a:r>
              <a:rPr lang="en-GB" dirty="0">
                <a:solidFill>
                  <a:srgbClr val="000000"/>
                </a:solidFill>
                <a:latin typeface="+mj-lt"/>
              </a:rPr>
              <a:t>/education/glossary/</a:t>
            </a:r>
            <a:r>
              <a:rPr lang="en-GB" dirty="0" err="1">
                <a:solidFill>
                  <a:srgbClr val="000000"/>
                </a:solidFill>
                <a:latin typeface="+mj-lt"/>
              </a:rPr>
              <a:t>oulipo</a:t>
            </a:r>
            <a:endParaRPr lang="en-GB" b="0" i="0" dirty="0">
              <a:solidFill>
                <a:srgbClr val="000000"/>
              </a:solidFill>
              <a:effectLst/>
              <a:latin typeface="+mj-lt"/>
            </a:endParaRPr>
          </a:p>
        </p:txBody>
      </p:sp>
      <p:pic>
        <p:nvPicPr>
          <p:cNvPr id="7" name="Picture 6">
            <a:extLst>
              <a:ext uri="{FF2B5EF4-FFF2-40B4-BE49-F238E27FC236}">
                <a16:creationId xmlns:a16="http://schemas.microsoft.com/office/drawing/2014/main" id="{F70D66C3-1DCB-044F-E239-66E237119FC3}"/>
              </a:ext>
            </a:extLst>
          </p:cNvPr>
          <p:cNvPicPr>
            <a:picLocks noChangeAspect="1"/>
          </p:cNvPicPr>
          <p:nvPr/>
        </p:nvPicPr>
        <p:blipFill>
          <a:blip r:embed="rId7"/>
          <a:stretch>
            <a:fillRect/>
          </a:stretch>
        </p:blipFill>
        <p:spPr>
          <a:xfrm>
            <a:off x="6096000" y="2164539"/>
            <a:ext cx="5810250" cy="3976390"/>
          </a:xfrm>
          <a:prstGeom prst="rect">
            <a:avLst/>
          </a:prstGeom>
        </p:spPr>
      </p:pic>
    </p:spTree>
    <p:extLst>
      <p:ext uri="{BB962C8B-B14F-4D97-AF65-F5344CB8AC3E}">
        <p14:creationId xmlns:p14="http://schemas.microsoft.com/office/powerpoint/2010/main" val="6065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525E77D-1B7D-AE7F-D9FA-09D744D71526}"/>
              </a:ext>
            </a:extLst>
          </p:cNvPr>
          <p:cNvPicPr>
            <a:picLocks noChangeAspect="1"/>
          </p:cNvPicPr>
          <p:nvPr/>
        </p:nvPicPr>
        <p:blipFill>
          <a:blip r:embed="rId3"/>
          <a:stretch>
            <a:fillRect/>
          </a:stretch>
        </p:blipFill>
        <p:spPr>
          <a:xfrm>
            <a:off x="0" y="634433"/>
            <a:ext cx="6929592" cy="3919551"/>
          </a:xfrm>
          <a:prstGeom prst="rect">
            <a:avLst/>
          </a:prstGeom>
        </p:spPr>
      </p:pic>
      <p:pic>
        <p:nvPicPr>
          <p:cNvPr id="10" name="Picture 9">
            <a:extLst>
              <a:ext uri="{FF2B5EF4-FFF2-40B4-BE49-F238E27FC236}">
                <a16:creationId xmlns:a16="http://schemas.microsoft.com/office/drawing/2014/main" id="{B101C6A9-72D2-8401-25C4-185513B371C8}"/>
              </a:ext>
            </a:extLst>
          </p:cNvPr>
          <p:cNvPicPr>
            <a:picLocks noChangeAspect="1"/>
          </p:cNvPicPr>
          <p:nvPr/>
        </p:nvPicPr>
        <p:blipFill>
          <a:blip r:embed="rId4"/>
          <a:stretch>
            <a:fillRect/>
          </a:stretch>
        </p:blipFill>
        <p:spPr>
          <a:xfrm>
            <a:off x="7226203" y="724073"/>
            <a:ext cx="4662663" cy="3919551"/>
          </a:xfrm>
          <a:prstGeom prst="rect">
            <a:avLst/>
          </a:prstGeom>
        </p:spPr>
      </p:pic>
      <p:sp>
        <p:nvSpPr>
          <p:cNvPr id="12" name="TextBox 11">
            <a:extLst>
              <a:ext uri="{FF2B5EF4-FFF2-40B4-BE49-F238E27FC236}">
                <a16:creationId xmlns:a16="http://schemas.microsoft.com/office/drawing/2014/main" id="{26EE9045-780A-DF06-BC1F-E247CE65CC3A}"/>
              </a:ext>
            </a:extLst>
          </p:cNvPr>
          <p:cNvSpPr txBox="1"/>
          <p:nvPr/>
        </p:nvSpPr>
        <p:spPr>
          <a:xfrm>
            <a:off x="1" y="5023238"/>
            <a:ext cx="11888865" cy="646331"/>
          </a:xfrm>
          <a:prstGeom prst="rect">
            <a:avLst/>
          </a:prstGeom>
          <a:noFill/>
        </p:spPr>
        <p:txBody>
          <a:bodyPr wrap="square">
            <a:spAutoFit/>
          </a:bodyPr>
          <a:lstStyle/>
          <a:p>
            <a:r>
              <a:rPr lang="en-GB" u="sng" dirty="0">
                <a:hlinkClick r:id="rId5" tooltip="Enter Digital Archives of the 1960s Fluxus Movement and Explore the Avant-Garde Art of John Cage, Yoko Ono, John Cale, Nam June Paik &amp;amp;&amp;nbsp;More"/>
              </a:rPr>
              <a:t>Enter Digital Archives of the 1960s Fluxus Movement and Explore the Avant-Garde Art of John Cage, Yoko Ono, John Cale, Nam June Paik &amp; More</a:t>
            </a:r>
            <a:r>
              <a:rPr lang="en-GB" u="sng" dirty="0"/>
              <a:t>  </a:t>
            </a:r>
            <a:r>
              <a:rPr lang="en-US" dirty="0">
                <a:latin typeface="Helvetica" pitchFamily="2" charset="0"/>
              </a:rPr>
              <a:t>https://1960sdaysofrage.wordpress.com/2020/07/11/fluxus-1/</a:t>
            </a:r>
          </a:p>
        </p:txBody>
      </p:sp>
      <p:sp>
        <p:nvSpPr>
          <p:cNvPr id="3" name="TextBox 2">
            <a:extLst>
              <a:ext uri="{FF2B5EF4-FFF2-40B4-BE49-F238E27FC236}">
                <a16:creationId xmlns:a16="http://schemas.microsoft.com/office/drawing/2014/main" id="{73A107CF-E7FE-BDD3-2992-2802F8352FB3}"/>
              </a:ext>
            </a:extLst>
          </p:cNvPr>
          <p:cNvSpPr txBox="1"/>
          <p:nvPr/>
        </p:nvSpPr>
        <p:spPr>
          <a:xfrm>
            <a:off x="0" y="5934670"/>
            <a:ext cx="12192000" cy="923330"/>
          </a:xfrm>
          <a:prstGeom prst="rect">
            <a:avLst/>
          </a:prstGeom>
          <a:noFill/>
        </p:spPr>
        <p:txBody>
          <a:bodyPr wrap="square">
            <a:spAutoFit/>
          </a:bodyPr>
          <a:lstStyle/>
          <a:p>
            <a:r>
              <a:rPr lang="en-GB" dirty="0"/>
              <a:t>W</a:t>
            </a:r>
            <a:r>
              <a:rPr lang="en-GB" sz="1800" b="0" i="0" kern="1200" dirty="0">
                <a:solidFill>
                  <a:schemeClr val="tx1"/>
                </a:solidFill>
                <a:effectLst/>
                <a:latin typeface="+mn-lt"/>
                <a:ea typeface="+mn-ea"/>
                <a:cs typeface="+mn-cs"/>
              </a:rPr>
              <a:t>ork by </a:t>
            </a:r>
            <a:r>
              <a:rPr lang="en-GB" sz="1800" b="0" i="0" kern="1200" dirty="0">
                <a:solidFill>
                  <a:schemeClr val="tx1"/>
                </a:solidFill>
                <a:effectLst/>
                <a:latin typeface="+mn-lt"/>
                <a:ea typeface="+mn-ea"/>
                <a:cs typeface="+mn-cs"/>
                <a:hlinkClick r:id="rId6" tooltip="Ay-O"/>
              </a:rPr>
              <a:t>Ay-O</a:t>
            </a:r>
            <a:r>
              <a:rPr lang="en-GB" sz="1800" b="0" i="0" kern="120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hlinkClick r:id="rId7" tooltip="George Brecht"/>
              </a:rPr>
              <a:t>George Brecht</a:t>
            </a:r>
            <a:r>
              <a:rPr lang="en-GB" sz="1800" b="0" i="0" kern="120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hlinkClick r:id="rId8" tooltip="Alison Knowles"/>
              </a:rPr>
              <a:t>Alison Knowles</a:t>
            </a:r>
            <a:r>
              <a:rPr lang="en-GB" sz="1800" b="0" i="0" kern="120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hlinkClick r:id="rId9" tooltip="György Ligeti"/>
              </a:rPr>
              <a:t>György Ligeti</a:t>
            </a:r>
            <a:r>
              <a:rPr lang="en-GB" sz="1800" b="0" i="0" kern="120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hlinkClick r:id="rId10" tooltip="Yoko Ono"/>
              </a:rPr>
              <a:t>Yoko Ono</a:t>
            </a:r>
            <a:r>
              <a:rPr lang="en-GB" sz="1800" b="0" i="0" kern="1200" dirty="0">
                <a:solidFill>
                  <a:schemeClr val="tx1"/>
                </a:solidFill>
                <a:effectLst/>
                <a:latin typeface="+mn-lt"/>
                <a:ea typeface="+mn-ea"/>
                <a:cs typeface="+mn-cs"/>
              </a:rPr>
              <a:t>, </a:t>
            </a:r>
            <a:r>
              <a:rPr lang="en-GB" sz="1800" b="0" i="0" kern="1200" dirty="0">
                <a:solidFill>
                  <a:schemeClr val="tx1"/>
                </a:solidFill>
                <a:effectLst/>
                <a:latin typeface="+mn-lt"/>
                <a:ea typeface="+mn-ea"/>
                <a:cs typeface="+mn-cs"/>
                <a:hlinkClick r:id="rId11" tooltip="Robert Watts (artist)"/>
              </a:rPr>
              <a:t>Robert Watts</a:t>
            </a:r>
            <a:r>
              <a:rPr lang="en-GB" sz="1800" b="0" i="0" kern="1200" dirty="0">
                <a:solidFill>
                  <a:schemeClr val="tx1"/>
                </a:solidFill>
                <a:effectLst/>
                <a:latin typeface="+mn-lt"/>
                <a:ea typeface="+mn-ea"/>
                <a:cs typeface="+mn-cs"/>
              </a:rPr>
              <a:t> and </a:t>
            </a:r>
            <a:r>
              <a:rPr lang="en-GB" sz="1800" b="0" i="0" kern="1200" dirty="0">
                <a:solidFill>
                  <a:schemeClr val="tx1"/>
                </a:solidFill>
                <a:effectLst/>
                <a:latin typeface="+mn-lt"/>
                <a:ea typeface="+mn-ea"/>
                <a:cs typeface="+mn-cs"/>
                <a:hlinkClick r:id="rId12" tooltip="La Monte Young"/>
              </a:rPr>
              <a:t>La Monte Young</a:t>
            </a:r>
            <a:r>
              <a:rPr lang="en-GB" sz="1800" b="0" i="0" kern="1200" dirty="0">
                <a:solidFill>
                  <a:schemeClr val="tx1"/>
                </a:solidFill>
                <a:effectLst/>
                <a:latin typeface="+mn-lt"/>
                <a:ea typeface="+mn-ea"/>
                <a:cs typeface="+mn-cs"/>
              </a:rPr>
              <a:t> amongst many others. The work has become famous as an early example of </a:t>
            </a:r>
            <a:r>
              <a:rPr lang="en-GB" sz="1800" b="0" i="0" kern="1200" dirty="0">
                <a:solidFill>
                  <a:schemeClr val="tx1"/>
                </a:solidFill>
                <a:effectLst/>
                <a:latin typeface="+mn-lt"/>
                <a:ea typeface="+mn-ea"/>
                <a:cs typeface="+mn-cs"/>
                <a:hlinkClick r:id="rId13" tooltip="Conceptual art"/>
              </a:rPr>
              <a:t>conceptual art</a:t>
            </a:r>
            <a:r>
              <a:rPr lang="en-GB" sz="1800" b="0" i="0" kern="1200" dirty="0">
                <a:solidFill>
                  <a:schemeClr val="tx1"/>
                </a:solidFill>
                <a:effectLst/>
                <a:latin typeface="+mn-lt"/>
                <a:ea typeface="+mn-ea"/>
                <a:cs typeface="+mn-cs"/>
              </a:rPr>
              <a:t>, and as one of the defining products of the Fluxus collective</a:t>
            </a:r>
            <a:endParaRPr lang="en-US" dirty="0"/>
          </a:p>
        </p:txBody>
      </p:sp>
    </p:spTree>
    <p:extLst>
      <p:ext uri="{BB962C8B-B14F-4D97-AF65-F5344CB8AC3E}">
        <p14:creationId xmlns:p14="http://schemas.microsoft.com/office/powerpoint/2010/main" val="1647230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973988D-FAB4-02E6-F3E6-D286C79EE6EB}"/>
              </a:ext>
            </a:extLst>
          </p:cNvPr>
          <p:cNvSpPr txBox="1"/>
          <p:nvPr/>
        </p:nvSpPr>
        <p:spPr>
          <a:xfrm>
            <a:off x="0" y="5895988"/>
            <a:ext cx="12346983" cy="923330"/>
          </a:xfrm>
          <a:prstGeom prst="rect">
            <a:avLst/>
          </a:prstGeom>
          <a:noFill/>
        </p:spPr>
        <p:txBody>
          <a:bodyPr wrap="square">
            <a:spAutoFit/>
          </a:bodyPr>
          <a:lstStyle/>
          <a:p>
            <a:pPr algn="l" fontAlgn="base">
              <a:buNone/>
            </a:pPr>
            <a:r>
              <a:rPr lang="en-GB" sz="1800" b="0" i="0" dirty="0">
                <a:solidFill>
                  <a:srgbClr val="000000"/>
                </a:solidFill>
                <a:effectLst/>
                <a:latin typeface="Aptos" panose="020B0004020202020204" pitchFamily="34" charset="0"/>
              </a:rPr>
              <a:t>It was a response to my Thought Experiment challenge - "Embrace Chance".</a:t>
            </a:r>
          </a:p>
          <a:p>
            <a:pPr algn="l" fontAlgn="base">
              <a:buNone/>
            </a:pPr>
            <a:r>
              <a:rPr lang="en-GB" sz="1800" b="0" i="0" dirty="0">
                <a:solidFill>
                  <a:srgbClr val="000000"/>
                </a:solidFill>
                <a:effectLst/>
                <a:latin typeface="Aptos" panose="020B0004020202020204" pitchFamily="34" charset="0"/>
              </a:rPr>
              <a:t>And the game is enclosed in "The Readers Digest Library of Modern Knowledge" (very 20th c, ) which opens to disclose the game itself on the page headed: The Uniqueness of Man.</a:t>
            </a:r>
          </a:p>
        </p:txBody>
      </p:sp>
      <p:pic>
        <p:nvPicPr>
          <p:cNvPr id="15" name="Picture 14" descr="A group of dice and colorful cards&#10;&#10;AI-generated content may be incorrect.">
            <a:extLst>
              <a:ext uri="{FF2B5EF4-FFF2-40B4-BE49-F238E27FC236}">
                <a16:creationId xmlns:a16="http://schemas.microsoft.com/office/drawing/2014/main" id="{0B9B0BBA-7C1A-F844-062F-52335856C938}"/>
              </a:ext>
            </a:extLst>
          </p:cNvPr>
          <p:cNvPicPr>
            <a:picLocks noChangeAspect="1"/>
          </p:cNvPicPr>
          <p:nvPr/>
        </p:nvPicPr>
        <p:blipFill>
          <a:blip r:embed="rId3"/>
          <a:stretch>
            <a:fillRect/>
          </a:stretch>
        </p:blipFill>
        <p:spPr>
          <a:xfrm>
            <a:off x="7082728" y="2064030"/>
            <a:ext cx="5109275" cy="3831956"/>
          </a:xfrm>
          <a:prstGeom prst="rect">
            <a:avLst/>
          </a:prstGeom>
        </p:spPr>
      </p:pic>
      <p:pic>
        <p:nvPicPr>
          <p:cNvPr id="16" name="Picture 15" descr="A piece of paper on a wood surface&#10;&#10;AI-generated content may be incorrect.">
            <a:extLst>
              <a:ext uri="{FF2B5EF4-FFF2-40B4-BE49-F238E27FC236}">
                <a16:creationId xmlns:a16="http://schemas.microsoft.com/office/drawing/2014/main" id="{2F18012C-C5DB-4FB0-F375-1808CF445B83}"/>
              </a:ext>
            </a:extLst>
          </p:cNvPr>
          <p:cNvPicPr>
            <a:picLocks noChangeAspect="1"/>
          </p:cNvPicPr>
          <p:nvPr/>
        </p:nvPicPr>
        <p:blipFill>
          <a:blip r:embed="rId4">
            <a:alphaModFix amt="47000"/>
          </a:blip>
          <a:stretch>
            <a:fillRect/>
          </a:stretch>
        </p:blipFill>
        <p:spPr>
          <a:xfrm>
            <a:off x="9637365" y="2073161"/>
            <a:ext cx="2559269" cy="3822825"/>
          </a:xfrm>
          <a:prstGeom prst="rect">
            <a:avLst/>
          </a:prstGeom>
        </p:spPr>
      </p:pic>
      <p:pic>
        <p:nvPicPr>
          <p:cNvPr id="17" name="Picture 16" descr="A book open on a table&#10;&#10;AI-generated content may be incorrect.">
            <a:extLst>
              <a:ext uri="{FF2B5EF4-FFF2-40B4-BE49-F238E27FC236}">
                <a16:creationId xmlns:a16="http://schemas.microsoft.com/office/drawing/2014/main" id="{A0DCBB69-31CE-56AD-1D7F-2BFE08A8194B}"/>
              </a:ext>
            </a:extLst>
          </p:cNvPr>
          <p:cNvPicPr>
            <a:picLocks noChangeAspect="1"/>
          </p:cNvPicPr>
          <p:nvPr/>
        </p:nvPicPr>
        <p:blipFill>
          <a:blip r:embed="rId5"/>
          <a:stretch>
            <a:fillRect/>
          </a:stretch>
        </p:blipFill>
        <p:spPr>
          <a:xfrm>
            <a:off x="2790676" y="2064031"/>
            <a:ext cx="5109274" cy="3831955"/>
          </a:xfrm>
          <a:prstGeom prst="rect">
            <a:avLst/>
          </a:prstGeom>
        </p:spPr>
      </p:pic>
      <p:pic>
        <p:nvPicPr>
          <p:cNvPr id="18" name="Picture 17" descr="A book with a box of files&#10;&#10;AI-generated content may be incorrect.">
            <a:extLst>
              <a:ext uri="{FF2B5EF4-FFF2-40B4-BE49-F238E27FC236}">
                <a16:creationId xmlns:a16="http://schemas.microsoft.com/office/drawing/2014/main" id="{642FD8D3-C3FB-30FA-A816-9CD2E83CE9CE}"/>
              </a:ext>
            </a:extLst>
          </p:cNvPr>
          <p:cNvPicPr>
            <a:picLocks noChangeAspect="1"/>
          </p:cNvPicPr>
          <p:nvPr/>
        </p:nvPicPr>
        <p:blipFill>
          <a:blip r:embed="rId6"/>
          <a:stretch>
            <a:fillRect/>
          </a:stretch>
        </p:blipFill>
        <p:spPr>
          <a:xfrm>
            <a:off x="0" y="2064032"/>
            <a:ext cx="5109274" cy="3831955"/>
          </a:xfrm>
          <a:prstGeom prst="rect">
            <a:avLst/>
          </a:prstGeom>
        </p:spPr>
      </p:pic>
      <p:sp>
        <p:nvSpPr>
          <p:cNvPr id="20" name="TextBox 19">
            <a:extLst>
              <a:ext uri="{FF2B5EF4-FFF2-40B4-BE49-F238E27FC236}">
                <a16:creationId xmlns:a16="http://schemas.microsoft.com/office/drawing/2014/main" id="{7C3099BE-16DF-7821-6C88-C7EF437FB5FE}"/>
              </a:ext>
            </a:extLst>
          </p:cNvPr>
          <p:cNvSpPr txBox="1"/>
          <p:nvPr/>
        </p:nvSpPr>
        <p:spPr>
          <a:xfrm>
            <a:off x="-1" y="305139"/>
            <a:ext cx="12346983" cy="1754326"/>
          </a:xfrm>
          <a:prstGeom prst="rect">
            <a:avLst/>
          </a:prstGeom>
          <a:noFill/>
        </p:spPr>
        <p:txBody>
          <a:bodyPr wrap="square">
            <a:spAutoFit/>
          </a:bodyPr>
          <a:lstStyle/>
          <a:p>
            <a:pPr algn="l" fontAlgn="base">
              <a:buNone/>
            </a:pPr>
            <a:r>
              <a:rPr lang="en-GB" sz="1800" b="0" i="0" dirty="0">
                <a:solidFill>
                  <a:srgbClr val="000000"/>
                </a:solidFill>
                <a:effectLst/>
                <a:latin typeface="Aptos" panose="020B0004020202020204" pitchFamily="34" charset="0"/>
              </a:rPr>
              <a:t>The whole idea was a bit of a joke on the postmodern ability to spin ideas. So, as the Rules pic. explains, the original I Ching  has 64 possibilities in total - all you need to interpret the workings of the cosmos and one's place in time and space. John Cage was onto this. The Postmodern version has over one and a half trillion possible outcomes. However, as there is personal, physical engagement in throwing the dice and constructing the hexagram, we are likely to strive to make sense of the random outcome, to find meaning in it, which would not necessarily be the case if the hexagram was just created with a simple software programme. </a:t>
            </a:r>
          </a:p>
        </p:txBody>
      </p:sp>
    </p:spTree>
    <p:extLst>
      <p:ext uri="{BB962C8B-B14F-4D97-AF65-F5344CB8AC3E}">
        <p14:creationId xmlns:p14="http://schemas.microsoft.com/office/powerpoint/2010/main" val="2301480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BA467-0393-25EB-ED82-9EDC9F082FF5}"/>
              </a:ext>
            </a:extLst>
          </p:cNvPr>
          <p:cNvSpPr>
            <a:spLocks noGrp="1"/>
          </p:cNvSpPr>
          <p:nvPr>
            <p:ph type="title"/>
          </p:nvPr>
        </p:nvSpPr>
        <p:spPr>
          <a:xfrm>
            <a:off x="431800" y="382058"/>
            <a:ext cx="10515600" cy="1325563"/>
          </a:xfrm>
        </p:spPr>
        <p:txBody>
          <a:bodyPr/>
          <a:lstStyle/>
          <a:p>
            <a:r>
              <a:rPr lang="en-US" dirty="0"/>
              <a:t>Sophie Calle</a:t>
            </a:r>
          </a:p>
        </p:txBody>
      </p:sp>
      <p:pic>
        <p:nvPicPr>
          <p:cNvPr id="4" name="Content Placeholder 3">
            <a:extLst>
              <a:ext uri="{FF2B5EF4-FFF2-40B4-BE49-F238E27FC236}">
                <a16:creationId xmlns:a16="http://schemas.microsoft.com/office/drawing/2014/main" id="{8BD9EE05-1973-9F8D-0877-8E205FA4D82F}"/>
              </a:ext>
            </a:extLst>
          </p:cNvPr>
          <p:cNvPicPr>
            <a:picLocks noGrp="1" noChangeAspect="1"/>
          </p:cNvPicPr>
          <p:nvPr>
            <p:ph idx="1"/>
          </p:nvPr>
        </p:nvPicPr>
        <p:blipFill>
          <a:blip r:embed="rId2"/>
          <a:stretch>
            <a:fillRect/>
          </a:stretch>
        </p:blipFill>
        <p:spPr>
          <a:xfrm>
            <a:off x="-1" y="3671159"/>
            <a:ext cx="12200467" cy="2958365"/>
          </a:xfrm>
          <a:prstGeom prst="rect">
            <a:avLst/>
          </a:prstGeom>
        </p:spPr>
      </p:pic>
    </p:spTree>
    <p:extLst>
      <p:ext uri="{BB962C8B-B14F-4D97-AF65-F5344CB8AC3E}">
        <p14:creationId xmlns:p14="http://schemas.microsoft.com/office/powerpoint/2010/main" val="9685587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590CA1-88AA-949E-E7BC-C7201E17E9D4}"/>
              </a:ext>
            </a:extLst>
          </p:cNvPr>
          <p:cNvPicPr>
            <a:picLocks noChangeAspect="1"/>
          </p:cNvPicPr>
          <p:nvPr/>
        </p:nvPicPr>
        <p:blipFill>
          <a:blip r:embed="rId2"/>
          <a:srcRect/>
          <a:stretch>
            <a:fillRect/>
          </a:stretch>
        </p:blipFill>
        <p:spPr>
          <a:xfrm>
            <a:off x="3783014" y="290514"/>
            <a:ext cx="8181974" cy="6099174"/>
          </a:xfrm>
          <a:prstGeom prst="rect">
            <a:avLst/>
          </a:prstGeom>
        </p:spPr>
      </p:pic>
      <p:pic>
        <p:nvPicPr>
          <p:cNvPr id="2" name="Picture 1">
            <a:extLst>
              <a:ext uri="{FF2B5EF4-FFF2-40B4-BE49-F238E27FC236}">
                <a16:creationId xmlns:a16="http://schemas.microsoft.com/office/drawing/2014/main" id="{A2EF5FD6-A5C0-7C46-5980-2A30E5EDE15A}"/>
              </a:ext>
            </a:extLst>
          </p:cNvPr>
          <p:cNvPicPr>
            <a:picLocks noChangeAspect="1"/>
          </p:cNvPicPr>
          <p:nvPr/>
        </p:nvPicPr>
        <p:blipFill>
          <a:blip r:embed="rId3"/>
          <a:stretch>
            <a:fillRect/>
          </a:stretch>
        </p:blipFill>
        <p:spPr>
          <a:xfrm>
            <a:off x="762496" y="440404"/>
            <a:ext cx="6041036" cy="5799394"/>
          </a:xfrm>
          <a:prstGeom prst="rect">
            <a:avLst/>
          </a:prstGeom>
        </p:spPr>
      </p:pic>
    </p:spTree>
    <p:extLst>
      <p:ext uri="{BB962C8B-B14F-4D97-AF65-F5344CB8AC3E}">
        <p14:creationId xmlns:p14="http://schemas.microsoft.com/office/powerpoint/2010/main" val="3469268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6FF82-28BE-6E33-82C9-8E56CC6EDEA3}"/>
              </a:ext>
            </a:extLst>
          </p:cNvPr>
          <p:cNvSpPr>
            <a:spLocks noGrp="1"/>
          </p:cNvSpPr>
          <p:nvPr>
            <p:ph type="title"/>
          </p:nvPr>
        </p:nvSpPr>
        <p:spPr>
          <a:xfrm>
            <a:off x="519179" y="193126"/>
            <a:ext cx="6002110" cy="1495425"/>
          </a:xfrm>
        </p:spPr>
        <p:txBody>
          <a:bodyPr>
            <a:normAutofit/>
          </a:bodyPr>
          <a:lstStyle/>
          <a:p>
            <a:r>
              <a:rPr lang="en-US" sz="3700" dirty="0"/>
              <a:t>The Hare with the Amber Eyes </a:t>
            </a:r>
            <a:br>
              <a:rPr lang="en-US" sz="3700" dirty="0"/>
            </a:br>
            <a:r>
              <a:rPr lang="en-US" sz="3700" dirty="0"/>
              <a:t>Edmund De Waal</a:t>
            </a:r>
          </a:p>
        </p:txBody>
      </p:sp>
      <p:sp>
        <p:nvSpPr>
          <p:cNvPr id="3" name="Content Placeholder 2">
            <a:extLst>
              <a:ext uri="{FF2B5EF4-FFF2-40B4-BE49-F238E27FC236}">
                <a16:creationId xmlns:a16="http://schemas.microsoft.com/office/drawing/2014/main" id="{5C8F7FC2-455E-AF6E-9210-D61B2E9A0CDE}"/>
              </a:ext>
            </a:extLst>
          </p:cNvPr>
          <p:cNvSpPr>
            <a:spLocks noGrp="1"/>
          </p:cNvSpPr>
          <p:nvPr>
            <p:ph idx="1"/>
          </p:nvPr>
        </p:nvSpPr>
        <p:spPr>
          <a:xfrm>
            <a:off x="519179" y="1564483"/>
            <a:ext cx="7053734" cy="3729034"/>
          </a:xfrm>
        </p:spPr>
        <p:txBody>
          <a:bodyPr>
            <a:normAutofit/>
          </a:bodyPr>
          <a:lstStyle/>
          <a:p>
            <a:pPr marL="0" indent="0">
              <a:buNone/>
            </a:pPr>
            <a:r>
              <a:rPr lang="en-GB" sz="2000" b="1" dirty="0"/>
              <a:t>Legacy and Connection:</a:t>
            </a:r>
            <a:r>
              <a:rPr lang="en-GB" sz="2000" dirty="0"/>
              <a:t> </a:t>
            </a:r>
          </a:p>
          <a:p>
            <a:pPr marL="0" indent="0">
              <a:buNone/>
            </a:pPr>
            <a:r>
              <a:rPr lang="en-GB" sz="2000" dirty="0"/>
              <a:t>The memoir is a deeply personal exploration of heritage, the enduring power of objects, and how seemingly small things can connect generations and preserve memories through times of profound change</a:t>
            </a:r>
          </a:p>
          <a:p>
            <a:endParaRPr lang="en-US" sz="2000" dirty="0"/>
          </a:p>
        </p:txBody>
      </p:sp>
      <p:pic>
        <p:nvPicPr>
          <p:cNvPr id="5" name="Picture 4">
            <a:extLst>
              <a:ext uri="{FF2B5EF4-FFF2-40B4-BE49-F238E27FC236}">
                <a16:creationId xmlns:a16="http://schemas.microsoft.com/office/drawing/2014/main" id="{12B13B8E-E220-960C-95BA-CEE0311CC09F}"/>
              </a:ext>
            </a:extLst>
          </p:cNvPr>
          <p:cNvPicPr>
            <a:picLocks noChangeAspect="1"/>
          </p:cNvPicPr>
          <p:nvPr/>
        </p:nvPicPr>
        <p:blipFill>
          <a:blip r:embed="rId2"/>
          <a:stretch>
            <a:fillRect/>
          </a:stretch>
        </p:blipFill>
        <p:spPr>
          <a:xfrm>
            <a:off x="8219316" y="499816"/>
            <a:ext cx="3749355" cy="5858367"/>
          </a:xfrm>
          <a:prstGeom prst="rect">
            <a:avLst/>
          </a:prstGeom>
        </p:spPr>
      </p:pic>
      <p:pic>
        <p:nvPicPr>
          <p:cNvPr id="6" name="Picture 5">
            <a:extLst>
              <a:ext uri="{FF2B5EF4-FFF2-40B4-BE49-F238E27FC236}">
                <a16:creationId xmlns:a16="http://schemas.microsoft.com/office/drawing/2014/main" id="{C9897279-48B1-CF57-2F14-390543116166}"/>
              </a:ext>
            </a:extLst>
          </p:cNvPr>
          <p:cNvPicPr>
            <a:picLocks noChangeAspect="1"/>
          </p:cNvPicPr>
          <p:nvPr/>
        </p:nvPicPr>
        <p:blipFill>
          <a:blip r:embed="rId3"/>
          <a:stretch>
            <a:fillRect/>
          </a:stretch>
        </p:blipFill>
        <p:spPr>
          <a:xfrm>
            <a:off x="143975" y="3428999"/>
            <a:ext cx="4557508" cy="3035300"/>
          </a:xfrm>
          <a:prstGeom prst="rect">
            <a:avLst/>
          </a:prstGeom>
        </p:spPr>
      </p:pic>
      <p:pic>
        <p:nvPicPr>
          <p:cNvPr id="7" name="Picture 6">
            <a:extLst>
              <a:ext uri="{FF2B5EF4-FFF2-40B4-BE49-F238E27FC236}">
                <a16:creationId xmlns:a16="http://schemas.microsoft.com/office/drawing/2014/main" id="{01119C1C-6953-CF8A-72E8-6D0F96F1D377}"/>
              </a:ext>
            </a:extLst>
          </p:cNvPr>
          <p:cNvPicPr>
            <a:picLocks noChangeAspect="1"/>
          </p:cNvPicPr>
          <p:nvPr/>
        </p:nvPicPr>
        <p:blipFill>
          <a:blip r:embed="rId4"/>
          <a:stretch>
            <a:fillRect/>
          </a:stretch>
        </p:blipFill>
        <p:spPr>
          <a:xfrm>
            <a:off x="3893330" y="3233329"/>
            <a:ext cx="4325986" cy="3230971"/>
          </a:xfrm>
          <a:prstGeom prst="rect">
            <a:avLst/>
          </a:prstGeom>
        </p:spPr>
      </p:pic>
    </p:spTree>
    <p:extLst>
      <p:ext uri="{BB962C8B-B14F-4D97-AF65-F5344CB8AC3E}">
        <p14:creationId xmlns:p14="http://schemas.microsoft.com/office/powerpoint/2010/main" val="1122851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24550-AF4D-CF6B-46A0-83C96D1CDF94}"/>
              </a:ext>
            </a:extLst>
          </p:cNvPr>
          <p:cNvSpPr>
            <a:spLocks noGrp="1"/>
          </p:cNvSpPr>
          <p:nvPr>
            <p:ph type="title"/>
          </p:nvPr>
        </p:nvSpPr>
        <p:spPr>
          <a:xfrm>
            <a:off x="266700" y="4968452"/>
            <a:ext cx="3093720" cy="1645920"/>
          </a:xfrm>
        </p:spPr>
        <p:txBody>
          <a:bodyPr>
            <a:normAutofit/>
          </a:bodyPr>
          <a:lstStyle/>
          <a:p>
            <a:r>
              <a:rPr lang="en-US" sz="2600" dirty="0"/>
              <a:t>Edmund De Waal</a:t>
            </a:r>
          </a:p>
        </p:txBody>
      </p:sp>
      <p:sp>
        <p:nvSpPr>
          <p:cNvPr id="3" name="Content Placeholder 2">
            <a:extLst>
              <a:ext uri="{FF2B5EF4-FFF2-40B4-BE49-F238E27FC236}">
                <a16:creationId xmlns:a16="http://schemas.microsoft.com/office/drawing/2014/main" id="{6F42DDAE-7B86-2E47-6617-A4E14F8B2E50}"/>
              </a:ext>
            </a:extLst>
          </p:cNvPr>
          <p:cNvSpPr>
            <a:spLocks noGrp="1"/>
          </p:cNvSpPr>
          <p:nvPr>
            <p:ph idx="1"/>
          </p:nvPr>
        </p:nvSpPr>
        <p:spPr>
          <a:xfrm>
            <a:off x="4329466" y="5057352"/>
            <a:ext cx="7104188" cy="1645920"/>
          </a:xfrm>
        </p:spPr>
        <p:txBody>
          <a:bodyPr anchor="ctr">
            <a:normAutofit/>
          </a:bodyPr>
          <a:lstStyle/>
          <a:p>
            <a:pPr marL="0" indent="0">
              <a:buNone/>
            </a:pPr>
            <a:r>
              <a:rPr lang="en-GB" sz="1800" dirty="0"/>
              <a:t>De Waal discusses his unique approach to writing, often connecting it to the physicality of objects and the tactile experience of materials. </a:t>
            </a:r>
            <a:endParaRPr lang="en-US" sz="1800" dirty="0"/>
          </a:p>
        </p:txBody>
      </p:sp>
      <p:pic>
        <p:nvPicPr>
          <p:cNvPr id="9" name="Picture 8" descr="A scroll of paper with writing&#10;&#10;AI-generated content may be incorrect.">
            <a:extLst>
              <a:ext uri="{FF2B5EF4-FFF2-40B4-BE49-F238E27FC236}">
                <a16:creationId xmlns:a16="http://schemas.microsoft.com/office/drawing/2014/main" id="{A66C59A6-0801-2FD2-CA92-7ECB309D5710}"/>
              </a:ext>
            </a:extLst>
          </p:cNvPr>
          <p:cNvPicPr>
            <a:picLocks noChangeAspect="1"/>
          </p:cNvPicPr>
          <p:nvPr/>
        </p:nvPicPr>
        <p:blipFill>
          <a:blip r:embed="rId3"/>
          <a:srcRect t="12145" r="2" b="2"/>
          <a:stretch>
            <a:fillRect/>
          </a:stretch>
        </p:blipFill>
        <p:spPr>
          <a:xfrm>
            <a:off x="99080" y="963380"/>
            <a:ext cx="3931900" cy="4005072"/>
          </a:xfrm>
          <a:prstGeom prst="rect">
            <a:avLst/>
          </a:prstGeom>
        </p:spPr>
      </p:pic>
      <p:pic>
        <p:nvPicPr>
          <p:cNvPr id="5" name="Picture 4" descr="A screenshot of a music sheet&#10;&#10;AI-generated content may be incorrect.">
            <a:extLst>
              <a:ext uri="{FF2B5EF4-FFF2-40B4-BE49-F238E27FC236}">
                <a16:creationId xmlns:a16="http://schemas.microsoft.com/office/drawing/2014/main" id="{E47E8F25-DB44-D341-1490-23CCF9130D97}"/>
              </a:ext>
            </a:extLst>
          </p:cNvPr>
          <p:cNvPicPr>
            <a:picLocks noChangeAspect="1"/>
          </p:cNvPicPr>
          <p:nvPr/>
        </p:nvPicPr>
        <p:blipFill>
          <a:blip r:embed="rId4"/>
          <a:srcRect t="4928" r="-2" b="10017"/>
          <a:stretch>
            <a:fillRect/>
          </a:stretch>
        </p:blipFill>
        <p:spPr>
          <a:xfrm>
            <a:off x="4130040" y="963380"/>
            <a:ext cx="3931920" cy="4005071"/>
          </a:xfrm>
          <a:prstGeom prst="rect">
            <a:avLst/>
          </a:prstGeom>
        </p:spPr>
      </p:pic>
      <p:pic>
        <p:nvPicPr>
          <p:cNvPr id="7" name="Picture 6" descr="A page with text and writing&#10;&#10;AI-generated content may be incorrect.">
            <a:extLst>
              <a:ext uri="{FF2B5EF4-FFF2-40B4-BE49-F238E27FC236}">
                <a16:creationId xmlns:a16="http://schemas.microsoft.com/office/drawing/2014/main" id="{7BF2B529-FFBA-97DC-BCC8-C6BA216F7F38}"/>
              </a:ext>
            </a:extLst>
          </p:cNvPr>
          <p:cNvPicPr>
            <a:picLocks noChangeAspect="1"/>
          </p:cNvPicPr>
          <p:nvPr/>
        </p:nvPicPr>
        <p:blipFill>
          <a:blip r:embed="rId5"/>
          <a:srcRect t="9344" r="3" b="3"/>
          <a:stretch>
            <a:fillRect/>
          </a:stretch>
        </p:blipFill>
        <p:spPr>
          <a:xfrm>
            <a:off x="8161020" y="963380"/>
            <a:ext cx="3931920" cy="4005072"/>
          </a:xfrm>
          <a:prstGeom prst="rect">
            <a:avLst/>
          </a:prstGeom>
        </p:spPr>
      </p:pic>
    </p:spTree>
    <p:extLst>
      <p:ext uri="{BB962C8B-B14F-4D97-AF65-F5344CB8AC3E}">
        <p14:creationId xmlns:p14="http://schemas.microsoft.com/office/powerpoint/2010/main" val="36360372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24D5A56-2E88-51E7-7D95-830F12E82BE6}"/>
              </a:ext>
            </a:extLst>
          </p:cNvPr>
          <p:cNvPicPr>
            <a:picLocks noChangeAspect="1"/>
          </p:cNvPicPr>
          <p:nvPr/>
        </p:nvPicPr>
        <p:blipFill>
          <a:blip r:embed="rId2"/>
          <a:srcRect t="8950" r="-2" b="-2"/>
          <a:stretch>
            <a:fillRect/>
          </a:stretch>
        </p:blipFill>
        <p:spPr>
          <a:xfrm>
            <a:off x="1" y="1"/>
            <a:ext cx="4038603" cy="5271924"/>
          </a:xfrm>
          <a:prstGeom prst="rect">
            <a:avLst/>
          </a:prstGeom>
        </p:spPr>
      </p:pic>
      <p:pic>
        <p:nvPicPr>
          <p:cNvPr id="4" name="Content Placeholder 3">
            <a:extLst>
              <a:ext uri="{FF2B5EF4-FFF2-40B4-BE49-F238E27FC236}">
                <a16:creationId xmlns:a16="http://schemas.microsoft.com/office/drawing/2014/main" id="{C8139A23-012C-CBA3-1A5D-6C7BF4AF1A16}"/>
              </a:ext>
            </a:extLst>
          </p:cNvPr>
          <p:cNvPicPr>
            <a:picLocks noGrp="1" noChangeAspect="1"/>
          </p:cNvPicPr>
          <p:nvPr>
            <p:ph idx="1"/>
          </p:nvPr>
        </p:nvPicPr>
        <p:blipFill>
          <a:blip r:embed="rId3"/>
          <a:srcRect t="3981" r="-2" b="-2"/>
          <a:stretch>
            <a:fillRect/>
          </a:stretch>
        </p:blipFill>
        <p:spPr>
          <a:xfrm>
            <a:off x="4038600" y="1"/>
            <a:ext cx="4076700" cy="5271924"/>
          </a:xfrm>
          <a:prstGeom prst="rect">
            <a:avLst/>
          </a:prstGeom>
        </p:spPr>
      </p:pic>
      <p:pic>
        <p:nvPicPr>
          <p:cNvPr id="5" name="Picture 4">
            <a:extLst>
              <a:ext uri="{FF2B5EF4-FFF2-40B4-BE49-F238E27FC236}">
                <a16:creationId xmlns:a16="http://schemas.microsoft.com/office/drawing/2014/main" id="{CAB797E0-2C17-7E80-0C4C-06F19654030E}"/>
              </a:ext>
            </a:extLst>
          </p:cNvPr>
          <p:cNvPicPr>
            <a:picLocks noChangeAspect="1"/>
          </p:cNvPicPr>
          <p:nvPr/>
        </p:nvPicPr>
        <p:blipFill>
          <a:blip r:embed="rId4"/>
          <a:srcRect l="24810" r="32467" b="1"/>
          <a:stretch>
            <a:fillRect/>
          </a:stretch>
        </p:blipFill>
        <p:spPr>
          <a:xfrm>
            <a:off x="8115292" y="1"/>
            <a:ext cx="4076700" cy="5271924"/>
          </a:xfrm>
          <a:prstGeom prst="rect">
            <a:avLst/>
          </a:prstGeom>
        </p:spPr>
      </p:pic>
      <p:sp>
        <p:nvSpPr>
          <p:cNvPr id="7" name="Title 6">
            <a:extLst>
              <a:ext uri="{FF2B5EF4-FFF2-40B4-BE49-F238E27FC236}">
                <a16:creationId xmlns:a16="http://schemas.microsoft.com/office/drawing/2014/main" id="{9C9873E3-A8AD-7AAC-B6DD-945C29396F12}"/>
              </a:ext>
            </a:extLst>
          </p:cNvPr>
          <p:cNvSpPr>
            <a:spLocks noGrp="1"/>
          </p:cNvSpPr>
          <p:nvPr>
            <p:ph type="title"/>
          </p:nvPr>
        </p:nvSpPr>
        <p:spPr>
          <a:xfrm>
            <a:off x="673100" y="5432425"/>
            <a:ext cx="10515600" cy="1325563"/>
          </a:xfrm>
        </p:spPr>
        <p:txBody>
          <a:bodyPr/>
          <a:lstStyle/>
          <a:p>
            <a:r>
              <a:rPr lang="en-US" dirty="0"/>
              <a:t>Grayson Perry</a:t>
            </a:r>
          </a:p>
        </p:txBody>
      </p:sp>
    </p:spTree>
    <p:extLst>
      <p:ext uri="{BB962C8B-B14F-4D97-AF65-F5344CB8AC3E}">
        <p14:creationId xmlns:p14="http://schemas.microsoft.com/office/powerpoint/2010/main" val="1977245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70CA8-6DF8-C271-F634-4DD0884583F5}"/>
              </a:ext>
            </a:extLst>
          </p:cNvPr>
          <p:cNvSpPr>
            <a:spLocks noGrp="1"/>
          </p:cNvSpPr>
          <p:nvPr>
            <p:ph type="title"/>
          </p:nvPr>
        </p:nvSpPr>
        <p:spPr>
          <a:xfrm>
            <a:off x="3243" y="746125"/>
            <a:ext cx="12169302" cy="1325563"/>
          </a:xfrm>
        </p:spPr>
        <p:txBody>
          <a:bodyPr>
            <a:normAutofit/>
          </a:bodyPr>
          <a:lstStyle/>
          <a:p>
            <a:br>
              <a:rPr lang="en-US" dirty="0">
                <a:solidFill>
                  <a:srgbClr val="1D1D1B"/>
                </a:solidFill>
                <a:highlight>
                  <a:srgbClr val="FEFEFE"/>
                </a:highlight>
              </a:rPr>
            </a:br>
            <a:endParaRPr lang="en-US"/>
          </a:p>
        </p:txBody>
      </p:sp>
      <p:pic>
        <p:nvPicPr>
          <p:cNvPr id="5" name="Picture 4">
            <a:extLst>
              <a:ext uri="{FF2B5EF4-FFF2-40B4-BE49-F238E27FC236}">
                <a16:creationId xmlns:a16="http://schemas.microsoft.com/office/drawing/2014/main" id="{9C10561E-AF6B-42FA-C3A4-947EA0187A73}"/>
              </a:ext>
            </a:extLst>
          </p:cNvPr>
          <p:cNvPicPr>
            <a:picLocks noChangeAspect="1"/>
          </p:cNvPicPr>
          <p:nvPr/>
        </p:nvPicPr>
        <p:blipFill>
          <a:blip r:embed="rId3"/>
          <a:stretch>
            <a:fillRect/>
          </a:stretch>
        </p:blipFill>
        <p:spPr>
          <a:xfrm>
            <a:off x="6455795" y="1645595"/>
            <a:ext cx="3544370" cy="4717916"/>
          </a:xfrm>
          <a:prstGeom prst="rect">
            <a:avLst/>
          </a:prstGeom>
        </p:spPr>
      </p:pic>
      <p:pic>
        <p:nvPicPr>
          <p:cNvPr id="6" name="Picture 5">
            <a:extLst>
              <a:ext uri="{FF2B5EF4-FFF2-40B4-BE49-F238E27FC236}">
                <a16:creationId xmlns:a16="http://schemas.microsoft.com/office/drawing/2014/main" id="{16CF832F-E5C0-C084-F241-2A204E5B0AF6}"/>
              </a:ext>
            </a:extLst>
          </p:cNvPr>
          <p:cNvPicPr>
            <a:picLocks noChangeAspect="1"/>
          </p:cNvPicPr>
          <p:nvPr/>
        </p:nvPicPr>
        <p:blipFill>
          <a:blip r:embed="rId4"/>
          <a:stretch>
            <a:fillRect/>
          </a:stretch>
        </p:blipFill>
        <p:spPr>
          <a:xfrm>
            <a:off x="62014" y="1645597"/>
            <a:ext cx="6288124" cy="4742233"/>
          </a:xfrm>
          <a:prstGeom prst="rect">
            <a:avLst/>
          </a:prstGeom>
        </p:spPr>
      </p:pic>
      <p:sp>
        <p:nvSpPr>
          <p:cNvPr id="10" name="TextBox 9">
            <a:extLst>
              <a:ext uri="{FF2B5EF4-FFF2-40B4-BE49-F238E27FC236}">
                <a16:creationId xmlns:a16="http://schemas.microsoft.com/office/drawing/2014/main" id="{9C58BABA-C3C2-836F-0C40-5205D2B43EB4}"/>
              </a:ext>
            </a:extLst>
          </p:cNvPr>
          <p:cNvSpPr txBox="1"/>
          <p:nvPr/>
        </p:nvSpPr>
        <p:spPr>
          <a:xfrm>
            <a:off x="251298" y="646889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https://www.dlwp.com/exhibition/jaki-irvine-ack-ro/</a:t>
            </a:r>
          </a:p>
          <a:p>
            <a:pPr algn="ctr"/>
            <a:endParaRPr lang="en-US"/>
          </a:p>
        </p:txBody>
      </p:sp>
      <p:sp>
        <p:nvSpPr>
          <p:cNvPr id="11" name="TextBox 10">
            <a:extLst>
              <a:ext uri="{FF2B5EF4-FFF2-40B4-BE49-F238E27FC236}">
                <a16:creationId xmlns:a16="http://schemas.microsoft.com/office/drawing/2014/main" id="{E1419045-39A7-03B7-2944-49B73212F97A}"/>
              </a:ext>
            </a:extLst>
          </p:cNvPr>
          <p:cNvSpPr txBox="1"/>
          <p:nvPr/>
        </p:nvSpPr>
        <p:spPr>
          <a:xfrm>
            <a:off x="10141085" y="1718553"/>
            <a:ext cx="200227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a:solidFill>
                  <a:srgbClr val="1D1D1B"/>
                </a:solidFill>
                <a:latin typeface="GalanoRegular"/>
                <a:ea typeface="GalanoRegular"/>
                <a:cs typeface="GalanoRegular"/>
              </a:rPr>
              <a:t>Everyday incidents and overheard conversations often form the starting point for her work. She weaves these real events into films and videos that reflect on the fragmented, mysterious and often absurd nature of the human condition.</a:t>
            </a:r>
            <a:endParaRPr lang="en-US"/>
          </a:p>
          <a:p>
            <a:pPr algn="ctr"/>
            <a:endParaRPr lang="en-US"/>
          </a:p>
        </p:txBody>
      </p:sp>
      <p:sp>
        <p:nvSpPr>
          <p:cNvPr id="12" name="TextBox 11">
            <a:extLst>
              <a:ext uri="{FF2B5EF4-FFF2-40B4-BE49-F238E27FC236}">
                <a16:creationId xmlns:a16="http://schemas.microsoft.com/office/drawing/2014/main" id="{6BE76961-B059-C96E-856B-BAD16CE0DA79}"/>
              </a:ext>
            </a:extLst>
          </p:cNvPr>
          <p:cNvSpPr txBox="1"/>
          <p:nvPr/>
        </p:nvSpPr>
        <p:spPr>
          <a:xfrm>
            <a:off x="35169" y="64477"/>
            <a:ext cx="1214510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cap="all">
                <a:solidFill>
                  <a:srgbClr val="1D1D1B"/>
                </a:solidFill>
                <a:latin typeface="GalanoRegular"/>
                <a:ea typeface="GalanoRegular"/>
                <a:cs typeface="GalanoRegular"/>
              </a:rPr>
              <a:t>Jaki</a:t>
            </a:r>
            <a:r>
              <a:rPr lang="en-US" sz="3200" b="0" i="0" cap="all">
                <a:solidFill>
                  <a:srgbClr val="1D1D1B"/>
                </a:solidFill>
                <a:latin typeface="GalanoRegular"/>
                <a:ea typeface="GalanoRegular"/>
                <a:cs typeface="GalanoRegular"/>
              </a:rPr>
              <a:t> Irvine: Ssh Ow</a:t>
            </a:r>
          </a:p>
          <a:p>
            <a:r>
              <a:rPr lang="en-US" sz="3200" b="0" i="0">
                <a:solidFill>
                  <a:srgbClr val="1D1D1B"/>
                </a:solidFill>
                <a:latin typeface="GalanoMedium"/>
                <a:ea typeface="GalanoMedium"/>
                <a:cs typeface="GalanoMedium"/>
              </a:rPr>
              <a:t>Saturday 22 February 2025 –</a:t>
            </a:r>
            <a:r>
              <a:rPr lang="en-US" sz="3200">
                <a:solidFill>
                  <a:srgbClr val="1D1D1B"/>
                </a:solidFill>
                <a:latin typeface="GalanoMedium"/>
                <a:ea typeface="GalanoMedium"/>
                <a:cs typeface="GalanoMedium"/>
              </a:rPr>
              <a:t> </a:t>
            </a:r>
            <a:r>
              <a:rPr lang="en-US" sz="3200" b="0" i="0">
                <a:solidFill>
                  <a:srgbClr val="1D1D1B"/>
                </a:solidFill>
                <a:latin typeface="GalanoMedium"/>
                <a:ea typeface="GalanoMedium"/>
                <a:cs typeface="GalanoMedium"/>
              </a:rPr>
              <a:t>Monday 26 May 2025</a:t>
            </a:r>
            <a:r>
              <a:rPr lang="en-US" sz="3200">
                <a:solidFill>
                  <a:srgbClr val="1D1D1B"/>
                </a:solidFill>
                <a:latin typeface="GalanoMedium"/>
                <a:ea typeface="GalanoMedium"/>
                <a:cs typeface="GalanoMedium"/>
              </a:rPr>
              <a:t>,</a:t>
            </a:r>
            <a:endParaRPr lang="en-US" sz="3200" b="0" i="0">
              <a:solidFill>
                <a:srgbClr val="1D1D1B"/>
              </a:solidFill>
              <a:latin typeface="GalanoMedium"/>
              <a:ea typeface="GalanoMedium"/>
              <a:cs typeface="GalanoMedium"/>
            </a:endParaRPr>
          </a:p>
          <a:p>
            <a:r>
              <a:rPr lang="en-US" sz="3200">
                <a:solidFill>
                  <a:srgbClr val="1D1D1B"/>
                </a:solidFill>
                <a:latin typeface="GalanoMedium"/>
              </a:rPr>
              <a:t>De La Warr Pavilion, Hastings</a:t>
            </a:r>
            <a:endParaRPr lang="en-US" sz="3200" dirty="0">
              <a:solidFill>
                <a:srgbClr val="1D1D1B"/>
              </a:solidFill>
              <a:latin typeface="GalanoMedium"/>
            </a:endParaRPr>
          </a:p>
          <a:p>
            <a:pPr algn="ctr"/>
            <a:endParaRPr lang="en-US"/>
          </a:p>
        </p:txBody>
      </p:sp>
    </p:spTree>
    <p:extLst>
      <p:ext uri="{BB962C8B-B14F-4D97-AF65-F5344CB8AC3E}">
        <p14:creationId xmlns:p14="http://schemas.microsoft.com/office/powerpoint/2010/main" val="2534307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B38047-F08A-AB33-FC51-3553AA9EE27B}"/>
              </a:ext>
            </a:extLst>
          </p:cNvPr>
          <p:cNvSpPr txBox="1"/>
          <p:nvPr/>
        </p:nvSpPr>
        <p:spPr>
          <a:xfrm>
            <a:off x="-329739" y="40424"/>
            <a:ext cx="12851476" cy="369332"/>
          </a:xfrm>
          <a:prstGeom prst="rect">
            <a:avLst/>
          </a:prstGeom>
          <a:noFill/>
        </p:spPr>
        <p:txBody>
          <a:bodyPr wrap="square">
            <a:spAutoFit/>
          </a:bodyPr>
          <a:lstStyle/>
          <a:p>
            <a:pPr algn="ctr"/>
            <a:r>
              <a:rPr lang="en-US" dirty="0">
                <a:latin typeface="Helvetica" pitchFamily="2" charset="0"/>
              </a:rPr>
              <a:t>. </a:t>
            </a:r>
          </a:p>
        </p:txBody>
      </p:sp>
      <p:pic>
        <p:nvPicPr>
          <p:cNvPr id="8" name="Picture 7" descr="A close-up of a document&#10;&#10;Description automatically generated with medium confidence">
            <a:extLst>
              <a:ext uri="{FF2B5EF4-FFF2-40B4-BE49-F238E27FC236}">
                <a16:creationId xmlns:a16="http://schemas.microsoft.com/office/drawing/2014/main" id="{1CE0B3AE-49F7-36E8-7124-F29BC6514A3A}"/>
              </a:ext>
            </a:extLst>
          </p:cNvPr>
          <p:cNvPicPr>
            <a:picLocks noChangeAspect="1"/>
          </p:cNvPicPr>
          <p:nvPr/>
        </p:nvPicPr>
        <p:blipFill>
          <a:blip r:embed="rId3"/>
          <a:stretch>
            <a:fillRect/>
          </a:stretch>
        </p:blipFill>
        <p:spPr>
          <a:xfrm>
            <a:off x="54034" y="377309"/>
            <a:ext cx="6992377" cy="4393792"/>
          </a:xfrm>
          <a:prstGeom prst="rect">
            <a:avLst/>
          </a:prstGeom>
        </p:spPr>
      </p:pic>
      <p:pic>
        <p:nvPicPr>
          <p:cNvPr id="2" name="Picture 1">
            <a:extLst>
              <a:ext uri="{FF2B5EF4-FFF2-40B4-BE49-F238E27FC236}">
                <a16:creationId xmlns:a16="http://schemas.microsoft.com/office/drawing/2014/main" id="{0765F6F8-1F08-C25A-012C-26DA9382F275}"/>
              </a:ext>
            </a:extLst>
          </p:cNvPr>
          <p:cNvPicPr>
            <a:picLocks noChangeAspect="1"/>
          </p:cNvPicPr>
          <p:nvPr/>
        </p:nvPicPr>
        <p:blipFill>
          <a:blip r:embed="rId4"/>
          <a:stretch>
            <a:fillRect/>
          </a:stretch>
        </p:blipFill>
        <p:spPr>
          <a:xfrm>
            <a:off x="8497614" y="409756"/>
            <a:ext cx="3640352" cy="4416961"/>
          </a:xfrm>
          <a:prstGeom prst="rect">
            <a:avLst/>
          </a:prstGeom>
        </p:spPr>
      </p:pic>
      <p:sp>
        <p:nvSpPr>
          <p:cNvPr id="4" name="TextBox 3">
            <a:extLst>
              <a:ext uri="{FF2B5EF4-FFF2-40B4-BE49-F238E27FC236}">
                <a16:creationId xmlns:a16="http://schemas.microsoft.com/office/drawing/2014/main" id="{9BB2D70B-C240-2CEB-ECB4-7E871612F737}"/>
              </a:ext>
            </a:extLst>
          </p:cNvPr>
          <p:cNvSpPr txBox="1"/>
          <p:nvPr/>
        </p:nvSpPr>
        <p:spPr>
          <a:xfrm>
            <a:off x="133004" y="4849886"/>
            <a:ext cx="12004962" cy="1938992"/>
          </a:xfrm>
          <a:prstGeom prst="rect">
            <a:avLst/>
          </a:prstGeom>
          <a:noFill/>
        </p:spPr>
        <p:txBody>
          <a:bodyPr wrap="square">
            <a:spAutoFit/>
          </a:bodyPr>
          <a:lstStyle/>
          <a:p>
            <a:r>
              <a:rPr lang="en-US" sz="2000" dirty="0">
                <a:latin typeface="Helvetica" pitchFamily="2" charset="0"/>
              </a:rPr>
              <a:t>This terminology becomes a site for writing chapters and making experimental responses. </a:t>
            </a:r>
            <a:r>
              <a:rPr lang="en-GB" sz="2000" dirty="0">
                <a:solidFill>
                  <a:srgbClr val="000000"/>
                </a:solidFill>
                <a:latin typeface="Helvetica" pitchFamily="2" charset="0"/>
                <a:ea typeface="Times New Roman" panose="02020603050405020304" pitchFamily="18" charset="0"/>
              </a:rPr>
              <a:t>It provides a host of terminology in which to consider aspects of lived experience including the role of the contemporary professional/ domestic and the application of a (post/expansive) textile discipline that enact states of becoming. </a:t>
            </a:r>
            <a:r>
              <a:rPr lang="en-US" sz="2000" dirty="0">
                <a:latin typeface="Helvetica" pitchFamily="2" charset="0"/>
              </a:rPr>
              <a:t>I consider how concepts such as </a:t>
            </a:r>
            <a:r>
              <a:rPr lang="en-US" sz="2000" b="1" dirty="0">
                <a:latin typeface="Helvetica" pitchFamily="2" charset="0"/>
              </a:rPr>
              <a:t>co-emerging</a:t>
            </a:r>
            <a:r>
              <a:rPr lang="en-US" sz="2000" dirty="0">
                <a:latin typeface="Helvetica" pitchFamily="2" charset="0"/>
              </a:rPr>
              <a:t>, </a:t>
            </a:r>
            <a:r>
              <a:rPr lang="en-US" sz="2000" b="1" dirty="0">
                <a:latin typeface="Helvetica" pitchFamily="2" charset="0"/>
              </a:rPr>
              <a:t>Distance in proximity </a:t>
            </a:r>
            <a:r>
              <a:rPr lang="en-US" sz="2000" dirty="0">
                <a:latin typeface="Helvetica" pitchFamily="2" charset="0"/>
              </a:rPr>
              <a:t>and </a:t>
            </a:r>
            <a:r>
              <a:rPr lang="en-US" sz="2000" b="1" dirty="0">
                <a:latin typeface="Helvetica" pitchFamily="2" charset="0"/>
              </a:rPr>
              <a:t>severalities </a:t>
            </a:r>
            <a:r>
              <a:rPr lang="en-US" sz="2000" dirty="0">
                <a:latin typeface="Helvetica" pitchFamily="2" charset="0"/>
              </a:rPr>
              <a:t>can become conceptual tools in which to encounter within arts practice – expansive textile, thinking and writing.</a:t>
            </a:r>
          </a:p>
        </p:txBody>
      </p:sp>
      <p:pic>
        <p:nvPicPr>
          <p:cNvPr id="6" name="Picture 5" descr="Map&#10;&#10;Description automatically generated">
            <a:extLst>
              <a:ext uri="{FF2B5EF4-FFF2-40B4-BE49-F238E27FC236}">
                <a16:creationId xmlns:a16="http://schemas.microsoft.com/office/drawing/2014/main" id="{9098A9C0-8001-47CB-0D41-6E7A1C7004DE}"/>
              </a:ext>
            </a:extLst>
          </p:cNvPr>
          <p:cNvPicPr>
            <a:picLocks noChangeAspect="1"/>
          </p:cNvPicPr>
          <p:nvPr/>
        </p:nvPicPr>
        <p:blipFill>
          <a:blip r:embed="rId5">
            <a:alphaModFix amt="77000"/>
          </a:blip>
          <a:stretch>
            <a:fillRect/>
          </a:stretch>
        </p:blipFill>
        <p:spPr>
          <a:xfrm>
            <a:off x="3694387" y="409756"/>
            <a:ext cx="5846018" cy="4384514"/>
          </a:xfrm>
          <a:prstGeom prst="rect">
            <a:avLst/>
          </a:prstGeom>
        </p:spPr>
      </p:pic>
    </p:spTree>
    <p:extLst>
      <p:ext uri="{BB962C8B-B14F-4D97-AF65-F5344CB8AC3E}">
        <p14:creationId xmlns:p14="http://schemas.microsoft.com/office/powerpoint/2010/main" val="11876833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Content Placeholder 3">
            <a:extLst>
              <a:ext uri="{FF2B5EF4-FFF2-40B4-BE49-F238E27FC236}">
                <a16:creationId xmlns:a16="http://schemas.microsoft.com/office/drawing/2014/main" id="{192256D2-AAD7-6573-7CD7-3117609D31A4}"/>
              </a:ext>
            </a:extLst>
          </p:cNvPr>
          <p:cNvPicPr>
            <a:picLocks noGrp="1" noChangeAspect="1"/>
          </p:cNvPicPr>
          <p:nvPr>
            <p:ph idx="1"/>
          </p:nvPr>
        </p:nvPicPr>
        <p:blipFill>
          <a:blip r:embed="rId2"/>
          <a:srcRect l="17335" r="7539" b="-1"/>
          <a:stretch>
            <a:fillRect/>
          </a:stretch>
        </p:blipFill>
        <p:spPr>
          <a:xfrm>
            <a:off x="643467" y="1940142"/>
            <a:ext cx="5294716" cy="2977713"/>
          </a:xfrm>
          <a:prstGeom prst="rect">
            <a:avLst/>
          </a:prstGeom>
        </p:spPr>
      </p:pic>
      <p:cxnSp>
        <p:nvCxnSpPr>
          <p:cNvPr id="12" name="Straight Connector 11">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4174DD96-810E-7AE1-0BE7-D4D9CEA1DC25}"/>
              </a:ext>
            </a:extLst>
          </p:cNvPr>
          <p:cNvPicPr>
            <a:picLocks noChangeAspect="1"/>
          </p:cNvPicPr>
          <p:nvPr/>
        </p:nvPicPr>
        <p:blipFill>
          <a:blip r:embed="rId3"/>
          <a:stretch>
            <a:fillRect/>
          </a:stretch>
        </p:blipFill>
        <p:spPr>
          <a:xfrm>
            <a:off x="6253817" y="1006669"/>
            <a:ext cx="5294715" cy="4844662"/>
          </a:xfrm>
          <a:prstGeom prst="rect">
            <a:avLst/>
          </a:prstGeom>
        </p:spPr>
      </p:pic>
    </p:spTree>
    <p:extLst>
      <p:ext uri="{BB962C8B-B14F-4D97-AF65-F5344CB8AC3E}">
        <p14:creationId xmlns:p14="http://schemas.microsoft.com/office/powerpoint/2010/main" val="18403820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A49C3-41A0-3289-EC5C-90DBD4C335C9}"/>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097515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63</TotalTime>
  <Words>3453</Words>
  <Application>Microsoft Macintosh PowerPoint</Application>
  <PresentationFormat>Widescreen</PresentationFormat>
  <Paragraphs>176</Paragraphs>
  <Slides>25</Slides>
  <Notes>8</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25</vt:i4>
      </vt:variant>
    </vt:vector>
  </HeadingPairs>
  <TitlesOfParts>
    <vt:vector size="38" baseType="lpstr">
      <vt:lpstr>Aptos</vt:lpstr>
      <vt:lpstr>Aptos Display</vt:lpstr>
      <vt:lpstr>Arial</vt:lpstr>
      <vt:lpstr>Calibri</vt:lpstr>
      <vt:lpstr>GalanoMedium</vt:lpstr>
      <vt:lpstr>GalanoRegular</vt:lpstr>
      <vt:lpstr>Google Sans</vt:lpstr>
      <vt:lpstr>Helvetica</vt:lpstr>
      <vt:lpstr>Supreme-Black</vt:lpstr>
      <vt:lpstr>Supreme-Light</vt:lpstr>
      <vt:lpstr>Supreme-LightItalic</vt:lpstr>
      <vt:lpstr>Tate regular</vt:lpstr>
      <vt:lpstr>Office Theme</vt:lpstr>
      <vt:lpstr>Text =/+ Response</vt:lpstr>
      <vt:lpstr>Richard serra’s – verb list (1968)</vt:lpstr>
      <vt:lpstr>PowerPoint Presentation</vt:lpstr>
      <vt:lpstr>Approaches to  writing</vt:lpstr>
      <vt:lpstr>Coming to Welsh, Jane Rendell,  Mission Gallery, Swansea</vt:lpstr>
      <vt:lpstr>Jane Rendellp - Tracey Emin </vt:lpstr>
      <vt:lpstr>PowerPoint Presentation</vt:lpstr>
      <vt:lpstr>Mira Schendel's work is a visual manifestation of language, capturing voice, words, and gestures. </vt:lpstr>
      <vt:lpstr>Ewa Partum – Active Poetry. 1971-73 </vt:lpstr>
      <vt:lpstr>  I consider my shows like giving an elephant's tail. When a blind man says "what's an elephant", you lead the man to an elephant and let him grasp the tail and say "that's an elephant". The existing material in the gallery is like an elephant's tail and the larger part is in your mind. But you have to give a tail to lead into it. The thing is to promote a physical participation that will lead you into this larger area of mind. What I'm trying to do is make something happen by throwing a pebble into the water and creating ripples. Yoko Ono Facebook post, March 16, 2020</vt:lpstr>
      <vt:lpstr>PowerPoint Presentation</vt:lpstr>
      <vt:lpstr>PowerPoint Presentation</vt:lpstr>
      <vt:lpstr>PowerPoint Presentation</vt:lpstr>
      <vt:lpstr>The Oulipio - workshop for potential literature  Raymond Queneau and mathematician François Le Lionnais George Perec, Italo Calvino, Marcel Duchamp…</vt:lpstr>
      <vt:lpstr>PowerPoint Presentation</vt:lpstr>
      <vt:lpstr>PowerPoint Presentation</vt:lpstr>
      <vt:lpstr>Sophie Calle</vt:lpstr>
      <vt:lpstr>PowerPoint Presentation</vt:lpstr>
      <vt:lpstr>The Hare with the Amber Eyes  Edmund De Waal</vt:lpstr>
      <vt:lpstr>Edmund De Waal</vt:lpstr>
      <vt:lpstr>Grayson Perry</vt:lpstr>
      <vt:lpst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Catherine Brown</dc:creator>
  <cp:lastModifiedBy>Catherine Brown</cp:lastModifiedBy>
  <cp:revision>273</cp:revision>
  <dcterms:created xsi:type="dcterms:W3CDTF">2026-09-11T11:41:21Z</dcterms:created>
  <dcterms:modified xsi:type="dcterms:W3CDTF">2026-10-15T18:59:02Z</dcterms:modified>
</cp:coreProperties>
</file>