
<file path=[Content_Types].xml><?xml version="1.0" encoding="utf-8"?>
<Types xmlns="http://schemas.openxmlformats.org/package/2006/content-types">
  <Default Extension="xml" ContentType="application/xml"/>
  <Default Extension="jpeg" ContentType="image/jpeg"/>
  <Default Extension="png" ContentType="image/png"/>
  <Default Extension="gif" ContentType="image/gif"/>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1"/>
  </p:notesMasterIdLst>
  <p:sldIdLst>
    <p:sldId id="256" r:id="rId2"/>
    <p:sldId id="262" r:id="rId3"/>
    <p:sldId id="257" r:id="rId4"/>
    <p:sldId id="259" r:id="rId5"/>
    <p:sldId id="258" r:id="rId6"/>
    <p:sldId id="282" r:id="rId7"/>
    <p:sldId id="261" r:id="rId8"/>
    <p:sldId id="275" r:id="rId9"/>
    <p:sldId id="264" r:id="rId10"/>
    <p:sldId id="265" r:id="rId11"/>
    <p:sldId id="274" r:id="rId12"/>
    <p:sldId id="267" r:id="rId13"/>
    <p:sldId id="268" r:id="rId14"/>
    <p:sldId id="276" r:id="rId15"/>
    <p:sldId id="277" r:id="rId16"/>
    <p:sldId id="278" r:id="rId17"/>
    <p:sldId id="280" r:id="rId18"/>
    <p:sldId id="281" r:id="rId19"/>
    <p:sldId id="279"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490"/>
    <p:restoredTop sz="84514"/>
  </p:normalViewPr>
  <p:slideViewPr>
    <p:cSldViewPr snapToGrid="0" snapToObjects="1">
      <p:cViewPr>
        <p:scale>
          <a:sx n="111" d="100"/>
          <a:sy n="111" d="100"/>
        </p:scale>
        <p:origin x="208" y="-512"/>
      </p:cViewPr>
      <p:guideLst/>
    </p:cSldViewPr>
  </p:slideViewPr>
  <p:notesTextViewPr>
    <p:cViewPr>
      <p:scale>
        <a:sx n="1" d="1"/>
        <a:sy n="1" d="1"/>
      </p:scale>
      <p:origin x="0" y="-864"/>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notesMaster" Target="notesMasters/notesMaster1.xml"/><Relationship Id="rId22" Type="http://schemas.openxmlformats.org/officeDocument/2006/relationships/presProps" Target="presProps.xml"/><Relationship Id="rId23" Type="http://schemas.openxmlformats.org/officeDocument/2006/relationships/viewProps" Target="viewProps.xml"/><Relationship Id="rId24" Type="http://schemas.openxmlformats.org/officeDocument/2006/relationships/theme" Target="theme/theme1.xml"/><Relationship Id="rId25"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757D5DC-8AF2-A747-882B-3A66F936CD09}" type="datetimeFigureOut">
              <a:rPr lang="en-US" smtClean="0"/>
              <a:t>12/10/17</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78A629E-0656-9343-9301-5D2158B5892A}" type="slidenum">
              <a:rPr lang="en-US" smtClean="0"/>
              <a:t>‹#›</a:t>
            </a:fld>
            <a:endParaRPr lang="en-US"/>
          </a:p>
        </p:txBody>
      </p:sp>
    </p:spTree>
    <p:extLst>
      <p:ext uri="{BB962C8B-B14F-4D97-AF65-F5344CB8AC3E}">
        <p14:creationId xmlns:p14="http://schemas.microsoft.com/office/powerpoint/2010/main" val="10911507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 Id="rId3" Type="http://schemas.openxmlformats.org/officeDocument/2006/relationships/hyperlink" Target="https://www.bop.gov/about/statistics/statistics_inmate_offenses.jsp" TargetMode="Externa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smtClean="0">
                <a:solidFill>
                  <a:schemeClr val="tx1"/>
                </a:solidFill>
                <a:effectLst/>
                <a:latin typeface="+mn-lt"/>
                <a:ea typeface="+mn-ea"/>
                <a:cs typeface="+mn-cs"/>
              </a:rPr>
              <a:t>First of all, I wish to establish what I believe is meant by the ‘greatest’ country in the world. ‘Great’ can mean a number of things, such as geographical size or the size of its economy. It could also be synonymous of significant achievement, its military might or measures of equality. The list is endless, but I will be highlighting some of America’s achievements. </a:t>
            </a:r>
            <a:r>
              <a:rPr lang="en-US" sz="1200" b="1" kern="1200" dirty="0" smtClean="0">
                <a:solidFill>
                  <a:schemeClr val="tx1"/>
                </a:solidFill>
                <a:effectLst/>
                <a:latin typeface="+mn-lt"/>
                <a:ea typeface="+mn-ea"/>
                <a:cs typeface="+mn-cs"/>
              </a:rPr>
              <a:t>As an example of the US not being the greatest country in the world, I have chosen to focus on their ‘war on drugs’. As a result, it also leads the way in criminalizing and incarcerating users for drug offences, having the biggest prison population in the world. </a:t>
            </a:r>
            <a:r>
              <a:rPr lang="en-GB" sz="1200" b="1" kern="1200" dirty="0" smtClean="0">
                <a:solidFill>
                  <a:schemeClr val="tx1"/>
                </a:solidFill>
                <a:effectLst/>
                <a:latin typeface="+mn-lt"/>
                <a:ea typeface="+mn-ea"/>
                <a:cs typeface="+mn-cs"/>
              </a:rPr>
              <a:t>The problem of drugs, illegal or otherwise and incarceration for their use are worldwide issues. I believe that if these can be tackled more appropriately, the prison population would decrease in many countries, but significantly in the USA.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278A629E-0656-9343-9301-5D2158B5892A}" type="slidenum">
              <a:rPr lang="en-US" smtClean="0"/>
              <a:t>1</a:t>
            </a:fld>
            <a:endParaRPr lang="en-US"/>
          </a:p>
        </p:txBody>
      </p:sp>
    </p:spTree>
    <p:extLst>
      <p:ext uri="{BB962C8B-B14F-4D97-AF65-F5344CB8AC3E}">
        <p14:creationId xmlns:p14="http://schemas.microsoft.com/office/powerpoint/2010/main" val="4591715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Just in case you need reminding where President Trump rules…it’s in blue!</a:t>
            </a:r>
            <a:endParaRPr lang="en-US" dirty="0"/>
          </a:p>
        </p:txBody>
      </p:sp>
      <p:sp>
        <p:nvSpPr>
          <p:cNvPr id="4" name="Slide Number Placeholder 3"/>
          <p:cNvSpPr>
            <a:spLocks noGrp="1"/>
          </p:cNvSpPr>
          <p:nvPr>
            <p:ph type="sldNum" sz="quarter" idx="10"/>
          </p:nvPr>
        </p:nvSpPr>
        <p:spPr/>
        <p:txBody>
          <a:bodyPr/>
          <a:lstStyle/>
          <a:p>
            <a:fld id="{278A629E-0656-9343-9301-5D2158B5892A}" type="slidenum">
              <a:rPr lang="en-US" smtClean="0"/>
              <a:t>2</a:t>
            </a:fld>
            <a:endParaRPr lang="en-US"/>
          </a:p>
        </p:txBody>
      </p:sp>
    </p:spTree>
    <p:extLst>
      <p:ext uri="{BB962C8B-B14F-4D97-AF65-F5344CB8AC3E}">
        <p14:creationId xmlns:p14="http://schemas.microsoft.com/office/powerpoint/2010/main" val="2663743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1" kern="1200" dirty="0" smtClean="0">
                <a:solidFill>
                  <a:schemeClr val="tx1"/>
                </a:solidFill>
                <a:effectLst/>
                <a:latin typeface="+mn-lt"/>
                <a:ea typeface="+mn-ea"/>
                <a:cs typeface="+mn-cs"/>
              </a:rPr>
              <a:t>The US can be seen as great in a number of areas, such as possessing the biggest economy and most important Financial Centre (Wall street</a:t>
            </a:r>
            <a:r>
              <a:rPr lang="en-US" sz="1200" b="1" kern="1200" dirty="0" smtClean="0">
                <a:solidFill>
                  <a:schemeClr val="tx1"/>
                </a:solidFill>
                <a:effectLst/>
                <a:latin typeface="+mn-lt"/>
                <a:ea typeface="+mn-ea"/>
                <a:cs typeface="+mn-cs"/>
              </a:rPr>
              <a:t>) in the world. It leads in </a:t>
            </a:r>
            <a:r>
              <a:rPr lang="en-US" sz="1200" b="1" kern="1200" dirty="0" smtClean="0">
                <a:solidFill>
                  <a:schemeClr val="tx1"/>
                </a:solidFill>
                <a:effectLst/>
                <a:latin typeface="+mn-lt"/>
                <a:ea typeface="+mn-ea"/>
                <a:cs typeface="+mn-cs"/>
              </a:rPr>
              <a:t>technical progress (Silicon Valley and the internet) and communications (Apple, Microsoft), </a:t>
            </a:r>
            <a:r>
              <a:rPr lang="en-US" sz="1200" b="1" kern="1200" dirty="0" smtClean="0">
                <a:solidFill>
                  <a:schemeClr val="tx1"/>
                </a:solidFill>
                <a:effectLst/>
                <a:latin typeface="+mn-lt"/>
                <a:ea typeface="+mn-ea"/>
                <a:cs typeface="+mn-cs"/>
              </a:rPr>
              <a:t>with Social </a:t>
            </a:r>
            <a:r>
              <a:rPr lang="en-US" sz="1200" b="1" kern="1200" dirty="0" smtClean="0">
                <a:solidFill>
                  <a:schemeClr val="tx1"/>
                </a:solidFill>
                <a:effectLst/>
                <a:latin typeface="+mn-lt"/>
                <a:ea typeface="+mn-ea"/>
                <a:cs typeface="+mn-cs"/>
              </a:rPr>
              <a:t>Media platforms (Facebook, Google), </a:t>
            </a:r>
            <a:r>
              <a:rPr lang="en-US" sz="1200" b="1" kern="1200" dirty="0" smtClean="0">
                <a:solidFill>
                  <a:schemeClr val="tx1"/>
                </a:solidFill>
                <a:effectLst/>
                <a:latin typeface="+mn-lt"/>
                <a:ea typeface="+mn-ea"/>
                <a:cs typeface="+mn-cs"/>
              </a:rPr>
              <a:t>the Media </a:t>
            </a:r>
            <a:r>
              <a:rPr lang="en-US" sz="1200" b="1" kern="1200" dirty="0" smtClean="0">
                <a:solidFill>
                  <a:schemeClr val="tx1"/>
                </a:solidFill>
                <a:effectLst/>
                <a:latin typeface="+mn-lt"/>
                <a:ea typeface="+mn-ea"/>
                <a:cs typeface="+mn-cs"/>
              </a:rPr>
              <a:t>(Hollywood, radio and TV), military weapons, the top universities, sporting achievements and globalization. The US is viewed as a superpower and the cornerstone of NATO. It is culturally diverse. One could argue, on the whole, these achievements make the US great, although some of them have not had a positive impact overall. </a:t>
            </a:r>
            <a:endParaRPr lang="en-GB"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278A629E-0656-9343-9301-5D2158B5892A}" type="slidenum">
              <a:rPr lang="en-US" smtClean="0"/>
              <a:t>3</a:t>
            </a:fld>
            <a:endParaRPr lang="en-US"/>
          </a:p>
        </p:txBody>
      </p:sp>
    </p:spTree>
    <p:extLst>
      <p:ext uri="{BB962C8B-B14F-4D97-AF65-F5344CB8AC3E}">
        <p14:creationId xmlns:p14="http://schemas.microsoft.com/office/powerpoint/2010/main" val="16069699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b="1" kern="1200" dirty="0" smtClean="0">
                <a:solidFill>
                  <a:schemeClr val="tx1"/>
                </a:solidFill>
                <a:effectLst/>
                <a:latin typeface="+mn-lt"/>
                <a:ea typeface="+mn-ea"/>
                <a:cs typeface="+mn-cs"/>
              </a:rPr>
              <a:t>T</a:t>
            </a:r>
            <a:r>
              <a:rPr lang="en-GB" sz="1200" kern="1200" dirty="0" smtClean="0">
                <a:solidFill>
                  <a:schemeClr val="tx1"/>
                </a:solidFill>
                <a:effectLst/>
                <a:latin typeface="+mn-lt"/>
                <a:ea typeface="+mn-ea"/>
                <a:cs typeface="+mn-cs"/>
              </a:rPr>
              <a:t>he drug problem in the US and the response to it are symptomatic of a society that is dysfunctional. I do not believe the US is capable of responding in a constructive and innovative way under the present regime. There are different, indeed more progressive ways of dealing (defusing the problem) that I will outline later, but involves, decriminalising drugs and not jailing so many people, and using alternative therapies (that are presently banned by the FDA) to treat drug addiction. </a:t>
            </a:r>
            <a:r>
              <a:rPr lang="en-US" sz="1200" b="1" kern="1200" dirty="0" smtClean="0">
                <a:solidFill>
                  <a:schemeClr val="tx1"/>
                </a:solidFill>
                <a:effectLst/>
                <a:latin typeface="+mn-lt"/>
                <a:ea typeface="+mn-ea"/>
                <a:cs typeface="+mn-cs"/>
              </a:rPr>
              <a:t>The US and specifically the Pharmaceutical companies (who have a vested interest in maintaining the ban on these drugs) dominate the market in prescription drugs and I will be looking at the dangers of their use.</a:t>
            </a:r>
            <a:endParaRPr lang="en-GB" sz="1200" kern="1200" dirty="0" smtClean="0">
              <a:solidFill>
                <a:schemeClr val="tx1"/>
              </a:solidFill>
              <a:effectLst/>
              <a:latin typeface="+mn-lt"/>
              <a:ea typeface="+mn-ea"/>
              <a:cs typeface="+mn-cs"/>
            </a:endParaRPr>
          </a:p>
          <a:p>
            <a:r>
              <a:rPr lang="en-US" sz="1200" b="1" kern="1200" dirty="0" smtClean="0">
                <a:solidFill>
                  <a:schemeClr val="tx1"/>
                </a:solidFill>
                <a:effectLst/>
                <a:latin typeface="+mn-lt"/>
                <a:ea typeface="+mn-ea"/>
                <a:cs typeface="+mn-cs"/>
              </a:rPr>
              <a:t>I will compare the USA with Brazil and Canada, the latter a neighboring country, both of similar geographical size and identify how each is tackling the drug problem. I will be looking at differences in prison populations. I will be researching countries where drugs have been decriminalized and/or legalized and the impact that this has had. I will  explore how</a:t>
            </a:r>
            <a:r>
              <a:rPr lang="en-US" sz="1200" b="1" kern="1200" baseline="0" dirty="0" smtClean="0">
                <a:solidFill>
                  <a:schemeClr val="tx1"/>
                </a:solidFill>
                <a:effectLst/>
                <a:latin typeface="+mn-lt"/>
                <a:ea typeface="+mn-ea"/>
                <a:cs typeface="+mn-cs"/>
              </a:rPr>
              <a:t> the US might learn from this research and experimentation, which could influence the role the narcotics bureau presently plays in American policy.</a:t>
            </a:r>
            <a:endParaRPr lang="en-GB"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278A629E-0656-9343-9301-5D2158B5892A}" type="slidenum">
              <a:rPr lang="en-US" smtClean="0"/>
              <a:t>4</a:t>
            </a:fld>
            <a:endParaRPr lang="en-US"/>
          </a:p>
        </p:txBody>
      </p:sp>
    </p:spTree>
    <p:extLst>
      <p:ext uri="{BB962C8B-B14F-4D97-AF65-F5344CB8AC3E}">
        <p14:creationId xmlns:p14="http://schemas.microsoft.com/office/powerpoint/2010/main" val="15202561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smtClean="0">
                <a:solidFill>
                  <a:schemeClr val="tx1"/>
                </a:solidFill>
                <a:effectLst/>
                <a:latin typeface="+mn-lt"/>
                <a:ea typeface="+mn-ea"/>
                <a:cs typeface="+mn-cs"/>
              </a:rPr>
              <a:t>The fact that America has the largest prison population in the world, which stood at 2, 217,000 in 2015 according to Market Watch, yet stands third in terms of population size, behind China and </a:t>
            </a:r>
            <a:r>
              <a:rPr lang="en-GB" sz="1200" b="1" kern="1200" dirty="0" smtClean="0">
                <a:solidFill>
                  <a:schemeClr val="tx1"/>
                </a:solidFill>
                <a:effectLst/>
                <a:latin typeface="+mn-lt"/>
                <a:ea typeface="+mn-ea"/>
                <a:cs typeface="+mn-cs"/>
              </a:rPr>
              <a:t>India, </a:t>
            </a:r>
            <a:r>
              <a:rPr lang="en-GB" sz="1200" b="1" kern="1200" dirty="0" smtClean="0">
                <a:solidFill>
                  <a:schemeClr val="tx1"/>
                </a:solidFill>
                <a:effectLst/>
                <a:latin typeface="+mn-lt"/>
                <a:ea typeface="+mn-ea"/>
                <a:cs typeface="+mn-cs"/>
              </a:rPr>
              <a:t>but closely followed by Indonesia and Brazil with similar numbers to the US, speaks volumes. According to recent statistics, 46% of the US prison population is as a result of drug offences, far higher than any other group. Imagine if the US were able to stop their war on drugs and change their policy to focus on rehabilitation, decriminalization and legalization of drug use. They have begun to explore</a:t>
            </a:r>
            <a:r>
              <a:rPr lang="en-GB" sz="1200" b="1" kern="1200" baseline="0" dirty="0" smtClean="0">
                <a:solidFill>
                  <a:schemeClr val="tx1"/>
                </a:solidFill>
                <a:effectLst/>
                <a:latin typeface="+mn-lt"/>
                <a:ea typeface="+mn-ea"/>
                <a:cs typeface="+mn-cs"/>
              </a:rPr>
              <a:t> this with </a:t>
            </a:r>
            <a:r>
              <a:rPr lang="en-GB" sz="1200" b="1" kern="1200" dirty="0" smtClean="0">
                <a:solidFill>
                  <a:schemeClr val="tx1"/>
                </a:solidFill>
                <a:effectLst/>
                <a:latin typeface="+mn-lt"/>
                <a:ea typeface="+mn-ea"/>
                <a:cs typeface="+mn-cs"/>
              </a:rPr>
              <a:t>medical marijuana use. However, the problems associated with changing policy is outweighed by Corporation interests and lobbyists whose interest would not be met if they did. If the US could get around these difficulties, they might then win back some support for their constitution and show the world the benefits of their system. These measures could not be made in isolation though. To be willing to look within and tackle these issues head on will take a lot of courage and a complete change in direction of government policy to date. US drug laws and high levels of imprisonment for drug offences could be a good place to start, and by doing so would show the world, change is possible. Present drug laws and its consequences lead to inequality, poverty, health issues and criminality.</a:t>
            </a:r>
          </a:p>
          <a:p>
            <a:endParaRPr lang="en-GB" sz="1200" kern="1200" dirty="0" smtClean="0">
              <a:solidFill>
                <a:schemeClr val="tx1"/>
              </a:solidFill>
              <a:effectLst/>
              <a:latin typeface="+mn-lt"/>
              <a:ea typeface="+mn-ea"/>
              <a:cs typeface="+mn-cs"/>
            </a:endParaRPr>
          </a:p>
          <a:p>
            <a:r>
              <a:rPr lang="en-GB" sz="1200" b="1" u="sng" kern="1200" dirty="0" smtClean="0">
                <a:solidFill>
                  <a:schemeClr val="tx1"/>
                </a:solidFill>
                <a:effectLst/>
                <a:latin typeface="+mn-lt"/>
                <a:ea typeface="+mn-ea"/>
                <a:cs typeface="+mn-cs"/>
                <a:hlinkClick r:id="rId3"/>
              </a:rPr>
              <a:t>https://www.bop.gov/about/statistics/statistics_inmate_offenses.jsp</a:t>
            </a:r>
            <a:endParaRPr lang="en-GB" sz="1200" kern="1200" dirty="0" smtClean="0">
              <a:solidFill>
                <a:schemeClr val="tx1"/>
              </a:solidFill>
              <a:effectLst/>
              <a:latin typeface="+mn-lt"/>
              <a:ea typeface="+mn-ea"/>
              <a:cs typeface="+mn-cs"/>
            </a:endParaRPr>
          </a:p>
          <a:p>
            <a:endParaRPr lang="en-GB"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78A629E-0656-9343-9301-5D2158B5892A}" type="slidenum">
              <a:rPr lang="en-US" smtClean="0"/>
              <a:t>5</a:t>
            </a:fld>
            <a:endParaRPr lang="en-US"/>
          </a:p>
        </p:txBody>
      </p:sp>
    </p:spTree>
    <p:extLst>
      <p:ext uri="{BB962C8B-B14F-4D97-AF65-F5344CB8AC3E}">
        <p14:creationId xmlns:p14="http://schemas.microsoft.com/office/powerpoint/2010/main" val="1264601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What doesn’t make America great are some of the same things that we have already mentioned that point to greatness, such as globalization and unrestrained capitalism. It ignores global warming and the role big business plays, as well as the destruction of the environment and diminishing rainforests. Wherever big corporations have infiltrated has led to increased problems in these societies. Greed and corruption has followed in their wake. Where countries resist American interference, they have been forced into submission. Seduced by greater profits, no country is safe from American capitalism. In some cases, obstructive leaders have been assassinated and/or threatened by military intervention.</a:t>
            </a:r>
          </a:p>
          <a:p>
            <a:r>
              <a:rPr lang="en-GB" sz="1200" kern="1200" dirty="0" smtClean="0">
                <a:solidFill>
                  <a:schemeClr val="tx1"/>
                </a:solidFill>
                <a:effectLst/>
                <a:latin typeface="+mn-lt"/>
                <a:ea typeface="+mn-ea"/>
                <a:cs typeface="+mn-cs"/>
              </a:rPr>
              <a:t>Then there is </a:t>
            </a:r>
            <a:r>
              <a:rPr lang="en-GB" sz="1200" kern="1200" dirty="0" smtClean="0">
                <a:solidFill>
                  <a:schemeClr val="tx1"/>
                </a:solidFill>
                <a:effectLst/>
                <a:latin typeface="+mn-lt"/>
                <a:ea typeface="+mn-ea"/>
                <a:cs typeface="+mn-cs"/>
              </a:rPr>
              <a:t>the </a:t>
            </a:r>
            <a:r>
              <a:rPr lang="en-GB" sz="1200" kern="1200" dirty="0" smtClean="0">
                <a:solidFill>
                  <a:schemeClr val="tx1"/>
                </a:solidFill>
                <a:effectLst/>
                <a:latin typeface="+mn-lt"/>
                <a:ea typeface="+mn-ea"/>
                <a:cs typeface="+mn-cs"/>
              </a:rPr>
              <a:t>gap between rich and poor with 1% of wealth in the hands of a minority. Gun crime is an enormous problem in the US and is also related to the drug trade, and in the protection of the wealthy. Race issues continue, despite the civil rights movement and Black people are more likely to be unemployed, and thereby forced into drug related crime and are over represented in prison. There is a problem with right extremism, evangelical righteousness, anti-other religion and hatred toward the LGBT community. Historically, the US has got much to feel guilty about considering the genocide issues against the Native Americans, the segregation issues based on race and the war atrocities committed abroad. It is the only nation to use the nuclear bomb against civilians, albeit to end a war.</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Perkins, John </a:t>
            </a:r>
            <a:r>
              <a:rPr lang="en-GB" sz="1200" i="1" kern="1200" dirty="0" smtClean="0">
                <a:solidFill>
                  <a:schemeClr val="tx1"/>
                </a:solidFill>
                <a:effectLst/>
                <a:latin typeface="+mn-lt"/>
                <a:ea typeface="+mn-ea"/>
                <a:cs typeface="+mn-cs"/>
              </a:rPr>
              <a:t>The economic hitman</a:t>
            </a:r>
            <a:endParaRPr lang="en-GB"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78A629E-0656-9343-9301-5D2158B5892A}" type="slidenum">
              <a:rPr lang="en-US" smtClean="0"/>
              <a:t>6</a:t>
            </a:fld>
            <a:endParaRPr lang="en-US"/>
          </a:p>
        </p:txBody>
      </p:sp>
    </p:spTree>
    <p:extLst>
      <p:ext uri="{BB962C8B-B14F-4D97-AF65-F5344CB8AC3E}">
        <p14:creationId xmlns:p14="http://schemas.microsoft.com/office/powerpoint/2010/main" val="9104295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In comparing the US to other countries, Brazil has a slightly smaller population than them. Canada’s population is roughly 35 million,</a:t>
            </a:r>
            <a:r>
              <a:rPr lang="en-US" baseline="0" dirty="0" smtClean="0"/>
              <a:t> half the size of the UK.</a:t>
            </a:r>
            <a:r>
              <a:rPr lang="en-US" dirty="0" smtClean="0"/>
              <a:t> All countries are majority Christian and predominantly white, although Brazil has a large mixed race </a:t>
            </a:r>
            <a:r>
              <a:rPr lang="en-US" dirty="0" smtClean="0"/>
              <a:t>population. </a:t>
            </a:r>
            <a:r>
              <a:rPr lang="en-US" dirty="0" smtClean="0"/>
              <a:t>Like a great work of art, the US could be regarded as noble, influential and distinguished like any great leader. </a:t>
            </a:r>
            <a:r>
              <a:rPr lang="en-US" sz="1200" kern="1200" dirty="0" smtClean="0">
                <a:solidFill>
                  <a:schemeClr val="tx1"/>
                </a:solidFill>
                <a:effectLst/>
                <a:latin typeface="+mn-lt"/>
                <a:ea typeface="+mn-ea"/>
                <a:cs typeface="+mn-cs"/>
              </a:rPr>
              <a:t>However, in the case of combatting drug abuse and incarcerating offenders, it takes</a:t>
            </a:r>
            <a:r>
              <a:rPr lang="en-US" sz="1200" kern="1200" baseline="0" dirty="0" smtClean="0">
                <a:solidFill>
                  <a:schemeClr val="tx1"/>
                </a:solidFill>
                <a:effectLst/>
                <a:latin typeface="+mn-lt"/>
                <a:ea typeface="+mn-ea"/>
                <a:cs typeface="+mn-cs"/>
              </a:rPr>
              <a:t> pole position</a:t>
            </a:r>
            <a:r>
              <a:rPr lang="en-US" sz="1200" kern="1200" dirty="0" smtClean="0">
                <a:solidFill>
                  <a:schemeClr val="tx1"/>
                </a:solidFill>
                <a:effectLst/>
                <a:latin typeface="+mn-lt"/>
                <a:ea typeface="+mn-ea"/>
                <a:cs typeface="+mn-cs"/>
              </a:rPr>
              <a:t>. To give the reader a better sense of this, Brazil’s prison population stood at 301 per 100,000 and Canada was 115. Indonesia’s was 64. The US topped this with 698 with Russia coming second with 446 per 100,000. Both China and India’s market share were 119 and 33 respectively. Thus, Brazil is probably the most similar nation to compare to the US in terms of the aforementioned statistics. It gained its independence in 1822, nearly 50 years after the US gained there’s’.</a:t>
            </a:r>
            <a:r>
              <a:rPr lang="en-GB" dirty="0" smtClean="0">
                <a:effectLst/>
              </a:rPr>
              <a:t> </a:t>
            </a:r>
          </a:p>
        </p:txBody>
      </p:sp>
      <p:sp>
        <p:nvSpPr>
          <p:cNvPr id="4" name="Slide Number Placeholder 3"/>
          <p:cNvSpPr>
            <a:spLocks noGrp="1"/>
          </p:cNvSpPr>
          <p:nvPr>
            <p:ph type="sldNum" sz="quarter" idx="10"/>
          </p:nvPr>
        </p:nvSpPr>
        <p:spPr/>
        <p:txBody>
          <a:bodyPr/>
          <a:lstStyle/>
          <a:p>
            <a:fld id="{278A629E-0656-9343-9301-5D2158B5892A}" type="slidenum">
              <a:rPr lang="en-US" smtClean="0"/>
              <a:t>7</a:t>
            </a:fld>
            <a:endParaRPr lang="en-US"/>
          </a:p>
        </p:txBody>
      </p:sp>
    </p:spTree>
    <p:extLst>
      <p:ext uri="{BB962C8B-B14F-4D97-AF65-F5344CB8AC3E}">
        <p14:creationId xmlns:p14="http://schemas.microsoft.com/office/powerpoint/2010/main" val="5902102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278A629E-0656-9343-9301-5D2158B5892A}" type="slidenum">
              <a:rPr lang="en-US" smtClean="0"/>
              <a:t>8</a:t>
            </a:fld>
            <a:endParaRPr lang="en-US"/>
          </a:p>
        </p:txBody>
      </p:sp>
    </p:spTree>
    <p:extLst>
      <p:ext uri="{BB962C8B-B14F-4D97-AF65-F5344CB8AC3E}">
        <p14:creationId xmlns:p14="http://schemas.microsoft.com/office/powerpoint/2010/main" val="4733001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In 2016 World Prison Brief put Brazil in third place behind China and the US. Incidentally the United Kingdom have the largest prison population in Europe. Canada is about average totaling 41,000 in jail.</a:t>
            </a:r>
          </a:p>
          <a:p>
            <a:endParaRPr lang="en-US" dirty="0" smtClean="0"/>
          </a:p>
          <a:p>
            <a:r>
              <a:rPr lang="en-US" sz="1000" dirty="0" smtClean="0"/>
              <a:t>http://</a:t>
            </a:r>
            <a:r>
              <a:rPr lang="en-US" sz="1000" dirty="0" err="1" smtClean="0"/>
              <a:t>www.prisonstudies.org</a:t>
            </a:r>
            <a:r>
              <a:rPr lang="en-US" sz="1000" dirty="0" smtClean="0"/>
              <a:t>/highest-to-lowest/</a:t>
            </a:r>
            <a:r>
              <a:rPr lang="en-US" sz="1000" dirty="0" err="1" smtClean="0"/>
              <a:t>prison-population-total?field_region_taxonomy_tid</a:t>
            </a:r>
            <a:r>
              <a:rPr lang="en-US" sz="1000" dirty="0" smtClean="0"/>
              <a:t>=All</a:t>
            </a:r>
          </a:p>
          <a:p>
            <a:endParaRPr lang="en-US" sz="1000" dirty="0" smtClean="0"/>
          </a:p>
          <a:p>
            <a:endParaRPr lang="en-US" dirty="0"/>
          </a:p>
        </p:txBody>
      </p:sp>
      <p:sp>
        <p:nvSpPr>
          <p:cNvPr id="4" name="Slide Number Placeholder 3"/>
          <p:cNvSpPr>
            <a:spLocks noGrp="1"/>
          </p:cNvSpPr>
          <p:nvPr>
            <p:ph type="sldNum" sz="quarter" idx="10"/>
          </p:nvPr>
        </p:nvSpPr>
        <p:spPr/>
        <p:txBody>
          <a:bodyPr/>
          <a:lstStyle/>
          <a:p>
            <a:fld id="{278A629E-0656-9343-9301-5D2158B5892A}" type="slidenum">
              <a:rPr lang="en-US" smtClean="0"/>
              <a:t>9</a:t>
            </a:fld>
            <a:endParaRPr lang="en-US"/>
          </a:p>
        </p:txBody>
      </p:sp>
    </p:spTree>
    <p:extLst>
      <p:ext uri="{BB962C8B-B14F-4D97-AF65-F5344CB8AC3E}">
        <p14:creationId xmlns:p14="http://schemas.microsoft.com/office/powerpoint/2010/main" val="20255284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Here, we can see the high level of drug crime</a:t>
            </a:r>
            <a:r>
              <a:rPr lang="en-US" baseline="0" dirty="0" smtClean="0"/>
              <a:t> incarceration</a:t>
            </a:r>
            <a:r>
              <a:rPr lang="en-US" dirty="0" smtClean="0"/>
              <a:t> in the US between 1993 – 2011. These are highlighted in dark blue.</a:t>
            </a:r>
            <a:endParaRPr lang="en-US" dirty="0"/>
          </a:p>
        </p:txBody>
      </p:sp>
      <p:sp>
        <p:nvSpPr>
          <p:cNvPr id="4" name="Slide Number Placeholder 3"/>
          <p:cNvSpPr>
            <a:spLocks noGrp="1"/>
          </p:cNvSpPr>
          <p:nvPr>
            <p:ph type="sldNum" sz="quarter" idx="10"/>
          </p:nvPr>
        </p:nvSpPr>
        <p:spPr/>
        <p:txBody>
          <a:bodyPr/>
          <a:lstStyle/>
          <a:p>
            <a:fld id="{278A629E-0656-9343-9301-5D2158B5892A}" type="slidenum">
              <a:rPr lang="en-US" smtClean="0"/>
              <a:t>10</a:t>
            </a:fld>
            <a:endParaRPr lang="en-US"/>
          </a:p>
        </p:txBody>
      </p:sp>
    </p:spTree>
    <p:extLst>
      <p:ext uri="{BB962C8B-B14F-4D97-AF65-F5344CB8AC3E}">
        <p14:creationId xmlns:p14="http://schemas.microsoft.com/office/powerpoint/2010/main" val="206390404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 war on drugs that began arguably 40</a:t>
            </a:r>
            <a:r>
              <a:rPr lang="en-US" baseline="0" dirty="0" smtClean="0"/>
              <a:t> years ago has significantly increased over time, as has the amount of money spent by the US on this war on drugs between 1971 and 2011 highlighted on the right.</a:t>
            </a:r>
            <a:endParaRPr lang="en-US" dirty="0"/>
          </a:p>
        </p:txBody>
      </p:sp>
      <p:sp>
        <p:nvSpPr>
          <p:cNvPr id="4" name="Slide Number Placeholder 3"/>
          <p:cNvSpPr>
            <a:spLocks noGrp="1"/>
          </p:cNvSpPr>
          <p:nvPr>
            <p:ph type="sldNum" sz="quarter" idx="10"/>
          </p:nvPr>
        </p:nvSpPr>
        <p:spPr/>
        <p:txBody>
          <a:bodyPr/>
          <a:lstStyle/>
          <a:p>
            <a:fld id="{278A629E-0656-9343-9301-5D2158B5892A}" type="slidenum">
              <a:rPr lang="en-US" smtClean="0"/>
              <a:t>11</a:t>
            </a:fld>
            <a:endParaRPr lang="en-US"/>
          </a:p>
        </p:txBody>
      </p:sp>
    </p:spTree>
    <p:extLst>
      <p:ext uri="{BB962C8B-B14F-4D97-AF65-F5344CB8AC3E}">
        <p14:creationId xmlns:p14="http://schemas.microsoft.com/office/powerpoint/2010/main" val="162354745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In terms of global drug use, the US leads the way, according to these 2013 - 2015 stats, especially in prescription opioids. Canada is in third position in regard</a:t>
            </a:r>
            <a:r>
              <a:rPr lang="en-US" baseline="0" dirty="0" smtClean="0"/>
              <a:t> to using prescription drugs.</a:t>
            </a:r>
            <a:endParaRPr lang="en-US" dirty="0"/>
          </a:p>
        </p:txBody>
      </p:sp>
      <p:sp>
        <p:nvSpPr>
          <p:cNvPr id="4" name="Slide Number Placeholder 3"/>
          <p:cNvSpPr>
            <a:spLocks noGrp="1"/>
          </p:cNvSpPr>
          <p:nvPr>
            <p:ph type="sldNum" sz="quarter" idx="10"/>
          </p:nvPr>
        </p:nvSpPr>
        <p:spPr/>
        <p:txBody>
          <a:bodyPr/>
          <a:lstStyle/>
          <a:p>
            <a:fld id="{278A629E-0656-9343-9301-5D2158B5892A}" type="slidenum">
              <a:rPr lang="en-US" smtClean="0"/>
              <a:t>12</a:t>
            </a:fld>
            <a:endParaRPr lang="en-US"/>
          </a:p>
        </p:txBody>
      </p:sp>
    </p:spTree>
    <p:extLst>
      <p:ext uri="{BB962C8B-B14F-4D97-AF65-F5344CB8AC3E}">
        <p14:creationId xmlns:p14="http://schemas.microsoft.com/office/powerpoint/2010/main" val="5218237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Here we can see some correlation between the unemployment rate and the prison population in the US. On a side note, America</a:t>
            </a:r>
            <a:r>
              <a:rPr lang="en-US" baseline="0" dirty="0" smtClean="0"/>
              <a:t> has snorted 149 lines of cocaine whilst you have been reading this slide!</a:t>
            </a:r>
            <a:endParaRPr lang="en-US" dirty="0"/>
          </a:p>
        </p:txBody>
      </p:sp>
      <p:sp>
        <p:nvSpPr>
          <p:cNvPr id="4" name="Slide Number Placeholder 3"/>
          <p:cNvSpPr>
            <a:spLocks noGrp="1"/>
          </p:cNvSpPr>
          <p:nvPr>
            <p:ph type="sldNum" sz="quarter" idx="10"/>
          </p:nvPr>
        </p:nvSpPr>
        <p:spPr/>
        <p:txBody>
          <a:bodyPr/>
          <a:lstStyle/>
          <a:p>
            <a:fld id="{278A629E-0656-9343-9301-5D2158B5892A}" type="slidenum">
              <a:rPr lang="en-US" smtClean="0"/>
              <a:t>13</a:t>
            </a:fld>
            <a:endParaRPr lang="en-US"/>
          </a:p>
        </p:txBody>
      </p:sp>
    </p:spTree>
    <p:extLst>
      <p:ext uri="{BB962C8B-B14F-4D97-AF65-F5344CB8AC3E}">
        <p14:creationId xmlns:p14="http://schemas.microsoft.com/office/powerpoint/2010/main" val="140403138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I believe it suits the pharmaceutical companies to persuade the </a:t>
            </a:r>
            <a:r>
              <a:rPr lang="en-US" sz="1200" kern="1200" dirty="0" smtClean="0">
                <a:solidFill>
                  <a:schemeClr val="tx1"/>
                </a:solidFill>
                <a:effectLst/>
                <a:latin typeface="+mn-lt"/>
                <a:ea typeface="+mn-ea"/>
                <a:cs typeface="+mn-cs"/>
              </a:rPr>
              <a:t>FDA</a:t>
            </a:r>
            <a:r>
              <a:rPr lang="en-US" sz="1200" kern="1200" baseline="0" dirty="0" smtClean="0">
                <a:solidFill>
                  <a:schemeClr val="tx1"/>
                </a:solidFill>
                <a:effectLst/>
                <a:latin typeface="+mn-lt"/>
                <a:ea typeface="+mn-ea"/>
                <a:cs typeface="+mn-cs"/>
              </a:rPr>
              <a:t> </a:t>
            </a:r>
            <a:r>
              <a:rPr lang="en-US" sz="1200" kern="1200" dirty="0" smtClean="0">
                <a:solidFill>
                  <a:schemeClr val="tx1"/>
                </a:solidFill>
                <a:effectLst/>
                <a:latin typeface="+mn-lt"/>
                <a:ea typeface="+mn-ea"/>
                <a:cs typeface="+mn-cs"/>
              </a:rPr>
              <a:t>to </a:t>
            </a:r>
            <a:r>
              <a:rPr lang="en-US" sz="1200" kern="1200" dirty="0" smtClean="0">
                <a:solidFill>
                  <a:schemeClr val="tx1"/>
                </a:solidFill>
                <a:effectLst/>
                <a:latin typeface="+mn-lt"/>
                <a:ea typeface="+mn-ea"/>
                <a:cs typeface="+mn-cs"/>
              </a:rPr>
              <a:t>ban these </a:t>
            </a:r>
            <a:r>
              <a:rPr lang="en-US" sz="1200" kern="1200" dirty="0" smtClean="0">
                <a:solidFill>
                  <a:schemeClr val="tx1"/>
                </a:solidFill>
                <a:effectLst/>
                <a:latin typeface="+mn-lt"/>
                <a:ea typeface="+mn-ea"/>
                <a:cs typeface="+mn-cs"/>
              </a:rPr>
              <a:t>substances. They </a:t>
            </a:r>
            <a:r>
              <a:rPr lang="en-US" sz="1200" kern="1200" dirty="0" smtClean="0">
                <a:solidFill>
                  <a:schemeClr val="tx1"/>
                </a:solidFill>
                <a:effectLst/>
                <a:latin typeface="+mn-lt"/>
                <a:ea typeface="+mn-ea"/>
                <a:cs typeface="+mn-cs"/>
              </a:rPr>
              <a:t>would prefer the public to use their synthetic remedies instead. Alternative medicine is discouraged and made illegal, as above. What is also of interest, is that many of these plants are helpful and have been successful in reversing the symptoms of alcohol and opioids addiction. The US have been known to put pressure on other countries to ban natural substances, withdrawing economic support, if necessary unless they subscribe to their</a:t>
            </a:r>
            <a:r>
              <a:rPr lang="en-US" sz="1200" kern="1200" baseline="0" dirty="0" smtClean="0">
                <a:solidFill>
                  <a:schemeClr val="tx1"/>
                </a:solidFill>
                <a:effectLst/>
                <a:latin typeface="+mn-lt"/>
                <a:ea typeface="+mn-ea"/>
                <a:cs typeface="+mn-cs"/>
              </a:rPr>
              <a:t> policies</a:t>
            </a:r>
            <a:r>
              <a:rPr lang="en-US" sz="1200" kern="1200" dirty="0" smtClean="0">
                <a:solidFill>
                  <a:schemeClr val="tx1"/>
                </a:solidFill>
                <a:effectLst/>
                <a:latin typeface="+mn-lt"/>
                <a:ea typeface="+mn-ea"/>
                <a:cs typeface="+mn-cs"/>
              </a:rPr>
              <a:t>. (ref)</a:t>
            </a:r>
            <a:endParaRPr lang="en-GB"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278A629E-0656-9343-9301-5D2158B5892A}" type="slidenum">
              <a:rPr lang="en-US" smtClean="0"/>
              <a:t>14</a:t>
            </a:fld>
            <a:endParaRPr lang="en-US"/>
          </a:p>
        </p:txBody>
      </p:sp>
    </p:spTree>
    <p:extLst>
      <p:ext uri="{BB962C8B-B14F-4D97-AF65-F5344CB8AC3E}">
        <p14:creationId xmlns:p14="http://schemas.microsoft.com/office/powerpoint/2010/main" val="201421023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Smaller countries, such as Portugal, the Netherlands and Uruguay have looked at the decriminalization of drugs and in the latter’s case, legalizing marijuana, the first country to do so. </a:t>
            </a:r>
            <a:endParaRPr lang="en-GB" sz="1200" kern="1200" dirty="0" smtClean="0">
              <a:solidFill>
                <a:schemeClr val="tx1"/>
              </a:solidFill>
              <a:effectLst/>
              <a:latin typeface="+mn-lt"/>
              <a:ea typeface="+mn-ea"/>
              <a:cs typeface="+mn-cs"/>
            </a:endParaRPr>
          </a:p>
          <a:p>
            <a:endParaRPr lang="en-US" dirty="0" smtClean="0"/>
          </a:p>
          <a:p>
            <a:endParaRPr lang="en-US" dirty="0"/>
          </a:p>
        </p:txBody>
      </p:sp>
      <p:sp>
        <p:nvSpPr>
          <p:cNvPr id="4" name="Slide Number Placeholder 3"/>
          <p:cNvSpPr>
            <a:spLocks noGrp="1"/>
          </p:cNvSpPr>
          <p:nvPr>
            <p:ph type="sldNum" sz="quarter" idx="10"/>
          </p:nvPr>
        </p:nvSpPr>
        <p:spPr/>
        <p:txBody>
          <a:bodyPr/>
          <a:lstStyle/>
          <a:p>
            <a:fld id="{278A629E-0656-9343-9301-5D2158B5892A}" type="slidenum">
              <a:rPr lang="en-US" smtClean="0"/>
              <a:t>15</a:t>
            </a:fld>
            <a:endParaRPr lang="en-US"/>
          </a:p>
        </p:txBody>
      </p:sp>
    </p:spTree>
    <p:extLst>
      <p:ext uri="{BB962C8B-B14F-4D97-AF65-F5344CB8AC3E}">
        <p14:creationId xmlns:p14="http://schemas.microsoft.com/office/powerpoint/2010/main" val="144600705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The </a:t>
            </a:r>
            <a:r>
              <a:rPr lang="en-US" dirty="0" err="1" smtClean="0"/>
              <a:t>ayahuasca</a:t>
            </a:r>
            <a:r>
              <a:rPr lang="en-US" dirty="0" smtClean="0"/>
              <a:t> program serves a dual purpose. Prison populations in Brazil have doubled since 2000, and conditions are grossly overcrowded, so the retreats are a kind of pilot to try to reduce recidivism rates.</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800" dirty="0" smtClean="0"/>
              <a:t>http://</a:t>
            </a:r>
            <a:r>
              <a:rPr lang="en-US" sz="800" dirty="0" err="1" smtClean="0"/>
              <a:t>www.wakingtimes.com</a:t>
            </a:r>
            <a:r>
              <a:rPr lang="en-US" sz="800" dirty="0" smtClean="0"/>
              <a:t>/2017/12/04/brazil-offering-prisoners-</a:t>
            </a:r>
            <a:r>
              <a:rPr lang="en-US" sz="800" dirty="0" err="1" smtClean="0"/>
              <a:t>ayahuasca</a:t>
            </a:r>
            <a:r>
              <a:rPr lang="en-US" sz="800" dirty="0" smtClean="0"/>
              <a:t>-rehabilitation/</a:t>
            </a:r>
            <a:endParaRPr lang="en-GB" sz="8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278A629E-0656-9343-9301-5D2158B5892A}" type="slidenum">
              <a:rPr lang="en-US" smtClean="0"/>
              <a:t>16</a:t>
            </a:fld>
            <a:endParaRPr lang="en-US"/>
          </a:p>
        </p:txBody>
      </p:sp>
    </p:spTree>
    <p:extLst>
      <p:ext uri="{BB962C8B-B14F-4D97-AF65-F5344CB8AC3E}">
        <p14:creationId xmlns:p14="http://schemas.microsoft.com/office/powerpoint/2010/main" val="134928199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78A629E-0656-9343-9301-5D2158B5892A}" type="slidenum">
              <a:rPr lang="en-US" smtClean="0"/>
              <a:t>17</a:t>
            </a:fld>
            <a:endParaRPr lang="en-US"/>
          </a:p>
        </p:txBody>
      </p:sp>
    </p:spTree>
    <p:extLst>
      <p:ext uri="{BB962C8B-B14F-4D97-AF65-F5344CB8AC3E}">
        <p14:creationId xmlns:p14="http://schemas.microsoft.com/office/powerpoint/2010/main" val="165611657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smtClean="0">
                <a:solidFill>
                  <a:schemeClr val="tx1"/>
                </a:solidFill>
                <a:effectLst/>
                <a:latin typeface="+mn-lt"/>
                <a:ea typeface="+mn-ea"/>
                <a:cs typeface="+mn-cs"/>
              </a:rPr>
              <a:t>Is America the greatest country in the world? It could be, depending on what they decide to do regarding the war on drugs, but at the moment, there are other countries in the world leading the way and the US face being left behind. Therefore, I would argue not in this case. </a:t>
            </a:r>
            <a:endParaRPr lang="en-GB" sz="1200" kern="1200" dirty="0" smtClean="0">
              <a:solidFill>
                <a:schemeClr val="tx1"/>
              </a:solidFill>
              <a:effectLst/>
              <a:latin typeface="+mn-lt"/>
              <a:ea typeface="+mn-ea"/>
              <a:cs typeface="+mn-cs"/>
            </a:endParaRPr>
          </a:p>
          <a:p>
            <a:r>
              <a:rPr lang="en-GB" sz="1200" b="1" kern="1200" dirty="0" smtClean="0">
                <a:solidFill>
                  <a:schemeClr val="tx1"/>
                </a:solidFill>
                <a:effectLst/>
                <a:latin typeface="+mn-lt"/>
                <a:ea typeface="+mn-ea"/>
                <a:cs typeface="+mn-cs"/>
              </a:rPr>
              <a:t>I believe there are smaller countries doing greater things here. If we look to Europe, countries such as Portugal and the Netherlands have led the way in term of decriminalising drugs and treating addiction. Countries such as Spain, Italy, Slovenia, Croatia, the Czech Republic, Latvia, Lithuania, Bulgaria and Malta have quickly followed suit and have not made it illegal for minor drug possession. Belgium, Luxemburg and Ireland have done the same for cannabis possession. Switzerland has a harm reduction programme and for the last 25 years has applied a four-pronged approach: prevention, therapy, damage limitation and repression. Canada has a comprehensive, collaborative, compassionate and evidence-based approach to drug policy. Mexico and Paraguay have decriminalised some drugs for personal possession. It seems to me that this makes sense and clearly it is in their interests to do so. I am certain other countries will follow suit eventually, once they realise the war on drugs is not working. The consequences of decriminalisation are immeasurable. Most drugs sold on the street have been tainted with other substances and users do not know what they are consuming. There are health issues attached, as there are with legal highs, since made illegal in the UK. The US is no different, but has the most to gain by decriminalising and/or legalising drugs. This will cut criminality and incarceration overnight. </a:t>
            </a:r>
            <a:endParaRPr lang="en-GB"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278A629E-0656-9343-9301-5D2158B5892A}" type="slidenum">
              <a:rPr lang="en-US" smtClean="0"/>
              <a:t>18</a:t>
            </a:fld>
            <a:endParaRPr lang="en-US"/>
          </a:p>
        </p:txBody>
      </p:sp>
    </p:spTree>
    <p:extLst>
      <p:ext uri="{BB962C8B-B14F-4D97-AF65-F5344CB8AC3E}">
        <p14:creationId xmlns:p14="http://schemas.microsoft.com/office/powerpoint/2010/main" val="15859502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D749ED35-9339-3043-90BC-EA214C621B9F}" type="datetimeFigureOut">
              <a:rPr lang="en-US" smtClean="0"/>
              <a:t>12/10/17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7A7F341-1708-2043-B805-73A37F28E7CB}" type="slidenum">
              <a:rPr lang="en-US" smtClean="0"/>
              <a:t>‹#›</a:t>
            </a:fld>
            <a:endParaRPr lang="en-US"/>
          </a:p>
        </p:txBody>
      </p:sp>
    </p:spTree>
    <p:extLst>
      <p:ext uri="{BB962C8B-B14F-4D97-AF65-F5344CB8AC3E}">
        <p14:creationId xmlns:p14="http://schemas.microsoft.com/office/powerpoint/2010/main" val="16424310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D749ED35-9339-3043-90BC-EA214C621B9F}" type="datetimeFigureOut">
              <a:rPr lang="en-US" smtClean="0"/>
              <a:t>12/10/17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7A7F341-1708-2043-B805-73A37F28E7CB}" type="slidenum">
              <a:rPr lang="en-US" smtClean="0"/>
              <a:t>‹#›</a:t>
            </a:fld>
            <a:endParaRPr lang="en-US"/>
          </a:p>
        </p:txBody>
      </p:sp>
    </p:spTree>
    <p:extLst>
      <p:ext uri="{BB962C8B-B14F-4D97-AF65-F5344CB8AC3E}">
        <p14:creationId xmlns:p14="http://schemas.microsoft.com/office/powerpoint/2010/main" val="5841949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749ED35-9339-3043-90BC-EA214C621B9F}" type="datetimeFigureOut">
              <a:rPr lang="en-US" smtClean="0"/>
              <a:t>12/10/17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7A7F341-1708-2043-B805-73A37F28E7CB}" type="slidenum">
              <a:rPr lang="en-US" smtClean="0"/>
              <a:t>‹#›</a:t>
            </a:fld>
            <a:endParaRPr lang="en-US"/>
          </a:p>
        </p:txBody>
      </p:sp>
    </p:spTree>
    <p:extLst>
      <p:ext uri="{BB962C8B-B14F-4D97-AF65-F5344CB8AC3E}">
        <p14:creationId xmlns:p14="http://schemas.microsoft.com/office/powerpoint/2010/main" val="2693241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D749ED35-9339-3043-90BC-EA214C621B9F}" type="datetimeFigureOut">
              <a:rPr lang="en-US" smtClean="0"/>
              <a:t>12/10/17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7A7F341-1708-2043-B805-73A37F28E7CB}" type="slidenum">
              <a:rPr lang="en-US" smtClean="0"/>
              <a:t>‹#›</a:t>
            </a:fld>
            <a:endParaRPr lang="en-US"/>
          </a:p>
        </p:txBody>
      </p:sp>
    </p:spTree>
    <p:extLst>
      <p:ext uri="{BB962C8B-B14F-4D97-AF65-F5344CB8AC3E}">
        <p14:creationId xmlns:p14="http://schemas.microsoft.com/office/powerpoint/2010/main" val="17834490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D749ED35-9339-3043-90BC-EA214C621B9F}" type="datetimeFigureOut">
              <a:rPr lang="en-US" smtClean="0"/>
              <a:t>12/10/17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7A7F341-1708-2043-B805-73A37F28E7CB}" type="slidenum">
              <a:rPr lang="en-US" smtClean="0"/>
              <a:t>‹#›</a:t>
            </a:fld>
            <a:endParaRPr lang="en-US"/>
          </a:p>
        </p:txBody>
      </p:sp>
    </p:spTree>
    <p:extLst>
      <p:ext uri="{BB962C8B-B14F-4D97-AF65-F5344CB8AC3E}">
        <p14:creationId xmlns:p14="http://schemas.microsoft.com/office/powerpoint/2010/main" val="19986028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D749ED35-9339-3043-90BC-EA214C621B9F}" type="datetimeFigureOut">
              <a:rPr lang="en-US" smtClean="0"/>
              <a:t>12/10/17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7A7F341-1708-2043-B805-73A37F28E7CB}" type="slidenum">
              <a:rPr lang="en-US" smtClean="0"/>
              <a:t>‹#›</a:t>
            </a:fld>
            <a:endParaRPr lang="en-US"/>
          </a:p>
        </p:txBody>
      </p:sp>
    </p:spTree>
    <p:extLst>
      <p:ext uri="{BB962C8B-B14F-4D97-AF65-F5344CB8AC3E}">
        <p14:creationId xmlns:p14="http://schemas.microsoft.com/office/powerpoint/2010/main" val="17261755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749ED35-9339-3043-90BC-EA214C621B9F}" type="datetimeFigureOut">
              <a:rPr lang="en-US" smtClean="0"/>
              <a:t>12/10/17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7A7F341-1708-2043-B805-73A37F28E7CB}" type="slidenum">
              <a:rPr lang="en-US" smtClean="0"/>
              <a:t>‹#›</a:t>
            </a:fld>
            <a:endParaRPr lang="en-US"/>
          </a:p>
        </p:txBody>
      </p:sp>
    </p:spTree>
    <p:extLst>
      <p:ext uri="{BB962C8B-B14F-4D97-AF65-F5344CB8AC3E}">
        <p14:creationId xmlns:p14="http://schemas.microsoft.com/office/powerpoint/2010/main" val="1475696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749ED35-9339-3043-90BC-EA214C621B9F}" type="datetimeFigureOut">
              <a:rPr lang="en-US" smtClean="0"/>
              <a:t>12/10/17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7A7F341-1708-2043-B805-73A37F28E7CB}" type="slidenum">
              <a:rPr lang="en-US" smtClean="0"/>
              <a:t>‹#›</a:t>
            </a:fld>
            <a:endParaRPr lang="en-US"/>
          </a:p>
        </p:txBody>
      </p:sp>
    </p:spTree>
    <p:extLst>
      <p:ext uri="{BB962C8B-B14F-4D97-AF65-F5344CB8AC3E}">
        <p14:creationId xmlns:p14="http://schemas.microsoft.com/office/powerpoint/2010/main" val="7449573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749ED35-9339-3043-90BC-EA214C621B9F}" type="datetimeFigureOut">
              <a:rPr lang="en-US" smtClean="0"/>
              <a:t>12/10/17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7A7F341-1708-2043-B805-73A37F28E7CB}" type="slidenum">
              <a:rPr lang="en-US" smtClean="0"/>
              <a:t>‹#›</a:t>
            </a:fld>
            <a:endParaRPr lang="en-US"/>
          </a:p>
        </p:txBody>
      </p:sp>
    </p:spTree>
    <p:extLst>
      <p:ext uri="{BB962C8B-B14F-4D97-AF65-F5344CB8AC3E}">
        <p14:creationId xmlns:p14="http://schemas.microsoft.com/office/powerpoint/2010/main" val="6684690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D749ED35-9339-3043-90BC-EA214C621B9F}" type="datetimeFigureOut">
              <a:rPr lang="en-US" smtClean="0"/>
              <a:t>12/10/17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7A7F341-1708-2043-B805-73A37F28E7CB}" type="slidenum">
              <a:rPr lang="en-US" smtClean="0"/>
              <a:t>‹#›</a:t>
            </a:fld>
            <a:endParaRPr lang="en-US"/>
          </a:p>
        </p:txBody>
      </p:sp>
    </p:spTree>
    <p:extLst>
      <p:ext uri="{BB962C8B-B14F-4D97-AF65-F5344CB8AC3E}">
        <p14:creationId xmlns:p14="http://schemas.microsoft.com/office/powerpoint/2010/main" val="14718448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D749ED35-9339-3043-90BC-EA214C621B9F}" type="datetimeFigureOut">
              <a:rPr lang="en-US" smtClean="0"/>
              <a:t>12/10/17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7A7F341-1708-2043-B805-73A37F28E7CB}" type="slidenum">
              <a:rPr lang="en-US" smtClean="0"/>
              <a:t>‹#›</a:t>
            </a:fld>
            <a:endParaRPr lang="en-US"/>
          </a:p>
        </p:txBody>
      </p:sp>
    </p:spTree>
    <p:extLst>
      <p:ext uri="{BB962C8B-B14F-4D97-AF65-F5344CB8AC3E}">
        <p14:creationId xmlns:p14="http://schemas.microsoft.com/office/powerpoint/2010/main" val="432701139"/>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749ED35-9339-3043-90BC-EA214C621B9F}" type="datetimeFigureOut">
              <a:rPr lang="en-US" smtClean="0"/>
              <a:t>12/10/17</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A7F341-1708-2043-B805-73A37F28E7CB}" type="slidenum">
              <a:rPr lang="en-US" smtClean="0"/>
              <a:t>‹#›</a:t>
            </a:fld>
            <a:endParaRPr lang="en-US"/>
          </a:p>
        </p:txBody>
      </p:sp>
    </p:spTree>
    <p:extLst>
      <p:ext uri="{BB962C8B-B14F-4D97-AF65-F5344CB8AC3E}">
        <p14:creationId xmlns:p14="http://schemas.microsoft.com/office/powerpoint/2010/main" val="4294155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image" Target="../media/image1.gif"/><Relationship Id="rId4" Type="http://schemas.openxmlformats.org/officeDocument/2006/relationships/image" Target="../media/image2.gif"/><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image" Target="../media/image3.gif"/></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4" Type="http://schemas.openxmlformats.org/officeDocument/2006/relationships/image" Target="../media/image5.jpeg"/><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4" Type="http://schemas.openxmlformats.org/officeDocument/2006/relationships/image" Target="../media/image7.jpeg"/><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image" Target="../media/image8.jpeg"/><Relationship Id="rId4" Type="http://schemas.openxmlformats.org/officeDocument/2006/relationships/image" Target="../media/image9.jpeg"/><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eg"/><Relationship Id="rId4" Type="http://schemas.openxmlformats.org/officeDocument/2006/relationships/image" Target="../media/image11.jpeg"/><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image" Target="../media/image12.jpeg"/><Relationship Id="rId4" Type="http://schemas.openxmlformats.org/officeDocument/2006/relationships/image" Target="../media/image13.jpeg"/><Relationship Id="rId5" Type="http://schemas.openxmlformats.org/officeDocument/2006/relationships/image" Target="../media/image14.png"/><Relationship Id="rId6" Type="http://schemas.openxmlformats.org/officeDocument/2006/relationships/image" Target="../media/image15.jpeg"/><Relationship Id="rId7" Type="http://schemas.openxmlformats.org/officeDocument/2006/relationships/image" Target="../media/image16.jpeg"/><Relationship Id="rId1" Type="http://schemas.openxmlformats.org/officeDocument/2006/relationships/slideLayout" Target="../slideLayouts/slideLayout2.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3" Type="http://schemas.openxmlformats.org/officeDocument/2006/relationships/image" Target="../media/image17.jpeg"/><Relationship Id="rId4" Type="http://schemas.openxmlformats.org/officeDocument/2006/relationships/image" Target="../media/image18.jpeg"/><Relationship Id="rId1" Type="http://schemas.openxmlformats.org/officeDocument/2006/relationships/slideLayout" Target="../slideLayouts/slideLayout2.xml"/><Relationship Id="rId2"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3" Type="http://schemas.openxmlformats.org/officeDocument/2006/relationships/hyperlink" Target="http://www.serenityrecovery.com/drug-abuse-around-the-world/" TargetMode="External"/><Relationship Id="rId4" Type="http://schemas.openxmlformats.org/officeDocument/2006/relationships/hyperlink" Target="https://www.bop.gov/about/statistics/statistics_inmate_offenses.jsp" TargetMode="External"/><Relationship Id="rId5" Type="http://schemas.openxmlformats.org/officeDocument/2006/relationships/hyperlink" Target="http://www.prisonstudies.org/highest-to-lowest/prison-population-total?field_region_taxonomy_tid=All" TargetMode="External"/><Relationship Id="rId6" Type="http://schemas.openxmlformats.org/officeDocument/2006/relationships/hyperlink" Target="https://rcg.org/realtruth/articles/120712-004.html" TargetMode="External"/><Relationship Id="rId7" Type="http://schemas.openxmlformats.org/officeDocument/2006/relationships/hyperlink" Target="http://www.wakingtimes.com/2017/12/04/brazil-offering-prisoners-ayahuasca-rehabilitation/" TargetMode="External"/><Relationship Id="rId8" Type="http://schemas.openxmlformats.org/officeDocument/2006/relationships/hyperlink" Target="https://www.statcan.gc.ca/pub/85-002-x/2017001/article/14700-eng.htm" TargetMode="External"/><Relationship Id="rId9" Type="http://schemas.openxmlformats.org/officeDocument/2006/relationships/hyperlink" Target="https://canadiancentreforaddictions.org/drug-use-and-abuse-in-canada/" TargetMode="External"/><Relationship Id="rId1" Type="http://schemas.openxmlformats.org/officeDocument/2006/relationships/slideLayout" Target="../slideLayouts/slideLayout2.xml"/><Relationship Id="rId2" Type="http://schemas.openxmlformats.org/officeDocument/2006/relationships/hyperlink" Target="http://image.thelancet.com/extras/04art6429web"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b="1" dirty="0"/>
              <a:t>Is the United States the greatest country in the world?</a:t>
            </a:r>
            <a:r>
              <a:rPr lang="en-GB" dirty="0"/>
              <a:t/>
            </a:r>
            <a:br>
              <a:rPr lang="en-GB" dirty="0"/>
            </a:br>
            <a:endParaRPr lang="en-US" dirty="0"/>
          </a:p>
        </p:txBody>
      </p:sp>
      <p:sp>
        <p:nvSpPr>
          <p:cNvPr id="3" name="Subtitle 2"/>
          <p:cNvSpPr>
            <a:spLocks noGrp="1"/>
          </p:cNvSpPr>
          <p:nvPr>
            <p:ph type="subTitle" idx="1"/>
          </p:nvPr>
        </p:nvSpPr>
        <p:spPr/>
        <p:txBody>
          <a:bodyPr/>
          <a:lstStyle/>
          <a:p>
            <a:r>
              <a:rPr lang="en-US" b="1" dirty="0" smtClean="0"/>
              <a:t>Presentation</a:t>
            </a:r>
          </a:p>
          <a:p>
            <a:r>
              <a:rPr lang="en-US" b="1" dirty="0" smtClean="0"/>
              <a:t>By</a:t>
            </a:r>
          </a:p>
          <a:p>
            <a:r>
              <a:rPr lang="en-US" b="1" dirty="0" smtClean="0"/>
              <a:t>Jolyon Denton Williams</a:t>
            </a:r>
            <a:endParaRPr lang="en-US" b="1" dirty="0"/>
          </a:p>
        </p:txBody>
      </p:sp>
    </p:spTree>
    <p:extLst>
      <p:ext uri="{BB962C8B-B14F-4D97-AF65-F5344CB8AC3E}">
        <p14:creationId xmlns:p14="http://schemas.microsoft.com/office/powerpoint/2010/main" val="10284144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United States of America</a:t>
            </a:r>
            <a:endParaRPr lang="en-US" b="1" dirty="0"/>
          </a:p>
        </p:txBody>
      </p:sp>
      <p:pic>
        <p:nvPicPr>
          <p:cNvPr id="1026" name="Picture 2" descr="https://www.cia.gov/library/publications/the-world-factbook/graphics/locator/noa/us_large_locator.gif"/>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6917766" y="1975527"/>
            <a:ext cx="3393164" cy="435133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ttps://www.cia.gov/library/publications/the-world-factbook/graphics/flags/large/us-lgflag.gif"/>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39056" y="2748756"/>
            <a:ext cx="4762500" cy="25050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727337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Definition of greatest</a:t>
            </a:r>
            <a:endParaRPr lang="en-US" b="1" dirty="0"/>
          </a:p>
        </p:txBody>
      </p:sp>
      <p:sp>
        <p:nvSpPr>
          <p:cNvPr id="3" name="Content Placeholder 2"/>
          <p:cNvSpPr>
            <a:spLocks noGrp="1"/>
          </p:cNvSpPr>
          <p:nvPr>
            <p:ph idx="1"/>
          </p:nvPr>
        </p:nvSpPr>
        <p:spPr/>
        <p:txBody>
          <a:bodyPr>
            <a:normAutofit/>
          </a:bodyPr>
          <a:lstStyle/>
          <a:p>
            <a:endParaRPr lang="en-US" dirty="0" smtClean="0"/>
          </a:p>
          <a:p>
            <a:r>
              <a:rPr lang="en-US" dirty="0" smtClean="0"/>
              <a:t>Synonymous with </a:t>
            </a:r>
            <a:r>
              <a:rPr lang="en-US" dirty="0"/>
              <a:t>c</a:t>
            </a:r>
            <a:r>
              <a:rPr lang="en-US" dirty="0" smtClean="0"/>
              <a:t>onsiderable, substantial, significant, appreciable, special, serious and exceptional? </a:t>
            </a:r>
          </a:p>
          <a:p>
            <a:r>
              <a:rPr lang="en-US" sz="1000" dirty="0" err="1" smtClean="0"/>
              <a:t>OxfordDictionaries@Oxforduniversity</a:t>
            </a:r>
            <a:r>
              <a:rPr lang="en-US" sz="1000" dirty="0" smtClean="0"/>
              <a:t> press.</a:t>
            </a:r>
          </a:p>
          <a:p>
            <a:endParaRPr lang="en-US" dirty="0" smtClean="0"/>
          </a:p>
          <a:p>
            <a:r>
              <a:rPr lang="en-US" dirty="0" smtClean="0"/>
              <a:t>My definition of ‘greatest’ with regard to this presentation would be something of considerable significance and of exceptional character and achievement.</a:t>
            </a:r>
          </a:p>
          <a:p>
            <a:endParaRPr lang="en-US" dirty="0"/>
          </a:p>
        </p:txBody>
      </p:sp>
    </p:spTree>
    <p:extLst>
      <p:ext uri="{BB962C8B-B14F-4D97-AF65-F5344CB8AC3E}">
        <p14:creationId xmlns:p14="http://schemas.microsoft.com/office/powerpoint/2010/main" val="425760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‘All men are created equal’</a:t>
            </a:r>
            <a:endParaRPr lang="en-US" b="1" dirty="0"/>
          </a:p>
        </p:txBody>
      </p:sp>
      <p:sp>
        <p:nvSpPr>
          <p:cNvPr id="3" name="Content Placeholder 2"/>
          <p:cNvSpPr>
            <a:spLocks noGrp="1"/>
          </p:cNvSpPr>
          <p:nvPr>
            <p:ph idx="1"/>
          </p:nvPr>
        </p:nvSpPr>
        <p:spPr/>
        <p:txBody>
          <a:bodyPr>
            <a:normAutofit fontScale="92500" lnSpcReduction="20000"/>
          </a:bodyPr>
          <a:lstStyle/>
          <a:p>
            <a:r>
              <a:rPr lang="en-US" dirty="0" smtClean="0"/>
              <a:t>I will be looking at: </a:t>
            </a:r>
          </a:p>
          <a:p>
            <a:endParaRPr lang="en-US" dirty="0" smtClean="0"/>
          </a:p>
          <a:p>
            <a:r>
              <a:rPr lang="en-US" dirty="0" smtClean="0"/>
              <a:t>The war on drugs.</a:t>
            </a:r>
          </a:p>
          <a:p>
            <a:r>
              <a:rPr lang="en-US" dirty="0" smtClean="0"/>
              <a:t>Comparisons between the US and other countries, particularly Canada and Brazil.</a:t>
            </a:r>
          </a:p>
          <a:p>
            <a:r>
              <a:rPr lang="en-US" dirty="0" smtClean="0"/>
              <a:t>Differences in prison populations.</a:t>
            </a:r>
          </a:p>
          <a:p>
            <a:r>
              <a:rPr lang="en-US" dirty="0" smtClean="0"/>
              <a:t>Research on the role of alternative medicine and their healing properties.</a:t>
            </a:r>
          </a:p>
          <a:p>
            <a:r>
              <a:rPr lang="en-US" dirty="0" smtClean="0"/>
              <a:t>Identify countries where drugs have been decriminalized and/or legalized.</a:t>
            </a:r>
          </a:p>
          <a:p>
            <a:r>
              <a:rPr lang="en-US" dirty="0" smtClean="0"/>
              <a:t>Explore the role of the Pharmaceutical companies and the role of the narcotics bureau. </a:t>
            </a:r>
          </a:p>
          <a:p>
            <a:r>
              <a:rPr lang="en-US" dirty="0" smtClean="0"/>
              <a:t>Future prospects.</a:t>
            </a:r>
          </a:p>
        </p:txBody>
      </p:sp>
    </p:spTree>
    <p:extLst>
      <p:ext uri="{BB962C8B-B14F-4D97-AF65-F5344CB8AC3E}">
        <p14:creationId xmlns:p14="http://schemas.microsoft.com/office/powerpoint/2010/main" val="12329480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The American Dream</a:t>
            </a:r>
            <a:endParaRPr lang="en-US" b="1" dirty="0"/>
          </a:p>
        </p:txBody>
      </p:sp>
      <p:sp>
        <p:nvSpPr>
          <p:cNvPr id="3" name="Content Placeholder 2"/>
          <p:cNvSpPr>
            <a:spLocks noGrp="1"/>
          </p:cNvSpPr>
          <p:nvPr>
            <p:ph idx="1"/>
          </p:nvPr>
        </p:nvSpPr>
        <p:spPr/>
        <p:txBody>
          <a:bodyPr/>
          <a:lstStyle/>
          <a:p>
            <a:r>
              <a:rPr lang="en-US" dirty="0" smtClean="0"/>
              <a:t>The United States was the earliest large scale modern society to embrace democracy and republicanism.</a:t>
            </a:r>
          </a:p>
          <a:p>
            <a:r>
              <a:rPr lang="en-US" dirty="0" smtClean="0"/>
              <a:t>It has been relatively stable, mostly governed under a single constitution and has become a major industrial power.</a:t>
            </a:r>
          </a:p>
          <a:p>
            <a:r>
              <a:rPr lang="en-US" dirty="0" smtClean="0"/>
              <a:t>Regarded as a “new” society and seen as an “experiment”.</a:t>
            </a:r>
          </a:p>
          <a:p>
            <a:endParaRPr lang="en-US" dirty="0" smtClean="0"/>
          </a:p>
          <a:p>
            <a:r>
              <a:rPr lang="en-US" dirty="0" smtClean="0"/>
              <a:t>But it now faces some serious questions?</a:t>
            </a:r>
            <a:endParaRPr lang="en-US" dirty="0"/>
          </a:p>
        </p:txBody>
      </p:sp>
    </p:spTree>
    <p:extLst>
      <p:ext uri="{BB962C8B-B14F-4D97-AF65-F5344CB8AC3E}">
        <p14:creationId xmlns:p14="http://schemas.microsoft.com/office/powerpoint/2010/main" val="3531773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Not great…</a:t>
            </a:r>
            <a:endParaRPr lang="en-US" b="1" dirty="0"/>
          </a:p>
        </p:txBody>
      </p:sp>
      <p:sp>
        <p:nvSpPr>
          <p:cNvPr id="3" name="Content Placeholder 2"/>
          <p:cNvSpPr>
            <a:spLocks noGrp="1"/>
          </p:cNvSpPr>
          <p:nvPr>
            <p:ph idx="1"/>
          </p:nvPr>
        </p:nvSpPr>
        <p:spPr/>
        <p:txBody>
          <a:bodyPr>
            <a:normAutofit/>
          </a:bodyPr>
          <a:lstStyle/>
          <a:p>
            <a:endParaRPr lang="en-GB" dirty="0" smtClean="0"/>
          </a:p>
          <a:p>
            <a:r>
              <a:rPr lang="en-GB" dirty="0" smtClean="0"/>
              <a:t>‘</a:t>
            </a:r>
            <a:r>
              <a:rPr lang="en-GB" dirty="0"/>
              <a:t>Conversely, in the USA, high per-head income (and by far the world’s largest per-head medical care spending) does not translate into superior health outcomes; sharp social and wealth gradients in the USA are associated with rankings of 45th in the world in life expectancy and 41st in infant mortality, 27 one of the worst records for an industrialised country.’ </a:t>
            </a:r>
            <a:r>
              <a:rPr lang="en-GB" dirty="0" smtClean="0"/>
              <a:t>                                                                           									</a:t>
            </a:r>
            <a:r>
              <a:rPr lang="en-GB" dirty="0" err="1" smtClean="0"/>
              <a:t>Birn</a:t>
            </a:r>
            <a:r>
              <a:rPr lang="en-GB" dirty="0" smtClean="0"/>
              <a:t> </a:t>
            </a:r>
            <a:r>
              <a:rPr lang="en-GB" dirty="0"/>
              <a:t>2005: </a:t>
            </a:r>
            <a:r>
              <a:rPr lang="en-GB" dirty="0" smtClean="0"/>
              <a:t>1</a:t>
            </a:r>
            <a:endParaRPr lang="en-GB" dirty="0"/>
          </a:p>
          <a:p>
            <a:endParaRPr lang="en-US" dirty="0"/>
          </a:p>
        </p:txBody>
      </p:sp>
    </p:spTree>
    <p:extLst>
      <p:ext uri="{BB962C8B-B14F-4D97-AF65-F5344CB8AC3E}">
        <p14:creationId xmlns:p14="http://schemas.microsoft.com/office/powerpoint/2010/main" val="3538694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America is the land of the free…</a:t>
            </a:r>
            <a:endParaRPr lang="en-US" b="1" dirty="0"/>
          </a:p>
        </p:txBody>
      </p:sp>
      <p:sp>
        <p:nvSpPr>
          <p:cNvPr id="3" name="Content Placeholder 2"/>
          <p:cNvSpPr>
            <a:spLocks noGrp="1"/>
          </p:cNvSpPr>
          <p:nvPr>
            <p:ph idx="1"/>
          </p:nvPr>
        </p:nvSpPr>
        <p:spPr>
          <a:xfrm>
            <a:off x="838200" y="1825624"/>
            <a:ext cx="10515600" cy="4887691"/>
          </a:xfrm>
        </p:spPr>
        <p:txBody>
          <a:bodyPr>
            <a:normAutofit fontScale="70000" lnSpcReduction="20000"/>
          </a:bodyPr>
          <a:lstStyle/>
          <a:p>
            <a:r>
              <a:rPr lang="en-US" b="1" dirty="0" smtClean="0"/>
              <a:t>Population</a:t>
            </a:r>
            <a:r>
              <a:rPr lang="en-US" dirty="0" smtClean="0"/>
              <a:t>: 318, 892, 103 (estimate, July 2014)</a:t>
            </a:r>
          </a:p>
          <a:p>
            <a:endParaRPr lang="en-US" dirty="0" smtClean="0"/>
          </a:p>
          <a:p>
            <a:r>
              <a:rPr lang="en-US" b="1" dirty="0" err="1" smtClean="0"/>
              <a:t>Colour</a:t>
            </a:r>
            <a:r>
              <a:rPr lang="en-US" dirty="0" smtClean="0"/>
              <a:t>: White: 79.96%, Black: 12.85%, Asian: 4.43% &amp; Amerindian: 0.97%</a:t>
            </a:r>
          </a:p>
          <a:p>
            <a:endParaRPr lang="en-US" dirty="0" smtClean="0"/>
          </a:p>
          <a:p>
            <a:r>
              <a:rPr lang="en-US" b="1" dirty="0" smtClean="0"/>
              <a:t>Religion: </a:t>
            </a:r>
          </a:p>
          <a:p>
            <a:r>
              <a:rPr lang="en-US" dirty="0" smtClean="0"/>
              <a:t>Protestant Christianity: 51.3%</a:t>
            </a:r>
          </a:p>
          <a:p>
            <a:r>
              <a:rPr lang="en-US" dirty="0" smtClean="0"/>
              <a:t>Roman Catholicism: 23.9%</a:t>
            </a:r>
          </a:p>
          <a:p>
            <a:r>
              <a:rPr lang="en-US" dirty="0" smtClean="0"/>
              <a:t>Mormonism: 1.7%</a:t>
            </a:r>
          </a:p>
          <a:p>
            <a:r>
              <a:rPr lang="en-US" dirty="0" smtClean="0"/>
              <a:t>Other </a:t>
            </a:r>
            <a:r>
              <a:rPr lang="en-US" dirty="0"/>
              <a:t>C</a:t>
            </a:r>
            <a:r>
              <a:rPr lang="en-US" dirty="0" smtClean="0"/>
              <a:t>hristianity: 1.6%</a:t>
            </a:r>
          </a:p>
          <a:p>
            <a:r>
              <a:rPr lang="en-US" dirty="0" smtClean="0"/>
              <a:t>Judaism: 1.7%</a:t>
            </a:r>
          </a:p>
          <a:p>
            <a:r>
              <a:rPr lang="en-US" dirty="0" smtClean="0"/>
              <a:t>Buddhism: 0.7%</a:t>
            </a:r>
          </a:p>
          <a:p>
            <a:r>
              <a:rPr lang="en-US" dirty="0" smtClean="0"/>
              <a:t>Islam: 0.6%</a:t>
            </a:r>
          </a:p>
          <a:p>
            <a:r>
              <a:rPr lang="en-US" dirty="0" smtClean="0"/>
              <a:t>Other: 2.5%</a:t>
            </a:r>
          </a:p>
          <a:p>
            <a:r>
              <a:rPr lang="en-US" dirty="0" smtClean="0"/>
              <a:t>None: 4%</a:t>
            </a:r>
            <a:endParaRPr lang="en-US" dirty="0"/>
          </a:p>
        </p:txBody>
      </p:sp>
    </p:spTree>
    <p:extLst>
      <p:ext uri="{BB962C8B-B14F-4D97-AF65-F5344CB8AC3E}">
        <p14:creationId xmlns:p14="http://schemas.microsoft.com/office/powerpoint/2010/main" val="19742857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Brazil</a:t>
            </a:r>
            <a:endParaRPr lang="en-US" b="1" dirty="0"/>
          </a:p>
        </p:txBody>
      </p:sp>
      <p:sp>
        <p:nvSpPr>
          <p:cNvPr id="3" name="Content Placeholder 2"/>
          <p:cNvSpPr>
            <a:spLocks noGrp="1"/>
          </p:cNvSpPr>
          <p:nvPr>
            <p:ph idx="1"/>
          </p:nvPr>
        </p:nvSpPr>
        <p:spPr>
          <a:xfrm>
            <a:off x="838200" y="1825625"/>
            <a:ext cx="10515600" cy="4586750"/>
          </a:xfrm>
        </p:spPr>
        <p:txBody>
          <a:bodyPr>
            <a:normAutofit fontScale="92500" lnSpcReduction="20000"/>
          </a:bodyPr>
          <a:lstStyle/>
          <a:p>
            <a:r>
              <a:rPr lang="en-US" dirty="0" smtClean="0"/>
              <a:t>Population: 202, 656, 788 (estimate, July 2014)</a:t>
            </a:r>
          </a:p>
          <a:p>
            <a:endParaRPr lang="en-US" dirty="0"/>
          </a:p>
          <a:p>
            <a:r>
              <a:rPr lang="en-US" dirty="0" err="1" smtClean="0"/>
              <a:t>Colour</a:t>
            </a:r>
            <a:r>
              <a:rPr lang="en-US" dirty="0" smtClean="0"/>
              <a:t>: White: 47.7%, Mixed Race: 43.1%, Black: 7.6%, Asian: 1.1%, Indigenous: 0.4%</a:t>
            </a:r>
          </a:p>
          <a:p>
            <a:endParaRPr lang="en-US" dirty="0"/>
          </a:p>
          <a:p>
            <a:r>
              <a:rPr lang="en-US" dirty="0" smtClean="0"/>
              <a:t>Religion:</a:t>
            </a:r>
          </a:p>
          <a:p>
            <a:r>
              <a:rPr lang="en-US" dirty="0" smtClean="0"/>
              <a:t>Roman Catholicism: 64.6%</a:t>
            </a:r>
          </a:p>
          <a:p>
            <a:r>
              <a:rPr lang="en-US" dirty="0" smtClean="0"/>
              <a:t>Protestant Christianity: 22.2%</a:t>
            </a:r>
          </a:p>
          <a:p>
            <a:r>
              <a:rPr lang="en-US" dirty="0" smtClean="0"/>
              <a:t>Spiritism: 2.2%</a:t>
            </a:r>
          </a:p>
          <a:p>
            <a:r>
              <a:rPr lang="en-US" dirty="0" smtClean="0"/>
              <a:t>Other: 1.4%</a:t>
            </a:r>
          </a:p>
          <a:p>
            <a:r>
              <a:rPr lang="en-US" dirty="0" smtClean="0"/>
              <a:t>None: 8.0%</a:t>
            </a:r>
          </a:p>
          <a:p>
            <a:endParaRPr lang="en-US" dirty="0"/>
          </a:p>
        </p:txBody>
      </p:sp>
    </p:spTree>
    <p:extLst>
      <p:ext uri="{BB962C8B-B14F-4D97-AF65-F5344CB8AC3E}">
        <p14:creationId xmlns:p14="http://schemas.microsoft.com/office/powerpoint/2010/main" val="13881190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Worldwide Prison Population</a:t>
            </a:r>
            <a:endParaRPr lang="en-US" b="1" dirty="0"/>
          </a:p>
        </p:txBody>
      </p:sp>
      <p:pic>
        <p:nvPicPr>
          <p:cNvPr id="3076" name="Picture 4" descr="http://news.bbc.co.uk/nol/shared/spl/hi/uk/06/prisons/img/prisons2_gra203.gif"/>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806950" y="3167241"/>
            <a:ext cx="2578100" cy="27686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838201" y="1828800"/>
            <a:ext cx="10884108" cy="1200329"/>
          </a:xfrm>
          <a:prstGeom prst="rect">
            <a:avLst/>
          </a:prstGeom>
          <a:noFill/>
        </p:spPr>
        <p:txBody>
          <a:bodyPr wrap="square" rtlCol="0">
            <a:spAutoFit/>
          </a:bodyPr>
          <a:lstStyle/>
          <a:p>
            <a:r>
              <a:rPr lang="en-US" dirty="0"/>
              <a:t>(August 2012) Since 2002, the </a:t>
            </a:r>
            <a:r>
              <a:rPr lang="en-US" b="1" dirty="0"/>
              <a:t>United States</a:t>
            </a:r>
            <a:r>
              <a:rPr lang="en-US" dirty="0"/>
              <a:t> has had the highest incarceration rate in the world. Although prison populations are increasing in some parts of the world, the natural rate of incarceration for countries comparable to the </a:t>
            </a:r>
            <a:r>
              <a:rPr lang="en-US" b="1" dirty="0"/>
              <a:t>United States</a:t>
            </a:r>
            <a:r>
              <a:rPr lang="en-US" dirty="0"/>
              <a:t> tends to stay around 100 prisoners per 100,000 population.</a:t>
            </a:r>
          </a:p>
          <a:p>
            <a:endParaRPr lang="en-US" dirty="0"/>
          </a:p>
        </p:txBody>
      </p:sp>
      <p:sp>
        <p:nvSpPr>
          <p:cNvPr id="5" name="TextBox 4"/>
          <p:cNvSpPr txBox="1"/>
          <p:nvPr/>
        </p:nvSpPr>
        <p:spPr>
          <a:xfrm>
            <a:off x="3387777" y="6056026"/>
            <a:ext cx="6595672" cy="646331"/>
          </a:xfrm>
          <a:prstGeom prst="rect">
            <a:avLst/>
          </a:prstGeom>
          <a:noFill/>
        </p:spPr>
        <p:txBody>
          <a:bodyPr wrap="square" rtlCol="0">
            <a:spAutoFit/>
          </a:bodyPr>
          <a:lstStyle/>
          <a:p>
            <a:r>
              <a:rPr lang="en-US" i="1" dirty="0" err="1"/>
              <a:t>www.prb.org</a:t>
            </a:r>
            <a:r>
              <a:rPr lang="en-US" i="1" dirty="0"/>
              <a:t>/Publications/Articles/2012/us-</a:t>
            </a:r>
            <a:r>
              <a:rPr lang="en-US" i="1" dirty="0" err="1"/>
              <a:t>incarceration.aspx</a:t>
            </a:r>
            <a:endParaRPr lang="en-US" dirty="0"/>
          </a:p>
          <a:p>
            <a:endParaRPr lang="en-US" dirty="0"/>
          </a:p>
        </p:txBody>
      </p:sp>
    </p:spTree>
    <p:extLst>
      <p:ext uri="{BB962C8B-B14F-4D97-AF65-F5344CB8AC3E}">
        <p14:creationId xmlns:p14="http://schemas.microsoft.com/office/powerpoint/2010/main" val="1069673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mage result for drug prison population globally"/>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062561" y="1825625"/>
            <a:ext cx="6066878" cy="4351338"/>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4" descr="mage result for drug prison population globally"/>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62561" y="389745"/>
            <a:ext cx="5901556" cy="14358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46341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6" name="Picture 4" descr="mage result for drug prison population globall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77655" y="2022486"/>
            <a:ext cx="4672843" cy="3045608"/>
          </a:xfrm>
          <a:prstGeom prst="rect">
            <a:avLst/>
          </a:prstGeom>
          <a:noFill/>
          <a:extLst>
            <a:ext uri="{909E8E84-426E-40DD-AFC4-6F175D3DCCD1}">
              <a14:hiddenFill xmlns:a14="http://schemas.microsoft.com/office/drawing/2010/main">
                <a:solidFill>
                  <a:srgbClr val="FFFFFF"/>
                </a:solidFill>
              </a14:hiddenFill>
            </a:ext>
          </a:extLst>
        </p:spPr>
      </p:pic>
      <p:pic>
        <p:nvPicPr>
          <p:cNvPr id="13318" name="Picture 6" descr="mage result for drug prison population globally"/>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5941981" y="2022486"/>
            <a:ext cx="4931600" cy="30456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170360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Further Drug statistics</a:t>
            </a:r>
            <a:endParaRPr lang="en-US" b="1" dirty="0"/>
          </a:p>
        </p:txBody>
      </p:sp>
      <p:pic>
        <p:nvPicPr>
          <p:cNvPr id="6148" name="Picture 4" descr="mage result for drug prison population globall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11389" y="2008682"/>
            <a:ext cx="6082794" cy="3357797"/>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mage result for drug prison population globally"/>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619918" y="2008683"/>
            <a:ext cx="4712963" cy="33577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91954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America leads the world….</a:t>
            </a:r>
            <a:endParaRPr lang="en-US" b="1" dirty="0"/>
          </a:p>
        </p:txBody>
      </p:sp>
      <p:pic>
        <p:nvPicPr>
          <p:cNvPr id="7170" name="Picture 2" descr="mage result for drug prison population globally"/>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674557" y="2788171"/>
            <a:ext cx="4784255" cy="2713219"/>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mage result for drug prison population globally"/>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64375" y="1873770"/>
            <a:ext cx="6030779" cy="36276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34600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Dangerous or Healing?</a:t>
            </a:r>
            <a:endParaRPr lang="en-US" b="1" dirty="0"/>
          </a:p>
        </p:txBody>
      </p:sp>
      <p:sp>
        <p:nvSpPr>
          <p:cNvPr id="3" name="Content Placeholder 2"/>
          <p:cNvSpPr>
            <a:spLocks noGrp="1"/>
          </p:cNvSpPr>
          <p:nvPr>
            <p:ph idx="1"/>
          </p:nvPr>
        </p:nvSpPr>
        <p:spPr>
          <a:xfrm>
            <a:off x="838200" y="1684639"/>
            <a:ext cx="4740798" cy="5122788"/>
          </a:xfrm>
        </p:spPr>
        <p:txBody>
          <a:bodyPr/>
          <a:lstStyle/>
          <a:p>
            <a:r>
              <a:rPr lang="en-US" dirty="0" err="1" smtClean="0"/>
              <a:t>Kratom</a:t>
            </a:r>
            <a:r>
              <a:rPr lang="en-US" dirty="0" smtClean="0"/>
              <a:t>       </a:t>
            </a:r>
          </a:p>
          <a:p>
            <a:r>
              <a:rPr lang="en-US" dirty="0" smtClean="0"/>
              <a:t>Iboga </a:t>
            </a:r>
          </a:p>
          <a:p>
            <a:r>
              <a:rPr lang="en-US" dirty="0" err="1" smtClean="0"/>
              <a:t>Ayahuesca</a:t>
            </a:r>
            <a:endParaRPr lang="en-US" dirty="0" smtClean="0"/>
          </a:p>
          <a:p>
            <a:r>
              <a:rPr lang="en-US" dirty="0" smtClean="0"/>
              <a:t>Peyote</a:t>
            </a:r>
          </a:p>
          <a:p>
            <a:r>
              <a:rPr lang="en-US" dirty="0" smtClean="0"/>
              <a:t>Marijuana</a:t>
            </a:r>
          </a:p>
          <a:p>
            <a:r>
              <a:rPr lang="en-US" dirty="0" err="1" smtClean="0"/>
              <a:t>Kambo</a:t>
            </a:r>
            <a:endParaRPr lang="en-US" dirty="0" smtClean="0"/>
          </a:p>
          <a:p>
            <a:r>
              <a:rPr lang="en-US" dirty="0" smtClean="0"/>
              <a:t>Psychedelic mushrooms</a:t>
            </a:r>
            <a:endParaRPr lang="en-US" dirty="0"/>
          </a:p>
        </p:txBody>
      </p:sp>
      <p:sp>
        <p:nvSpPr>
          <p:cNvPr id="4" name="AutoShape 2" descr="mage result for kratom plant"/>
          <p:cNvSpPr>
            <a:spLocks noChangeAspect="1" noChangeArrowheads="1"/>
          </p:cNvSpPr>
          <p:nvPr/>
        </p:nvSpPr>
        <p:spPr bwMode="auto">
          <a:xfrm>
            <a:off x="0" y="0"/>
            <a:ext cx="992362" cy="1319514"/>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 name="TextBox 7"/>
          <p:cNvSpPr txBox="1"/>
          <p:nvPr/>
        </p:nvSpPr>
        <p:spPr>
          <a:xfrm>
            <a:off x="8500959" y="2685327"/>
            <a:ext cx="174270" cy="369332"/>
          </a:xfrm>
          <a:prstGeom prst="rect">
            <a:avLst/>
          </a:prstGeom>
          <a:noFill/>
        </p:spPr>
        <p:txBody>
          <a:bodyPr wrap="square" rtlCol="0">
            <a:spAutoFit/>
          </a:bodyPr>
          <a:lstStyle/>
          <a:p>
            <a:endParaRPr lang="en-US"/>
          </a:p>
        </p:txBody>
      </p:sp>
      <p:pic>
        <p:nvPicPr>
          <p:cNvPr id="1032" name="Picture 8" descr="ratom Potent Plant: Relieve Anxiety, Boost Energy Levels, Enhance Sex!!! (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31220" y="1825625"/>
            <a:ext cx="1747777" cy="1648157"/>
          </a:xfrm>
          <a:prstGeom prst="rect">
            <a:avLst/>
          </a:prstGeom>
          <a:noFill/>
          <a:extLst>
            <a:ext uri="{909E8E84-426E-40DD-AFC4-6F175D3DCCD1}">
              <a14:hiddenFill xmlns:a14="http://schemas.microsoft.com/office/drawing/2010/main">
                <a:solidFill>
                  <a:srgbClr val="FFFFFF"/>
                </a:solidFill>
              </a14:hiddenFill>
            </a:ext>
          </a:extLst>
        </p:spPr>
      </p:pic>
      <p:sp>
        <p:nvSpPr>
          <p:cNvPr id="9" name="AutoShape 10" descr="mage result for Iboga"/>
          <p:cNvSpPr>
            <a:spLocks noChangeAspect="1" noChangeArrowheads="1"/>
          </p:cNvSpPr>
          <p:nvPr/>
        </p:nvSpPr>
        <p:spPr bwMode="auto">
          <a:xfrm>
            <a:off x="0" y="0"/>
            <a:ext cx="1133475" cy="177165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 name="AutoShape 14" descr="mage result for Iboga"/>
          <p:cNvSpPr>
            <a:spLocks noChangeAspect="1" noChangeArrowheads="1"/>
          </p:cNvSpPr>
          <p:nvPr/>
        </p:nvSpPr>
        <p:spPr bwMode="auto">
          <a:xfrm>
            <a:off x="5872153" y="365125"/>
            <a:ext cx="1765484" cy="1765484"/>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AutoShape 16" descr="mage result for Iboga"/>
          <p:cNvSpPr>
            <a:spLocks noChangeAspect="1" noChangeArrowheads="1"/>
          </p:cNvSpPr>
          <p:nvPr/>
        </p:nvSpPr>
        <p:spPr bwMode="auto">
          <a:xfrm>
            <a:off x="5872153" y="36512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1042" name="Picture 18" descr="mage result for Iboga"/>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10623" y="365125"/>
            <a:ext cx="3657600" cy="2408488"/>
          </a:xfrm>
          <a:prstGeom prst="rect">
            <a:avLst/>
          </a:prstGeom>
          <a:noFill/>
          <a:extLst>
            <a:ext uri="{909E8E84-426E-40DD-AFC4-6F175D3DCCD1}">
              <a14:hiddenFill xmlns:a14="http://schemas.microsoft.com/office/drawing/2010/main">
                <a:solidFill>
                  <a:srgbClr val="FFFFFF"/>
                </a:solidFill>
              </a14:hiddenFill>
            </a:ext>
          </a:extLst>
        </p:spPr>
      </p:pic>
      <p:pic>
        <p:nvPicPr>
          <p:cNvPr id="1044" name="Picture 20" descr="mage result for Iboga"/>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10800000" flipH="1" flipV="1">
            <a:off x="6261903" y="2980310"/>
            <a:ext cx="3599727" cy="2320895"/>
          </a:xfrm>
          <a:prstGeom prst="rect">
            <a:avLst/>
          </a:prstGeom>
          <a:noFill/>
          <a:extLst>
            <a:ext uri="{909E8E84-426E-40DD-AFC4-6F175D3DCCD1}">
              <a14:hiddenFill xmlns:a14="http://schemas.microsoft.com/office/drawing/2010/main">
                <a:solidFill>
                  <a:srgbClr val="FFFFFF"/>
                </a:solidFill>
              </a14:hiddenFill>
            </a:ext>
          </a:extLst>
        </p:spPr>
      </p:pic>
      <p:pic>
        <p:nvPicPr>
          <p:cNvPr id="1048" name="Picture 24" descr="mage result for Peyote"/>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flipH="1">
            <a:off x="6417196" y="1018572"/>
            <a:ext cx="1638784" cy="1666754"/>
          </a:xfrm>
          <a:prstGeom prst="rect">
            <a:avLst/>
          </a:prstGeom>
          <a:noFill/>
          <a:extLst>
            <a:ext uri="{909E8E84-426E-40DD-AFC4-6F175D3DCCD1}">
              <a14:hiddenFill xmlns:a14="http://schemas.microsoft.com/office/drawing/2010/main">
                <a:solidFill>
                  <a:srgbClr val="FFFFFF"/>
                </a:solidFill>
              </a14:hiddenFill>
            </a:ext>
          </a:extLst>
        </p:spPr>
      </p:pic>
      <p:pic>
        <p:nvPicPr>
          <p:cNvPr id="1050" name="Picture 26" descr="mage result for psychedelic mushrooms uk"/>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rot="10800000" flipH="1" flipV="1">
            <a:off x="10208868" y="3054657"/>
            <a:ext cx="1689969" cy="22465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018143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Decriminalization of drugs</a:t>
            </a:r>
            <a:endParaRPr lang="en-US" b="1" dirty="0"/>
          </a:p>
        </p:txBody>
      </p:sp>
      <p:sp>
        <p:nvSpPr>
          <p:cNvPr id="3" name="Content Placeholder 2"/>
          <p:cNvSpPr>
            <a:spLocks noGrp="1"/>
          </p:cNvSpPr>
          <p:nvPr>
            <p:ph idx="1"/>
          </p:nvPr>
        </p:nvSpPr>
        <p:spPr/>
        <p:txBody>
          <a:bodyPr/>
          <a:lstStyle/>
          <a:p>
            <a:r>
              <a:rPr lang="en-US" dirty="0" smtClean="0"/>
              <a:t>The following countries have decriminalized drugs:</a:t>
            </a:r>
          </a:p>
          <a:p>
            <a:r>
              <a:rPr lang="en-US" dirty="0" smtClean="0"/>
              <a:t>Portugal (ranked 80 in the world: 13,603) Total pop is 10,839,514</a:t>
            </a:r>
          </a:p>
          <a:p>
            <a:r>
              <a:rPr lang="en-US" dirty="0" smtClean="0"/>
              <a:t>Spain (ranked 31: 59,678) Total pop is 48,958,159</a:t>
            </a:r>
          </a:p>
          <a:p>
            <a:r>
              <a:rPr lang="en-US" dirty="0" smtClean="0"/>
              <a:t>Italy (ranked 32: 58,115) Total pop is 62,137,802</a:t>
            </a:r>
          </a:p>
          <a:p>
            <a:endParaRPr lang="en-US" dirty="0"/>
          </a:p>
          <a:p>
            <a:r>
              <a:rPr lang="en-US" dirty="0" smtClean="0"/>
              <a:t>Uruguay is the first country to legalize marijuana.</a:t>
            </a:r>
          </a:p>
          <a:p>
            <a:r>
              <a:rPr lang="en-US" dirty="0" smtClean="0"/>
              <a:t>Some states in the US have approved marijuana for medical use and others such as </a:t>
            </a:r>
            <a:r>
              <a:rPr lang="en-GB" dirty="0"/>
              <a:t>Washington State and Colorado decriminalized the use of marijuana for recreational purposes in </a:t>
            </a:r>
            <a:r>
              <a:rPr lang="en-GB" dirty="0" smtClean="0"/>
              <a:t>2013. </a:t>
            </a:r>
            <a:endParaRPr lang="en-US" dirty="0" smtClean="0"/>
          </a:p>
          <a:p>
            <a:endParaRPr lang="en-US" dirty="0"/>
          </a:p>
        </p:txBody>
      </p:sp>
    </p:spTree>
    <p:extLst>
      <p:ext uri="{BB962C8B-B14F-4D97-AF65-F5344CB8AC3E}">
        <p14:creationId xmlns:p14="http://schemas.microsoft.com/office/powerpoint/2010/main" val="2052259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Summary</a:t>
            </a:r>
            <a:endParaRPr lang="en-US" b="1" dirty="0"/>
          </a:p>
        </p:txBody>
      </p:sp>
      <p:sp>
        <p:nvSpPr>
          <p:cNvPr id="3" name="Content Placeholder 2"/>
          <p:cNvSpPr>
            <a:spLocks noGrp="1"/>
          </p:cNvSpPr>
          <p:nvPr>
            <p:ph idx="1"/>
          </p:nvPr>
        </p:nvSpPr>
        <p:spPr/>
        <p:txBody>
          <a:bodyPr/>
          <a:lstStyle/>
          <a:p>
            <a:r>
              <a:rPr lang="en-US" dirty="0" smtClean="0"/>
              <a:t>There is a significant number of the prison population who are locked up because of drug offences. It is also a major health problem in prison.</a:t>
            </a:r>
          </a:p>
          <a:p>
            <a:r>
              <a:rPr lang="en-US" dirty="0" smtClean="0"/>
              <a:t>The prison population has fallen in countries where drugs have been decriminalized. </a:t>
            </a:r>
          </a:p>
          <a:p>
            <a:r>
              <a:rPr lang="en-US" dirty="0" smtClean="0"/>
              <a:t>Some States in the US have begun to allow marijuana for medical and recreational purposes.</a:t>
            </a:r>
          </a:p>
          <a:p>
            <a:r>
              <a:rPr lang="en-US" dirty="0" smtClean="0"/>
              <a:t>Brazil have just begun a </a:t>
            </a:r>
            <a:r>
              <a:rPr lang="en-US" dirty="0" err="1" smtClean="0"/>
              <a:t>programme</a:t>
            </a:r>
            <a:r>
              <a:rPr lang="en-US" dirty="0" smtClean="0"/>
              <a:t> of offering some prisoners </a:t>
            </a:r>
            <a:r>
              <a:rPr lang="en-US" dirty="0" err="1" smtClean="0"/>
              <a:t>ayahuesca</a:t>
            </a:r>
            <a:r>
              <a:rPr lang="en-US" dirty="0" smtClean="0"/>
              <a:t> for rehabilitation purposes.</a:t>
            </a:r>
          </a:p>
        </p:txBody>
      </p:sp>
    </p:spTree>
    <p:extLst>
      <p:ext uri="{BB962C8B-B14F-4D97-AF65-F5344CB8AC3E}">
        <p14:creationId xmlns:p14="http://schemas.microsoft.com/office/powerpoint/2010/main" val="19696490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Drug Abuse—A Global Epidemic</a:t>
            </a:r>
            <a:br>
              <a:rPr lang="en-GB" b="1" dirty="0"/>
            </a:br>
            <a:endParaRPr lang="en-US" dirty="0"/>
          </a:p>
        </p:txBody>
      </p:sp>
      <p:sp>
        <p:nvSpPr>
          <p:cNvPr id="3" name="Content Placeholder 2"/>
          <p:cNvSpPr>
            <a:spLocks noGrp="1"/>
          </p:cNvSpPr>
          <p:nvPr>
            <p:ph idx="1"/>
          </p:nvPr>
        </p:nvSpPr>
        <p:spPr>
          <a:xfrm>
            <a:off x="838200" y="1825624"/>
            <a:ext cx="10515600" cy="4447853"/>
          </a:xfrm>
        </p:spPr>
        <p:txBody>
          <a:bodyPr>
            <a:normAutofit lnSpcReduction="10000"/>
          </a:bodyPr>
          <a:lstStyle/>
          <a:p>
            <a:r>
              <a:rPr lang="en-GB" dirty="0" smtClean="0"/>
              <a:t>‘</a:t>
            </a:r>
            <a:r>
              <a:rPr lang="en-GB" dirty="0"/>
              <a:t>Is it any wonder a United Nations Commission on drug policy declared that the war against drugs has “failed”?</a:t>
            </a:r>
          </a:p>
          <a:p>
            <a:r>
              <a:rPr lang="en-GB" dirty="0"/>
              <a:t>A report by the Congressional Research Service as published by </a:t>
            </a:r>
            <a:r>
              <a:rPr lang="en-GB" i="1" dirty="0" err="1"/>
              <a:t>GlobalPost</a:t>
            </a:r>
            <a:r>
              <a:rPr lang="en-GB" dirty="0"/>
              <a:t> revealed the worldwide nature of the drug trade: “Many have concluded that there’s no way to defeat what is essentially a dynamic global commodities market…Marijuana, cocaine, methamphetamine, heroin—they are global commodities markets much in the same way that alcohol, tobacco, sugar or coffee are.”</a:t>
            </a:r>
          </a:p>
          <a:p>
            <a:r>
              <a:rPr lang="en-GB" dirty="0"/>
              <a:t>“So long as there is a demand, especially a significant demand in a country like the United States, there will be a supply. The demand is growing worldwide in many respects</a:t>
            </a:r>
            <a:r>
              <a:rPr lang="en-GB" dirty="0" smtClean="0"/>
              <a:t>.”’    </a:t>
            </a:r>
            <a:r>
              <a:rPr lang="en-GB" sz="1600" dirty="0"/>
              <a:t>Justin T. </a:t>
            </a:r>
            <a:r>
              <a:rPr lang="en-GB" sz="1600" dirty="0" smtClean="0"/>
              <a:t>Palm    </a:t>
            </a:r>
          </a:p>
          <a:p>
            <a:endParaRPr lang="en-GB" dirty="0"/>
          </a:p>
          <a:p>
            <a:endParaRPr lang="en-US" dirty="0"/>
          </a:p>
        </p:txBody>
      </p:sp>
    </p:spTree>
    <p:extLst>
      <p:ext uri="{BB962C8B-B14F-4D97-AF65-F5344CB8AC3E}">
        <p14:creationId xmlns:p14="http://schemas.microsoft.com/office/powerpoint/2010/main" val="11969701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Conclusion: Since </a:t>
            </a:r>
            <a:r>
              <a:rPr lang="en-US" b="1" dirty="0" err="1" smtClean="0"/>
              <a:t>decriminalisation</a:t>
            </a:r>
            <a:r>
              <a:rPr lang="en-US" b="1" dirty="0" smtClean="0"/>
              <a:t>…</a:t>
            </a:r>
            <a:endParaRPr lang="en-US" b="1" dirty="0"/>
          </a:p>
        </p:txBody>
      </p:sp>
      <p:pic>
        <p:nvPicPr>
          <p:cNvPr id="1026" name="Picture 2" descr="mage result for portugal drug control strategy"/>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5521124" y="1825625"/>
            <a:ext cx="6308203" cy="435133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mage result for portugal drug control strategy"/>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 y="1825625"/>
            <a:ext cx="5266481" cy="43513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8193838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References</a:t>
            </a:r>
            <a:endParaRPr lang="en-US" b="1" dirty="0"/>
          </a:p>
        </p:txBody>
      </p:sp>
      <p:sp>
        <p:nvSpPr>
          <p:cNvPr id="3" name="Content Placeholder 2"/>
          <p:cNvSpPr>
            <a:spLocks noGrp="1"/>
          </p:cNvSpPr>
          <p:nvPr>
            <p:ph idx="1"/>
          </p:nvPr>
        </p:nvSpPr>
        <p:spPr/>
        <p:txBody>
          <a:bodyPr>
            <a:normAutofit fontScale="62500" lnSpcReduction="20000"/>
          </a:bodyPr>
          <a:lstStyle/>
          <a:p>
            <a:r>
              <a:rPr lang="en-GB" dirty="0" err="1"/>
              <a:t>Birn</a:t>
            </a:r>
            <a:r>
              <a:rPr lang="en-GB" dirty="0"/>
              <a:t>, Anne-</a:t>
            </a:r>
            <a:r>
              <a:rPr lang="en-GB" dirty="0" err="1"/>
              <a:t>Emanuelle</a:t>
            </a:r>
            <a:r>
              <a:rPr lang="en-GB" dirty="0"/>
              <a:t> </a:t>
            </a:r>
            <a:r>
              <a:rPr lang="en-GB" i="1" dirty="0"/>
              <a:t>Gates’s grandest challenge: transcending technology as public health </a:t>
            </a:r>
            <a:r>
              <a:rPr lang="en-GB" i="1" dirty="0" smtClean="0"/>
              <a:t>ideology</a:t>
            </a:r>
            <a:r>
              <a:rPr lang="en-GB" dirty="0" smtClean="0"/>
              <a:t> </a:t>
            </a:r>
            <a:r>
              <a:rPr lang="en-GB" u="sng" dirty="0" smtClean="0">
                <a:hlinkClick r:id="rId2"/>
              </a:rPr>
              <a:t>http</a:t>
            </a:r>
            <a:r>
              <a:rPr lang="en-GB" u="sng" dirty="0">
                <a:hlinkClick r:id="rId2"/>
              </a:rPr>
              <a:t>://</a:t>
            </a:r>
            <a:r>
              <a:rPr lang="en-GB" u="sng" dirty="0" smtClean="0">
                <a:hlinkClick r:id="rId2"/>
              </a:rPr>
              <a:t>image.thelancet.com/extras/04art6429web</a:t>
            </a:r>
            <a:r>
              <a:rPr lang="en-GB" dirty="0" smtClean="0"/>
              <a:t>. pdf </a:t>
            </a:r>
            <a:r>
              <a:rPr lang="en-GB" dirty="0"/>
              <a:t>Department of Public Health Sciences, Faculty of Medicine, 1st Floor, </a:t>
            </a:r>
            <a:r>
              <a:rPr lang="en-GB" dirty="0" err="1"/>
              <a:t>McMurrich</a:t>
            </a:r>
            <a:r>
              <a:rPr lang="en-GB" dirty="0"/>
              <a:t> Building, 12 Queen’s Park Crescent West, University of Toronto, Toronto, ON M5S 1A8, Canada (A-E </a:t>
            </a:r>
            <a:r>
              <a:rPr lang="en-GB" dirty="0" err="1"/>
              <a:t>Birn</a:t>
            </a:r>
            <a:r>
              <a:rPr lang="en-GB" dirty="0"/>
              <a:t> ScD) Published online March 11, 2005</a:t>
            </a:r>
          </a:p>
          <a:p>
            <a:r>
              <a:rPr lang="en-GB" dirty="0" err="1" smtClean="0"/>
              <a:t>Dickovick</a:t>
            </a:r>
            <a:r>
              <a:rPr lang="en-GB" dirty="0"/>
              <a:t>, J. Tyler and Eastwood, Jonathan </a:t>
            </a:r>
            <a:r>
              <a:rPr lang="en-GB" i="1" dirty="0"/>
              <a:t>Comparative Politics </a:t>
            </a:r>
            <a:r>
              <a:rPr lang="en-GB" dirty="0"/>
              <a:t>2</a:t>
            </a:r>
            <a:r>
              <a:rPr lang="en-GB" baseline="30000" dirty="0"/>
              <a:t>nd</a:t>
            </a:r>
            <a:r>
              <a:rPr lang="en-GB" dirty="0"/>
              <a:t> ed. (New York, Oxford University Press 2016) </a:t>
            </a:r>
            <a:endParaRPr lang="en-GB" dirty="0" smtClean="0"/>
          </a:p>
          <a:p>
            <a:r>
              <a:rPr lang="en-GB" dirty="0"/>
              <a:t>Hari, Johann </a:t>
            </a:r>
            <a:r>
              <a:rPr lang="en-GB" i="1" dirty="0"/>
              <a:t>Chasing the scream </a:t>
            </a:r>
            <a:r>
              <a:rPr lang="en-GB" dirty="0"/>
              <a:t>(London, Bloomsbury Pub 2015) </a:t>
            </a:r>
            <a:endParaRPr lang="en-GB" u="sng" dirty="0" smtClean="0">
              <a:hlinkClick r:id="rId3"/>
            </a:endParaRPr>
          </a:p>
          <a:p>
            <a:r>
              <a:rPr lang="en-GB" dirty="0"/>
              <a:t>Linton, Magnus </a:t>
            </a:r>
            <a:r>
              <a:rPr lang="en-GB" i="1" dirty="0" err="1"/>
              <a:t>Cocaina</a:t>
            </a:r>
            <a:r>
              <a:rPr lang="en-GB" i="1" dirty="0"/>
              <a:t>  </a:t>
            </a:r>
            <a:r>
              <a:rPr lang="en-GB" dirty="0"/>
              <a:t>(London, Scribe Publications Pty Ltd 2013)</a:t>
            </a:r>
          </a:p>
          <a:p>
            <a:r>
              <a:rPr lang="en-GB" b="1" u="sng" dirty="0" smtClean="0">
                <a:hlinkClick r:id="rId4"/>
              </a:rPr>
              <a:t>https</a:t>
            </a:r>
            <a:r>
              <a:rPr lang="en-GB" b="1" u="sng" dirty="0">
                <a:hlinkClick r:id="rId4"/>
              </a:rPr>
              <a:t>://</a:t>
            </a:r>
            <a:r>
              <a:rPr lang="en-GB" b="1" u="sng" dirty="0" smtClean="0">
                <a:hlinkClick r:id="rId4"/>
              </a:rPr>
              <a:t>www.bop.gov/about/statistics/statistics_inmate_offenses.jsp</a:t>
            </a:r>
            <a:endParaRPr lang="en-GB" dirty="0"/>
          </a:p>
          <a:p>
            <a:r>
              <a:rPr lang="en-US" dirty="0">
                <a:hlinkClick r:id="rId5"/>
              </a:rPr>
              <a:t>http://</a:t>
            </a:r>
            <a:r>
              <a:rPr lang="en-US" dirty="0" smtClean="0">
                <a:hlinkClick r:id="rId5"/>
              </a:rPr>
              <a:t>www.prisonstudies.org/highest-to-lowest/prison-population-total?field_region_taxonomy_tid=All</a:t>
            </a:r>
            <a:endParaRPr lang="en-GB" u="sng" dirty="0">
              <a:hlinkClick r:id="rId3"/>
            </a:endParaRPr>
          </a:p>
          <a:p>
            <a:r>
              <a:rPr lang="en-GB" u="sng" dirty="0" smtClean="0">
                <a:hlinkClick r:id="rId3"/>
              </a:rPr>
              <a:t>http</a:t>
            </a:r>
            <a:r>
              <a:rPr lang="en-GB" u="sng" dirty="0">
                <a:hlinkClick r:id="rId3"/>
              </a:rPr>
              <a:t>://www.serenityrecovery.com/drug-abuse-around-the-world/</a:t>
            </a:r>
            <a:endParaRPr lang="en-GB" dirty="0"/>
          </a:p>
          <a:p>
            <a:r>
              <a:rPr lang="en-GB" u="sng" dirty="0" smtClean="0">
                <a:hlinkClick r:id="rId6"/>
              </a:rPr>
              <a:t>https</a:t>
            </a:r>
            <a:r>
              <a:rPr lang="en-GB" u="sng" dirty="0">
                <a:hlinkClick r:id="rId6"/>
              </a:rPr>
              <a:t>://rcg.org/realtruth/articles/120712-004.html</a:t>
            </a:r>
            <a:endParaRPr lang="en-GB" dirty="0"/>
          </a:p>
          <a:p>
            <a:r>
              <a:rPr lang="en-US" dirty="0">
                <a:hlinkClick r:id="rId7"/>
              </a:rPr>
              <a:t>http://www.wakingtimes.com/2017/12/04/brazil-offering-prisoners-ayahuasca-rehabilitation</a:t>
            </a:r>
            <a:r>
              <a:rPr lang="en-US" dirty="0" smtClean="0">
                <a:hlinkClick r:id="rId7"/>
              </a:rPr>
              <a:t>/</a:t>
            </a:r>
            <a:endParaRPr lang="en-US" dirty="0" smtClean="0"/>
          </a:p>
          <a:p>
            <a:r>
              <a:rPr lang="en-GB" dirty="0">
                <a:hlinkClick r:id="rId8"/>
              </a:rPr>
              <a:t>https://</a:t>
            </a:r>
            <a:r>
              <a:rPr lang="en-GB" dirty="0" smtClean="0">
                <a:hlinkClick r:id="rId8"/>
              </a:rPr>
              <a:t>www.statcan.gc.ca/pub/85-002-x/2017001/article/14700-eng.htm</a:t>
            </a:r>
            <a:endParaRPr lang="en-GB" dirty="0"/>
          </a:p>
          <a:p>
            <a:r>
              <a:rPr lang="en-GB" dirty="0">
                <a:hlinkClick r:id="rId9"/>
              </a:rPr>
              <a:t>https://canadiancentreforaddictions.org/drug-use-and-abuse-in-canada</a:t>
            </a:r>
            <a:r>
              <a:rPr lang="en-GB" dirty="0" smtClean="0">
                <a:hlinkClick r:id="rId9"/>
              </a:rPr>
              <a:t>/</a:t>
            </a:r>
            <a:endParaRPr lang="en-GB" dirty="0" smtClean="0"/>
          </a:p>
          <a:p>
            <a:endParaRPr lang="en-US" dirty="0" smtClean="0"/>
          </a:p>
          <a:p>
            <a:endParaRPr lang="en-US" dirty="0"/>
          </a:p>
          <a:p>
            <a:endParaRPr lang="en-US" dirty="0" smtClean="0"/>
          </a:p>
          <a:p>
            <a:endParaRPr lang="en-US" dirty="0" smtClean="0"/>
          </a:p>
          <a:p>
            <a:endParaRPr lang="en-US" dirty="0"/>
          </a:p>
        </p:txBody>
      </p:sp>
    </p:spTree>
    <p:extLst>
      <p:ext uri="{BB962C8B-B14F-4D97-AF65-F5344CB8AC3E}">
        <p14:creationId xmlns:p14="http://schemas.microsoft.com/office/powerpoint/2010/main" val="20678935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2693</TotalTime>
  <Words>2615</Words>
  <Application>Microsoft Macintosh PowerPoint</Application>
  <PresentationFormat>Widescreen</PresentationFormat>
  <Paragraphs>147</Paragraphs>
  <Slides>19</Slides>
  <Notes>18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Calibri</vt:lpstr>
      <vt:lpstr>Calibri Light</vt:lpstr>
      <vt:lpstr>Arial</vt:lpstr>
      <vt:lpstr>Office Theme</vt:lpstr>
      <vt:lpstr>Is the United States the greatest country in the world? </vt:lpstr>
      <vt:lpstr>United States of America</vt:lpstr>
      <vt:lpstr>Definition of greatest</vt:lpstr>
      <vt:lpstr>‘All men are created equal’</vt:lpstr>
      <vt:lpstr>The American Dream</vt:lpstr>
      <vt:lpstr>Not great…</vt:lpstr>
      <vt:lpstr>America is the land of the free…</vt:lpstr>
      <vt:lpstr>Brazil</vt:lpstr>
      <vt:lpstr>Worldwide Prison Population</vt:lpstr>
      <vt:lpstr>PowerPoint Presentation</vt:lpstr>
      <vt:lpstr>PowerPoint Presentation</vt:lpstr>
      <vt:lpstr>Further Drug statistics</vt:lpstr>
      <vt:lpstr>America leads the world….</vt:lpstr>
      <vt:lpstr>Dangerous or Healing?</vt:lpstr>
      <vt:lpstr>Decriminalization of drugs</vt:lpstr>
      <vt:lpstr>Summary</vt:lpstr>
      <vt:lpstr>Drug Abuse—A Global Epidemic </vt:lpstr>
      <vt:lpstr>Conclusion: Since decriminalisation…</vt:lpstr>
      <vt:lpstr>References</vt:lpstr>
    </vt:vector>
  </TitlesOfParts>
  <Company/>
  <LinksUpToDate>false</LinksUpToDate>
  <SharedDoc>false</SharedDoc>
  <HyperlinksChanged>false</HyperlinksChanged>
  <AppVersion>15.0034</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Is the United States the greatest country in the world? </dc:title>
  <dc:creator>1502516@student.uwtsd.ac.uk</dc:creator>
  <cp:lastModifiedBy>1502516@student.uwtsd.ac.uk</cp:lastModifiedBy>
  <cp:revision>74</cp:revision>
  <dcterms:created xsi:type="dcterms:W3CDTF">2017-12-05T18:59:57Z</dcterms:created>
  <dcterms:modified xsi:type="dcterms:W3CDTF">2017-12-10T17:01:30Z</dcterms:modified>
</cp:coreProperties>
</file>