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92" r:id="rId6"/>
    <p:sldId id="348" r:id="rId7"/>
    <p:sldId id="406" r:id="rId8"/>
    <p:sldId id="404" r:id="rId9"/>
    <p:sldId id="405" r:id="rId10"/>
    <p:sldId id="408" r:id="rId11"/>
    <p:sldId id="409" r:id="rId12"/>
    <p:sldId id="410" r:id="rId13"/>
    <p:sldId id="411" r:id="rId14"/>
    <p:sldId id="412" r:id="rId15"/>
    <p:sldId id="296" r:id="rId16"/>
    <p:sldId id="275" r:id="rId17"/>
    <p:sldId id="41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70307" autoAdjust="0"/>
  </p:normalViewPr>
  <p:slideViewPr>
    <p:cSldViewPr>
      <p:cViewPr varScale="1">
        <p:scale>
          <a:sx n="47" d="100"/>
          <a:sy n="47" d="100"/>
        </p:scale>
        <p:origin x="1824"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22/06/2023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6/22/2023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the task with the students and remind them all to access the full assignment brief to ensure they all understand all aspects of task 3.  Explain that you will be introducing the several reflective cycles including the Gibbs Reflective Cycle today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70852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three models will be explored in turn and then the Gibbs Reflective cycle will be introduced. </a:t>
            </a:r>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457529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err="1"/>
              <a:t>Bassot</a:t>
            </a:r>
            <a:r>
              <a:rPr lang="en-GB" dirty="0"/>
              <a:t> (2020, p30)  </a:t>
            </a:r>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3553929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professional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The ERA and Driscoll models are simple and easy to use but can lack depth for more complex experiences.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4056955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Concrete experience – doing/having an experience. </a:t>
            </a:r>
          </a:p>
          <a:p>
            <a:r>
              <a:rPr lang="en-GB" dirty="0"/>
              <a:t>Reflective observation – reviewing/reflecting on the experience</a:t>
            </a:r>
          </a:p>
          <a:p>
            <a:r>
              <a:rPr lang="en-GB" dirty="0"/>
              <a:t>Abstract conceptualisation – concluding/learning from the experience</a:t>
            </a:r>
          </a:p>
          <a:p>
            <a:r>
              <a:rPr lang="en-GB" dirty="0"/>
              <a:t>Active experimentation – planning/trying out what you have learned. </a:t>
            </a:r>
          </a:p>
          <a:p>
            <a:endParaRPr lang="en-GB" dirty="0"/>
          </a:p>
          <a:p>
            <a:r>
              <a:rPr lang="en-GB" dirty="0"/>
              <a:t>Kolb argues that this cycle often starts with a concrete experience that is reviewed through reflective observation. This is followed by abstract conceptualisation, where new thoughts and ideas emerge, which are then tried out in active experimentation, ready for the next relevant experience. All of this may happen in a matter of moments, or over days, weeks or months, depending on the experience.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1629202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12846424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22/06/2023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2717C1F-0D66-40DD-9AC1-2420526F40CA}"/>
              </a:ext>
            </a:extLst>
          </p:cNvPr>
          <p:cNvSpPr/>
          <p:nvPr/>
        </p:nvSpPr>
        <p:spPr>
          <a:xfrm>
            <a:off x="683568" y="2852936"/>
            <a:ext cx="7848872" cy="2232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575556" y="908720"/>
            <a:ext cx="7992888" cy="4824536"/>
          </a:xfrm>
        </p:spPr>
        <p:txBody>
          <a:bodyPr>
            <a:normAutofit/>
          </a:bodyPr>
          <a:lstStyle/>
          <a:p>
            <a:r>
              <a:rPr lang="en-GB" altLang="en-US" sz="2400" dirty="0"/>
              <a:t>BALM – Level 5 </a:t>
            </a:r>
            <a:br>
              <a:rPr lang="en-GB" altLang="en-US" sz="2400" dirty="0"/>
            </a:br>
            <a:br>
              <a:rPr lang="en-GB" altLang="en-US" dirty="0"/>
            </a:br>
            <a:r>
              <a:rPr lang="en-GB" sz="5400" dirty="0">
                <a:latin typeface="Arial" panose="020B0604020202020204" pitchFamily="34" charset="0"/>
                <a:cs typeface="Arial" panose="020B0604020202020204" pitchFamily="34" charset="0"/>
              </a:rPr>
              <a:t> </a:t>
            </a:r>
            <a:r>
              <a:rPr lang="en-GB" sz="3600" b="1" dirty="0">
                <a:solidFill>
                  <a:schemeClr val="accent2">
                    <a:lumMod val="20000"/>
                    <a:lumOff val="80000"/>
                  </a:schemeClr>
                </a:solidFill>
                <a:latin typeface="Arial" panose="020B0604020202020204" pitchFamily="34" charset="0"/>
                <a:cs typeface="Arial" panose="020B0604020202020204" pitchFamily="34" charset="0"/>
              </a:rPr>
              <a:t>Coaching and Mentoring </a:t>
            </a:r>
            <a:br>
              <a:rPr lang="en-GB" sz="4800" b="1" dirty="0">
                <a:solidFill>
                  <a:schemeClr val="accent2">
                    <a:lumMod val="20000"/>
                    <a:lumOff val="80000"/>
                  </a:schemeClr>
                </a:solidFill>
                <a:latin typeface="Arial" panose="020B0604020202020204" pitchFamily="34" charset="0"/>
                <a:cs typeface="Arial" panose="020B0604020202020204" pitchFamily="34" charset="0"/>
              </a:rPr>
            </a:br>
            <a:r>
              <a:rPr lang="en-GB" sz="3600" b="1" dirty="0">
                <a:solidFill>
                  <a:schemeClr val="accent2">
                    <a:lumMod val="20000"/>
                    <a:lumOff val="80000"/>
                  </a:schemeClr>
                </a:solidFill>
                <a:latin typeface="Arial" panose="020B0604020202020204" pitchFamily="34" charset="0"/>
                <a:cs typeface="Arial" panose="020B0604020202020204" pitchFamily="34" charset="0"/>
              </a:rPr>
              <a:t>(BMSW6105)</a:t>
            </a:r>
            <a:br>
              <a:rPr lang="en-GB" sz="4000" b="1" dirty="0">
                <a:solidFill>
                  <a:schemeClr val="accent2">
                    <a:lumMod val="20000"/>
                    <a:lumOff val="80000"/>
                  </a:schemeClr>
                </a:solidFill>
                <a:latin typeface="Arial" panose="020B0604020202020204" pitchFamily="34" charset="0"/>
                <a:cs typeface="Arial" panose="020B0604020202020204" pitchFamily="34" charset="0"/>
              </a:rPr>
            </a:br>
            <a:r>
              <a:rPr lang="en-GB" sz="4000" b="1" dirty="0">
                <a:solidFill>
                  <a:schemeClr val="accent2">
                    <a:lumMod val="20000"/>
                    <a:lumOff val="80000"/>
                  </a:schemeClr>
                </a:solidFill>
                <a:latin typeface="Arial" panose="020B0604020202020204" pitchFamily="34" charset="0"/>
                <a:cs typeface="Arial" panose="020B0604020202020204" pitchFamily="34" charset="0"/>
              </a:rPr>
              <a:t>Reflective Writing</a:t>
            </a:r>
            <a:endParaRPr lang="en-GB" altLang="en-US" dirty="0">
              <a:solidFill>
                <a:schemeClr val="accent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457200" y="274638"/>
            <a:ext cx="8229600" cy="1143000"/>
          </a:xfrm>
        </p:spPr>
        <p:txBody>
          <a:bodyPr anchor="ctr">
            <a:normAutofit/>
          </a:bodyPr>
          <a:lstStyle/>
          <a:p>
            <a:r>
              <a:rPr lang="en-GB" dirty="0"/>
              <a:t>In this session we will…..</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sz="half" idx="1"/>
          </p:nvPr>
        </p:nvSpPr>
        <p:spPr>
          <a:xfrm>
            <a:off x="457200" y="1600201"/>
            <a:ext cx="4258816" cy="3989040"/>
          </a:xfrm>
        </p:spPr>
        <p:txBody>
          <a:bodyPr>
            <a:normAutofit/>
          </a:bodyPr>
          <a:lstStyle/>
          <a:p>
            <a:pPr marL="0" indent="0">
              <a:buNone/>
            </a:pPr>
            <a:endParaRPr lang="en-GB" dirty="0"/>
          </a:p>
          <a:p>
            <a:pPr marL="0" indent="0">
              <a:buNone/>
            </a:pPr>
            <a:endParaRPr lang="en-GB" dirty="0"/>
          </a:p>
          <a:p>
            <a:r>
              <a:rPr lang="en-US" dirty="0"/>
              <a:t>Discuss what reflective writing involves. </a:t>
            </a:r>
          </a:p>
          <a:p>
            <a:endParaRPr lang="en-US" dirty="0"/>
          </a:p>
          <a:p>
            <a:r>
              <a:rPr lang="en-US" dirty="0"/>
              <a:t>Develop a piece of reflective writing</a:t>
            </a:r>
          </a:p>
        </p:txBody>
      </p:sp>
      <p:pic>
        <p:nvPicPr>
          <p:cNvPr id="6" name="Picture 5" descr="Businesswoman hand on chin">
            <a:extLst>
              <a:ext uri="{FF2B5EF4-FFF2-40B4-BE49-F238E27FC236}">
                <a16:creationId xmlns:a16="http://schemas.microsoft.com/office/drawing/2014/main" id="{DCEA3831-9D3A-4A57-9419-AC498132AE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55554" y="1600201"/>
            <a:ext cx="2223891" cy="3989040"/>
          </a:xfrm>
          <a:prstGeom prst="rect">
            <a:avLst/>
          </a:prstGeom>
          <a:noFill/>
        </p:spPr>
      </p:pic>
    </p:spTree>
    <p:extLst>
      <p:ext uri="{BB962C8B-B14F-4D97-AF65-F5344CB8AC3E}">
        <p14:creationId xmlns:p14="http://schemas.microsoft.com/office/powerpoint/2010/main" val="39322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16632"/>
            <a:ext cx="8784976" cy="5472608"/>
          </a:xfrm>
        </p:spPr>
        <p:style>
          <a:lnRef idx="0">
            <a:schemeClr val="accent3"/>
          </a:lnRef>
          <a:fillRef idx="3">
            <a:schemeClr val="accent3"/>
          </a:fillRef>
          <a:effectRef idx="3">
            <a:schemeClr val="accent3"/>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Reflective writing</a:t>
            </a:r>
          </a:p>
        </p:txBody>
      </p:sp>
    </p:spTree>
    <p:extLst>
      <p:ext uri="{BB962C8B-B14F-4D97-AF65-F5344CB8AC3E}">
        <p14:creationId xmlns:p14="http://schemas.microsoft.com/office/powerpoint/2010/main" val="3336933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CCE0-721A-4904-81CA-8EB866EB60F7}"/>
              </a:ext>
            </a:extLst>
          </p:cNvPr>
          <p:cNvSpPr>
            <a:spLocks noGrp="1"/>
          </p:cNvSpPr>
          <p:nvPr>
            <p:ph type="title"/>
          </p:nvPr>
        </p:nvSpPr>
        <p:spPr/>
        <p:txBody>
          <a:bodyPr/>
          <a:lstStyle/>
          <a:p>
            <a:r>
              <a:rPr lang="en-GB" dirty="0"/>
              <a:t>Task 3 – Reflective report</a:t>
            </a:r>
          </a:p>
        </p:txBody>
      </p:sp>
      <p:sp>
        <p:nvSpPr>
          <p:cNvPr id="3" name="Content Placeholder 2">
            <a:extLst>
              <a:ext uri="{FF2B5EF4-FFF2-40B4-BE49-F238E27FC236}">
                <a16:creationId xmlns:a16="http://schemas.microsoft.com/office/drawing/2014/main" id="{34F8CF57-8BE6-4496-AEDA-75B5013B318E}"/>
              </a:ext>
            </a:extLst>
          </p:cNvPr>
          <p:cNvSpPr>
            <a:spLocks noGrp="1"/>
          </p:cNvSpPr>
          <p:nvPr>
            <p:ph idx="1"/>
          </p:nvPr>
        </p:nvSpPr>
        <p:spPr>
          <a:xfrm>
            <a:off x="457200" y="1600201"/>
            <a:ext cx="8229600" cy="748679"/>
          </a:xfrm>
        </p:spPr>
        <p:txBody>
          <a:bodyPr/>
          <a:lstStyle/>
          <a:p>
            <a:pPr marL="0" indent="0">
              <a:buNone/>
            </a:pPr>
            <a:r>
              <a:rPr lang="en-GB" dirty="0"/>
              <a:t>Your final task for this module is: </a:t>
            </a:r>
          </a:p>
        </p:txBody>
      </p:sp>
    </p:spTree>
    <p:extLst>
      <p:ext uri="{BB962C8B-B14F-4D97-AF65-F5344CB8AC3E}">
        <p14:creationId xmlns:p14="http://schemas.microsoft.com/office/powerpoint/2010/main" val="405953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reflective writing?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a:stretch>
            <a:fillRect/>
          </a:stretch>
        </p:blipFill>
        <p:spPr>
          <a:xfrm>
            <a:off x="971600" y="2270388"/>
            <a:ext cx="6660232" cy="3429408"/>
          </a:xfrm>
          <a:prstGeom prst="rect">
            <a:avLst/>
          </a:prstGeom>
        </p:spPr>
      </p:pic>
    </p:spTree>
    <p:extLst>
      <p:ext uri="{BB962C8B-B14F-4D97-AF65-F5344CB8AC3E}">
        <p14:creationId xmlns:p14="http://schemas.microsoft.com/office/powerpoint/2010/main" val="2208446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Importance of reflective writing</a:t>
            </a:r>
          </a:p>
        </p:txBody>
      </p:sp>
      <p:sp>
        <p:nvSpPr>
          <p:cNvPr id="22" name="Freeform 21"/>
          <p:cNvSpPr/>
          <p:nvPr/>
        </p:nvSpPr>
        <p:spPr>
          <a:xfrm>
            <a:off x="2880561" y="2800095"/>
            <a:ext cx="3382876" cy="3296899"/>
          </a:xfrm>
          <a:custGeom>
            <a:avLst/>
            <a:gdLst>
              <a:gd name="connsiteX0" fmla="*/ 0 w 3382876"/>
              <a:gd name="connsiteY0" fmla="*/ 1648450 h 3296899"/>
              <a:gd name="connsiteX1" fmla="*/ 1691438 w 3382876"/>
              <a:gd name="connsiteY1" fmla="*/ 0 h 3296899"/>
              <a:gd name="connsiteX2" fmla="*/ 3382876 w 3382876"/>
              <a:gd name="connsiteY2" fmla="*/ 1648450 h 3296899"/>
              <a:gd name="connsiteX3" fmla="*/ 1691438 w 3382876"/>
              <a:gd name="connsiteY3" fmla="*/ 3296900 h 3296899"/>
              <a:gd name="connsiteX4" fmla="*/ 0 w 3382876"/>
              <a:gd name="connsiteY4" fmla="*/ 1648450 h 3296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2876" h="3296899">
                <a:moveTo>
                  <a:pt x="0" y="1648450"/>
                </a:moveTo>
                <a:cubicBezTo>
                  <a:pt x="0" y="738036"/>
                  <a:pt x="757283" y="0"/>
                  <a:pt x="1691438" y="0"/>
                </a:cubicBezTo>
                <a:cubicBezTo>
                  <a:pt x="2625593" y="0"/>
                  <a:pt x="3382876" y="738036"/>
                  <a:pt x="3382876" y="1648450"/>
                </a:cubicBezTo>
                <a:cubicBezTo>
                  <a:pt x="3382876" y="2558864"/>
                  <a:pt x="2625593" y="3296900"/>
                  <a:pt x="1691438" y="3296900"/>
                </a:cubicBezTo>
                <a:cubicBezTo>
                  <a:pt x="757283" y="3296900"/>
                  <a:pt x="0" y="2558864"/>
                  <a:pt x="0" y="1648450"/>
                </a:cubicBezTo>
                <a:close/>
              </a:path>
            </a:pathLst>
          </a:custGeom>
          <a:blipFill rotWithShape="0">
            <a:blip r:embed="rId2" cstate="print"/>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513191" tIns="500600" rIns="513191" bIns="500600" numCol="1" spcCol="1270" anchor="ctr" anchorCtr="0">
            <a:noAutofit/>
          </a:bodyPr>
          <a:lstStyle/>
          <a:p>
            <a:pPr lvl="0" algn="ctr" defTabSz="1244600">
              <a:lnSpc>
                <a:spcPct val="90000"/>
              </a:lnSpc>
              <a:spcBef>
                <a:spcPct val="0"/>
              </a:spcBef>
              <a:spcAft>
                <a:spcPct val="35000"/>
              </a:spcAft>
            </a:pPr>
            <a:r>
              <a:rPr lang="en-US" sz="2800" b="1" kern="1200" dirty="0">
                <a:solidFill>
                  <a:srgbClr val="92D050"/>
                </a:solidFill>
              </a:rPr>
              <a:t>Professional</a:t>
            </a:r>
          </a:p>
        </p:txBody>
      </p:sp>
      <p:grpSp>
        <p:nvGrpSpPr>
          <p:cNvPr id="37" name="Group 36"/>
          <p:cNvGrpSpPr/>
          <p:nvPr/>
        </p:nvGrpSpPr>
        <p:grpSpPr>
          <a:xfrm>
            <a:off x="424887" y="3793128"/>
            <a:ext cx="2368813" cy="1396220"/>
            <a:chOff x="424887" y="3793128"/>
            <a:chExt cx="2368813" cy="1396220"/>
          </a:xfrm>
        </p:grpSpPr>
        <p:sp>
          <p:nvSpPr>
            <p:cNvPr id="23" name="Left Arrow 22"/>
            <p:cNvSpPr/>
            <p:nvPr/>
          </p:nvSpPr>
          <p:spPr>
            <a:xfrm rot="10755180">
              <a:off x="1297461" y="4219693"/>
              <a:ext cx="1496239"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hueOff val="0"/>
                <a:satOff val="0"/>
                <a:lumOff val="0"/>
                <a:alphaOff val="0"/>
              </a:schemeClr>
            </a:fontRef>
          </p:style>
        </p:sp>
        <p:sp>
          <p:nvSpPr>
            <p:cNvPr id="24" name="Freeform 23"/>
            <p:cNvSpPr/>
            <p:nvPr/>
          </p:nvSpPr>
          <p:spPr>
            <a:xfrm>
              <a:off x="424887" y="3793128"/>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knowledge</a:t>
              </a:r>
            </a:p>
          </p:txBody>
        </p:sp>
      </p:grpSp>
      <p:grpSp>
        <p:nvGrpSpPr>
          <p:cNvPr id="36" name="Group 35"/>
          <p:cNvGrpSpPr/>
          <p:nvPr/>
        </p:nvGrpSpPr>
        <p:grpSpPr>
          <a:xfrm>
            <a:off x="1192632" y="1566631"/>
            <a:ext cx="2241824" cy="1472658"/>
            <a:chOff x="1192632" y="1566631"/>
            <a:chExt cx="2241824" cy="1472658"/>
          </a:xfrm>
        </p:grpSpPr>
        <p:sp>
          <p:nvSpPr>
            <p:cNvPr id="25" name="Left Arrow 24"/>
            <p:cNvSpPr/>
            <p:nvPr/>
          </p:nvSpPr>
          <p:spPr>
            <a:xfrm rot="13263696">
              <a:off x="1873244" y="2515707"/>
              <a:ext cx="1561212"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hueOff val="0"/>
                <a:satOff val="0"/>
                <a:lumOff val="0"/>
                <a:alphaOff val="0"/>
              </a:schemeClr>
            </a:fontRef>
          </p:style>
        </p:sp>
        <p:sp>
          <p:nvSpPr>
            <p:cNvPr id="26" name="Freeform 25"/>
            <p:cNvSpPr/>
            <p:nvPr/>
          </p:nvSpPr>
          <p:spPr>
            <a:xfrm>
              <a:off x="1192632"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skill</a:t>
              </a:r>
              <a:endParaRPr lang="en-US" sz="2400" kern="1200" dirty="0"/>
            </a:p>
          </p:txBody>
        </p:sp>
      </p:grpSp>
      <p:grpSp>
        <p:nvGrpSpPr>
          <p:cNvPr id="35" name="Group 34"/>
          <p:cNvGrpSpPr/>
          <p:nvPr/>
        </p:nvGrpSpPr>
        <p:grpSpPr>
          <a:xfrm>
            <a:off x="3699362" y="1053900"/>
            <a:ext cx="1745275" cy="1734536"/>
            <a:chOff x="3699362" y="1053900"/>
            <a:chExt cx="1745275" cy="1734536"/>
          </a:xfrm>
        </p:grpSpPr>
        <p:sp>
          <p:nvSpPr>
            <p:cNvPr id="27" name="Left Arrow 26"/>
            <p:cNvSpPr/>
            <p:nvPr/>
          </p:nvSpPr>
          <p:spPr>
            <a:xfrm rot="16200000">
              <a:off x="4076779" y="2031425"/>
              <a:ext cx="990440"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hueOff val="0"/>
                <a:satOff val="0"/>
                <a:lumOff val="0"/>
                <a:alphaOff val="0"/>
              </a:schemeClr>
            </a:fontRef>
          </p:style>
        </p:sp>
        <p:sp>
          <p:nvSpPr>
            <p:cNvPr id="28" name="Freeform 27"/>
            <p:cNvSpPr/>
            <p:nvPr/>
          </p:nvSpPr>
          <p:spPr>
            <a:xfrm>
              <a:off x="3699362" y="1053900"/>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Experience</a:t>
              </a:r>
              <a:endParaRPr lang="en-US" sz="2400" kern="1200" dirty="0"/>
            </a:p>
          </p:txBody>
        </p:sp>
      </p:grpSp>
      <p:grpSp>
        <p:nvGrpSpPr>
          <p:cNvPr id="34" name="Group 33"/>
          <p:cNvGrpSpPr/>
          <p:nvPr/>
        </p:nvGrpSpPr>
        <p:grpSpPr>
          <a:xfrm>
            <a:off x="5724447" y="1566631"/>
            <a:ext cx="2280676" cy="1478801"/>
            <a:chOff x="5724447" y="1566631"/>
            <a:chExt cx="2280676" cy="1478801"/>
          </a:xfrm>
        </p:grpSpPr>
        <p:sp>
          <p:nvSpPr>
            <p:cNvPr id="29" name="Left Arrow 28"/>
            <p:cNvSpPr/>
            <p:nvPr/>
          </p:nvSpPr>
          <p:spPr>
            <a:xfrm rot="19172376">
              <a:off x="5724447" y="2521850"/>
              <a:ext cx="1599267"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hueOff val="0"/>
                <a:satOff val="0"/>
                <a:lumOff val="0"/>
                <a:alphaOff val="0"/>
              </a:schemeClr>
            </a:fontRef>
          </p:style>
        </p:sp>
        <p:sp>
          <p:nvSpPr>
            <p:cNvPr id="30" name="Freeform 29"/>
            <p:cNvSpPr/>
            <p:nvPr/>
          </p:nvSpPr>
          <p:spPr>
            <a:xfrm>
              <a:off x="6259848"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Constantly updated</a:t>
              </a:r>
            </a:p>
          </p:txBody>
        </p:sp>
      </p:grpSp>
      <p:grpSp>
        <p:nvGrpSpPr>
          <p:cNvPr id="33" name="Group 32"/>
          <p:cNvGrpSpPr/>
          <p:nvPr/>
        </p:nvGrpSpPr>
        <p:grpSpPr>
          <a:xfrm>
            <a:off x="6344880" y="3716363"/>
            <a:ext cx="2274448" cy="1396220"/>
            <a:chOff x="6344880" y="3716363"/>
            <a:chExt cx="2274448" cy="1396220"/>
          </a:xfrm>
        </p:grpSpPr>
        <p:sp>
          <p:nvSpPr>
            <p:cNvPr id="31" name="Left Arrow 30"/>
            <p:cNvSpPr/>
            <p:nvPr/>
          </p:nvSpPr>
          <p:spPr>
            <a:xfrm rot="21563107">
              <a:off x="6344880" y="4160204"/>
              <a:ext cx="1401851" cy="523582"/>
            </a:xfrm>
            <a:prstGeom prst="leftArrow">
              <a:avLst>
                <a:gd name="adj1" fmla="val 60000"/>
                <a:gd name="adj2" fmla="val 50000"/>
              </a:avLst>
            </a:prstGeom>
            <a:solidFill>
              <a:srgbClr val="FF0000"/>
            </a:solidFill>
          </p:spPr>
          <p:style>
            <a:lnRef idx="0">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hueOff val="0"/>
                <a:satOff val="0"/>
                <a:lumOff val="0"/>
                <a:alphaOff val="0"/>
              </a:schemeClr>
            </a:fontRef>
          </p:style>
        </p:sp>
        <p:sp>
          <p:nvSpPr>
            <p:cNvPr id="32" name="Freeform 31"/>
            <p:cNvSpPr/>
            <p:nvPr/>
          </p:nvSpPr>
          <p:spPr>
            <a:xfrm>
              <a:off x="6874053" y="3716363"/>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a:solidFill>
              <a:srgbClr val="FF0000"/>
            </a:solidFill>
          </p:spPr>
          <p:style>
            <a:lnRef idx="2">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Ability to reflect</a:t>
              </a:r>
            </a:p>
          </p:txBody>
        </p:sp>
      </p:grpSp>
      <p:sp>
        <p:nvSpPr>
          <p:cNvPr id="38" name="Oval 37"/>
          <p:cNvSpPr/>
          <p:nvPr/>
        </p:nvSpPr>
        <p:spPr>
          <a:xfrm>
            <a:off x="6012160" y="3269867"/>
            <a:ext cx="3024336" cy="2304256"/>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359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0-#ppt_w/2"/>
                                          </p:val>
                                        </p:tav>
                                        <p:tav tm="100000">
                                          <p:val>
                                            <p:strVal val="#ppt_x"/>
                                          </p:val>
                                        </p:tav>
                                      </p:tavLst>
                                    </p:anim>
                                    <p:anim calcmode="lin" valueType="num">
                                      <p:cBhvr additive="base">
                                        <p:cTn id="14"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500" fill="hold"/>
                                        <p:tgtEl>
                                          <p:spTgt spid="35"/>
                                        </p:tgtEl>
                                        <p:attrNameLst>
                                          <p:attrName>ppt_x</p:attrName>
                                        </p:attrNameLst>
                                      </p:cBhvr>
                                      <p:tavLst>
                                        <p:tav tm="0">
                                          <p:val>
                                            <p:strVal val="#ppt_x"/>
                                          </p:val>
                                        </p:tav>
                                        <p:tav tm="100000">
                                          <p:val>
                                            <p:strVal val="#ppt_x"/>
                                          </p:val>
                                        </p:tav>
                                      </p:tavLst>
                                    </p:anim>
                                    <p:anim calcmode="lin" valueType="num">
                                      <p:cBhvr additive="base">
                                        <p:cTn id="20"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nodeType="click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500" fill="hold"/>
                                        <p:tgtEl>
                                          <p:spTgt spid="34"/>
                                        </p:tgtEl>
                                        <p:attrNameLst>
                                          <p:attrName>ppt_x</p:attrName>
                                        </p:attrNameLst>
                                      </p:cBhvr>
                                      <p:tavLst>
                                        <p:tav tm="0">
                                          <p:val>
                                            <p:strVal val="1+#ppt_w/2"/>
                                          </p:val>
                                        </p:tav>
                                        <p:tav tm="100000">
                                          <p:val>
                                            <p:strVal val="#ppt_x"/>
                                          </p:val>
                                        </p:tav>
                                      </p:tavLst>
                                    </p:anim>
                                    <p:anim calcmode="lin" valueType="num">
                                      <p:cBhvr additive="base">
                                        <p:cTn id="26" dur="500" fill="hold"/>
                                        <p:tgtEl>
                                          <p:spTgt spid="34"/>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1+#ppt_w/2"/>
                                          </p:val>
                                        </p:tav>
                                        <p:tav tm="100000">
                                          <p:val>
                                            <p:strVal val="#ppt_x"/>
                                          </p:val>
                                        </p:tav>
                                      </p:tavLst>
                                    </p:anim>
                                    <p:anim calcmode="lin" valueType="num">
                                      <p:cBhvr additive="base">
                                        <p:cTn id="32" dur="500" fill="hold"/>
                                        <p:tgtEl>
                                          <p:spTgt spid="33"/>
                                        </p:tgtEl>
                                        <p:attrNameLst>
                                          <p:attrName>ppt_y</p:attrName>
                                        </p:attrNameLst>
                                      </p:cBhvr>
                                      <p:tavLst>
                                        <p:tav tm="0">
                                          <p:val>
                                            <p:strVal val="#ppt_y"/>
                                          </p:val>
                                        </p:tav>
                                        <p:tav tm="100000">
                                          <p:val>
                                            <p:strVal val="#ppt_y"/>
                                          </p:val>
                                        </p:tav>
                                      </p:tavLst>
                                    </p:anim>
                                  </p:childTnLst>
                                </p:cTn>
                              </p:par>
                            </p:childTnLst>
                          </p:cTn>
                        </p:par>
                        <p:par>
                          <p:cTn id="33" fill="hold">
                            <p:stCondLst>
                              <p:cond delay="500"/>
                            </p:stCondLst>
                            <p:childTnLst>
                              <p:par>
                                <p:cTn id="34" presetID="21" presetClass="entr" presetSubtype="1" fill="hold" grpId="0" nodeType="after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heel(1)">
                                      <p:cBhvr>
                                        <p:cTn id="36"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F8A5-70CD-4429-B7CD-D6EC91856408}"/>
              </a:ext>
            </a:extLst>
          </p:cNvPr>
          <p:cNvSpPr>
            <a:spLocks noGrp="1"/>
          </p:cNvSpPr>
          <p:nvPr>
            <p:ph type="title"/>
          </p:nvPr>
        </p:nvSpPr>
        <p:spPr/>
        <p:txBody>
          <a:bodyPr/>
          <a:lstStyle/>
          <a:p>
            <a:r>
              <a:rPr lang="en-GB" dirty="0"/>
              <a:t>Models of reflection</a:t>
            </a:r>
          </a:p>
        </p:txBody>
      </p:sp>
      <p:sp>
        <p:nvSpPr>
          <p:cNvPr id="3" name="Content Placeholder 2">
            <a:extLst>
              <a:ext uri="{FF2B5EF4-FFF2-40B4-BE49-F238E27FC236}">
                <a16:creationId xmlns:a16="http://schemas.microsoft.com/office/drawing/2014/main" id="{17696DDC-F3F3-4A4C-8456-A65CAE140E6C}"/>
              </a:ext>
            </a:extLst>
          </p:cNvPr>
          <p:cNvSpPr>
            <a:spLocks noGrp="1"/>
          </p:cNvSpPr>
          <p:nvPr>
            <p:ph idx="1"/>
          </p:nvPr>
        </p:nvSpPr>
        <p:spPr>
          <a:xfrm>
            <a:off x="457200" y="1600201"/>
            <a:ext cx="8229600" cy="1143000"/>
          </a:xfrm>
        </p:spPr>
        <p:txBody>
          <a:bodyPr/>
          <a:lstStyle/>
          <a:p>
            <a:pPr marL="0" indent="0">
              <a:buNone/>
            </a:pPr>
            <a:r>
              <a:rPr lang="en-GB" dirty="0" err="1"/>
              <a:t>Bassot</a:t>
            </a:r>
            <a:r>
              <a:rPr lang="en-GB" dirty="0"/>
              <a:t> (2020) describes three models of reflection that can be used. </a:t>
            </a:r>
          </a:p>
          <a:p>
            <a:pPr marL="0" indent="0">
              <a:buNone/>
            </a:pPr>
            <a:endParaRPr lang="en-GB" dirty="0"/>
          </a:p>
        </p:txBody>
      </p:sp>
      <p:sp>
        <p:nvSpPr>
          <p:cNvPr id="7" name="Freeform: Shape 6">
            <a:extLst>
              <a:ext uri="{FF2B5EF4-FFF2-40B4-BE49-F238E27FC236}">
                <a16:creationId xmlns:a16="http://schemas.microsoft.com/office/drawing/2014/main" id="{70DE3667-CC09-41E9-8DC6-6E5CB7EAE35C}"/>
              </a:ext>
            </a:extLst>
          </p:cNvPr>
          <p:cNvSpPr/>
          <p:nvPr/>
        </p:nvSpPr>
        <p:spPr>
          <a:xfrm>
            <a:off x="5602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8" name="Freeform: Shape 7">
            <a:extLst>
              <a:ext uri="{FF2B5EF4-FFF2-40B4-BE49-F238E27FC236}">
                <a16:creationId xmlns:a16="http://schemas.microsoft.com/office/drawing/2014/main" id="{6B4662B7-DE22-4AA1-B66E-57A32B680D9B}"/>
              </a:ext>
            </a:extLst>
          </p:cNvPr>
          <p:cNvSpPr/>
          <p:nvPr/>
        </p:nvSpPr>
        <p:spPr>
          <a:xfrm>
            <a:off x="625743" y="2743201"/>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9" name="Freeform: Shape 8">
            <a:extLst>
              <a:ext uri="{FF2B5EF4-FFF2-40B4-BE49-F238E27FC236}">
                <a16:creationId xmlns:a16="http://schemas.microsoft.com/office/drawing/2014/main" id="{349E0ABE-88FE-415A-B91C-8F0C3149CE78}"/>
              </a:ext>
            </a:extLst>
          </p:cNvPr>
          <p:cNvSpPr/>
          <p:nvPr/>
        </p:nvSpPr>
        <p:spPr>
          <a:xfrm>
            <a:off x="6208756" y="2760442"/>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marL="0" lvl="0" indent="0" algn="ctr" defTabSz="1066800">
              <a:lnSpc>
                <a:spcPct val="90000"/>
              </a:lnSpc>
              <a:spcBef>
                <a:spcPct val="0"/>
              </a:spcBef>
              <a:spcAft>
                <a:spcPct val="35000"/>
              </a:spcAft>
              <a:buNone/>
            </a:pPr>
            <a:r>
              <a:rPr lang="en-GB" sz="2800" kern="1200" dirty="0"/>
              <a:t>Kolb’s </a:t>
            </a:r>
            <a:r>
              <a:rPr lang="en-GB" sz="2400" kern="1200" dirty="0"/>
              <a:t>Experiential</a:t>
            </a:r>
            <a:r>
              <a:rPr lang="en-GB" sz="2800" kern="1200" dirty="0"/>
              <a:t> Learning Cycle</a:t>
            </a:r>
          </a:p>
        </p:txBody>
      </p:sp>
      <p:sp>
        <p:nvSpPr>
          <p:cNvPr id="10" name="Freeform: Shape 9">
            <a:extLst>
              <a:ext uri="{FF2B5EF4-FFF2-40B4-BE49-F238E27FC236}">
                <a16:creationId xmlns:a16="http://schemas.microsoft.com/office/drawing/2014/main" id="{2C76ECB4-C064-457A-92E9-5278AE41F522}"/>
              </a:ext>
            </a:extLst>
          </p:cNvPr>
          <p:cNvSpPr/>
          <p:nvPr/>
        </p:nvSpPr>
        <p:spPr>
          <a:xfrm>
            <a:off x="1860351"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200F17F-BBB8-46C2-ABB0-1B0C92D60EAF}"/>
              </a:ext>
            </a:extLst>
          </p:cNvPr>
          <p:cNvSpPr/>
          <p:nvPr/>
        </p:nvSpPr>
        <p:spPr>
          <a:xfrm>
            <a:off x="5602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14" name="Freeform: Shape 13">
            <a:extLst>
              <a:ext uri="{FF2B5EF4-FFF2-40B4-BE49-F238E27FC236}">
                <a16:creationId xmlns:a16="http://schemas.microsoft.com/office/drawing/2014/main" id="{BB388A61-1AC5-44FA-A1DB-7F2E30194EE7}"/>
              </a:ext>
            </a:extLst>
          </p:cNvPr>
          <p:cNvSpPr/>
          <p:nvPr/>
        </p:nvSpPr>
        <p:spPr>
          <a:xfrm>
            <a:off x="3463517" y="2760442"/>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Tree>
    <p:extLst>
      <p:ext uri="{BB962C8B-B14F-4D97-AF65-F5344CB8AC3E}">
        <p14:creationId xmlns:p14="http://schemas.microsoft.com/office/powerpoint/2010/main" val="53881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539552" y="620688"/>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7" name="TextBox 6">
            <a:extLst>
              <a:ext uri="{FF2B5EF4-FFF2-40B4-BE49-F238E27FC236}">
                <a16:creationId xmlns:a16="http://schemas.microsoft.com/office/drawing/2014/main" id="{0103A290-9DB9-4C01-8D9B-3D940DC05E4E}"/>
              </a:ext>
            </a:extLst>
          </p:cNvPr>
          <p:cNvSpPr txBox="1"/>
          <p:nvPr/>
        </p:nvSpPr>
        <p:spPr>
          <a:xfrm>
            <a:off x="3107430" y="887404"/>
            <a:ext cx="5497018" cy="1015663"/>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Jasper (2013) developed this reflective model.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ERA stands for : </a:t>
            </a:r>
          </a:p>
        </p:txBody>
      </p:sp>
      <p:sp>
        <p:nvSpPr>
          <p:cNvPr id="8" name="Rectangle 7">
            <a:extLst>
              <a:ext uri="{FF2B5EF4-FFF2-40B4-BE49-F238E27FC236}">
                <a16:creationId xmlns:a16="http://schemas.microsoft.com/office/drawing/2014/main" id="{8D197EAB-22C4-4A32-A59F-E569B9D0D094}"/>
              </a:ext>
            </a:extLst>
          </p:cNvPr>
          <p:cNvSpPr/>
          <p:nvPr/>
        </p:nvSpPr>
        <p:spPr>
          <a:xfrm>
            <a:off x="3635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a:extLst>
              <a:ext uri="{FF2B5EF4-FFF2-40B4-BE49-F238E27FC236}">
                <a16:creationId xmlns:a16="http://schemas.microsoft.com/office/drawing/2014/main" id="{0114E3C1-238D-487B-9F0F-8D645B580FF0}"/>
              </a:ext>
            </a:extLst>
          </p:cNvPr>
          <p:cNvSpPr/>
          <p:nvPr/>
        </p:nvSpPr>
        <p:spPr>
          <a:xfrm>
            <a:off x="5940152"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a:extLst>
              <a:ext uri="{FF2B5EF4-FFF2-40B4-BE49-F238E27FC236}">
                <a16:creationId xmlns:a16="http://schemas.microsoft.com/office/drawing/2014/main" id="{BBA23587-2D61-4534-AFAB-F8BFBFA909EA}"/>
              </a:ext>
            </a:extLst>
          </p:cNvPr>
          <p:cNvSpPr/>
          <p:nvPr/>
        </p:nvSpPr>
        <p:spPr>
          <a:xfrm>
            <a:off x="1740587"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6600856" y="3452229"/>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2712674"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4391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7019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6372200" y="548680"/>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417623" y="603137"/>
            <a:ext cx="5795176"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Driscoll (2007) outlines three steps to this model. </a:t>
            </a:r>
          </a:p>
        </p:txBody>
      </p:sp>
      <p:sp>
        <p:nvSpPr>
          <p:cNvPr id="8" name="Arrow: Right 7">
            <a:extLst>
              <a:ext uri="{FF2B5EF4-FFF2-40B4-BE49-F238E27FC236}">
                <a16:creationId xmlns:a16="http://schemas.microsoft.com/office/drawing/2014/main" id="{AF6CF333-BF6B-4111-B196-3F13E7388C8B}"/>
              </a:ext>
            </a:extLst>
          </p:cNvPr>
          <p:cNvSpPr/>
          <p:nvPr/>
        </p:nvSpPr>
        <p:spPr>
          <a:xfrm>
            <a:off x="996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4982D1E-DEA3-4EE3-B847-D8F90109CEA2}"/>
              </a:ext>
            </a:extLst>
          </p:cNvPr>
          <p:cNvSpPr/>
          <p:nvPr/>
        </p:nvSpPr>
        <p:spPr>
          <a:xfrm>
            <a:off x="539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2673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4806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Now what?</a:t>
            </a:r>
          </a:p>
        </p:txBody>
      </p:sp>
    </p:spTree>
    <p:extLst>
      <p:ext uri="{BB962C8B-B14F-4D97-AF65-F5344CB8AC3E}">
        <p14:creationId xmlns:p14="http://schemas.microsoft.com/office/powerpoint/2010/main" val="237257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6AA2A8-673F-4E8F-A178-A8A67F777090}"/>
              </a:ext>
            </a:extLst>
          </p:cNvPr>
          <p:cNvSpPr>
            <a:spLocks noGrp="1"/>
          </p:cNvSpPr>
          <p:nvPr>
            <p:ph idx="1"/>
          </p:nvPr>
        </p:nvSpPr>
        <p:spPr>
          <a:xfrm>
            <a:off x="611559" y="404665"/>
            <a:ext cx="2021794" cy="2664295"/>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Kolb’s (1984) Experiential Learning Cycles gives insight into how we all learn from experience. There are four stages. </a:t>
            </a:r>
          </a:p>
        </p:txBody>
      </p:sp>
      <p:sp>
        <p:nvSpPr>
          <p:cNvPr id="4" name="Freeform: Shape 3">
            <a:extLst>
              <a:ext uri="{FF2B5EF4-FFF2-40B4-BE49-F238E27FC236}">
                <a16:creationId xmlns:a16="http://schemas.microsoft.com/office/drawing/2014/main" id="{92974F4F-E087-45B6-9395-767F54F1A247}"/>
              </a:ext>
            </a:extLst>
          </p:cNvPr>
          <p:cNvSpPr/>
          <p:nvPr/>
        </p:nvSpPr>
        <p:spPr>
          <a:xfrm>
            <a:off x="453685" y="3068960"/>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marL="0" lvl="0" indent="0" algn="ctr" defTabSz="1066800">
              <a:lnSpc>
                <a:spcPct val="90000"/>
              </a:lnSpc>
              <a:spcBef>
                <a:spcPct val="0"/>
              </a:spcBef>
              <a:spcAft>
                <a:spcPct val="35000"/>
              </a:spcAft>
              <a:buNone/>
            </a:pPr>
            <a:r>
              <a:rPr lang="en-GB" sz="2800" kern="1200" dirty="0"/>
              <a:t>Kolb’s </a:t>
            </a:r>
            <a:r>
              <a:rPr lang="en-GB" sz="2400" kern="1200" dirty="0"/>
              <a:t>Experiential</a:t>
            </a:r>
            <a:r>
              <a:rPr lang="en-GB" sz="2800" kern="1200" dirty="0"/>
              <a:t> Learning Cycle</a:t>
            </a:r>
          </a:p>
        </p:txBody>
      </p:sp>
      <p:sp>
        <p:nvSpPr>
          <p:cNvPr id="7" name="Freeform: Shape 6">
            <a:extLst>
              <a:ext uri="{FF2B5EF4-FFF2-40B4-BE49-F238E27FC236}">
                <a16:creationId xmlns:a16="http://schemas.microsoft.com/office/drawing/2014/main" id="{669FA249-514E-4DE3-9A00-B434172448ED}"/>
              </a:ext>
            </a:extLst>
          </p:cNvPr>
          <p:cNvSpPr/>
          <p:nvPr/>
        </p:nvSpPr>
        <p:spPr>
          <a:xfrm>
            <a:off x="4452902" y="404665"/>
            <a:ext cx="2748110" cy="1387225"/>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kern="1200" dirty="0"/>
              <a:t>Concrete Experience</a:t>
            </a:r>
          </a:p>
        </p:txBody>
      </p:sp>
      <p:sp>
        <p:nvSpPr>
          <p:cNvPr id="8" name="Freeform: Shape 7">
            <a:extLst>
              <a:ext uri="{FF2B5EF4-FFF2-40B4-BE49-F238E27FC236}">
                <a16:creationId xmlns:a16="http://schemas.microsoft.com/office/drawing/2014/main" id="{F0237A15-5850-4063-AF1F-89F361B6BA00}"/>
              </a:ext>
            </a:extLst>
          </p:cNvPr>
          <p:cNvSpPr/>
          <p:nvPr/>
        </p:nvSpPr>
        <p:spPr>
          <a:xfrm rot="2700000">
            <a:off x="6433986" y="1729351"/>
            <a:ext cx="410580" cy="521824"/>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0" y="104365"/>
                </a:moveTo>
                <a:lnTo>
                  <a:pt x="205290" y="104365"/>
                </a:lnTo>
                <a:lnTo>
                  <a:pt x="205290" y="0"/>
                </a:lnTo>
                <a:lnTo>
                  <a:pt x="410580" y="260912"/>
                </a:lnTo>
                <a:lnTo>
                  <a:pt x="205290" y="521824"/>
                </a:lnTo>
                <a:lnTo>
                  <a:pt x="205290" y="417459"/>
                </a:lnTo>
                <a:lnTo>
                  <a:pt x="0" y="417459"/>
                </a:lnTo>
                <a:lnTo>
                  <a:pt x="0" y="104365"/>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 tIns="104365" rIns="123174"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9" name="Freeform: Shape 8">
            <a:extLst>
              <a:ext uri="{FF2B5EF4-FFF2-40B4-BE49-F238E27FC236}">
                <a16:creationId xmlns:a16="http://schemas.microsoft.com/office/drawing/2014/main" id="{8FFA234A-A432-44C1-8797-F06FD3453456}"/>
              </a:ext>
            </a:extLst>
          </p:cNvPr>
          <p:cNvSpPr/>
          <p:nvPr/>
        </p:nvSpPr>
        <p:spPr>
          <a:xfrm>
            <a:off x="6694956" y="2204863"/>
            <a:ext cx="2325604" cy="1387226"/>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sz="1600" kern="1200" dirty="0"/>
              <a:t>Reflective Observation </a:t>
            </a:r>
          </a:p>
        </p:txBody>
      </p:sp>
      <p:sp>
        <p:nvSpPr>
          <p:cNvPr id="10" name="Freeform: Shape 9">
            <a:extLst>
              <a:ext uri="{FF2B5EF4-FFF2-40B4-BE49-F238E27FC236}">
                <a16:creationId xmlns:a16="http://schemas.microsoft.com/office/drawing/2014/main" id="{27F74098-F5AB-4215-9337-4CFFB67BBEDD}"/>
              </a:ext>
            </a:extLst>
          </p:cNvPr>
          <p:cNvSpPr/>
          <p:nvPr/>
        </p:nvSpPr>
        <p:spPr>
          <a:xfrm rot="18900000">
            <a:off x="6450420" y="3370423"/>
            <a:ext cx="410580" cy="521825"/>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410580" y="417459"/>
                </a:moveTo>
                <a:lnTo>
                  <a:pt x="205290" y="417459"/>
                </a:lnTo>
                <a:lnTo>
                  <a:pt x="205290" y="521824"/>
                </a:lnTo>
                <a:lnTo>
                  <a:pt x="0" y="260912"/>
                </a:lnTo>
                <a:lnTo>
                  <a:pt x="205290" y="0"/>
                </a:lnTo>
                <a:lnTo>
                  <a:pt x="205290" y="104365"/>
                </a:lnTo>
                <a:lnTo>
                  <a:pt x="410580" y="104365"/>
                </a:lnTo>
                <a:lnTo>
                  <a:pt x="410580" y="417459"/>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23173" tIns="104365" rIns="0"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1" name="Freeform: Shape 10">
            <a:extLst>
              <a:ext uri="{FF2B5EF4-FFF2-40B4-BE49-F238E27FC236}">
                <a16:creationId xmlns:a16="http://schemas.microsoft.com/office/drawing/2014/main" id="{1AD066DD-CB2D-49A9-A0FB-4F9BA76CD6F2}"/>
              </a:ext>
            </a:extLst>
          </p:cNvPr>
          <p:cNvSpPr/>
          <p:nvPr/>
        </p:nvSpPr>
        <p:spPr>
          <a:xfrm>
            <a:off x="4599971" y="3960991"/>
            <a:ext cx="2748110" cy="1387227"/>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kern="1200" dirty="0"/>
              <a:t>Abstract Conceptualisation</a:t>
            </a:r>
          </a:p>
        </p:txBody>
      </p:sp>
      <p:sp>
        <p:nvSpPr>
          <p:cNvPr id="12" name="Freeform: Shape 11">
            <a:extLst>
              <a:ext uri="{FF2B5EF4-FFF2-40B4-BE49-F238E27FC236}">
                <a16:creationId xmlns:a16="http://schemas.microsoft.com/office/drawing/2014/main" id="{06BF5A18-5262-44F6-A50A-5DAEDC2A97C3}"/>
              </a:ext>
            </a:extLst>
          </p:cNvPr>
          <p:cNvSpPr/>
          <p:nvPr/>
        </p:nvSpPr>
        <p:spPr>
          <a:xfrm rot="2700000">
            <a:off x="4809347" y="3386856"/>
            <a:ext cx="410581" cy="521825"/>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410580" y="417459"/>
                </a:moveTo>
                <a:lnTo>
                  <a:pt x="205290" y="417459"/>
                </a:lnTo>
                <a:lnTo>
                  <a:pt x="205290" y="521824"/>
                </a:lnTo>
                <a:lnTo>
                  <a:pt x="0" y="260912"/>
                </a:lnTo>
                <a:lnTo>
                  <a:pt x="205290" y="0"/>
                </a:lnTo>
                <a:lnTo>
                  <a:pt x="205290" y="104365"/>
                </a:lnTo>
                <a:lnTo>
                  <a:pt x="410580" y="104365"/>
                </a:lnTo>
                <a:lnTo>
                  <a:pt x="410580" y="417459"/>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23175" tIns="104365" rIns="-1"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3" name="Freeform: Shape 12">
            <a:extLst>
              <a:ext uri="{FF2B5EF4-FFF2-40B4-BE49-F238E27FC236}">
                <a16:creationId xmlns:a16="http://schemas.microsoft.com/office/drawing/2014/main" id="{8B4BB058-B59A-46BB-9956-8A9BDBA8D90F}"/>
              </a:ext>
            </a:extLst>
          </p:cNvPr>
          <p:cNvSpPr/>
          <p:nvPr/>
        </p:nvSpPr>
        <p:spPr>
          <a:xfrm>
            <a:off x="2633353" y="2204863"/>
            <a:ext cx="2325604" cy="1387225"/>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sz="2000" kern="1200" dirty="0"/>
              <a:t>Active Experimentation</a:t>
            </a:r>
          </a:p>
        </p:txBody>
      </p:sp>
      <p:sp>
        <p:nvSpPr>
          <p:cNvPr id="14" name="Freeform: Shape 13">
            <a:extLst>
              <a:ext uri="{FF2B5EF4-FFF2-40B4-BE49-F238E27FC236}">
                <a16:creationId xmlns:a16="http://schemas.microsoft.com/office/drawing/2014/main" id="{6BFFD2FB-A76C-4A3F-B967-A5D0D1025B8F}"/>
              </a:ext>
            </a:extLst>
          </p:cNvPr>
          <p:cNvSpPr/>
          <p:nvPr/>
        </p:nvSpPr>
        <p:spPr>
          <a:xfrm rot="18900000">
            <a:off x="4792914" y="1745785"/>
            <a:ext cx="410580" cy="521824"/>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0" y="104365"/>
                </a:moveTo>
                <a:lnTo>
                  <a:pt x="205290" y="104365"/>
                </a:lnTo>
                <a:lnTo>
                  <a:pt x="205290" y="0"/>
                </a:lnTo>
                <a:lnTo>
                  <a:pt x="410580" y="260912"/>
                </a:lnTo>
                <a:lnTo>
                  <a:pt x="205290" y="521824"/>
                </a:lnTo>
                <a:lnTo>
                  <a:pt x="205290" y="417459"/>
                </a:lnTo>
                <a:lnTo>
                  <a:pt x="0" y="417459"/>
                </a:lnTo>
                <a:lnTo>
                  <a:pt x="0" y="104365"/>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 tIns="104365" rIns="123174" bIns="104364"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Tree>
    <p:extLst>
      <p:ext uri="{BB962C8B-B14F-4D97-AF65-F5344CB8AC3E}">
        <p14:creationId xmlns:p14="http://schemas.microsoft.com/office/powerpoint/2010/main" val="181181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animBg="1"/>
      <p:bldP spid="9" grpId="0" animBg="1"/>
      <p:bldP spid="10"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5C629-6F7A-4C4B-B369-91EF05F04C4C}"/>
              </a:ext>
            </a:extLst>
          </p:cNvPr>
          <p:cNvSpPr>
            <a:spLocks noGrp="1"/>
          </p:cNvSpPr>
          <p:nvPr>
            <p:ph type="title"/>
          </p:nvPr>
        </p:nvSpPr>
        <p:spPr/>
        <p:txBody>
          <a:bodyPr/>
          <a:lstStyle/>
          <a:p>
            <a:r>
              <a:rPr lang="en-GB" dirty="0"/>
              <a:t>The Gibbs Reflective Cycle</a:t>
            </a:r>
          </a:p>
        </p:txBody>
      </p:sp>
      <p:sp>
        <p:nvSpPr>
          <p:cNvPr id="3" name="Content Placeholder 2">
            <a:extLst>
              <a:ext uri="{FF2B5EF4-FFF2-40B4-BE49-F238E27FC236}">
                <a16:creationId xmlns:a16="http://schemas.microsoft.com/office/drawing/2014/main" id="{0B86B0D9-9F46-4912-9288-FA8FB5D03A43}"/>
              </a:ext>
            </a:extLst>
          </p:cNvPr>
          <p:cNvSpPr>
            <a:spLocks noGrp="1"/>
          </p:cNvSpPr>
          <p:nvPr>
            <p:ph idx="1"/>
          </p:nvPr>
        </p:nvSpPr>
        <p:spPr/>
        <p:txBody>
          <a:bodyPr/>
          <a:lstStyle/>
          <a:p>
            <a:pPr marL="0" indent="0">
              <a:buNone/>
            </a:pPr>
            <a:r>
              <a:rPr lang="en-GB" dirty="0"/>
              <a:t>Graham Gibbs (1988) adapted the experiential learning cycle to acknowledge the importance of feelings and emotions in learning. </a:t>
            </a:r>
          </a:p>
          <a:p>
            <a:pPr marL="0" indent="0">
              <a:buNone/>
            </a:pPr>
            <a:endParaRPr lang="en-GB" dirty="0"/>
          </a:p>
          <a:p>
            <a:pPr marL="0" indent="0">
              <a:buNone/>
            </a:pPr>
            <a:r>
              <a:rPr lang="en-GB" dirty="0"/>
              <a:t>Let look at this cycle together. </a:t>
            </a:r>
          </a:p>
        </p:txBody>
      </p:sp>
    </p:spTree>
    <p:extLst>
      <p:ext uri="{BB962C8B-B14F-4D97-AF65-F5344CB8AC3E}">
        <p14:creationId xmlns:p14="http://schemas.microsoft.com/office/powerpoint/2010/main" val="344869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65837" y="3651686"/>
            <a:ext cx="1670907"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kern="1200" dirty="0"/>
              <a:t>Conclusion</a:t>
            </a:r>
            <a:endParaRPr lang="en-US" sz="12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Can you identify the steps of reflection?</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3360570" y="3807043"/>
            <a:ext cx="2422861" cy="1334683"/>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070A-DF9B-44FB-8374-487192F5AB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724B73-A809-4D18-B3F2-21A5CCAF531B}"/>
              </a:ext>
            </a:extLst>
          </p:cNvPr>
          <p:cNvSpPr>
            <a:spLocks noGrp="1"/>
          </p:cNvSpPr>
          <p:nvPr>
            <p:ph idx="1"/>
          </p:nvPr>
        </p:nvSpPr>
        <p:spPr/>
        <p:txBody>
          <a:bodyPr>
            <a:normAutofit/>
          </a:bodyPr>
          <a:lstStyle/>
          <a:p>
            <a:pPr marL="0" indent="0">
              <a:buNone/>
            </a:pPr>
            <a:r>
              <a:rPr lang="en-GB" sz="2000" dirty="0" err="1"/>
              <a:t>Bassot</a:t>
            </a:r>
            <a:r>
              <a:rPr lang="en-GB" sz="2000" dirty="0"/>
              <a:t>, B. (2020) </a:t>
            </a:r>
            <a:r>
              <a:rPr lang="en-GB" sz="2000" i="1" dirty="0"/>
              <a:t>The Reflective Journal</a:t>
            </a:r>
            <a:r>
              <a:rPr lang="en-GB" sz="2000" dirty="0"/>
              <a:t>, London: Red Globe Press</a:t>
            </a:r>
          </a:p>
          <a:p>
            <a:pPr marL="0" indent="0">
              <a:buNone/>
            </a:pPr>
            <a:endParaRPr lang="en-GB" sz="2000" dirty="0"/>
          </a:p>
          <a:p>
            <a:pPr marL="0" indent="0">
              <a:buNone/>
            </a:pPr>
            <a:r>
              <a:rPr lang="en-GB" sz="2000" dirty="0"/>
              <a:t>Driscoll, J (2007) </a:t>
            </a:r>
            <a:r>
              <a:rPr lang="en-GB" sz="2000" i="1" dirty="0"/>
              <a:t>Practising Clinical Supervision: A reflective approach for healthcare professionals</a:t>
            </a:r>
            <a:r>
              <a:rPr lang="en-GB" sz="2000" dirty="0"/>
              <a:t>, Edinburgh: </a:t>
            </a:r>
            <a:r>
              <a:rPr lang="en-GB" sz="2000" dirty="0" err="1"/>
              <a:t>Balliere</a:t>
            </a:r>
            <a:r>
              <a:rPr lang="en-GB" sz="2000" dirty="0"/>
              <a:t> Tindall, Elsevier</a:t>
            </a:r>
          </a:p>
          <a:p>
            <a:pPr marL="0" indent="0">
              <a:buNone/>
            </a:pPr>
            <a:endParaRPr lang="en-GB" sz="2000" dirty="0"/>
          </a:p>
          <a:p>
            <a:pPr marL="0" indent="0">
              <a:buNone/>
            </a:pPr>
            <a:r>
              <a:rPr lang="en-GB" sz="2000" dirty="0"/>
              <a:t>Gibbs, G. (1998) </a:t>
            </a:r>
            <a:r>
              <a:rPr lang="en-GB" sz="2000" i="1" dirty="0"/>
              <a:t>Learning By Doing : A guide to teaching and learning methods</a:t>
            </a:r>
            <a:r>
              <a:rPr lang="en-GB" sz="2000" dirty="0"/>
              <a:t>, Oxford: Further Education Unit, Oxford Polytechnic</a:t>
            </a:r>
          </a:p>
          <a:p>
            <a:pPr marL="0" indent="0">
              <a:buNone/>
            </a:pPr>
            <a:endParaRPr lang="en-GB" sz="2000" dirty="0"/>
          </a:p>
          <a:p>
            <a:pPr marL="0" indent="0">
              <a:buNone/>
            </a:pPr>
            <a:r>
              <a:rPr lang="en-GB" sz="2000" dirty="0"/>
              <a:t>Kolb, D (1984) </a:t>
            </a:r>
            <a:r>
              <a:rPr lang="en-GB" sz="2000" i="1" dirty="0"/>
              <a:t>Experiential Learning: Experience as the source of Learning and development</a:t>
            </a:r>
            <a:r>
              <a:rPr lang="en-GB" sz="2000" dirty="0"/>
              <a:t>, Englewood Cliffs, NJ: Prentice Hall.</a:t>
            </a:r>
          </a:p>
        </p:txBody>
      </p:sp>
    </p:spTree>
    <p:extLst>
      <p:ext uri="{BB962C8B-B14F-4D97-AF65-F5344CB8AC3E}">
        <p14:creationId xmlns:p14="http://schemas.microsoft.com/office/powerpoint/2010/main" val="11821467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schemas.microsoft.com/office/2006/metadata/properties"/>
    <ds:schemaRef ds:uri="http://schemas.openxmlformats.org/package/2006/metadata/core-properties"/>
    <ds:schemaRef ds:uri="http://purl.org/dc/terms/"/>
    <ds:schemaRef ds:uri="http://purl.org/dc/elements/1.1/"/>
    <ds:schemaRef ds:uri="http://purl.org/dc/dcmitype/"/>
    <ds:schemaRef ds:uri="ebe861c4-9752-476b-95bf-faec8d80e167"/>
    <ds:schemaRef ds:uri="http://schemas.microsoft.com/office/infopath/2007/PartnerControls"/>
    <ds:schemaRef ds:uri="f9cd839b-d2f7-4d79-867e-33235b171cd7"/>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AC0D256B-EB7F-4DFE-860D-3C5D874E2C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39893</TotalTime>
  <Words>857</Words>
  <Application>Microsoft Office PowerPoint</Application>
  <PresentationFormat>On-screen Show (4:3)</PresentationFormat>
  <Paragraphs>104</Paragraphs>
  <Slides>14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Myriad Pro</vt:lpstr>
      <vt:lpstr>Arial</vt:lpstr>
      <vt:lpstr>Calibri</vt:lpstr>
      <vt:lpstr>20140311PresentationUWTSDTemplate</vt:lpstr>
      <vt:lpstr>BALM – Level 5    Coaching and Mentoring  (BMSW6105) Reflective Writing</vt:lpstr>
      <vt:lpstr>In this session we will…..</vt:lpstr>
      <vt:lpstr>PowerPoint Presentation</vt:lpstr>
      <vt:lpstr>Task 3 – Reflective report</vt:lpstr>
      <vt:lpstr>What is reflective writing?</vt:lpstr>
      <vt:lpstr>Importance of reflective writing</vt:lpstr>
      <vt:lpstr>Models of reflection</vt:lpstr>
      <vt:lpstr>PowerPoint Presentation</vt:lpstr>
      <vt:lpstr>PowerPoint Presentation</vt:lpstr>
      <vt:lpstr>PowerPoint Presentation</vt:lpstr>
      <vt:lpstr>The Gibbs Reflective Cycle</vt:lpstr>
      <vt:lpstr>The Gibb’s reflective cycle</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Stewart</cp:lastModifiedBy>
  <cp:revision>191</cp:revision>
  <dcterms:created xsi:type="dcterms:W3CDTF">2015-04-14T15:21:28Z</dcterms:created>
  <dcterms:modified xsi:type="dcterms:W3CDTF">2023-06-22T10:15:03Z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