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4"/>
    <p:sldMasterId id="2147484089" r:id="rId5"/>
    <p:sldMasterId id="2147484110" r:id="rId6"/>
    <p:sldMasterId id="2147484121" r:id="rId7"/>
  </p:sldMasterIdLst>
  <p:notesMasterIdLst>
    <p:notesMasterId r:id="rId32"/>
  </p:notesMasterIdLst>
  <p:handoutMasterIdLst>
    <p:handoutMasterId r:id="rId33"/>
  </p:handoutMasterIdLst>
  <p:sldIdLst>
    <p:sldId id="474" r:id="rId8"/>
    <p:sldId id="348" r:id="rId9"/>
    <p:sldId id="498" r:id="rId10"/>
    <p:sldId id="499" r:id="rId11"/>
    <p:sldId id="500" r:id="rId12"/>
    <p:sldId id="334" r:id="rId13"/>
    <p:sldId id="413" r:id="rId14"/>
    <p:sldId id="391" r:id="rId15"/>
    <p:sldId id="487" r:id="rId16"/>
    <p:sldId id="447" r:id="rId17"/>
    <p:sldId id="417" r:id="rId18"/>
    <p:sldId id="493" r:id="rId19"/>
    <p:sldId id="492" r:id="rId20"/>
    <p:sldId id="463" r:id="rId21"/>
    <p:sldId id="489" r:id="rId22"/>
    <p:sldId id="494" r:id="rId23"/>
    <p:sldId id="454" r:id="rId24"/>
    <p:sldId id="495" r:id="rId25"/>
    <p:sldId id="496" r:id="rId26"/>
    <p:sldId id="497" r:id="rId27"/>
    <p:sldId id="275" r:id="rId28"/>
    <p:sldId id="288" r:id="rId29"/>
    <p:sldId id="346" r:id="rId30"/>
    <p:sldId id="374" r:id="rId3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D579"/>
    <a:srgbClr val="FF9183"/>
    <a:srgbClr val="E2C1FF"/>
    <a:srgbClr val="C8FFCE"/>
    <a:srgbClr val="FFEC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/>
    <p:restoredTop sz="94648"/>
  </p:normalViewPr>
  <p:slideViewPr>
    <p:cSldViewPr snapToGrid="0">
      <p:cViewPr varScale="1">
        <p:scale>
          <a:sx n="85" d="100"/>
          <a:sy n="85" d="100"/>
        </p:scale>
        <p:origin x="200" y="18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viewProps" Target="viewProps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11/22/21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E8D406D5-8F0E-D944-B79D-822EFB7417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A0E50DB7-0FF2-9449-B6E6-F0522C2A36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B7E3B7A1-DCD0-0941-BC14-1F4AA8EEFD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3B55EB-D69D-6742-A2B5-FB3708F2C9F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  <p:extLst>
      <p:ext uri="{BB962C8B-B14F-4D97-AF65-F5344CB8AC3E}">
        <p14:creationId xmlns:p14="http://schemas.microsoft.com/office/powerpoint/2010/main" val="42158530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3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62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5A1731-763C-6F46-88B0-FDB5993F4B6D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02714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954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885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5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31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24004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79738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293164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A6309-BE48-A342-AB06-68CB3FB00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152C83-0409-8F4C-8D2E-5EBA5A455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F3269-9C0A-B447-B1B9-73F1C6792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8D413-7C81-C44C-ABA8-DC0BCB22D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46B95-4DCD-BB48-9B70-EEF7332A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188911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14693-0086-974E-8F07-F8E662966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A5491-BCBE-4143-96CA-8F406E637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C8AC4-5DE2-C74F-B716-18DE28F41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67E0A-17DC-7D4D-A8DB-2F907E9F1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B400D-F32A-FA48-8750-B84405233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87038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9C297-0745-6D4A-BFC8-79D15FA1D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17E579-B602-FF48-964F-DEEF42E3D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79726-4B08-D848-8433-5C22FC7EB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9751F-5A59-C146-ADF4-FA0F9041D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18D03-3260-1343-B48B-5C81FFC3D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919124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32120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424B3-37AB-1B43-960C-A373DAB2D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2B939-0E71-2C4C-A014-D06CF9BC11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4AC7C-0B6C-3040-AD57-C7A4BD5C6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3A4F74-69F6-3849-BC59-74CEBEF521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FD318-EFD4-784C-897D-C80AF26475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4A1A4D-DB3E-D04A-B448-3830C4C2D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34E3CA-9647-A841-B8D4-986370815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83CAE-BFCC-3E42-A1ED-9706767E0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018289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B8253-6D19-4845-9D78-DE7879B7B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FB1057-AA54-7D4B-A4E6-D454C1C12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94538-3928-1F4A-8F0D-F8044E407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305A2-124D-1B4D-9E94-003B77DB3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859593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91367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F424D-DDBF-4446-9F15-5C042FA9F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7A13C-59C9-B940-9DE4-7B61436E2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D7051-2F18-DD4D-8356-FFE6F475B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470E8-A083-3143-B981-DB23B549C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5865AE-9EFB-F44C-B21E-841BEE9A0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C537F-AB77-624E-B4D6-25792D1A9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672496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381A3-8691-A948-94CC-77485769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E4A70F-2256-9D45-958F-EEFAD8EC8B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652A67-A290-6D48-9524-8BA96724F4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C120FD-267D-2449-86DA-7D3809843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CF6D1-A59D-1F4F-95B6-5BA562B8E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6F287-A7E6-6B4F-A702-BD0399170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776606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5640-F32A-144D-8528-699CF237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1F1A9-539E-6147-9F18-5AEBB3345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43697-A691-0F47-9A05-022EA1EF2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2A2D6-0830-ED4F-B044-A47EF33AC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A2A33-A977-544C-8299-A28A7A6A3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279068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332E61-2D11-8141-93E5-4CE730D35E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E3B762-024F-234C-9744-F718A7D0E1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E95AD-F8BA-EA40-B8AC-0D6F69AD4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9A571-EB7B-7C43-8CB5-672682051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B279A-BB05-6B46-AA38-1FF6F8220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9209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20" r:id="rId21"/>
    <p:sldLayoutId id="214748413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33" r:id="rId3"/>
    <p:sldLayoutId id="214748413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CF7ACD-BE3B-D14B-BFC1-6AFA2983C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D0720-84B7-C044-8D5F-1EB63AE55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D16B7-D81E-D341-B1B9-22ADB1C2AF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836F4E-7EF1-5E4B-97B5-41035DAA4A11}" type="datetimeFigureOut">
              <a:rPr lang="cy-GB" smtClean="0"/>
              <a:t>22/11/21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83CEB-C17E-CF45-95A3-BBDCB3F62B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125D0-4611-E544-A6AC-736E59271A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1864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2" r:id="rId1"/>
    <p:sldLayoutId id="2147484123" r:id="rId2"/>
    <p:sldLayoutId id="2147484124" r:id="rId3"/>
    <p:sldLayoutId id="2147484125" r:id="rId4"/>
    <p:sldLayoutId id="2147484126" r:id="rId5"/>
    <p:sldLayoutId id="2147484127" r:id="rId6"/>
    <p:sldLayoutId id="2147484128" r:id="rId7"/>
    <p:sldLayoutId id="2147484129" r:id="rId8"/>
    <p:sldLayoutId id="2147484130" r:id="rId9"/>
    <p:sldLayoutId id="2147484131" r:id="rId10"/>
    <p:sldLayoutId id="21474841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docs/dcells/publications/twf/fooddecetive.mp3?lang=cy" TargetMode="External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7.png"/><Relationship Id="rId5" Type="http://schemas.openxmlformats.org/officeDocument/2006/relationships/hyperlink" Target="http://welshnurseryrhymes.wales/Addysgol?cerdd=66" TargetMode="External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image" Target="../media/image10.tiff"/><Relationship Id="rId18" Type="http://schemas.microsoft.com/office/2007/relationships/hdphoto" Target="../media/hdphoto4.wdp"/><Relationship Id="rId3" Type="http://schemas.microsoft.com/office/2007/relationships/media" Target="../media/media2.m4a"/><Relationship Id="rId21" Type="http://schemas.openxmlformats.org/officeDocument/2006/relationships/image" Target="../media/image14.svg"/><Relationship Id="rId7" Type="http://schemas.microsoft.com/office/2007/relationships/media" Target="../media/media4.m4a"/><Relationship Id="rId12" Type="http://schemas.openxmlformats.org/officeDocument/2006/relationships/notesSlide" Target="../notesSlides/notesSlide5.xml"/><Relationship Id="rId17" Type="http://schemas.microsoft.com/office/2007/relationships/hdphoto" Target="../media/hdphoto3.wdp"/><Relationship Id="rId2" Type="http://schemas.openxmlformats.org/officeDocument/2006/relationships/audio" Target="../media/media1.m4a"/><Relationship Id="rId16" Type="http://schemas.microsoft.com/office/2007/relationships/hdphoto" Target="../media/hdphoto2.wdp"/><Relationship Id="rId20" Type="http://schemas.openxmlformats.org/officeDocument/2006/relationships/image" Target="../media/image13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slideLayout" Target="../slideLayouts/slideLayout34.xml"/><Relationship Id="rId5" Type="http://schemas.microsoft.com/office/2007/relationships/media" Target="../media/media3.m4a"/><Relationship Id="rId15" Type="http://schemas.microsoft.com/office/2007/relationships/hdphoto" Target="../media/hdphoto1.wdp"/><Relationship Id="rId10" Type="http://schemas.openxmlformats.org/officeDocument/2006/relationships/audio" Target="../media/media5.m4a"/><Relationship Id="rId19" Type="http://schemas.openxmlformats.org/officeDocument/2006/relationships/image" Target="../media/image12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1.png"/><Relationship Id="rId22" Type="http://schemas.openxmlformats.org/officeDocument/2006/relationships/image" Target="../media/image4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8.jpeg"/><Relationship Id="rId4" Type="http://schemas.openxmlformats.org/officeDocument/2006/relationships/image" Target="../media/image17.tif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4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4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FCABB4D5-79E8-5F43-B21D-A107CD359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5594" y="3910012"/>
            <a:ext cx="3960811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 B</a:t>
            </a:r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</a:t>
            </a:r>
          </a:p>
          <a:p>
            <a:pPr algn="ctr" eaLnBrk="1" hangingPunct="1"/>
            <a:endParaRPr lang="en-US" altLang="cy-GB" sz="24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000" dirty="0" err="1"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06E23058-4AF2-5343-B9D7-3F13891CB1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0E66C4F5-213B-BE40-B8E5-FFFCCF496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10350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5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BA1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BF9C1B-A1E1-D949-B229-26EE7DD343EA}"/>
              </a:ext>
            </a:extLst>
          </p:cNvPr>
          <p:cNvSpPr/>
          <p:nvPr/>
        </p:nvSpPr>
        <p:spPr>
          <a:xfrm>
            <a:off x="9358253" y="1733034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4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23.11.2021</a:t>
            </a:r>
          </a:p>
        </p:txBody>
      </p:sp>
    </p:spTree>
    <p:extLst>
      <p:ext uri="{BB962C8B-B14F-4D97-AF65-F5344CB8AC3E}">
        <p14:creationId xmlns:p14="http://schemas.microsoft.com/office/powerpoint/2010/main" val="3232344955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>
                  <a:latin typeface="Tw Cen MT" panose="020B0602020104020603" pitchFamily="34" charset="0"/>
                </a:rPr>
                <a:t>Nod Ac </a:t>
              </a:r>
              <a:r>
                <a:rPr lang="en-US" sz="3600" err="1">
                  <a:latin typeface="Tw Cen MT" panose="020B0602020104020603" pitchFamily="34" charset="0"/>
                </a:rPr>
                <a:t>Amcanion</a:t>
              </a:r>
              <a:br>
                <a:rPr lang="en-US" sz="3600">
                  <a:latin typeface="Tw Cen MT" panose="020B0602020104020603" pitchFamily="34" charset="0"/>
                </a:rPr>
              </a:br>
              <a:r>
                <a:rPr lang="en-US" sz="360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err="1">
                  <a:latin typeface="Tw Cen MT" panose="020B0602020104020603" pitchFamily="34" charset="0"/>
                </a:rPr>
                <a:t>Sesiwn</a:t>
              </a:r>
              <a:r>
                <a:rPr lang="en-US" sz="3200">
                  <a:latin typeface="Tw Cen MT" panose="020B0602020104020603" pitchFamily="34" charset="0"/>
                </a:rPr>
                <a:t> 4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2097862" y="2384569"/>
            <a:ext cx="5799629" cy="447343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DB6BDE2-42B6-8742-BE15-0733CDC482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265" y="153395"/>
            <a:ext cx="3143234" cy="175719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Hybu’r</a:t>
            </a:r>
            <a:r>
              <a:rPr lang="en-US" b="1">
                <a:latin typeface="Ink Free" panose="03080402000500000000" pitchFamily="66" charset="0"/>
              </a:rPr>
              <a:t> </a:t>
            </a:r>
            <a:r>
              <a:rPr lang="en-US" b="1" err="1">
                <a:latin typeface="Ink Free" panose="03080402000500000000" pitchFamily="66" charset="0"/>
              </a:rPr>
              <a:t>disgyblion</a:t>
            </a:r>
            <a:r>
              <a:rPr lang="en-US" b="1">
                <a:latin typeface="Ink Free" panose="03080402000500000000" pitchFamily="66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b="1">
                <a:latin typeface="Ink Free" panose="03080402000500000000" pitchFamily="66" charset="0"/>
              </a:rPr>
              <a:t>Encouraging pupils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9536CE3-4DE2-C640-B27E-945C7F477F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62" t="45705" r="53511" b="7895"/>
          <a:stretch/>
        </p:blipFill>
        <p:spPr>
          <a:xfrm>
            <a:off x="2307807" y="2220970"/>
            <a:ext cx="6928779" cy="418680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7671ED8E-9004-D64D-8A17-0D6ACAE7D9A9}"/>
              </a:ext>
            </a:extLst>
          </p:cNvPr>
          <p:cNvSpPr/>
          <p:nvPr/>
        </p:nvSpPr>
        <p:spPr>
          <a:xfrm>
            <a:off x="4879557" y="153395"/>
            <a:ext cx="3437872" cy="1516365"/>
          </a:xfrm>
          <a:prstGeom prst="wedgeRoundRectCallout">
            <a:avLst>
              <a:gd name="adj1" fmla="val 64266"/>
              <a:gd name="adj2" fmla="val -36348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2D76AA-54A8-434F-AF3E-05CFEFEE7A50}"/>
              </a:ext>
            </a:extLst>
          </p:cNvPr>
          <p:cNvSpPr txBox="1"/>
          <p:nvPr/>
        </p:nvSpPr>
        <p:spPr>
          <a:xfrm>
            <a:off x="3891264" y="3259075"/>
            <a:ext cx="5345321" cy="99724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219DE1-099E-4D44-AFBA-B8A8685ACB44}"/>
              </a:ext>
            </a:extLst>
          </p:cNvPr>
          <p:cNvSpPr txBox="1"/>
          <p:nvPr/>
        </p:nvSpPr>
        <p:spPr>
          <a:xfrm>
            <a:off x="3891264" y="4890266"/>
            <a:ext cx="5345321" cy="404154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FEC6CD-196C-6740-8DF6-C545D38811E9}"/>
              </a:ext>
            </a:extLst>
          </p:cNvPr>
          <p:cNvSpPr txBox="1"/>
          <p:nvPr/>
        </p:nvSpPr>
        <p:spPr>
          <a:xfrm>
            <a:off x="3891263" y="5677214"/>
            <a:ext cx="1728487" cy="251157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F4A23A-2713-A247-97AC-BAE768924C8D}"/>
              </a:ext>
            </a:extLst>
          </p:cNvPr>
          <p:cNvSpPr txBox="1"/>
          <p:nvPr/>
        </p:nvSpPr>
        <p:spPr>
          <a:xfrm>
            <a:off x="3925832" y="2259717"/>
            <a:ext cx="4918433" cy="830941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408160" y="198616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err="1">
                <a:latin typeface="Ink Free" panose="03080402000500000000" pitchFamily="66" charset="0"/>
              </a:rPr>
              <a:t>dim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94A17B-54F6-D640-ADB2-8FD9F5EC61B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1F7248-8B48-BA4B-BC64-F9C69FDF5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6462737"/>
              </p:ext>
            </p:extLst>
          </p:nvPr>
        </p:nvGraphicFramePr>
        <p:xfrm>
          <a:off x="408158" y="3919844"/>
          <a:ext cx="11375679" cy="2590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1265">
                  <a:extLst>
                    <a:ext uri="{9D8B030D-6E8A-4147-A177-3AD203B41FA5}">
                      <a16:colId xmlns:a16="http://schemas.microsoft.com/office/drawing/2014/main" val="830041180"/>
                    </a:ext>
                  </a:extLst>
                </a:gridCol>
                <a:gridCol w="6514414">
                  <a:extLst>
                    <a:ext uri="{9D8B030D-6E8A-4147-A177-3AD203B41FA5}">
                      <a16:colId xmlns:a16="http://schemas.microsoft.com/office/drawing/2014/main" val="1398546024"/>
                    </a:ext>
                  </a:extLst>
                </a:gridCol>
              </a:tblGrid>
              <a:tr h="1193457"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mae Chris yn hoffi?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Chris yn hoffi sglodion.		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e’n hoffi Cyw.		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hi’n hoffi lemwnêd.</a:t>
                      </a: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Maen nhw’n hoffi chwaraeon.</a:t>
                      </a:r>
                    </a:p>
                    <a:p>
                      <a:endParaRPr lang="cy-GB" sz="5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04905"/>
                  </a:ext>
                </a:extLst>
              </a:tr>
              <a:tr h="1193457">
                <a:tc>
                  <a:txBody>
                    <a:bodyPr/>
                    <a:lstStyle/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dydy Chris ddim yn hoffi?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Chris ddim yn hoffi sbag bol.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e ddim yn hoffi I’m a Celebrity.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hi ddim yn hoffi cola.</a:t>
                      </a:r>
                    </a:p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nhw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hoffi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dirty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rygbi</a:t>
                      </a: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</a:p>
                    <a:p>
                      <a:endParaRPr lang="en-GB" sz="5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8059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005252"/>
              </p:ext>
            </p:extLst>
          </p:nvPr>
        </p:nvGraphicFramePr>
        <p:xfrm>
          <a:off x="408159" y="1678230"/>
          <a:ext cx="11375679" cy="2133600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rwyt ti’n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sglodion.			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20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I’m a Celebrity</a:t>
                      </a:r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		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sudd oren.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dydych chi ddim yn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dwyt ti ddim yn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cyrri twym.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hoffi’r newyddion.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gwaith cartref!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41DC3686-51B7-EB46-B44B-D0961B94C1B9}"/>
              </a:ext>
            </a:extLst>
          </p:cNvPr>
          <p:cNvSpPr txBox="1">
            <a:spLocks/>
          </p:cNvSpPr>
          <p:nvPr/>
        </p:nvSpPr>
        <p:spPr>
          <a:xfrm>
            <a:off x="226259" y="2337164"/>
            <a:ext cx="3823795" cy="267340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362281-6117-3A49-8302-64056933186E}"/>
              </a:ext>
            </a:extLst>
          </p:cNvPr>
          <p:cNvSpPr txBox="1"/>
          <p:nvPr/>
        </p:nvSpPr>
        <p:spPr>
          <a:xfrm>
            <a:off x="1075498" y="2260715"/>
            <a:ext cx="4296579" cy="3507343"/>
          </a:xfrm>
          <a:prstGeom prst="wedgeRoundRectCallout">
            <a:avLst>
              <a:gd name="adj1" fmla="val -68699"/>
              <a:gd name="adj2" fmla="val 71139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E2C1FF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000" b="1" i="1" dirty="0" err="1"/>
              <a:t>Fi’n</a:t>
            </a:r>
            <a:r>
              <a:rPr lang="en-US" sz="2000" b="1" i="1" dirty="0"/>
              <a:t> </a:t>
            </a:r>
            <a:r>
              <a:rPr lang="en-US" sz="2000" b="1" i="1" dirty="0" err="1"/>
              <a:t>lico</a:t>
            </a:r>
            <a:r>
              <a:rPr lang="en-US" sz="2000" b="1" i="1" dirty="0"/>
              <a:t>…</a:t>
            </a:r>
          </a:p>
          <a:p>
            <a:pPr>
              <a:defRPr/>
            </a:pPr>
            <a:endParaRPr lang="en-US" sz="2000" b="1" i="1" dirty="0"/>
          </a:p>
          <a:p>
            <a:pPr>
              <a:defRPr/>
            </a:pPr>
            <a:r>
              <a:rPr lang="en-US" sz="2000" b="1" i="1" dirty="0" err="1"/>
              <a:t>Fi’n</a:t>
            </a:r>
            <a:r>
              <a:rPr lang="en-US" sz="2000" b="1" i="1" dirty="0"/>
              <a:t> </a:t>
            </a:r>
            <a:r>
              <a:rPr lang="en-US" sz="2000" b="1" i="1" dirty="0" err="1"/>
              <a:t>hoffi</a:t>
            </a:r>
            <a:r>
              <a:rPr lang="en-US" sz="2000" b="1" i="1" dirty="0"/>
              <a:t>…</a:t>
            </a:r>
          </a:p>
          <a:p>
            <a:pPr>
              <a:defRPr/>
            </a:pPr>
            <a:endParaRPr lang="en-US" sz="2000" b="1" i="1" dirty="0"/>
          </a:p>
          <a:p>
            <a:pPr>
              <a:defRPr/>
            </a:pPr>
            <a:r>
              <a:rPr lang="en-US" sz="2000" b="1" i="1" dirty="0"/>
              <a:t>Sa </a:t>
            </a:r>
            <a:r>
              <a:rPr lang="en-US" sz="2000" b="1" i="1" dirty="0" err="1"/>
              <a:t>i’n</a:t>
            </a:r>
            <a:r>
              <a:rPr lang="en-US" sz="2000" b="1" i="1" dirty="0"/>
              <a:t> </a:t>
            </a:r>
            <a:r>
              <a:rPr lang="en-US" sz="2000" b="1" i="1" dirty="0" err="1"/>
              <a:t>lico</a:t>
            </a:r>
            <a:r>
              <a:rPr lang="en-US" sz="2000" b="1" i="1" dirty="0"/>
              <a:t>…</a:t>
            </a:r>
          </a:p>
          <a:p>
            <a:pPr>
              <a:defRPr/>
            </a:pPr>
            <a:endParaRPr lang="en-US" sz="2000" b="1" i="1" dirty="0"/>
          </a:p>
          <a:p>
            <a:pPr>
              <a:defRPr/>
            </a:pPr>
            <a:r>
              <a:rPr lang="en-US" sz="2000" b="1" i="1" dirty="0"/>
              <a:t>Fi </a:t>
            </a:r>
            <a:r>
              <a:rPr lang="en-US" sz="2000" b="1" i="1" dirty="0" err="1"/>
              <a:t>ddim</a:t>
            </a:r>
            <a:r>
              <a:rPr lang="en-US" sz="2000" b="1" i="1" dirty="0"/>
              <a:t> </a:t>
            </a:r>
            <a:r>
              <a:rPr lang="en-US" sz="2000" b="1" i="1" dirty="0" err="1"/>
              <a:t>yn</a:t>
            </a:r>
            <a:r>
              <a:rPr lang="en-US" sz="2000" b="1" i="1" dirty="0"/>
              <a:t> </a:t>
            </a:r>
            <a:r>
              <a:rPr lang="en-US" sz="2000" b="1" i="1" dirty="0" err="1"/>
              <a:t>lico</a:t>
            </a:r>
            <a:r>
              <a:rPr lang="en-US" sz="2000" b="1" i="1" dirty="0"/>
              <a:t>…</a:t>
            </a:r>
          </a:p>
          <a:p>
            <a:pPr>
              <a:defRPr/>
            </a:pPr>
            <a:endParaRPr lang="en-US" sz="2000" b="1" i="1" dirty="0"/>
          </a:p>
          <a:p>
            <a:pPr>
              <a:defRPr/>
            </a:pPr>
            <a:r>
              <a:rPr lang="en-US" sz="2000" b="1" i="1" dirty="0" err="1"/>
              <a:t>Smo</a:t>
            </a:r>
            <a:r>
              <a:rPr lang="en-US" sz="2000" b="1" i="1" dirty="0"/>
              <a:t> </a:t>
            </a:r>
            <a:r>
              <a:rPr lang="en-US" sz="2000" b="1" i="1" dirty="0" err="1"/>
              <a:t>fi’n</a:t>
            </a:r>
            <a:r>
              <a:rPr lang="en-US" sz="2000" b="1" i="1" dirty="0"/>
              <a:t> </a:t>
            </a:r>
            <a:r>
              <a:rPr lang="en-US" sz="2000" b="1" i="1" dirty="0" err="1"/>
              <a:t>lico</a:t>
            </a:r>
            <a:r>
              <a:rPr lang="en-US" sz="2000" b="1" i="1" dirty="0"/>
              <a:t>…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F2A2DA9E-448D-3E45-9CA9-2A76E6CA19C5}"/>
              </a:ext>
            </a:extLst>
          </p:cNvPr>
          <p:cNvSpPr txBox="1">
            <a:spLocks/>
          </p:cNvSpPr>
          <p:nvPr/>
        </p:nvSpPr>
        <p:spPr>
          <a:xfrm>
            <a:off x="1263691" y="240911"/>
            <a:ext cx="3876238" cy="177866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b">
            <a:normAutofit fontScale="92500" lnSpcReduction="2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3000" b="1" cap="none" dirty="0">
              <a:latin typeface="Ink Free" panose="03080402000500000000" pitchFamily="66" charset="0"/>
            </a:endParaRPr>
          </a:p>
          <a:p>
            <a:pPr algn="ctr"/>
            <a:endParaRPr lang="en-US" sz="3000" b="1" cap="none" dirty="0">
              <a:latin typeface="Ink Free" panose="03080402000500000000" pitchFamily="66" charset="0"/>
            </a:endParaRPr>
          </a:p>
          <a:p>
            <a:pPr algn="ctr"/>
            <a:r>
              <a:rPr lang="en-US" sz="3000" b="1" cap="none" dirty="0" err="1">
                <a:latin typeface="Ink Free" panose="03080402000500000000" pitchFamily="66" charset="0"/>
              </a:rPr>
              <a:t>Tafodiaith</a:t>
            </a:r>
            <a:endParaRPr lang="en-US" sz="3000" b="1" cap="none" dirty="0">
              <a:latin typeface="Ink Free" panose="03080402000500000000" pitchFamily="66" charset="0"/>
            </a:endParaRPr>
          </a:p>
          <a:p>
            <a:pPr algn="ctr"/>
            <a:r>
              <a:rPr lang="en-US" sz="3000" b="1" cap="none" dirty="0" err="1">
                <a:latin typeface="Ink Free" panose="03080402000500000000" pitchFamily="66" charset="0"/>
              </a:rPr>
              <a:t>Derbyniol</a:t>
            </a:r>
            <a:r>
              <a:rPr lang="en-US" sz="3000" b="1" cap="none" dirty="0">
                <a:latin typeface="Ink Free" panose="03080402000500000000" pitchFamily="66" charset="0"/>
              </a:rPr>
              <a:t> </a:t>
            </a:r>
            <a:r>
              <a:rPr lang="en-US" sz="3000" b="1" cap="none" dirty="0" err="1">
                <a:latin typeface="Ink Free" panose="03080402000500000000" pitchFamily="66" charset="0"/>
              </a:rPr>
              <a:t>ar</a:t>
            </a:r>
            <a:r>
              <a:rPr lang="en-US" sz="3000" b="1" cap="none" dirty="0">
                <a:latin typeface="Ink Free" panose="03080402000500000000" pitchFamily="66" charset="0"/>
              </a:rPr>
              <a:t> </a:t>
            </a:r>
            <a:r>
              <a:rPr lang="en-US" sz="3000" b="1" cap="none" dirty="0" err="1">
                <a:latin typeface="Ink Free" panose="03080402000500000000" pitchFamily="66" charset="0"/>
              </a:rPr>
              <a:t>lafar</a:t>
            </a:r>
            <a:endParaRPr lang="en-US" sz="3000" b="1" cap="none" dirty="0">
              <a:latin typeface="Ink Free" panose="03080402000500000000" pitchFamily="66" charset="0"/>
            </a:endParaRPr>
          </a:p>
          <a:p>
            <a:pPr algn="ctr"/>
            <a:r>
              <a:rPr lang="en-US" sz="3000" b="1" cap="none" dirty="0">
                <a:latin typeface="Ink Free" panose="03080402000500000000" pitchFamily="66" charset="0"/>
              </a:rPr>
              <a:t>Tu </a:t>
            </a:r>
            <a:r>
              <a:rPr lang="en-US" sz="3000" b="1" cap="none" dirty="0" err="1">
                <a:latin typeface="Ink Free" panose="03080402000500000000" pitchFamily="66" charset="0"/>
              </a:rPr>
              <a:t>allan</a:t>
            </a:r>
            <a:r>
              <a:rPr lang="en-US" sz="3000" b="1" cap="none" dirty="0">
                <a:latin typeface="Ink Free" panose="03080402000500000000" pitchFamily="66" charset="0"/>
              </a:rPr>
              <a:t> </a:t>
            </a:r>
            <a:r>
              <a:rPr lang="en-US" sz="3000" b="1" cap="none" dirty="0" err="1">
                <a:latin typeface="Ink Free" panose="03080402000500000000" pitchFamily="66" charset="0"/>
              </a:rPr>
              <a:t>i’r</a:t>
            </a:r>
            <a:r>
              <a:rPr lang="en-US" sz="3000" b="1" cap="none" dirty="0">
                <a:latin typeface="Ink Free" panose="03080402000500000000" pitchFamily="66" charset="0"/>
              </a:rPr>
              <a:t> </a:t>
            </a:r>
            <a:r>
              <a:rPr lang="en-US" sz="3000" b="1" cap="none" dirty="0" err="1">
                <a:latin typeface="Ink Free" panose="03080402000500000000" pitchFamily="66" charset="0"/>
              </a:rPr>
              <a:t>dosbarth</a:t>
            </a:r>
            <a:endParaRPr lang="en-US" sz="3000" b="1" cap="none" dirty="0">
              <a:latin typeface="Ink Free" panose="03080402000500000000" pitchFamily="66" charset="0"/>
            </a:endParaRPr>
          </a:p>
          <a:p>
            <a:pPr algn="ctr"/>
            <a:endParaRPr lang="en-US" sz="4500" b="1" cap="none" dirty="0">
              <a:latin typeface="Ink Free" panose="03080402000500000000" pitchFamily="66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CF1275-5C91-2F4B-9B48-CE01B4253E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106" y="3740010"/>
            <a:ext cx="1319123" cy="1649305"/>
          </a:xfrm>
          <a:prstGeom prst="rect">
            <a:avLst/>
          </a:prstGeom>
        </p:spPr>
      </p:pic>
      <p:sp>
        <p:nvSpPr>
          <p:cNvPr id="11" name="Title 6">
            <a:extLst>
              <a:ext uri="{FF2B5EF4-FFF2-40B4-BE49-F238E27FC236}">
                <a16:creationId xmlns:a16="http://schemas.microsoft.com/office/drawing/2014/main" id="{9019679E-2F28-684E-BFB9-6143C9CE3085}"/>
              </a:ext>
            </a:extLst>
          </p:cNvPr>
          <p:cNvSpPr txBox="1">
            <a:spLocks/>
          </p:cNvSpPr>
          <p:nvPr/>
        </p:nvSpPr>
        <p:spPr>
          <a:xfrm>
            <a:off x="6911753" y="164462"/>
            <a:ext cx="3882452" cy="182267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b">
            <a:normAutofit fontScale="92500" lnSpcReduction="2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800" b="1" cap="none" dirty="0">
              <a:latin typeface="Ink Free" panose="03080402000500000000" pitchFamily="66" charset="0"/>
            </a:endParaRPr>
          </a:p>
          <a:p>
            <a:pPr algn="ctr"/>
            <a:endParaRPr lang="en-US" sz="2800" b="1" cap="none" dirty="0">
              <a:latin typeface="Ink Free" panose="03080402000500000000" pitchFamily="66" charset="0"/>
            </a:endParaRPr>
          </a:p>
          <a:p>
            <a:pPr algn="ctr"/>
            <a:endParaRPr lang="en-US" sz="2800" b="1" cap="none" dirty="0">
              <a:latin typeface="Ink Free" panose="03080402000500000000" pitchFamily="66" charset="0"/>
            </a:endParaRPr>
          </a:p>
          <a:p>
            <a:pPr algn="ctr"/>
            <a:r>
              <a:rPr lang="en-US" sz="2800" b="1" cap="none" dirty="0" err="1">
                <a:latin typeface="Ink Free" panose="03080402000500000000" pitchFamily="66" charset="0"/>
              </a:rPr>
              <a:t>Iaith</a:t>
            </a:r>
            <a:r>
              <a:rPr lang="en-US" sz="2800" b="1" cap="none" dirty="0">
                <a:latin typeface="Ink Free" panose="03080402000500000000" pitchFamily="66" charset="0"/>
              </a:rPr>
              <a:t> </a:t>
            </a:r>
            <a:r>
              <a:rPr lang="en-US" sz="2800" b="1" cap="none" dirty="0" err="1">
                <a:latin typeface="Ink Free" panose="03080402000500000000" pitchFamily="66" charset="0"/>
              </a:rPr>
              <a:t>Safonol</a:t>
            </a:r>
            <a:endParaRPr lang="en-US" sz="2800" b="1" cap="none" dirty="0">
              <a:latin typeface="Ink Free" panose="03080402000500000000" pitchFamily="66" charset="0"/>
            </a:endParaRPr>
          </a:p>
          <a:p>
            <a:pPr algn="ctr"/>
            <a:r>
              <a:rPr lang="en-US" sz="2800" b="1" cap="none" dirty="0" err="1">
                <a:latin typeface="Ink Free" panose="03080402000500000000" pitchFamily="66" charset="0"/>
              </a:rPr>
              <a:t>Derbyniol</a:t>
            </a:r>
            <a:r>
              <a:rPr lang="en-US" sz="2800" b="1" cap="none" dirty="0">
                <a:latin typeface="Ink Free" panose="03080402000500000000" pitchFamily="66" charset="0"/>
              </a:rPr>
              <a:t> </a:t>
            </a:r>
            <a:r>
              <a:rPr lang="en-US" sz="2800" b="1" cap="none" dirty="0" err="1">
                <a:latin typeface="Ink Free" panose="03080402000500000000" pitchFamily="66" charset="0"/>
              </a:rPr>
              <a:t>yn</a:t>
            </a:r>
            <a:r>
              <a:rPr lang="en-US" sz="2800" b="1" cap="none" dirty="0">
                <a:latin typeface="Ink Free" panose="03080402000500000000" pitchFamily="66" charset="0"/>
              </a:rPr>
              <a:t> </a:t>
            </a:r>
            <a:r>
              <a:rPr lang="en-US" sz="2800" b="1" cap="none" dirty="0" err="1">
                <a:latin typeface="Ink Free" panose="03080402000500000000" pitchFamily="66" charset="0"/>
              </a:rPr>
              <a:t>ysgrifenedig</a:t>
            </a:r>
            <a:endParaRPr lang="en-US" sz="2800" b="1" cap="none" dirty="0">
              <a:latin typeface="Ink Free" panose="03080402000500000000" pitchFamily="66" charset="0"/>
            </a:endParaRPr>
          </a:p>
          <a:p>
            <a:pPr algn="ctr"/>
            <a:r>
              <a:rPr lang="en-US" sz="2800" b="1" cap="none" dirty="0" err="1">
                <a:latin typeface="Ink Free" panose="03080402000500000000" pitchFamily="66" charset="0"/>
              </a:rPr>
              <a:t>Yn</a:t>
            </a:r>
            <a:r>
              <a:rPr lang="en-US" sz="2800" b="1" cap="none" dirty="0">
                <a:latin typeface="Ink Free" panose="03080402000500000000" pitchFamily="66" charset="0"/>
              </a:rPr>
              <a:t> y </a:t>
            </a:r>
            <a:r>
              <a:rPr lang="en-US" sz="2800" b="1" cap="none" dirty="0" err="1">
                <a:latin typeface="Ink Free" panose="03080402000500000000" pitchFamily="66" charset="0"/>
              </a:rPr>
              <a:t>dosbarth</a:t>
            </a:r>
            <a:endParaRPr lang="en-US" sz="2800" b="1" cap="none" dirty="0">
              <a:latin typeface="Ink Free" panose="03080402000500000000" pitchFamily="66" charset="0"/>
            </a:endParaRPr>
          </a:p>
          <a:p>
            <a:pPr algn="ctr"/>
            <a:endParaRPr lang="en-US" sz="4500" b="1" cap="none" dirty="0">
              <a:latin typeface="Ink Free" panose="03080402000500000000" pitchFamily="66" charset="0"/>
            </a:endParaRPr>
          </a:p>
        </p:txBody>
      </p:sp>
      <p:sp>
        <p:nvSpPr>
          <p:cNvPr id="12" name="Content Placeholder 8">
            <a:extLst>
              <a:ext uri="{FF2B5EF4-FFF2-40B4-BE49-F238E27FC236}">
                <a16:creationId xmlns:a16="http://schemas.microsoft.com/office/drawing/2014/main" id="{F6AE35C1-7437-CD4A-A1C5-EB469AC51E86}"/>
              </a:ext>
            </a:extLst>
          </p:cNvPr>
          <p:cNvSpPr txBox="1">
            <a:spLocks/>
          </p:cNvSpPr>
          <p:nvPr/>
        </p:nvSpPr>
        <p:spPr>
          <a:xfrm>
            <a:off x="5372077" y="2260715"/>
            <a:ext cx="3823795" cy="267340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BB9688-4C35-2449-9961-E8A18C3E1A27}"/>
              </a:ext>
            </a:extLst>
          </p:cNvPr>
          <p:cNvSpPr txBox="1"/>
          <p:nvPr/>
        </p:nvSpPr>
        <p:spPr>
          <a:xfrm>
            <a:off x="6747259" y="2228278"/>
            <a:ext cx="4296579" cy="3507343"/>
          </a:xfrm>
          <a:prstGeom prst="wedgeRoundRectCallout">
            <a:avLst>
              <a:gd name="adj1" fmla="val 70158"/>
              <a:gd name="adj2" fmla="val 72421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9183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000" b="1" i="1" dirty="0" err="1"/>
              <a:t>Rydw</a:t>
            </a:r>
            <a:r>
              <a:rPr lang="en-US" sz="2000" b="1" i="1" dirty="0"/>
              <a:t> </a:t>
            </a:r>
            <a:r>
              <a:rPr lang="en-US" sz="2000" b="1" i="1" dirty="0" err="1"/>
              <a:t>i’n</a:t>
            </a:r>
            <a:r>
              <a:rPr lang="en-US" sz="2000" b="1" i="1" dirty="0"/>
              <a:t> </a:t>
            </a:r>
            <a:r>
              <a:rPr lang="en-US" sz="2000" b="1" i="1" dirty="0" err="1"/>
              <a:t>hoffi</a:t>
            </a:r>
            <a:r>
              <a:rPr lang="en-US" sz="2000" b="1" i="1" dirty="0"/>
              <a:t>…</a:t>
            </a:r>
          </a:p>
          <a:p>
            <a:pPr>
              <a:defRPr/>
            </a:pPr>
            <a:endParaRPr lang="en-US" sz="2000" b="1" i="1" dirty="0"/>
          </a:p>
          <a:p>
            <a:pPr>
              <a:defRPr/>
            </a:pPr>
            <a:r>
              <a:rPr lang="en-US" sz="2000" b="1" i="1" dirty="0" err="1"/>
              <a:t>Dw</a:t>
            </a:r>
            <a:r>
              <a:rPr lang="en-US" sz="2000" b="1" i="1" dirty="0"/>
              <a:t> </a:t>
            </a:r>
            <a:r>
              <a:rPr lang="en-US" sz="2000" b="1" i="1" dirty="0" err="1"/>
              <a:t>i’n</a:t>
            </a:r>
            <a:r>
              <a:rPr lang="en-US" sz="2000" b="1" i="1" dirty="0"/>
              <a:t> </a:t>
            </a:r>
            <a:r>
              <a:rPr lang="en-US" sz="2000" b="1" i="1" dirty="0" err="1"/>
              <a:t>hoffi</a:t>
            </a:r>
            <a:r>
              <a:rPr lang="en-US" sz="2000" b="1" i="1" dirty="0"/>
              <a:t>…</a:t>
            </a:r>
          </a:p>
          <a:p>
            <a:pPr>
              <a:defRPr/>
            </a:pPr>
            <a:endParaRPr lang="en-US" sz="2000" b="1" i="1" dirty="0"/>
          </a:p>
          <a:p>
            <a:pPr>
              <a:defRPr/>
            </a:pPr>
            <a:r>
              <a:rPr lang="en-US" sz="2000" b="1" i="1" dirty="0" err="1"/>
              <a:t>Dydw</a:t>
            </a:r>
            <a:r>
              <a:rPr lang="en-US" sz="2000" b="1" i="1" dirty="0"/>
              <a:t> i </a:t>
            </a:r>
            <a:r>
              <a:rPr lang="en-US" sz="2000" b="1" i="1" dirty="0" err="1"/>
              <a:t>ddim</a:t>
            </a:r>
            <a:r>
              <a:rPr lang="en-US" sz="2000" b="1" i="1" dirty="0"/>
              <a:t> </a:t>
            </a:r>
            <a:r>
              <a:rPr lang="en-US" sz="2000" b="1" i="1" dirty="0" err="1"/>
              <a:t>yn</a:t>
            </a:r>
            <a:r>
              <a:rPr lang="en-US" sz="2000" b="1" i="1" dirty="0"/>
              <a:t> </a:t>
            </a:r>
            <a:r>
              <a:rPr lang="en-US" sz="2000" b="1" i="1" dirty="0" err="1"/>
              <a:t>hoffi</a:t>
            </a:r>
            <a:r>
              <a:rPr lang="en-US" sz="2000" b="1" i="1" dirty="0"/>
              <a:t>…</a:t>
            </a:r>
          </a:p>
          <a:p>
            <a:pPr>
              <a:defRPr/>
            </a:pPr>
            <a:endParaRPr lang="en-US" sz="2000" b="1" i="1" dirty="0"/>
          </a:p>
          <a:p>
            <a:pPr>
              <a:defRPr/>
            </a:pPr>
            <a:r>
              <a:rPr lang="en-US" sz="2000" b="1" i="1" dirty="0" err="1"/>
              <a:t>Dw</a:t>
            </a:r>
            <a:r>
              <a:rPr lang="en-US" sz="2000" b="1" i="1" dirty="0"/>
              <a:t> i </a:t>
            </a:r>
            <a:r>
              <a:rPr lang="en-US" sz="2000" b="1" i="1" dirty="0" err="1"/>
              <a:t>ddim</a:t>
            </a:r>
            <a:r>
              <a:rPr lang="en-US" sz="2000" b="1" i="1" dirty="0"/>
              <a:t> </a:t>
            </a:r>
            <a:r>
              <a:rPr lang="en-US" sz="2000" b="1" i="1" dirty="0" err="1"/>
              <a:t>yn</a:t>
            </a:r>
            <a:r>
              <a:rPr lang="en-US" sz="2000" b="1" i="1" dirty="0"/>
              <a:t> </a:t>
            </a:r>
            <a:r>
              <a:rPr lang="en-US" sz="2000" b="1" i="1" dirty="0" err="1"/>
              <a:t>hoffi</a:t>
            </a:r>
            <a:r>
              <a:rPr lang="en-US" sz="2000" b="1" i="1" dirty="0"/>
              <a:t>…</a:t>
            </a:r>
          </a:p>
          <a:p>
            <a:pPr>
              <a:defRPr/>
            </a:pPr>
            <a:endParaRPr lang="en-US" sz="2000" b="1" i="1" dirty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6CF6C02-4EE6-AA4F-9827-4DB1DECB1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5854" y="3828034"/>
            <a:ext cx="1319123" cy="1649305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AA438AE7-7744-554A-9677-AD83A3E8A25C}"/>
              </a:ext>
            </a:extLst>
          </p:cNvPr>
          <p:cNvSpPr txBox="1">
            <a:spLocks/>
          </p:cNvSpPr>
          <p:nvPr/>
        </p:nvSpPr>
        <p:spPr>
          <a:xfrm>
            <a:off x="5225073" y="0"/>
            <a:ext cx="1706252" cy="6858000"/>
          </a:xfrm>
        </p:spPr>
        <p:txBody>
          <a:bodyPr vert="wordArtVert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500" b="1" dirty="0" err="1">
                <a:latin typeface="Chalkboard SE" panose="03050602040202020205" pitchFamily="66" charset="77"/>
              </a:rPr>
              <a:t>Cymraeg</a:t>
            </a:r>
            <a:endParaRPr lang="en-US" sz="4500" b="1" dirty="0">
              <a:latin typeface="Chalkboard SE" panose="03050602040202020205" pitchFamily="66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534190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</p:cNvPr>
          <p:cNvSpPr/>
          <p:nvPr/>
        </p:nvSpPr>
        <p:spPr>
          <a:xfrm>
            <a:off x="3048136" y="236167"/>
            <a:ext cx="8273520" cy="861774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Wyt ti’n hoffi...?</a:t>
            </a:r>
          </a:p>
        </p:txBody>
      </p:sp>
      <p:pic>
        <p:nvPicPr>
          <p:cNvPr id="5" name="Picture 4" descr="Ditectif Bwyd.pdf"/>
          <p:cNvPicPr>
            <a:picLocks noChangeAspect="1"/>
          </p:cNvPicPr>
          <p:nvPr/>
        </p:nvPicPr>
        <p:blipFill>
          <a:blip r:embed="rId4" cstate="print"/>
          <a:srcRect t="4034" b="53431"/>
          <a:stretch>
            <a:fillRect/>
          </a:stretch>
        </p:blipFill>
        <p:spPr>
          <a:xfrm>
            <a:off x="2038210" y="1330416"/>
            <a:ext cx="10153790" cy="43189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7462E2-D261-1A45-9E7A-398AC2A025CE}"/>
              </a:ext>
            </a:extLst>
          </p:cNvPr>
          <p:cNvSpPr txBox="1"/>
          <p:nvPr/>
        </p:nvSpPr>
        <p:spPr>
          <a:xfrm>
            <a:off x="3766088" y="6145538"/>
            <a:ext cx="7377530" cy="37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>
                <a:latin typeface="American Typewriter" panose="02090604020004020304" pitchFamily="18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http://welshnurseryrhymes.wales/Addysgol?cerdd=66</a:t>
            </a:r>
            <a:endParaRPr lang="cy-GB">
              <a:latin typeface="American Typewriter" panose="02090604020004020304" pitchFamily="18" charset="77"/>
            </a:endParaRPr>
          </a:p>
        </p:txBody>
      </p:sp>
      <p:pic>
        <p:nvPicPr>
          <p:cNvPr id="3" name="Picture 5" descr="A picture containing person, indoor, person, holding&#10;&#10;Description automatically generated">
            <a:extLst>
              <a:ext uri="{FF2B5EF4-FFF2-40B4-BE49-F238E27FC236}">
                <a16:creationId xmlns:a16="http://schemas.microsoft.com/office/drawing/2014/main" id="{B7A94F92-BFF0-4C2F-AE40-EE603B4AE3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263" y="205172"/>
            <a:ext cx="1799453" cy="1799453"/>
          </a:xfrm>
          <a:prstGeom prst="rect">
            <a:avLst/>
          </a:prstGeom>
        </p:spPr>
      </p:pic>
      <p:pic>
        <p:nvPicPr>
          <p:cNvPr id="9" name="Picture 2" descr="Free Pictures Of Music Notes And Symbols, Download Free Clip Art, Free Clip  Art on Clipart Library">
            <a:extLst>
              <a:ext uri="{FF2B5EF4-FFF2-40B4-BE49-F238E27FC236}">
                <a16:creationId xmlns:a16="http://schemas.microsoft.com/office/drawing/2014/main" id="{4AA59118-EACF-BB4A-BB00-F3386819B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57" y="4385982"/>
            <a:ext cx="2110792" cy="213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953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3344E7B-4532-594B-BB8B-010B9831E1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1277" y="43180"/>
          <a:ext cx="11529446" cy="6771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06139">
                  <a:extLst>
                    <a:ext uri="{9D8B030D-6E8A-4147-A177-3AD203B41FA5}">
                      <a16:colId xmlns:a16="http://schemas.microsoft.com/office/drawing/2014/main" val="927890162"/>
                    </a:ext>
                  </a:extLst>
                </a:gridCol>
                <a:gridCol w="6323307">
                  <a:extLst>
                    <a:ext uri="{9D8B030D-6E8A-4147-A177-3AD203B41FA5}">
                      <a16:colId xmlns:a16="http://schemas.microsoft.com/office/drawing/2014/main" val="1681840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Darllenwch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hwn</a:t>
                      </a:r>
                      <a:r>
                        <a:rPr lang="en-US"/>
                        <a:t> / Read this.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Cyfeithwch</a:t>
                      </a:r>
                      <a:r>
                        <a:rPr lang="en-US"/>
                        <a:t>  / Translate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838921"/>
                  </a:ext>
                </a:extLst>
              </a:tr>
              <a:tr h="370840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 likes chips, but I don't like chips at all!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35235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really enjoy running and Geraint enjoys cycling.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2149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am Nel. I live in Swansea, but I am originally from Cardiff.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606656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work at Bridge Primary School.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690456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I'm responsible for literacy across the school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75357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with Geraint. He is originally from Llanelli. </a:t>
                      </a:r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48240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to eat salad and fruit.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3725885"/>
                  </a:ext>
                </a:extLst>
              </a:tr>
            </a:tbl>
          </a:graphicData>
        </a:graphic>
      </p:graphicFrame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889C07F2-7F3A-E14D-8A42-D2968580E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90" y="771563"/>
            <a:ext cx="4856136" cy="569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8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C14AB02-9CBC-ED42-8548-D39C3C3B4C8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DDDCC2B-D8CF-47AE-88C9-5D247170EF58}"/>
              </a:ext>
            </a:extLst>
          </p:cNvPr>
          <p:cNvSpPr/>
          <p:nvPr/>
        </p:nvSpPr>
        <p:spPr>
          <a:xfrm>
            <a:off x="5048435" y="2073246"/>
            <a:ext cx="2095131" cy="5715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Rydw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i’n hoffi caws.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4DE7BE-3BC1-4C5B-8907-10B1FCDC9C3B}"/>
              </a:ext>
            </a:extLst>
          </p:cNvPr>
          <p:cNvSpPr/>
          <p:nvPr/>
        </p:nvSpPr>
        <p:spPr>
          <a:xfrm>
            <a:off x="4045907" y="3046383"/>
            <a:ext cx="4225123" cy="5715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Dydw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ddim yn hoffi gweithio.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28296B-89B7-49F9-BF40-88AA8069E463}"/>
              </a:ext>
            </a:extLst>
          </p:cNvPr>
          <p:cNvSpPr/>
          <p:nvPr/>
        </p:nvSpPr>
        <p:spPr>
          <a:xfrm>
            <a:off x="3264023" y="4021108"/>
            <a:ext cx="5779363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 dydych chi ddim yn hoffi?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671593B-B71A-4A21-8C37-E0FC1132EA67}"/>
              </a:ext>
            </a:extLst>
          </p:cNvPr>
          <p:cNvSpPr/>
          <p:nvPr/>
        </p:nvSpPr>
        <p:spPr>
          <a:xfrm>
            <a:off x="2420646" y="5060921"/>
            <a:ext cx="7448365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Eleri’n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yng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Nghyfnod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Allweddol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10FBDE-0AD8-4FC1-A8A2-1F5E9CCA16A9}"/>
              </a:ext>
            </a:extLst>
          </p:cNvPr>
          <p:cNvSpPr/>
          <p:nvPr/>
        </p:nvSpPr>
        <p:spPr>
          <a:xfrm>
            <a:off x="1432265" y="6100733"/>
            <a:ext cx="9244614" cy="5715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Gwen yn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y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Cwrs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Sabothol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dydy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Gwen ddim yn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hoffi’r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gwaith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cartre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 </a:t>
            </a:r>
          </a:p>
        </p:txBody>
      </p:sp>
      <p:pic>
        <p:nvPicPr>
          <p:cNvPr id="1028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E6E1101-56D6-47BC-85BC-E5FA0DC15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8505" y="392730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AD0D436-711D-4B88-96AC-F4A8E24295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51018" y="2925488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B409DED7-51C3-4047-9211-27C5261E1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1097" y="1949476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E36552CD-8690-486E-93FA-2F06787A6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5592" y="491722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12D788F2-3303-4B35-BADA-4DFF661CE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7984" y="6015555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py 5">
            <a:extLst>
              <a:ext uri="{FF2B5EF4-FFF2-40B4-BE49-F238E27FC236}">
                <a16:creationId xmlns:a16="http://schemas.microsoft.com/office/drawing/2014/main" id="{A99C7DAC-C810-4744-8AD1-0598DD7411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8435" y="2095114"/>
            <a:ext cx="209513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9" name="py 4">
            <a:extLst>
              <a:ext uri="{FF2B5EF4-FFF2-40B4-BE49-F238E27FC236}">
                <a16:creationId xmlns:a16="http://schemas.microsoft.com/office/drawing/2014/main" id="{9EB05EA6-E1D4-455E-8E3D-77FF5E3C28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3577" y="3091909"/>
            <a:ext cx="418704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0" name="py 3">
            <a:extLst>
              <a:ext uri="{FF2B5EF4-FFF2-40B4-BE49-F238E27FC236}">
                <a16:creationId xmlns:a16="http://schemas.microsoft.com/office/drawing/2014/main" id="{B375D75A-76AE-4AC6-9279-A8EF1AED0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6557" y="4059109"/>
            <a:ext cx="576944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1" name="py 2">
            <a:extLst>
              <a:ext uri="{FF2B5EF4-FFF2-40B4-BE49-F238E27FC236}">
                <a16:creationId xmlns:a16="http://schemas.microsoft.com/office/drawing/2014/main" id="{C3EFCF5B-F8B3-489F-91D9-855F1E1D7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3062" y="5097815"/>
            <a:ext cx="744836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2" name="py 1">
            <a:extLst>
              <a:ext uri="{FF2B5EF4-FFF2-40B4-BE49-F238E27FC236}">
                <a16:creationId xmlns:a16="http://schemas.microsoft.com/office/drawing/2014/main" id="{F3D21DE3-BEA3-41A0-BDDC-4AF20D60FF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9916" y="6129199"/>
            <a:ext cx="9236963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3ADCDCB-E527-6446-9BAB-356DD9D95E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32276" y="3899665"/>
            <a:ext cx="812800" cy="812800"/>
          </a:xfrm>
          <a:prstGeom prst="rect">
            <a:avLst/>
          </a:prstGeom>
        </p:spPr>
      </p:pic>
      <p:pic>
        <p:nvPicPr>
          <p:cNvPr id="2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8F6BCDA-7DED-794B-BEEE-7DC31AAEE29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71165" y="4876185"/>
            <a:ext cx="812800" cy="812800"/>
          </a:xfrm>
          <a:prstGeom prst="rect">
            <a:avLst/>
          </a:prstGeom>
        </p:spPr>
      </p:pic>
      <p:pic>
        <p:nvPicPr>
          <p:cNvPr id="2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84C3938-0E09-8749-BB0B-394D08F70DE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413725" y="5980083"/>
            <a:ext cx="812800" cy="812800"/>
          </a:xfrm>
          <a:prstGeom prst="rect">
            <a:avLst/>
          </a:prstGeom>
        </p:spPr>
      </p:pic>
      <p:pic>
        <p:nvPicPr>
          <p:cNvPr id="2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E2EC8A0-99F6-EB43-9AE5-1B6DD773074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976837" y="1914004"/>
            <a:ext cx="812800" cy="812800"/>
          </a:xfrm>
          <a:prstGeom prst="rect">
            <a:avLst/>
          </a:prstGeom>
        </p:spPr>
      </p:pic>
      <p:pic>
        <p:nvPicPr>
          <p:cNvPr id="30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691F004-BA44-B840-8755-4C8B039A470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956758" y="2884707"/>
            <a:ext cx="812800" cy="812800"/>
          </a:xfrm>
          <a:prstGeom prst="rect">
            <a:avLst/>
          </a:prstGeom>
        </p:spPr>
      </p:pic>
      <p:sp>
        <p:nvSpPr>
          <p:cNvPr id="36" name="Action Button: Forwards or Next 35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EBF7EE04-0EC0-834C-8ADE-89691C7A939F}"/>
              </a:ext>
            </a:extLst>
          </p:cNvPr>
          <p:cNvSpPr/>
          <p:nvPr/>
        </p:nvSpPr>
        <p:spPr>
          <a:xfrm>
            <a:off x="11093807" y="6186388"/>
            <a:ext cx="736772" cy="671612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8" name="Graphic 37" descr="Cursor">
            <a:extLst>
              <a:ext uri="{FF2B5EF4-FFF2-40B4-BE49-F238E27FC236}">
                <a16:creationId xmlns:a16="http://schemas.microsoft.com/office/drawing/2014/main" id="{54A70AE2-0A53-FD4B-ACCC-98B77E60C33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1197669" y="2597776"/>
            <a:ext cx="693331" cy="693331"/>
          </a:xfrm>
          <a:prstGeom prst="rect">
            <a:avLst/>
          </a:prstGeom>
        </p:spPr>
      </p:pic>
      <p:sp>
        <p:nvSpPr>
          <p:cNvPr id="31" name="Speech Bubble: Rectangle with Corners Rounded 4">
            <a:extLst>
              <a:ext uri="{FF2B5EF4-FFF2-40B4-BE49-F238E27FC236}">
                <a16:creationId xmlns:a16="http://schemas.microsoft.com/office/drawing/2014/main" id="{D27515A2-4358-7148-B50A-7E5910C97A79}"/>
              </a:ext>
            </a:extLst>
          </p:cNvPr>
          <p:cNvSpPr/>
          <p:nvPr/>
        </p:nvSpPr>
        <p:spPr>
          <a:xfrm>
            <a:off x="413726" y="550590"/>
            <a:ext cx="11477274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Dechreuwch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ben y pyramid.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eicon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glywed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b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bocs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ddangos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chi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Cywirwch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eto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endParaRPr lang="en-GB" sz="1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Start at the top of the pyramid. Click on the sound icon. Write what you hear.  </a:t>
            </a: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on the box to check your answers. Write the correct version, if necessary, and listen again.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936DFED-076E-3341-AE50-62E6BDEBE864}"/>
              </a:ext>
            </a:extLst>
          </p:cNvPr>
          <p:cNvPicPr/>
          <p:nvPr/>
        </p:nvPicPr>
        <p:blipFill rotWithShape="1">
          <a:blip r:embed="rId2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676879" y="514860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68422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133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622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66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645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919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EC8FAC-C290-9C42-9818-D4E4FCB98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40"/>
          <a:stretch/>
        </p:blipFill>
        <p:spPr>
          <a:xfrm>
            <a:off x="185978" y="1582978"/>
            <a:ext cx="9912796" cy="420866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524A908-E002-DF4F-892A-270964AD02BA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Ymestyn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eich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brawddegau</a:t>
            </a:r>
            <a:r>
              <a:rPr lang="en-US" sz="4000" b="1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Extending your sentences.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2D8803-1051-844A-93D7-EAA85479077A}"/>
              </a:ext>
            </a:extLst>
          </p:cNvPr>
          <p:cNvSpPr txBox="1"/>
          <p:nvPr/>
        </p:nvSpPr>
        <p:spPr>
          <a:xfrm>
            <a:off x="6684935" y="191888"/>
            <a:ext cx="2831024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_______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B86FDF-87BB-7B45-A704-58DA3EA476F9}"/>
              </a:ext>
            </a:extLst>
          </p:cNvPr>
          <p:cNvSpPr txBox="1"/>
          <p:nvPr/>
        </p:nvSpPr>
        <p:spPr>
          <a:xfrm>
            <a:off x="9515959" y="287526"/>
            <a:ext cx="2676041" cy="1123712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_______ o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B6E515-198D-A946-8196-17276640945F}"/>
              </a:ext>
            </a:extLst>
          </p:cNvPr>
          <p:cNvSpPr txBox="1"/>
          <p:nvPr/>
        </p:nvSpPr>
        <p:spPr>
          <a:xfrm>
            <a:off x="7884228" y="4283866"/>
            <a:ext cx="4244840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Cymraeg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iawn</a:t>
            </a: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7E8C3A-1441-DD4C-8C8E-166CEDE46EF5}"/>
              </a:ext>
            </a:extLst>
          </p:cNvPr>
          <p:cNvSpPr txBox="1"/>
          <p:nvPr/>
        </p:nvSpPr>
        <p:spPr>
          <a:xfrm>
            <a:off x="3300699" y="5475537"/>
            <a:ext cx="4820412" cy="783193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i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mwynhau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siopa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o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9642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FBCD32B-FB1E-674B-8636-FE6EAA7933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018" r="29835"/>
          <a:stretch/>
        </p:blipFill>
        <p:spPr>
          <a:xfrm>
            <a:off x="776428" y="4108100"/>
            <a:ext cx="1921980" cy="23056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0425063-7CF6-9647-81A7-97E04F0CA0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9672" y="4108100"/>
            <a:ext cx="1921980" cy="22176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571EC377-6B98-D645-B6B0-56A035DB1422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776428" y="2208411"/>
            <a:ext cx="2806221" cy="1539002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Huw Edwards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i.</a:t>
            </a:r>
            <a:b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darllen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b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Dydw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ddim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chwaraeon</a:t>
            </a:r>
            <a:r>
              <a:rPr lang="en-US" altLang="en-US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DD6F5243-EDB9-4B4B-8040-5BE3B304723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309672" y="2205107"/>
            <a:ext cx="2968052" cy="1401140"/>
          </a:xfrm>
          <a:prstGeom prst="wedgeRectCallout">
            <a:avLst>
              <a:gd name="adj1" fmla="val 3951"/>
              <a:gd name="adj2" fmla="val 112128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Geraint Thomas ydw i.</a:t>
            </a:r>
            <a:b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 i’n hoffi seiclo.</a:t>
            </a:r>
          </a:p>
          <a:p>
            <a:pPr>
              <a:defRPr/>
            </a:pPr>
            <a: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Dydw i ddim yn hoffi colli.</a:t>
            </a:r>
            <a:endParaRPr lang="en-GB" sz="200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pic>
        <p:nvPicPr>
          <p:cNvPr id="19" name="Picture 14" descr="http://www.hdwpapers.com/walls/katherine_jenkins_wallpaper_11-normal.jpg">
            <a:extLst>
              <a:ext uri="{FF2B5EF4-FFF2-40B4-BE49-F238E27FC236}">
                <a16:creationId xmlns:a16="http://schemas.microsoft.com/office/drawing/2014/main" id="{0C69D463-FC9B-634F-9CC1-26727E5138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3" r="23694"/>
          <a:stretch/>
        </p:blipFill>
        <p:spPr bwMode="auto">
          <a:xfrm>
            <a:off x="8004748" y="4041215"/>
            <a:ext cx="1952581" cy="237251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349321" y="136902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err="1">
                <a:latin typeface="Ink Free" panose="03080402000500000000" pitchFamily="66" charset="0"/>
              </a:rPr>
              <a:t>dim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4901784" y="275568"/>
            <a:ext cx="6823216" cy="893665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Nawr rydyn ni’n symud ymlaen i siarad am y trydydd person – fe / hi </a:t>
            </a:r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Now we’re moving on to discuss the third person - him / her.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40C7758D-C03B-5D45-9C58-E9CE082CF31C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004748" y="2160781"/>
            <a:ext cx="3357796" cy="1364045"/>
          </a:xfrm>
          <a:prstGeom prst="wedgeRectCallout">
            <a:avLst>
              <a:gd name="adj1" fmla="val 2373"/>
              <a:gd name="adj2" fmla="val 103569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Kathryn Jenkins ydw i.</a:t>
            </a:r>
            <a:br>
              <a:rPr lang="cy-GB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 i’n hoffi canu.</a:t>
            </a:r>
          </a:p>
          <a:p>
            <a:pPr>
              <a:defRPr/>
            </a:pPr>
            <a:r>
              <a:rPr lang="cy-GB" sz="2000" dirty="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Dydw i ddim yn hoffi dawnsio.</a:t>
            </a:r>
            <a:endParaRPr lang="en-GB" sz="2000" dirty="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696162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4C8C4-51E5-3D48-A58C-D54D73B6F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65" y="2117129"/>
            <a:ext cx="7160217" cy="4351338"/>
          </a:xfrm>
        </p:spPr>
        <p:txBody>
          <a:bodyPr/>
          <a:lstStyle/>
          <a:p>
            <a:r>
              <a:rPr lang="en-US"/>
              <a:t>Beth </a:t>
            </a:r>
            <a:r>
              <a:rPr lang="en-US" err="1"/>
              <a:t>mae</a:t>
            </a:r>
            <a:r>
              <a:rPr lang="en-US"/>
              <a:t> Huw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dydy</a:t>
            </a:r>
            <a:r>
              <a:rPr lang="en-US"/>
              <a:t> Huw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endParaRPr lang="en-US"/>
          </a:p>
          <a:p>
            <a:r>
              <a:rPr lang="en-US"/>
              <a:t>Beth </a:t>
            </a:r>
            <a:r>
              <a:rPr lang="en-US" err="1"/>
              <a:t>mae</a:t>
            </a:r>
            <a:r>
              <a:rPr lang="en-US"/>
              <a:t> Geraint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dydy</a:t>
            </a:r>
            <a:r>
              <a:rPr lang="en-US"/>
              <a:t> Geraint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endParaRPr lang="en-US"/>
          </a:p>
          <a:p>
            <a:r>
              <a:rPr lang="en-US"/>
              <a:t>Beth </a:t>
            </a:r>
            <a:r>
              <a:rPr lang="en-US" err="1"/>
              <a:t>mae</a:t>
            </a:r>
            <a:r>
              <a:rPr lang="en-US"/>
              <a:t> Kathryn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dydy</a:t>
            </a:r>
            <a:r>
              <a:rPr lang="en-US"/>
              <a:t> Kathryn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C30D6-96A4-6140-A601-E525A2F352ED}"/>
              </a:ext>
            </a:extLst>
          </p:cNvPr>
          <p:cNvSpPr/>
          <p:nvPr/>
        </p:nvSpPr>
        <p:spPr>
          <a:xfrm>
            <a:off x="6384292" y="1987664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Huw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darllen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Huw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chwaraeon</a:t>
            </a:r>
            <a:r>
              <a:rPr lang="en-US"/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7E66511-FB5C-7A4B-B597-3A356F10A846}"/>
              </a:ext>
            </a:extLst>
          </p:cNvPr>
          <p:cNvSpPr/>
          <p:nvPr/>
        </p:nvSpPr>
        <p:spPr>
          <a:xfrm>
            <a:off x="6384292" y="3652399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Geraint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seiclo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Geraint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colli</a:t>
            </a:r>
            <a:r>
              <a:rPr lang="en-US"/>
              <a:t>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0953C0C-1E53-A54D-8A9A-794B57716D77}"/>
              </a:ext>
            </a:extLst>
          </p:cNvPr>
          <p:cNvSpPr/>
          <p:nvPr/>
        </p:nvSpPr>
        <p:spPr>
          <a:xfrm>
            <a:off x="6384292" y="5274203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Kathryn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canu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Kathryn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dawnsio</a:t>
            </a:r>
            <a:r>
              <a:rPr lang="en-US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7846073-2C5B-094D-880A-58BF26507F45}"/>
              </a:ext>
            </a:extLst>
          </p:cNvPr>
          <p:cNvSpPr/>
          <p:nvPr/>
        </p:nvSpPr>
        <p:spPr>
          <a:xfrm>
            <a:off x="6384292" y="1976352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90C316D-956E-A643-95BC-32136249E48D}"/>
              </a:ext>
            </a:extLst>
          </p:cNvPr>
          <p:cNvSpPr/>
          <p:nvPr/>
        </p:nvSpPr>
        <p:spPr>
          <a:xfrm>
            <a:off x="6384292" y="3664757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86F5100-A4C5-0A40-A8E6-4CED72243024}"/>
              </a:ext>
            </a:extLst>
          </p:cNvPr>
          <p:cNvSpPr/>
          <p:nvPr/>
        </p:nvSpPr>
        <p:spPr>
          <a:xfrm>
            <a:off x="6384292" y="5261845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CA1C49F-793F-5A4F-B794-8DE7C97BE01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br>
              <a:rPr lang="en-US" sz="4000" b="1">
                <a:latin typeface="Ink Free" panose="03080402000500000000" pitchFamily="66" charset="0"/>
              </a:rPr>
            </a:br>
            <a:br>
              <a:rPr lang="en-US" sz="4000" b="1">
                <a:latin typeface="Ink Free" panose="03080402000500000000" pitchFamily="66" charset="0"/>
              </a:rPr>
            </a:br>
            <a:br>
              <a:rPr lang="en-US" sz="4000" b="1">
                <a:latin typeface="Ink Free" panose="03080402000500000000" pitchFamily="66" charset="0"/>
              </a:rPr>
            </a:br>
            <a:r>
              <a:rPr lang="en-US" sz="4000" b="1">
                <a:latin typeface="Ink Free" panose="03080402000500000000" pitchFamily="66" charset="0"/>
              </a:rPr>
              <a:t>   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    </a:t>
            </a:r>
            <a:r>
              <a:rPr lang="en-US" sz="4000" b="1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err="1">
                <a:latin typeface="Ink Free" panose="03080402000500000000" pitchFamily="66" charset="0"/>
              </a:rPr>
              <a:t>dim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1FD499-3996-0D4D-8154-71D5C399FED1}"/>
              </a:ext>
            </a:extLst>
          </p:cNvPr>
          <p:cNvSpPr/>
          <p:nvPr/>
        </p:nvSpPr>
        <p:spPr>
          <a:xfrm>
            <a:off x="4564783" y="291066"/>
            <a:ext cx="7160217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trydydd person. </a:t>
            </a: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Write the sentences in the third person. 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B4D64D3-5B6E-004D-9697-BBC3AD4761E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489125" y="632598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803339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3452019"/>
            <a:ext cx="2559146" cy="4125652"/>
          </a:xfrm>
        </p:spPr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32543" r="50034" b="47345"/>
          <a:stretch/>
        </p:blipFill>
        <p:spPr>
          <a:xfrm>
            <a:off x="178396" y="2397414"/>
            <a:ext cx="11902367" cy="3330014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B888D367-326C-C646-A957-E3F5A221A9DF}"/>
              </a:ext>
            </a:extLst>
          </p:cNvPr>
          <p:cNvSpPr/>
          <p:nvPr/>
        </p:nvSpPr>
        <p:spPr>
          <a:xfrm>
            <a:off x="648345" y="1565301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861062-2A6E-4C47-BA1B-2C6C5B608FA2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17045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52203" r="50034" b="28362"/>
          <a:stretch/>
        </p:blipFill>
        <p:spPr>
          <a:xfrm>
            <a:off x="277817" y="2651380"/>
            <a:ext cx="11636366" cy="3145856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AA3968A1-2C48-D74B-A1D9-D40E70251CF4}"/>
              </a:ext>
            </a:extLst>
          </p:cNvPr>
          <p:cNvSpPr/>
          <p:nvPr/>
        </p:nvSpPr>
        <p:spPr>
          <a:xfrm>
            <a:off x="648345" y="1814450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37F715-A5A7-0848-9499-4F613F8D930B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626658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FE21981-771D-4A29-8D3A-D068BE54B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907796" y="1590507"/>
            <a:ext cx="4809641" cy="4515147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Ymarfer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Ysgrifennu</a:t>
            </a:r>
            <a:endParaRPr lang="en-US" sz="4000" b="1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Written Exercise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F1C37549-B867-1546-A575-0FD9E8DD73ED}"/>
              </a:ext>
            </a:extLst>
          </p:cNvPr>
          <p:cNvSpPr/>
          <p:nvPr/>
        </p:nvSpPr>
        <p:spPr>
          <a:xfrm>
            <a:off x="4719767" y="205474"/>
            <a:ext cx="592434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negyddol. </a:t>
            </a: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Turn the sentences into the negative.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3646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FE21981-771D-4A29-8D3A-D068BE54B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EA368BC-B032-0946-9CC1-3E6D891387A6}"/>
              </a:ext>
            </a:extLst>
          </p:cNvPr>
          <p:cNvSpPr/>
          <p:nvPr/>
        </p:nvSpPr>
        <p:spPr>
          <a:xfrm>
            <a:off x="4616108" y="1436620"/>
            <a:ext cx="5924342" cy="4669035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sglodion.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sudd afal.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cyrri twym.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Chris ddim yn hoffi sglodion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e ddim yn hoffi Eastenders.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hi ddim yn hoffi canu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Alys ddim yn hoffi chwarae ar yr iard.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dydych chi ddim yn hoffi?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dwyt ti ddim yn hoffi?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 John ddim yn hoffi?</a:t>
            </a:r>
            <a:endParaRPr lang="en-GB" sz="2000" b="1">
              <a:solidFill>
                <a:srgbClr val="7030A0"/>
              </a:solidFill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621776" y="1436621"/>
            <a:ext cx="5918674" cy="4669034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Ymarfer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Ysgrifennu</a:t>
            </a:r>
            <a:r>
              <a:rPr lang="en-US" sz="4000" b="1">
                <a:latin typeface="Ink Free" panose="03080402000500000000" pitchFamily="66" charset="0"/>
              </a:rPr>
              <a:t> - </a:t>
            </a:r>
            <a:r>
              <a:rPr lang="en-US" sz="4000" b="1" err="1">
                <a:latin typeface="Ink Free" panose="03080402000500000000" pitchFamily="66" charset="0"/>
              </a:rPr>
              <a:t>atebion</a:t>
            </a:r>
            <a:endParaRPr lang="en-US" sz="4000" b="1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Written Exercise - answers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FA01A832-6E1B-654A-BF1D-04E3E9F0172E}"/>
              </a:ext>
            </a:extLst>
          </p:cNvPr>
          <p:cNvSpPr/>
          <p:nvPr/>
        </p:nvSpPr>
        <p:spPr>
          <a:xfrm>
            <a:off x="565417" y="2085825"/>
            <a:ext cx="3227678" cy="2331192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Cliciwch ar y bocs i weld yr atebion.</a:t>
            </a: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the box to see the answers.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8DFB219-5C3F-F04E-84FE-EBB43C212EFB}"/>
              </a:ext>
            </a:extLst>
          </p:cNvPr>
          <p:cNvCxnSpPr>
            <a:cxnSpLocks/>
          </p:cNvCxnSpPr>
          <p:nvPr/>
        </p:nvCxnSpPr>
        <p:spPr>
          <a:xfrm>
            <a:off x="3534820" y="3339428"/>
            <a:ext cx="1086956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594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E3C73A-C42C-0B46-BD62-E122B663633B}"/>
              </a:ext>
            </a:extLst>
          </p:cNvPr>
          <p:cNvSpPr/>
          <p:nvPr/>
        </p:nvSpPr>
        <p:spPr>
          <a:xfrm>
            <a:off x="214100" y="253162"/>
            <a:ext cx="110193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4000" b="1">
                <a:latin typeface="Ink Free" panose="03080402000500000000" pitchFamily="66" charset="0"/>
                <a:ea typeface="Times New Roman" panose="02020603050405020304" pitchFamily="18" charset="0"/>
              </a:rPr>
              <a:t>Hoffi bwyta / yfed / gwylio / darllen / gwneud  … ?</a:t>
            </a:r>
            <a:endParaRPr lang="en-GB" sz="4000">
              <a:effectLst/>
              <a:latin typeface="Ink Free" panose="03080402000500000000" pitchFamily="66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3000C44-C763-4A45-BC6A-2392B879AD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595579"/>
              </p:ext>
            </p:extLst>
          </p:nvPr>
        </p:nvGraphicFramePr>
        <p:xfrm>
          <a:off x="214100" y="1085034"/>
          <a:ext cx="11812585" cy="52578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4915839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6896746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</a:rPr>
                        <a:t>Beth rydych chi’n hoffi </a:t>
                      </a:r>
                      <a:r>
                        <a:rPr lang="cy-GB" sz="2300" b="1">
                          <a:effectLst/>
                        </a:rPr>
                        <a:t>f</a:t>
                      </a:r>
                      <a:r>
                        <a:rPr lang="cy-GB" sz="2300">
                          <a:effectLst/>
                        </a:rPr>
                        <a:t>wyta?</a:t>
                      </a:r>
                      <a:endParaRPr lang="en-GB" sz="2300">
                        <a:effectLst/>
                      </a:endParaRPr>
                    </a:p>
                    <a:p>
                      <a:pPr marL="1371600" indent="-1371600"/>
                      <a:r>
                        <a:rPr lang="cy-GB" sz="2300">
                          <a:effectLst/>
                        </a:rPr>
                        <a:t>Beth rwyt ti’n hoffi 	yfed?</a:t>
                      </a:r>
                      <a:endParaRPr lang="en-GB" sz="2300">
                        <a:effectLst/>
                      </a:endParaRPr>
                    </a:p>
                    <a:p>
                      <a:pPr marL="1371600"/>
                      <a:r>
                        <a:rPr lang="cy-GB" sz="2300">
                          <a:effectLst/>
                        </a:rPr>
                        <a:t>                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ylio?</a:t>
                      </a:r>
                      <a:endParaRPr lang="en-GB" sz="2300">
                        <a:effectLst/>
                      </a:endParaRPr>
                    </a:p>
                    <a:p>
                      <a:pPr marL="1371600"/>
                      <a:r>
                        <a:rPr lang="cy-GB" sz="2300">
                          <a:effectLst/>
                        </a:rPr>
                        <a:t>                 </a:t>
                      </a:r>
                      <a:r>
                        <a:rPr lang="cy-GB" sz="2300" b="1">
                          <a:effectLst/>
                        </a:rPr>
                        <a:t>dd</a:t>
                      </a:r>
                      <a:r>
                        <a:rPr lang="cy-GB" sz="2300">
                          <a:effectLst/>
                        </a:rPr>
                        <a:t>arllen?</a:t>
                      </a:r>
                      <a:endParaRPr lang="en-GB" sz="2300">
                        <a:effectLst/>
                      </a:endParaRPr>
                    </a:p>
                    <a:p>
                      <a:pPr marL="1371600"/>
                      <a:r>
                        <a:rPr lang="cy-GB" sz="2300">
                          <a:effectLst/>
                        </a:rPr>
                        <a:t>                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neud?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</a:rPr>
                        <a:t>Rydw i’n hoffi bwyta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(eat)</a:t>
                      </a:r>
                      <a:endParaRPr lang="en-GB" sz="2300" i="1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yfed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(drink)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gwylio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(watch)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darllen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(read)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cadw’n heini.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(keep fit)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coginio.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(cook)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dawnsio.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(dance)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gwylio ffilmiau.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(watch films)</a:t>
                      </a:r>
                      <a:endParaRPr lang="en-GB" sz="2300" i="1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indent="46038">
                        <a:tabLst/>
                      </a:pPr>
                      <a:r>
                        <a:rPr lang="cy-GB" sz="2300">
                          <a:effectLst/>
                        </a:rPr>
                        <a:t>	</a:t>
                      </a:r>
                      <a:endParaRPr lang="en-GB" sz="2300">
                        <a:effectLst/>
                      </a:endParaRPr>
                    </a:p>
                    <a:p>
                      <a:pPr marL="731520"/>
                      <a:r>
                        <a:rPr lang="cy-GB" sz="2300">
                          <a:effectLst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</a:rPr>
                        <a:t>Beth dydych chi ddim yn hoffi fwyta?</a:t>
                      </a:r>
                      <a:endParaRPr lang="en-GB" sz="2300">
                        <a:effectLst/>
                      </a:endParaRPr>
                    </a:p>
                    <a:p>
                      <a:pPr marL="3514725" indent="-3514725">
                        <a:tabLst/>
                      </a:pPr>
                      <a:r>
                        <a:rPr lang="cy-GB" sz="2300">
                          <a:effectLst/>
                        </a:rPr>
                        <a:t>Beth dwyt ti ddim yn hoffi   yfed?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ylio?</a:t>
                      </a:r>
                      <a:endParaRPr lang="en-GB" sz="2300">
                        <a:effectLst/>
                      </a:endParaRPr>
                    </a:p>
                    <a:p>
                      <a:pPr marL="3468688" indent="-139700">
                        <a:tabLst/>
                      </a:pPr>
                      <a:r>
                        <a:rPr lang="cy-GB" sz="2300">
                          <a:effectLst/>
                        </a:rPr>
                        <a:t>  ddarllen</a:t>
                      </a:r>
                    </a:p>
                    <a:p>
                      <a:pPr marL="3468688" indent="-139700">
                        <a:tabLst/>
                      </a:pPr>
                      <a:r>
                        <a:rPr lang="cy-GB" sz="2300">
                          <a:effectLst/>
                        </a:rPr>
                        <a:t>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neud?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Dydw i ddim yn hoffi (bwyta) salad.</a:t>
                      </a:r>
                      <a:r>
                        <a:rPr lang="en-GB" sz="2300">
                          <a:effectLst/>
                        </a:rPr>
                        <a:t>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(eating salad)</a:t>
                      </a:r>
                      <a:endParaRPr lang="en-GB" sz="230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Dydw i ddim yn hoffi (yfed) llaeth.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(drinking milk)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Dydw i ddim yn hoffi gwylio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(watching) 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Dydw i ddim yn hoffi darllen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(reading) 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Dydw i ddim yn hoffi canu.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(singing) 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08335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5686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819327"/>
              </p:ext>
            </p:extLst>
          </p:nvPr>
        </p:nvGraphicFramePr>
        <p:xfrm>
          <a:off x="765467" y="1480077"/>
          <a:ext cx="10833308" cy="5057057"/>
        </p:xfrm>
        <a:graphic>
          <a:graphicData uri="http://schemas.openxmlformats.org/drawingml/2006/table">
            <a:tbl>
              <a:tblPr firstRow="1" firstCol="1" bandRow="1"/>
              <a:tblGrid>
                <a:gridCol w="1407576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942573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rwyt ti heddiw?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</a:t>
                      </a:r>
                      <a:r>
                        <a:rPr lang="cy-GB" sz="2000" b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</a:t>
                      </a:r>
                      <a:r>
                        <a:rPr lang="cy-GB" sz="2000" b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</a:t>
                      </a:r>
                      <a:r>
                        <a:rPr lang="cy-GB" sz="2000" b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ti’n</a:t>
                      </a:r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hoffi wneud, Sam?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87A72DFF-DB7B-D54D-A845-E2972BFD04CD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Sgwrs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gyda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phartner</a:t>
            </a:r>
            <a:r>
              <a:rPr lang="en-US" sz="4000" b="1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2D34BC7-B2A2-BA47-A69F-65007969DA5A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143883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45933-8B1B-054E-988A-210E4D93855E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Hoffi</a:t>
            </a:r>
            <a:r>
              <a:rPr lang="en-US" b="1">
                <a:latin typeface="Ink Free" panose="03080402000500000000" pitchFamily="66" charset="0"/>
              </a:rPr>
              <a:t> – </a:t>
            </a:r>
            <a:r>
              <a:rPr lang="en-US" b="1" err="1">
                <a:latin typeface="Ink Free" panose="03080402000500000000" pitchFamily="66" charset="0"/>
              </a:rPr>
              <a:t>fe</a:t>
            </a:r>
            <a:r>
              <a:rPr lang="en-US" b="1">
                <a:latin typeface="Ink Free" panose="03080402000500000000" pitchFamily="66" charset="0"/>
              </a:rPr>
              <a:t>/hi </a:t>
            </a:r>
          </a:p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Hoffi</a:t>
            </a:r>
            <a:r>
              <a:rPr lang="en-US" b="1">
                <a:latin typeface="Ink Free" panose="03080402000500000000" pitchFamily="66" charset="0"/>
              </a:rPr>
              <a:t> – him/her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922152"/>
              </p:ext>
            </p:extLst>
          </p:nvPr>
        </p:nvGraphicFramePr>
        <p:xfrm>
          <a:off x="301350" y="1972160"/>
          <a:ext cx="1144636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Chris yn hoffi fwyta?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e’n hoffi yfed?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hi’n hoffi wneud?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Chris yn hoffi bwyta lasagne.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e’n hoffi yfed llaeth.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Chris ddim yn hoffi fwyta?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e ddim yn hoffi yfed?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hi ddim yn hoffi wneud?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e ddim yn hoffi yfed dŵr.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9A73BD1-CB22-BE47-A98C-6006C6954D2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6357246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877A30B-D2E2-DE4F-9E8B-53A8FD0B4B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479366"/>
              </p:ext>
            </p:extLst>
          </p:nvPr>
        </p:nvGraphicFramePr>
        <p:xfrm>
          <a:off x="3181243" y="624840"/>
          <a:ext cx="8896027" cy="5608320"/>
        </p:xfrm>
        <a:graphic>
          <a:graphicData uri="http://schemas.openxmlformats.org/drawingml/2006/table">
            <a:tbl>
              <a:tblPr firstRow="1" firstCol="1" bandRow="1"/>
              <a:tblGrid>
                <a:gridCol w="384358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5052447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 ydy fy hoff fwyd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fwyd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goulash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 ydy fy hoff ddiod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ddiod i ydy 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raglen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raglen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057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028700" indent="-1028700"/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liw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gân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l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yfr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ffilm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...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8961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96623C4A-DCEB-5042-AC86-E6980D398068}"/>
              </a:ext>
            </a:extLst>
          </p:cNvPr>
          <p:cNvSpPr txBox="1">
            <a:spLocks/>
          </p:cNvSpPr>
          <p:nvPr/>
        </p:nvSpPr>
        <p:spPr>
          <a:xfrm>
            <a:off x="479010" y="150064"/>
            <a:ext cx="1706252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Hoff</a:t>
            </a:r>
          </a:p>
        </p:txBody>
      </p:sp>
      <p:sp>
        <p:nvSpPr>
          <p:cNvPr id="5" name="5-point Star 4">
            <a:extLst>
              <a:ext uri="{FF2B5EF4-FFF2-40B4-BE49-F238E27FC236}">
                <a16:creationId xmlns:a16="http://schemas.microsoft.com/office/drawing/2014/main" id="{A7104F8B-CD87-4840-BB3B-A9309F4564F7}"/>
              </a:ext>
            </a:extLst>
          </p:cNvPr>
          <p:cNvSpPr/>
          <p:nvPr/>
        </p:nvSpPr>
        <p:spPr>
          <a:xfrm>
            <a:off x="-30995" y="1891931"/>
            <a:ext cx="3700819" cy="3074137"/>
          </a:xfrm>
          <a:prstGeom prst="star5">
            <a:avLst>
              <a:gd name="adj" fmla="val 27234"/>
              <a:gd name="hf" fmla="val 105146"/>
              <a:gd name="vf" fmla="val 110557"/>
            </a:avLst>
          </a:prstGeom>
          <a:solidFill>
            <a:srgbClr val="E2C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20BB82-F1BE-7548-8B46-E111739A0AD5}"/>
              </a:ext>
            </a:extLst>
          </p:cNvPr>
          <p:cNvSpPr txBox="1"/>
          <p:nvPr/>
        </p:nvSpPr>
        <p:spPr>
          <a:xfrm>
            <a:off x="-235237" y="2924644"/>
            <a:ext cx="410930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sz="2200" b="1">
                <a:latin typeface="Cavolini" panose="03000502040302020204" pitchFamily="66" charset="0"/>
                <a:cs typeface="Cavolini" panose="03000502040302020204" pitchFamily="66" charset="0"/>
              </a:rPr>
              <a:t> = to like</a:t>
            </a: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200" b="1" err="1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  <a:r>
              <a:rPr lang="en-US" sz="2200" b="1">
                <a:latin typeface="Cavolini" panose="03000502040302020204" pitchFamily="66" charset="0"/>
                <a:cs typeface="Cavolini" panose="03000502040302020204" pitchFamily="66" charset="0"/>
              </a:rPr>
              <a:t> = </a:t>
            </a:r>
            <a:r>
              <a:rPr lang="en-US" sz="2200" b="1" err="1">
                <a:latin typeface="Cavolini" panose="03000502040302020204" pitchFamily="66" charset="0"/>
                <a:cs typeface="Cavolini" panose="03000502040302020204" pitchFamily="66" charset="0"/>
              </a:rPr>
              <a:t>favourite</a:t>
            </a:r>
            <a:endParaRPr lang="en-US" sz="2200" b="1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6008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63C2D82-D4FA-4A37-BB01-1E7B21E4F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5199" y="634058"/>
            <a:ext cx="1128382" cy="847206"/>
            <a:chOff x="5307830" y="325570"/>
            <a:chExt cx="1128382" cy="847206"/>
          </a:xfrm>
        </p:grpSpPr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C94E7FEF-0CE9-4AC2-94BB-02230C6DC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EB546CC0-C1BC-48D2-8DA9-4B6028316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182B9456-6EAF-744E-B1DE-DE13241983D9}"/>
              </a:ext>
            </a:extLst>
          </p:cNvPr>
          <p:cNvSpPr txBox="1">
            <a:spLocks/>
          </p:cNvSpPr>
          <p:nvPr/>
        </p:nvSpPr>
        <p:spPr>
          <a:xfrm>
            <a:off x="6032427" y="98511"/>
            <a:ext cx="5885051" cy="14566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Tocio’r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Tresmaswr</a:t>
            </a:r>
            <a:r>
              <a:rPr lang="en-US" sz="4000" b="1">
                <a:latin typeface="Ink Free" panose="03080402000500000000" pitchFamily="66" charset="0"/>
              </a:rPr>
              <a:t>!</a:t>
            </a:r>
          </a:p>
          <a:p>
            <a:pPr algn="r">
              <a:spcAft>
                <a:spcPts val="600"/>
              </a:spcAft>
            </a:pPr>
            <a:r>
              <a:rPr lang="en-US" sz="4000" b="1" i="1">
                <a:latin typeface="Ink Free" panose="03080402000500000000" pitchFamily="66" charset="0"/>
              </a:rPr>
              <a:t>Spot the Intruder!</a:t>
            </a:r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BD2BFF02-DF78-4F07-B176-52514E13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62174" y="1653645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DB06EAB-7D8C-403A-86C5-B5FD79A1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2865" y="634058"/>
            <a:ext cx="3154669" cy="2796247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C873D4-DD01-CF43-8E81-AF4E122EBC8E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5238079" y="954422"/>
            <a:ext cx="1764240" cy="184647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698C2EE2-CB2A-A340-9AB2-B8272362BB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0038" y="2268285"/>
            <a:ext cx="2713512" cy="3059917"/>
          </a:xfrm>
          <a:prstGeom prst="rect">
            <a:avLst/>
          </a:prstGeom>
        </p:spPr>
      </p:pic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E9BEDBD7-EF9E-CF42-9A4A-B540F6B8D4FE}"/>
              </a:ext>
            </a:extLst>
          </p:cNvPr>
          <p:cNvSpPr/>
          <p:nvPr/>
        </p:nvSpPr>
        <p:spPr>
          <a:xfrm>
            <a:off x="286506" y="3752827"/>
            <a:ext cx="6440661" cy="2796247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sz="240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/>
            <a:r>
              <a:rPr lang="en-US" sz="240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US" sz="240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40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trac </a:t>
            </a:r>
            <a:r>
              <a:rPr lang="en-US" sz="240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sain</a:t>
            </a:r>
            <a:r>
              <a:rPr lang="en-US" sz="240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/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tresmasu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lvl="0" algn="ctr"/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Uwcholeuwch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/>
            <a:endParaRPr lang="en-US" sz="240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track.</a:t>
            </a:r>
          </a:p>
          <a:p>
            <a:pPr algn="ctr"/>
            <a:r>
              <a:rPr lang="en-US" sz="2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Some words have snuck in!</a:t>
            </a:r>
          </a:p>
          <a:p>
            <a:pPr algn="ctr"/>
            <a:r>
              <a:rPr lang="en-US" sz="2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Highlight those words.</a:t>
            </a:r>
          </a:p>
          <a:p>
            <a:pPr lvl="0"/>
            <a:endParaRPr lang="en-US" sz="240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8186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C2448764-6FE7-1748-84C8-C79E0879F264}"/>
              </a:ext>
            </a:extLst>
          </p:cNvPr>
          <p:cNvSpPr/>
          <p:nvPr/>
        </p:nvSpPr>
        <p:spPr>
          <a:xfrm>
            <a:off x="1873770" y="199534"/>
            <a:ext cx="9983450" cy="641112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58584" y="628430"/>
            <a:ext cx="9368852" cy="574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just">
              <a:buNone/>
            </a:pPr>
            <a:r>
              <a:rPr lang="cy-GB" sz="2400" dirty="0">
                <a:latin typeface="Chalkboard SE" panose="03050602040202020205" pitchFamily="66" charset="77"/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400" dirty="0">
                <a:latin typeface="Chalkboard SE" panose="03050602040202020205" pitchFamily="66" charset="77"/>
                <a:cs typeface="Cavolini" panose="03000502040302020204" pitchFamily="66" charset="0"/>
              </a:rPr>
            </a:br>
            <a:r>
              <a:rPr lang="cy-GB" sz="2400" dirty="0">
                <a:latin typeface="Chalkboard SE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halkboard SE" panose="03050602040202020205" pitchFamily="66" charset="77"/>
                <a:cs typeface="Cavolini" panose="03000502040302020204" pitchFamily="66" charset="0"/>
              </a:rPr>
            </a:br>
            <a:r>
              <a:rPr lang="cy-GB" sz="2400" dirty="0">
                <a:latin typeface="Chalkboard SE" panose="03050602040202020205" pitchFamily="66" charset="77"/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400" dirty="0">
                <a:latin typeface="Chalkboard SE" panose="03050602040202020205" pitchFamily="66" charset="77"/>
                <a:cs typeface="Cavolini" panose="03000502040302020204" pitchFamily="66" charset="0"/>
              </a:rPr>
            </a:br>
            <a:r>
              <a:rPr lang="cy-GB" sz="2400" dirty="0">
                <a:latin typeface="Chalkboard SE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halkboard SE" panose="03050602040202020205" pitchFamily="66" charset="77"/>
                <a:cs typeface="Cavolini" panose="03000502040302020204" pitchFamily="66" charset="0"/>
              </a:rPr>
            </a:br>
            <a:r>
              <a:rPr lang="cy-GB" sz="2400" dirty="0">
                <a:latin typeface="Chalkboard SE" panose="03050602040202020205" pitchFamily="66" charset="77"/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400" dirty="0">
              <a:latin typeface="Chalkboard SE" panose="03050602040202020205" pitchFamily="66" charset="77"/>
              <a:cs typeface="Cavolini" panose="03000502040302020204" pitchFamily="66" charset="0"/>
            </a:endParaRPr>
          </a:p>
        </p:txBody>
      </p:sp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3234" y="1995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5318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408710"/>
            <a:ext cx="812800" cy="8128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81BC73D4-1E29-A14A-9772-57A8B0109F55}"/>
              </a:ext>
            </a:extLst>
          </p:cNvPr>
          <p:cNvSpPr/>
          <p:nvPr/>
        </p:nvSpPr>
        <p:spPr>
          <a:xfrm>
            <a:off x="1632190" y="171587"/>
            <a:ext cx="10270001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  <a:solidFill>
            <a:srgbClr val="FFECEE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03213" y="497773"/>
            <a:ext cx="9327953" cy="574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just">
              <a:buNone/>
            </a:pP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Mared Evans ydw i. Rydw i’n byw yn Hwlffordd </a:t>
            </a:r>
            <a:r>
              <a:rPr lang="cy-GB" sz="2400" u="sng" dirty="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nawr</a:t>
            </a: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, ond rydw i’n dod o Glydach </a:t>
            </a:r>
            <a:r>
              <a:rPr lang="cy-GB" sz="2400" u="sng" dirty="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ger Abertawe</a:t>
            </a:r>
            <a:r>
              <a:rPr lang="cy-GB" sz="2400" dirty="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 </a:t>
            </a: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yn wreiddiol. Rydw i’n gweithio fel athrawes yn Ysgol Penybryn. Rydw i’n dysgu Blwyddyn 4 </a:t>
            </a:r>
            <a:r>
              <a:rPr lang="cy-GB" sz="2400" u="sng" dirty="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a 5</a:t>
            </a: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400" u="sng" dirty="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cynradd</a:t>
            </a: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 ydy e hefyd. Mae e’n </a:t>
            </a:r>
            <a:r>
              <a:rPr lang="cy-GB" sz="2400" u="sng" dirty="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hoffi</a:t>
            </a: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400" u="sng" dirty="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ar draws yr ysgol</a:t>
            </a:r>
            <a:r>
              <a:rPr lang="cy-GB" sz="2400" dirty="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.  </a:t>
            </a:r>
            <a:b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400" u="sng" dirty="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o gwbl</a:t>
            </a:r>
            <a:r>
              <a:rPr lang="cy-GB" sz="2400" dirty="0">
                <a:latin typeface="Chalkboard" panose="03050602040202020205" pitchFamily="66" charset="77"/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400" dirty="0">
              <a:latin typeface="Chalkboard" panose="03050602040202020205" pitchFamily="66" charset="77"/>
              <a:cs typeface="Cavolini" panose="03000502040302020204" pitchFamily="66" charset="0"/>
            </a:endParaRPr>
          </a:p>
        </p:txBody>
      </p:sp>
      <p:pic>
        <p:nvPicPr>
          <p:cNvPr id="9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CF9C0AE8-A2AC-874A-A08E-BB2E904ED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728" y="1547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410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0276032"/>
              </p:ext>
            </p:extLst>
          </p:nvPr>
        </p:nvGraphicFramePr>
        <p:xfrm>
          <a:off x="181202" y="4450080"/>
          <a:ext cx="6622554" cy="2197949"/>
        </p:xfrm>
        <a:graphic>
          <a:graphicData uri="http://schemas.openxmlformats.org/drawingml/2006/table">
            <a:tbl>
              <a:tblPr/>
              <a:tblGrid>
                <a:gridCol w="6622554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197949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4. Beth ydy hoff bwnc Rhodri? </a:t>
                      </a:r>
                      <a:b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</a:br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2200" b="0" i="0">
                          <a:effectLst/>
                          <a:latin typeface="American Typewriter" panose="02090604020004020304" pitchFamily="18" charset="77"/>
                        </a:rPr>
                        <a:t>6. Beth mae Mared yn hoffi fwyta?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8CCA045A-88BC-A241-AE00-5C8746EB0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702" y="4711647"/>
            <a:ext cx="2085602" cy="1886054"/>
          </a:xfrm>
          <a:prstGeom prst="rect">
            <a:avLst/>
          </a:prstGeom>
          <a:noFill/>
          <a:effectLst>
            <a:outerShdw blurRad="50800" dist="2032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181202" y="434823"/>
            <a:ext cx="11782321" cy="34778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halkboard" panose="03050602040202020205" pitchFamily="66" charset="77"/>
                <a:cs typeface="Cavolini" panose="03000502040302020204" pitchFamily="66" charset="0"/>
              </a:rPr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cy-GB" sz="2000" dirty="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000" dirty="0">
                <a:latin typeface="Chalkboard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000" dirty="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000" dirty="0">
                <a:latin typeface="Chalkboard" panose="03050602040202020205" pitchFamily="66" charset="77"/>
                <a:cs typeface="Cavolini" panose="03000502040302020204" pitchFamily="66" charset="0"/>
              </a:rPr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cy-GB" sz="2000" dirty="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000" dirty="0">
                <a:latin typeface="Chalkboard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000" dirty="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000" dirty="0">
                <a:latin typeface="Chalkboard" panose="03050602040202020205" pitchFamily="66" charset="77"/>
                <a:cs typeface="Cavolini" panose="03000502040302020204" pitchFamily="66" charset="0"/>
              </a:rPr>
              <a:t>Rydyn ni’n hoffi gweithio fel athrawon, ond dydyn ni ddim yn hoffi’r gwaith papur! Mae Rhodri yn hoffi bwyta ffrwythau, ac rydw i’n hoffi bwyta cawl. Dydw i ddim yn hoffi cinio ysgol.</a:t>
            </a:r>
            <a:endParaRPr lang="en-US" sz="2000" dirty="0">
              <a:latin typeface="Chalkboard" panose="03050602040202020205" pitchFamily="66" charset="77"/>
              <a:cs typeface="Cavolini" panose="0300050204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D8A35B-A64E-B747-B83C-3FE9AFF8B697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7237708" y="4606027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449604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14106-36E0-B246-9B42-FF4B2D07A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838" y="306983"/>
            <a:ext cx="5093043" cy="1325563"/>
          </a:xfrm>
        </p:spPr>
        <p:txBody>
          <a:bodyPr/>
          <a:lstStyle/>
          <a:p>
            <a:r>
              <a:rPr lang="en-US" b="1" err="1">
                <a:latin typeface="Ink Free" panose="03080402000500000000" pitchFamily="66" charset="0"/>
              </a:rPr>
              <a:t>Atebion</a:t>
            </a:r>
            <a:endParaRPr lang="en-US" b="1">
              <a:latin typeface="Ink Free" panose="03080402000500000000" pitchFamily="66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462384"/>
              </p:ext>
            </p:extLst>
          </p:nvPr>
        </p:nvGraphicFramePr>
        <p:xfrm>
          <a:off x="275482" y="1936980"/>
          <a:ext cx="11641035" cy="4614037"/>
        </p:xfrm>
        <a:graphic>
          <a:graphicData uri="http://schemas.openxmlformats.org/drawingml/2006/table">
            <a:tbl>
              <a:tblPr/>
              <a:tblGrid>
                <a:gridCol w="5606393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034642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430085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4. Beth ydy hoff bwnc Rhodri? </a:t>
                      </a:r>
                      <a:b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6. Beth mae Mared yn hoffi fwyta?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1.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Rhodri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2. Maen nhw’n byw yn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Hwlffordd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3. Mae hi’n gweithio yn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Ysgol Penbryn.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4. Hoff bwnc Rhodri ydy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Ymarfer Corff.</a:t>
                      </a:r>
                      <a:b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5. Mae Rhodri’n gyfrifol am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lythrennedd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6. Mae Mared yn hoffi bwyta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cawl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endParaRPr lang="cy-GB" sz="25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E0CD47C-9EAE-2A47-9C54-B1C3CCD11B6A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9631134" y="-110856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19428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8" ma:contentTypeDescription="Create a new document." ma:contentTypeScope="" ma:versionID="3a43b3037ccb2ac95ae99b2bb1617711">
  <xsd:schema xmlns:xsd="http://www.w3.org/2001/XMLSchema" xmlns:xs="http://www.w3.org/2001/XMLSchema" xmlns:p="http://schemas.microsoft.com/office/2006/metadata/properties" xmlns:ns2="d0c16ae7-32b4-4740-b0a7-dfd26a9ffd57" targetNamespace="http://schemas.microsoft.com/office/2006/metadata/properties" ma:root="true" ma:fieldsID="f5149bb801a6aa8e78ac0471b67a685e" ns2:_="">
    <xsd:import namespace="d0c16ae7-32b4-4740-b0a7-dfd26a9ffd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DAEBB4A-1242-474A-99DD-4C71D334F3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DC7D59A-61DB-4490-9A69-2D7C116D2A7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C67F06B-943E-42F2-ACC4-849E0FC1576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2311</Words>
  <Application>Microsoft Macintosh PowerPoint</Application>
  <PresentationFormat>Widescreen</PresentationFormat>
  <Paragraphs>322</Paragraphs>
  <Slides>24</Slides>
  <Notes>9</Notes>
  <HiddenSlides>0</HiddenSlides>
  <MMClips>8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24</vt:i4>
      </vt:variant>
    </vt:vector>
  </HeadingPairs>
  <TitlesOfParts>
    <vt:vector size="46" baseType="lpstr">
      <vt:lpstr>Arial Unicode MS</vt:lpstr>
      <vt:lpstr>American Typewriter</vt:lpstr>
      <vt:lpstr>Arial</vt:lpstr>
      <vt:lpstr>Avenir Book</vt:lpstr>
      <vt:lpstr>Calibri</vt:lpstr>
      <vt:lpstr>Calibri Light</vt:lpstr>
      <vt:lpstr>Cavolini</vt:lpstr>
      <vt:lpstr>Comic Sans MS</vt:lpstr>
      <vt:lpstr>Chalkboard</vt:lpstr>
      <vt:lpstr>Chalkboard SE</vt:lpstr>
      <vt:lpstr>Garamond</vt:lpstr>
      <vt:lpstr>Ink Free</vt:lpstr>
      <vt:lpstr>Noteworthy Light</vt:lpstr>
      <vt:lpstr>Segoe Print</vt:lpstr>
      <vt:lpstr>Times New Roman</vt:lpstr>
      <vt:lpstr>Tw Cen MT</vt:lpstr>
      <vt:lpstr>Wingdings</vt:lpstr>
      <vt:lpstr>Wingdings 2</vt:lpstr>
      <vt:lpstr>Cover and End Slide Master</vt:lpstr>
      <vt:lpstr>Contents Slide Master</vt:lpstr>
      <vt:lpstr>Section Break Slide Master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Hoffi       Ddim yn hoffi 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7</cp:revision>
  <dcterms:created xsi:type="dcterms:W3CDTF">2020-10-15T18:57:45Z</dcterms:created>
  <dcterms:modified xsi:type="dcterms:W3CDTF">2021-11-22T16:25:25Z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