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5" r:id="rId1"/>
  </p:sldMasterIdLst>
  <p:notesMasterIdLst>
    <p:notesMasterId r:id="rId19"/>
  </p:notesMasterIdLst>
  <p:sldIdLst>
    <p:sldId id="256" r:id="rId2"/>
    <p:sldId id="355" r:id="rId3"/>
    <p:sldId id="352" r:id="rId4"/>
    <p:sldId id="356" r:id="rId5"/>
    <p:sldId id="357" r:id="rId6"/>
    <p:sldId id="364" r:id="rId7"/>
    <p:sldId id="358" r:id="rId8"/>
    <p:sldId id="365" r:id="rId9"/>
    <p:sldId id="363" r:id="rId10"/>
    <p:sldId id="366" r:id="rId11"/>
    <p:sldId id="351" r:id="rId12"/>
    <p:sldId id="367" r:id="rId13"/>
    <p:sldId id="369" r:id="rId14"/>
    <p:sldId id="370" r:id="rId15"/>
    <p:sldId id="371" r:id="rId16"/>
    <p:sldId id="372" r:id="rId17"/>
    <p:sldId id="353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Higman, Josie" initials="HJ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BE1FF"/>
    <a:srgbClr val="007DC3"/>
    <a:srgbClr val="8A8AA3"/>
    <a:srgbClr val="007BC1"/>
    <a:srgbClr val="DA0033"/>
    <a:srgbClr val="FF6600"/>
    <a:srgbClr val="FF9933"/>
    <a:srgbClr val="64AA7A"/>
    <a:srgbClr val="4D4D4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4" autoAdjust="0"/>
  </p:normalViewPr>
  <p:slideViewPr>
    <p:cSldViewPr>
      <p:cViewPr varScale="1">
        <p:scale>
          <a:sx n="108" d="100"/>
          <a:sy n="108" d="100"/>
        </p:scale>
        <p:origin x="1740" y="-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commentAuthors" Target="commentAuthor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53D2D4E-177F-42F3-8CF9-5455A22DE0FF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A914272-495B-450D-AD36-E1BE685842CD}">
      <dgm:prSet phldrT="[Text]" custT="1"/>
      <dgm:spPr>
        <a:solidFill>
          <a:schemeClr val="accent3">
            <a:lumMod val="40000"/>
            <a:lumOff val="60000"/>
            <a:alpha val="90000"/>
          </a:schemeClr>
        </a:solidFill>
      </dgm:spPr>
      <dgm:t>
        <a:bodyPr/>
        <a:lstStyle/>
        <a:p>
          <a:r>
            <a:rPr lang="en-GB" sz="1200" b="1" dirty="0">
              <a:solidFill>
                <a:srgbClr val="7030A0"/>
              </a:solidFill>
            </a:rPr>
            <a:t>The world economy</a:t>
          </a:r>
        </a:p>
      </dgm:t>
    </dgm:pt>
    <dgm:pt modelId="{BFC29375-7265-45F8-AC58-2DD51FB87B58}" type="parTrans" cxnId="{B82DCAEC-6586-497B-B9DE-8EDBDBCEBDB1}">
      <dgm:prSet/>
      <dgm:spPr/>
      <dgm:t>
        <a:bodyPr/>
        <a:lstStyle/>
        <a:p>
          <a:endParaRPr lang="en-GB"/>
        </a:p>
      </dgm:t>
    </dgm:pt>
    <dgm:pt modelId="{1E49D1A0-8990-4BCF-ABC6-72D84F9EED63}" type="sibTrans" cxnId="{B82DCAEC-6586-497B-B9DE-8EDBDBCEBDB1}">
      <dgm:prSet/>
      <dgm:spPr/>
      <dgm:t>
        <a:bodyPr/>
        <a:lstStyle/>
        <a:p>
          <a:endParaRPr lang="en-GB"/>
        </a:p>
      </dgm:t>
    </dgm:pt>
    <dgm:pt modelId="{4F7C1198-20C0-45AE-A35E-393976248B2C}">
      <dgm:prSet phldrT="[Text]" custT="1"/>
      <dgm:spPr>
        <a:solidFill>
          <a:schemeClr val="accent3">
            <a:lumMod val="40000"/>
            <a:lumOff val="60000"/>
            <a:alpha val="90000"/>
          </a:schemeClr>
        </a:solidFill>
      </dgm:spPr>
      <dgm:t>
        <a:bodyPr/>
        <a:lstStyle/>
        <a:p>
          <a:r>
            <a:rPr lang="en-GB" sz="1200" b="1" dirty="0">
              <a:solidFill>
                <a:srgbClr val="7030A0"/>
              </a:solidFill>
            </a:rPr>
            <a:t>Trade</a:t>
          </a:r>
        </a:p>
      </dgm:t>
    </dgm:pt>
    <dgm:pt modelId="{72F711B0-C6EE-4117-A972-4D503E29C6C4}" type="parTrans" cxnId="{FB6755D5-145D-4FB4-BECC-838119211FAC}">
      <dgm:prSet/>
      <dgm:spPr/>
      <dgm:t>
        <a:bodyPr/>
        <a:lstStyle/>
        <a:p>
          <a:endParaRPr lang="en-GB"/>
        </a:p>
      </dgm:t>
    </dgm:pt>
    <dgm:pt modelId="{5354C61A-1901-469B-94BB-CFB04AF6E12D}" type="sibTrans" cxnId="{FB6755D5-145D-4FB4-BECC-838119211FAC}">
      <dgm:prSet/>
      <dgm:spPr/>
      <dgm:t>
        <a:bodyPr/>
        <a:lstStyle/>
        <a:p>
          <a:endParaRPr lang="en-GB"/>
        </a:p>
      </dgm:t>
    </dgm:pt>
    <dgm:pt modelId="{B60174AA-F77C-4243-BD49-5FD241940266}">
      <dgm:prSet phldrT="[Text]" custT="1"/>
      <dgm:spPr>
        <a:solidFill>
          <a:schemeClr val="accent3">
            <a:lumMod val="40000"/>
            <a:lumOff val="60000"/>
            <a:alpha val="90000"/>
          </a:schemeClr>
        </a:solidFill>
      </dgm:spPr>
      <dgm:t>
        <a:bodyPr/>
        <a:lstStyle/>
        <a:p>
          <a:r>
            <a:rPr lang="en-GB" sz="1200" b="1" dirty="0">
              <a:solidFill>
                <a:srgbClr val="7030A0"/>
              </a:solidFill>
            </a:rPr>
            <a:t>Absolute advantage</a:t>
          </a:r>
        </a:p>
      </dgm:t>
    </dgm:pt>
    <dgm:pt modelId="{DA53DCB8-3606-4CFB-9F48-2A48BCCE3A8B}" type="parTrans" cxnId="{9DDCBD06-3AC4-4A7C-81C0-8A02FC7AB654}">
      <dgm:prSet/>
      <dgm:spPr/>
      <dgm:t>
        <a:bodyPr/>
        <a:lstStyle/>
        <a:p>
          <a:endParaRPr lang="en-GB"/>
        </a:p>
      </dgm:t>
    </dgm:pt>
    <dgm:pt modelId="{2935E2A8-F7D5-4A84-9219-F2A951CF8840}" type="sibTrans" cxnId="{9DDCBD06-3AC4-4A7C-81C0-8A02FC7AB654}">
      <dgm:prSet/>
      <dgm:spPr/>
      <dgm:t>
        <a:bodyPr/>
        <a:lstStyle/>
        <a:p>
          <a:endParaRPr lang="en-GB"/>
        </a:p>
      </dgm:t>
    </dgm:pt>
    <dgm:pt modelId="{E74BAEA9-6175-41D4-81EB-E2B944CCFF5F}">
      <dgm:prSet phldrT="[Text]" custT="1"/>
      <dgm:spPr>
        <a:solidFill>
          <a:schemeClr val="accent3">
            <a:lumMod val="40000"/>
            <a:lumOff val="60000"/>
            <a:alpha val="90000"/>
          </a:schemeClr>
        </a:solidFill>
      </dgm:spPr>
      <dgm:t>
        <a:bodyPr/>
        <a:lstStyle/>
        <a:p>
          <a:r>
            <a:rPr lang="en-GB" sz="1200" b="1" dirty="0">
              <a:solidFill>
                <a:srgbClr val="7030A0"/>
              </a:solidFill>
            </a:rPr>
            <a:t>Comparative advantage</a:t>
          </a:r>
        </a:p>
      </dgm:t>
    </dgm:pt>
    <dgm:pt modelId="{5F343972-5848-4080-833F-D9B2D3829C81}" type="parTrans" cxnId="{D28D2DA3-9769-4A82-9AB6-7C9A358E5AC7}">
      <dgm:prSet/>
      <dgm:spPr/>
      <dgm:t>
        <a:bodyPr/>
        <a:lstStyle/>
        <a:p>
          <a:endParaRPr lang="en-GB"/>
        </a:p>
      </dgm:t>
    </dgm:pt>
    <dgm:pt modelId="{ECC42393-A8D6-478D-96C5-212F597DD7CD}" type="sibTrans" cxnId="{D28D2DA3-9769-4A82-9AB6-7C9A358E5AC7}">
      <dgm:prSet/>
      <dgm:spPr/>
      <dgm:t>
        <a:bodyPr/>
        <a:lstStyle/>
        <a:p>
          <a:endParaRPr lang="en-GB"/>
        </a:p>
      </dgm:t>
    </dgm:pt>
    <dgm:pt modelId="{376CFAEC-367E-4F15-B56D-A662B11EA06B}">
      <dgm:prSet phldrT="[Text]" custT="1"/>
      <dgm:spPr>
        <a:solidFill>
          <a:schemeClr val="accent3">
            <a:lumMod val="40000"/>
            <a:lumOff val="60000"/>
            <a:alpha val="90000"/>
          </a:schemeClr>
        </a:solidFill>
      </dgm:spPr>
      <dgm:t>
        <a:bodyPr/>
        <a:lstStyle/>
        <a:p>
          <a:r>
            <a:rPr lang="en-GB" sz="1200" b="1" dirty="0">
              <a:solidFill>
                <a:srgbClr val="7030A0"/>
              </a:solidFill>
            </a:rPr>
            <a:t>Mone</a:t>
          </a:r>
          <a:r>
            <a:rPr lang="en-GB" sz="1200" dirty="0">
              <a:solidFill>
                <a:srgbClr val="7030A0"/>
              </a:solidFill>
            </a:rPr>
            <a:t>y</a:t>
          </a:r>
        </a:p>
      </dgm:t>
    </dgm:pt>
    <dgm:pt modelId="{3CBB91D3-330B-4877-BBEA-3B8275D9300B}" type="parTrans" cxnId="{EF98C68F-9024-4224-9CDE-D766FE1623DC}">
      <dgm:prSet/>
      <dgm:spPr/>
      <dgm:t>
        <a:bodyPr/>
        <a:lstStyle/>
        <a:p>
          <a:endParaRPr lang="en-GB"/>
        </a:p>
      </dgm:t>
    </dgm:pt>
    <dgm:pt modelId="{B1FF5D22-7DA9-48B5-B60F-6E29F60428A8}" type="sibTrans" cxnId="{EF98C68F-9024-4224-9CDE-D766FE1623DC}">
      <dgm:prSet/>
      <dgm:spPr/>
      <dgm:t>
        <a:bodyPr/>
        <a:lstStyle/>
        <a:p>
          <a:endParaRPr lang="en-GB"/>
        </a:p>
      </dgm:t>
    </dgm:pt>
    <dgm:pt modelId="{EAFF9E6D-8AAB-4B17-817F-2F4DC7CB2983}">
      <dgm:prSet phldrT="[Text]" custT="1"/>
      <dgm:spPr>
        <a:solidFill>
          <a:schemeClr val="accent3">
            <a:lumMod val="40000"/>
            <a:lumOff val="60000"/>
            <a:alpha val="90000"/>
          </a:schemeClr>
        </a:solidFill>
      </dgm:spPr>
      <dgm:t>
        <a:bodyPr/>
        <a:lstStyle/>
        <a:p>
          <a:r>
            <a:rPr lang="en-GB" sz="1200" b="1" dirty="0">
              <a:solidFill>
                <a:srgbClr val="7030A0"/>
              </a:solidFill>
            </a:rPr>
            <a:t>Financial markets</a:t>
          </a:r>
        </a:p>
      </dgm:t>
    </dgm:pt>
    <dgm:pt modelId="{F6A0A078-57DE-4B4D-A5F8-B75E72293B99}" type="parTrans" cxnId="{34B21368-F0E8-4177-A0D1-548D9300E134}">
      <dgm:prSet/>
      <dgm:spPr/>
      <dgm:t>
        <a:bodyPr/>
        <a:lstStyle/>
        <a:p>
          <a:endParaRPr lang="en-GB"/>
        </a:p>
      </dgm:t>
    </dgm:pt>
    <dgm:pt modelId="{3864CAA4-D8A2-44A2-BAFB-4FB527CB9235}" type="sibTrans" cxnId="{34B21368-F0E8-4177-A0D1-548D9300E134}">
      <dgm:prSet/>
      <dgm:spPr/>
      <dgm:t>
        <a:bodyPr/>
        <a:lstStyle/>
        <a:p>
          <a:endParaRPr lang="en-GB"/>
        </a:p>
      </dgm:t>
    </dgm:pt>
    <dgm:pt modelId="{F784F928-CD27-4400-A41F-18265CF3E65C}">
      <dgm:prSet custT="1"/>
      <dgm:spPr>
        <a:solidFill>
          <a:schemeClr val="accent3">
            <a:lumMod val="40000"/>
            <a:lumOff val="60000"/>
            <a:alpha val="90000"/>
          </a:schemeClr>
        </a:solidFill>
      </dgm:spPr>
      <dgm:t>
        <a:bodyPr/>
        <a:lstStyle/>
        <a:p>
          <a:r>
            <a:rPr lang="en-GB" sz="1200" b="1" dirty="0">
              <a:solidFill>
                <a:srgbClr val="7030A0"/>
              </a:solidFill>
            </a:rPr>
            <a:t>Capital investment</a:t>
          </a:r>
        </a:p>
      </dgm:t>
    </dgm:pt>
    <dgm:pt modelId="{A059C67C-B9EA-4F52-85F2-C05DD3817B0F}" type="parTrans" cxnId="{22853980-1362-46E6-8D51-5B7671C0EF4B}">
      <dgm:prSet/>
      <dgm:spPr/>
      <dgm:t>
        <a:bodyPr/>
        <a:lstStyle/>
        <a:p>
          <a:endParaRPr lang="en-GB"/>
        </a:p>
      </dgm:t>
    </dgm:pt>
    <dgm:pt modelId="{99D14680-225F-4519-8B70-132006A6ED92}" type="sibTrans" cxnId="{22853980-1362-46E6-8D51-5B7671C0EF4B}">
      <dgm:prSet/>
      <dgm:spPr/>
      <dgm:t>
        <a:bodyPr/>
        <a:lstStyle/>
        <a:p>
          <a:endParaRPr lang="en-GB"/>
        </a:p>
      </dgm:t>
    </dgm:pt>
    <dgm:pt modelId="{14B568CA-8D01-4DD8-AF65-4D9D01913398}">
      <dgm:prSet custT="1"/>
      <dgm:spPr>
        <a:solidFill>
          <a:schemeClr val="accent3">
            <a:lumMod val="40000"/>
            <a:lumOff val="60000"/>
            <a:alpha val="90000"/>
          </a:schemeClr>
        </a:solidFill>
      </dgm:spPr>
      <dgm:t>
        <a:bodyPr/>
        <a:lstStyle/>
        <a:p>
          <a:r>
            <a:rPr lang="en-GB" sz="1200" b="1" dirty="0">
              <a:solidFill>
                <a:srgbClr val="7030A0"/>
              </a:solidFill>
            </a:rPr>
            <a:t>Foreign exchange</a:t>
          </a:r>
        </a:p>
      </dgm:t>
    </dgm:pt>
    <dgm:pt modelId="{2874B48A-0283-4928-BB2C-2DB1429BC196}" type="parTrans" cxnId="{ADA966A3-9B90-4696-A972-56DBE5F9E99B}">
      <dgm:prSet/>
      <dgm:spPr/>
      <dgm:t>
        <a:bodyPr/>
        <a:lstStyle/>
        <a:p>
          <a:endParaRPr lang="en-GB"/>
        </a:p>
      </dgm:t>
    </dgm:pt>
    <dgm:pt modelId="{B58D4DCB-7220-4FFE-91BE-C9474B1ACBC2}" type="sibTrans" cxnId="{ADA966A3-9B90-4696-A972-56DBE5F9E99B}">
      <dgm:prSet/>
      <dgm:spPr/>
      <dgm:t>
        <a:bodyPr/>
        <a:lstStyle/>
        <a:p>
          <a:endParaRPr lang="en-GB"/>
        </a:p>
      </dgm:t>
    </dgm:pt>
    <dgm:pt modelId="{A79FE8A0-AAC7-472F-A3D2-1E5DF62D2558}">
      <dgm:prSet custT="1"/>
      <dgm:spPr>
        <a:solidFill>
          <a:schemeClr val="accent3">
            <a:lumMod val="40000"/>
            <a:lumOff val="60000"/>
            <a:alpha val="90000"/>
          </a:schemeClr>
        </a:solidFill>
      </dgm:spPr>
      <dgm:t>
        <a:bodyPr/>
        <a:lstStyle/>
        <a:p>
          <a:r>
            <a:rPr lang="en-GB" sz="1200" b="1" dirty="0">
              <a:solidFill>
                <a:srgbClr val="7030A0"/>
              </a:solidFill>
            </a:rPr>
            <a:t>Interest rates</a:t>
          </a:r>
        </a:p>
      </dgm:t>
    </dgm:pt>
    <dgm:pt modelId="{7C1595B9-A0A6-46A6-AF57-A4A0359C9302}" type="parTrans" cxnId="{5B393F34-286A-46BB-89B9-9BBB2AD9BE11}">
      <dgm:prSet/>
      <dgm:spPr/>
      <dgm:t>
        <a:bodyPr/>
        <a:lstStyle/>
        <a:p>
          <a:endParaRPr lang="en-GB"/>
        </a:p>
      </dgm:t>
    </dgm:pt>
    <dgm:pt modelId="{17DA963E-3CBD-44E2-B492-EC21B3BDE4D0}" type="sibTrans" cxnId="{5B393F34-286A-46BB-89B9-9BBB2AD9BE11}">
      <dgm:prSet/>
      <dgm:spPr/>
      <dgm:t>
        <a:bodyPr/>
        <a:lstStyle/>
        <a:p>
          <a:endParaRPr lang="en-GB"/>
        </a:p>
      </dgm:t>
    </dgm:pt>
    <dgm:pt modelId="{27F2D387-ACC0-49B6-9993-E7472E8216AA}">
      <dgm:prSet custT="1"/>
      <dgm:spPr>
        <a:solidFill>
          <a:schemeClr val="accent3">
            <a:lumMod val="40000"/>
            <a:lumOff val="60000"/>
            <a:alpha val="90000"/>
          </a:schemeClr>
        </a:solidFill>
      </dgm:spPr>
      <dgm:t>
        <a:bodyPr/>
        <a:lstStyle/>
        <a:p>
          <a:r>
            <a:rPr lang="en-GB" sz="1200" b="1" dirty="0">
              <a:solidFill>
                <a:srgbClr val="7030A0"/>
              </a:solidFill>
            </a:rPr>
            <a:t>Portfolio investment</a:t>
          </a:r>
        </a:p>
      </dgm:t>
    </dgm:pt>
    <dgm:pt modelId="{CC41E13C-A067-4B2E-85DB-42D9333242A3}" type="parTrans" cxnId="{A78B27FE-B25C-47D8-A7BB-7D18AE8C7711}">
      <dgm:prSet/>
      <dgm:spPr/>
      <dgm:t>
        <a:bodyPr/>
        <a:lstStyle/>
        <a:p>
          <a:endParaRPr lang="en-GB"/>
        </a:p>
      </dgm:t>
    </dgm:pt>
    <dgm:pt modelId="{DB5325FE-1F30-4DF2-81DA-9D44EC8C30FC}" type="sibTrans" cxnId="{A78B27FE-B25C-47D8-A7BB-7D18AE8C7711}">
      <dgm:prSet/>
      <dgm:spPr/>
      <dgm:t>
        <a:bodyPr/>
        <a:lstStyle/>
        <a:p>
          <a:endParaRPr lang="en-GB"/>
        </a:p>
      </dgm:t>
    </dgm:pt>
    <dgm:pt modelId="{BE417EB1-59F8-43FA-B1C5-3CBB6C9B601F}">
      <dgm:prSet custT="1"/>
      <dgm:spPr>
        <a:solidFill>
          <a:schemeClr val="accent3">
            <a:lumMod val="40000"/>
            <a:lumOff val="60000"/>
            <a:alpha val="90000"/>
          </a:schemeClr>
        </a:solidFill>
      </dgm:spPr>
      <dgm:t>
        <a:bodyPr/>
        <a:lstStyle/>
        <a:p>
          <a:r>
            <a:rPr lang="en-GB" sz="1200" b="1" dirty="0">
              <a:solidFill>
                <a:srgbClr val="7030A0"/>
              </a:solidFill>
            </a:rPr>
            <a:t>Foreign direct investment (FDI)</a:t>
          </a:r>
        </a:p>
      </dgm:t>
    </dgm:pt>
    <dgm:pt modelId="{2C7B7A53-B84E-4A6E-8089-D6C9C485BBB9}" type="parTrans" cxnId="{75819B28-B77B-47CE-B7C9-B2924C3AF188}">
      <dgm:prSet/>
      <dgm:spPr/>
      <dgm:t>
        <a:bodyPr/>
        <a:lstStyle/>
        <a:p>
          <a:endParaRPr lang="en-GB"/>
        </a:p>
      </dgm:t>
    </dgm:pt>
    <dgm:pt modelId="{35B3FADF-8440-4179-AA8E-9B3123B51AFF}" type="sibTrans" cxnId="{75819B28-B77B-47CE-B7C9-B2924C3AF188}">
      <dgm:prSet/>
      <dgm:spPr/>
      <dgm:t>
        <a:bodyPr/>
        <a:lstStyle/>
        <a:p>
          <a:endParaRPr lang="en-GB"/>
        </a:p>
      </dgm:t>
    </dgm:pt>
    <dgm:pt modelId="{FCE8BA47-D141-4F3A-AD15-1709A2B41169}" type="pres">
      <dgm:prSet presAssocID="{A53D2D4E-177F-42F3-8CF9-5455A22DE0FF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77096824-B95B-4E83-8313-CBCBD018F689}" type="pres">
      <dgm:prSet presAssocID="{4A914272-495B-450D-AD36-E1BE685842CD}" presName="hierRoot1" presStyleCnt="0"/>
      <dgm:spPr/>
    </dgm:pt>
    <dgm:pt modelId="{B3E9B4F4-7E26-47C5-82E7-7A21001CDBF8}" type="pres">
      <dgm:prSet presAssocID="{4A914272-495B-450D-AD36-E1BE685842CD}" presName="composite" presStyleCnt="0"/>
      <dgm:spPr/>
    </dgm:pt>
    <dgm:pt modelId="{B3D226EF-DBED-47F2-802B-64650FE6A533}" type="pres">
      <dgm:prSet presAssocID="{4A914272-495B-450D-AD36-E1BE685842CD}" presName="background" presStyleLbl="node0" presStyleIdx="0" presStyleCnt="1"/>
      <dgm:spPr/>
    </dgm:pt>
    <dgm:pt modelId="{17144053-B7B0-4692-98C2-6E516695968F}" type="pres">
      <dgm:prSet presAssocID="{4A914272-495B-450D-AD36-E1BE685842CD}" presName="text" presStyleLbl="fgAcc0" presStyleIdx="0" presStyleCnt="1" custScaleY="121279" custLinFactY="-7316" custLinFactNeighborX="-29573" custLinFactNeighborY="-100000">
        <dgm:presLayoutVars>
          <dgm:chPref val="3"/>
        </dgm:presLayoutVars>
      </dgm:prSet>
      <dgm:spPr/>
    </dgm:pt>
    <dgm:pt modelId="{F4C538A5-A75E-4A67-A4C9-287FE2A743E2}" type="pres">
      <dgm:prSet presAssocID="{4A914272-495B-450D-AD36-E1BE685842CD}" presName="hierChild2" presStyleCnt="0"/>
      <dgm:spPr/>
    </dgm:pt>
    <dgm:pt modelId="{948DF286-1CB0-4D97-86F7-E3CD29665644}" type="pres">
      <dgm:prSet presAssocID="{72F711B0-C6EE-4117-A972-4D503E29C6C4}" presName="Name10" presStyleLbl="parChTrans1D2" presStyleIdx="0" presStyleCnt="3"/>
      <dgm:spPr/>
    </dgm:pt>
    <dgm:pt modelId="{4A6F1391-4152-4C3E-BD89-8E92811412A0}" type="pres">
      <dgm:prSet presAssocID="{4F7C1198-20C0-45AE-A35E-393976248B2C}" presName="hierRoot2" presStyleCnt="0"/>
      <dgm:spPr/>
    </dgm:pt>
    <dgm:pt modelId="{E18C1E8A-D3E0-4F29-B0E6-2F4D491F65D8}" type="pres">
      <dgm:prSet presAssocID="{4F7C1198-20C0-45AE-A35E-393976248B2C}" presName="composite2" presStyleCnt="0"/>
      <dgm:spPr/>
    </dgm:pt>
    <dgm:pt modelId="{BDACA902-EA5A-40A0-84CF-DE306941DB44}" type="pres">
      <dgm:prSet presAssocID="{4F7C1198-20C0-45AE-A35E-393976248B2C}" presName="background2" presStyleLbl="node2" presStyleIdx="0" presStyleCnt="3"/>
      <dgm:spPr/>
    </dgm:pt>
    <dgm:pt modelId="{0F596989-4524-482A-85BA-413B6A86292A}" type="pres">
      <dgm:prSet presAssocID="{4F7C1198-20C0-45AE-A35E-393976248B2C}" presName="text2" presStyleLbl="fgAcc2" presStyleIdx="0" presStyleCnt="3" custScaleY="121279" custLinFactNeighborX="2116" custLinFactNeighborY="-19989">
        <dgm:presLayoutVars>
          <dgm:chPref val="3"/>
        </dgm:presLayoutVars>
      </dgm:prSet>
      <dgm:spPr/>
    </dgm:pt>
    <dgm:pt modelId="{CF43B005-C83D-4DBC-AD31-91B56E01BC1B}" type="pres">
      <dgm:prSet presAssocID="{4F7C1198-20C0-45AE-A35E-393976248B2C}" presName="hierChild3" presStyleCnt="0"/>
      <dgm:spPr/>
    </dgm:pt>
    <dgm:pt modelId="{EEA2E9DA-882A-4FC4-96C9-02EAFB3D4E4C}" type="pres">
      <dgm:prSet presAssocID="{DA53DCB8-3606-4CFB-9F48-2A48BCCE3A8B}" presName="Name17" presStyleLbl="parChTrans1D3" presStyleIdx="0" presStyleCnt="7"/>
      <dgm:spPr/>
    </dgm:pt>
    <dgm:pt modelId="{A81AD52A-C21B-4EE6-8519-F05F85238CD8}" type="pres">
      <dgm:prSet presAssocID="{B60174AA-F77C-4243-BD49-5FD241940266}" presName="hierRoot3" presStyleCnt="0"/>
      <dgm:spPr/>
    </dgm:pt>
    <dgm:pt modelId="{E842A3AF-CF61-4703-A19B-7D3C526A34C5}" type="pres">
      <dgm:prSet presAssocID="{B60174AA-F77C-4243-BD49-5FD241940266}" presName="composite3" presStyleCnt="0"/>
      <dgm:spPr/>
    </dgm:pt>
    <dgm:pt modelId="{7D0EE220-DEAA-488D-88F0-F05060736888}" type="pres">
      <dgm:prSet presAssocID="{B60174AA-F77C-4243-BD49-5FD241940266}" presName="background3" presStyleLbl="node3" presStyleIdx="0" presStyleCnt="7"/>
      <dgm:spPr/>
    </dgm:pt>
    <dgm:pt modelId="{59588A27-2563-448D-A131-69F7FA139DD7}" type="pres">
      <dgm:prSet presAssocID="{B60174AA-F77C-4243-BD49-5FD241940266}" presName="text3" presStyleLbl="fgAcc3" presStyleIdx="0" presStyleCnt="7" custScaleY="121279" custLinFactNeighborX="2116" custLinFactNeighborY="-19989">
        <dgm:presLayoutVars>
          <dgm:chPref val="3"/>
        </dgm:presLayoutVars>
      </dgm:prSet>
      <dgm:spPr/>
    </dgm:pt>
    <dgm:pt modelId="{2CABFCEC-C443-4AB7-9CC3-15F2F4F55F37}" type="pres">
      <dgm:prSet presAssocID="{B60174AA-F77C-4243-BD49-5FD241940266}" presName="hierChild4" presStyleCnt="0"/>
      <dgm:spPr/>
    </dgm:pt>
    <dgm:pt modelId="{69F4DA38-26DD-4C5C-A1A0-327B08651EEF}" type="pres">
      <dgm:prSet presAssocID="{5F343972-5848-4080-833F-D9B2D3829C81}" presName="Name17" presStyleLbl="parChTrans1D3" presStyleIdx="1" presStyleCnt="7"/>
      <dgm:spPr/>
    </dgm:pt>
    <dgm:pt modelId="{56CB94EB-479F-4979-AFCE-86D01FDFE8F7}" type="pres">
      <dgm:prSet presAssocID="{E74BAEA9-6175-41D4-81EB-E2B944CCFF5F}" presName="hierRoot3" presStyleCnt="0"/>
      <dgm:spPr/>
    </dgm:pt>
    <dgm:pt modelId="{D47B17C7-E18F-4442-B8AA-8B9D3DCCCB8C}" type="pres">
      <dgm:prSet presAssocID="{E74BAEA9-6175-41D4-81EB-E2B944CCFF5F}" presName="composite3" presStyleCnt="0"/>
      <dgm:spPr/>
    </dgm:pt>
    <dgm:pt modelId="{970B6C49-2814-49C3-92DE-03A4A8D3EA5D}" type="pres">
      <dgm:prSet presAssocID="{E74BAEA9-6175-41D4-81EB-E2B944CCFF5F}" presName="background3" presStyleLbl="node3" presStyleIdx="1" presStyleCnt="7"/>
      <dgm:spPr/>
    </dgm:pt>
    <dgm:pt modelId="{AC72051C-5084-41EA-84FE-4A310AAB82E8}" type="pres">
      <dgm:prSet presAssocID="{E74BAEA9-6175-41D4-81EB-E2B944CCFF5F}" presName="text3" presStyleLbl="fgAcc3" presStyleIdx="1" presStyleCnt="7" custScaleY="121279" custLinFactNeighborX="2116" custLinFactNeighborY="-19989">
        <dgm:presLayoutVars>
          <dgm:chPref val="3"/>
        </dgm:presLayoutVars>
      </dgm:prSet>
      <dgm:spPr/>
    </dgm:pt>
    <dgm:pt modelId="{BC0E5D7A-8AF8-44F3-B734-4C05A8A355C4}" type="pres">
      <dgm:prSet presAssocID="{E74BAEA9-6175-41D4-81EB-E2B944CCFF5F}" presName="hierChild4" presStyleCnt="0"/>
      <dgm:spPr/>
    </dgm:pt>
    <dgm:pt modelId="{D6B1BE42-E483-4FB4-8902-D86900067F7E}" type="pres">
      <dgm:prSet presAssocID="{3CBB91D3-330B-4877-BBEA-3B8275D9300B}" presName="Name10" presStyleLbl="parChTrans1D2" presStyleIdx="1" presStyleCnt="3"/>
      <dgm:spPr/>
    </dgm:pt>
    <dgm:pt modelId="{6AC34372-4D8B-428B-80CD-7BB2CE689508}" type="pres">
      <dgm:prSet presAssocID="{376CFAEC-367E-4F15-B56D-A662B11EA06B}" presName="hierRoot2" presStyleCnt="0"/>
      <dgm:spPr/>
    </dgm:pt>
    <dgm:pt modelId="{5A087C96-E418-46EC-AA6F-A525E9D62C3A}" type="pres">
      <dgm:prSet presAssocID="{376CFAEC-367E-4F15-B56D-A662B11EA06B}" presName="composite2" presStyleCnt="0"/>
      <dgm:spPr/>
    </dgm:pt>
    <dgm:pt modelId="{D8C6BE73-B464-45DD-B15A-0F2356FC7370}" type="pres">
      <dgm:prSet presAssocID="{376CFAEC-367E-4F15-B56D-A662B11EA06B}" presName="background2" presStyleLbl="node2" presStyleIdx="1" presStyleCnt="3"/>
      <dgm:spPr/>
    </dgm:pt>
    <dgm:pt modelId="{D14B6687-C065-4A02-9ECE-BE255BE100C5}" type="pres">
      <dgm:prSet presAssocID="{376CFAEC-367E-4F15-B56D-A662B11EA06B}" presName="text2" presStyleLbl="fgAcc2" presStyleIdx="1" presStyleCnt="3" custScaleY="121279" custLinFactNeighborX="-33265" custLinFactNeighborY="-26679">
        <dgm:presLayoutVars>
          <dgm:chPref val="3"/>
        </dgm:presLayoutVars>
      </dgm:prSet>
      <dgm:spPr/>
    </dgm:pt>
    <dgm:pt modelId="{4399EE2A-2133-41A7-9416-4CD89B09226C}" type="pres">
      <dgm:prSet presAssocID="{376CFAEC-367E-4F15-B56D-A662B11EA06B}" presName="hierChild3" presStyleCnt="0"/>
      <dgm:spPr/>
    </dgm:pt>
    <dgm:pt modelId="{6B552834-78E5-40E9-9AE8-08D278A0A601}" type="pres">
      <dgm:prSet presAssocID="{7C1595B9-A0A6-46A6-AF57-A4A0359C9302}" presName="Name17" presStyleLbl="parChTrans1D3" presStyleIdx="2" presStyleCnt="7"/>
      <dgm:spPr/>
    </dgm:pt>
    <dgm:pt modelId="{7E254BB3-00F0-4034-8166-BF8A94C6118E}" type="pres">
      <dgm:prSet presAssocID="{A79FE8A0-AAC7-472F-A3D2-1E5DF62D2558}" presName="hierRoot3" presStyleCnt="0"/>
      <dgm:spPr/>
    </dgm:pt>
    <dgm:pt modelId="{51E6AF3A-FE99-49CF-8DBF-D1E4AE4C4D58}" type="pres">
      <dgm:prSet presAssocID="{A79FE8A0-AAC7-472F-A3D2-1E5DF62D2558}" presName="composite3" presStyleCnt="0"/>
      <dgm:spPr/>
    </dgm:pt>
    <dgm:pt modelId="{31CAE857-C209-4BEB-958E-9A207B4642DD}" type="pres">
      <dgm:prSet presAssocID="{A79FE8A0-AAC7-472F-A3D2-1E5DF62D2558}" presName="background3" presStyleLbl="node3" presStyleIdx="2" presStyleCnt="7"/>
      <dgm:spPr/>
    </dgm:pt>
    <dgm:pt modelId="{23F0FDE5-DD5A-457A-8310-2CC8CF8E466E}" type="pres">
      <dgm:prSet presAssocID="{A79FE8A0-AAC7-472F-A3D2-1E5DF62D2558}" presName="text3" presStyleLbl="fgAcc3" presStyleIdx="2" presStyleCnt="7" custScaleY="121279" custLinFactNeighborX="2116" custLinFactNeighborY="-19989">
        <dgm:presLayoutVars>
          <dgm:chPref val="3"/>
        </dgm:presLayoutVars>
      </dgm:prSet>
      <dgm:spPr/>
    </dgm:pt>
    <dgm:pt modelId="{B8896A76-04DB-44CB-BE16-01BB13FDD695}" type="pres">
      <dgm:prSet presAssocID="{A79FE8A0-AAC7-472F-A3D2-1E5DF62D2558}" presName="hierChild4" presStyleCnt="0"/>
      <dgm:spPr/>
    </dgm:pt>
    <dgm:pt modelId="{D3EC9D2B-775A-4A3A-9476-8C7CC36D3471}" type="pres">
      <dgm:prSet presAssocID="{2874B48A-0283-4928-BB2C-2DB1429BC196}" presName="Name17" presStyleLbl="parChTrans1D3" presStyleIdx="3" presStyleCnt="7"/>
      <dgm:spPr/>
    </dgm:pt>
    <dgm:pt modelId="{E5AEC612-BF9C-4EF1-B2C9-9094F272373A}" type="pres">
      <dgm:prSet presAssocID="{14B568CA-8D01-4DD8-AF65-4D9D01913398}" presName="hierRoot3" presStyleCnt="0"/>
      <dgm:spPr/>
    </dgm:pt>
    <dgm:pt modelId="{82723E4D-0AF7-4A0D-9939-AEC1161B462D}" type="pres">
      <dgm:prSet presAssocID="{14B568CA-8D01-4DD8-AF65-4D9D01913398}" presName="composite3" presStyleCnt="0"/>
      <dgm:spPr/>
    </dgm:pt>
    <dgm:pt modelId="{0D0BF15A-23E9-4A9F-8318-0429FBC4D6BC}" type="pres">
      <dgm:prSet presAssocID="{14B568CA-8D01-4DD8-AF65-4D9D01913398}" presName="background3" presStyleLbl="node3" presStyleIdx="3" presStyleCnt="7"/>
      <dgm:spPr/>
    </dgm:pt>
    <dgm:pt modelId="{6634BF70-808F-426E-BD42-E363C49ECA60}" type="pres">
      <dgm:prSet presAssocID="{14B568CA-8D01-4DD8-AF65-4D9D01913398}" presName="text3" presStyleLbl="fgAcc3" presStyleIdx="3" presStyleCnt="7" custScaleY="121279" custLinFactNeighborX="9517" custLinFactNeighborY="-5282">
        <dgm:presLayoutVars>
          <dgm:chPref val="3"/>
        </dgm:presLayoutVars>
      </dgm:prSet>
      <dgm:spPr/>
    </dgm:pt>
    <dgm:pt modelId="{414C1AA6-AFE5-44AE-8408-93E93A4D19F1}" type="pres">
      <dgm:prSet presAssocID="{14B568CA-8D01-4DD8-AF65-4D9D01913398}" presName="hierChild4" presStyleCnt="0"/>
      <dgm:spPr/>
    </dgm:pt>
    <dgm:pt modelId="{50378E78-44DB-4944-A152-F873198CADC8}" type="pres">
      <dgm:prSet presAssocID="{F6A0A078-57DE-4B4D-A5F8-B75E72293B99}" presName="Name17" presStyleLbl="parChTrans1D3" presStyleIdx="4" presStyleCnt="7"/>
      <dgm:spPr/>
    </dgm:pt>
    <dgm:pt modelId="{D293CD7D-960D-4AFC-94C9-57E362F2BF59}" type="pres">
      <dgm:prSet presAssocID="{EAFF9E6D-8AAB-4B17-817F-2F4DC7CB2983}" presName="hierRoot3" presStyleCnt="0"/>
      <dgm:spPr/>
    </dgm:pt>
    <dgm:pt modelId="{3D2B567C-8C5F-4903-9F74-B783B43E0BE3}" type="pres">
      <dgm:prSet presAssocID="{EAFF9E6D-8AAB-4B17-817F-2F4DC7CB2983}" presName="composite3" presStyleCnt="0"/>
      <dgm:spPr/>
    </dgm:pt>
    <dgm:pt modelId="{0021562F-F81D-4601-BA72-EE0CC4D278C0}" type="pres">
      <dgm:prSet presAssocID="{EAFF9E6D-8AAB-4B17-817F-2F4DC7CB2983}" presName="background3" presStyleLbl="node3" presStyleIdx="4" presStyleCnt="7"/>
      <dgm:spPr/>
    </dgm:pt>
    <dgm:pt modelId="{669166E1-CB89-41BC-94FC-881B4B15EFD7}" type="pres">
      <dgm:prSet presAssocID="{EAFF9E6D-8AAB-4B17-817F-2F4DC7CB2983}" presName="text3" presStyleLbl="fgAcc3" presStyleIdx="4" presStyleCnt="7" custScaleY="121279" custLinFactNeighborX="9517" custLinFactNeighborY="-5282">
        <dgm:presLayoutVars>
          <dgm:chPref val="3"/>
        </dgm:presLayoutVars>
      </dgm:prSet>
      <dgm:spPr/>
    </dgm:pt>
    <dgm:pt modelId="{3B1A6133-E6B4-479A-8600-767ED8896B98}" type="pres">
      <dgm:prSet presAssocID="{EAFF9E6D-8AAB-4B17-817F-2F4DC7CB2983}" presName="hierChild4" presStyleCnt="0"/>
      <dgm:spPr/>
    </dgm:pt>
    <dgm:pt modelId="{36B7B565-0066-4F7A-9A1F-91780B0D1C83}" type="pres">
      <dgm:prSet presAssocID="{A059C67C-B9EA-4F52-85F2-C05DD3817B0F}" presName="Name10" presStyleLbl="parChTrans1D2" presStyleIdx="2" presStyleCnt="3"/>
      <dgm:spPr/>
    </dgm:pt>
    <dgm:pt modelId="{3E2D8167-A8B1-44D0-974D-18578C268C3A}" type="pres">
      <dgm:prSet presAssocID="{F784F928-CD27-4400-A41F-18265CF3E65C}" presName="hierRoot2" presStyleCnt="0"/>
      <dgm:spPr/>
    </dgm:pt>
    <dgm:pt modelId="{BD6468E0-9C43-4829-996C-969836982E4C}" type="pres">
      <dgm:prSet presAssocID="{F784F928-CD27-4400-A41F-18265CF3E65C}" presName="composite2" presStyleCnt="0"/>
      <dgm:spPr/>
    </dgm:pt>
    <dgm:pt modelId="{FC232F62-0904-4AB6-AF93-7118E2BEF9ED}" type="pres">
      <dgm:prSet presAssocID="{F784F928-CD27-4400-A41F-18265CF3E65C}" presName="background2" presStyleLbl="node2" presStyleIdx="2" presStyleCnt="3"/>
      <dgm:spPr/>
    </dgm:pt>
    <dgm:pt modelId="{35ECE29A-AD3E-43B9-9216-A990676821ED}" type="pres">
      <dgm:prSet presAssocID="{F784F928-CD27-4400-A41F-18265CF3E65C}" presName="text2" presStyleLbl="fgAcc2" presStyleIdx="2" presStyleCnt="3" custScaleY="121279" custLinFactNeighborX="-7401" custLinFactNeighborY="-14707">
        <dgm:presLayoutVars>
          <dgm:chPref val="3"/>
        </dgm:presLayoutVars>
      </dgm:prSet>
      <dgm:spPr/>
    </dgm:pt>
    <dgm:pt modelId="{6A878042-BDB6-4379-AEA1-A25CC489696D}" type="pres">
      <dgm:prSet presAssocID="{F784F928-CD27-4400-A41F-18265CF3E65C}" presName="hierChild3" presStyleCnt="0"/>
      <dgm:spPr/>
    </dgm:pt>
    <dgm:pt modelId="{446E0458-9FA5-419C-AB0D-1ADA6E441935}" type="pres">
      <dgm:prSet presAssocID="{2C7B7A53-B84E-4A6E-8089-D6C9C485BBB9}" presName="Name17" presStyleLbl="parChTrans1D3" presStyleIdx="5" presStyleCnt="7"/>
      <dgm:spPr/>
    </dgm:pt>
    <dgm:pt modelId="{6A258C6F-8B78-447E-A4A1-C9552EC9CE9C}" type="pres">
      <dgm:prSet presAssocID="{BE417EB1-59F8-43FA-B1C5-3CBB6C9B601F}" presName="hierRoot3" presStyleCnt="0"/>
      <dgm:spPr/>
    </dgm:pt>
    <dgm:pt modelId="{009DFAD3-9F41-40C7-BADF-3E1C7AD6D7BF}" type="pres">
      <dgm:prSet presAssocID="{BE417EB1-59F8-43FA-B1C5-3CBB6C9B601F}" presName="composite3" presStyleCnt="0"/>
      <dgm:spPr/>
    </dgm:pt>
    <dgm:pt modelId="{B0685D1D-CC04-48B7-91DB-59A043F6BA6F}" type="pres">
      <dgm:prSet presAssocID="{BE417EB1-59F8-43FA-B1C5-3CBB6C9B601F}" presName="background3" presStyleLbl="node3" presStyleIdx="5" presStyleCnt="7"/>
      <dgm:spPr/>
    </dgm:pt>
    <dgm:pt modelId="{6612515B-923D-4618-B511-D467505980BF}" type="pres">
      <dgm:prSet presAssocID="{BE417EB1-59F8-43FA-B1C5-3CBB6C9B601F}" presName="text3" presStyleLbl="fgAcc3" presStyleIdx="5" presStyleCnt="7" custScaleY="121279" custLinFactNeighborX="9517" custLinFactNeighborY="-5282">
        <dgm:presLayoutVars>
          <dgm:chPref val="3"/>
        </dgm:presLayoutVars>
      </dgm:prSet>
      <dgm:spPr/>
    </dgm:pt>
    <dgm:pt modelId="{18654164-A9D1-4E9D-BCF1-1E53936023BD}" type="pres">
      <dgm:prSet presAssocID="{BE417EB1-59F8-43FA-B1C5-3CBB6C9B601F}" presName="hierChild4" presStyleCnt="0"/>
      <dgm:spPr/>
    </dgm:pt>
    <dgm:pt modelId="{F8D83604-A7F9-4414-AB6B-B1493B1EBF25}" type="pres">
      <dgm:prSet presAssocID="{CC41E13C-A067-4B2E-85DB-42D9333242A3}" presName="Name17" presStyleLbl="parChTrans1D3" presStyleIdx="6" presStyleCnt="7"/>
      <dgm:spPr/>
    </dgm:pt>
    <dgm:pt modelId="{FB3BF508-6114-4CB0-A5D8-5CBD54BCD8E9}" type="pres">
      <dgm:prSet presAssocID="{27F2D387-ACC0-49B6-9993-E7472E8216AA}" presName="hierRoot3" presStyleCnt="0"/>
      <dgm:spPr/>
    </dgm:pt>
    <dgm:pt modelId="{03794CCC-69CF-4EFD-AAB1-E0C4346CC510}" type="pres">
      <dgm:prSet presAssocID="{27F2D387-ACC0-49B6-9993-E7472E8216AA}" presName="composite3" presStyleCnt="0"/>
      <dgm:spPr/>
    </dgm:pt>
    <dgm:pt modelId="{12CACBD1-71C4-4AB5-B7E0-BB620C43A604}" type="pres">
      <dgm:prSet presAssocID="{27F2D387-ACC0-49B6-9993-E7472E8216AA}" presName="background3" presStyleLbl="node3" presStyleIdx="6" presStyleCnt="7"/>
      <dgm:spPr/>
    </dgm:pt>
    <dgm:pt modelId="{E411C770-5772-4231-B400-24A6E7088B22}" type="pres">
      <dgm:prSet presAssocID="{27F2D387-ACC0-49B6-9993-E7472E8216AA}" presName="text3" presStyleLbl="fgAcc3" presStyleIdx="6" presStyleCnt="7" custScaleY="121279">
        <dgm:presLayoutVars>
          <dgm:chPref val="3"/>
        </dgm:presLayoutVars>
      </dgm:prSet>
      <dgm:spPr/>
    </dgm:pt>
    <dgm:pt modelId="{50E2CA03-71DB-41A0-A310-09769585A8E8}" type="pres">
      <dgm:prSet presAssocID="{27F2D387-ACC0-49B6-9993-E7472E8216AA}" presName="hierChild4" presStyleCnt="0"/>
      <dgm:spPr/>
    </dgm:pt>
  </dgm:ptLst>
  <dgm:cxnLst>
    <dgm:cxn modelId="{9DDCBD06-3AC4-4A7C-81C0-8A02FC7AB654}" srcId="{4F7C1198-20C0-45AE-A35E-393976248B2C}" destId="{B60174AA-F77C-4243-BD49-5FD241940266}" srcOrd="0" destOrd="0" parTransId="{DA53DCB8-3606-4CFB-9F48-2A48BCCE3A8B}" sibTransId="{2935E2A8-F7D5-4A84-9219-F2A951CF8840}"/>
    <dgm:cxn modelId="{F99F6D11-8080-4CD5-879A-F2D28716F3C1}" type="presOf" srcId="{5F343972-5848-4080-833F-D9B2D3829C81}" destId="{69F4DA38-26DD-4C5C-A1A0-327B08651EEF}" srcOrd="0" destOrd="0" presId="urn:microsoft.com/office/officeart/2005/8/layout/hierarchy1"/>
    <dgm:cxn modelId="{5ED8A116-6638-44FF-A199-5745E1A6621A}" type="presOf" srcId="{3CBB91D3-330B-4877-BBEA-3B8275D9300B}" destId="{D6B1BE42-E483-4FB4-8902-D86900067F7E}" srcOrd="0" destOrd="0" presId="urn:microsoft.com/office/officeart/2005/8/layout/hierarchy1"/>
    <dgm:cxn modelId="{F88D0017-E052-4C58-852D-63148BD9AE7E}" type="presOf" srcId="{7C1595B9-A0A6-46A6-AF57-A4A0359C9302}" destId="{6B552834-78E5-40E9-9AE8-08D278A0A601}" srcOrd="0" destOrd="0" presId="urn:microsoft.com/office/officeart/2005/8/layout/hierarchy1"/>
    <dgm:cxn modelId="{38F5721E-4E41-414A-9B7D-4F6D8C4931EF}" type="presOf" srcId="{2C7B7A53-B84E-4A6E-8089-D6C9C485BBB9}" destId="{446E0458-9FA5-419C-AB0D-1ADA6E441935}" srcOrd="0" destOrd="0" presId="urn:microsoft.com/office/officeart/2005/8/layout/hierarchy1"/>
    <dgm:cxn modelId="{3F7EBA21-4A61-49E5-8680-064350B7C5F7}" type="presOf" srcId="{27F2D387-ACC0-49B6-9993-E7472E8216AA}" destId="{E411C770-5772-4231-B400-24A6E7088B22}" srcOrd="0" destOrd="0" presId="urn:microsoft.com/office/officeart/2005/8/layout/hierarchy1"/>
    <dgm:cxn modelId="{8A8C1722-D6E2-41A1-874E-987C59EBEDE8}" type="presOf" srcId="{376CFAEC-367E-4F15-B56D-A662B11EA06B}" destId="{D14B6687-C065-4A02-9ECE-BE255BE100C5}" srcOrd="0" destOrd="0" presId="urn:microsoft.com/office/officeart/2005/8/layout/hierarchy1"/>
    <dgm:cxn modelId="{C643DD27-6ADD-44F0-B13C-C4DFF1BA1C2A}" type="presOf" srcId="{2874B48A-0283-4928-BB2C-2DB1429BC196}" destId="{D3EC9D2B-775A-4A3A-9476-8C7CC36D3471}" srcOrd="0" destOrd="0" presId="urn:microsoft.com/office/officeart/2005/8/layout/hierarchy1"/>
    <dgm:cxn modelId="{75819B28-B77B-47CE-B7C9-B2924C3AF188}" srcId="{F784F928-CD27-4400-A41F-18265CF3E65C}" destId="{BE417EB1-59F8-43FA-B1C5-3CBB6C9B601F}" srcOrd="0" destOrd="0" parTransId="{2C7B7A53-B84E-4A6E-8089-D6C9C485BBB9}" sibTransId="{35B3FADF-8440-4179-AA8E-9B3123B51AFF}"/>
    <dgm:cxn modelId="{5B393F34-286A-46BB-89B9-9BBB2AD9BE11}" srcId="{376CFAEC-367E-4F15-B56D-A662B11EA06B}" destId="{A79FE8A0-AAC7-472F-A3D2-1E5DF62D2558}" srcOrd="0" destOrd="0" parTransId="{7C1595B9-A0A6-46A6-AF57-A4A0359C9302}" sibTransId="{17DA963E-3CBD-44E2-B492-EC21B3BDE4D0}"/>
    <dgm:cxn modelId="{B194555D-F7CC-430E-9B1A-B87CEF8E4099}" type="presOf" srcId="{EAFF9E6D-8AAB-4B17-817F-2F4DC7CB2983}" destId="{669166E1-CB89-41BC-94FC-881B4B15EFD7}" srcOrd="0" destOrd="0" presId="urn:microsoft.com/office/officeart/2005/8/layout/hierarchy1"/>
    <dgm:cxn modelId="{2AA5E35F-02E4-4872-B738-3858872DA9E4}" type="presOf" srcId="{F6A0A078-57DE-4B4D-A5F8-B75E72293B99}" destId="{50378E78-44DB-4944-A152-F873198CADC8}" srcOrd="0" destOrd="0" presId="urn:microsoft.com/office/officeart/2005/8/layout/hierarchy1"/>
    <dgm:cxn modelId="{C148D560-4A5B-4DEE-80E6-4E5E33E908EA}" type="presOf" srcId="{BE417EB1-59F8-43FA-B1C5-3CBB6C9B601F}" destId="{6612515B-923D-4618-B511-D467505980BF}" srcOrd="0" destOrd="0" presId="urn:microsoft.com/office/officeart/2005/8/layout/hierarchy1"/>
    <dgm:cxn modelId="{FAF6F466-E578-4C38-A6F1-797F2D709866}" type="presOf" srcId="{4A914272-495B-450D-AD36-E1BE685842CD}" destId="{17144053-B7B0-4692-98C2-6E516695968F}" srcOrd="0" destOrd="0" presId="urn:microsoft.com/office/officeart/2005/8/layout/hierarchy1"/>
    <dgm:cxn modelId="{34B21368-F0E8-4177-A0D1-548D9300E134}" srcId="{376CFAEC-367E-4F15-B56D-A662B11EA06B}" destId="{EAFF9E6D-8AAB-4B17-817F-2F4DC7CB2983}" srcOrd="2" destOrd="0" parTransId="{F6A0A078-57DE-4B4D-A5F8-B75E72293B99}" sibTransId="{3864CAA4-D8A2-44A2-BAFB-4FB527CB9235}"/>
    <dgm:cxn modelId="{BFC6A668-C851-4467-858A-2F4D7371049E}" type="presOf" srcId="{B60174AA-F77C-4243-BD49-5FD241940266}" destId="{59588A27-2563-448D-A131-69F7FA139DD7}" srcOrd="0" destOrd="0" presId="urn:microsoft.com/office/officeart/2005/8/layout/hierarchy1"/>
    <dgm:cxn modelId="{1C97556C-601F-42E5-AFAA-6207FF9506E4}" type="presOf" srcId="{CC41E13C-A067-4B2E-85DB-42D9333242A3}" destId="{F8D83604-A7F9-4414-AB6B-B1493B1EBF25}" srcOrd="0" destOrd="0" presId="urn:microsoft.com/office/officeart/2005/8/layout/hierarchy1"/>
    <dgm:cxn modelId="{22853980-1362-46E6-8D51-5B7671C0EF4B}" srcId="{4A914272-495B-450D-AD36-E1BE685842CD}" destId="{F784F928-CD27-4400-A41F-18265CF3E65C}" srcOrd="2" destOrd="0" parTransId="{A059C67C-B9EA-4F52-85F2-C05DD3817B0F}" sibTransId="{99D14680-225F-4519-8B70-132006A6ED92}"/>
    <dgm:cxn modelId="{3626E180-69A5-44BE-85E5-CF099C60EF4A}" type="presOf" srcId="{14B568CA-8D01-4DD8-AF65-4D9D01913398}" destId="{6634BF70-808F-426E-BD42-E363C49ECA60}" srcOrd="0" destOrd="0" presId="urn:microsoft.com/office/officeart/2005/8/layout/hierarchy1"/>
    <dgm:cxn modelId="{83A52A84-39A9-4FA4-8382-0C9A36923325}" type="presOf" srcId="{A059C67C-B9EA-4F52-85F2-C05DD3817B0F}" destId="{36B7B565-0066-4F7A-9A1F-91780B0D1C83}" srcOrd="0" destOrd="0" presId="urn:microsoft.com/office/officeart/2005/8/layout/hierarchy1"/>
    <dgm:cxn modelId="{EF98C68F-9024-4224-9CDE-D766FE1623DC}" srcId="{4A914272-495B-450D-AD36-E1BE685842CD}" destId="{376CFAEC-367E-4F15-B56D-A662B11EA06B}" srcOrd="1" destOrd="0" parTransId="{3CBB91D3-330B-4877-BBEA-3B8275D9300B}" sibTransId="{B1FF5D22-7DA9-48B5-B60F-6E29F60428A8}"/>
    <dgm:cxn modelId="{5D405996-4D34-4D9D-A0CC-DCCD2AB7FB26}" type="presOf" srcId="{A53D2D4E-177F-42F3-8CF9-5455A22DE0FF}" destId="{FCE8BA47-D141-4F3A-AD15-1709A2B41169}" srcOrd="0" destOrd="0" presId="urn:microsoft.com/office/officeart/2005/8/layout/hierarchy1"/>
    <dgm:cxn modelId="{2909EE9D-77B5-409D-991B-1862CF677AFA}" type="presOf" srcId="{72F711B0-C6EE-4117-A972-4D503E29C6C4}" destId="{948DF286-1CB0-4D97-86F7-E3CD29665644}" srcOrd="0" destOrd="0" presId="urn:microsoft.com/office/officeart/2005/8/layout/hierarchy1"/>
    <dgm:cxn modelId="{D28D2DA3-9769-4A82-9AB6-7C9A358E5AC7}" srcId="{4F7C1198-20C0-45AE-A35E-393976248B2C}" destId="{E74BAEA9-6175-41D4-81EB-E2B944CCFF5F}" srcOrd="1" destOrd="0" parTransId="{5F343972-5848-4080-833F-D9B2D3829C81}" sibTransId="{ECC42393-A8D6-478D-96C5-212F597DD7CD}"/>
    <dgm:cxn modelId="{ADA966A3-9B90-4696-A972-56DBE5F9E99B}" srcId="{376CFAEC-367E-4F15-B56D-A662B11EA06B}" destId="{14B568CA-8D01-4DD8-AF65-4D9D01913398}" srcOrd="1" destOrd="0" parTransId="{2874B48A-0283-4928-BB2C-2DB1429BC196}" sibTransId="{B58D4DCB-7220-4FFE-91BE-C9474B1ACBC2}"/>
    <dgm:cxn modelId="{F4D9D3AE-F012-4E9C-B74D-26BB5DAC002C}" type="presOf" srcId="{DA53DCB8-3606-4CFB-9F48-2A48BCCE3A8B}" destId="{EEA2E9DA-882A-4FC4-96C9-02EAFB3D4E4C}" srcOrd="0" destOrd="0" presId="urn:microsoft.com/office/officeart/2005/8/layout/hierarchy1"/>
    <dgm:cxn modelId="{333D1EBD-79D2-4252-AA3B-D5435FDA0E44}" type="presOf" srcId="{A79FE8A0-AAC7-472F-A3D2-1E5DF62D2558}" destId="{23F0FDE5-DD5A-457A-8310-2CC8CF8E466E}" srcOrd="0" destOrd="0" presId="urn:microsoft.com/office/officeart/2005/8/layout/hierarchy1"/>
    <dgm:cxn modelId="{4AB44AC2-4F02-4F78-9649-DBC4505DCFD2}" type="presOf" srcId="{4F7C1198-20C0-45AE-A35E-393976248B2C}" destId="{0F596989-4524-482A-85BA-413B6A86292A}" srcOrd="0" destOrd="0" presId="urn:microsoft.com/office/officeart/2005/8/layout/hierarchy1"/>
    <dgm:cxn modelId="{7DBE0DCA-E885-4729-A233-971DECC162A1}" type="presOf" srcId="{E74BAEA9-6175-41D4-81EB-E2B944CCFF5F}" destId="{AC72051C-5084-41EA-84FE-4A310AAB82E8}" srcOrd="0" destOrd="0" presId="urn:microsoft.com/office/officeart/2005/8/layout/hierarchy1"/>
    <dgm:cxn modelId="{FB6755D5-145D-4FB4-BECC-838119211FAC}" srcId="{4A914272-495B-450D-AD36-E1BE685842CD}" destId="{4F7C1198-20C0-45AE-A35E-393976248B2C}" srcOrd="0" destOrd="0" parTransId="{72F711B0-C6EE-4117-A972-4D503E29C6C4}" sibTransId="{5354C61A-1901-469B-94BB-CFB04AF6E12D}"/>
    <dgm:cxn modelId="{FFA79DE7-B3D8-4029-9F75-ABAE487D1324}" type="presOf" srcId="{F784F928-CD27-4400-A41F-18265CF3E65C}" destId="{35ECE29A-AD3E-43B9-9216-A990676821ED}" srcOrd="0" destOrd="0" presId="urn:microsoft.com/office/officeart/2005/8/layout/hierarchy1"/>
    <dgm:cxn modelId="{B82DCAEC-6586-497B-B9DE-8EDBDBCEBDB1}" srcId="{A53D2D4E-177F-42F3-8CF9-5455A22DE0FF}" destId="{4A914272-495B-450D-AD36-E1BE685842CD}" srcOrd="0" destOrd="0" parTransId="{BFC29375-7265-45F8-AC58-2DD51FB87B58}" sibTransId="{1E49D1A0-8990-4BCF-ABC6-72D84F9EED63}"/>
    <dgm:cxn modelId="{A78B27FE-B25C-47D8-A7BB-7D18AE8C7711}" srcId="{F784F928-CD27-4400-A41F-18265CF3E65C}" destId="{27F2D387-ACC0-49B6-9993-E7472E8216AA}" srcOrd="1" destOrd="0" parTransId="{CC41E13C-A067-4B2E-85DB-42D9333242A3}" sibTransId="{DB5325FE-1F30-4DF2-81DA-9D44EC8C30FC}"/>
    <dgm:cxn modelId="{AA060166-51E6-4573-9ACB-584930CBB4ED}" type="presParOf" srcId="{FCE8BA47-D141-4F3A-AD15-1709A2B41169}" destId="{77096824-B95B-4E83-8313-CBCBD018F689}" srcOrd="0" destOrd="0" presId="urn:microsoft.com/office/officeart/2005/8/layout/hierarchy1"/>
    <dgm:cxn modelId="{E848C3E9-F9F3-43AC-8CA8-D6192B2AF678}" type="presParOf" srcId="{77096824-B95B-4E83-8313-CBCBD018F689}" destId="{B3E9B4F4-7E26-47C5-82E7-7A21001CDBF8}" srcOrd="0" destOrd="0" presId="urn:microsoft.com/office/officeart/2005/8/layout/hierarchy1"/>
    <dgm:cxn modelId="{95AFE925-E004-45B8-9A49-7FD9FD3E8FE2}" type="presParOf" srcId="{B3E9B4F4-7E26-47C5-82E7-7A21001CDBF8}" destId="{B3D226EF-DBED-47F2-802B-64650FE6A533}" srcOrd="0" destOrd="0" presId="urn:microsoft.com/office/officeart/2005/8/layout/hierarchy1"/>
    <dgm:cxn modelId="{1B55868A-CB6E-42B2-8769-29322385D8D8}" type="presParOf" srcId="{B3E9B4F4-7E26-47C5-82E7-7A21001CDBF8}" destId="{17144053-B7B0-4692-98C2-6E516695968F}" srcOrd="1" destOrd="0" presId="urn:microsoft.com/office/officeart/2005/8/layout/hierarchy1"/>
    <dgm:cxn modelId="{2133C1DD-4262-4F1B-AE95-A31F4BED8E60}" type="presParOf" srcId="{77096824-B95B-4E83-8313-CBCBD018F689}" destId="{F4C538A5-A75E-4A67-A4C9-287FE2A743E2}" srcOrd="1" destOrd="0" presId="urn:microsoft.com/office/officeart/2005/8/layout/hierarchy1"/>
    <dgm:cxn modelId="{B3B20FEC-4D92-4006-AFC9-EFF74B06D46A}" type="presParOf" srcId="{F4C538A5-A75E-4A67-A4C9-287FE2A743E2}" destId="{948DF286-1CB0-4D97-86F7-E3CD29665644}" srcOrd="0" destOrd="0" presId="urn:microsoft.com/office/officeart/2005/8/layout/hierarchy1"/>
    <dgm:cxn modelId="{5EF732A8-5C61-4FFD-A4DD-C86A87A5E9AD}" type="presParOf" srcId="{F4C538A5-A75E-4A67-A4C9-287FE2A743E2}" destId="{4A6F1391-4152-4C3E-BD89-8E92811412A0}" srcOrd="1" destOrd="0" presId="urn:microsoft.com/office/officeart/2005/8/layout/hierarchy1"/>
    <dgm:cxn modelId="{97C90B8A-EC1A-40E3-919A-4368A7055C86}" type="presParOf" srcId="{4A6F1391-4152-4C3E-BD89-8E92811412A0}" destId="{E18C1E8A-D3E0-4F29-B0E6-2F4D491F65D8}" srcOrd="0" destOrd="0" presId="urn:microsoft.com/office/officeart/2005/8/layout/hierarchy1"/>
    <dgm:cxn modelId="{2D1D603D-5AB1-4573-A8CF-97E2B7D08CF7}" type="presParOf" srcId="{E18C1E8A-D3E0-4F29-B0E6-2F4D491F65D8}" destId="{BDACA902-EA5A-40A0-84CF-DE306941DB44}" srcOrd="0" destOrd="0" presId="urn:microsoft.com/office/officeart/2005/8/layout/hierarchy1"/>
    <dgm:cxn modelId="{56035632-7442-4194-9C98-1610FCA09E0C}" type="presParOf" srcId="{E18C1E8A-D3E0-4F29-B0E6-2F4D491F65D8}" destId="{0F596989-4524-482A-85BA-413B6A86292A}" srcOrd="1" destOrd="0" presId="urn:microsoft.com/office/officeart/2005/8/layout/hierarchy1"/>
    <dgm:cxn modelId="{8EB49642-84C9-438A-A30E-2C7AA7D78AB5}" type="presParOf" srcId="{4A6F1391-4152-4C3E-BD89-8E92811412A0}" destId="{CF43B005-C83D-4DBC-AD31-91B56E01BC1B}" srcOrd="1" destOrd="0" presId="urn:microsoft.com/office/officeart/2005/8/layout/hierarchy1"/>
    <dgm:cxn modelId="{EAB321A0-8BCB-48FA-A9C2-8060A4D86202}" type="presParOf" srcId="{CF43B005-C83D-4DBC-AD31-91B56E01BC1B}" destId="{EEA2E9DA-882A-4FC4-96C9-02EAFB3D4E4C}" srcOrd="0" destOrd="0" presId="urn:microsoft.com/office/officeart/2005/8/layout/hierarchy1"/>
    <dgm:cxn modelId="{EF0F48BD-67BB-497C-972C-5AD5918FD225}" type="presParOf" srcId="{CF43B005-C83D-4DBC-AD31-91B56E01BC1B}" destId="{A81AD52A-C21B-4EE6-8519-F05F85238CD8}" srcOrd="1" destOrd="0" presId="urn:microsoft.com/office/officeart/2005/8/layout/hierarchy1"/>
    <dgm:cxn modelId="{383130A4-DB26-40D0-A73D-0D5DB819FDE2}" type="presParOf" srcId="{A81AD52A-C21B-4EE6-8519-F05F85238CD8}" destId="{E842A3AF-CF61-4703-A19B-7D3C526A34C5}" srcOrd="0" destOrd="0" presId="urn:microsoft.com/office/officeart/2005/8/layout/hierarchy1"/>
    <dgm:cxn modelId="{E90C982F-63AD-4A4F-A5C6-6A2FED45C184}" type="presParOf" srcId="{E842A3AF-CF61-4703-A19B-7D3C526A34C5}" destId="{7D0EE220-DEAA-488D-88F0-F05060736888}" srcOrd="0" destOrd="0" presId="urn:microsoft.com/office/officeart/2005/8/layout/hierarchy1"/>
    <dgm:cxn modelId="{8A8E93CD-9C6E-49EC-90FF-55561CE6BC1A}" type="presParOf" srcId="{E842A3AF-CF61-4703-A19B-7D3C526A34C5}" destId="{59588A27-2563-448D-A131-69F7FA139DD7}" srcOrd="1" destOrd="0" presId="urn:microsoft.com/office/officeart/2005/8/layout/hierarchy1"/>
    <dgm:cxn modelId="{AB1AD049-8887-4235-A15A-95F3C3F3B48D}" type="presParOf" srcId="{A81AD52A-C21B-4EE6-8519-F05F85238CD8}" destId="{2CABFCEC-C443-4AB7-9CC3-15F2F4F55F37}" srcOrd="1" destOrd="0" presId="urn:microsoft.com/office/officeart/2005/8/layout/hierarchy1"/>
    <dgm:cxn modelId="{C677B91C-4308-4DCA-96F9-F6528B46FBAD}" type="presParOf" srcId="{CF43B005-C83D-4DBC-AD31-91B56E01BC1B}" destId="{69F4DA38-26DD-4C5C-A1A0-327B08651EEF}" srcOrd="2" destOrd="0" presId="urn:microsoft.com/office/officeart/2005/8/layout/hierarchy1"/>
    <dgm:cxn modelId="{1C383DA8-A24E-479B-9DA7-F6F09872FB17}" type="presParOf" srcId="{CF43B005-C83D-4DBC-AD31-91B56E01BC1B}" destId="{56CB94EB-479F-4979-AFCE-86D01FDFE8F7}" srcOrd="3" destOrd="0" presId="urn:microsoft.com/office/officeart/2005/8/layout/hierarchy1"/>
    <dgm:cxn modelId="{9E9FC6EC-C5F0-49F0-8AA4-62E6B0BF4DC7}" type="presParOf" srcId="{56CB94EB-479F-4979-AFCE-86D01FDFE8F7}" destId="{D47B17C7-E18F-4442-B8AA-8B9D3DCCCB8C}" srcOrd="0" destOrd="0" presId="urn:microsoft.com/office/officeart/2005/8/layout/hierarchy1"/>
    <dgm:cxn modelId="{A9079C3D-E258-4716-9892-4888BBBC00DA}" type="presParOf" srcId="{D47B17C7-E18F-4442-B8AA-8B9D3DCCCB8C}" destId="{970B6C49-2814-49C3-92DE-03A4A8D3EA5D}" srcOrd="0" destOrd="0" presId="urn:microsoft.com/office/officeart/2005/8/layout/hierarchy1"/>
    <dgm:cxn modelId="{029364C3-82C0-492A-935A-D650507177DE}" type="presParOf" srcId="{D47B17C7-E18F-4442-B8AA-8B9D3DCCCB8C}" destId="{AC72051C-5084-41EA-84FE-4A310AAB82E8}" srcOrd="1" destOrd="0" presId="urn:microsoft.com/office/officeart/2005/8/layout/hierarchy1"/>
    <dgm:cxn modelId="{EC56CE6B-6A96-472B-B163-8ED0C772986A}" type="presParOf" srcId="{56CB94EB-479F-4979-AFCE-86D01FDFE8F7}" destId="{BC0E5D7A-8AF8-44F3-B734-4C05A8A355C4}" srcOrd="1" destOrd="0" presId="urn:microsoft.com/office/officeart/2005/8/layout/hierarchy1"/>
    <dgm:cxn modelId="{D6D7C4E8-1205-444F-B897-8CB196D9237C}" type="presParOf" srcId="{F4C538A5-A75E-4A67-A4C9-287FE2A743E2}" destId="{D6B1BE42-E483-4FB4-8902-D86900067F7E}" srcOrd="2" destOrd="0" presId="urn:microsoft.com/office/officeart/2005/8/layout/hierarchy1"/>
    <dgm:cxn modelId="{206053AB-23FA-4606-B8A3-78DA4A335930}" type="presParOf" srcId="{F4C538A5-A75E-4A67-A4C9-287FE2A743E2}" destId="{6AC34372-4D8B-428B-80CD-7BB2CE689508}" srcOrd="3" destOrd="0" presId="urn:microsoft.com/office/officeart/2005/8/layout/hierarchy1"/>
    <dgm:cxn modelId="{DE32B065-E469-4E81-A073-D8FBC1938804}" type="presParOf" srcId="{6AC34372-4D8B-428B-80CD-7BB2CE689508}" destId="{5A087C96-E418-46EC-AA6F-A525E9D62C3A}" srcOrd="0" destOrd="0" presId="urn:microsoft.com/office/officeart/2005/8/layout/hierarchy1"/>
    <dgm:cxn modelId="{B8AFEF6F-04BF-43C8-A1B8-8290D9D92186}" type="presParOf" srcId="{5A087C96-E418-46EC-AA6F-A525E9D62C3A}" destId="{D8C6BE73-B464-45DD-B15A-0F2356FC7370}" srcOrd="0" destOrd="0" presId="urn:microsoft.com/office/officeart/2005/8/layout/hierarchy1"/>
    <dgm:cxn modelId="{1C2D3014-3FD1-4961-8C9A-5EF30270CC66}" type="presParOf" srcId="{5A087C96-E418-46EC-AA6F-A525E9D62C3A}" destId="{D14B6687-C065-4A02-9ECE-BE255BE100C5}" srcOrd="1" destOrd="0" presId="urn:microsoft.com/office/officeart/2005/8/layout/hierarchy1"/>
    <dgm:cxn modelId="{E3A5698D-67DB-4B31-A5FA-C10C802F63AA}" type="presParOf" srcId="{6AC34372-4D8B-428B-80CD-7BB2CE689508}" destId="{4399EE2A-2133-41A7-9416-4CD89B09226C}" srcOrd="1" destOrd="0" presId="urn:microsoft.com/office/officeart/2005/8/layout/hierarchy1"/>
    <dgm:cxn modelId="{D53793BE-8E3F-4C39-AD83-8097F0D84D5E}" type="presParOf" srcId="{4399EE2A-2133-41A7-9416-4CD89B09226C}" destId="{6B552834-78E5-40E9-9AE8-08D278A0A601}" srcOrd="0" destOrd="0" presId="urn:microsoft.com/office/officeart/2005/8/layout/hierarchy1"/>
    <dgm:cxn modelId="{32B8A4FB-5265-4C6F-88C2-F4B250BFF776}" type="presParOf" srcId="{4399EE2A-2133-41A7-9416-4CD89B09226C}" destId="{7E254BB3-00F0-4034-8166-BF8A94C6118E}" srcOrd="1" destOrd="0" presId="urn:microsoft.com/office/officeart/2005/8/layout/hierarchy1"/>
    <dgm:cxn modelId="{42F82FC5-1143-43DD-815E-668E6FAD2790}" type="presParOf" srcId="{7E254BB3-00F0-4034-8166-BF8A94C6118E}" destId="{51E6AF3A-FE99-49CF-8DBF-D1E4AE4C4D58}" srcOrd="0" destOrd="0" presId="urn:microsoft.com/office/officeart/2005/8/layout/hierarchy1"/>
    <dgm:cxn modelId="{E0C3CAB2-967E-4B25-A072-2639E60AF45E}" type="presParOf" srcId="{51E6AF3A-FE99-49CF-8DBF-D1E4AE4C4D58}" destId="{31CAE857-C209-4BEB-958E-9A207B4642DD}" srcOrd="0" destOrd="0" presId="urn:microsoft.com/office/officeart/2005/8/layout/hierarchy1"/>
    <dgm:cxn modelId="{9FF57944-87A4-4BE5-94B0-7BDC0D16BC32}" type="presParOf" srcId="{51E6AF3A-FE99-49CF-8DBF-D1E4AE4C4D58}" destId="{23F0FDE5-DD5A-457A-8310-2CC8CF8E466E}" srcOrd="1" destOrd="0" presId="urn:microsoft.com/office/officeart/2005/8/layout/hierarchy1"/>
    <dgm:cxn modelId="{DEE3DD91-0AA9-44D7-9C4D-24B7F10241B0}" type="presParOf" srcId="{7E254BB3-00F0-4034-8166-BF8A94C6118E}" destId="{B8896A76-04DB-44CB-BE16-01BB13FDD695}" srcOrd="1" destOrd="0" presId="urn:microsoft.com/office/officeart/2005/8/layout/hierarchy1"/>
    <dgm:cxn modelId="{2104B553-D732-4F8F-91F8-D1FFE32E7E0A}" type="presParOf" srcId="{4399EE2A-2133-41A7-9416-4CD89B09226C}" destId="{D3EC9D2B-775A-4A3A-9476-8C7CC36D3471}" srcOrd="2" destOrd="0" presId="urn:microsoft.com/office/officeart/2005/8/layout/hierarchy1"/>
    <dgm:cxn modelId="{6DF87585-F3E3-4042-83D3-3CBC1BF4C123}" type="presParOf" srcId="{4399EE2A-2133-41A7-9416-4CD89B09226C}" destId="{E5AEC612-BF9C-4EF1-B2C9-9094F272373A}" srcOrd="3" destOrd="0" presId="urn:microsoft.com/office/officeart/2005/8/layout/hierarchy1"/>
    <dgm:cxn modelId="{C4EE45B8-5D79-448D-9DDC-999D20A339EC}" type="presParOf" srcId="{E5AEC612-BF9C-4EF1-B2C9-9094F272373A}" destId="{82723E4D-0AF7-4A0D-9939-AEC1161B462D}" srcOrd="0" destOrd="0" presId="urn:microsoft.com/office/officeart/2005/8/layout/hierarchy1"/>
    <dgm:cxn modelId="{DDA5FF93-16C1-478D-AC95-7F5D3F2C37CC}" type="presParOf" srcId="{82723E4D-0AF7-4A0D-9939-AEC1161B462D}" destId="{0D0BF15A-23E9-4A9F-8318-0429FBC4D6BC}" srcOrd="0" destOrd="0" presId="urn:microsoft.com/office/officeart/2005/8/layout/hierarchy1"/>
    <dgm:cxn modelId="{632E3DB1-865C-492D-B51C-2B24B6CD261F}" type="presParOf" srcId="{82723E4D-0AF7-4A0D-9939-AEC1161B462D}" destId="{6634BF70-808F-426E-BD42-E363C49ECA60}" srcOrd="1" destOrd="0" presId="urn:microsoft.com/office/officeart/2005/8/layout/hierarchy1"/>
    <dgm:cxn modelId="{981C2233-2819-4713-ABE8-884D788B4C2C}" type="presParOf" srcId="{E5AEC612-BF9C-4EF1-B2C9-9094F272373A}" destId="{414C1AA6-AFE5-44AE-8408-93E93A4D19F1}" srcOrd="1" destOrd="0" presId="urn:microsoft.com/office/officeart/2005/8/layout/hierarchy1"/>
    <dgm:cxn modelId="{143D5F64-8EDB-492B-BAC7-C813C5DF051D}" type="presParOf" srcId="{4399EE2A-2133-41A7-9416-4CD89B09226C}" destId="{50378E78-44DB-4944-A152-F873198CADC8}" srcOrd="4" destOrd="0" presId="urn:microsoft.com/office/officeart/2005/8/layout/hierarchy1"/>
    <dgm:cxn modelId="{41333D4B-73F2-403D-8E3C-FD980A9AFA00}" type="presParOf" srcId="{4399EE2A-2133-41A7-9416-4CD89B09226C}" destId="{D293CD7D-960D-4AFC-94C9-57E362F2BF59}" srcOrd="5" destOrd="0" presId="urn:microsoft.com/office/officeart/2005/8/layout/hierarchy1"/>
    <dgm:cxn modelId="{6B3C5493-C1F2-48C4-BD40-0B53FE8671B5}" type="presParOf" srcId="{D293CD7D-960D-4AFC-94C9-57E362F2BF59}" destId="{3D2B567C-8C5F-4903-9F74-B783B43E0BE3}" srcOrd="0" destOrd="0" presId="urn:microsoft.com/office/officeart/2005/8/layout/hierarchy1"/>
    <dgm:cxn modelId="{FDF4DDC9-6234-41D2-97E6-1B66FCC36E86}" type="presParOf" srcId="{3D2B567C-8C5F-4903-9F74-B783B43E0BE3}" destId="{0021562F-F81D-4601-BA72-EE0CC4D278C0}" srcOrd="0" destOrd="0" presId="urn:microsoft.com/office/officeart/2005/8/layout/hierarchy1"/>
    <dgm:cxn modelId="{646CDE4B-780C-4A34-9452-3C7117AC49AE}" type="presParOf" srcId="{3D2B567C-8C5F-4903-9F74-B783B43E0BE3}" destId="{669166E1-CB89-41BC-94FC-881B4B15EFD7}" srcOrd="1" destOrd="0" presId="urn:microsoft.com/office/officeart/2005/8/layout/hierarchy1"/>
    <dgm:cxn modelId="{CAB479B8-6CBE-491B-8181-C0556B53A047}" type="presParOf" srcId="{D293CD7D-960D-4AFC-94C9-57E362F2BF59}" destId="{3B1A6133-E6B4-479A-8600-767ED8896B98}" srcOrd="1" destOrd="0" presId="urn:microsoft.com/office/officeart/2005/8/layout/hierarchy1"/>
    <dgm:cxn modelId="{5DA5827A-79AE-49FC-8396-45C38AA01471}" type="presParOf" srcId="{F4C538A5-A75E-4A67-A4C9-287FE2A743E2}" destId="{36B7B565-0066-4F7A-9A1F-91780B0D1C83}" srcOrd="4" destOrd="0" presId="urn:microsoft.com/office/officeart/2005/8/layout/hierarchy1"/>
    <dgm:cxn modelId="{331F4EEC-5DB3-4B93-ABF1-4AA8FF18F1C7}" type="presParOf" srcId="{F4C538A5-A75E-4A67-A4C9-287FE2A743E2}" destId="{3E2D8167-A8B1-44D0-974D-18578C268C3A}" srcOrd="5" destOrd="0" presId="urn:microsoft.com/office/officeart/2005/8/layout/hierarchy1"/>
    <dgm:cxn modelId="{91DBF980-D4F0-4894-9E6F-4347D2D12A63}" type="presParOf" srcId="{3E2D8167-A8B1-44D0-974D-18578C268C3A}" destId="{BD6468E0-9C43-4829-996C-969836982E4C}" srcOrd="0" destOrd="0" presId="urn:microsoft.com/office/officeart/2005/8/layout/hierarchy1"/>
    <dgm:cxn modelId="{E52E2E10-1523-4B2B-8EA9-C806C3C57B6B}" type="presParOf" srcId="{BD6468E0-9C43-4829-996C-969836982E4C}" destId="{FC232F62-0904-4AB6-AF93-7118E2BEF9ED}" srcOrd="0" destOrd="0" presId="urn:microsoft.com/office/officeart/2005/8/layout/hierarchy1"/>
    <dgm:cxn modelId="{3DFD683F-F7C3-412B-9F54-D2FE0C1A5104}" type="presParOf" srcId="{BD6468E0-9C43-4829-996C-969836982E4C}" destId="{35ECE29A-AD3E-43B9-9216-A990676821ED}" srcOrd="1" destOrd="0" presId="urn:microsoft.com/office/officeart/2005/8/layout/hierarchy1"/>
    <dgm:cxn modelId="{A0DAE848-641C-42FC-B451-A2C37EFDF570}" type="presParOf" srcId="{3E2D8167-A8B1-44D0-974D-18578C268C3A}" destId="{6A878042-BDB6-4379-AEA1-A25CC489696D}" srcOrd="1" destOrd="0" presId="urn:microsoft.com/office/officeart/2005/8/layout/hierarchy1"/>
    <dgm:cxn modelId="{20693F5B-34A4-4D66-83A1-3C5A865A126D}" type="presParOf" srcId="{6A878042-BDB6-4379-AEA1-A25CC489696D}" destId="{446E0458-9FA5-419C-AB0D-1ADA6E441935}" srcOrd="0" destOrd="0" presId="urn:microsoft.com/office/officeart/2005/8/layout/hierarchy1"/>
    <dgm:cxn modelId="{A327A794-9800-4C3A-A932-880A4D41A02B}" type="presParOf" srcId="{6A878042-BDB6-4379-AEA1-A25CC489696D}" destId="{6A258C6F-8B78-447E-A4A1-C9552EC9CE9C}" srcOrd="1" destOrd="0" presId="urn:microsoft.com/office/officeart/2005/8/layout/hierarchy1"/>
    <dgm:cxn modelId="{4407440B-CDD8-44E2-B92C-DE492D9F66C7}" type="presParOf" srcId="{6A258C6F-8B78-447E-A4A1-C9552EC9CE9C}" destId="{009DFAD3-9F41-40C7-BADF-3E1C7AD6D7BF}" srcOrd="0" destOrd="0" presId="urn:microsoft.com/office/officeart/2005/8/layout/hierarchy1"/>
    <dgm:cxn modelId="{B2A75FEB-31A0-4A3D-BE8F-B34DB4882361}" type="presParOf" srcId="{009DFAD3-9F41-40C7-BADF-3E1C7AD6D7BF}" destId="{B0685D1D-CC04-48B7-91DB-59A043F6BA6F}" srcOrd="0" destOrd="0" presId="urn:microsoft.com/office/officeart/2005/8/layout/hierarchy1"/>
    <dgm:cxn modelId="{55B28005-979B-4E4F-A671-863D8447FC43}" type="presParOf" srcId="{009DFAD3-9F41-40C7-BADF-3E1C7AD6D7BF}" destId="{6612515B-923D-4618-B511-D467505980BF}" srcOrd="1" destOrd="0" presId="urn:microsoft.com/office/officeart/2005/8/layout/hierarchy1"/>
    <dgm:cxn modelId="{C8159E29-1656-4E34-BF8D-65D7D68E16D0}" type="presParOf" srcId="{6A258C6F-8B78-447E-A4A1-C9552EC9CE9C}" destId="{18654164-A9D1-4E9D-BCF1-1E53936023BD}" srcOrd="1" destOrd="0" presId="urn:microsoft.com/office/officeart/2005/8/layout/hierarchy1"/>
    <dgm:cxn modelId="{6515D379-8832-49D7-B0F4-7C6CBAF6FFB0}" type="presParOf" srcId="{6A878042-BDB6-4379-AEA1-A25CC489696D}" destId="{F8D83604-A7F9-4414-AB6B-B1493B1EBF25}" srcOrd="2" destOrd="0" presId="urn:microsoft.com/office/officeart/2005/8/layout/hierarchy1"/>
    <dgm:cxn modelId="{A8E0E6EC-2C27-4390-B01F-AF6BA72C25FE}" type="presParOf" srcId="{6A878042-BDB6-4379-AEA1-A25CC489696D}" destId="{FB3BF508-6114-4CB0-A5D8-5CBD54BCD8E9}" srcOrd="3" destOrd="0" presId="urn:microsoft.com/office/officeart/2005/8/layout/hierarchy1"/>
    <dgm:cxn modelId="{A4B30454-6EDA-4967-B2E4-5E1DF5394065}" type="presParOf" srcId="{FB3BF508-6114-4CB0-A5D8-5CBD54BCD8E9}" destId="{03794CCC-69CF-4EFD-AAB1-E0C4346CC510}" srcOrd="0" destOrd="0" presId="urn:microsoft.com/office/officeart/2005/8/layout/hierarchy1"/>
    <dgm:cxn modelId="{B3336FF4-FEF2-4B86-85AA-D3AC373C246C}" type="presParOf" srcId="{03794CCC-69CF-4EFD-AAB1-E0C4346CC510}" destId="{12CACBD1-71C4-4AB5-B7E0-BB620C43A604}" srcOrd="0" destOrd="0" presId="urn:microsoft.com/office/officeart/2005/8/layout/hierarchy1"/>
    <dgm:cxn modelId="{339658F3-689E-4A0E-9796-EB542982E389}" type="presParOf" srcId="{03794CCC-69CF-4EFD-AAB1-E0C4346CC510}" destId="{E411C770-5772-4231-B400-24A6E7088B22}" srcOrd="1" destOrd="0" presId="urn:microsoft.com/office/officeart/2005/8/layout/hierarchy1"/>
    <dgm:cxn modelId="{09B3B797-5771-43E9-9CAE-9DE5CAD1CD7C}" type="presParOf" srcId="{FB3BF508-6114-4CB0-A5D8-5CBD54BCD8E9}" destId="{50E2CA03-71DB-41A0-A310-09769585A8E8}" srcOrd="1" destOrd="0" presId="urn:microsoft.com/office/officeart/2005/8/layout/hierarchy1"/>
  </dgm:cxnLst>
  <dgm:bg>
    <a:solidFill>
      <a:schemeClr val="bg2">
        <a:lumMod val="50000"/>
      </a:schemeClr>
    </a:solidFill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97BF42B-41E8-4E61-A8B5-D8AF72C200D4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3A67C05-48D7-4B48-BB93-FDE69EBED5D3}">
      <dgm:prSet phldrT="[Text]" custT="1"/>
      <dgm:spPr>
        <a:solidFill>
          <a:schemeClr val="accent3">
            <a:lumMod val="40000"/>
            <a:lumOff val="60000"/>
            <a:alpha val="90000"/>
          </a:schemeClr>
        </a:solidFill>
      </dgm:spPr>
      <dgm:t>
        <a:bodyPr/>
        <a:lstStyle/>
        <a:p>
          <a:r>
            <a:rPr lang="en-GB" sz="2400" dirty="0">
              <a:solidFill>
                <a:srgbClr val="7030A0"/>
              </a:solidFill>
            </a:rPr>
            <a:t>Financial Markets</a:t>
          </a:r>
        </a:p>
      </dgm:t>
    </dgm:pt>
    <dgm:pt modelId="{1CDFE0A3-EE78-4FC4-A976-7A847870432A}" type="parTrans" cxnId="{68D597D4-315B-4477-B182-8B08604DAF70}">
      <dgm:prSet/>
      <dgm:spPr/>
      <dgm:t>
        <a:bodyPr/>
        <a:lstStyle/>
        <a:p>
          <a:endParaRPr lang="en-GB"/>
        </a:p>
      </dgm:t>
    </dgm:pt>
    <dgm:pt modelId="{03C7E157-68CB-498E-A91D-BE10934C31F5}" type="sibTrans" cxnId="{68D597D4-315B-4477-B182-8B08604DAF70}">
      <dgm:prSet/>
      <dgm:spPr/>
      <dgm:t>
        <a:bodyPr/>
        <a:lstStyle/>
        <a:p>
          <a:endParaRPr lang="en-GB"/>
        </a:p>
      </dgm:t>
    </dgm:pt>
    <dgm:pt modelId="{7A42BE6E-65CE-46FA-91F6-9C2529BE33F2}">
      <dgm:prSet phldrT="[Text]" custT="1"/>
      <dgm:spPr>
        <a:solidFill>
          <a:schemeClr val="accent3">
            <a:lumMod val="40000"/>
            <a:lumOff val="60000"/>
            <a:alpha val="90000"/>
          </a:schemeClr>
        </a:solidFill>
      </dgm:spPr>
      <dgm:t>
        <a:bodyPr/>
        <a:lstStyle/>
        <a:p>
          <a:pPr>
            <a:lnSpc>
              <a:spcPct val="100000"/>
            </a:lnSpc>
          </a:pPr>
          <a:r>
            <a:rPr lang="en-GB" sz="1400" b="1" dirty="0">
              <a:solidFill>
                <a:srgbClr val="7030A0"/>
              </a:solidFill>
            </a:rPr>
            <a:t>Money Markets </a:t>
          </a:r>
        </a:p>
        <a:p>
          <a:pPr>
            <a:lnSpc>
              <a:spcPct val="100000"/>
            </a:lnSpc>
          </a:pPr>
          <a:r>
            <a:rPr lang="en-GB" sz="1400" b="1" dirty="0">
              <a:solidFill>
                <a:srgbClr val="7030A0"/>
              </a:solidFill>
            </a:rPr>
            <a:t>(&lt; one year)</a:t>
          </a:r>
        </a:p>
        <a:p>
          <a:pPr>
            <a:lnSpc>
              <a:spcPct val="100000"/>
            </a:lnSpc>
          </a:pPr>
          <a:r>
            <a:rPr lang="en-GB" sz="1400" dirty="0">
              <a:solidFill>
                <a:srgbClr val="7030A0"/>
              </a:solidFill>
            </a:rPr>
            <a:t>Treasury Bonds and Bills</a:t>
          </a:r>
        </a:p>
        <a:p>
          <a:pPr>
            <a:lnSpc>
              <a:spcPct val="100000"/>
            </a:lnSpc>
          </a:pPr>
          <a:r>
            <a:rPr lang="en-GB" sz="1400" dirty="0">
              <a:solidFill>
                <a:srgbClr val="7030A0"/>
              </a:solidFill>
            </a:rPr>
            <a:t>Certificates of Deposit</a:t>
          </a:r>
        </a:p>
        <a:p>
          <a:pPr>
            <a:lnSpc>
              <a:spcPct val="100000"/>
            </a:lnSpc>
          </a:pPr>
          <a:r>
            <a:rPr lang="en-GB" sz="1400" dirty="0">
              <a:solidFill>
                <a:srgbClr val="7030A0"/>
              </a:solidFill>
            </a:rPr>
            <a:t>Commercial Paper</a:t>
          </a:r>
        </a:p>
        <a:p>
          <a:pPr>
            <a:lnSpc>
              <a:spcPct val="100000"/>
            </a:lnSpc>
          </a:pPr>
          <a:r>
            <a:rPr lang="en-GB" sz="1400" dirty="0">
              <a:solidFill>
                <a:srgbClr val="7030A0"/>
              </a:solidFill>
            </a:rPr>
            <a:t>Repos</a:t>
          </a:r>
        </a:p>
        <a:p>
          <a:pPr>
            <a:lnSpc>
              <a:spcPct val="100000"/>
            </a:lnSpc>
          </a:pPr>
          <a:r>
            <a:rPr lang="en-GB" sz="1400" dirty="0">
              <a:solidFill>
                <a:srgbClr val="7030A0"/>
              </a:solidFill>
            </a:rPr>
            <a:t>Federal Funds</a:t>
          </a:r>
        </a:p>
        <a:p>
          <a:pPr>
            <a:lnSpc>
              <a:spcPct val="100000"/>
            </a:lnSpc>
          </a:pPr>
          <a:endParaRPr lang="en-GB" sz="1200" dirty="0"/>
        </a:p>
        <a:p>
          <a:pPr>
            <a:lnSpc>
              <a:spcPct val="100000"/>
            </a:lnSpc>
          </a:pPr>
          <a:endParaRPr lang="en-GB" sz="1200" dirty="0"/>
        </a:p>
        <a:p>
          <a:pPr>
            <a:lnSpc>
              <a:spcPct val="100000"/>
            </a:lnSpc>
          </a:pPr>
          <a:endParaRPr lang="en-GB" sz="2000" dirty="0"/>
        </a:p>
      </dgm:t>
    </dgm:pt>
    <dgm:pt modelId="{A6F5BD2B-8966-43FA-9388-900B3DE2EA99}" type="parTrans" cxnId="{690F5A98-CECA-43A8-8DC9-6C032A66D0B5}">
      <dgm:prSet/>
      <dgm:spPr/>
      <dgm:t>
        <a:bodyPr/>
        <a:lstStyle/>
        <a:p>
          <a:endParaRPr lang="en-GB"/>
        </a:p>
      </dgm:t>
    </dgm:pt>
    <dgm:pt modelId="{140269A0-63EF-4D59-B790-A9E3BCB98169}" type="sibTrans" cxnId="{690F5A98-CECA-43A8-8DC9-6C032A66D0B5}">
      <dgm:prSet/>
      <dgm:spPr/>
      <dgm:t>
        <a:bodyPr/>
        <a:lstStyle/>
        <a:p>
          <a:endParaRPr lang="en-GB"/>
        </a:p>
      </dgm:t>
    </dgm:pt>
    <dgm:pt modelId="{A2FBA79E-0975-4CE4-9629-404F51BB9F8D}">
      <dgm:prSet phldrT="[Text]" custT="1"/>
      <dgm:spPr>
        <a:solidFill>
          <a:schemeClr val="accent3">
            <a:lumMod val="40000"/>
            <a:lumOff val="60000"/>
            <a:alpha val="90000"/>
          </a:schemeClr>
        </a:solidFill>
      </dgm:spPr>
      <dgm:t>
        <a:bodyPr/>
        <a:lstStyle/>
        <a:p>
          <a:r>
            <a:rPr lang="en-GB" sz="1400" b="1" dirty="0">
              <a:solidFill>
                <a:srgbClr val="7030A0"/>
              </a:solidFill>
            </a:rPr>
            <a:t>Derivatives</a:t>
          </a:r>
        </a:p>
        <a:p>
          <a:r>
            <a:rPr lang="en-GB" sz="1400" b="0" dirty="0">
              <a:solidFill>
                <a:srgbClr val="7030A0"/>
              </a:solidFill>
            </a:rPr>
            <a:t>Futures</a:t>
          </a:r>
        </a:p>
        <a:p>
          <a:r>
            <a:rPr lang="en-GB" sz="1400" b="0" dirty="0">
              <a:solidFill>
                <a:srgbClr val="7030A0"/>
              </a:solidFill>
            </a:rPr>
            <a:t>Forwards</a:t>
          </a:r>
        </a:p>
        <a:p>
          <a:r>
            <a:rPr lang="en-GB" sz="1400" b="0" dirty="0">
              <a:solidFill>
                <a:srgbClr val="7030A0"/>
              </a:solidFill>
            </a:rPr>
            <a:t>Options</a:t>
          </a:r>
        </a:p>
        <a:p>
          <a:r>
            <a:rPr lang="en-GB" sz="1400" b="0" dirty="0">
              <a:solidFill>
                <a:srgbClr val="7030A0"/>
              </a:solidFill>
            </a:rPr>
            <a:t>Swaps</a:t>
          </a:r>
        </a:p>
      </dgm:t>
    </dgm:pt>
    <dgm:pt modelId="{EA6A0D3E-09AA-47B6-9DE1-04D4B1727671}" type="parTrans" cxnId="{B708A0EC-67EF-4912-BD04-7FED996296CF}">
      <dgm:prSet/>
      <dgm:spPr/>
      <dgm:t>
        <a:bodyPr/>
        <a:lstStyle/>
        <a:p>
          <a:endParaRPr lang="en-GB"/>
        </a:p>
      </dgm:t>
    </dgm:pt>
    <dgm:pt modelId="{F6F6FB28-477C-4275-8059-59632A5B4706}" type="sibTrans" cxnId="{B708A0EC-67EF-4912-BD04-7FED996296CF}">
      <dgm:prSet/>
      <dgm:spPr/>
      <dgm:t>
        <a:bodyPr/>
        <a:lstStyle/>
        <a:p>
          <a:endParaRPr lang="en-GB"/>
        </a:p>
      </dgm:t>
    </dgm:pt>
    <dgm:pt modelId="{FD5F3A9F-3E24-4602-8E89-C1BE1E9212E8}">
      <dgm:prSet custT="1"/>
      <dgm:spPr>
        <a:solidFill>
          <a:schemeClr val="accent3">
            <a:lumMod val="40000"/>
            <a:lumOff val="60000"/>
            <a:alpha val="90000"/>
          </a:schemeClr>
        </a:solidFill>
      </dgm:spPr>
      <dgm:t>
        <a:bodyPr/>
        <a:lstStyle/>
        <a:p>
          <a:r>
            <a:rPr lang="en-GB" sz="1400" b="1" dirty="0">
              <a:solidFill>
                <a:srgbClr val="7030A0"/>
              </a:solidFill>
            </a:rPr>
            <a:t>Capital Markets</a:t>
          </a:r>
        </a:p>
        <a:p>
          <a:r>
            <a:rPr lang="en-GB" sz="1400" b="1" dirty="0">
              <a:solidFill>
                <a:srgbClr val="7030A0"/>
              </a:solidFill>
            </a:rPr>
            <a:t> (&gt; one year)</a:t>
          </a:r>
        </a:p>
        <a:p>
          <a:r>
            <a:rPr lang="en-GB" sz="1400" dirty="0">
              <a:solidFill>
                <a:srgbClr val="7030A0"/>
              </a:solidFill>
            </a:rPr>
            <a:t>Stocks and shares</a:t>
          </a:r>
        </a:p>
        <a:p>
          <a:r>
            <a:rPr lang="en-GB" sz="1400" dirty="0">
              <a:solidFill>
                <a:srgbClr val="7030A0"/>
              </a:solidFill>
            </a:rPr>
            <a:t>Mortgage</a:t>
          </a:r>
        </a:p>
        <a:p>
          <a:r>
            <a:rPr lang="en-GB" sz="1400" dirty="0">
              <a:solidFill>
                <a:srgbClr val="7030A0"/>
              </a:solidFill>
            </a:rPr>
            <a:t>Debentures</a:t>
          </a:r>
        </a:p>
        <a:p>
          <a:r>
            <a:rPr lang="en-GB" sz="1400" dirty="0">
              <a:solidFill>
                <a:srgbClr val="7030A0"/>
              </a:solidFill>
            </a:rPr>
            <a:t>Corporate bonds</a:t>
          </a:r>
        </a:p>
        <a:p>
          <a:r>
            <a:rPr lang="en-GB" sz="1400" dirty="0">
              <a:solidFill>
                <a:srgbClr val="7030A0"/>
              </a:solidFill>
            </a:rPr>
            <a:t>Government bonds</a:t>
          </a:r>
        </a:p>
        <a:p>
          <a:endParaRPr lang="en-GB" sz="1400" dirty="0"/>
        </a:p>
      </dgm:t>
    </dgm:pt>
    <dgm:pt modelId="{2AA2F9C6-3485-41C3-BCFB-FF6CB97B9047}" type="parTrans" cxnId="{6CD6ADA4-510C-469B-B22B-A774E84F6044}">
      <dgm:prSet/>
      <dgm:spPr/>
      <dgm:t>
        <a:bodyPr/>
        <a:lstStyle/>
        <a:p>
          <a:endParaRPr lang="en-GB"/>
        </a:p>
      </dgm:t>
    </dgm:pt>
    <dgm:pt modelId="{F132EF46-D875-4A07-BA98-D7561E2AFFAE}" type="sibTrans" cxnId="{6CD6ADA4-510C-469B-B22B-A774E84F6044}">
      <dgm:prSet/>
      <dgm:spPr/>
      <dgm:t>
        <a:bodyPr/>
        <a:lstStyle/>
        <a:p>
          <a:endParaRPr lang="en-GB"/>
        </a:p>
      </dgm:t>
    </dgm:pt>
    <dgm:pt modelId="{78669A31-1F14-428C-A7CD-C3B8D22D2EA5}" type="pres">
      <dgm:prSet presAssocID="{F97BF42B-41E8-4E61-A8B5-D8AF72C200D4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4FC53BFA-7736-4669-95EF-587F93196AF8}" type="pres">
      <dgm:prSet presAssocID="{73A67C05-48D7-4B48-BB93-FDE69EBED5D3}" presName="hierRoot1" presStyleCnt="0"/>
      <dgm:spPr/>
    </dgm:pt>
    <dgm:pt modelId="{8F9859FD-53FF-4C60-89EC-FE740ECDD839}" type="pres">
      <dgm:prSet presAssocID="{73A67C05-48D7-4B48-BB93-FDE69EBED5D3}" presName="composite" presStyleCnt="0"/>
      <dgm:spPr/>
    </dgm:pt>
    <dgm:pt modelId="{A5711A8F-23AC-4516-8546-32776BFB6C6D}" type="pres">
      <dgm:prSet presAssocID="{73A67C05-48D7-4B48-BB93-FDE69EBED5D3}" presName="background" presStyleLbl="node0" presStyleIdx="0" presStyleCnt="1"/>
      <dgm:spPr/>
    </dgm:pt>
    <dgm:pt modelId="{CCB86C96-0F1F-4052-B60B-AB19A99701A7}" type="pres">
      <dgm:prSet presAssocID="{73A67C05-48D7-4B48-BB93-FDE69EBED5D3}" presName="text" presStyleLbl="fgAcc0" presStyleIdx="0" presStyleCnt="1" custScaleX="147998" custScaleY="50498" custLinFactNeighborX="-6222" custLinFactNeighborY="-10010">
        <dgm:presLayoutVars>
          <dgm:chPref val="3"/>
        </dgm:presLayoutVars>
      </dgm:prSet>
      <dgm:spPr/>
    </dgm:pt>
    <dgm:pt modelId="{C55C4869-60E1-4F48-AD49-C977AA36E881}" type="pres">
      <dgm:prSet presAssocID="{73A67C05-48D7-4B48-BB93-FDE69EBED5D3}" presName="hierChild2" presStyleCnt="0"/>
      <dgm:spPr/>
    </dgm:pt>
    <dgm:pt modelId="{18D0EC0F-A715-4E3C-85B0-A2651EFFC867}" type="pres">
      <dgm:prSet presAssocID="{A6F5BD2B-8966-43FA-9388-900B3DE2EA99}" presName="Name10" presStyleLbl="parChTrans1D2" presStyleIdx="0" presStyleCnt="3"/>
      <dgm:spPr/>
    </dgm:pt>
    <dgm:pt modelId="{5E3F27C4-CE34-43F9-9232-B6DB4189EC0B}" type="pres">
      <dgm:prSet presAssocID="{7A42BE6E-65CE-46FA-91F6-9C2529BE33F2}" presName="hierRoot2" presStyleCnt="0"/>
      <dgm:spPr/>
    </dgm:pt>
    <dgm:pt modelId="{CDDB0E78-62ED-4036-AF08-54D07A5F1482}" type="pres">
      <dgm:prSet presAssocID="{7A42BE6E-65CE-46FA-91F6-9C2529BE33F2}" presName="composite2" presStyleCnt="0"/>
      <dgm:spPr/>
    </dgm:pt>
    <dgm:pt modelId="{A2572A50-820F-4341-9663-890E62FD47C7}" type="pres">
      <dgm:prSet presAssocID="{7A42BE6E-65CE-46FA-91F6-9C2529BE33F2}" presName="background2" presStyleLbl="node2" presStyleIdx="0" presStyleCnt="3"/>
      <dgm:spPr/>
    </dgm:pt>
    <dgm:pt modelId="{CF09DCEA-A500-451A-B3F8-3225EC75A3A2}" type="pres">
      <dgm:prSet presAssocID="{7A42BE6E-65CE-46FA-91F6-9C2529BE33F2}" presName="text2" presStyleLbl="fgAcc2" presStyleIdx="0" presStyleCnt="3" custScaleY="191601" custLinFactNeighborX="-3111" custLinFactNeighborY="9798">
        <dgm:presLayoutVars>
          <dgm:chPref val="3"/>
        </dgm:presLayoutVars>
      </dgm:prSet>
      <dgm:spPr/>
    </dgm:pt>
    <dgm:pt modelId="{A86E4B06-CC60-46ED-B48C-2438285D3B65}" type="pres">
      <dgm:prSet presAssocID="{7A42BE6E-65CE-46FA-91F6-9C2529BE33F2}" presName="hierChild3" presStyleCnt="0"/>
      <dgm:spPr/>
    </dgm:pt>
    <dgm:pt modelId="{AF077B76-2C12-4133-93B8-1DC46A87F824}" type="pres">
      <dgm:prSet presAssocID="{2AA2F9C6-3485-41C3-BCFB-FF6CB97B9047}" presName="Name10" presStyleLbl="parChTrans1D2" presStyleIdx="1" presStyleCnt="3"/>
      <dgm:spPr/>
    </dgm:pt>
    <dgm:pt modelId="{E87257B2-D1B2-45EE-B001-AA4DAA4913EE}" type="pres">
      <dgm:prSet presAssocID="{FD5F3A9F-3E24-4602-8E89-C1BE1E9212E8}" presName="hierRoot2" presStyleCnt="0"/>
      <dgm:spPr/>
    </dgm:pt>
    <dgm:pt modelId="{441284A0-8F82-4529-A854-6441B81DDBD5}" type="pres">
      <dgm:prSet presAssocID="{FD5F3A9F-3E24-4602-8E89-C1BE1E9212E8}" presName="composite2" presStyleCnt="0"/>
      <dgm:spPr/>
    </dgm:pt>
    <dgm:pt modelId="{9B45011D-8615-4599-A9AB-6F4F3A20520D}" type="pres">
      <dgm:prSet presAssocID="{FD5F3A9F-3E24-4602-8E89-C1BE1E9212E8}" presName="background2" presStyleLbl="node2" presStyleIdx="1" presStyleCnt="3"/>
      <dgm:spPr/>
    </dgm:pt>
    <dgm:pt modelId="{AC2F8D2E-6674-4397-84CC-425EA972C6B2}" type="pres">
      <dgm:prSet presAssocID="{FD5F3A9F-3E24-4602-8E89-C1BE1E9212E8}" presName="text2" presStyleLbl="fgAcc2" presStyleIdx="1" presStyleCnt="3" custScaleY="182418" custLinFactNeighborX="-6666" custLinFactNeighborY="10016">
        <dgm:presLayoutVars>
          <dgm:chPref val="3"/>
        </dgm:presLayoutVars>
      </dgm:prSet>
      <dgm:spPr/>
    </dgm:pt>
    <dgm:pt modelId="{C35A0469-A90B-4BF0-A40D-5146474F481F}" type="pres">
      <dgm:prSet presAssocID="{FD5F3A9F-3E24-4602-8E89-C1BE1E9212E8}" presName="hierChild3" presStyleCnt="0"/>
      <dgm:spPr/>
    </dgm:pt>
    <dgm:pt modelId="{84B7BDED-D195-4447-AFF5-72B0ED2A8497}" type="pres">
      <dgm:prSet presAssocID="{EA6A0D3E-09AA-47B6-9DE1-04D4B1727671}" presName="Name10" presStyleLbl="parChTrans1D2" presStyleIdx="2" presStyleCnt="3"/>
      <dgm:spPr/>
    </dgm:pt>
    <dgm:pt modelId="{4D4B27C3-2128-49B1-BE8F-C11E65A629F2}" type="pres">
      <dgm:prSet presAssocID="{A2FBA79E-0975-4CE4-9629-404F51BB9F8D}" presName="hierRoot2" presStyleCnt="0"/>
      <dgm:spPr/>
    </dgm:pt>
    <dgm:pt modelId="{56CE6846-3590-4C0B-869A-FA447A1D1FD8}" type="pres">
      <dgm:prSet presAssocID="{A2FBA79E-0975-4CE4-9629-404F51BB9F8D}" presName="composite2" presStyleCnt="0"/>
      <dgm:spPr/>
    </dgm:pt>
    <dgm:pt modelId="{7956F3A7-63A3-4860-957F-4B9EE15A9777}" type="pres">
      <dgm:prSet presAssocID="{A2FBA79E-0975-4CE4-9629-404F51BB9F8D}" presName="background2" presStyleLbl="node2" presStyleIdx="2" presStyleCnt="3"/>
      <dgm:spPr/>
    </dgm:pt>
    <dgm:pt modelId="{1E40F282-6E52-4BEB-AD55-D1CC8E4AC8D3}" type="pres">
      <dgm:prSet presAssocID="{A2FBA79E-0975-4CE4-9629-404F51BB9F8D}" presName="text2" presStyleLbl="fgAcc2" presStyleIdx="2" presStyleCnt="3" custLinFactNeighborX="-9333" custLinFactNeighborY="9798">
        <dgm:presLayoutVars>
          <dgm:chPref val="3"/>
        </dgm:presLayoutVars>
      </dgm:prSet>
      <dgm:spPr/>
    </dgm:pt>
    <dgm:pt modelId="{53785FAC-D9B4-431B-B669-206B27788023}" type="pres">
      <dgm:prSet presAssocID="{A2FBA79E-0975-4CE4-9629-404F51BB9F8D}" presName="hierChild3" presStyleCnt="0"/>
      <dgm:spPr/>
    </dgm:pt>
  </dgm:ptLst>
  <dgm:cxnLst>
    <dgm:cxn modelId="{B77F4200-7756-429D-A9DB-77918EDC8548}" type="presOf" srcId="{73A67C05-48D7-4B48-BB93-FDE69EBED5D3}" destId="{CCB86C96-0F1F-4052-B60B-AB19A99701A7}" srcOrd="0" destOrd="0" presId="urn:microsoft.com/office/officeart/2005/8/layout/hierarchy1"/>
    <dgm:cxn modelId="{03D0CD0A-C066-48F0-A8BC-AF1A47B541C1}" type="presOf" srcId="{7A42BE6E-65CE-46FA-91F6-9C2529BE33F2}" destId="{CF09DCEA-A500-451A-B3F8-3225EC75A3A2}" srcOrd="0" destOrd="0" presId="urn:microsoft.com/office/officeart/2005/8/layout/hierarchy1"/>
    <dgm:cxn modelId="{EE1D1518-D2B5-4943-8AF5-FD3B2FB9742F}" type="presOf" srcId="{A6F5BD2B-8966-43FA-9388-900B3DE2EA99}" destId="{18D0EC0F-A715-4E3C-85B0-A2651EFFC867}" srcOrd="0" destOrd="0" presId="urn:microsoft.com/office/officeart/2005/8/layout/hierarchy1"/>
    <dgm:cxn modelId="{178A9664-5915-4532-968E-BE0E35736B85}" type="presOf" srcId="{A2FBA79E-0975-4CE4-9629-404F51BB9F8D}" destId="{1E40F282-6E52-4BEB-AD55-D1CC8E4AC8D3}" srcOrd="0" destOrd="0" presId="urn:microsoft.com/office/officeart/2005/8/layout/hierarchy1"/>
    <dgm:cxn modelId="{690F5A98-CECA-43A8-8DC9-6C032A66D0B5}" srcId="{73A67C05-48D7-4B48-BB93-FDE69EBED5D3}" destId="{7A42BE6E-65CE-46FA-91F6-9C2529BE33F2}" srcOrd="0" destOrd="0" parTransId="{A6F5BD2B-8966-43FA-9388-900B3DE2EA99}" sibTransId="{140269A0-63EF-4D59-B790-A9E3BCB98169}"/>
    <dgm:cxn modelId="{B7C9A69B-2DFC-4C01-B20A-2D4F35088479}" type="presOf" srcId="{F97BF42B-41E8-4E61-A8B5-D8AF72C200D4}" destId="{78669A31-1F14-428C-A7CD-C3B8D22D2EA5}" srcOrd="0" destOrd="0" presId="urn:microsoft.com/office/officeart/2005/8/layout/hierarchy1"/>
    <dgm:cxn modelId="{6CD6ADA4-510C-469B-B22B-A774E84F6044}" srcId="{73A67C05-48D7-4B48-BB93-FDE69EBED5D3}" destId="{FD5F3A9F-3E24-4602-8E89-C1BE1E9212E8}" srcOrd="1" destOrd="0" parTransId="{2AA2F9C6-3485-41C3-BCFB-FF6CB97B9047}" sibTransId="{F132EF46-D875-4A07-BA98-D7561E2AFFAE}"/>
    <dgm:cxn modelId="{003B8BA5-EDD0-464D-9C45-E873C45ECD18}" type="presOf" srcId="{2AA2F9C6-3485-41C3-BCFB-FF6CB97B9047}" destId="{AF077B76-2C12-4133-93B8-1DC46A87F824}" srcOrd="0" destOrd="0" presId="urn:microsoft.com/office/officeart/2005/8/layout/hierarchy1"/>
    <dgm:cxn modelId="{53A244C0-2566-4451-85D3-425255E55211}" type="presOf" srcId="{FD5F3A9F-3E24-4602-8E89-C1BE1E9212E8}" destId="{AC2F8D2E-6674-4397-84CC-425EA972C6B2}" srcOrd="0" destOrd="0" presId="urn:microsoft.com/office/officeart/2005/8/layout/hierarchy1"/>
    <dgm:cxn modelId="{68D597D4-315B-4477-B182-8B08604DAF70}" srcId="{F97BF42B-41E8-4E61-A8B5-D8AF72C200D4}" destId="{73A67C05-48D7-4B48-BB93-FDE69EBED5D3}" srcOrd="0" destOrd="0" parTransId="{1CDFE0A3-EE78-4FC4-A976-7A847870432A}" sibTransId="{03C7E157-68CB-498E-A91D-BE10934C31F5}"/>
    <dgm:cxn modelId="{BC0E33D5-A644-4FEB-9927-58A0B7290C93}" type="presOf" srcId="{EA6A0D3E-09AA-47B6-9DE1-04D4B1727671}" destId="{84B7BDED-D195-4447-AFF5-72B0ED2A8497}" srcOrd="0" destOrd="0" presId="urn:microsoft.com/office/officeart/2005/8/layout/hierarchy1"/>
    <dgm:cxn modelId="{B708A0EC-67EF-4912-BD04-7FED996296CF}" srcId="{73A67C05-48D7-4B48-BB93-FDE69EBED5D3}" destId="{A2FBA79E-0975-4CE4-9629-404F51BB9F8D}" srcOrd="2" destOrd="0" parTransId="{EA6A0D3E-09AA-47B6-9DE1-04D4B1727671}" sibTransId="{F6F6FB28-477C-4275-8059-59632A5B4706}"/>
    <dgm:cxn modelId="{821A313D-2E22-4776-8B75-061FE8DB8340}" type="presParOf" srcId="{78669A31-1F14-428C-A7CD-C3B8D22D2EA5}" destId="{4FC53BFA-7736-4669-95EF-587F93196AF8}" srcOrd="0" destOrd="0" presId="urn:microsoft.com/office/officeart/2005/8/layout/hierarchy1"/>
    <dgm:cxn modelId="{29690903-40E1-4100-A103-ADEC0D2CF3B3}" type="presParOf" srcId="{4FC53BFA-7736-4669-95EF-587F93196AF8}" destId="{8F9859FD-53FF-4C60-89EC-FE740ECDD839}" srcOrd="0" destOrd="0" presId="urn:microsoft.com/office/officeart/2005/8/layout/hierarchy1"/>
    <dgm:cxn modelId="{1ABCCC06-E47A-4CE4-87F9-A1C876504940}" type="presParOf" srcId="{8F9859FD-53FF-4C60-89EC-FE740ECDD839}" destId="{A5711A8F-23AC-4516-8546-32776BFB6C6D}" srcOrd="0" destOrd="0" presId="urn:microsoft.com/office/officeart/2005/8/layout/hierarchy1"/>
    <dgm:cxn modelId="{DC5204C3-F65D-40C1-9FC0-0E9E1A5C3812}" type="presParOf" srcId="{8F9859FD-53FF-4C60-89EC-FE740ECDD839}" destId="{CCB86C96-0F1F-4052-B60B-AB19A99701A7}" srcOrd="1" destOrd="0" presId="urn:microsoft.com/office/officeart/2005/8/layout/hierarchy1"/>
    <dgm:cxn modelId="{3C1AF77C-CF84-4678-B1D2-A24E3700D6B5}" type="presParOf" srcId="{4FC53BFA-7736-4669-95EF-587F93196AF8}" destId="{C55C4869-60E1-4F48-AD49-C977AA36E881}" srcOrd="1" destOrd="0" presId="urn:microsoft.com/office/officeart/2005/8/layout/hierarchy1"/>
    <dgm:cxn modelId="{7241890C-7324-414C-BDB7-B4737A5F0952}" type="presParOf" srcId="{C55C4869-60E1-4F48-AD49-C977AA36E881}" destId="{18D0EC0F-A715-4E3C-85B0-A2651EFFC867}" srcOrd="0" destOrd="0" presId="urn:microsoft.com/office/officeart/2005/8/layout/hierarchy1"/>
    <dgm:cxn modelId="{7F7B9FCE-971B-4FD7-BA6E-5F327F4689C5}" type="presParOf" srcId="{C55C4869-60E1-4F48-AD49-C977AA36E881}" destId="{5E3F27C4-CE34-43F9-9232-B6DB4189EC0B}" srcOrd="1" destOrd="0" presId="urn:microsoft.com/office/officeart/2005/8/layout/hierarchy1"/>
    <dgm:cxn modelId="{E91A9AB7-87CF-4336-A514-B53FD13EE2D0}" type="presParOf" srcId="{5E3F27C4-CE34-43F9-9232-B6DB4189EC0B}" destId="{CDDB0E78-62ED-4036-AF08-54D07A5F1482}" srcOrd="0" destOrd="0" presId="urn:microsoft.com/office/officeart/2005/8/layout/hierarchy1"/>
    <dgm:cxn modelId="{AE1DDB1E-F79E-4896-A677-09462C1F729C}" type="presParOf" srcId="{CDDB0E78-62ED-4036-AF08-54D07A5F1482}" destId="{A2572A50-820F-4341-9663-890E62FD47C7}" srcOrd="0" destOrd="0" presId="urn:microsoft.com/office/officeart/2005/8/layout/hierarchy1"/>
    <dgm:cxn modelId="{EB5E2B91-A354-4041-BB07-A60EF5D3F277}" type="presParOf" srcId="{CDDB0E78-62ED-4036-AF08-54D07A5F1482}" destId="{CF09DCEA-A500-451A-B3F8-3225EC75A3A2}" srcOrd="1" destOrd="0" presId="urn:microsoft.com/office/officeart/2005/8/layout/hierarchy1"/>
    <dgm:cxn modelId="{BE0FBF97-8066-4D69-84BB-9956FEDFA57A}" type="presParOf" srcId="{5E3F27C4-CE34-43F9-9232-B6DB4189EC0B}" destId="{A86E4B06-CC60-46ED-B48C-2438285D3B65}" srcOrd="1" destOrd="0" presId="urn:microsoft.com/office/officeart/2005/8/layout/hierarchy1"/>
    <dgm:cxn modelId="{1E5CF099-0FF6-4464-BF5B-5A50388A2106}" type="presParOf" srcId="{C55C4869-60E1-4F48-AD49-C977AA36E881}" destId="{AF077B76-2C12-4133-93B8-1DC46A87F824}" srcOrd="2" destOrd="0" presId="urn:microsoft.com/office/officeart/2005/8/layout/hierarchy1"/>
    <dgm:cxn modelId="{85605867-E46B-4FB2-9EB6-708050150C44}" type="presParOf" srcId="{C55C4869-60E1-4F48-AD49-C977AA36E881}" destId="{E87257B2-D1B2-45EE-B001-AA4DAA4913EE}" srcOrd="3" destOrd="0" presId="urn:microsoft.com/office/officeart/2005/8/layout/hierarchy1"/>
    <dgm:cxn modelId="{979D4F28-AD5D-479A-B64A-A3A7FD983A76}" type="presParOf" srcId="{E87257B2-D1B2-45EE-B001-AA4DAA4913EE}" destId="{441284A0-8F82-4529-A854-6441B81DDBD5}" srcOrd="0" destOrd="0" presId="urn:microsoft.com/office/officeart/2005/8/layout/hierarchy1"/>
    <dgm:cxn modelId="{7C82DC20-742F-45D3-9A07-7A0999CD0485}" type="presParOf" srcId="{441284A0-8F82-4529-A854-6441B81DDBD5}" destId="{9B45011D-8615-4599-A9AB-6F4F3A20520D}" srcOrd="0" destOrd="0" presId="urn:microsoft.com/office/officeart/2005/8/layout/hierarchy1"/>
    <dgm:cxn modelId="{7ECC4F67-FF9D-489E-9FCF-E2C7ADC0C3F5}" type="presParOf" srcId="{441284A0-8F82-4529-A854-6441B81DDBD5}" destId="{AC2F8D2E-6674-4397-84CC-425EA972C6B2}" srcOrd="1" destOrd="0" presId="urn:microsoft.com/office/officeart/2005/8/layout/hierarchy1"/>
    <dgm:cxn modelId="{380DF853-5568-47AF-A7E2-4B480D8D39BE}" type="presParOf" srcId="{E87257B2-D1B2-45EE-B001-AA4DAA4913EE}" destId="{C35A0469-A90B-4BF0-A40D-5146474F481F}" srcOrd="1" destOrd="0" presId="urn:microsoft.com/office/officeart/2005/8/layout/hierarchy1"/>
    <dgm:cxn modelId="{0AE50D68-9BFE-4480-A406-D3168CB068F5}" type="presParOf" srcId="{C55C4869-60E1-4F48-AD49-C977AA36E881}" destId="{84B7BDED-D195-4447-AFF5-72B0ED2A8497}" srcOrd="4" destOrd="0" presId="urn:microsoft.com/office/officeart/2005/8/layout/hierarchy1"/>
    <dgm:cxn modelId="{5E974CE8-A1ED-44AE-AFC5-AB7D9B13636A}" type="presParOf" srcId="{C55C4869-60E1-4F48-AD49-C977AA36E881}" destId="{4D4B27C3-2128-49B1-BE8F-C11E65A629F2}" srcOrd="5" destOrd="0" presId="urn:microsoft.com/office/officeart/2005/8/layout/hierarchy1"/>
    <dgm:cxn modelId="{9B95DA1A-9A3D-470D-A38F-933A825347C1}" type="presParOf" srcId="{4D4B27C3-2128-49B1-BE8F-C11E65A629F2}" destId="{56CE6846-3590-4C0B-869A-FA447A1D1FD8}" srcOrd="0" destOrd="0" presId="urn:microsoft.com/office/officeart/2005/8/layout/hierarchy1"/>
    <dgm:cxn modelId="{93A214F5-BA5B-4F7D-83B4-E3E51E0639F7}" type="presParOf" srcId="{56CE6846-3590-4C0B-869A-FA447A1D1FD8}" destId="{7956F3A7-63A3-4860-957F-4B9EE15A9777}" srcOrd="0" destOrd="0" presId="urn:microsoft.com/office/officeart/2005/8/layout/hierarchy1"/>
    <dgm:cxn modelId="{A52D7D11-523D-4B69-AF47-DA19EF7E9EA9}" type="presParOf" srcId="{56CE6846-3590-4C0B-869A-FA447A1D1FD8}" destId="{1E40F282-6E52-4BEB-AD55-D1CC8E4AC8D3}" srcOrd="1" destOrd="0" presId="urn:microsoft.com/office/officeart/2005/8/layout/hierarchy1"/>
    <dgm:cxn modelId="{8FFCC2BB-7F4E-40C0-8054-1C2941926F82}" type="presParOf" srcId="{4D4B27C3-2128-49B1-BE8F-C11E65A629F2}" destId="{53785FAC-D9B4-431B-B669-206B27788023}" srcOrd="1" destOrd="0" presId="urn:microsoft.com/office/officeart/2005/8/layout/hierarchy1"/>
  </dgm:cxnLst>
  <dgm:bg>
    <a:solidFill>
      <a:schemeClr val="bg2">
        <a:lumMod val="50000"/>
      </a:schemeClr>
    </a:solidFill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D83604-A7F9-4414-AB6B-B1493B1EBF25}">
      <dsp:nvSpPr>
        <dsp:cNvPr id="0" name=""/>
        <dsp:cNvSpPr/>
      </dsp:nvSpPr>
      <dsp:spPr>
        <a:xfrm>
          <a:off x="6961334" y="2495387"/>
          <a:ext cx="666516" cy="37378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83665"/>
              </a:lnTo>
              <a:lnTo>
                <a:pt x="666516" y="283665"/>
              </a:lnTo>
              <a:lnTo>
                <a:pt x="666516" y="373789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46E0458-9FA5-419C-AB0D-1ADA6E441935}">
      <dsp:nvSpPr>
        <dsp:cNvPr id="0" name=""/>
        <dsp:cNvSpPr/>
      </dsp:nvSpPr>
      <dsp:spPr>
        <a:xfrm>
          <a:off x="6531403" y="2495387"/>
          <a:ext cx="429930" cy="341159"/>
        </a:xfrm>
        <a:custGeom>
          <a:avLst/>
          <a:gdLst/>
          <a:ahLst/>
          <a:cxnLst/>
          <a:rect l="0" t="0" r="0" b="0"/>
          <a:pathLst>
            <a:path>
              <a:moveTo>
                <a:pt x="429930" y="0"/>
              </a:moveTo>
              <a:lnTo>
                <a:pt x="429930" y="251035"/>
              </a:lnTo>
              <a:lnTo>
                <a:pt x="0" y="251035"/>
              </a:lnTo>
              <a:lnTo>
                <a:pt x="0" y="341159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6B7B565-0066-4F7A-9A1F-91780B0D1C83}">
      <dsp:nvSpPr>
        <dsp:cNvPr id="0" name=""/>
        <dsp:cNvSpPr/>
      </dsp:nvSpPr>
      <dsp:spPr>
        <a:xfrm>
          <a:off x="3773053" y="891145"/>
          <a:ext cx="3188280" cy="85503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64910"/>
              </a:lnTo>
              <a:lnTo>
                <a:pt x="3188280" y="764910"/>
              </a:lnTo>
              <a:lnTo>
                <a:pt x="3188280" y="855033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0378E78-44DB-4944-A152-F873198CADC8}">
      <dsp:nvSpPr>
        <dsp:cNvPr id="0" name=""/>
        <dsp:cNvSpPr/>
      </dsp:nvSpPr>
      <dsp:spPr>
        <a:xfrm>
          <a:off x="3737136" y="2421430"/>
          <a:ext cx="1605235" cy="41511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24993"/>
              </a:lnTo>
              <a:lnTo>
                <a:pt x="1605235" y="324993"/>
              </a:lnTo>
              <a:lnTo>
                <a:pt x="1605235" y="415117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3EC9D2B-775A-4A3A-9476-8C7CC36D3471}">
      <dsp:nvSpPr>
        <dsp:cNvPr id="0" name=""/>
        <dsp:cNvSpPr/>
      </dsp:nvSpPr>
      <dsp:spPr>
        <a:xfrm>
          <a:off x="3737136" y="2421430"/>
          <a:ext cx="416202" cy="41511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24993"/>
              </a:lnTo>
              <a:lnTo>
                <a:pt x="416202" y="324993"/>
              </a:lnTo>
              <a:lnTo>
                <a:pt x="416202" y="415117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B552834-78E5-40E9-9AE8-08D278A0A601}">
      <dsp:nvSpPr>
        <dsp:cNvPr id="0" name=""/>
        <dsp:cNvSpPr/>
      </dsp:nvSpPr>
      <dsp:spPr>
        <a:xfrm>
          <a:off x="2892305" y="2421430"/>
          <a:ext cx="844830" cy="324263"/>
        </a:xfrm>
        <a:custGeom>
          <a:avLst/>
          <a:gdLst/>
          <a:ahLst/>
          <a:cxnLst/>
          <a:rect l="0" t="0" r="0" b="0"/>
          <a:pathLst>
            <a:path>
              <a:moveTo>
                <a:pt x="844830" y="0"/>
              </a:moveTo>
              <a:lnTo>
                <a:pt x="844830" y="234140"/>
              </a:lnTo>
              <a:lnTo>
                <a:pt x="0" y="234140"/>
              </a:lnTo>
              <a:lnTo>
                <a:pt x="0" y="324263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6B1BE42-E483-4FB4-8902-D86900067F7E}">
      <dsp:nvSpPr>
        <dsp:cNvPr id="0" name=""/>
        <dsp:cNvSpPr/>
      </dsp:nvSpPr>
      <dsp:spPr>
        <a:xfrm>
          <a:off x="3691416" y="891145"/>
          <a:ext cx="91440" cy="781075"/>
        </a:xfrm>
        <a:custGeom>
          <a:avLst/>
          <a:gdLst/>
          <a:ahLst/>
          <a:cxnLst/>
          <a:rect l="0" t="0" r="0" b="0"/>
          <a:pathLst>
            <a:path>
              <a:moveTo>
                <a:pt x="81637" y="0"/>
              </a:moveTo>
              <a:lnTo>
                <a:pt x="81637" y="690952"/>
              </a:lnTo>
              <a:lnTo>
                <a:pt x="45720" y="690952"/>
              </a:lnTo>
              <a:lnTo>
                <a:pt x="45720" y="78107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9F4DA38-26DD-4C5C-A1A0-327B08651EEF}">
      <dsp:nvSpPr>
        <dsp:cNvPr id="0" name=""/>
        <dsp:cNvSpPr/>
      </dsp:nvSpPr>
      <dsp:spPr>
        <a:xfrm>
          <a:off x="1108757" y="2462757"/>
          <a:ext cx="594516" cy="28293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92812"/>
              </a:lnTo>
              <a:lnTo>
                <a:pt x="594516" y="192812"/>
              </a:lnTo>
              <a:lnTo>
                <a:pt x="594516" y="282935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EA2E9DA-882A-4FC4-96C9-02EAFB3D4E4C}">
      <dsp:nvSpPr>
        <dsp:cNvPr id="0" name=""/>
        <dsp:cNvSpPr/>
      </dsp:nvSpPr>
      <dsp:spPr>
        <a:xfrm>
          <a:off x="514240" y="2462757"/>
          <a:ext cx="594516" cy="282935"/>
        </a:xfrm>
        <a:custGeom>
          <a:avLst/>
          <a:gdLst/>
          <a:ahLst/>
          <a:cxnLst/>
          <a:rect l="0" t="0" r="0" b="0"/>
          <a:pathLst>
            <a:path>
              <a:moveTo>
                <a:pt x="594516" y="0"/>
              </a:moveTo>
              <a:lnTo>
                <a:pt x="594516" y="192812"/>
              </a:lnTo>
              <a:lnTo>
                <a:pt x="0" y="192812"/>
              </a:lnTo>
              <a:lnTo>
                <a:pt x="0" y="282935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48DF286-1CB0-4D97-86F7-E3CD29665644}">
      <dsp:nvSpPr>
        <dsp:cNvPr id="0" name=""/>
        <dsp:cNvSpPr/>
      </dsp:nvSpPr>
      <dsp:spPr>
        <a:xfrm>
          <a:off x="1108757" y="891145"/>
          <a:ext cx="2664296" cy="822403"/>
        </a:xfrm>
        <a:custGeom>
          <a:avLst/>
          <a:gdLst/>
          <a:ahLst/>
          <a:cxnLst/>
          <a:rect l="0" t="0" r="0" b="0"/>
          <a:pathLst>
            <a:path>
              <a:moveTo>
                <a:pt x="2664296" y="0"/>
              </a:moveTo>
              <a:lnTo>
                <a:pt x="2664296" y="732280"/>
              </a:lnTo>
              <a:lnTo>
                <a:pt x="0" y="732280"/>
              </a:lnTo>
              <a:lnTo>
                <a:pt x="0" y="822403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3D226EF-DBED-47F2-802B-64650FE6A533}">
      <dsp:nvSpPr>
        <dsp:cNvPr id="0" name=""/>
        <dsp:cNvSpPr/>
      </dsp:nvSpPr>
      <dsp:spPr>
        <a:xfrm>
          <a:off x="3286631" y="141936"/>
          <a:ext cx="972844" cy="74920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144053-B7B0-4692-98C2-6E516695968F}">
      <dsp:nvSpPr>
        <dsp:cNvPr id="0" name=""/>
        <dsp:cNvSpPr/>
      </dsp:nvSpPr>
      <dsp:spPr>
        <a:xfrm>
          <a:off x="3394725" y="244625"/>
          <a:ext cx="972844" cy="749208"/>
        </a:xfrm>
        <a:prstGeom prst="roundRect">
          <a:avLst>
            <a:gd name="adj" fmla="val 10000"/>
          </a:avLst>
        </a:prstGeom>
        <a:solidFill>
          <a:schemeClr val="accent3">
            <a:lumMod val="40000"/>
            <a:lumOff val="60000"/>
            <a:alpha val="9000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solidFill>
                <a:srgbClr val="7030A0"/>
              </a:solidFill>
            </a:rPr>
            <a:t>The world economy</a:t>
          </a:r>
        </a:p>
      </dsp:txBody>
      <dsp:txXfrm>
        <a:off x="3416669" y="266569"/>
        <a:ext cx="928956" cy="705320"/>
      </dsp:txXfrm>
    </dsp:sp>
    <dsp:sp modelId="{BDACA902-EA5A-40A0-84CF-DE306941DB44}">
      <dsp:nvSpPr>
        <dsp:cNvPr id="0" name=""/>
        <dsp:cNvSpPr/>
      </dsp:nvSpPr>
      <dsp:spPr>
        <a:xfrm>
          <a:off x="622334" y="1713549"/>
          <a:ext cx="972844" cy="74920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596989-4524-482A-85BA-413B6A86292A}">
      <dsp:nvSpPr>
        <dsp:cNvPr id="0" name=""/>
        <dsp:cNvSpPr/>
      </dsp:nvSpPr>
      <dsp:spPr>
        <a:xfrm>
          <a:off x="730428" y="1816238"/>
          <a:ext cx="972844" cy="749208"/>
        </a:xfrm>
        <a:prstGeom prst="roundRect">
          <a:avLst>
            <a:gd name="adj" fmla="val 10000"/>
          </a:avLst>
        </a:prstGeom>
        <a:solidFill>
          <a:schemeClr val="accent3">
            <a:lumMod val="40000"/>
            <a:lumOff val="60000"/>
            <a:alpha val="9000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solidFill>
                <a:srgbClr val="7030A0"/>
              </a:solidFill>
            </a:rPr>
            <a:t>Trade</a:t>
          </a:r>
        </a:p>
      </dsp:txBody>
      <dsp:txXfrm>
        <a:off x="752372" y="1838182"/>
        <a:ext cx="928956" cy="705320"/>
      </dsp:txXfrm>
    </dsp:sp>
    <dsp:sp modelId="{7D0EE220-DEAA-488D-88F0-F05060736888}">
      <dsp:nvSpPr>
        <dsp:cNvPr id="0" name=""/>
        <dsp:cNvSpPr/>
      </dsp:nvSpPr>
      <dsp:spPr>
        <a:xfrm>
          <a:off x="27818" y="2745693"/>
          <a:ext cx="972844" cy="74920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588A27-2563-448D-A131-69F7FA139DD7}">
      <dsp:nvSpPr>
        <dsp:cNvPr id="0" name=""/>
        <dsp:cNvSpPr/>
      </dsp:nvSpPr>
      <dsp:spPr>
        <a:xfrm>
          <a:off x="135912" y="2848382"/>
          <a:ext cx="972844" cy="749208"/>
        </a:xfrm>
        <a:prstGeom prst="roundRect">
          <a:avLst>
            <a:gd name="adj" fmla="val 10000"/>
          </a:avLst>
        </a:prstGeom>
        <a:solidFill>
          <a:schemeClr val="accent3">
            <a:lumMod val="40000"/>
            <a:lumOff val="60000"/>
            <a:alpha val="9000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solidFill>
                <a:srgbClr val="7030A0"/>
              </a:solidFill>
            </a:rPr>
            <a:t>Absolute advantage</a:t>
          </a:r>
        </a:p>
      </dsp:txBody>
      <dsp:txXfrm>
        <a:off x="157856" y="2870326"/>
        <a:ext cx="928956" cy="705320"/>
      </dsp:txXfrm>
    </dsp:sp>
    <dsp:sp modelId="{970B6C49-2814-49C3-92DE-03A4A8D3EA5D}">
      <dsp:nvSpPr>
        <dsp:cNvPr id="0" name=""/>
        <dsp:cNvSpPr/>
      </dsp:nvSpPr>
      <dsp:spPr>
        <a:xfrm>
          <a:off x="1216850" y="2745693"/>
          <a:ext cx="972844" cy="74920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72051C-5084-41EA-84FE-4A310AAB82E8}">
      <dsp:nvSpPr>
        <dsp:cNvPr id="0" name=""/>
        <dsp:cNvSpPr/>
      </dsp:nvSpPr>
      <dsp:spPr>
        <a:xfrm>
          <a:off x="1324944" y="2848382"/>
          <a:ext cx="972844" cy="749208"/>
        </a:xfrm>
        <a:prstGeom prst="roundRect">
          <a:avLst>
            <a:gd name="adj" fmla="val 10000"/>
          </a:avLst>
        </a:prstGeom>
        <a:solidFill>
          <a:schemeClr val="accent3">
            <a:lumMod val="40000"/>
            <a:lumOff val="60000"/>
            <a:alpha val="9000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solidFill>
                <a:srgbClr val="7030A0"/>
              </a:solidFill>
            </a:rPr>
            <a:t>Comparative advantage</a:t>
          </a:r>
        </a:p>
      </dsp:txBody>
      <dsp:txXfrm>
        <a:off x="1346888" y="2870326"/>
        <a:ext cx="928956" cy="705320"/>
      </dsp:txXfrm>
    </dsp:sp>
    <dsp:sp modelId="{D8C6BE73-B464-45DD-B15A-0F2356FC7370}">
      <dsp:nvSpPr>
        <dsp:cNvPr id="0" name=""/>
        <dsp:cNvSpPr/>
      </dsp:nvSpPr>
      <dsp:spPr>
        <a:xfrm>
          <a:off x="3250713" y="1672221"/>
          <a:ext cx="972844" cy="74920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4B6687-C065-4A02-9ECE-BE255BE100C5}">
      <dsp:nvSpPr>
        <dsp:cNvPr id="0" name=""/>
        <dsp:cNvSpPr/>
      </dsp:nvSpPr>
      <dsp:spPr>
        <a:xfrm>
          <a:off x="3358807" y="1774910"/>
          <a:ext cx="972844" cy="749208"/>
        </a:xfrm>
        <a:prstGeom prst="roundRect">
          <a:avLst>
            <a:gd name="adj" fmla="val 10000"/>
          </a:avLst>
        </a:prstGeom>
        <a:solidFill>
          <a:schemeClr val="accent3">
            <a:lumMod val="40000"/>
            <a:lumOff val="60000"/>
            <a:alpha val="9000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solidFill>
                <a:srgbClr val="7030A0"/>
              </a:solidFill>
            </a:rPr>
            <a:t>Mone</a:t>
          </a:r>
          <a:r>
            <a:rPr lang="en-GB" sz="1200" kern="1200" dirty="0">
              <a:solidFill>
                <a:srgbClr val="7030A0"/>
              </a:solidFill>
            </a:rPr>
            <a:t>y</a:t>
          </a:r>
        </a:p>
      </dsp:txBody>
      <dsp:txXfrm>
        <a:off x="3380751" y="1796854"/>
        <a:ext cx="928956" cy="705320"/>
      </dsp:txXfrm>
    </dsp:sp>
    <dsp:sp modelId="{31CAE857-C209-4BEB-958E-9A207B4642DD}">
      <dsp:nvSpPr>
        <dsp:cNvPr id="0" name=""/>
        <dsp:cNvSpPr/>
      </dsp:nvSpPr>
      <dsp:spPr>
        <a:xfrm>
          <a:off x="2405883" y="2745693"/>
          <a:ext cx="972844" cy="74920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F0FDE5-DD5A-457A-8310-2CC8CF8E466E}">
      <dsp:nvSpPr>
        <dsp:cNvPr id="0" name=""/>
        <dsp:cNvSpPr/>
      </dsp:nvSpPr>
      <dsp:spPr>
        <a:xfrm>
          <a:off x="2513977" y="2848382"/>
          <a:ext cx="972844" cy="749208"/>
        </a:xfrm>
        <a:prstGeom prst="roundRect">
          <a:avLst>
            <a:gd name="adj" fmla="val 10000"/>
          </a:avLst>
        </a:prstGeom>
        <a:solidFill>
          <a:schemeClr val="accent3">
            <a:lumMod val="40000"/>
            <a:lumOff val="60000"/>
            <a:alpha val="9000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solidFill>
                <a:srgbClr val="7030A0"/>
              </a:solidFill>
            </a:rPr>
            <a:t>Interest rates</a:t>
          </a:r>
        </a:p>
      </dsp:txBody>
      <dsp:txXfrm>
        <a:off x="2535921" y="2870326"/>
        <a:ext cx="928956" cy="705320"/>
      </dsp:txXfrm>
    </dsp:sp>
    <dsp:sp modelId="{0D0BF15A-23E9-4A9F-8318-0429FBC4D6BC}">
      <dsp:nvSpPr>
        <dsp:cNvPr id="0" name=""/>
        <dsp:cNvSpPr/>
      </dsp:nvSpPr>
      <dsp:spPr>
        <a:xfrm>
          <a:off x="3666916" y="2836547"/>
          <a:ext cx="972844" cy="74920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34BF70-808F-426E-BD42-E363C49ECA60}">
      <dsp:nvSpPr>
        <dsp:cNvPr id="0" name=""/>
        <dsp:cNvSpPr/>
      </dsp:nvSpPr>
      <dsp:spPr>
        <a:xfrm>
          <a:off x="3775010" y="2939236"/>
          <a:ext cx="972844" cy="749208"/>
        </a:xfrm>
        <a:prstGeom prst="roundRect">
          <a:avLst>
            <a:gd name="adj" fmla="val 10000"/>
          </a:avLst>
        </a:prstGeom>
        <a:solidFill>
          <a:schemeClr val="accent3">
            <a:lumMod val="40000"/>
            <a:lumOff val="60000"/>
            <a:alpha val="9000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solidFill>
                <a:srgbClr val="7030A0"/>
              </a:solidFill>
            </a:rPr>
            <a:t>Foreign exchange</a:t>
          </a:r>
        </a:p>
      </dsp:txBody>
      <dsp:txXfrm>
        <a:off x="3796954" y="2961180"/>
        <a:ext cx="928956" cy="705320"/>
      </dsp:txXfrm>
    </dsp:sp>
    <dsp:sp modelId="{0021562F-F81D-4601-BA72-EE0CC4D278C0}">
      <dsp:nvSpPr>
        <dsp:cNvPr id="0" name=""/>
        <dsp:cNvSpPr/>
      </dsp:nvSpPr>
      <dsp:spPr>
        <a:xfrm>
          <a:off x="4855948" y="2836547"/>
          <a:ext cx="972844" cy="74920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9166E1-CB89-41BC-94FC-881B4B15EFD7}">
      <dsp:nvSpPr>
        <dsp:cNvPr id="0" name=""/>
        <dsp:cNvSpPr/>
      </dsp:nvSpPr>
      <dsp:spPr>
        <a:xfrm>
          <a:off x="4964042" y="2939236"/>
          <a:ext cx="972844" cy="749208"/>
        </a:xfrm>
        <a:prstGeom prst="roundRect">
          <a:avLst>
            <a:gd name="adj" fmla="val 10000"/>
          </a:avLst>
        </a:prstGeom>
        <a:solidFill>
          <a:schemeClr val="accent3">
            <a:lumMod val="40000"/>
            <a:lumOff val="60000"/>
            <a:alpha val="9000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solidFill>
                <a:srgbClr val="7030A0"/>
              </a:solidFill>
            </a:rPr>
            <a:t>Financial markets</a:t>
          </a:r>
        </a:p>
      </dsp:txBody>
      <dsp:txXfrm>
        <a:off x="4985986" y="2961180"/>
        <a:ext cx="928956" cy="705320"/>
      </dsp:txXfrm>
    </dsp:sp>
    <dsp:sp modelId="{FC232F62-0904-4AB6-AF93-7118E2BEF9ED}">
      <dsp:nvSpPr>
        <dsp:cNvPr id="0" name=""/>
        <dsp:cNvSpPr/>
      </dsp:nvSpPr>
      <dsp:spPr>
        <a:xfrm>
          <a:off x="6474911" y="1746179"/>
          <a:ext cx="972844" cy="74920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ECE29A-AD3E-43B9-9216-A990676821ED}">
      <dsp:nvSpPr>
        <dsp:cNvPr id="0" name=""/>
        <dsp:cNvSpPr/>
      </dsp:nvSpPr>
      <dsp:spPr>
        <a:xfrm>
          <a:off x="6583005" y="1848868"/>
          <a:ext cx="972844" cy="749208"/>
        </a:xfrm>
        <a:prstGeom prst="roundRect">
          <a:avLst>
            <a:gd name="adj" fmla="val 10000"/>
          </a:avLst>
        </a:prstGeom>
        <a:solidFill>
          <a:schemeClr val="accent3">
            <a:lumMod val="40000"/>
            <a:lumOff val="60000"/>
            <a:alpha val="9000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solidFill>
                <a:srgbClr val="7030A0"/>
              </a:solidFill>
            </a:rPr>
            <a:t>Capital investment</a:t>
          </a:r>
        </a:p>
      </dsp:txBody>
      <dsp:txXfrm>
        <a:off x="6604949" y="1870812"/>
        <a:ext cx="928956" cy="705320"/>
      </dsp:txXfrm>
    </dsp:sp>
    <dsp:sp modelId="{B0685D1D-CC04-48B7-91DB-59A043F6BA6F}">
      <dsp:nvSpPr>
        <dsp:cNvPr id="0" name=""/>
        <dsp:cNvSpPr/>
      </dsp:nvSpPr>
      <dsp:spPr>
        <a:xfrm>
          <a:off x="6044981" y="2836547"/>
          <a:ext cx="972844" cy="74920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12515B-923D-4618-B511-D467505980BF}">
      <dsp:nvSpPr>
        <dsp:cNvPr id="0" name=""/>
        <dsp:cNvSpPr/>
      </dsp:nvSpPr>
      <dsp:spPr>
        <a:xfrm>
          <a:off x="6153075" y="2939236"/>
          <a:ext cx="972844" cy="749208"/>
        </a:xfrm>
        <a:prstGeom prst="roundRect">
          <a:avLst>
            <a:gd name="adj" fmla="val 10000"/>
          </a:avLst>
        </a:prstGeom>
        <a:solidFill>
          <a:schemeClr val="accent3">
            <a:lumMod val="40000"/>
            <a:lumOff val="60000"/>
            <a:alpha val="9000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solidFill>
                <a:srgbClr val="7030A0"/>
              </a:solidFill>
            </a:rPr>
            <a:t>Foreign direct investment (FDI)</a:t>
          </a:r>
        </a:p>
      </dsp:txBody>
      <dsp:txXfrm>
        <a:off x="6175019" y="2961180"/>
        <a:ext cx="928956" cy="705320"/>
      </dsp:txXfrm>
    </dsp:sp>
    <dsp:sp modelId="{12CACBD1-71C4-4AB5-B7E0-BB620C43A604}">
      <dsp:nvSpPr>
        <dsp:cNvPr id="0" name=""/>
        <dsp:cNvSpPr/>
      </dsp:nvSpPr>
      <dsp:spPr>
        <a:xfrm>
          <a:off x="7141428" y="2869177"/>
          <a:ext cx="972844" cy="74920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11C770-5772-4231-B400-24A6E7088B22}">
      <dsp:nvSpPr>
        <dsp:cNvPr id="0" name=""/>
        <dsp:cNvSpPr/>
      </dsp:nvSpPr>
      <dsp:spPr>
        <a:xfrm>
          <a:off x="7249522" y="2971866"/>
          <a:ext cx="972844" cy="749208"/>
        </a:xfrm>
        <a:prstGeom prst="roundRect">
          <a:avLst>
            <a:gd name="adj" fmla="val 10000"/>
          </a:avLst>
        </a:prstGeom>
        <a:solidFill>
          <a:schemeClr val="accent3">
            <a:lumMod val="40000"/>
            <a:lumOff val="60000"/>
            <a:alpha val="9000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solidFill>
                <a:srgbClr val="7030A0"/>
              </a:solidFill>
            </a:rPr>
            <a:t>Portfolio investment</a:t>
          </a:r>
        </a:p>
      </dsp:txBody>
      <dsp:txXfrm>
        <a:off x="7271466" y="2993810"/>
        <a:ext cx="928956" cy="70532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B7BDED-D195-4447-AFF5-72B0ED2A8497}">
      <dsp:nvSpPr>
        <dsp:cNvPr id="0" name=""/>
        <dsp:cNvSpPr/>
      </dsp:nvSpPr>
      <dsp:spPr>
        <a:xfrm>
          <a:off x="3842199" y="713900"/>
          <a:ext cx="2756918" cy="96428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49865"/>
              </a:lnTo>
              <a:lnTo>
                <a:pt x="2756918" y="749865"/>
              </a:lnTo>
              <a:lnTo>
                <a:pt x="2756918" y="964284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F077B76-2C12-4133-93B8-1DC46A87F824}">
      <dsp:nvSpPr>
        <dsp:cNvPr id="0" name=""/>
        <dsp:cNvSpPr/>
      </dsp:nvSpPr>
      <dsp:spPr>
        <a:xfrm>
          <a:off x="3786202" y="713900"/>
          <a:ext cx="91440" cy="967488"/>
        </a:xfrm>
        <a:custGeom>
          <a:avLst/>
          <a:gdLst/>
          <a:ahLst/>
          <a:cxnLst/>
          <a:rect l="0" t="0" r="0" b="0"/>
          <a:pathLst>
            <a:path>
              <a:moveTo>
                <a:pt x="55996" y="0"/>
              </a:moveTo>
              <a:lnTo>
                <a:pt x="55996" y="753069"/>
              </a:lnTo>
              <a:lnTo>
                <a:pt x="45720" y="753069"/>
              </a:lnTo>
              <a:lnTo>
                <a:pt x="45720" y="967488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8D0EC0F-A715-4E3C-85B0-A2651EFFC867}">
      <dsp:nvSpPr>
        <dsp:cNvPr id="0" name=""/>
        <dsp:cNvSpPr/>
      </dsp:nvSpPr>
      <dsp:spPr>
        <a:xfrm>
          <a:off x="1085281" y="713900"/>
          <a:ext cx="2756918" cy="939104"/>
        </a:xfrm>
        <a:custGeom>
          <a:avLst/>
          <a:gdLst/>
          <a:ahLst/>
          <a:cxnLst/>
          <a:rect l="0" t="0" r="0" b="0"/>
          <a:pathLst>
            <a:path>
              <a:moveTo>
                <a:pt x="2756918" y="0"/>
              </a:moveTo>
              <a:lnTo>
                <a:pt x="2756918" y="724684"/>
              </a:lnTo>
              <a:lnTo>
                <a:pt x="0" y="724684"/>
              </a:lnTo>
              <a:lnTo>
                <a:pt x="0" y="939104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5711A8F-23AC-4516-8546-32776BFB6C6D}">
      <dsp:nvSpPr>
        <dsp:cNvPr id="0" name=""/>
        <dsp:cNvSpPr/>
      </dsp:nvSpPr>
      <dsp:spPr>
        <a:xfrm>
          <a:off x="2129437" y="-28296"/>
          <a:ext cx="3425524" cy="74219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B86C96-0F1F-4052-B60B-AB19A99701A7}">
      <dsp:nvSpPr>
        <dsp:cNvPr id="0" name=""/>
        <dsp:cNvSpPr/>
      </dsp:nvSpPr>
      <dsp:spPr>
        <a:xfrm>
          <a:off x="2386612" y="216020"/>
          <a:ext cx="3425524" cy="742196"/>
        </a:xfrm>
        <a:prstGeom prst="roundRect">
          <a:avLst>
            <a:gd name="adj" fmla="val 10000"/>
          </a:avLst>
        </a:prstGeom>
        <a:solidFill>
          <a:schemeClr val="accent3">
            <a:lumMod val="40000"/>
            <a:lumOff val="60000"/>
            <a:alpha val="9000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rgbClr val="7030A0"/>
              </a:solidFill>
            </a:rPr>
            <a:t>Financial Markets</a:t>
          </a:r>
        </a:p>
      </dsp:txBody>
      <dsp:txXfrm>
        <a:off x="2408350" y="237758"/>
        <a:ext cx="3382048" cy="698720"/>
      </dsp:txXfrm>
    </dsp:sp>
    <dsp:sp modelId="{A2572A50-820F-4341-9663-890E62FD47C7}">
      <dsp:nvSpPr>
        <dsp:cNvPr id="0" name=""/>
        <dsp:cNvSpPr/>
      </dsp:nvSpPr>
      <dsp:spPr>
        <a:xfrm>
          <a:off x="-72006" y="1653005"/>
          <a:ext cx="2314575" cy="281606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09DCEA-A500-451A-B3F8-3225EC75A3A2}">
      <dsp:nvSpPr>
        <dsp:cNvPr id="0" name=""/>
        <dsp:cNvSpPr/>
      </dsp:nvSpPr>
      <dsp:spPr>
        <a:xfrm>
          <a:off x="185168" y="1897321"/>
          <a:ext cx="2314575" cy="2816065"/>
        </a:xfrm>
        <a:prstGeom prst="roundRect">
          <a:avLst>
            <a:gd name="adj" fmla="val 10000"/>
          </a:avLst>
        </a:prstGeom>
        <a:solidFill>
          <a:schemeClr val="accent3">
            <a:lumMod val="40000"/>
            <a:lumOff val="60000"/>
            <a:alpha val="9000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rgbClr val="7030A0"/>
              </a:solidFill>
            </a:rPr>
            <a:t>Money Markets </a:t>
          </a:r>
        </a:p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rgbClr val="7030A0"/>
              </a:solidFill>
            </a:rPr>
            <a:t>(&lt; one year)</a:t>
          </a:r>
        </a:p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rgbClr val="7030A0"/>
              </a:solidFill>
            </a:rPr>
            <a:t>Treasury Bonds and Bills</a:t>
          </a:r>
        </a:p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rgbClr val="7030A0"/>
              </a:solidFill>
            </a:rPr>
            <a:t>Certificates of Deposit</a:t>
          </a:r>
        </a:p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rgbClr val="7030A0"/>
              </a:solidFill>
            </a:rPr>
            <a:t>Commercial Paper</a:t>
          </a:r>
        </a:p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rgbClr val="7030A0"/>
              </a:solidFill>
            </a:rPr>
            <a:t>Repos</a:t>
          </a:r>
        </a:p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rgbClr val="7030A0"/>
              </a:solidFill>
            </a:rPr>
            <a:t>Federal Funds</a:t>
          </a:r>
        </a:p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 dirty="0"/>
        </a:p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 dirty="0"/>
        </a:p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 dirty="0"/>
        </a:p>
      </dsp:txBody>
      <dsp:txXfrm>
        <a:off x="252960" y="1965113"/>
        <a:ext cx="2178991" cy="2680481"/>
      </dsp:txXfrm>
    </dsp:sp>
    <dsp:sp modelId="{9B45011D-8615-4599-A9AB-6F4F3A20520D}">
      <dsp:nvSpPr>
        <dsp:cNvPr id="0" name=""/>
        <dsp:cNvSpPr/>
      </dsp:nvSpPr>
      <dsp:spPr>
        <a:xfrm>
          <a:off x="2674635" y="1681389"/>
          <a:ext cx="2314575" cy="268109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2F8D2E-6674-4397-84CC-425EA972C6B2}">
      <dsp:nvSpPr>
        <dsp:cNvPr id="0" name=""/>
        <dsp:cNvSpPr/>
      </dsp:nvSpPr>
      <dsp:spPr>
        <a:xfrm>
          <a:off x="2931810" y="1925705"/>
          <a:ext cx="2314575" cy="2681097"/>
        </a:xfrm>
        <a:prstGeom prst="roundRect">
          <a:avLst>
            <a:gd name="adj" fmla="val 10000"/>
          </a:avLst>
        </a:prstGeom>
        <a:solidFill>
          <a:schemeClr val="accent3">
            <a:lumMod val="40000"/>
            <a:lumOff val="60000"/>
            <a:alpha val="9000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rgbClr val="7030A0"/>
              </a:solidFill>
            </a:rPr>
            <a:t>Capital Markets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rgbClr val="7030A0"/>
              </a:solidFill>
            </a:rPr>
            <a:t> (&gt; one year)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rgbClr val="7030A0"/>
              </a:solidFill>
            </a:rPr>
            <a:t>Stocks and shares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rgbClr val="7030A0"/>
              </a:solidFill>
            </a:rPr>
            <a:t>Mortgage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rgbClr val="7030A0"/>
              </a:solidFill>
            </a:rPr>
            <a:t>Debentures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rgbClr val="7030A0"/>
              </a:solidFill>
            </a:rPr>
            <a:t>Corporate bonds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rgbClr val="7030A0"/>
              </a:solidFill>
            </a:rPr>
            <a:t>Government bonds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 dirty="0"/>
        </a:p>
      </dsp:txBody>
      <dsp:txXfrm>
        <a:off x="2999602" y="1993497"/>
        <a:ext cx="2178991" cy="2545513"/>
      </dsp:txXfrm>
    </dsp:sp>
    <dsp:sp modelId="{7956F3A7-63A3-4860-957F-4B9EE15A9777}">
      <dsp:nvSpPr>
        <dsp:cNvPr id="0" name=""/>
        <dsp:cNvSpPr/>
      </dsp:nvSpPr>
      <dsp:spPr>
        <a:xfrm>
          <a:off x="5441830" y="1678185"/>
          <a:ext cx="2314575" cy="146975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40F282-6E52-4BEB-AD55-D1CC8E4AC8D3}">
      <dsp:nvSpPr>
        <dsp:cNvPr id="0" name=""/>
        <dsp:cNvSpPr/>
      </dsp:nvSpPr>
      <dsp:spPr>
        <a:xfrm>
          <a:off x="5699005" y="1922501"/>
          <a:ext cx="2314575" cy="1469755"/>
        </a:xfrm>
        <a:prstGeom prst="roundRect">
          <a:avLst>
            <a:gd name="adj" fmla="val 10000"/>
          </a:avLst>
        </a:prstGeom>
        <a:solidFill>
          <a:schemeClr val="accent3">
            <a:lumMod val="40000"/>
            <a:lumOff val="60000"/>
            <a:alpha val="9000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rgbClr val="7030A0"/>
              </a:solidFill>
            </a:rPr>
            <a:t>Derivatives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kern="1200" dirty="0">
              <a:solidFill>
                <a:srgbClr val="7030A0"/>
              </a:solidFill>
            </a:rPr>
            <a:t>Futures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kern="1200" dirty="0">
              <a:solidFill>
                <a:srgbClr val="7030A0"/>
              </a:solidFill>
            </a:rPr>
            <a:t>Forwards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kern="1200" dirty="0">
              <a:solidFill>
                <a:srgbClr val="7030A0"/>
              </a:solidFill>
            </a:rPr>
            <a:t>Options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kern="1200" dirty="0">
              <a:solidFill>
                <a:srgbClr val="7030A0"/>
              </a:solidFill>
            </a:rPr>
            <a:t>Swaps</a:t>
          </a:r>
        </a:p>
      </dsp:txBody>
      <dsp:txXfrm>
        <a:off x="5742053" y="1965549"/>
        <a:ext cx="2228479" cy="138365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A126F7-C520-466E-8A08-C83A624AAD89}" type="datetimeFigureOut">
              <a:rPr lang="en-GB" smtClean="0"/>
              <a:pPr/>
              <a:t>22/02/2023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BD075C-D0CD-4F41-93C9-0B6DF6D55B1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00844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74B2F781-B445-4BD2-8B2A-689947A0B480}" type="datetime1">
              <a:rPr lang="en-GB" smtClean="0"/>
              <a:pPr/>
              <a:t>22/02/2023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8188386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22/02/2023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2720440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76745-32FB-4C91-A25B-63A85D072CAB}" type="datetime1">
              <a:rPr lang="en-GB" smtClean="0"/>
              <a:pPr/>
              <a:t>22/02/2023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0448319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22/02/2023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8738303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22/02/2023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6666351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9F918-2B10-433F-BEA4-607AFF3DC02D}" type="datetime1">
              <a:rPr lang="en-GB" smtClean="0"/>
              <a:pPr/>
              <a:t>22/02/2023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3177553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F9558-83A0-44D4-8BB7-8012104B0C4B}" type="datetime1">
              <a:rPr lang="en-GB" smtClean="0"/>
              <a:pPr/>
              <a:t>22/02/2023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5703733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48E86-E565-4C1A-8FF6-FFBF881AFDA2}" type="datetime1">
              <a:rPr lang="en-GB" smtClean="0"/>
              <a:pPr/>
              <a:t>22/02/2023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1874486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8400C-1BBB-4F63-8D87-0E7EEA0138C9}" type="datetime1">
              <a:rPr lang="en-GB" smtClean="0"/>
              <a:pPr/>
              <a:t>22/02/2023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637008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07F9-FE9E-4ABC-95D4-B51194F73759}" type="datetime1">
              <a:rPr lang="en-GB" smtClean="0"/>
              <a:pPr/>
              <a:t>22/02/2023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9975525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5F774-4146-4C45-B3A5-262743FB5673}" type="datetime1">
              <a:rPr lang="en-GB" smtClean="0"/>
              <a:pPr/>
              <a:t>22/02/2023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3369918"/>
      </p:ext>
    </p:extLst>
  </p:cSld>
  <p:clrMapOvr>
    <a:masterClrMapping/>
  </p:clrMapOvr>
  <p:transition>
    <p:dissolv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D5B1F-946A-4F5A-8AC8-B2FA636A70F2}" type="datetime1">
              <a:rPr lang="en-GB" smtClean="0"/>
              <a:pPr/>
              <a:t>22/02/2023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82025" y="0"/>
            <a:ext cx="561975" cy="365125"/>
          </a:xfrm>
        </p:spPr>
        <p:txBody>
          <a:bodyPr/>
          <a:lstStyle>
            <a:lvl1pPr algn="r">
              <a:defRPr b="1">
                <a:solidFill>
                  <a:schemeClr val="tx2"/>
                </a:solidFill>
                <a:latin typeface="+mj-lt"/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Title 2"/>
          <p:cNvSpPr txBox="1">
            <a:spLocks/>
          </p:cNvSpPr>
          <p:nvPr userDrawn="1"/>
        </p:nvSpPr>
        <p:spPr>
          <a:xfrm>
            <a:off x="467544" y="152400"/>
            <a:ext cx="8229600" cy="16002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817955075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em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E32E50-136A-4496-B4FF-7C83C21E682A}" type="datetime1">
              <a:rPr lang="en-GB" smtClean="0"/>
              <a:pPr/>
              <a:t>22/02/2023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7736A3C-719A-48E3-9AF6-F6A04F7FDA46}"/>
              </a:ext>
            </a:extLst>
          </p:cNvPr>
          <p:cNvPicPr/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96" y="5913368"/>
            <a:ext cx="648000" cy="82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900256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74" r:id="rId12"/>
  </p:sldLayoutIdLst>
  <p:transition>
    <p:dissolv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0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78B4C8-7F3F-44BA-899E-372F95B18DA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8640960" cy="1470025"/>
          </a:xfrm>
        </p:spPr>
        <p:txBody>
          <a:bodyPr>
            <a:noAutofit/>
          </a:bodyPr>
          <a:lstStyle/>
          <a:p>
            <a:r>
              <a:rPr lang="en-GB" sz="4800" dirty="0">
                <a:solidFill>
                  <a:srgbClr val="FFFF00"/>
                </a:solidFill>
              </a:rPr>
              <a:t>Management Economics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3BC343-BF3D-4C48-B82E-631671BD3B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1600" y="3789040"/>
            <a:ext cx="6400800" cy="1752600"/>
          </a:xfrm>
        </p:spPr>
        <p:txBody>
          <a:bodyPr/>
          <a:lstStyle/>
          <a:p>
            <a:endParaRPr lang="en-GB">
              <a:solidFill>
                <a:schemeClr val="bg1"/>
              </a:solidFill>
            </a:endParaRPr>
          </a:p>
          <a:p>
            <a:r>
              <a:rPr lang="en-GB">
                <a:solidFill>
                  <a:schemeClr val="bg1"/>
                </a:solidFill>
              </a:rPr>
              <a:t>How </a:t>
            </a:r>
            <a:r>
              <a:rPr lang="en-GB" dirty="0">
                <a:solidFill>
                  <a:schemeClr val="bg1"/>
                </a:solidFill>
              </a:rPr>
              <a:t>the world economy works</a:t>
            </a:r>
          </a:p>
        </p:txBody>
      </p:sp>
    </p:spTree>
    <p:extLst>
      <p:ext uri="{BB962C8B-B14F-4D97-AF65-F5344CB8AC3E}">
        <p14:creationId xmlns:p14="http://schemas.microsoft.com/office/powerpoint/2010/main" val="680123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The world economy-1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Highly complex (multiple-levels)</a:t>
            </a:r>
          </a:p>
          <a:p>
            <a:r>
              <a:rPr lang="en-GB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Very complicated (difficult to understand)</a:t>
            </a:r>
          </a:p>
          <a:p>
            <a:r>
              <a:rPr lang="en-GB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Nearly 200 countries (depending on how you classify a country), each trading with a number of others – 40,000 multilateral combinations!</a:t>
            </a:r>
          </a:p>
          <a:p>
            <a:r>
              <a:rPr lang="en-GB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However, the basic principles are relatively straightforward</a:t>
            </a:r>
          </a:p>
          <a:p>
            <a:endParaRPr lang="en-GB" dirty="0">
              <a:solidFill>
                <a:srgbClr val="7030A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C1CD87-3D91-490A-AE2D-88E9FFA641C1}" type="slidenum">
              <a:rPr lang="en-GB" smtClean="0"/>
              <a:pPr>
                <a:defRPr/>
              </a:pPr>
              <a:t>2</a:t>
            </a:fld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8646808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-208504"/>
            <a:ext cx="8229600" cy="1143000"/>
          </a:xfrm>
        </p:spPr>
        <p:txBody>
          <a:bodyPr/>
          <a:lstStyle/>
          <a:p>
            <a:r>
              <a:rPr lang="en-GB" sz="3200" dirty="0"/>
              <a:t>The evolution of the world economy</a:t>
            </a: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78083600"/>
              </p:ext>
            </p:extLst>
          </p:nvPr>
        </p:nvGraphicFramePr>
        <p:xfrm>
          <a:off x="323528" y="624974"/>
          <a:ext cx="8712967" cy="545808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9807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60098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43959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374311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56460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Stage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Physical assets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Financial assets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Financial institutions and markets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543682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solidFill>
                            <a:schemeClr val="tx2">
                              <a:lumMod val="40000"/>
                              <a:lumOff val="60000"/>
                            </a:schemeClr>
                          </a:solidFill>
                        </a:rPr>
                        <a:t>Original</a:t>
                      </a:r>
                      <a:r>
                        <a:rPr lang="en-GB" sz="1200" baseline="0" dirty="0">
                          <a:solidFill>
                            <a:schemeClr val="tx2">
                              <a:lumMod val="40000"/>
                              <a:lumOff val="60000"/>
                            </a:schemeClr>
                          </a:solidFill>
                        </a:rPr>
                        <a:t> society</a:t>
                      </a:r>
                    </a:p>
                    <a:p>
                      <a:pPr algn="ctr"/>
                      <a:r>
                        <a:rPr lang="en-GB" sz="1200" baseline="0" dirty="0">
                          <a:solidFill>
                            <a:schemeClr val="tx2">
                              <a:lumMod val="40000"/>
                              <a:lumOff val="60000"/>
                            </a:schemeClr>
                          </a:solidFill>
                        </a:rPr>
                        <a:t>(3,000 to 4,000 years ago)</a:t>
                      </a:r>
                    </a:p>
                    <a:p>
                      <a:pPr algn="ctr"/>
                      <a:endParaRPr lang="en-GB" sz="1200" baseline="0" dirty="0">
                        <a:solidFill>
                          <a:schemeClr val="tx2">
                            <a:lumMod val="40000"/>
                            <a:lumOff val="60000"/>
                          </a:schemeClr>
                        </a:solidFill>
                      </a:endParaRPr>
                    </a:p>
                    <a:p>
                      <a:pPr algn="ctr"/>
                      <a:endParaRPr lang="en-GB" sz="1200" baseline="0" dirty="0">
                        <a:solidFill>
                          <a:schemeClr val="tx2">
                            <a:lumMod val="40000"/>
                            <a:lumOff val="60000"/>
                          </a:schemeClr>
                        </a:solidFill>
                      </a:endParaRPr>
                    </a:p>
                    <a:p>
                      <a:pPr algn="ctr"/>
                      <a:r>
                        <a:rPr lang="en-GB" sz="1200" dirty="0">
                          <a:solidFill>
                            <a:schemeClr val="tx2">
                              <a:lumMod val="40000"/>
                              <a:lumOff val="60000"/>
                            </a:schemeClr>
                          </a:solidFill>
                        </a:rPr>
                        <a:t>Specialisation</a:t>
                      </a:r>
                    </a:p>
                    <a:p>
                      <a:pPr algn="ctr"/>
                      <a:endParaRPr lang="en-GB" sz="1200" dirty="0">
                        <a:solidFill>
                          <a:schemeClr val="tx2">
                            <a:lumMod val="40000"/>
                            <a:lumOff val="60000"/>
                          </a:schemeClr>
                        </a:solidFill>
                      </a:endParaRPr>
                    </a:p>
                    <a:p>
                      <a:pPr algn="ctr"/>
                      <a:r>
                        <a:rPr lang="en-GB" sz="1200" dirty="0">
                          <a:solidFill>
                            <a:schemeClr val="tx2">
                              <a:lumMod val="40000"/>
                              <a:lumOff val="60000"/>
                            </a:schemeClr>
                          </a:solidFill>
                        </a:rPr>
                        <a:t>Exchange</a:t>
                      </a:r>
                    </a:p>
                    <a:p>
                      <a:pPr algn="r"/>
                      <a:r>
                        <a:rPr lang="en-GB" sz="1200" dirty="0">
                          <a:solidFill>
                            <a:schemeClr val="tx2">
                              <a:lumMod val="40000"/>
                              <a:lumOff val="60000"/>
                            </a:schemeClr>
                          </a:solidFill>
                        </a:rPr>
                        <a:t>Money</a:t>
                      </a:r>
                    </a:p>
                    <a:p>
                      <a:pPr algn="r"/>
                      <a:endParaRPr lang="en-GB" sz="1200" dirty="0">
                        <a:solidFill>
                          <a:schemeClr val="tx2">
                            <a:lumMod val="40000"/>
                            <a:lumOff val="60000"/>
                          </a:schemeClr>
                        </a:solidFill>
                      </a:endParaRPr>
                    </a:p>
                    <a:p>
                      <a:pPr algn="ctr"/>
                      <a:endParaRPr lang="en-GB" sz="1200" dirty="0">
                        <a:solidFill>
                          <a:schemeClr val="tx2">
                            <a:lumMod val="40000"/>
                            <a:lumOff val="60000"/>
                          </a:schemeClr>
                        </a:solidFill>
                      </a:endParaRPr>
                    </a:p>
                    <a:p>
                      <a:pPr algn="ctr"/>
                      <a:r>
                        <a:rPr lang="en-GB" sz="1200" dirty="0">
                          <a:solidFill>
                            <a:schemeClr val="tx2">
                              <a:lumMod val="40000"/>
                              <a:lumOff val="60000"/>
                            </a:schemeClr>
                          </a:solidFill>
                        </a:rPr>
                        <a:t>Industrialisation</a:t>
                      </a:r>
                    </a:p>
                    <a:p>
                      <a:pPr algn="ctr"/>
                      <a:endParaRPr lang="en-GB" sz="1200" dirty="0">
                        <a:solidFill>
                          <a:schemeClr val="tx2">
                            <a:lumMod val="40000"/>
                            <a:lumOff val="60000"/>
                          </a:schemeClr>
                        </a:solidFill>
                      </a:endParaRPr>
                    </a:p>
                    <a:p>
                      <a:pPr algn="ctr"/>
                      <a:r>
                        <a:rPr lang="en-GB" sz="1200" dirty="0">
                          <a:solidFill>
                            <a:schemeClr val="tx2">
                              <a:lumMod val="40000"/>
                              <a:lumOff val="60000"/>
                            </a:schemeClr>
                          </a:solidFill>
                        </a:rPr>
                        <a:t>Shares               Bonds system             system</a:t>
                      </a:r>
                    </a:p>
                    <a:p>
                      <a:pPr algn="ctr"/>
                      <a:endParaRPr lang="en-GB" sz="1200" dirty="0">
                        <a:solidFill>
                          <a:schemeClr val="tx2">
                            <a:lumMod val="40000"/>
                            <a:lumOff val="60000"/>
                          </a:schemeClr>
                        </a:solidFill>
                      </a:endParaRPr>
                    </a:p>
                    <a:p>
                      <a:pPr algn="ctr"/>
                      <a:r>
                        <a:rPr lang="en-GB" sz="1200" dirty="0">
                          <a:solidFill>
                            <a:schemeClr val="tx2">
                              <a:lumMod val="40000"/>
                              <a:lumOff val="60000"/>
                            </a:schemeClr>
                          </a:solidFill>
                        </a:rPr>
                        <a:t>Financialisation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200" dirty="0">
                        <a:solidFill>
                          <a:schemeClr val="tx2">
                            <a:lumMod val="40000"/>
                            <a:lumOff val="60000"/>
                          </a:schemeClr>
                        </a:solidFill>
                      </a:endParaRPr>
                    </a:p>
                    <a:p>
                      <a:endParaRPr lang="en-GB" sz="1200" dirty="0">
                        <a:solidFill>
                          <a:schemeClr val="tx2">
                            <a:lumMod val="40000"/>
                            <a:lumOff val="60000"/>
                          </a:schemeClr>
                        </a:solidFill>
                      </a:endParaRPr>
                    </a:p>
                    <a:p>
                      <a:endParaRPr lang="en-GB" sz="1200" dirty="0">
                        <a:solidFill>
                          <a:schemeClr val="tx2">
                            <a:lumMod val="40000"/>
                            <a:lumOff val="60000"/>
                          </a:schemeClr>
                        </a:solidFill>
                      </a:endParaRPr>
                    </a:p>
                    <a:p>
                      <a:r>
                        <a:rPr lang="en-GB" sz="1200" baseline="0" dirty="0">
                          <a:solidFill>
                            <a:schemeClr val="tx2">
                              <a:lumMod val="40000"/>
                              <a:lumOff val="60000"/>
                            </a:schemeClr>
                          </a:solidFill>
                        </a:rPr>
                        <a:t>       </a:t>
                      </a:r>
                      <a:r>
                        <a:rPr lang="en-GB" sz="1200" dirty="0">
                          <a:solidFill>
                            <a:schemeClr val="tx2">
                              <a:lumMod val="40000"/>
                              <a:lumOff val="60000"/>
                            </a:schemeClr>
                          </a:solidFill>
                        </a:rPr>
                        <a:t>Products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200" dirty="0">
                        <a:solidFill>
                          <a:schemeClr val="tx2">
                            <a:lumMod val="40000"/>
                            <a:lumOff val="60000"/>
                          </a:schemeClr>
                        </a:solidFill>
                      </a:endParaRPr>
                    </a:p>
                    <a:p>
                      <a:endParaRPr lang="en-GB" sz="1200" dirty="0">
                        <a:solidFill>
                          <a:schemeClr val="tx2">
                            <a:lumMod val="40000"/>
                            <a:lumOff val="60000"/>
                          </a:schemeClr>
                        </a:solidFill>
                      </a:endParaRPr>
                    </a:p>
                    <a:p>
                      <a:endParaRPr lang="en-GB" sz="1200" dirty="0">
                        <a:solidFill>
                          <a:schemeClr val="tx2">
                            <a:lumMod val="40000"/>
                            <a:lumOff val="60000"/>
                          </a:schemeClr>
                        </a:solidFill>
                      </a:endParaRPr>
                    </a:p>
                    <a:p>
                      <a:endParaRPr lang="en-GB" sz="1200" dirty="0">
                        <a:solidFill>
                          <a:schemeClr val="tx2">
                            <a:lumMod val="40000"/>
                            <a:lumOff val="60000"/>
                          </a:schemeClr>
                        </a:solidFill>
                      </a:endParaRPr>
                    </a:p>
                    <a:p>
                      <a:endParaRPr lang="en-GB" sz="1200" dirty="0">
                        <a:solidFill>
                          <a:schemeClr val="tx2">
                            <a:lumMod val="40000"/>
                            <a:lumOff val="60000"/>
                          </a:schemeClr>
                        </a:solidFill>
                      </a:endParaRPr>
                    </a:p>
                    <a:p>
                      <a:endParaRPr lang="en-GB" sz="1200" dirty="0">
                        <a:solidFill>
                          <a:schemeClr val="tx2">
                            <a:lumMod val="40000"/>
                            <a:lumOff val="60000"/>
                          </a:schemeClr>
                        </a:solidFill>
                      </a:endParaRPr>
                    </a:p>
                    <a:p>
                      <a:pPr algn="ctr"/>
                      <a:r>
                        <a:rPr lang="en-GB" sz="1200" dirty="0">
                          <a:solidFill>
                            <a:schemeClr val="tx2">
                              <a:lumMod val="40000"/>
                              <a:lumOff val="60000"/>
                            </a:schemeClr>
                          </a:solidFill>
                        </a:rPr>
                        <a:t>Money</a:t>
                      </a:r>
                    </a:p>
                    <a:p>
                      <a:pPr algn="ctr"/>
                      <a:r>
                        <a:rPr lang="en-GB" sz="1200" dirty="0">
                          <a:solidFill>
                            <a:schemeClr val="tx2">
                              <a:lumMod val="40000"/>
                              <a:lumOff val="60000"/>
                            </a:schemeClr>
                          </a:solidFill>
                        </a:rPr>
                        <a:t>(shells, gold, silver, coins, paper notes, e money)</a:t>
                      </a:r>
                    </a:p>
                    <a:p>
                      <a:pPr algn="ctr"/>
                      <a:endParaRPr lang="en-GB" sz="1200" dirty="0">
                        <a:solidFill>
                          <a:schemeClr val="tx2">
                            <a:lumMod val="40000"/>
                            <a:lumOff val="60000"/>
                          </a:schemeClr>
                        </a:solidFill>
                      </a:endParaRPr>
                    </a:p>
                    <a:p>
                      <a:pPr algn="ctr"/>
                      <a:endParaRPr lang="en-GB" sz="1200" dirty="0">
                        <a:solidFill>
                          <a:schemeClr val="tx2">
                            <a:lumMod val="40000"/>
                            <a:lumOff val="60000"/>
                          </a:schemeClr>
                        </a:solidFill>
                      </a:endParaRPr>
                    </a:p>
                    <a:p>
                      <a:pPr algn="ctr"/>
                      <a:r>
                        <a:rPr lang="en-GB" sz="1200" dirty="0">
                          <a:solidFill>
                            <a:schemeClr val="tx2">
                              <a:lumMod val="40000"/>
                              <a:lumOff val="60000"/>
                            </a:schemeClr>
                          </a:solidFill>
                        </a:rPr>
                        <a:t>Stocks, shares, and bonds</a:t>
                      </a:r>
                    </a:p>
                    <a:p>
                      <a:pPr algn="ctr"/>
                      <a:endParaRPr lang="en-GB" sz="1200" dirty="0">
                        <a:solidFill>
                          <a:schemeClr val="tx2">
                            <a:lumMod val="40000"/>
                            <a:lumOff val="60000"/>
                          </a:schemeClr>
                        </a:solidFill>
                      </a:endParaRPr>
                    </a:p>
                    <a:p>
                      <a:pPr algn="ctr"/>
                      <a:endParaRPr lang="en-GB" sz="1200" dirty="0">
                        <a:solidFill>
                          <a:schemeClr val="tx2">
                            <a:lumMod val="40000"/>
                            <a:lumOff val="60000"/>
                          </a:schemeClr>
                        </a:solidFill>
                      </a:endParaRPr>
                    </a:p>
                    <a:p>
                      <a:pPr algn="ctr"/>
                      <a:r>
                        <a:rPr lang="en-GB" sz="1200" dirty="0">
                          <a:solidFill>
                            <a:schemeClr val="tx2">
                              <a:lumMod val="40000"/>
                              <a:lumOff val="60000"/>
                            </a:schemeClr>
                          </a:solidFill>
                        </a:rPr>
                        <a:t>Derivatives</a:t>
                      </a:r>
                    </a:p>
                    <a:p>
                      <a:pPr algn="ctr"/>
                      <a:r>
                        <a:rPr lang="en-GB" sz="1200" dirty="0">
                          <a:solidFill>
                            <a:schemeClr val="tx2">
                              <a:lumMod val="40000"/>
                              <a:lumOff val="60000"/>
                            </a:schemeClr>
                          </a:solidFill>
                        </a:rPr>
                        <a:t> (forwards,</a:t>
                      </a:r>
                      <a:r>
                        <a:rPr lang="en-GB" sz="1200" baseline="0" dirty="0">
                          <a:solidFill>
                            <a:schemeClr val="tx2">
                              <a:lumMod val="40000"/>
                              <a:lumOff val="60000"/>
                            </a:schemeClr>
                          </a:solidFill>
                        </a:rPr>
                        <a:t> futures, and options)</a:t>
                      </a:r>
                      <a:endParaRPr lang="en-GB" sz="1200" dirty="0">
                        <a:solidFill>
                          <a:schemeClr val="tx2">
                            <a:lumMod val="40000"/>
                            <a:lumOff val="60000"/>
                          </a:schemeClr>
                        </a:solidFill>
                      </a:endParaRPr>
                    </a:p>
                    <a:p>
                      <a:endParaRPr lang="en-GB" sz="1200" dirty="0">
                        <a:solidFill>
                          <a:schemeClr val="tx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200" dirty="0">
                        <a:solidFill>
                          <a:schemeClr val="tx2">
                            <a:lumMod val="40000"/>
                            <a:lumOff val="60000"/>
                          </a:schemeClr>
                        </a:solidFill>
                      </a:endParaRPr>
                    </a:p>
                    <a:p>
                      <a:endParaRPr lang="en-GB" sz="1200" dirty="0">
                        <a:solidFill>
                          <a:schemeClr val="tx2">
                            <a:lumMod val="40000"/>
                            <a:lumOff val="60000"/>
                          </a:schemeClr>
                        </a:solidFill>
                      </a:endParaRPr>
                    </a:p>
                    <a:p>
                      <a:endParaRPr lang="en-GB" sz="1200" dirty="0">
                        <a:solidFill>
                          <a:schemeClr val="tx2">
                            <a:lumMod val="40000"/>
                            <a:lumOff val="60000"/>
                          </a:schemeClr>
                        </a:solidFill>
                      </a:endParaRPr>
                    </a:p>
                    <a:p>
                      <a:endParaRPr lang="en-GB" sz="1200" dirty="0">
                        <a:solidFill>
                          <a:schemeClr val="tx2">
                            <a:lumMod val="40000"/>
                            <a:lumOff val="60000"/>
                          </a:schemeClr>
                        </a:solidFill>
                      </a:endParaRPr>
                    </a:p>
                    <a:p>
                      <a:endParaRPr lang="en-GB" sz="1200" dirty="0">
                        <a:solidFill>
                          <a:schemeClr val="tx2">
                            <a:lumMod val="40000"/>
                            <a:lumOff val="60000"/>
                          </a:schemeClr>
                        </a:solidFill>
                      </a:endParaRPr>
                    </a:p>
                    <a:p>
                      <a:endParaRPr lang="en-GB" sz="1200" dirty="0">
                        <a:solidFill>
                          <a:schemeClr val="tx2">
                            <a:lumMod val="40000"/>
                            <a:lumOff val="60000"/>
                          </a:schemeClr>
                        </a:solidFill>
                      </a:endParaRPr>
                    </a:p>
                    <a:p>
                      <a:pPr algn="ctr"/>
                      <a:r>
                        <a:rPr lang="en-GB" sz="1200" dirty="0">
                          <a:solidFill>
                            <a:schemeClr val="tx2">
                              <a:lumMod val="40000"/>
                              <a:lumOff val="60000"/>
                            </a:schemeClr>
                          </a:solidFill>
                        </a:rPr>
                        <a:t> Banks</a:t>
                      </a:r>
                    </a:p>
                    <a:p>
                      <a:pPr algn="ctr"/>
                      <a:endParaRPr lang="en-GB" sz="1200" dirty="0">
                        <a:solidFill>
                          <a:schemeClr val="tx2">
                            <a:lumMod val="40000"/>
                            <a:lumOff val="60000"/>
                          </a:schemeClr>
                        </a:solidFill>
                      </a:endParaRPr>
                    </a:p>
                    <a:p>
                      <a:pPr algn="ctr"/>
                      <a:r>
                        <a:rPr lang="en-GB" sz="1200" dirty="0">
                          <a:solidFill>
                            <a:schemeClr val="tx2">
                              <a:lumMod val="40000"/>
                              <a:lumOff val="60000"/>
                            </a:schemeClr>
                          </a:solidFill>
                        </a:rPr>
                        <a:t>Insurance companies</a:t>
                      </a:r>
                    </a:p>
                    <a:p>
                      <a:pPr algn="ctr"/>
                      <a:endParaRPr lang="en-GB" sz="1200" dirty="0">
                        <a:solidFill>
                          <a:schemeClr val="tx2">
                            <a:lumMod val="40000"/>
                            <a:lumOff val="60000"/>
                          </a:schemeClr>
                        </a:solidFill>
                      </a:endParaRPr>
                    </a:p>
                    <a:p>
                      <a:pPr algn="ctr"/>
                      <a:r>
                        <a:rPr lang="en-GB" sz="1200" dirty="0">
                          <a:solidFill>
                            <a:schemeClr val="tx2">
                              <a:lumMod val="40000"/>
                              <a:lumOff val="60000"/>
                            </a:schemeClr>
                          </a:solidFill>
                        </a:rPr>
                        <a:t>Stock markets</a:t>
                      </a:r>
                    </a:p>
                    <a:p>
                      <a:pPr algn="ctr"/>
                      <a:r>
                        <a:rPr lang="en-GB" sz="1200" dirty="0">
                          <a:solidFill>
                            <a:schemeClr val="tx2">
                              <a:lumMod val="40000"/>
                              <a:lumOff val="60000"/>
                            </a:schemeClr>
                          </a:solidFill>
                        </a:rPr>
                        <a:t>Bonds markets</a:t>
                      </a:r>
                    </a:p>
                    <a:p>
                      <a:pPr algn="ctr"/>
                      <a:endParaRPr lang="en-GB" sz="1200" dirty="0">
                        <a:solidFill>
                          <a:schemeClr val="tx2">
                            <a:lumMod val="40000"/>
                            <a:lumOff val="60000"/>
                          </a:schemeClr>
                        </a:solidFill>
                      </a:endParaRPr>
                    </a:p>
                    <a:p>
                      <a:pPr algn="ctr"/>
                      <a:endParaRPr lang="en-GB" sz="1200" dirty="0">
                        <a:solidFill>
                          <a:schemeClr val="tx2">
                            <a:lumMod val="40000"/>
                            <a:lumOff val="60000"/>
                          </a:schemeClr>
                        </a:solidFill>
                      </a:endParaRPr>
                    </a:p>
                    <a:p>
                      <a:pPr algn="ctr"/>
                      <a:r>
                        <a:rPr lang="en-GB" sz="1200" dirty="0">
                          <a:solidFill>
                            <a:schemeClr val="tx2">
                              <a:lumMod val="40000"/>
                              <a:lumOff val="60000"/>
                            </a:schemeClr>
                          </a:solidFill>
                        </a:rPr>
                        <a:t>Derivatives markets</a:t>
                      </a:r>
                    </a:p>
                    <a:p>
                      <a:pPr algn="ctr"/>
                      <a:r>
                        <a:rPr lang="en-GB" sz="1200" dirty="0">
                          <a:solidFill>
                            <a:schemeClr val="tx2">
                              <a:lumMod val="40000"/>
                              <a:lumOff val="60000"/>
                            </a:schemeClr>
                          </a:solidFill>
                        </a:rPr>
                        <a:t>Investment banks</a:t>
                      </a:r>
                    </a:p>
                    <a:p>
                      <a:pPr algn="ctr"/>
                      <a:r>
                        <a:rPr lang="en-GB" sz="1200" dirty="0">
                          <a:solidFill>
                            <a:schemeClr val="tx2">
                              <a:lumMod val="40000"/>
                              <a:lumOff val="60000"/>
                            </a:schemeClr>
                          </a:solidFill>
                        </a:rPr>
                        <a:t>Pension funds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C1CD87-3D91-490A-AE2D-88E9FFA641C1}" type="slidenum">
              <a:rPr lang="en-GB" smtClean="0"/>
              <a:pPr>
                <a:defRPr/>
              </a:pPr>
              <a:t>3</a:t>
            </a:fld>
            <a:endParaRPr lang="en-GB" dirty="0"/>
          </a:p>
        </p:txBody>
      </p:sp>
      <p:sp>
        <p:nvSpPr>
          <p:cNvPr id="7" name="Down Arrow 6"/>
          <p:cNvSpPr/>
          <p:nvPr/>
        </p:nvSpPr>
        <p:spPr>
          <a:xfrm>
            <a:off x="-1332656" y="603306"/>
            <a:ext cx="45719" cy="28803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Down Arrow 7"/>
          <p:cNvSpPr/>
          <p:nvPr/>
        </p:nvSpPr>
        <p:spPr>
          <a:xfrm>
            <a:off x="-1261909" y="2336728"/>
            <a:ext cx="45719" cy="64807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" name="Down Arrow 8"/>
          <p:cNvSpPr/>
          <p:nvPr/>
        </p:nvSpPr>
        <p:spPr>
          <a:xfrm>
            <a:off x="-1311264" y="1204308"/>
            <a:ext cx="45719" cy="21602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0" name="Right Arrow 9"/>
          <p:cNvSpPr/>
          <p:nvPr/>
        </p:nvSpPr>
        <p:spPr>
          <a:xfrm>
            <a:off x="-687032" y="2637904"/>
            <a:ext cx="216024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1" name="Right Arrow 10"/>
          <p:cNvSpPr/>
          <p:nvPr/>
        </p:nvSpPr>
        <p:spPr>
          <a:xfrm>
            <a:off x="-2153340" y="3835469"/>
            <a:ext cx="2160240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2" name="Right Arrow 11"/>
          <p:cNvSpPr/>
          <p:nvPr/>
        </p:nvSpPr>
        <p:spPr>
          <a:xfrm flipV="1">
            <a:off x="-1671304" y="1738092"/>
            <a:ext cx="720080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3" name="Down Arrow 12"/>
          <p:cNvSpPr/>
          <p:nvPr/>
        </p:nvSpPr>
        <p:spPr>
          <a:xfrm>
            <a:off x="-1671304" y="3429000"/>
            <a:ext cx="45719" cy="28803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4" name="Down Arrow 13"/>
          <p:cNvSpPr/>
          <p:nvPr/>
        </p:nvSpPr>
        <p:spPr>
          <a:xfrm>
            <a:off x="-1239050" y="3429000"/>
            <a:ext cx="45719" cy="28803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6" name="Right Arrow 15"/>
          <p:cNvSpPr/>
          <p:nvPr/>
        </p:nvSpPr>
        <p:spPr>
          <a:xfrm flipV="1">
            <a:off x="-1890227" y="4731857"/>
            <a:ext cx="1728192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7" name="Down Arrow 16"/>
          <p:cNvSpPr/>
          <p:nvPr/>
        </p:nvSpPr>
        <p:spPr>
          <a:xfrm>
            <a:off x="-673888" y="3452215"/>
            <a:ext cx="45719" cy="21602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8" name="Right Arrow 17"/>
          <p:cNvSpPr/>
          <p:nvPr/>
        </p:nvSpPr>
        <p:spPr>
          <a:xfrm flipV="1">
            <a:off x="2564396" y="6068183"/>
            <a:ext cx="1935596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9" name="Right Arrow 18"/>
          <p:cNvSpPr/>
          <p:nvPr/>
        </p:nvSpPr>
        <p:spPr>
          <a:xfrm>
            <a:off x="9181151" y="2204864"/>
            <a:ext cx="1421701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0" name="Down Arrow 19"/>
          <p:cNvSpPr/>
          <p:nvPr/>
        </p:nvSpPr>
        <p:spPr>
          <a:xfrm>
            <a:off x="9988192" y="2984800"/>
            <a:ext cx="72008" cy="366433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1" name="Down Arrow 20"/>
          <p:cNvSpPr/>
          <p:nvPr/>
        </p:nvSpPr>
        <p:spPr>
          <a:xfrm flipH="1">
            <a:off x="10001335" y="4613916"/>
            <a:ext cx="45719" cy="23588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2" name="Down Arrow 21"/>
          <p:cNvSpPr/>
          <p:nvPr/>
        </p:nvSpPr>
        <p:spPr>
          <a:xfrm>
            <a:off x="10014481" y="5368059"/>
            <a:ext cx="45719" cy="43304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3" name="Down Arrow 22"/>
          <p:cNvSpPr/>
          <p:nvPr/>
        </p:nvSpPr>
        <p:spPr>
          <a:xfrm>
            <a:off x="10060200" y="5931836"/>
            <a:ext cx="45719" cy="40984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4" name="Right Arrow 23"/>
          <p:cNvSpPr/>
          <p:nvPr/>
        </p:nvSpPr>
        <p:spPr>
          <a:xfrm flipV="1">
            <a:off x="5940152" y="6113901"/>
            <a:ext cx="576064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5" name="Down Arrow 24"/>
          <p:cNvSpPr/>
          <p:nvPr/>
        </p:nvSpPr>
        <p:spPr>
          <a:xfrm>
            <a:off x="10001336" y="4005064"/>
            <a:ext cx="45719" cy="43304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022225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The world economy-2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If we think of the world economy as being one unit of analysis, then one dollar spent (expenditure) corresponds to one dollar received (income) somewhere else; therefore income = expenditure</a:t>
            </a:r>
          </a:p>
          <a:p>
            <a:endParaRPr lang="en-GB" dirty="0">
              <a:solidFill>
                <a:srgbClr val="7030A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Does this mean the world economy is always in equilibrium?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C1CD87-3D91-490A-AE2D-88E9FFA641C1}" type="slidenum">
              <a:rPr lang="en-GB" smtClean="0"/>
              <a:pPr>
                <a:defRPr/>
              </a:pPr>
              <a:t>4</a:t>
            </a:fld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6758063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The world economy-3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Well, the answer is both yes and no, and depends on the analysis required</a:t>
            </a:r>
          </a:p>
          <a:p>
            <a:r>
              <a:rPr lang="en-GB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For example, if all the trade balances in the world were added together, what would the total be?</a:t>
            </a:r>
          </a:p>
          <a:p>
            <a:r>
              <a:rPr lang="en-GB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However, what is important for our studies is the role that money and other financial assets play in the relationships between countries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C1CD87-3D91-490A-AE2D-88E9FFA641C1}" type="slidenum">
              <a:rPr lang="en-GB" smtClean="0"/>
              <a:pPr>
                <a:defRPr/>
              </a:pPr>
              <a:t>5</a:t>
            </a:fld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700574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9070D71-A640-4729-89E7-6F1B6F799C0C}" type="slidenum">
              <a:rPr lang="en-GB" smtClean="0"/>
              <a:pPr>
                <a:defRPr/>
              </a:pPr>
              <a:t>6</a:t>
            </a:fld>
            <a:endParaRPr lang="en-GB" dirty="0"/>
          </a:p>
        </p:txBody>
      </p:sp>
      <p:sp>
        <p:nvSpPr>
          <p:cNvPr id="3" name="Text Box 2"/>
          <p:cNvSpPr txBox="1">
            <a:spLocks noChangeArrowheads="1"/>
          </p:cNvSpPr>
          <p:nvPr/>
        </p:nvSpPr>
        <p:spPr bwMode="auto">
          <a:xfrm>
            <a:off x="3493770" y="1340768"/>
            <a:ext cx="1078230" cy="45720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400" b="1" dirty="0">
                <a:solidFill>
                  <a:srgbClr val="7030A0"/>
                </a:solidFill>
                <a:latin typeface="Times New Roman"/>
                <a:ea typeface="Calibri"/>
                <a:cs typeface="Times New Roman"/>
              </a:rPr>
              <a:t>Households</a:t>
            </a:r>
            <a:endParaRPr lang="en-GB" sz="1200" b="1" dirty="0">
              <a:solidFill>
                <a:srgbClr val="7030A0"/>
              </a:solidFill>
              <a:latin typeface="Times New Roman"/>
              <a:ea typeface="Calibri"/>
              <a:cs typeface="Times New Roman"/>
            </a:endParaRPr>
          </a:p>
        </p:txBody>
      </p:sp>
      <p:sp>
        <p:nvSpPr>
          <p:cNvPr id="4" name="Text Box 2"/>
          <p:cNvSpPr txBox="1">
            <a:spLocks noChangeArrowheads="1"/>
          </p:cNvSpPr>
          <p:nvPr/>
        </p:nvSpPr>
        <p:spPr bwMode="auto">
          <a:xfrm>
            <a:off x="3493770" y="3106475"/>
            <a:ext cx="1189990" cy="32766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400" b="1" dirty="0">
                <a:solidFill>
                  <a:srgbClr val="7030A0"/>
                </a:solidFill>
                <a:latin typeface="Times New Roman"/>
                <a:ea typeface="Calibri"/>
                <a:cs typeface="Times New Roman"/>
              </a:rPr>
              <a:t>Government</a:t>
            </a:r>
            <a:endParaRPr lang="en-GB" sz="1200" b="1" dirty="0">
              <a:solidFill>
                <a:srgbClr val="7030A0"/>
              </a:solidFill>
              <a:latin typeface="Times New Roman"/>
              <a:ea typeface="Calibri"/>
              <a:cs typeface="Times New Roman"/>
            </a:endParaRPr>
          </a:p>
        </p:txBody>
      </p:sp>
      <p:sp>
        <p:nvSpPr>
          <p:cNvPr id="5" name="Text Box 2"/>
          <p:cNvSpPr txBox="1">
            <a:spLocks noChangeArrowheads="1"/>
          </p:cNvSpPr>
          <p:nvPr/>
        </p:nvSpPr>
        <p:spPr bwMode="auto">
          <a:xfrm>
            <a:off x="3570820" y="5039646"/>
            <a:ext cx="1146810" cy="56832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0"/>
              </a:spcAft>
            </a:pPr>
            <a:r>
              <a:rPr lang="en-GB" sz="1400" dirty="0">
                <a:effectLst/>
                <a:latin typeface="Times New Roman"/>
                <a:ea typeface="Calibri"/>
                <a:cs typeface="Times New Roman"/>
              </a:rPr>
              <a:t> </a:t>
            </a:r>
            <a:r>
              <a:rPr lang="en-GB" sz="1400" b="1" dirty="0">
                <a:solidFill>
                  <a:srgbClr val="7030A0"/>
                </a:solidFill>
                <a:latin typeface="Times New Roman"/>
                <a:ea typeface="Calibri"/>
                <a:cs typeface="Times New Roman"/>
              </a:rPr>
              <a:t>Businesses</a:t>
            </a:r>
            <a:endParaRPr lang="en-GB" sz="1200" b="1" dirty="0">
              <a:solidFill>
                <a:srgbClr val="7030A0"/>
              </a:solidFill>
              <a:latin typeface="Times New Roman"/>
              <a:ea typeface="Calibri"/>
              <a:cs typeface="Times New Roman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1403648" y="3106475"/>
            <a:ext cx="1078230" cy="57721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400" b="1" dirty="0">
                <a:solidFill>
                  <a:srgbClr val="7030A0"/>
                </a:solidFill>
                <a:latin typeface="Times New Roman"/>
                <a:ea typeface="Calibri"/>
                <a:cs typeface="Times New Roman"/>
              </a:rPr>
              <a:t>World economy</a:t>
            </a:r>
            <a:endParaRPr lang="en-GB" sz="1200" b="1" dirty="0">
              <a:solidFill>
                <a:srgbClr val="7030A0"/>
              </a:solidFill>
              <a:latin typeface="Times New Roman"/>
              <a:ea typeface="Calibri"/>
              <a:cs typeface="Times New Roman"/>
            </a:endParaRPr>
          </a:p>
        </p:txBody>
      </p:sp>
      <p:sp>
        <p:nvSpPr>
          <p:cNvPr id="7" name="Text Box 2"/>
          <p:cNvSpPr txBox="1">
            <a:spLocks noChangeArrowheads="1"/>
          </p:cNvSpPr>
          <p:nvPr/>
        </p:nvSpPr>
        <p:spPr bwMode="auto">
          <a:xfrm>
            <a:off x="5679231" y="3132192"/>
            <a:ext cx="1078230" cy="52578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400" b="1" dirty="0">
                <a:solidFill>
                  <a:srgbClr val="7030A0"/>
                </a:solidFill>
                <a:latin typeface="Times New Roman"/>
                <a:ea typeface="Calibri"/>
                <a:cs typeface="Times New Roman"/>
              </a:rPr>
              <a:t>Financial markets</a:t>
            </a:r>
            <a:endParaRPr lang="en-GB" sz="1200" b="1" dirty="0">
              <a:solidFill>
                <a:srgbClr val="7030A0"/>
              </a:solidFill>
              <a:latin typeface="Times New Roman"/>
              <a:ea typeface="Calibri"/>
              <a:cs typeface="Times New Roman"/>
            </a:endParaRPr>
          </a:p>
        </p:txBody>
      </p:sp>
      <p:sp>
        <p:nvSpPr>
          <p:cNvPr id="8" name="Text Box 2"/>
          <p:cNvSpPr txBox="1">
            <a:spLocks noChangeArrowheads="1"/>
          </p:cNvSpPr>
          <p:nvPr/>
        </p:nvSpPr>
        <p:spPr bwMode="auto">
          <a:xfrm>
            <a:off x="3148545" y="2269367"/>
            <a:ext cx="844550" cy="49974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200" dirty="0">
                <a:solidFill>
                  <a:srgbClr val="7030A0"/>
                </a:solidFill>
                <a:effectLst/>
                <a:latin typeface="Times New Roman"/>
                <a:ea typeface="Calibri"/>
                <a:cs typeface="Times New Roman"/>
              </a:rPr>
              <a:t>Taxation</a:t>
            </a:r>
          </a:p>
        </p:txBody>
      </p:sp>
      <p:sp>
        <p:nvSpPr>
          <p:cNvPr id="9" name="Text Box 2"/>
          <p:cNvSpPr txBox="1">
            <a:spLocks noChangeArrowheads="1"/>
          </p:cNvSpPr>
          <p:nvPr/>
        </p:nvSpPr>
        <p:spPr bwMode="auto">
          <a:xfrm>
            <a:off x="3902806" y="2214978"/>
            <a:ext cx="1095375" cy="5778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200" dirty="0">
                <a:solidFill>
                  <a:srgbClr val="7030A0"/>
                </a:solidFill>
                <a:effectLst/>
                <a:latin typeface="Times New Roman"/>
                <a:ea typeface="Calibri"/>
                <a:cs typeface="Times New Roman"/>
              </a:rPr>
              <a:t>Government expenditure</a:t>
            </a:r>
          </a:p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400" dirty="0">
                <a:effectLst/>
                <a:latin typeface="Times New Roman"/>
                <a:ea typeface="Calibri"/>
                <a:cs typeface="Times New Roman"/>
              </a:rPr>
              <a:t> </a:t>
            </a:r>
            <a:endParaRPr lang="en-GB" sz="1200" dirty="0">
              <a:effectLst/>
              <a:latin typeface="Times New Roman"/>
              <a:ea typeface="Calibri"/>
              <a:cs typeface="Times New Roman"/>
            </a:endParaRPr>
          </a:p>
        </p:txBody>
      </p:sp>
      <p:sp>
        <p:nvSpPr>
          <p:cNvPr id="10" name="Text Box 2"/>
          <p:cNvSpPr txBox="1">
            <a:spLocks noChangeArrowheads="1"/>
          </p:cNvSpPr>
          <p:nvPr/>
        </p:nvSpPr>
        <p:spPr bwMode="auto">
          <a:xfrm>
            <a:off x="1463565" y="2319734"/>
            <a:ext cx="806133" cy="33591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200" b="1" dirty="0">
                <a:solidFill>
                  <a:srgbClr val="7030A0"/>
                </a:solidFill>
                <a:effectLst/>
                <a:latin typeface="Times New Roman"/>
                <a:ea typeface="Calibri"/>
                <a:cs typeface="Times New Roman"/>
              </a:rPr>
              <a:t>Imports</a:t>
            </a:r>
          </a:p>
        </p:txBody>
      </p:sp>
      <p:sp>
        <p:nvSpPr>
          <p:cNvPr id="11" name="Text Box 2"/>
          <p:cNvSpPr txBox="1">
            <a:spLocks noChangeArrowheads="1"/>
          </p:cNvSpPr>
          <p:nvPr/>
        </p:nvSpPr>
        <p:spPr bwMode="auto">
          <a:xfrm>
            <a:off x="1463566" y="4418647"/>
            <a:ext cx="767715" cy="28384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200" dirty="0">
                <a:solidFill>
                  <a:srgbClr val="7030A0"/>
                </a:solidFill>
                <a:effectLst/>
                <a:latin typeface="Times New Roman"/>
                <a:ea typeface="Calibri"/>
                <a:cs typeface="Times New Roman"/>
              </a:rPr>
              <a:t>Exports</a:t>
            </a:r>
          </a:p>
        </p:txBody>
      </p:sp>
      <p:sp>
        <p:nvSpPr>
          <p:cNvPr id="12" name="Text Box 2"/>
          <p:cNvSpPr txBox="1">
            <a:spLocks noChangeArrowheads="1"/>
          </p:cNvSpPr>
          <p:nvPr/>
        </p:nvSpPr>
        <p:spPr bwMode="auto">
          <a:xfrm>
            <a:off x="2051721" y="5375309"/>
            <a:ext cx="792088" cy="28384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200" b="1" dirty="0">
                <a:solidFill>
                  <a:srgbClr val="7030A0"/>
                </a:solidFill>
                <a:effectLst/>
                <a:latin typeface="Times New Roman"/>
                <a:ea typeface="Calibri"/>
                <a:cs typeface="Times New Roman"/>
              </a:rPr>
              <a:t>Exports</a:t>
            </a:r>
          </a:p>
        </p:txBody>
      </p:sp>
      <p:sp>
        <p:nvSpPr>
          <p:cNvPr id="13" name="Text Box 2"/>
          <p:cNvSpPr txBox="1">
            <a:spLocks noChangeArrowheads="1"/>
          </p:cNvSpPr>
          <p:nvPr/>
        </p:nvSpPr>
        <p:spPr bwMode="auto">
          <a:xfrm>
            <a:off x="3207314" y="4058489"/>
            <a:ext cx="909820" cy="49974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200" b="1" dirty="0">
                <a:solidFill>
                  <a:srgbClr val="7030A0"/>
                </a:solidFill>
                <a:effectLst/>
                <a:latin typeface="Times New Roman"/>
                <a:ea typeface="Calibri"/>
                <a:cs typeface="Times New Roman"/>
              </a:rPr>
              <a:t>Taxation</a:t>
            </a:r>
          </a:p>
        </p:txBody>
      </p:sp>
      <p:sp>
        <p:nvSpPr>
          <p:cNvPr id="14" name="Text Box 2"/>
          <p:cNvSpPr txBox="1">
            <a:spLocks noChangeArrowheads="1"/>
          </p:cNvSpPr>
          <p:nvPr/>
        </p:nvSpPr>
        <p:spPr bwMode="auto">
          <a:xfrm>
            <a:off x="3921483" y="3967120"/>
            <a:ext cx="1095375" cy="5778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200" b="1" dirty="0">
                <a:solidFill>
                  <a:srgbClr val="7030A0"/>
                </a:solidFill>
                <a:effectLst/>
                <a:latin typeface="Times New Roman"/>
                <a:ea typeface="Calibri"/>
                <a:cs typeface="Times New Roman"/>
              </a:rPr>
              <a:t>Government expenditure</a:t>
            </a:r>
          </a:p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400" b="1" dirty="0">
                <a:effectLst/>
                <a:latin typeface="Times New Roman"/>
                <a:ea typeface="Calibri"/>
                <a:cs typeface="Times New Roman"/>
              </a:rPr>
              <a:t> </a:t>
            </a:r>
            <a:endParaRPr lang="en-GB" sz="1200" b="1" dirty="0">
              <a:effectLst/>
              <a:latin typeface="Times New Roman"/>
              <a:ea typeface="Calibri"/>
              <a:cs typeface="Times New Roman"/>
            </a:endParaRPr>
          </a:p>
        </p:txBody>
      </p:sp>
      <p:sp>
        <p:nvSpPr>
          <p:cNvPr id="15" name="Text Box 2"/>
          <p:cNvSpPr txBox="1">
            <a:spLocks noChangeArrowheads="1"/>
          </p:cNvSpPr>
          <p:nvPr/>
        </p:nvSpPr>
        <p:spPr bwMode="auto">
          <a:xfrm>
            <a:off x="5834488" y="2256651"/>
            <a:ext cx="767715" cy="28384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200" b="1" dirty="0">
                <a:solidFill>
                  <a:srgbClr val="7030A0"/>
                </a:solidFill>
                <a:effectLst/>
                <a:latin typeface="Times New Roman"/>
                <a:ea typeface="Calibri"/>
                <a:cs typeface="Times New Roman"/>
              </a:rPr>
              <a:t>Savings</a:t>
            </a:r>
          </a:p>
        </p:txBody>
      </p:sp>
      <p:sp>
        <p:nvSpPr>
          <p:cNvPr id="16" name="Text Box 2"/>
          <p:cNvSpPr txBox="1">
            <a:spLocks noChangeArrowheads="1"/>
          </p:cNvSpPr>
          <p:nvPr/>
        </p:nvSpPr>
        <p:spPr bwMode="auto">
          <a:xfrm>
            <a:off x="4741389" y="2694429"/>
            <a:ext cx="1069340" cy="37909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200" b="1" dirty="0">
                <a:solidFill>
                  <a:srgbClr val="7030A0"/>
                </a:solidFill>
                <a:effectLst/>
                <a:latin typeface="Times New Roman"/>
                <a:ea typeface="Calibri"/>
                <a:cs typeface="Times New Roman"/>
              </a:rPr>
              <a:t>Consumption</a:t>
            </a:r>
          </a:p>
        </p:txBody>
      </p:sp>
      <p:sp>
        <p:nvSpPr>
          <p:cNvPr id="17" name="Text Box 2"/>
          <p:cNvSpPr txBox="1">
            <a:spLocks noChangeArrowheads="1"/>
          </p:cNvSpPr>
          <p:nvPr/>
        </p:nvSpPr>
        <p:spPr bwMode="auto">
          <a:xfrm>
            <a:off x="2603965" y="3150290"/>
            <a:ext cx="671891" cy="28384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200" dirty="0">
                <a:solidFill>
                  <a:srgbClr val="7030A0"/>
                </a:solidFill>
                <a:effectLst/>
                <a:latin typeface="Times New Roman"/>
                <a:ea typeface="Calibri"/>
                <a:cs typeface="Times New Roman"/>
              </a:rPr>
              <a:t>Wages</a:t>
            </a:r>
          </a:p>
        </p:txBody>
      </p:sp>
      <p:sp>
        <p:nvSpPr>
          <p:cNvPr id="18" name="Text Box 2"/>
          <p:cNvSpPr txBox="1">
            <a:spLocks noChangeArrowheads="1"/>
          </p:cNvSpPr>
          <p:nvPr/>
        </p:nvSpPr>
        <p:spPr bwMode="auto">
          <a:xfrm>
            <a:off x="5731547" y="4279401"/>
            <a:ext cx="1095375" cy="5778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200" b="1" dirty="0">
                <a:solidFill>
                  <a:srgbClr val="7030A0"/>
                </a:solidFill>
                <a:effectLst/>
                <a:latin typeface="Times New Roman"/>
                <a:ea typeface="Calibri"/>
                <a:cs typeface="Times New Roman"/>
              </a:rPr>
              <a:t>Capital investment</a:t>
            </a:r>
          </a:p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400" b="1" dirty="0">
                <a:effectLst/>
                <a:latin typeface="Times New Roman"/>
                <a:ea typeface="Calibri"/>
                <a:cs typeface="Times New Roman"/>
              </a:rPr>
              <a:t> </a:t>
            </a:r>
            <a:endParaRPr lang="en-GB" sz="1200" b="1" dirty="0">
              <a:effectLst/>
              <a:latin typeface="Times New Roman"/>
              <a:ea typeface="Calibri"/>
              <a:cs typeface="Times New Roman"/>
            </a:endParaRPr>
          </a:p>
        </p:txBody>
      </p:sp>
      <p:cxnSp>
        <p:nvCxnSpPr>
          <p:cNvPr id="20" name="Straight Connector 19"/>
          <p:cNvCxnSpPr/>
          <p:nvPr/>
        </p:nvCxnSpPr>
        <p:spPr>
          <a:xfrm flipH="1">
            <a:off x="1847424" y="1484784"/>
            <a:ext cx="1646346" cy="0"/>
          </a:xfrm>
          <a:prstGeom prst="line">
            <a:avLst/>
          </a:prstGeom>
          <a:ln w="25400">
            <a:solidFill>
              <a:srgbClr val="A5114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/>
          <p:nvPr/>
        </p:nvCxnSpPr>
        <p:spPr>
          <a:xfrm>
            <a:off x="1866048" y="2605236"/>
            <a:ext cx="584" cy="457444"/>
          </a:xfrm>
          <a:prstGeom prst="straightConnector1">
            <a:avLst/>
          </a:prstGeom>
          <a:ln w="254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/>
          <p:cNvCxnSpPr>
            <a:endCxn id="10" idx="0"/>
          </p:cNvCxnSpPr>
          <p:nvPr/>
        </p:nvCxnSpPr>
        <p:spPr>
          <a:xfrm>
            <a:off x="1847424" y="1484784"/>
            <a:ext cx="19208" cy="834950"/>
          </a:xfrm>
          <a:prstGeom prst="line">
            <a:avLst/>
          </a:prstGeom>
          <a:ln w="254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Connector 41"/>
          <p:cNvCxnSpPr>
            <a:stCxn id="5" idx="1"/>
          </p:cNvCxnSpPr>
          <p:nvPr/>
        </p:nvCxnSpPr>
        <p:spPr>
          <a:xfrm flipH="1">
            <a:off x="2033717" y="5323809"/>
            <a:ext cx="1537103" cy="2"/>
          </a:xfrm>
          <a:prstGeom prst="line">
            <a:avLst/>
          </a:prstGeom>
          <a:ln w="254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 flipV="1">
            <a:off x="2041147" y="4712935"/>
            <a:ext cx="1255" cy="621319"/>
          </a:xfrm>
          <a:prstGeom prst="line">
            <a:avLst/>
          </a:prstGeom>
          <a:ln w="254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Straight Arrow Connector 50"/>
          <p:cNvCxnSpPr/>
          <p:nvPr/>
        </p:nvCxnSpPr>
        <p:spPr>
          <a:xfrm flipH="1" flipV="1">
            <a:off x="2051721" y="3691446"/>
            <a:ext cx="1255" cy="734957"/>
          </a:xfrm>
          <a:prstGeom prst="straightConnector1">
            <a:avLst/>
          </a:prstGeom>
          <a:ln w="254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Straight Arrow Connector 53"/>
          <p:cNvCxnSpPr>
            <a:stCxn id="12" idx="3"/>
          </p:cNvCxnSpPr>
          <p:nvPr/>
        </p:nvCxnSpPr>
        <p:spPr>
          <a:xfrm>
            <a:off x="2843809" y="5517232"/>
            <a:ext cx="727011" cy="0"/>
          </a:xfrm>
          <a:prstGeom prst="straightConnector1">
            <a:avLst/>
          </a:prstGeom>
          <a:ln w="254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Straight Connector 55"/>
          <p:cNvCxnSpPr>
            <a:endCxn id="12" idx="1"/>
          </p:cNvCxnSpPr>
          <p:nvPr/>
        </p:nvCxnSpPr>
        <p:spPr>
          <a:xfrm>
            <a:off x="1547664" y="5517231"/>
            <a:ext cx="504057" cy="1"/>
          </a:xfrm>
          <a:prstGeom prst="line">
            <a:avLst/>
          </a:prstGeom>
          <a:ln w="254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Straight Connector 61"/>
          <p:cNvCxnSpPr/>
          <p:nvPr/>
        </p:nvCxnSpPr>
        <p:spPr>
          <a:xfrm flipH="1">
            <a:off x="2939910" y="5157192"/>
            <a:ext cx="630910" cy="0"/>
          </a:xfrm>
          <a:prstGeom prst="line">
            <a:avLst/>
          </a:prstGeom>
          <a:ln w="254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Straight Connector 63"/>
          <p:cNvCxnSpPr>
            <a:endCxn id="17" idx="2"/>
          </p:cNvCxnSpPr>
          <p:nvPr/>
        </p:nvCxnSpPr>
        <p:spPr>
          <a:xfrm flipV="1">
            <a:off x="2939910" y="3434135"/>
            <a:ext cx="1" cy="1723057"/>
          </a:xfrm>
          <a:prstGeom prst="line">
            <a:avLst/>
          </a:prstGeom>
          <a:ln w="254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Straight Connector 65"/>
          <p:cNvCxnSpPr>
            <a:stCxn id="17" idx="0"/>
          </p:cNvCxnSpPr>
          <p:nvPr/>
        </p:nvCxnSpPr>
        <p:spPr>
          <a:xfrm flipV="1">
            <a:off x="2939911" y="1700808"/>
            <a:ext cx="1" cy="1449482"/>
          </a:xfrm>
          <a:prstGeom prst="line">
            <a:avLst/>
          </a:prstGeom>
          <a:ln w="254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Straight Arrow Connector 69"/>
          <p:cNvCxnSpPr/>
          <p:nvPr/>
        </p:nvCxnSpPr>
        <p:spPr>
          <a:xfrm>
            <a:off x="2939910" y="1700808"/>
            <a:ext cx="553860" cy="0"/>
          </a:xfrm>
          <a:prstGeom prst="straightConnector1">
            <a:avLst/>
          </a:prstGeom>
          <a:ln w="254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Straight Connector 71"/>
          <p:cNvCxnSpPr/>
          <p:nvPr/>
        </p:nvCxnSpPr>
        <p:spPr>
          <a:xfrm>
            <a:off x="3570820" y="1797968"/>
            <a:ext cx="0" cy="459837"/>
          </a:xfrm>
          <a:prstGeom prst="line">
            <a:avLst/>
          </a:prstGeom>
          <a:ln w="254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Straight Connector 75"/>
          <p:cNvCxnSpPr/>
          <p:nvPr/>
        </p:nvCxnSpPr>
        <p:spPr>
          <a:xfrm>
            <a:off x="4296165" y="2679093"/>
            <a:ext cx="0" cy="427382"/>
          </a:xfrm>
          <a:prstGeom prst="line">
            <a:avLst/>
          </a:prstGeom>
          <a:ln w="254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Straight Arrow Connector 77"/>
          <p:cNvCxnSpPr/>
          <p:nvPr/>
        </p:nvCxnSpPr>
        <p:spPr>
          <a:xfrm flipH="1" flipV="1">
            <a:off x="4283968" y="1797968"/>
            <a:ext cx="11994" cy="848094"/>
          </a:xfrm>
          <a:prstGeom prst="straightConnector1">
            <a:avLst/>
          </a:prstGeom>
          <a:ln w="254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Straight Arrow Connector 79"/>
          <p:cNvCxnSpPr/>
          <p:nvPr/>
        </p:nvCxnSpPr>
        <p:spPr>
          <a:xfrm flipV="1">
            <a:off x="3707904" y="3449471"/>
            <a:ext cx="0" cy="601697"/>
          </a:xfrm>
          <a:prstGeom prst="straightConnector1">
            <a:avLst/>
          </a:prstGeom>
          <a:ln w="254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Straight Connector 83"/>
          <p:cNvCxnSpPr>
            <a:endCxn id="14" idx="0"/>
          </p:cNvCxnSpPr>
          <p:nvPr/>
        </p:nvCxnSpPr>
        <p:spPr>
          <a:xfrm>
            <a:off x="4469170" y="3434135"/>
            <a:ext cx="1" cy="532985"/>
          </a:xfrm>
          <a:prstGeom prst="line">
            <a:avLst/>
          </a:prstGeom>
          <a:ln w="254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/>
          <p:nvPr/>
        </p:nvCxnSpPr>
        <p:spPr>
          <a:xfrm>
            <a:off x="4469171" y="4418647"/>
            <a:ext cx="0" cy="620999"/>
          </a:xfrm>
          <a:prstGeom prst="straightConnector1">
            <a:avLst/>
          </a:prstGeom>
          <a:ln w="254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Straight Connector 87"/>
          <p:cNvCxnSpPr/>
          <p:nvPr/>
        </p:nvCxnSpPr>
        <p:spPr>
          <a:xfrm flipV="1">
            <a:off x="3707904" y="4329249"/>
            <a:ext cx="0" cy="683902"/>
          </a:xfrm>
          <a:prstGeom prst="line">
            <a:avLst/>
          </a:prstGeom>
          <a:ln w="254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Straight Connector 88"/>
          <p:cNvCxnSpPr/>
          <p:nvPr/>
        </p:nvCxnSpPr>
        <p:spPr>
          <a:xfrm flipH="1">
            <a:off x="4572000" y="1452194"/>
            <a:ext cx="1646346" cy="0"/>
          </a:xfrm>
          <a:prstGeom prst="line">
            <a:avLst/>
          </a:prstGeom>
          <a:ln w="25400">
            <a:solidFill>
              <a:srgbClr val="A5114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Straight Connector 90"/>
          <p:cNvCxnSpPr/>
          <p:nvPr/>
        </p:nvCxnSpPr>
        <p:spPr>
          <a:xfrm>
            <a:off x="6218346" y="1432618"/>
            <a:ext cx="0" cy="824033"/>
          </a:xfrm>
          <a:prstGeom prst="line">
            <a:avLst/>
          </a:prstGeom>
          <a:ln w="254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Straight Arrow Connector 95"/>
          <p:cNvCxnSpPr>
            <a:endCxn id="7" idx="0"/>
          </p:cNvCxnSpPr>
          <p:nvPr/>
        </p:nvCxnSpPr>
        <p:spPr>
          <a:xfrm>
            <a:off x="6218346" y="2522975"/>
            <a:ext cx="0" cy="609217"/>
          </a:xfrm>
          <a:prstGeom prst="straightConnector1">
            <a:avLst/>
          </a:prstGeom>
          <a:ln w="254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Straight Connector 100"/>
          <p:cNvCxnSpPr/>
          <p:nvPr/>
        </p:nvCxnSpPr>
        <p:spPr>
          <a:xfrm flipH="1">
            <a:off x="6279235" y="3657971"/>
            <a:ext cx="1" cy="598073"/>
          </a:xfrm>
          <a:prstGeom prst="line">
            <a:avLst/>
          </a:prstGeom>
          <a:ln w="254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" name="Straight Connector 102"/>
          <p:cNvCxnSpPr/>
          <p:nvPr/>
        </p:nvCxnSpPr>
        <p:spPr>
          <a:xfrm>
            <a:off x="6279234" y="4729146"/>
            <a:ext cx="1" cy="788085"/>
          </a:xfrm>
          <a:prstGeom prst="line">
            <a:avLst/>
          </a:prstGeom>
          <a:ln w="254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" name="Straight Arrow Connector 104"/>
          <p:cNvCxnSpPr/>
          <p:nvPr/>
        </p:nvCxnSpPr>
        <p:spPr>
          <a:xfrm flipH="1">
            <a:off x="4717630" y="5517231"/>
            <a:ext cx="1561605" cy="1"/>
          </a:xfrm>
          <a:prstGeom prst="straightConnector1">
            <a:avLst/>
          </a:prstGeom>
          <a:ln w="254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" name="Straight Connector 106"/>
          <p:cNvCxnSpPr/>
          <p:nvPr/>
        </p:nvCxnSpPr>
        <p:spPr>
          <a:xfrm flipV="1">
            <a:off x="4717630" y="5323810"/>
            <a:ext cx="1116858" cy="1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9" name="Straight Arrow Connector 108"/>
          <p:cNvCxnSpPr/>
          <p:nvPr/>
        </p:nvCxnSpPr>
        <p:spPr>
          <a:xfrm flipV="1">
            <a:off x="5834488" y="3657973"/>
            <a:ext cx="0" cy="1665835"/>
          </a:xfrm>
          <a:prstGeom prst="straightConnector1">
            <a:avLst/>
          </a:prstGeom>
          <a:ln w="254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2" name="Straight Connector 111"/>
          <p:cNvCxnSpPr>
            <a:endCxn id="16" idx="2"/>
          </p:cNvCxnSpPr>
          <p:nvPr/>
        </p:nvCxnSpPr>
        <p:spPr>
          <a:xfrm flipV="1">
            <a:off x="5276059" y="3073524"/>
            <a:ext cx="0" cy="2076504"/>
          </a:xfrm>
          <a:prstGeom prst="line">
            <a:avLst/>
          </a:prstGeom>
          <a:ln w="254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6" name="Straight Arrow Connector 115"/>
          <p:cNvCxnSpPr/>
          <p:nvPr/>
        </p:nvCxnSpPr>
        <p:spPr>
          <a:xfrm flipH="1">
            <a:off x="4741389" y="5150028"/>
            <a:ext cx="534670" cy="0"/>
          </a:xfrm>
          <a:prstGeom prst="straightConnector1">
            <a:avLst/>
          </a:prstGeom>
          <a:ln w="254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8" name="Straight Connector 117"/>
          <p:cNvCxnSpPr/>
          <p:nvPr/>
        </p:nvCxnSpPr>
        <p:spPr>
          <a:xfrm>
            <a:off x="4572000" y="1700808"/>
            <a:ext cx="704059" cy="0"/>
          </a:xfrm>
          <a:prstGeom prst="line">
            <a:avLst/>
          </a:prstGeom>
          <a:ln w="254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0" name="Straight Connector 119"/>
          <p:cNvCxnSpPr>
            <a:endCxn id="16" idx="0"/>
          </p:cNvCxnSpPr>
          <p:nvPr/>
        </p:nvCxnSpPr>
        <p:spPr>
          <a:xfrm>
            <a:off x="5276059" y="1700808"/>
            <a:ext cx="0" cy="993621"/>
          </a:xfrm>
          <a:prstGeom prst="line">
            <a:avLst/>
          </a:prstGeom>
          <a:ln w="254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3" name="Straight Connector 122"/>
          <p:cNvCxnSpPr/>
          <p:nvPr/>
        </p:nvCxnSpPr>
        <p:spPr>
          <a:xfrm>
            <a:off x="1547664" y="3687519"/>
            <a:ext cx="0" cy="1833542"/>
          </a:xfrm>
          <a:prstGeom prst="line">
            <a:avLst/>
          </a:prstGeom>
          <a:ln w="254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7" name="Text Box 2"/>
          <p:cNvSpPr txBox="1">
            <a:spLocks noChangeArrowheads="1"/>
          </p:cNvSpPr>
          <p:nvPr/>
        </p:nvSpPr>
        <p:spPr bwMode="auto">
          <a:xfrm>
            <a:off x="3167222" y="2284703"/>
            <a:ext cx="844550" cy="49974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200" b="1" dirty="0">
                <a:solidFill>
                  <a:srgbClr val="7030A0"/>
                </a:solidFill>
                <a:effectLst/>
                <a:latin typeface="Times New Roman"/>
                <a:ea typeface="Calibri"/>
                <a:cs typeface="Times New Roman"/>
              </a:rPr>
              <a:t>Taxation</a:t>
            </a:r>
          </a:p>
        </p:txBody>
      </p:sp>
      <p:sp>
        <p:nvSpPr>
          <p:cNvPr id="138" name="Text Box 2"/>
          <p:cNvSpPr txBox="1">
            <a:spLocks noChangeArrowheads="1"/>
          </p:cNvSpPr>
          <p:nvPr/>
        </p:nvSpPr>
        <p:spPr bwMode="auto">
          <a:xfrm>
            <a:off x="3871787" y="2214978"/>
            <a:ext cx="1095375" cy="46411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200" b="1" dirty="0">
                <a:solidFill>
                  <a:srgbClr val="7030A0"/>
                </a:solidFill>
                <a:effectLst/>
                <a:latin typeface="Times New Roman"/>
                <a:ea typeface="Calibri"/>
                <a:cs typeface="Times New Roman"/>
              </a:rPr>
              <a:t>Government expenditure</a:t>
            </a:r>
          </a:p>
          <a:p>
            <a:pPr algn="ctr">
              <a:lnSpc>
                <a:spcPct val="115000"/>
              </a:lnSpc>
              <a:spcAft>
                <a:spcPts val="1000"/>
              </a:spcAft>
            </a:pPr>
            <a:endParaRPr lang="en-GB" sz="1200" b="1" dirty="0">
              <a:effectLst/>
              <a:latin typeface="Times New Roman"/>
              <a:ea typeface="Calibri"/>
              <a:cs typeface="Times New Roman"/>
            </a:endParaRPr>
          </a:p>
        </p:txBody>
      </p:sp>
      <p:sp>
        <p:nvSpPr>
          <p:cNvPr id="139" name="Text Box 2"/>
          <p:cNvSpPr txBox="1">
            <a:spLocks noChangeArrowheads="1"/>
          </p:cNvSpPr>
          <p:nvPr/>
        </p:nvSpPr>
        <p:spPr bwMode="auto">
          <a:xfrm>
            <a:off x="1619671" y="4426403"/>
            <a:ext cx="828093" cy="28384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200" b="1" dirty="0">
                <a:solidFill>
                  <a:srgbClr val="7030A0"/>
                </a:solidFill>
                <a:effectLst/>
                <a:latin typeface="Times New Roman"/>
                <a:ea typeface="Calibri"/>
                <a:cs typeface="Times New Roman"/>
              </a:rPr>
              <a:t>Exports</a:t>
            </a:r>
          </a:p>
        </p:txBody>
      </p:sp>
      <p:sp>
        <p:nvSpPr>
          <p:cNvPr id="140" name="Text Box 2"/>
          <p:cNvSpPr txBox="1">
            <a:spLocks noChangeArrowheads="1"/>
          </p:cNvSpPr>
          <p:nvPr/>
        </p:nvSpPr>
        <p:spPr bwMode="auto">
          <a:xfrm>
            <a:off x="2622642" y="3165626"/>
            <a:ext cx="671891" cy="28384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200" b="1" dirty="0">
                <a:solidFill>
                  <a:srgbClr val="7030A0"/>
                </a:solidFill>
                <a:effectLst/>
                <a:latin typeface="Times New Roman"/>
                <a:ea typeface="Calibri"/>
                <a:cs typeface="Times New Roman"/>
              </a:rPr>
              <a:t>Wages</a:t>
            </a:r>
          </a:p>
        </p:txBody>
      </p:sp>
      <p:sp>
        <p:nvSpPr>
          <p:cNvPr id="145" name="TextBox 144"/>
          <p:cNvSpPr txBox="1"/>
          <p:nvPr/>
        </p:nvSpPr>
        <p:spPr>
          <a:xfrm>
            <a:off x="179512" y="620688"/>
            <a:ext cx="69127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rgbClr val="6A406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Circular flow of income and spending of a national economy</a:t>
            </a:r>
          </a:p>
        </p:txBody>
      </p:sp>
      <p:cxnSp>
        <p:nvCxnSpPr>
          <p:cNvPr id="148" name="Straight Arrow Connector 147"/>
          <p:cNvCxnSpPr/>
          <p:nvPr/>
        </p:nvCxnSpPr>
        <p:spPr>
          <a:xfrm>
            <a:off x="3570820" y="2540496"/>
            <a:ext cx="0" cy="565979"/>
          </a:xfrm>
          <a:prstGeom prst="straightConnector1">
            <a:avLst/>
          </a:prstGeom>
          <a:ln w="254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"/>
    </p:custDataLst>
    <p:extLst>
      <p:ext uri="{BB962C8B-B14F-4D97-AF65-F5344CB8AC3E}">
        <p14:creationId xmlns:p14="http://schemas.microsoft.com/office/powerpoint/2010/main" val="1791841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The world economy - 4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400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However, before we move on to the world financial system, three very important concepts need to be understood: trade, money, and capital investment</a:t>
            </a:r>
          </a:p>
          <a:p>
            <a:r>
              <a:rPr lang="en-GB" sz="2400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Comparative and absolute advantage explains why countries trade with each other</a:t>
            </a:r>
          </a:p>
          <a:p>
            <a:r>
              <a:rPr lang="en-GB" sz="2400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Understanding money begins with the idea that money cannot exist without debt (an in-depth study of the role of money is covered in the next lecture – Money and Banking</a:t>
            </a:r>
          </a:p>
          <a:p>
            <a:r>
              <a:rPr lang="en-GB" sz="2400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Capital investment needs to be understand by both type and timescale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C1CD87-3D91-490A-AE2D-88E9FFA641C1}" type="slidenum">
              <a:rPr lang="en-GB" smtClean="0"/>
              <a:pPr>
                <a:defRPr/>
              </a:pPr>
              <a:t>7</a:t>
            </a:fld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5580854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The world economy - 5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C1CD87-3D91-490A-AE2D-88E9FFA641C1}" type="slidenum">
              <a:rPr lang="en-GB" smtClean="0"/>
              <a:pPr>
                <a:defRPr/>
              </a:pPr>
              <a:t>8</a:t>
            </a:fld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8846368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Interest rates - 1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/>
          <a:lstStyle/>
          <a:p>
            <a:r>
              <a:rPr lang="en-GB" sz="2800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Who sets interest rates in the United States, the EU eurozone, or the United Kingdom?</a:t>
            </a:r>
          </a:p>
          <a:p>
            <a:r>
              <a:rPr lang="en-GB" sz="2800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This depends on what type of interest is under consideration</a:t>
            </a:r>
          </a:p>
          <a:p>
            <a:r>
              <a:rPr lang="en-GB" sz="2800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 good place to start is with the concept of short-term rates and long-term rates</a:t>
            </a:r>
          </a:p>
          <a:p>
            <a:r>
              <a:rPr lang="en-GB" sz="2800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Central banks (The Federal Reserve (Fed)the ECB, the Bank of England), set short-term rates; the markets and supply and demand influence the price of money over the long-term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C1CD87-3D91-490A-AE2D-88E9FFA641C1}" type="slidenum">
              <a:rPr lang="en-GB" smtClean="0"/>
              <a:pPr>
                <a:defRPr/>
              </a:pPr>
              <a:t>9</a:t>
            </a:fld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6979073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Interest rates - 2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/>
          <a:lstStyle/>
          <a:p>
            <a:r>
              <a:rPr lang="en-GB" sz="2800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Short-term really relates to the Money Markets, and long-term is about the Capital Markets</a:t>
            </a:r>
          </a:p>
          <a:p>
            <a:r>
              <a:rPr lang="en-GB" sz="2800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Short-term is under 12 months, and long-term is over one year</a:t>
            </a:r>
          </a:p>
          <a:p>
            <a:r>
              <a:rPr lang="en-GB" sz="2800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Central banks use short-term interest rates as part of monetary policy objectives alongside money supply controls</a:t>
            </a:r>
          </a:p>
          <a:p>
            <a:r>
              <a:rPr lang="en-GB" sz="2800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is the activity on capital markets such as corporate and government bonds, and stock markets that ultimately influence long-term rates   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C1CD87-3D91-490A-AE2D-88E9FFA641C1}" type="slidenum">
              <a:rPr lang="en-GB" smtClean="0"/>
              <a:pPr>
                <a:defRPr/>
              </a:pPr>
              <a:t>10</a:t>
            </a:fld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5521301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en-GB" sz="3600" dirty="0"/>
              <a:t>Financial markets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</p:nvPr>
        </p:nvGraphicFramePr>
        <p:xfrm>
          <a:off x="457200" y="1412776"/>
          <a:ext cx="8229600" cy="47133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C1CD87-3D91-490A-AE2D-88E9FFA641C1}" type="slidenum">
              <a:rPr lang="en-GB" smtClean="0"/>
              <a:pPr>
                <a:defRPr/>
              </a:pPr>
              <a:t>11</a:t>
            </a:fld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1449711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Interest rates - 3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628800"/>
            <a:ext cx="8229600" cy="4525963"/>
          </a:xfrm>
        </p:spPr>
        <p:txBody>
          <a:bodyPr/>
          <a:lstStyle/>
          <a:p>
            <a:r>
              <a:rPr lang="en-GB" sz="2000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Another major factor for interest rates is investment in other countries (see the section on capital investment)</a:t>
            </a:r>
          </a:p>
          <a:p>
            <a:r>
              <a:rPr lang="en-GB" sz="2000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Interest rates are also closely linked to foreign exchange rates</a:t>
            </a:r>
          </a:p>
          <a:p>
            <a:r>
              <a:rPr lang="en-GB" sz="2000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So, where investors see a favourable rate of interest in another country they will purchase the currency of that country in order to invest.</a:t>
            </a:r>
          </a:p>
          <a:p>
            <a:r>
              <a:rPr lang="en-GB" sz="2000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As more investors do the same, the price of the host country’s currency increases because of increased demand on the foreign exchange (Forex) markets</a:t>
            </a:r>
          </a:p>
          <a:p>
            <a:r>
              <a:rPr lang="en-GB" sz="2000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opposite also happens when a country’s interest rates are relatively low, capital will flow out, and the host country’s currency prices will fall</a:t>
            </a:r>
          </a:p>
          <a:p>
            <a:r>
              <a:rPr lang="en-GB" sz="2000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National governments sometimes use short-term  interest rate adjustments to deliberately strengthen or weaken their currencies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C1CD87-3D91-490A-AE2D-88E9FFA641C1}" type="slidenum">
              <a:rPr lang="en-GB" smtClean="0"/>
              <a:pPr>
                <a:defRPr/>
              </a:pPr>
              <a:t>12</a:t>
            </a:fld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01055153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Foreign exchange - 1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Foreign exchange means changing the currency of one country into the currency of another</a:t>
            </a:r>
          </a:p>
          <a:p>
            <a:r>
              <a:rPr lang="en-GB" sz="2000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relationship between two (or more country’s currencies is known as the exchange rate. For example, on October 28</a:t>
            </a:r>
            <a:r>
              <a:rPr lang="en-GB" sz="2000" baseline="30000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2000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2015, the US dollar ($) was valued at the UK sterling rate of £0.65. So, a British tourist could buy $1 for 65p, and US citizen would have to pay $1.54 for £1 (plus any commission charges)</a:t>
            </a:r>
          </a:p>
          <a:p>
            <a:r>
              <a:rPr lang="en-GB" sz="2000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On the same a dollar could be exchanged for € 0.90 (euro) and ¥6.36 (yuan)</a:t>
            </a:r>
          </a:p>
          <a:p>
            <a:r>
              <a:rPr lang="en-GB" sz="2000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 year previously, the dollar was worth £0.62, €0.78, and ¥6.11 respectively. What has happened to the dollar?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C1CD87-3D91-490A-AE2D-88E9FFA641C1}" type="slidenum">
              <a:rPr lang="en-GB" smtClean="0"/>
              <a:pPr>
                <a:defRPr/>
              </a:pPr>
              <a:t>13</a:t>
            </a:fld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69972214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Foreign exchange - 2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main reasons for exchanging currencies are:</a:t>
            </a:r>
          </a:p>
          <a:p>
            <a:r>
              <a:rPr lang="en-GB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 facilitate trade between countries</a:t>
            </a:r>
          </a:p>
          <a:p>
            <a:r>
              <a:rPr lang="en-GB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 make travel abroad easier</a:t>
            </a:r>
          </a:p>
          <a:p>
            <a:r>
              <a:rPr lang="en-GB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 allow trading on foreign exchange markets (Forex) – speculation (see Excel spreadsheet example)</a:t>
            </a:r>
          </a:p>
          <a:p>
            <a:r>
              <a:rPr lang="en-GB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 exchange foreign currencies received from abroad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C1CD87-3D91-490A-AE2D-88E9FFA641C1}" type="slidenum">
              <a:rPr lang="en-GB" smtClean="0"/>
              <a:pPr>
                <a:defRPr/>
              </a:pPr>
              <a:t>14</a:t>
            </a:fld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76376202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Foreign exchange - 3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Governments may adopt a number of exchange rate policies or strategies</a:t>
            </a:r>
          </a:p>
          <a:p>
            <a:pPr marL="0" indent="0">
              <a:buNone/>
            </a:pPr>
            <a:endParaRPr lang="en-GB" dirty="0">
              <a:solidFill>
                <a:srgbClr val="7030A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Fixed exchange rates, floating exchange rates, managed exchange rates, and pegged exchange rates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C1CD87-3D91-490A-AE2D-88E9FFA641C1}" type="slidenum">
              <a:rPr lang="en-GB" smtClean="0"/>
              <a:pPr>
                <a:defRPr/>
              </a:pPr>
              <a:t>15</a:t>
            </a:fld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55458862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/>
          <a:lstStyle/>
          <a:p>
            <a:r>
              <a:rPr lang="en-GB" sz="3200" dirty="0"/>
              <a:t>Foreign exchange - 4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</p:nvPr>
        </p:nvGraphicFramePr>
        <p:xfrm>
          <a:off x="539552" y="1268759"/>
          <a:ext cx="8229600" cy="5857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9614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1865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574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0574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219080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Type of exchange rate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Explanation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Advantages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Disadvantages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200" dirty="0"/>
                        <a:t>Fixed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Pegged by the country’s central bank. The</a:t>
                      </a:r>
                      <a:r>
                        <a:rPr lang="en-GB" sz="1200" baseline="0" dirty="0"/>
                        <a:t> bank declares its currency’s pre-determined worth against a selected foreign currency; and takes actions to maintain this value 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Price stability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Economic stability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Reduced uncertainty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Reduced current</a:t>
                      </a:r>
                      <a:r>
                        <a:rPr lang="en-GB" sz="1200" baseline="0" dirty="0"/>
                        <a:t> account imbalances</a:t>
                      </a:r>
                      <a:endParaRPr lang="en-GB" sz="1200" dirty="0"/>
                    </a:p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Questionable price stability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Questionable economic stability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Imported</a:t>
                      </a:r>
                      <a:r>
                        <a:rPr lang="en-GB" sz="1200" baseline="0" dirty="0"/>
                        <a:t> inflation and unemployment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200" dirty="0"/>
                        <a:t>Floating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Determined by the Forex</a:t>
                      </a:r>
                      <a:r>
                        <a:rPr lang="en-GB" sz="1200" baseline="0" dirty="0"/>
                        <a:t> market forces, the central bank plays no part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No need for international management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No need</a:t>
                      </a:r>
                      <a:r>
                        <a:rPr lang="en-GB" sz="1200" baseline="0" dirty="0"/>
                        <a:t> for central bank intervention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baseline="0" dirty="0"/>
                        <a:t>No need for capital flow control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baseline="0" dirty="0"/>
                        <a:t>Greater insulation from other countries problems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Higher volatility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Allocation of scarce resources to predict rates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Tendency</a:t>
                      </a:r>
                      <a:r>
                        <a:rPr lang="en-GB" sz="1200" baseline="0" dirty="0"/>
                        <a:t> to worsen economic problems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200" dirty="0"/>
                        <a:t>Managed and Pegged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The value of a country’s currency is not fixed at some pre-determined</a:t>
                      </a:r>
                      <a:r>
                        <a:rPr lang="en-GB" sz="1200" baseline="0" dirty="0"/>
                        <a:t> level, but the central bank intervenes by buying or selling its currency on the market by using its official reserves. Pegged means attempting to use intervention to shadow another currency  within a range of fluctuation- usually adopted by small or emerging economies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Flexibility</a:t>
                      </a:r>
                    </a:p>
                    <a:p>
                      <a:r>
                        <a:rPr lang="en-GB" sz="1200" dirty="0"/>
                        <a:t>Opportunities to intervene when exchange rates threatens exports and imports</a:t>
                      </a:r>
                    </a:p>
                    <a:p>
                      <a:r>
                        <a:rPr lang="en-GB" sz="1200" dirty="0"/>
                        <a:t>Pegged rates allow weaker economies to follow stronger ones – to an extent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Continual government intervention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Possible  alienation of trading competitors through perceived or deliberate  holding down of  exchange rate to benefit exports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C1CD87-3D91-490A-AE2D-88E9FFA641C1}" type="slidenum">
              <a:rPr lang="en-GB" smtClean="0"/>
              <a:pPr>
                <a:defRPr/>
              </a:pPr>
              <a:t>16</a:t>
            </a:fld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12272961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476250"/>
            <a:ext cx="8363272" cy="1143000"/>
          </a:xfrm>
        </p:spPr>
        <p:txBody>
          <a:bodyPr>
            <a:normAutofit fontScale="90000"/>
          </a:bodyPr>
          <a:lstStyle/>
          <a:p>
            <a:r>
              <a:rPr lang="en-GB" sz="3600" dirty="0"/>
              <a:t>Central features of the world economy today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400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Widespread global trade patterns</a:t>
            </a:r>
          </a:p>
          <a:p>
            <a:pPr marL="0" indent="0">
              <a:buNone/>
            </a:pPr>
            <a:endParaRPr lang="en-GB" sz="2400" dirty="0">
              <a:solidFill>
                <a:srgbClr val="7030A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400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Advanced real time information technology</a:t>
            </a:r>
          </a:p>
          <a:p>
            <a:pPr marL="0" indent="0">
              <a:buNone/>
            </a:pPr>
            <a:endParaRPr lang="en-GB" sz="2400" dirty="0">
              <a:solidFill>
                <a:srgbClr val="7030A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400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Exponentially increasing levels of currency and interest rate speculation, and derivatives trading</a:t>
            </a:r>
          </a:p>
          <a:p>
            <a:pPr marL="0" indent="0">
              <a:buNone/>
            </a:pPr>
            <a:endParaRPr lang="en-GB" sz="2400" dirty="0">
              <a:solidFill>
                <a:srgbClr val="7030A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400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Dominance of capital over labour</a:t>
            </a:r>
          </a:p>
          <a:p>
            <a:pPr marL="0" indent="0">
              <a:buNone/>
            </a:pPr>
            <a:endParaRPr lang="en-GB" sz="2400" dirty="0">
              <a:solidFill>
                <a:srgbClr val="7030A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400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growing financialisation of economic activity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C1CD87-3D91-490A-AE2D-88E9FFA641C1}" type="slidenum">
              <a:rPr lang="en-GB" smtClean="0"/>
              <a:pPr>
                <a:defRPr/>
              </a:pPr>
              <a:t>17</a:t>
            </a:fld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05143342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</Template>
  <TotalTime>5890</TotalTime>
  <Words>1206</Words>
  <Application>Microsoft Office PowerPoint</Application>
  <PresentationFormat>On-screen Show (4:3)</PresentationFormat>
  <Paragraphs>227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Myriad Pro</vt:lpstr>
      <vt:lpstr>Arial</vt:lpstr>
      <vt:lpstr>Calibri</vt:lpstr>
      <vt:lpstr>Times New Roman</vt:lpstr>
      <vt:lpstr>20140311PresentationUWTSDTemplate</vt:lpstr>
      <vt:lpstr>Management Economics</vt:lpstr>
      <vt:lpstr>The world economy-1</vt:lpstr>
      <vt:lpstr>The evolution of the world economy</vt:lpstr>
      <vt:lpstr>The world economy-2</vt:lpstr>
      <vt:lpstr>The world economy-3</vt:lpstr>
      <vt:lpstr>PowerPoint Presentation</vt:lpstr>
      <vt:lpstr>The world economy - 4</vt:lpstr>
      <vt:lpstr>The world economy - 5</vt:lpstr>
      <vt:lpstr>Interest rates - 1</vt:lpstr>
      <vt:lpstr>Interest rates - 2</vt:lpstr>
      <vt:lpstr>Financial markets</vt:lpstr>
      <vt:lpstr>Interest rates - 3</vt:lpstr>
      <vt:lpstr>Foreign exchange - 1</vt:lpstr>
      <vt:lpstr>Foreign exchange - 2</vt:lpstr>
      <vt:lpstr>Foreign exchange - 3</vt:lpstr>
      <vt:lpstr>Foreign exchange - 4</vt:lpstr>
      <vt:lpstr>Central features of the world economy today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pburns</dc:creator>
  <cp:lastModifiedBy>David Jenkins (UWTSD London)</cp:lastModifiedBy>
  <cp:revision>266</cp:revision>
  <dcterms:created xsi:type="dcterms:W3CDTF">2013-10-11T12:05:37Z</dcterms:created>
  <dcterms:modified xsi:type="dcterms:W3CDTF">2023-02-22T13:59:21Z</dcterms:modified>
</cp:coreProperties>
</file>