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56" r:id="rId2"/>
    <p:sldId id="257" r:id="rId3"/>
    <p:sldId id="260" r:id="rId4"/>
    <p:sldId id="258" r:id="rId5"/>
    <p:sldId id="259" r:id="rId6"/>
    <p:sldId id="261"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9425" autoAdjust="0"/>
  </p:normalViewPr>
  <p:slideViewPr>
    <p:cSldViewPr>
      <p:cViewPr varScale="1">
        <p:scale>
          <a:sx n="80" d="100"/>
          <a:sy n="80" d="100"/>
        </p:scale>
        <p:origin x="-1980" y="-7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FD39F46-291F-4A62-882C-24B7E14B0705}" type="datetimeFigureOut">
              <a:rPr lang="en-GB" smtClean="0"/>
              <a:t>10/06/2019</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27D4744-6B81-4069-90E7-4BC6E044E7B3}" type="slidenum">
              <a:rPr lang="en-GB" smtClean="0"/>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researchgate.net/figure/The-Shannon-Weaver-Model-of-communication-1949-with-the-inclusion-of-feedback-to-suit_fig3_237479142"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smtClean="0"/>
          </a:p>
          <a:p>
            <a:r>
              <a:rPr lang="en-GB" dirty="0" smtClean="0"/>
              <a:t>The image used allows</a:t>
            </a:r>
            <a:r>
              <a:rPr lang="en-GB" baseline="0" dirty="0" smtClean="0"/>
              <a:t> us to visually see the process of ‘noise’ or barriers involving communication. </a:t>
            </a:r>
          </a:p>
          <a:p>
            <a:r>
              <a:rPr lang="en-GB" baseline="0" dirty="0" smtClean="0"/>
              <a:t>The sender will create the message by putting data into a form which the receiver will understand. This is called Encoding.  If this is interrupted there is no certification that the receiver will understand or get the message. This will be due to communication difficulties, which we understand to be called ‘noise’ or a barrier. </a:t>
            </a:r>
            <a:r>
              <a:rPr lang="en-GB" baseline="0" dirty="0" err="1" smtClean="0"/>
              <a:t>Eg</a:t>
            </a:r>
            <a:r>
              <a:rPr lang="en-GB" baseline="0" dirty="0" smtClean="0"/>
              <a:t>. If a message consisted of bad chosen language. </a:t>
            </a:r>
          </a:p>
          <a:p>
            <a:endParaRPr lang="en-GB" dirty="0" smtClean="0"/>
          </a:p>
          <a:p>
            <a:r>
              <a:rPr lang="en-GB" dirty="0" smtClean="0"/>
              <a:t>Image</a:t>
            </a:r>
            <a:r>
              <a:rPr lang="en-GB" baseline="0" dirty="0" smtClean="0"/>
              <a:t> taken from : </a:t>
            </a:r>
            <a:r>
              <a:rPr lang="en-GB" dirty="0" smtClean="0">
                <a:hlinkClick r:id="rId3"/>
              </a:rPr>
              <a:t>https://www.researchgate.net/figure/The-Shannon-Weaver-Model-of-communication-1949-with-the-inclusion-of-feedback-to-suit_fig3_237479142</a:t>
            </a:r>
            <a:r>
              <a:rPr lang="en-GB" dirty="0" smtClean="0"/>
              <a:t> date accessed</a:t>
            </a:r>
            <a:r>
              <a:rPr lang="en-GB" baseline="0" dirty="0" smtClean="0"/>
              <a:t> 31/05/2019 </a:t>
            </a:r>
            <a:endParaRPr lang="en-GB" dirty="0"/>
          </a:p>
        </p:txBody>
      </p:sp>
      <p:sp>
        <p:nvSpPr>
          <p:cNvPr id="4" name="Slide Number Placeholder 3"/>
          <p:cNvSpPr>
            <a:spLocks noGrp="1"/>
          </p:cNvSpPr>
          <p:nvPr>
            <p:ph type="sldNum" sz="quarter" idx="10"/>
          </p:nvPr>
        </p:nvSpPr>
        <p:spPr/>
        <p:txBody>
          <a:bodyPr/>
          <a:lstStyle/>
          <a:p>
            <a:fld id="{E27D4744-6B81-4069-90E7-4BC6E044E7B3}" type="slidenum">
              <a:rPr lang="en-GB" smtClean="0"/>
              <a:t>2</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There are many reasons</a:t>
            </a:r>
            <a:r>
              <a:rPr lang="en-GB" baseline="0" dirty="0" smtClean="0"/>
              <a:t> for communication and it is important that it is understood and received by the receiver.</a:t>
            </a:r>
          </a:p>
          <a:p>
            <a:r>
              <a:rPr lang="en-GB" baseline="0" dirty="0" smtClean="0"/>
              <a:t>With the purposes mentioned it is important that the communication is precise and clear so that it is not possible not to be received. </a:t>
            </a:r>
            <a:endParaRPr lang="en-GB" dirty="0"/>
          </a:p>
        </p:txBody>
      </p:sp>
      <p:sp>
        <p:nvSpPr>
          <p:cNvPr id="4" name="Slide Number Placeholder 3"/>
          <p:cNvSpPr>
            <a:spLocks noGrp="1"/>
          </p:cNvSpPr>
          <p:nvPr>
            <p:ph type="sldNum" sz="quarter" idx="10"/>
          </p:nvPr>
        </p:nvSpPr>
        <p:spPr/>
        <p:txBody>
          <a:bodyPr/>
          <a:lstStyle/>
          <a:p>
            <a:fld id="{E27D4744-6B81-4069-90E7-4BC6E044E7B3}" type="slidenum">
              <a:rPr lang="en-GB" smtClean="0"/>
              <a:t>3</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Here are a list of</a:t>
            </a:r>
            <a:r>
              <a:rPr lang="en-GB" baseline="0" dirty="0" smtClean="0"/>
              <a:t> some of the types of ‘Noise’ that arise within communication. </a:t>
            </a:r>
          </a:p>
          <a:p>
            <a:r>
              <a:rPr lang="en-GB" baseline="0" dirty="0" smtClean="0"/>
              <a:t>Firstly, people may not hold any interest and disregard the message, </a:t>
            </a:r>
          </a:p>
          <a:p>
            <a:r>
              <a:rPr lang="en-GB" baseline="0" dirty="0" smtClean="0"/>
              <a:t>Language may be another issue, unable to understand English, only another language so an alternative would need to be made available,  </a:t>
            </a:r>
          </a:p>
          <a:p>
            <a:r>
              <a:rPr lang="en-GB" baseline="0" dirty="0" smtClean="0"/>
              <a:t>Time is also a major issue as some do not have any spare time to be reading through communications, so short, precise, informative communications is preferred. </a:t>
            </a:r>
          </a:p>
          <a:p>
            <a:r>
              <a:rPr lang="en-GB" baseline="0" dirty="0" smtClean="0"/>
              <a:t>Disability – for example, blind, dyslexic, the </a:t>
            </a:r>
            <a:r>
              <a:rPr lang="en-GB" baseline="0" dirty="0" err="1" smtClean="0"/>
              <a:t>reciever</a:t>
            </a:r>
            <a:r>
              <a:rPr lang="en-GB" baseline="0" dirty="0" smtClean="0"/>
              <a:t> may not be able to read/ digest the information. </a:t>
            </a:r>
          </a:p>
          <a:p>
            <a:r>
              <a:rPr lang="en-GB" baseline="0" dirty="0" smtClean="0"/>
              <a:t>Others around them may distract from reading/listening to communications </a:t>
            </a:r>
          </a:p>
          <a:p>
            <a:r>
              <a:rPr lang="en-GB" baseline="0" dirty="0" smtClean="0"/>
              <a:t>No access to a computer/radio etc to view/listen to communication. </a:t>
            </a:r>
          </a:p>
          <a:p>
            <a:r>
              <a:rPr lang="en-GB" dirty="0" smtClean="0"/>
              <a:t>UNISON</a:t>
            </a:r>
            <a:r>
              <a:rPr lang="en-GB" baseline="0" dirty="0" smtClean="0"/>
              <a:t> target lone workers </a:t>
            </a:r>
            <a:r>
              <a:rPr lang="en-GB" baseline="0" dirty="0" err="1" smtClean="0"/>
              <a:t>e.g</a:t>
            </a:r>
            <a:r>
              <a:rPr lang="en-GB" baseline="0" dirty="0" smtClean="0"/>
              <a:t> Lock-keepers by applying individual messages rather than group to be sent to them. </a:t>
            </a:r>
            <a:endParaRPr lang="en-GB" dirty="0"/>
          </a:p>
        </p:txBody>
      </p:sp>
      <p:sp>
        <p:nvSpPr>
          <p:cNvPr id="4" name="Slide Number Placeholder 3"/>
          <p:cNvSpPr>
            <a:spLocks noGrp="1"/>
          </p:cNvSpPr>
          <p:nvPr>
            <p:ph type="sldNum" sz="quarter" idx="10"/>
          </p:nvPr>
        </p:nvSpPr>
        <p:spPr/>
        <p:txBody>
          <a:bodyPr/>
          <a:lstStyle/>
          <a:p>
            <a:fld id="{E27D4744-6B81-4069-90E7-4BC6E044E7B3}" type="slidenum">
              <a:rPr lang="en-GB" smtClean="0"/>
              <a:t>4</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As the services</a:t>
            </a:r>
            <a:r>
              <a:rPr lang="en-GB" baseline="0" dirty="0" smtClean="0"/>
              <a:t> that are offered on a day to day basis are forever expanding the communication methods are also developing further to meet the types of employees communication methods and are being carefully targeted. Day to day communication is also progressing and types of noise need to be overcome to accommodate the employees and audience. This has been a recognised barrier and has been accommodated by UNISON and it the case study explains that ‘it has not been easy’. </a:t>
            </a:r>
            <a:endParaRPr lang="en-GB" dirty="0"/>
          </a:p>
        </p:txBody>
      </p:sp>
      <p:sp>
        <p:nvSpPr>
          <p:cNvPr id="4" name="Slide Number Placeholder 3"/>
          <p:cNvSpPr>
            <a:spLocks noGrp="1"/>
          </p:cNvSpPr>
          <p:nvPr>
            <p:ph type="sldNum" sz="quarter" idx="10"/>
          </p:nvPr>
        </p:nvSpPr>
        <p:spPr/>
        <p:txBody>
          <a:bodyPr/>
          <a:lstStyle/>
          <a:p>
            <a:fld id="{E27D4744-6B81-4069-90E7-4BC6E044E7B3}" type="slidenum">
              <a:rPr lang="en-GB" smtClean="0"/>
              <a:t>5</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0EAA8799-C3D8-4BAF-8F4D-27B48A32E713}" type="datetimeFigureOut">
              <a:rPr lang="en-GB" smtClean="0"/>
              <a:t>10/06/2019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68CDB2-C581-4A87-9271-E1B78977BD56}"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EAA8799-C3D8-4BAF-8F4D-27B48A32E713}" type="datetimeFigureOut">
              <a:rPr lang="en-GB" smtClean="0"/>
              <a:t>10/06/2019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68CDB2-C581-4A87-9271-E1B78977BD56}"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EAA8799-C3D8-4BAF-8F4D-27B48A32E713}" type="datetimeFigureOut">
              <a:rPr lang="en-GB" smtClean="0"/>
              <a:t>10/06/2019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68CDB2-C581-4A87-9271-E1B78977BD56}"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0EAA8799-C3D8-4BAF-8F4D-27B48A32E713}" type="datetimeFigureOut">
              <a:rPr lang="en-GB" smtClean="0"/>
              <a:t>10/06/2019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368CDB2-C581-4A87-9271-E1B78977BD56}"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0EAA8799-C3D8-4BAF-8F4D-27B48A32E713}" type="datetimeFigureOut">
              <a:rPr lang="en-GB" smtClean="0"/>
              <a:t>10/06/2019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368CDB2-C581-4A87-9271-E1B78977BD56}"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0EAA8799-C3D8-4BAF-8F4D-27B48A32E713}" type="datetimeFigureOut">
              <a:rPr lang="en-GB" smtClean="0"/>
              <a:t>10/06/2019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368CDB2-C581-4A87-9271-E1B78977BD56}"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EAA8799-C3D8-4BAF-8F4D-27B48A32E713}" type="datetimeFigureOut">
              <a:rPr lang="en-GB" smtClean="0"/>
              <a:t>10/06/2019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368CDB2-C581-4A87-9271-E1B78977BD56}"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EAA8799-C3D8-4BAF-8F4D-27B48A32E713}" type="datetimeFigureOut">
              <a:rPr lang="en-GB" smtClean="0"/>
              <a:t>10/06/2019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368CDB2-C581-4A87-9271-E1B78977BD56}"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EAA8799-C3D8-4BAF-8F4D-27B48A32E713}" type="datetimeFigureOut">
              <a:rPr lang="en-GB" smtClean="0"/>
              <a:t>10/06/2019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368CDB2-C581-4A87-9271-E1B78977BD56}"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EAA8799-C3D8-4BAF-8F4D-27B48A32E713}" type="datetimeFigureOut">
              <a:rPr lang="en-GB" smtClean="0"/>
              <a:t>10/06/2019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68CDB2-C581-4A87-9271-E1B78977BD56}"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EAA8799-C3D8-4BAF-8F4D-27B48A32E713}" type="datetimeFigureOut">
              <a:rPr lang="en-GB" smtClean="0"/>
              <a:t>10/06/2019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68CDB2-C581-4A87-9271-E1B78977BD56}"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AA8799-C3D8-4BAF-8F4D-27B48A32E713}" type="datetimeFigureOut">
              <a:rPr lang="en-GB" smtClean="0"/>
              <a:t>10/06/2019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68CDB2-C581-4A87-9271-E1B78977BD56}"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196752"/>
            <a:ext cx="7772400" cy="1470025"/>
          </a:xfrm>
        </p:spPr>
        <p:txBody>
          <a:bodyPr>
            <a:normAutofit fontScale="90000"/>
          </a:bodyPr>
          <a:lstStyle/>
          <a:p>
            <a:r>
              <a:rPr lang="en-GB" dirty="0" smtClean="0">
                <a:solidFill>
                  <a:schemeClr val="bg1">
                    <a:lumMod val="95000"/>
                  </a:schemeClr>
                </a:solidFill>
              </a:rPr>
              <a:t>Q4: Discuss what UNISON’S perceived barriers to communication are and give examples where possible.  </a:t>
            </a:r>
            <a:endParaRPr lang="en-GB" dirty="0">
              <a:solidFill>
                <a:schemeClr val="bg1">
                  <a:lumMod val="95000"/>
                </a:schemeClr>
              </a:solidFill>
            </a:endParaRPr>
          </a:p>
        </p:txBody>
      </p:sp>
      <p:pic>
        <p:nvPicPr>
          <p:cNvPr id="12290" name="Picture 2" descr="C:\Users\Aniayah Miah\AppData\Local\Microsoft\Windows\Temporary Internet Files\Content.IE5\E03V7JXU\1280px-Black_telephone_icon_from_DejaVu_Sans.svg[1].png"/>
          <p:cNvPicPr>
            <a:picLocks noChangeAspect="1" noChangeArrowheads="1"/>
          </p:cNvPicPr>
          <p:nvPr/>
        </p:nvPicPr>
        <p:blipFill>
          <a:blip r:embed="rId2" cstate="print"/>
          <a:srcRect/>
          <a:stretch>
            <a:fillRect/>
          </a:stretch>
        </p:blipFill>
        <p:spPr bwMode="auto">
          <a:xfrm>
            <a:off x="755576" y="3212976"/>
            <a:ext cx="1426445" cy="936104"/>
          </a:xfrm>
          <a:prstGeom prst="rect">
            <a:avLst/>
          </a:prstGeom>
          <a:noFill/>
        </p:spPr>
      </p:pic>
      <p:pic>
        <p:nvPicPr>
          <p:cNvPr id="12291" name="Picture 3" descr="C:\Users\Aniayah Miah\AppData\Local\Microsoft\Windows\Temporary Internet Files\Content.IE5\6SWA5TP6\newsletter-icon3[1].png"/>
          <p:cNvPicPr>
            <a:picLocks noChangeAspect="1" noChangeArrowheads="1"/>
          </p:cNvPicPr>
          <p:nvPr/>
        </p:nvPicPr>
        <p:blipFill>
          <a:blip r:embed="rId3" cstate="print"/>
          <a:srcRect/>
          <a:stretch>
            <a:fillRect/>
          </a:stretch>
        </p:blipFill>
        <p:spPr bwMode="auto">
          <a:xfrm>
            <a:off x="6732240" y="2636912"/>
            <a:ext cx="2136558" cy="1934509"/>
          </a:xfrm>
          <a:prstGeom prst="rect">
            <a:avLst/>
          </a:prstGeom>
          <a:noFill/>
        </p:spPr>
      </p:pic>
      <p:sp>
        <p:nvSpPr>
          <p:cNvPr id="7" name="Rectangle 6"/>
          <p:cNvSpPr/>
          <p:nvPr/>
        </p:nvSpPr>
        <p:spPr>
          <a:xfrm>
            <a:off x="3131840" y="6237312"/>
            <a:ext cx="2721579" cy="369332"/>
          </a:xfrm>
          <a:prstGeom prst="rect">
            <a:avLst/>
          </a:prstGeom>
        </p:spPr>
        <p:txBody>
          <a:bodyPr wrap="none">
            <a:spAutoFit/>
          </a:bodyPr>
          <a:lstStyle/>
          <a:p>
            <a:r>
              <a:rPr lang="en-GB" dirty="0" smtClean="0"/>
              <a:t>By Khalid </a:t>
            </a:r>
            <a:r>
              <a:rPr lang="en-GB" dirty="0" err="1" smtClean="0"/>
              <a:t>Alaale</a:t>
            </a:r>
            <a:r>
              <a:rPr lang="en-GB" dirty="0" smtClean="0"/>
              <a:t> - 1817420 </a:t>
            </a:r>
            <a:endParaRPr lang="en-GB" dirty="0"/>
          </a:p>
        </p:txBody>
      </p:sp>
      <p:pic>
        <p:nvPicPr>
          <p:cNvPr id="12295" name="Picture 7" descr="C:\Users\Aniayah Miah\AppData\Local\Microsoft\Windows\Temporary Internet Files\Content.IE5\E03V7JXU\radio[1].png"/>
          <p:cNvPicPr>
            <a:picLocks noChangeAspect="1" noChangeArrowheads="1"/>
          </p:cNvPicPr>
          <p:nvPr/>
        </p:nvPicPr>
        <p:blipFill>
          <a:blip r:embed="rId4" cstate="print"/>
          <a:srcRect/>
          <a:stretch>
            <a:fillRect/>
          </a:stretch>
        </p:blipFill>
        <p:spPr bwMode="auto">
          <a:xfrm>
            <a:off x="3419872" y="3861048"/>
            <a:ext cx="1805622" cy="1844824"/>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The Shannon-Weaver Model of Communication (1949) </a:t>
            </a:r>
            <a:endParaRPr lang="en-GB" dirty="0"/>
          </a:p>
        </p:txBody>
      </p:sp>
      <p:pic>
        <p:nvPicPr>
          <p:cNvPr id="1026" name="Picture 2" descr="Image result for shannon weaver model"/>
          <p:cNvPicPr>
            <a:picLocks noGrp="1" noChangeAspect="1" noChangeArrowheads="1"/>
          </p:cNvPicPr>
          <p:nvPr>
            <p:ph idx="1"/>
          </p:nvPr>
        </p:nvPicPr>
        <p:blipFill>
          <a:blip r:embed="rId3" cstate="print"/>
          <a:srcRect/>
          <a:stretch>
            <a:fillRect/>
          </a:stretch>
        </p:blipFill>
        <p:spPr bwMode="auto">
          <a:xfrm>
            <a:off x="1115616" y="1556792"/>
            <a:ext cx="6979920" cy="3251200"/>
          </a:xfrm>
          <a:prstGeom prst="rect">
            <a:avLst/>
          </a:prstGeom>
          <a:noFill/>
        </p:spPr>
      </p:pic>
      <p:sp>
        <p:nvSpPr>
          <p:cNvPr id="5" name="TextBox 4"/>
          <p:cNvSpPr txBox="1"/>
          <p:nvPr/>
        </p:nvSpPr>
        <p:spPr>
          <a:xfrm>
            <a:off x="1547664" y="5589240"/>
            <a:ext cx="6048672" cy="1200329"/>
          </a:xfrm>
          <a:prstGeom prst="rect">
            <a:avLst/>
          </a:prstGeom>
          <a:solidFill>
            <a:srgbClr val="FFFF00"/>
          </a:solidFill>
        </p:spPr>
        <p:txBody>
          <a:bodyPr wrap="square" rtlCol="0">
            <a:spAutoFit/>
          </a:bodyPr>
          <a:lstStyle/>
          <a:p>
            <a:pPr algn="ctr"/>
            <a:r>
              <a:rPr lang="en-GB" dirty="0" smtClean="0"/>
              <a:t>This relates to the process of ‘noise’, and it is a significant barrier to contact and weakens messages that are being processed to be sent from the sender to the receiver that is recognised as a one way process.</a:t>
            </a:r>
            <a:endParaRPr lang="en-GB"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2">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Purposes of communication </a:t>
            </a:r>
            <a:endParaRPr lang="en-GB" dirty="0"/>
          </a:p>
        </p:txBody>
      </p:sp>
      <p:sp>
        <p:nvSpPr>
          <p:cNvPr id="3" name="Content Placeholder 2"/>
          <p:cNvSpPr>
            <a:spLocks noGrp="1"/>
          </p:cNvSpPr>
          <p:nvPr>
            <p:ph idx="1"/>
          </p:nvPr>
        </p:nvSpPr>
        <p:spPr/>
        <p:txBody>
          <a:bodyPr>
            <a:normAutofit/>
          </a:bodyPr>
          <a:lstStyle/>
          <a:p>
            <a:r>
              <a:rPr lang="en-GB" dirty="0"/>
              <a:t>T</a:t>
            </a:r>
            <a:r>
              <a:rPr lang="en-GB" dirty="0" smtClean="0"/>
              <a:t>o </a:t>
            </a:r>
            <a:r>
              <a:rPr lang="en-GB" dirty="0"/>
              <a:t>show that you're a friendly person </a:t>
            </a:r>
          </a:p>
          <a:p>
            <a:r>
              <a:rPr lang="en-GB" dirty="0"/>
              <a:t>T</a:t>
            </a:r>
            <a:r>
              <a:rPr lang="en-GB" dirty="0" smtClean="0"/>
              <a:t>o give </a:t>
            </a:r>
            <a:r>
              <a:rPr lang="en-GB" dirty="0"/>
              <a:t>information </a:t>
            </a:r>
          </a:p>
          <a:p>
            <a:r>
              <a:rPr lang="en-GB" dirty="0"/>
              <a:t>T</a:t>
            </a:r>
            <a:r>
              <a:rPr lang="en-GB" dirty="0" smtClean="0"/>
              <a:t>o </a:t>
            </a:r>
            <a:r>
              <a:rPr lang="en-GB" dirty="0"/>
              <a:t>get them to do something </a:t>
            </a:r>
          </a:p>
          <a:p>
            <a:r>
              <a:rPr lang="en-GB" dirty="0"/>
              <a:t>T</a:t>
            </a:r>
            <a:r>
              <a:rPr lang="en-GB" dirty="0" smtClean="0"/>
              <a:t>o </a:t>
            </a:r>
            <a:r>
              <a:rPr lang="en-GB" dirty="0"/>
              <a:t>persuade </a:t>
            </a:r>
          </a:p>
          <a:p>
            <a:r>
              <a:rPr lang="en-GB" dirty="0" smtClean="0"/>
              <a:t>For them to understand your </a:t>
            </a:r>
            <a:r>
              <a:rPr lang="en-GB" dirty="0"/>
              <a:t>point of </a:t>
            </a:r>
            <a:r>
              <a:rPr lang="en-GB" dirty="0" smtClean="0"/>
              <a:t>view/purpose</a:t>
            </a:r>
          </a:p>
          <a:p>
            <a:r>
              <a:rPr lang="en-GB" dirty="0" smtClean="0"/>
              <a:t>To question  </a:t>
            </a:r>
            <a:endParaRPr lang="en-GB" dirty="0"/>
          </a:p>
        </p:txBody>
      </p:sp>
      <p:pic>
        <p:nvPicPr>
          <p:cNvPr id="17410" name="Picture 2" descr="C:\Users\Aniayah Miah\AppData\Local\Microsoft\Windows\Temporary Internet Files\Content.IE5\7CY28SDR\Messages-icon-iOS-7[1].png"/>
          <p:cNvPicPr>
            <a:picLocks noChangeAspect="1" noChangeArrowheads="1"/>
          </p:cNvPicPr>
          <p:nvPr/>
        </p:nvPicPr>
        <p:blipFill>
          <a:blip r:embed="rId3" cstate="print"/>
          <a:srcRect/>
          <a:stretch>
            <a:fillRect/>
          </a:stretch>
        </p:blipFill>
        <p:spPr bwMode="auto">
          <a:xfrm>
            <a:off x="6804248" y="4437112"/>
            <a:ext cx="1921945" cy="1921945"/>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Types of ‘Noise’</a:t>
            </a:r>
            <a:endParaRPr lang="en-GB" dirty="0"/>
          </a:p>
        </p:txBody>
      </p:sp>
      <p:sp>
        <p:nvSpPr>
          <p:cNvPr id="3" name="Content Placeholder 2"/>
          <p:cNvSpPr>
            <a:spLocks noGrp="1"/>
          </p:cNvSpPr>
          <p:nvPr>
            <p:ph idx="1"/>
          </p:nvPr>
        </p:nvSpPr>
        <p:spPr/>
        <p:txBody>
          <a:bodyPr>
            <a:normAutofit lnSpcReduction="10000"/>
          </a:bodyPr>
          <a:lstStyle/>
          <a:p>
            <a:pPr lvl="0"/>
            <a:r>
              <a:rPr lang="en-GB" dirty="0"/>
              <a:t>No interest </a:t>
            </a:r>
          </a:p>
          <a:p>
            <a:pPr lvl="0"/>
            <a:r>
              <a:rPr lang="en-GB" dirty="0"/>
              <a:t>Language </a:t>
            </a:r>
          </a:p>
          <a:p>
            <a:pPr lvl="0"/>
            <a:r>
              <a:rPr lang="en-GB" dirty="0"/>
              <a:t>Time </a:t>
            </a:r>
          </a:p>
          <a:p>
            <a:pPr lvl="0"/>
            <a:r>
              <a:rPr lang="en-GB" dirty="0"/>
              <a:t>Distractions </a:t>
            </a:r>
          </a:p>
          <a:p>
            <a:pPr lvl="0"/>
            <a:r>
              <a:rPr lang="en-GB" dirty="0"/>
              <a:t>Disability </a:t>
            </a:r>
          </a:p>
          <a:p>
            <a:pPr lvl="0"/>
            <a:r>
              <a:rPr lang="en-GB" dirty="0"/>
              <a:t>Other people / influences </a:t>
            </a:r>
            <a:endParaRPr lang="en-GB" dirty="0" smtClean="0"/>
          </a:p>
          <a:p>
            <a:pPr lvl="0"/>
            <a:r>
              <a:rPr lang="en-GB" dirty="0" smtClean="0"/>
              <a:t>No access to a computer</a:t>
            </a:r>
          </a:p>
          <a:p>
            <a:pPr lvl="0"/>
            <a:r>
              <a:rPr lang="en-GB" dirty="0" smtClean="0"/>
              <a:t>Lone workers  </a:t>
            </a:r>
            <a:endParaRPr lang="en-GB" dirty="0"/>
          </a:p>
          <a:p>
            <a:endParaRPr lang="en-GB" dirty="0"/>
          </a:p>
        </p:txBody>
      </p:sp>
      <p:pic>
        <p:nvPicPr>
          <p:cNvPr id="15362" name="Picture 2" descr="C:\Users\Aniayah Miah\AppData\Local\Microsoft\Windows\Temporary Internet Files\Content.IE5\G1CBWGCC\7854182724_95ecf0b38d_z[1].jpg"/>
          <p:cNvPicPr>
            <a:picLocks noChangeAspect="1" noChangeArrowheads="1"/>
          </p:cNvPicPr>
          <p:nvPr/>
        </p:nvPicPr>
        <p:blipFill>
          <a:blip r:embed="rId3" cstate="print"/>
          <a:srcRect/>
          <a:stretch>
            <a:fillRect/>
          </a:stretch>
        </p:blipFill>
        <p:spPr bwMode="auto">
          <a:xfrm>
            <a:off x="5724128" y="2060848"/>
            <a:ext cx="2348880" cy="2348880"/>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Groups and Lone Workers </a:t>
            </a:r>
            <a:endParaRPr lang="en-GB" dirty="0"/>
          </a:p>
        </p:txBody>
      </p:sp>
      <p:sp>
        <p:nvSpPr>
          <p:cNvPr id="3" name="Content Placeholder 2"/>
          <p:cNvSpPr>
            <a:spLocks noGrp="1"/>
          </p:cNvSpPr>
          <p:nvPr>
            <p:ph idx="1"/>
          </p:nvPr>
        </p:nvSpPr>
        <p:spPr/>
        <p:txBody>
          <a:bodyPr/>
          <a:lstStyle/>
          <a:p>
            <a:r>
              <a:rPr lang="en-GB" dirty="0" smtClean="0"/>
              <a:t>Unison has adapted communication methods by flexibility of varied groups of employees and individuals. </a:t>
            </a:r>
          </a:p>
          <a:p>
            <a:endParaRPr lang="en-GB" dirty="0"/>
          </a:p>
          <a:p>
            <a:r>
              <a:rPr lang="en-GB" dirty="0" smtClean="0"/>
              <a:t>This offers great understanding and acknowledgement of services by being diverse in communication methods.  </a:t>
            </a:r>
            <a:endParaRPr lang="en-GB" dirty="0"/>
          </a:p>
        </p:txBody>
      </p:sp>
      <p:pic>
        <p:nvPicPr>
          <p:cNvPr id="16386" name="Picture 2" descr="C:\Users\Aniayah Miah\AppData\Local\Microsoft\Windows\Temporary Internet Files\Content.IE5\7CY28SDR\Tick-red[1].png"/>
          <p:cNvPicPr>
            <a:picLocks noChangeAspect="1" noChangeArrowheads="1"/>
          </p:cNvPicPr>
          <p:nvPr/>
        </p:nvPicPr>
        <p:blipFill>
          <a:blip r:embed="rId3" cstate="print"/>
          <a:srcRect/>
          <a:stretch>
            <a:fillRect/>
          </a:stretch>
        </p:blipFill>
        <p:spPr bwMode="auto">
          <a:xfrm>
            <a:off x="7308303" y="4869160"/>
            <a:ext cx="1447911" cy="1368275"/>
          </a:xfrm>
          <a:prstGeom prst="rect">
            <a:avLst/>
          </a:prstGeom>
          <a:noFill/>
        </p:spPr>
      </p:pic>
      <p:pic>
        <p:nvPicPr>
          <p:cNvPr id="16387" name="Picture 3" descr="C:\Users\Aniayah Miah\AppData\Local\Microsoft\Windows\Temporary Internet Files\Content.IE5\7CY28SDR\nurse-icon-thumb650964[1].jpg"/>
          <p:cNvPicPr>
            <a:picLocks noChangeAspect="1" noChangeArrowheads="1"/>
          </p:cNvPicPr>
          <p:nvPr/>
        </p:nvPicPr>
        <p:blipFill>
          <a:blip r:embed="rId4" cstate="print"/>
          <a:srcRect/>
          <a:stretch>
            <a:fillRect/>
          </a:stretch>
        </p:blipFill>
        <p:spPr bwMode="auto">
          <a:xfrm>
            <a:off x="1619672" y="5373216"/>
            <a:ext cx="1296144" cy="1296144"/>
          </a:xfrm>
          <a:prstGeom prst="rect">
            <a:avLst/>
          </a:prstGeom>
          <a:noFill/>
        </p:spPr>
      </p:pic>
      <p:pic>
        <p:nvPicPr>
          <p:cNvPr id="16388" name="Picture 4" descr="C:\Users\Aniayah Miah\AppData\Local\Microsoft\Windows\Temporary Internet Files\Content.IE5\MRAZSYT3\UNISON_logo[1].png"/>
          <p:cNvPicPr>
            <a:picLocks noChangeAspect="1" noChangeArrowheads="1"/>
          </p:cNvPicPr>
          <p:nvPr/>
        </p:nvPicPr>
        <p:blipFill>
          <a:blip r:embed="rId5" cstate="print"/>
          <a:srcRect/>
          <a:stretch>
            <a:fillRect/>
          </a:stretch>
        </p:blipFill>
        <p:spPr bwMode="auto">
          <a:xfrm>
            <a:off x="4067944" y="5301208"/>
            <a:ext cx="2372056" cy="1314634"/>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Thank you for listening </a:t>
            </a:r>
            <a:endParaRPr lang="en-GB" dirty="0"/>
          </a:p>
        </p:txBody>
      </p:sp>
      <p:sp>
        <p:nvSpPr>
          <p:cNvPr id="3" name="Content Placeholder 2"/>
          <p:cNvSpPr>
            <a:spLocks noGrp="1"/>
          </p:cNvSpPr>
          <p:nvPr>
            <p:ph idx="1"/>
          </p:nvPr>
        </p:nvSpPr>
        <p:spPr/>
        <p:txBody>
          <a:bodyPr/>
          <a:lstStyle/>
          <a:p>
            <a:pPr>
              <a:buNone/>
            </a:pPr>
            <a:endParaRPr lang="en-GB" dirty="0" smtClean="0"/>
          </a:p>
          <a:p>
            <a:pPr>
              <a:buNone/>
            </a:pPr>
            <a:endParaRPr lang="en-GB" dirty="0"/>
          </a:p>
          <a:p>
            <a:pPr>
              <a:buNone/>
            </a:pPr>
            <a:r>
              <a:rPr lang="en-GB" dirty="0" smtClean="0"/>
              <a:t>If you have any questions please feel free to ask. </a:t>
            </a:r>
          </a:p>
          <a:p>
            <a:pPr>
              <a:buNone/>
            </a:pPr>
            <a:endParaRPr lang="en-GB" dirty="0"/>
          </a:p>
          <a:p>
            <a:endParaRPr lang="en-GB" dirty="0"/>
          </a:p>
        </p:txBody>
      </p:sp>
      <p:pic>
        <p:nvPicPr>
          <p:cNvPr id="18434" name="Picture 2" descr="C:\Users\Aniayah Miah\AppData\Local\Microsoft\Windows\Temporary Internet Files\Content.IE5\MRAZSYT3\smiley-silhouette[1].jpg"/>
          <p:cNvPicPr>
            <a:picLocks noChangeAspect="1" noChangeArrowheads="1"/>
          </p:cNvPicPr>
          <p:nvPr/>
        </p:nvPicPr>
        <p:blipFill>
          <a:blip r:embed="rId2" cstate="print"/>
          <a:srcRect/>
          <a:stretch>
            <a:fillRect/>
          </a:stretch>
        </p:blipFill>
        <p:spPr bwMode="auto">
          <a:xfrm>
            <a:off x="3923928" y="4149080"/>
            <a:ext cx="1200745" cy="1200745"/>
          </a:xfrm>
          <a:prstGeom prst="rect">
            <a:avLst/>
          </a:prstGeom>
          <a:noFill/>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784</TotalTime>
  <Words>554</Words>
  <Application>Microsoft Office PowerPoint</Application>
  <PresentationFormat>On-screen Show (4:3)</PresentationFormat>
  <Paragraphs>48</Paragraphs>
  <Slides>6</Slides>
  <Notes>4</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Q4: Discuss what UNISON’S perceived barriers to communication are and give examples where possible.  </vt:lpstr>
      <vt:lpstr>The Shannon-Weaver Model of Communication (1949) </vt:lpstr>
      <vt:lpstr>Purposes of communication </vt:lpstr>
      <vt:lpstr>Types of ‘Noise’</vt:lpstr>
      <vt:lpstr>Groups and Lone Workers </vt:lpstr>
      <vt:lpstr>Thank you for listening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 Discuss what UNISON’S percieved barriers to communication are and give examples where possible.</dc:title>
  <dc:creator>Aniayah Miah</dc:creator>
  <cp:lastModifiedBy>Aniayah Miah</cp:lastModifiedBy>
  <cp:revision>13</cp:revision>
  <dcterms:created xsi:type="dcterms:W3CDTF">2019-06-10T20:45:44Z</dcterms:created>
  <dcterms:modified xsi:type="dcterms:W3CDTF">2019-06-11T09:49:51Z</dcterms:modified>
</cp:coreProperties>
</file>