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</p:sldIdLst>
  <p:sldSz cy="5143500" cx="9144000"/>
  <p:notesSz cx="6858000" cy="9144000"/>
  <p:embeddedFontLst>
    <p:embeddedFont>
      <p:font typeface="Raleway"/>
      <p:regular r:id="rId11"/>
      <p:bold r:id="rId12"/>
      <p:italic r:id="rId13"/>
      <p:boldItalic r:id="rId14"/>
    </p:embeddedFont>
    <p:embeddedFont>
      <p:font typeface="Lato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Raleway-regular.fntdata"/><Relationship Id="rId10" Type="http://schemas.openxmlformats.org/officeDocument/2006/relationships/slide" Target="slides/slide5.xml"/><Relationship Id="rId13" Type="http://schemas.openxmlformats.org/officeDocument/2006/relationships/font" Target="fonts/Raleway-italic.fntdata"/><Relationship Id="rId12" Type="http://schemas.openxmlformats.org/officeDocument/2006/relationships/font" Target="fonts/Raleway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Lato-regular.fntdata"/><Relationship Id="rId14" Type="http://schemas.openxmlformats.org/officeDocument/2006/relationships/font" Target="fonts/Raleway-boldItalic.fntdata"/><Relationship Id="rId17" Type="http://schemas.openxmlformats.org/officeDocument/2006/relationships/font" Target="fonts/Lato-italic.fntdata"/><Relationship Id="rId16" Type="http://schemas.openxmlformats.org/officeDocument/2006/relationships/font" Target="fonts/Lato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font" Target="fonts/Lato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e1aa7f47f5_0_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e1aa7f47f5_0_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3e1aa7f47f5_0_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3e1aa7f47f5_0_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e1aa7f47f5_0_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e1aa7f47f5_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e1aa7f47f5_0_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e1aa7f47f5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lt2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" name="Google Shape;14;p2"/>
          <p:cNvSpPr txBox="1"/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oogle Shape;18;p3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9" name="Google Shape;19;p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" name="Google Shape;21;p3"/>
          <p:cNvSpPr txBox="1"/>
          <p:nvPr>
            <p:ph type="title"/>
          </p:nvPr>
        </p:nvSpPr>
        <p:spPr>
          <a:xfrm>
            <a:off x="729450" y="1322450"/>
            <a:ext cx="7688400" cy="151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5" name="Google Shape;25;p4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26" name="Google Shape;26;p4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8" name="Google Shape;28;p4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3" name="Google Shape;33;p5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34" name="Google Shape;34;p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" name="Google Shape;36;p5"/>
          <p:cNvSpPr txBox="1"/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37" name="Google Shape;37;p5"/>
          <p:cNvSpPr txBox="1"/>
          <p:nvPr>
            <p:ph idx="1" type="body"/>
          </p:nvPr>
        </p:nvSpPr>
        <p:spPr>
          <a:xfrm>
            <a:off x="729325" y="2078875"/>
            <a:ext cx="3774300" cy="226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2" type="body"/>
          </p:nvPr>
        </p:nvSpPr>
        <p:spPr>
          <a:xfrm>
            <a:off x="4643604" y="2078875"/>
            <a:ext cx="3774300" cy="226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" name="Google Shape;42;p6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43" name="Google Shape;43;p6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6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6"/>
          <p:cNvSpPr txBox="1"/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46" name="Google Shape;46;p6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9" name="Google Shape;49;p7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50" name="Google Shape;50;p7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7"/>
          <p:cNvSpPr txBox="1"/>
          <p:nvPr>
            <p:ph type="title"/>
          </p:nvPr>
        </p:nvSpPr>
        <p:spPr>
          <a:xfrm>
            <a:off x="730000" y="1318650"/>
            <a:ext cx="3300900" cy="138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53" name="Google Shape;53;p7"/>
          <p:cNvSpPr txBox="1"/>
          <p:nvPr>
            <p:ph idx="1" type="body"/>
          </p:nvPr>
        </p:nvSpPr>
        <p:spPr>
          <a:xfrm>
            <a:off x="721225" y="2781725"/>
            <a:ext cx="3300900" cy="159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7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3"/>
        </a:soli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8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57" name="Google Shape;57;p8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8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9" name="Google Shape;59;p8"/>
          <p:cNvSpPr txBox="1"/>
          <p:nvPr>
            <p:ph type="title"/>
          </p:nvPr>
        </p:nvSpPr>
        <p:spPr>
          <a:xfrm>
            <a:off x="729450" y="864300"/>
            <a:ext cx="7021200" cy="2985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0" name="Google Shape;60;p8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" name="Google Shape;63;p9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64" name="Google Shape;64;p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9"/>
          <p:cNvSpPr txBox="1"/>
          <p:nvPr>
            <p:ph type="title"/>
          </p:nvPr>
        </p:nvSpPr>
        <p:spPr>
          <a:xfrm>
            <a:off x="730000" y="1318650"/>
            <a:ext cx="3300900" cy="168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67" name="Google Shape;67;p9"/>
          <p:cNvSpPr txBox="1"/>
          <p:nvPr>
            <p:ph idx="1" type="subTitle"/>
          </p:nvPr>
        </p:nvSpPr>
        <p:spPr>
          <a:xfrm>
            <a:off x="724950" y="3161525"/>
            <a:ext cx="3300900" cy="75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68" name="Google Shape;68;p9"/>
          <p:cNvSpPr txBox="1"/>
          <p:nvPr>
            <p:ph idx="2" type="body"/>
          </p:nvPr>
        </p:nvSpPr>
        <p:spPr>
          <a:xfrm>
            <a:off x="5174225" y="1352625"/>
            <a:ext cx="3374400" cy="302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9" name="Google Shape;69;p9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0"/>
          <p:cNvSpPr txBox="1"/>
          <p:nvPr>
            <p:ph idx="1" type="body"/>
          </p:nvPr>
        </p:nvSpPr>
        <p:spPr>
          <a:xfrm>
            <a:off x="724950" y="4372551"/>
            <a:ext cx="7697400" cy="46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oogle Shape;74;p11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75" name="Google Shape;75;p11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11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7" name="Google Shape;77;p11"/>
          <p:cNvSpPr txBox="1"/>
          <p:nvPr>
            <p:ph hasCustomPrompt="1" type="title"/>
          </p:nvPr>
        </p:nvSpPr>
        <p:spPr>
          <a:xfrm>
            <a:off x="729450" y="733950"/>
            <a:ext cx="7688400" cy="124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1"/>
          <p:cNvSpPr txBox="1"/>
          <p:nvPr>
            <p:ph idx="1" type="body"/>
          </p:nvPr>
        </p:nvSpPr>
        <p:spPr>
          <a:xfrm>
            <a:off x="729450" y="2272888"/>
            <a:ext cx="7688400" cy="158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Char char="●"/>
              <a:defRPr>
                <a:solidFill>
                  <a:schemeClr val="lt1"/>
                </a:solidFill>
              </a:defRPr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9" name="Google Shape;79;p11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treamlin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300"/>
              <a:buFont typeface="Lato"/>
              <a:buChar char="●"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hyperlink" Target="https://docs.google.com/document/d/14iDXqFHCOOZcQutl3GoQrzy8a5QpdEmJ/edit" TargetMode="External"/><Relationship Id="rId4" Type="http://schemas.openxmlformats.org/officeDocument/2006/relationships/hyperlink" Target="https://drive.google.com/file/d/1680hI_BRoyiMeIERQy4olBOWvYRL_Zb_/view?usp=sharing" TargetMode="Externa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hyperlink" Target="https://drive.google.com/file/d/1rcHkeBepX6NhO2SHqoI3qLouFvUBrkuM/view?usp=sharing" TargetMode="External"/><Relationship Id="rId4" Type="http://schemas.openxmlformats.org/officeDocument/2006/relationships/hyperlink" Target="https://drive.google.com/file/d/1eaEUCpiutUcdEu9qIKGwf2kqFToyk4bB/view?usp=sharing" TargetMode="Externa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1" Type="http://schemas.openxmlformats.org/officeDocument/2006/relationships/hyperlink" Target="https://pubmed.ncbi.nlm.nih.gov/20459784/?utm_source=chatgpt.com" TargetMode="External"/><Relationship Id="rId10" Type="http://schemas.openxmlformats.org/officeDocument/2006/relationships/hyperlink" Target="https://www.cdc.gov/physical-activity" TargetMode="External"/><Relationship Id="rId13" Type="http://schemas.openxmlformats.org/officeDocument/2006/relationships/hyperlink" Target="https://bmjopen.bmj.com/content/4/9/e005277?utm_source=chatgpt.com" TargetMode="External"/><Relationship Id="rId12" Type="http://schemas.openxmlformats.org/officeDocument/2006/relationships/hyperlink" Target="https://pubmed.ncbi.nlm.nih.gov/20459784/?utm_source=chatgpt.com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pubmed.ncbi.nlm.nih.gov/16978162/?utm_source=chatgpt.com" TargetMode="External"/><Relationship Id="rId4" Type="http://schemas.openxmlformats.org/officeDocument/2006/relationships/hyperlink" Target="https://pubmed.ncbi.nlm.nih.gov/16978162/?utm_source=chatgpt.com" TargetMode="External"/><Relationship Id="rId9" Type="http://schemas.openxmlformats.org/officeDocument/2006/relationships/hyperlink" Target="https://www.cdc.gov/physical-activity" TargetMode="External"/><Relationship Id="rId15" Type="http://schemas.openxmlformats.org/officeDocument/2006/relationships/hyperlink" Target="https://ijbnpa.biomedcentral.com/articles/10.1186/s12966-017-0569-9?utm_source=chatgpt.com" TargetMode="External"/><Relationship Id="rId14" Type="http://schemas.openxmlformats.org/officeDocument/2006/relationships/hyperlink" Target="https://bmjopen.bmj.com/content/4/9/e005277?utm_source=chatgpt.com" TargetMode="External"/><Relationship Id="rId17" Type="http://schemas.openxmlformats.org/officeDocument/2006/relationships/hyperlink" Target="https://www.who.int/news-room/fact-sheets/detail/obesity-and-overweight" TargetMode="External"/><Relationship Id="rId16" Type="http://schemas.openxmlformats.org/officeDocument/2006/relationships/hyperlink" Target="https://ijbnpa.biomedcentral.com/articles/10.1186/s12966-017-0569-9?utm_source=chatgpt.com" TargetMode="External"/><Relationship Id="rId5" Type="http://schemas.openxmlformats.org/officeDocument/2006/relationships/hyperlink" Target="https://pubmed.ncbi.nlm.nih.gov/21807669/?utm_source=chatgpt.com" TargetMode="External"/><Relationship Id="rId6" Type="http://schemas.openxmlformats.org/officeDocument/2006/relationships/hyperlink" Target="https://pubmed.ncbi.nlm.nih.gov/21807669/?utm_source=chatgpt.com" TargetMode="External"/><Relationship Id="rId18" Type="http://schemas.openxmlformats.org/officeDocument/2006/relationships/hyperlink" Target="https://www.who.int/news-room/fact-sheets/detail/obesity-and-overweight" TargetMode="External"/><Relationship Id="rId7" Type="http://schemas.openxmlformats.org/officeDocument/2006/relationships/hyperlink" Target="https://bmcpublichealth.biomedcentral.com/articles/10.1186/1471-2458-8-273?utm_source=chatgpt.com" TargetMode="External"/><Relationship Id="rId8" Type="http://schemas.openxmlformats.org/officeDocument/2006/relationships/hyperlink" Target="https://bmcpublichealth.biomedcentral.com/articles/10.1186/1471-2458-8-273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3"/>
          <p:cNvSpPr txBox="1"/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E-Portfolio </a:t>
            </a:r>
            <a:endParaRPr/>
          </a:p>
        </p:txBody>
      </p:sp>
      <p:sp>
        <p:nvSpPr>
          <p:cNvPr id="87" name="Google Shape;87;p13"/>
          <p:cNvSpPr txBox="1"/>
          <p:nvPr>
            <p:ph idx="1" type="subTitle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Dylan Arnold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2501635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Assessment</a:t>
            </a:r>
            <a:r>
              <a:rPr lang="en"/>
              <a:t> 1 </a:t>
            </a:r>
            <a:endParaRPr/>
          </a:p>
        </p:txBody>
      </p:sp>
      <p:sp>
        <p:nvSpPr>
          <p:cNvPr id="93" name="Google Shape;93;p14"/>
          <p:cNvSpPr txBox="1"/>
          <p:nvPr>
            <p:ph idx="1" type="body"/>
          </p:nvPr>
        </p:nvSpPr>
        <p:spPr>
          <a:xfrm>
            <a:off x="729450" y="1779375"/>
            <a:ext cx="5878200" cy="256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Part 1 assigenmnt - </a:t>
            </a:r>
            <a:r>
              <a:rPr lang="en" u="sng">
                <a:solidFill>
                  <a:schemeClr val="hlink"/>
                </a:solidFill>
                <a:hlinkClick r:id="rId3"/>
              </a:rPr>
              <a:t>65006_Dylan_Arnold_Discuss_whether_Physical_Education_should_be_a_compulsory_part_of_the_school_curriculum_677077_1671122887.docx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Voice recording of Improvements -  </a:t>
            </a:r>
            <a:r>
              <a:rPr lang="en" u="sng">
                <a:solidFill>
                  <a:schemeClr val="hlink"/>
                </a:solidFill>
                <a:hlinkClick r:id="rId4"/>
              </a:rPr>
              <a:t>Record (online-voice-recorder.com) (1).mp3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5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Assessment</a:t>
            </a:r>
            <a:r>
              <a:rPr lang="en"/>
              <a:t> 2 </a:t>
            </a:r>
            <a:endParaRPr/>
          </a:p>
        </p:txBody>
      </p:sp>
      <p:sp>
        <p:nvSpPr>
          <p:cNvPr id="99" name="Google Shape;99;p15"/>
          <p:cNvSpPr txBox="1"/>
          <p:nvPr>
            <p:ph idx="1" type="body"/>
          </p:nvPr>
        </p:nvSpPr>
        <p:spPr>
          <a:xfrm>
            <a:off x="729450" y="1751575"/>
            <a:ext cx="7688700" cy="274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Part 2 assigenmnt - </a:t>
            </a:r>
            <a:r>
              <a:rPr lang="en" u="sng">
                <a:solidFill>
                  <a:schemeClr val="hlink"/>
                </a:solidFill>
                <a:hlinkClick r:id="rId3"/>
              </a:rPr>
              <a:t>65006_Dylan_Arnold_Academic_Skills_Recording_677184_1869811507 (1).mp4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Voice recording of Improvements  - </a:t>
            </a:r>
            <a:r>
              <a:rPr lang="en" u="sng">
                <a:solidFill>
                  <a:schemeClr val="hlink"/>
                </a:solidFill>
                <a:hlinkClick r:id="rId4"/>
              </a:rPr>
              <a:t>Record (online-voice-recorder.com) (2).mp3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6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Student conference reflection</a:t>
            </a:r>
            <a:endParaRPr/>
          </a:p>
        </p:txBody>
      </p:sp>
      <p:sp>
        <p:nvSpPr>
          <p:cNvPr id="105" name="Google Shape;105;p16"/>
          <p:cNvSpPr txBox="1"/>
          <p:nvPr>
            <p:ph idx="1" type="body"/>
          </p:nvPr>
        </p:nvSpPr>
        <p:spPr>
          <a:xfrm>
            <a:off x="729450" y="1853850"/>
            <a:ext cx="7688700" cy="248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From the </a:t>
            </a:r>
            <a:r>
              <a:rPr lang="en"/>
              <a:t>student</a:t>
            </a:r>
            <a:r>
              <a:rPr lang="en"/>
              <a:t> </a:t>
            </a:r>
            <a:r>
              <a:rPr lang="en"/>
              <a:t>conference, my favourite thing i learned was that semi pros in football don't enjoy football as much they care more about competition. 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The most interesting presentation was Ifan Knotts, where in parts he talked about football engagement levels, and i found that really interesting as i play football myself.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I feel that the research that was provide from one of the level 6 connects to real world issues, where she spoke about girls not wanting to participate in PE, and also showing the percentages from one of her questionnaires she used in a school on girls engagement in PE. It really showed the issues with girls in PE.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If i was to do a project, i think i would do one based on football. Maybe football engagement levels with different abilities. Or maybe the psychological effects of football or sport in general.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Over the summer, i could create some questionnaires to help my research, and find the different levels of engagement or the  psychological effects.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7"/>
          <p:cNvSpPr txBox="1"/>
          <p:nvPr>
            <p:ph type="title"/>
          </p:nvPr>
        </p:nvSpPr>
        <p:spPr>
          <a:xfrm>
            <a:off x="729450" y="74150"/>
            <a:ext cx="7688700" cy="37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</a:t>
            </a:r>
            <a:r>
              <a:rPr lang="en"/>
              <a:t> list </a:t>
            </a:r>
            <a:endParaRPr/>
          </a:p>
        </p:txBody>
      </p:sp>
      <p:sp>
        <p:nvSpPr>
          <p:cNvPr id="111" name="Google Shape;111;p17"/>
          <p:cNvSpPr txBox="1"/>
          <p:nvPr>
            <p:ph idx="1" type="body"/>
          </p:nvPr>
        </p:nvSpPr>
        <p:spPr>
          <a:xfrm>
            <a:off x="729450" y="565325"/>
            <a:ext cx="7688700" cy="447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 lnSpcReduction="2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Bailey, R. (2006) ‘Physical education and sport in schools: a review of benefits and outcomes’,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Journal of School Health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76(8), pp. 397–401. doi: 10.1111/j.1746-1561.2006.00132.x. Available at: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https://pubmed.ncbi.nlm.nih.gov/16978162/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9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Biddle, S.J. and Asare, M. (2011) ‘Physical activity and mental health in children and adolescents: a review of reviews’,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British Journal of Sports Medicine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45(11), pp. 886–895. doi: 10.1136/bjsports-2011-090185. Available at: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https://pubmed.ncbi.nlm.nih.gov/21807669/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9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Boyle, S.E., Jones, G.L. and Walters, S.J. (2008) ‘Physical activity among adolescents and barriers to delivering physical education in Cornwall and Lancashire, UK’,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BMC Public Health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8, 273. Available at: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https://bmcpublichealth.biomedcentral.com/articles/10.1186/1471-2458-8-273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13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Centres for Disease Control and Prevention (CDC) (2020)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Physical activity facts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https://www.cdc.gov/physical-activity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9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Department for Education (DfE) (2022)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National Curriculum in England: Physical Education Programmes of Study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https://www.gov.uk/government/publications/national-curriculum-in-england-physical-education-programmes-of-study (Accessed: 9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Janssen, I. and LeBlanc, A.G. (2010) ‘Systematic review of the health benefits of physical activity and fitness in school-aged children and youth’,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International Journal of Behavioral Nutrition and Physical Activity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7, 40. doi: 10.1186/1479-5868-7-40. Available at: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https://pubmed.ncbi.nlm.nih.gov/20459784/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13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Lewis, K., Fraser, K. and Judd, B. (2014) ‘Pupils’ and teachers’ experiences of school-based physical education: a qualitative study’,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BMJ Open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4(9), e005277. Available at: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https://bmjopen.bmj.com/content/4/9/e005277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13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Maslow, A.H. (1943) ‘A theory of human motivation’,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Psychological Review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50(4), pp. 370–396. doi: 10.1037/h0054346.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Siedentop, D., Hastie, P.A. and Van der Mars, H. (2019)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Complete Guide to Sport Education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3rd edn. Champaign, IL: Human Kinetics.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Watson, A., Timperio, A., Brown, H. and Best, K. (2017) ‘Effect of classroom-based physical activity interventions on academic and physical activity outcomes: a systematic review and meta-analysis’,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International Journal of Behavioral Nutrition and Physical Activity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14, 114. doi: 10.1186/s12966-017-0569-9. Available at: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https://ijbnpa.biomedcentral.com/articles/10.1186/s12966-017-0569-9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12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World Health Organization (WHO) (2021) 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Childhood overweight and obesity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https://www.who.int/news-room/fact-sheets/detail/obesity-and-overweight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9 October 2025).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Biddle, S.J.H., Ciaccioni, S., Thomas, G. and Vergeer, I. (2019) ‘Physical activity and mental health in children and adolescents: An updated review of reviews and an analysis of causality’, Psychology of Sport and Exercise, 42, pp. 146-155.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Hattie, J. (2012) Visible learning for teachers: Maximizing impact on learning. London: Routledge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Vygotsky, L.S. (1978) Mind in society: The development of higher psychological processes. Cambridge, MA: Harvard University Press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Kirk, D. (2010) Physical education futures. London: Routledge.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treamline">
  <a:themeElements>
    <a:clrScheme name="Streamline">
      <a:dk1>
        <a:srgbClr val="1A9988"/>
      </a:dk1>
      <a:lt1>
        <a:srgbClr val="FFFFFF"/>
      </a:lt1>
      <a:dk2>
        <a:srgbClr val="1A1A1A"/>
      </a:dk2>
      <a:lt2>
        <a:srgbClr val="E9EDEE"/>
      </a:lt2>
      <a:accent1>
        <a:srgbClr val="595959"/>
      </a:accent1>
      <a:accent2>
        <a:srgbClr val="6AA4C8"/>
      </a:accent2>
      <a:accent3>
        <a:srgbClr val="EB5600"/>
      </a:accent3>
      <a:accent4>
        <a:srgbClr val="A2FFE8"/>
      </a:accent4>
      <a:accent5>
        <a:srgbClr val="1C3678"/>
      </a:accent5>
      <a:accent6>
        <a:srgbClr val="FFB8A2"/>
      </a:accent6>
      <a:hlink>
        <a:srgbClr val="1C3678"/>
      </a:hlink>
      <a:folHlink>
        <a:srgbClr val="1C367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