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310" r:id="rId4"/>
    <p:sldId id="259" r:id="rId5"/>
    <p:sldId id="260" r:id="rId6"/>
    <p:sldId id="261" r:id="rId7"/>
    <p:sldId id="263" r:id="rId8"/>
    <p:sldId id="292" r:id="rId9"/>
    <p:sldId id="264" r:id="rId10"/>
    <p:sldId id="268" r:id="rId11"/>
    <p:sldId id="311" r:id="rId12"/>
    <p:sldId id="304" r:id="rId13"/>
    <p:sldId id="312" r:id="rId14"/>
    <p:sldId id="28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756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751011" y="609603"/>
            <a:ext cx="8676220" cy="3200400"/>
          </a:xfrm>
        </p:spPr>
        <p:txBody>
          <a:bodyPr anchor="b" anchorCtr="1"/>
          <a:lstStyle>
            <a:lvl1pPr algn="ctr">
              <a:defRPr sz="4800">
                <a:effectLst>
                  <a:outerShdw dist="31751" dir="13199965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751011" y="3886200"/>
            <a:ext cx="8676220" cy="1904996"/>
          </a:xfrm>
        </p:spPr>
        <p:txBody>
          <a:bodyPr anchor="t" anchorCtr="1"/>
          <a:lstStyle>
            <a:lvl1pPr marL="0" indent="0" algn="ctr">
              <a:buNone/>
              <a:defRPr sz="21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D18151-906E-45AB-AC77-281371487B1E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6D9626-46BC-42C5-BC36-8566C0769B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97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7AA0D9-D311-4092-A16B-C6D8A360C70A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B979EC-AC60-4AD4-B6CC-557721A2FB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94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51011" y="3308582"/>
            <a:ext cx="8686800" cy="1468800"/>
          </a:xfrm>
        </p:spPr>
        <p:txBody>
          <a:bodyPr anchor="b"/>
          <a:lstStyle>
            <a:lvl1pPr algn="r"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751011" y="4777383"/>
            <a:ext cx="8686800" cy="860395"/>
          </a:xfrm>
        </p:spPr>
        <p:txBody>
          <a:bodyPr anchor="t"/>
          <a:lstStyle>
            <a:lvl1pPr marL="0" indent="0" algn="r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E3EA9A-39D4-48BA-B399-C58605DEA852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2A8B3F-D060-4009-8629-B1E2B3B3EB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6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41408" y="2667003"/>
            <a:ext cx="4876796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0608" y="2667003"/>
            <a:ext cx="4876796" cy="3124203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C8C772-7278-4DA5-8AFA-B9667E412384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E5DD77-5DA1-4D10-A48C-C0F6D3C71E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2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429280" y="2658535"/>
            <a:ext cx="4588934" cy="576264"/>
          </a:xfrm>
        </p:spPr>
        <p:txBody>
          <a:bodyPr anchor="b"/>
          <a:lstStyle>
            <a:lvl1pPr marL="0" indent="0">
              <a:spcBef>
                <a:spcPts val="70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141408" y="3243257"/>
            <a:ext cx="4876796" cy="2547939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443136" y="2667003"/>
            <a:ext cx="4604278" cy="576264"/>
          </a:xfrm>
        </p:spPr>
        <p:txBody>
          <a:bodyPr anchor="b"/>
          <a:lstStyle>
            <a:lvl1pPr marL="0" indent="0">
              <a:spcBef>
                <a:spcPts val="70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0608" y="3243257"/>
            <a:ext cx="4876796" cy="2547939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defRPr sz="1600"/>
            </a:lvl2pPr>
            <a:lvl3pPr>
              <a:spcBef>
                <a:spcPts val="300"/>
              </a:spcBef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0C59D-DAAF-46B8-AAE5-F9F3EEA8DF19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8AED81-2DED-42E7-AA57-B9CADF1243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1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873EA6-81A4-401E-B17C-30CC0BEED0F5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0659E6-7334-4B45-9120-DB25968FC5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7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9B5037-D226-45BD-BD6A-9EE55E319308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486B5-4CD7-4988-8CC2-8BF4754F27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1600200"/>
            <a:ext cx="3549124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03815" y="609603"/>
            <a:ext cx="5943600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41408" y="2971800"/>
            <a:ext cx="3549124" cy="18288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4F09C2-2C76-4183-8162-CAFAC9AC6EB3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D2C7D1-0BD9-4829-B642-942C8B773E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5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1600200"/>
            <a:ext cx="5333996" cy="13716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7433733" y="-18288"/>
            <a:ext cx="3276596" cy="6903720"/>
          </a:xfrm>
          <a:ln w="38103">
            <a:solidFill>
              <a:srgbClr val="363D46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41408" y="2971800"/>
            <a:ext cx="5333996" cy="18288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>
          <a:xfrm>
            <a:off x="6399208" y="5883277"/>
            <a:ext cx="9144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15B5B15-A5C2-46B4-AE8C-510673E21818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>
          <a:xfrm>
            <a:off x="1141408" y="5883277"/>
            <a:ext cx="5105396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>
          <a:xfrm>
            <a:off x="10742608" y="5883277"/>
            <a:ext cx="322563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025A3DB-A955-4F24-BAA8-5C69B9F1AD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3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4732861"/>
            <a:ext cx="9905996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979611" y="932111"/>
            <a:ext cx="8225942" cy="3164976"/>
          </a:xfrm>
          <a:ln w="38103">
            <a:solidFill>
              <a:srgbClr val="363D46"/>
            </a:solidFill>
            <a:prstDash val="solid"/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41408" y="5299606"/>
            <a:ext cx="9905996" cy="493711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0BCAF0-7E1A-424F-A78E-76FE1B65AE40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60022C-74EF-4DDF-91BF-08D22CA146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00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3124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0D344D-9DD9-40BB-B1AE-6EB500151B23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DE94AA-245E-4848-9853-40B977D29B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67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/>
          <p:cNvSpPr txBox="1"/>
          <p:nvPr/>
        </p:nvSpPr>
        <p:spPr>
          <a:xfrm>
            <a:off x="836611" y="786822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“</a:t>
            </a:r>
          </a:p>
        </p:txBody>
      </p:sp>
      <p:sp>
        <p:nvSpPr>
          <p:cNvPr id="3" name="TextBox 14"/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”</a:t>
            </a: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296393" cy="2743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674815" y="3352803"/>
            <a:ext cx="8839203" cy="3810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EF1C9D-0E43-4974-891A-CFFC4FB893DA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18D4F8-73BA-4F84-A48D-3629FFE111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3308582"/>
            <a:ext cx="9905996" cy="146880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777383"/>
            <a:ext cx="9905996" cy="860395"/>
          </a:xfrm>
        </p:spPr>
        <p:txBody>
          <a:bodyPr anchor="t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9116AB-78BE-4180-8693-3FE36D76D026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524E50-83AD-4425-94C5-1790A84ECD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8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/>
          <p:cNvSpPr txBox="1"/>
          <p:nvPr/>
        </p:nvSpPr>
        <p:spPr>
          <a:xfrm>
            <a:off x="836611" y="786822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“</a:t>
            </a:r>
          </a:p>
        </p:txBody>
      </p:sp>
      <p:sp>
        <p:nvSpPr>
          <p:cNvPr id="3" name="TextBox 14"/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6F6F6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”</a:t>
            </a:r>
          </a:p>
        </p:txBody>
      </p:sp>
      <p:sp>
        <p:nvSpPr>
          <p:cNvPr id="4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296393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141408" y="3886200"/>
            <a:ext cx="9905996" cy="888997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400" cap="all">
                <a:effectLst>
                  <a:outerShdw dist="38099" dir="14040142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775197"/>
            <a:ext cx="9905996" cy="1015998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7E0FBE-F00F-4758-B862-965744CC592E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EBD9D7-1E64-4A53-A613-4A2D925F8E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99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27432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/>
          <p:cNvSpPr txBox="1">
            <a:spLocks noGrp="1"/>
          </p:cNvSpPr>
          <p:nvPr>
            <p:ph type="body" idx="4294967295"/>
          </p:nvPr>
        </p:nvSpPr>
        <p:spPr>
          <a:xfrm>
            <a:off x="1141408" y="3505196"/>
            <a:ext cx="9905996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800" cap="all">
                <a:effectLst>
                  <a:outerShdw dist="38099" dir="14040142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41408" y="4343400"/>
            <a:ext cx="9905996" cy="1447796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FC90A4-A9B1-4004-AACA-FF66F6319851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5438EE-A26A-4A1B-8C90-D915EB72A7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17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A3450C-145E-4BA4-95A5-3C42186F5503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BBD570-3556-4AF4-B77C-B6F93DD603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53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836898" y="609603"/>
            <a:ext cx="2210516" cy="51816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41408" y="609603"/>
            <a:ext cx="7543800" cy="5181603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F14F37-FD4D-480B-A3C1-00FC8C5D2A49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1D9F0E-736D-4CF2-9D57-5F802DDE4E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8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1141408" y="609603"/>
            <a:ext cx="9905996" cy="19049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41408" y="2667003"/>
            <a:ext cx="9905996" cy="3124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8837611" y="5883277"/>
            <a:ext cx="1600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fld id="{7C640C72-1B01-4961-97E8-FC2DBDD1E3AB}" type="datetime1">
              <a:rPr lang="en-GB"/>
              <a:pPr lvl="0"/>
              <a:t>15/10/2019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1141408" y="5883277"/>
            <a:ext cx="7543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55116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1" i="0" u="none" strike="noStrike" kern="1200" cap="none" spc="0" baseline="0">
                <a:solidFill>
                  <a:srgbClr val="BFBFB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entury Gothic"/>
              </a:defRPr>
            </a:lvl1pPr>
          </a:lstStyle>
          <a:p>
            <a:pPr lvl="0"/>
            <a:fld id="{B98D0753-B409-4FA0-AD78-A4668FBD7B2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all" spc="0" baseline="0">
          <a:solidFill>
            <a:srgbClr val="000000"/>
          </a:solidFill>
          <a:effectLst>
            <a:outerShdw dist="38099" dir="14040142">
              <a:srgbClr val="000000"/>
            </a:outerShdw>
          </a:effectLst>
          <a:uFillTx/>
          <a:latin typeface="Century Gothic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20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8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6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FFFFFF"/>
        </a:buClr>
        <a:buSzPct val="100000"/>
        <a:buFont typeface="Arial"/>
        <a:buChar char="•"/>
        <a:tabLst/>
        <a:defRPr lang="en-US" sz="1400" b="0" i="0" u="none" strike="noStrike" kern="1200" cap="small" spc="0" baseline="0">
          <a:solidFill>
            <a:srgbClr val="000000"/>
          </a:solidFill>
          <a:effectLst>
            <a:outerShdw dist="12696" dir="13859648">
              <a:srgbClr val="000000"/>
            </a:outerShdw>
          </a:effectLst>
          <a:uFillTx/>
          <a:latin typeface="Century Gothic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https://www.youtube.com/embed/17hnaKFjDU8?list=PL15B809B055A2C795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microsoft.com/office/2007/relationships/media" Target="https://www.youtube.com/embed/yQykGinvNrw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83904" y="1297908"/>
            <a:ext cx="9324989" cy="230832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Business Ethics and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 dirty="0">
                <a:solidFill>
                  <a:srgbClr val="FFFFFF"/>
                </a:solidFill>
                <a:uFillTx/>
                <a:latin typeface="Century Gothic"/>
              </a:rPr>
              <a:t>Corporate Social Responsibility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800" b="0" i="0" u="none" strike="noStrike" kern="1200" cap="none" spc="0" baseline="0" dirty="0">
              <a:solidFill>
                <a:srgbClr val="FFFFFF"/>
              </a:solidFill>
              <a:uFillTx/>
              <a:latin typeface="Century Gothic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6593" y="105704"/>
            <a:ext cx="3499673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 Theory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66593" y="823024"/>
            <a:ext cx="11277706" cy="24468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1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The Traditional Shareholder view only considers those who own a stake in the company</a:t>
            </a:r>
            <a:endParaRPr lang="en-GB" sz="1600" b="1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 Theory was developed in 1984 by R. Edward Freeman: (</a:t>
            </a:r>
            <a:r>
              <a:rPr lang="en-GB" sz="1600" b="1" i="1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Strategic Management: A Stakeholder Approach)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1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Stakeholders are those individuals or groups who depend on an organisation to fulfil their own goals and on whom, in turn, the organisation depends (Johnson et al 2011)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1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4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5797" y="3984507"/>
            <a:ext cx="2892658" cy="306426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AutoShape 6" descr="http://www.azquotes.com/picture-quotes/quote-there-is-one-and-only-one-responsibility-of-business-to-use-its-resources-and-engage-milton-friedman-52-13-26.jpg"/>
          <p:cNvSpPr/>
          <p:nvPr/>
        </p:nvSpPr>
        <p:spPr>
          <a:xfrm>
            <a:off x="155576" y="-144466"/>
            <a:ext cx="304796" cy="30479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pic>
        <p:nvPicPr>
          <p:cNvPr id="6" name="Picture 1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496" y="4175269"/>
            <a:ext cx="2030909" cy="268273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val Callout 12"/>
          <p:cNvSpPr/>
          <p:nvPr/>
        </p:nvSpPr>
        <p:spPr>
          <a:xfrm>
            <a:off x="1600693" y="3009903"/>
            <a:ext cx="4279410" cy="2262371"/>
          </a:xfrm>
          <a:custGeom>
            <a:avLst>
              <a:gd name="f0" fmla="val 1114"/>
              <a:gd name="f1" fmla="val 25357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“There is on and only one responsibility of business: To use its resources and engage in activities designed to increase its profits so long as it stays within the rules of the game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”</a:t>
            </a:r>
          </a:p>
        </p:txBody>
      </p:sp>
      <p:sp>
        <p:nvSpPr>
          <p:cNvPr id="8" name="Oval Callout 13"/>
          <p:cNvSpPr/>
          <p:nvPr/>
        </p:nvSpPr>
        <p:spPr>
          <a:xfrm>
            <a:off x="7708904" y="3151379"/>
            <a:ext cx="4013201" cy="2120895"/>
          </a:xfrm>
          <a:custGeom>
            <a:avLst>
              <a:gd name="f0" fmla="val -2766"/>
              <a:gd name="f1" fmla="val 17083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A stakeholder in an organization is (by definition) any group or individual who can affect or is affected by the achievement of the organization's objectives</a:t>
            </a:r>
          </a:p>
        </p:txBody>
      </p:sp>
      <p:pic>
        <p:nvPicPr>
          <p:cNvPr id="9" name="Picture 10" descr="http://dealbreaker.com/uploads/2012/12/santa-hat1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5788947" y="3480892"/>
            <a:ext cx="1657971" cy="13203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17hnaKFjDU8"/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0904" y="542925"/>
            <a:ext cx="10459154" cy="5883277"/>
          </a:xfrm>
          <a:prstGeom prst="rect">
            <a:avLst/>
          </a:prstGeom>
          <a:noFill/>
          <a:ln w="127001">
            <a:solidFill>
              <a:srgbClr val="FFFFFF"/>
            </a:solidFill>
            <a:prstDash val="solid"/>
          </a:ln>
          <a:effectLst>
            <a:outerShdw dist="95249" dir="10499983" algn="tl">
              <a:srgbClr val="000000">
                <a:alpha val="20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5104" y="0"/>
            <a:ext cx="4382929" cy="954103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Stakeholders of a Large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Organisation</a:t>
            </a:r>
          </a:p>
        </p:txBody>
      </p:sp>
      <p:grpSp>
        <p:nvGrpSpPr>
          <p:cNvPr id="3" name="Diagram 3"/>
          <p:cNvGrpSpPr/>
          <p:nvPr/>
        </p:nvGrpSpPr>
        <p:grpSpPr>
          <a:xfrm>
            <a:off x="2929536" y="500624"/>
            <a:ext cx="6472617" cy="6379970"/>
            <a:chOff x="2929536" y="500624"/>
            <a:chExt cx="6472617" cy="6379970"/>
          </a:xfrm>
        </p:grpSpPr>
        <p:sp>
          <p:nvSpPr>
            <p:cNvPr id="4" name="Freeform 3"/>
            <p:cNvSpPr/>
            <p:nvPr/>
          </p:nvSpPr>
          <p:spPr>
            <a:xfrm>
              <a:off x="5644984" y="3169740"/>
              <a:ext cx="1041730" cy="10417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1733"/>
                <a:gd name="f7" fmla="val 520867"/>
                <a:gd name="f8" fmla="val 233200"/>
                <a:gd name="f9" fmla="val 808534"/>
                <a:gd name="f10" fmla="val 1041734"/>
                <a:gd name="f11" fmla="+- 0 0 -90"/>
                <a:gd name="f12" fmla="*/ f3 1 1041733"/>
                <a:gd name="f13" fmla="*/ f4 1 1041733"/>
                <a:gd name="f14" fmla="+- f6 0 f5"/>
                <a:gd name="f15" fmla="*/ f11 f0 1"/>
                <a:gd name="f16" fmla="*/ f14 1 1041733"/>
                <a:gd name="f17" fmla="*/ 0 f14 1"/>
                <a:gd name="f18" fmla="*/ 520867 f14 1"/>
                <a:gd name="f19" fmla="*/ 1041734 f14 1"/>
                <a:gd name="f20" fmla="*/ f15 1 f2"/>
                <a:gd name="f21" fmla="*/ f17 1 1041733"/>
                <a:gd name="f22" fmla="*/ f18 1 1041733"/>
                <a:gd name="f23" fmla="*/ f19 1 104173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041733" h="104173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69703" tIns="169703" rIns="169703" bIns="169703" anchor="ctr" anchorCtr="1" compatLnSpc="1"/>
            <a:lstStyle/>
            <a:p>
              <a:pPr marL="0" marR="0" lvl="0" indent="0" algn="ctr" defTabSz="120015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7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Firm</a:t>
              </a:r>
            </a:p>
          </p:txBody>
        </p:sp>
        <p:sp>
          <p:nvSpPr>
            <p:cNvPr id="5" name="Freeform 4"/>
            <p:cNvSpPr/>
            <p:nvPr/>
          </p:nvSpPr>
          <p:spPr>
            <a:xfrm rot="16200004">
              <a:off x="5400126" y="2395846"/>
              <a:ext cx="1531437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1441"/>
                <a:gd name="f7" fmla="val 16350"/>
                <a:gd name="f8" fmla="val 8175"/>
                <a:gd name="f9" fmla="+- 0 0 -90"/>
                <a:gd name="f10" fmla="*/ f3 1 1531441"/>
                <a:gd name="f11" fmla="*/ f4 1 16350"/>
                <a:gd name="f12" fmla="+- f7 0 f5"/>
                <a:gd name="f13" fmla="+- f6 0 f5"/>
                <a:gd name="f14" fmla="*/ f9 f0 1"/>
                <a:gd name="f15" fmla="*/ f13 1 1531441"/>
                <a:gd name="f16" fmla="*/ f12 1 16350"/>
                <a:gd name="f17" fmla="*/ 0 f13 1"/>
                <a:gd name="f18" fmla="*/ 8175 f12 1"/>
                <a:gd name="f19" fmla="*/ 1531441 f13 1"/>
                <a:gd name="f20" fmla="*/ f14 1 f2"/>
                <a:gd name="f21" fmla="*/ f17 1 1531441"/>
                <a:gd name="f22" fmla="*/ f18 1 16350"/>
                <a:gd name="f23" fmla="*/ f19 1 1531441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31441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40133" tIns="0" rIns="740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6" name="Freeform 5"/>
            <p:cNvSpPr/>
            <p:nvPr/>
          </p:nvSpPr>
          <p:spPr>
            <a:xfrm>
              <a:off x="5550682" y="500624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Owners</a:t>
              </a:r>
            </a:p>
          </p:txBody>
        </p:sp>
        <p:sp>
          <p:nvSpPr>
            <p:cNvPr id="7" name="Freeform 6"/>
            <p:cNvSpPr/>
            <p:nvPr/>
          </p:nvSpPr>
          <p:spPr>
            <a:xfrm rot="18000008">
              <a:off x="6046068" y="2572802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8" name="Freeform 7"/>
            <p:cNvSpPr/>
            <p:nvPr/>
          </p:nvSpPr>
          <p:spPr>
            <a:xfrm>
              <a:off x="6861255" y="851791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Financial Community</a:t>
              </a:r>
            </a:p>
          </p:txBody>
        </p:sp>
        <p:sp>
          <p:nvSpPr>
            <p:cNvPr id="9" name="Freeform 8"/>
            <p:cNvSpPr/>
            <p:nvPr/>
          </p:nvSpPr>
          <p:spPr>
            <a:xfrm rot="19800012">
              <a:off x="6516599" y="3047567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0" name="Freeform 9"/>
            <p:cNvSpPr/>
            <p:nvPr/>
          </p:nvSpPr>
          <p:spPr>
            <a:xfrm>
              <a:off x="7820662" y="1811197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Activist Groups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6686714" y="3682435"/>
              <a:ext cx="1485113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5115"/>
                <a:gd name="f7" fmla="val 16350"/>
                <a:gd name="f8" fmla="val 8175"/>
                <a:gd name="f9" fmla="+- 0 0 -90"/>
                <a:gd name="f10" fmla="*/ f3 1 1485115"/>
                <a:gd name="f11" fmla="*/ f4 1 16350"/>
                <a:gd name="f12" fmla="+- f7 0 f5"/>
                <a:gd name="f13" fmla="+- f6 0 f5"/>
                <a:gd name="f14" fmla="*/ f9 f0 1"/>
                <a:gd name="f15" fmla="*/ f13 1 1485115"/>
                <a:gd name="f16" fmla="*/ f12 1 16350"/>
                <a:gd name="f17" fmla="*/ 0 f13 1"/>
                <a:gd name="f18" fmla="*/ 8175 f12 1"/>
                <a:gd name="f19" fmla="*/ 1485115 f13 1"/>
                <a:gd name="f20" fmla="*/ f14 1 f2"/>
                <a:gd name="f21" fmla="*/ f17 1 1485115"/>
                <a:gd name="f22" fmla="*/ f18 1 16350"/>
                <a:gd name="f23" fmla="*/ f19 1 148511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85115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18133" tIns="0" rIns="718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2" name="Freeform 11"/>
            <p:cNvSpPr/>
            <p:nvPr/>
          </p:nvSpPr>
          <p:spPr>
            <a:xfrm>
              <a:off x="8171828" y="312177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Customers</a:t>
              </a:r>
            </a:p>
          </p:txBody>
        </p:sp>
        <p:sp>
          <p:nvSpPr>
            <p:cNvPr id="13" name="Freeform 12"/>
            <p:cNvSpPr/>
            <p:nvPr/>
          </p:nvSpPr>
          <p:spPr>
            <a:xfrm rot="1800004">
              <a:off x="6516599" y="4317303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4" name="Freeform 13"/>
            <p:cNvSpPr/>
            <p:nvPr/>
          </p:nvSpPr>
          <p:spPr>
            <a:xfrm>
              <a:off x="7820662" y="4432343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 Advocate Groups</a:t>
              </a:r>
            </a:p>
          </p:txBody>
        </p:sp>
        <p:sp>
          <p:nvSpPr>
            <p:cNvPr id="15" name="Freeform 14"/>
            <p:cNvSpPr/>
            <p:nvPr/>
          </p:nvSpPr>
          <p:spPr>
            <a:xfrm rot="3600008">
              <a:off x="6046066" y="4792069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6" name="Freeform 15"/>
            <p:cNvSpPr/>
            <p:nvPr/>
          </p:nvSpPr>
          <p:spPr>
            <a:xfrm>
              <a:off x="6861255" y="539175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Unions</a:t>
              </a:r>
            </a:p>
          </p:txBody>
        </p:sp>
        <p:sp>
          <p:nvSpPr>
            <p:cNvPr id="17" name="Freeform 16"/>
            <p:cNvSpPr/>
            <p:nvPr/>
          </p:nvSpPr>
          <p:spPr>
            <a:xfrm rot="5400013">
              <a:off x="5400125" y="4969024"/>
              <a:ext cx="1531437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31441"/>
                <a:gd name="f7" fmla="val 16350"/>
                <a:gd name="f8" fmla="val 8175"/>
                <a:gd name="f9" fmla="+- 0 0 -90"/>
                <a:gd name="f10" fmla="*/ f3 1 1531441"/>
                <a:gd name="f11" fmla="*/ f4 1 16350"/>
                <a:gd name="f12" fmla="+- f7 0 f5"/>
                <a:gd name="f13" fmla="+- f6 0 f5"/>
                <a:gd name="f14" fmla="*/ f9 f0 1"/>
                <a:gd name="f15" fmla="*/ f13 1 1531441"/>
                <a:gd name="f16" fmla="*/ f12 1 16350"/>
                <a:gd name="f17" fmla="*/ 0 f13 1"/>
                <a:gd name="f18" fmla="*/ 8175 f12 1"/>
                <a:gd name="f19" fmla="*/ 1531441 f13 1"/>
                <a:gd name="f20" fmla="*/ f14 1 f2"/>
                <a:gd name="f21" fmla="*/ f17 1 1531441"/>
                <a:gd name="f22" fmla="*/ f18 1 16350"/>
                <a:gd name="f23" fmla="*/ f19 1 1531441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31441" h="16350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40133" tIns="0" rIns="740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8" name="Freeform 17"/>
            <p:cNvSpPr/>
            <p:nvPr/>
          </p:nvSpPr>
          <p:spPr>
            <a:xfrm>
              <a:off x="5550682" y="5742916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Employees</a:t>
              </a:r>
            </a:p>
          </p:txBody>
        </p:sp>
        <p:sp>
          <p:nvSpPr>
            <p:cNvPr id="19" name="Freeform 18"/>
            <p:cNvSpPr/>
            <p:nvPr/>
          </p:nvSpPr>
          <p:spPr>
            <a:xfrm rot="18000008">
              <a:off x="4764784" y="4792060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0" name="Freeform 19"/>
            <p:cNvSpPr/>
            <p:nvPr/>
          </p:nvSpPr>
          <p:spPr>
            <a:xfrm>
              <a:off x="4240109" y="539175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Trade Assoc</a:t>
              </a:r>
            </a:p>
          </p:txBody>
        </p:sp>
        <p:sp>
          <p:nvSpPr>
            <p:cNvPr id="21" name="Freeform 20"/>
            <p:cNvSpPr/>
            <p:nvPr/>
          </p:nvSpPr>
          <p:spPr>
            <a:xfrm rot="19800012">
              <a:off x="4317349" y="4317303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2" name="Freeform 21"/>
            <p:cNvSpPr/>
            <p:nvPr/>
          </p:nvSpPr>
          <p:spPr>
            <a:xfrm>
              <a:off x="3280702" y="4432343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Competitors</a:t>
              </a:r>
            </a:p>
          </p:txBody>
        </p:sp>
        <p:sp>
          <p:nvSpPr>
            <p:cNvPr id="23" name="Freeform 22"/>
            <p:cNvSpPr/>
            <p:nvPr/>
          </p:nvSpPr>
          <p:spPr>
            <a:xfrm>
              <a:off x="4159870" y="3682435"/>
              <a:ext cx="1485113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85115"/>
                <a:gd name="f7" fmla="val 16350"/>
                <a:gd name="f8" fmla="val 8175"/>
                <a:gd name="f9" fmla="+- 0 0 -90"/>
                <a:gd name="f10" fmla="*/ f3 1 1485115"/>
                <a:gd name="f11" fmla="*/ f4 1 16350"/>
                <a:gd name="f12" fmla="+- f7 0 f5"/>
                <a:gd name="f13" fmla="+- f6 0 f5"/>
                <a:gd name="f14" fmla="*/ f9 f0 1"/>
                <a:gd name="f15" fmla="*/ f13 1 1485115"/>
                <a:gd name="f16" fmla="*/ f12 1 16350"/>
                <a:gd name="f17" fmla="*/ 0 f13 1"/>
                <a:gd name="f18" fmla="*/ 8175 f12 1"/>
                <a:gd name="f19" fmla="*/ 1485115 f13 1"/>
                <a:gd name="f20" fmla="*/ f14 1 f2"/>
                <a:gd name="f21" fmla="*/ f17 1 1485115"/>
                <a:gd name="f22" fmla="*/ f18 1 16350"/>
                <a:gd name="f23" fmla="*/ f19 1 148511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85115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18133" tIns="0" rIns="718133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4" name="Freeform 23"/>
            <p:cNvSpPr/>
            <p:nvPr/>
          </p:nvSpPr>
          <p:spPr>
            <a:xfrm>
              <a:off x="2929536" y="3121770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Suppliers</a:t>
              </a:r>
            </a:p>
          </p:txBody>
        </p:sp>
        <p:sp>
          <p:nvSpPr>
            <p:cNvPr id="25" name="Freeform 24"/>
            <p:cNvSpPr/>
            <p:nvPr/>
          </p:nvSpPr>
          <p:spPr>
            <a:xfrm rot="1800004">
              <a:off x="4317349" y="3047558"/>
              <a:ext cx="1497750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497749"/>
                <a:gd name="f7" fmla="val 16350"/>
                <a:gd name="f8" fmla="val 8175"/>
                <a:gd name="f9" fmla="+- 0 0 -90"/>
                <a:gd name="f10" fmla="*/ f3 1 1497749"/>
                <a:gd name="f11" fmla="*/ f4 1 16350"/>
                <a:gd name="f12" fmla="+- f7 0 f5"/>
                <a:gd name="f13" fmla="+- f6 0 f5"/>
                <a:gd name="f14" fmla="*/ f9 f0 1"/>
                <a:gd name="f15" fmla="*/ f13 1 1497749"/>
                <a:gd name="f16" fmla="*/ f12 1 16350"/>
                <a:gd name="f17" fmla="*/ 0 f13 1"/>
                <a:gd name="f18" fmla="*/ 8175 f12 1"/>
                <a:gd name="f19" fmla="*/ 1497749 f13 1"/>
                <a:gd name="f20" fmla="*/ f14 1 f2"/>
                <a:gd name="f21" fmla="*/ f17 1 1497749"/>
                <a:gd name="f22" fmla="*/ f18 1 16350"/>
                <a:gd name="f23" fmla="*/ f19 1 1497749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497749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24131" tIns="0" rIns="724131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6" name="Freeform 25"/>
            <p:cNvSpPr/>
            <p:nvPr/>
          </p:nvSpPr>
          <p:spPr>
            <a:xfrm>
              <a:off x="3280702" y="1811197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Government</a:t>
              </a:r>
            </a:p>
          </p:txBody>
        </p:sp>
        <p:sp>
          <p:nvSpPr>
            <p:cNvPr id="27" name="Freeform 26"/>
            <p:cNvSpPr/>
            <p:nvPr/>
          </p:nvSpPr>
          <p:spPr>
            <a:xfrm rot="3600008">
              <a:off x="4764782" y="2572802"/>
              <a:ext cx="1520848" cy="1634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20846"/>
                <a:gd name="f7" fmla="val 16350"/>
                <a:gd name="f8" fmla="val 8175"/>
                <a:gd name="f9" fmla="+- 0 0 -90"/>
                <a:gd name="f10" fmla="*/ f3 1 1520846"/>
                <a:gd name="f11" fmla="*/ f4 1 16350"/>
                <a:gd name="f12" fmla="+- f7 0 f5"/>
                <a:gd name="f13" fmla="+- f6 0 f5"/>
                <a:gd name="f14" fmla="*/ f9 f0 1"/>
                <a:gd name="f15" fmla="*/ f13 1 1520846"/>
                <a:gd name="f16" fmla="*/ f12 1 16350"/>
                <a:gd name="f17" fmla="*/ 0 f13 1"/>
                <a:gd name="f18" fmla="*/ 8175 f12 1"/>
                <a:gd name="f19" fmla="*/ 1520846 f13 1"/>
                <a:gd name="f20" fmla="*/ f14 1 f2"/>
                <a:gd name="f21" fmla="*/ f17 1 1520846"/>
                <a:gd name="f22" fmla="*/ f18 1 16350"/>
                <a:gd name="f23" fmla="*/ f19 1 1520846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520846" h="16350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35104" tIns="0" rIns="735104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8" name="Freeform 27"/>
            <p:cNvSpPr/>
            <p:nvPr/>
          </p:nvSpPr>
          <p:spPr>
            <a:xfrm>
              <a:off x="4240109" y="851791"/>
              <a:ext cx="1230325" cy="11376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30328"/>
                <a:gd name="f7" fmla="val 1137676"/>
                <a:gd name="f8" fmla="val 568838"/>
                <a:gd name="f9" fmla="val 254677"/>
                <a:gd name="f10" fmla="val 275418"/>
                <a:gd name="f11" fmla="val 615164"/>
                <a:gd name="f12" fmla="val 954910"/>
                <a:gd name="f13" fmla="val 882999"/>
                <a:gd name="f14" fmla="+- 0 0 -90"/>
                <a:gd name="f15" fmla="*/ f3 1 1230328"/>
                <a:gd name="f16" fmla="*/ f4 1 1137676"/>
                <a:gd name="f17" fmla="+- f7 0 f5"/>
                <a:gd name="f18" fmla="+- f6 0 f5"/>
                <a:gd name="f19" fmla="*/ f14 f0 1"/>
                <a:gd name="f20" fmla="*/ f18 1 1230328"/>
                <a:gd name="f21" fmla="*/ f17 1 1137676"/>
                <a:gd name="f22" fmla="*/ 0 f18 1"/>
                <a:gd name="f23" fmla="*/ 568838 f17 1"/>
                <a:gd name="f24" fmla="*/ 615164 f18 1"/>
                <a:gd name="f25" fmla="*/ 0 f17 1"/>
                <a:gd name="f26" fmla="*/ 1230328 f18 1"/>
                <a:gd name="f27" fmla="*/ 1137676 f17 1"/>
                <a:gd name="f28" fmla="*/ f19 1 f2"/>
                <a:gd name="f29" fmla="*/ f22 1 1230328"/>
                <a:gd name="f30" fmla="*/ f23 1 1137676"/>
                <a:gd name="f31" fmla="*/ f24 1 1230328"/>
                <a:gd name="f32" fmla="*/ f25 1 1137676"/>
                <a:gd name="f33" fmla="*/ f26 1 1230328"/>
                <a:gd name="f34" fmla="*/ f27 1 1137676"/>
                <a:gd name="f35" fmla="*/ f5 1 f20"/>
                <a:gd name="f36" fmla="*/ f6 1 f20"/>
                <a:gd name="f37" fmla="*/ f5 1 f21"/>
                <a:gd name="f38" fmla="*/ f7 1 f21"/>
                <a:gd name="f39" fmla="+- f28 0 f1"/>
                <a:gd name="f40" fmla="*/ f29 1 f20"/>
                <a:gd name="f41" fmla="*/ f30 1 f21"/>
                <a:gd name="f42" fmla="*/ f31 1 f20"/>
                <a:gd name="f43" fmla="*/ f32 1 f21"/>
                <a:gd name="f44" fmla="*/ f33 1 f20"/>
                <a:gd name="f45" fmla="*/ f34 1 f21"/>
                <a:gd name="f46" fmla="*/ f35 f15 1"/>
                <a:gd name="f47" fmla="*/ f36 f15 1"/>
                <a:gd name="f48" fmla="*/ f38 f16 1"/>
                <a:gd name="f49" fmla="*/ f37 f16 1"/>
                <a:gd name="f50" fmla="*/ f40 f15 1"/>
                <a:gd name="f51" fmla="*/ f41 f16 1"/>
                <a:gd name="f52" fmla="*/ f42 f15 1"/>
                <a:gd name="f53" fmla="*/ f43 f16 1"/>
                <a:gd name="f54" fmla="*/ f44 f15 1"/>
                <a:gd name="f55" fmla="*/ f45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0" y="f51"/>
                </a:cxn>
                <a:cxn ang="f39">
                  <a:pos x="f52" y="f53"/>
                </a:cxn>
                <a:cxn ang="f39">
                  <a:pos x="f54" y="f51"/>
                </a:cxn>
                <a:cxn ang="f39">
                  <a:pos x="f52" y="f55"/>
                </a:cxn>
                <a:cxn ang="f39">
                  <a:pos x="f50" y="f51"/>
                </a:cxn>
              </a:cxnLst>
              <a:rect l="f46" t="f49" r="f47" b="f48"/>
              <a:pathLst>
                <a:path w="1230328" h="1137676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7"/>
                    <a:pt x="f11" y="f7"/>
                  </a:cubicBezTo>
                  <a:cubicBezTo>
                    <a:pt x="f10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87159" tIns="173589" rIns="187159" bIns="173589" anchor="ctr" anchorCtr="1" compatLnSpc="1"/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1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Political Groups</a:t>
              </a:r>
            </a:p>
          </p:txBody>
        </p:sp>
      </p:grpSp>
      <p:cxnSp>
        <p:nvCxnSpPr>
          <p:cNvPr id="29" name="Straight Arrow Connector 5"/>
          <p:cNvCxnSpPr/>
          <p:nvPr/>
        </p:nvCxnSpPr>
        <p:spPr>
          <a:xfrm flipV="1">
            <a:off x="6409687" y="1927856"/>
            <a:ext cx="768353" cy="132334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0" name="Straight Arrow Connector 10"/>
          <p:cNvCxnSpPr/>
          <p:nvPr/>
        </p:nvCxnSpPr>
        <p:spPr>
          <a:xfrm flipV="1">
            <a:off x="6165854" y="1615443"/>
            <a:ext cx="0" cy="1544321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1" name="Straight Arrow Connector 12"/>
          <p:cNvCxnSpPr/>
          <p:nvPr/>
        </p:nvCxnSpPr>
        <p:spPr>
          <a:xfrm flipV="1">
            <a:off x="6642731" y="2692395"/>
            <a:ext cx="1256029" cy="73660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2" name="Straight Arrow Connector 14"/>
          <p:cNvCxnSpPr/>
          <p:nvPr/>
        </p:nvCxnSpPr>
        <p:spPr>
          <a:xfrm flipV="1">
            <a:off x="6676391" y="3690609"/>
            <a:ext cx="1499872" cy="19056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3" name="Straight Arrow Connector 17"/>
          <p:cNvCxnSpPr/>
          <p:nvPr/>
        </p:nvCxnSpPr>
        <p:spPr>
          <a:xfrm>
            <a:off x="6642731" y="3962387"/>
            <a:ext cx="1256029" cy="72263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4" name="Straight Arrow Connector 19"/>
          <p:cNvCxnSpPr/>
          <p:nvPr/>
        </p:nvCxnSpPr>
        <p:spPr>
          <a:xfrm flipV="1">
            <a:off x="6165854" y="4219571"/>
            <a:ext cx="0" cy="151067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5" name="Straight Arrow Connector 22"/>
          <p:cNvCxnSpPr/>
          <p:nvPr/>
        </p:nvCxnSpPr>
        <p:spPr>
          <a:xfrm flipH="1" flipV="1">
            <a:off x="5151116" y="1927856"/>
            <a:ext cx="766130" cy="132334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6" name="Straight Arrow Connector 25"/>
          <p:cNvCxnSpPr/>
          <p:nvPr/>
        </p:nvCxnSpPr>
        <p:spPr>
          <a:xfrm flipH="1" flipV="1">
            <a:off x="4430396" y="2692395"/>
            <a:ext cx="1315080" cy="73660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7" name="Straight Arrow Connector 28"/>
          <p:cNvCxnSpPr/>
          <p:nvPr/>
        </p:nvCxnSpPr>
        <p:spPr>
          <a:xfrm flipH="1">
            <a:off x="4181798" y="3685544"/>
            <a:ext cx="1460022" cy="5065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8" name="Straight Arrow Connector 30"/>
          <p:cNvCxnSpPr/>
          <p:nvPr/>
        </p:nvCxnSpPr>
        <p:spPr>
          <a:xfrm flipH="1">
            <a:off x="4430396" y="3943349"/>
            <a:ext cx="1282226" cy="741670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39" name="Straight Arrow Connector 34"/>
          <p:cNvCxnSpPr/>
          <p:nvPr/>
        </p:nvCxnSpPr>
        <p:spPr>
          <a:xfrm flipV="1">
            <a:off x="5151116" y="4155280"/>
            <a:ext cx="747239" cy="128348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  <p:cxnSp>
        <p:nvCxnSpPr>
          <p:cNvPr id="40" name="Straight Arrow Connector 40"/>
          <p:cNvCxnSpPr/>
          <p:nvPr/>
        </p:nvCxnSpPr>
        <p:spPr>
          <a:xfrm flipH="1" flipV="1">
            <a:off x="6427153" y="4155280"/>
            <a:ext cx="750887" cy="128348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  <a:headEnd type="arrow"/>
            <a:tailEnd type="arrow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381003" y="287341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Stakeholder Expectations</a:t>
            </a:r>
          </a:p>
        </p:txBody>
      </p:sp>
      <p:sp>
        <p:nvSpPr>
          <p:cNvPr id="3" name="Content Placeholder 2"/>
          <p:cNvSpPr txBox="1"/>
          <p:nvPr/>
        </p:nvSpPr>
        <p:spPr>
          <a:xfrm>
            <a:off x="127001" y="1104896"/>
            <a:ext cx="7264395" cy="49530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Decisions taken by managers are influenced by stakeholders (CIM 2010).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This poses a challenge as there are many different stakeholders with different, perhaps conflicting, expectations.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Managers will need to take a view on:</a:t>
            </a:r>
          </a:p>
          <a:p>
            <a:pPr marL="400050" marR="0" lvl="0" indent="-4000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Which stakeholders have the greatest influence.</a:t>
            </a:r>
          </a:p>
          <a:p>
            <a:pPr marL="400050" marR="0" lvl="0" indent="-4000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What stakeholder expectations do managers need to pay most attention to.</a:t>
            </a:r>
          </a:p>
          <a:p>
            <a:pPr marL="400050" marR="0" lvl="0" indent="-400050" algn="l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romanU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To what extent the influence and expectations of different stakeholders vary.</a:t>
            </a:r>
          </a:p>
        </p:txBody>
      </p:sp>
      <p:pic>
        <p:nvPicPr>
          <p:cNvPr id="4" name="Picture 2" descr="https://cdn2.iconfinder.com/data/icons/finance-icons-2/256/Payday_Loan-512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342686" y="-4764"/>
            <a:ext cx="1568269" cy="156826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besttemplates.org/wp-content/uploads/2012/06/Stock-Certificate-Template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198345" y="82643"/>
            <a:ext cx="1607707" cy="142856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8" descr="http://vignette2.wikia.nocookie.net/vsbattles/images/c/c0/Versus.png/revision/latest?cb=2015051711523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002203" y="1572713"/>
            <a:ext cx="1893576" cy="1316041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5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90929" y="3436936"/>
            <a:ext cx="4086225" cy="343852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6"/>
          <p:cNvPicPr>
            <a:picLocks noChangeAspect="1"/>
          </p:cNvPicPr>
          <p:nvPr/>
        </p:nvPicPr>
        <p:blipFill>
          <a:blip r:embed="rId6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92700" y="3054635"/>
            <a:ext cx="2999296" cy="38033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Ethics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896934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Ethics is a branch of philosophy that deals with what is considered to be right or wrong. 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Business ethics addresses what can be regarded as morally right and wrong in the way businesses make decisions and conduct their activities (Crane and Matten 2007).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3F48CC"/>
              </a:clrFrom>
              <a:clrTo>
                <a:srgbClr val="3F48C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42477" y="0"/>
            <a:ext cx="5069808" cy="447901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altavistagardens.org/assets/images/2000px-Ben-jerrys-logo.svg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57200" y="3727451"/>
            <a:ext cx="2781303" cy="976231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6" descr="http://www.gratisfaction.co.uk/wp-content/uploads/2015/05/FREE-Body-Shop-Makeover-And-Consultation-Graitsfaction-UK-Freebies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739777" y="4905371"/>
            <a:ext cx="1790066" cy="175426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8" descr="http://logonoid.com/images/enron-logo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9755477" y="4261113"/>
            <a:ext cx="2175083" cy="214463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454859" y="4491185"/>
            <a:ext cx="3208739" cy="188118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12" descr="https://upload.wikimedia.org/wikipedia/commons/thumb/f/f3/Volkswagen_logo.svg/2000px-Volkswagen_logo.svg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457242" y="4479014"/>
            <a:ext cx="1905527" cy="19055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11410953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What is Corporate Social Responsibility?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247646" y="1246190"/>
            <a:ext cx="6896103" cy="542131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CSR a concept that was developed in the 1970s which is concerned with the ways in which an organisation exceeds its minimum obligations to stakeholders specified through regulation (Johnson et al 2011).</a:t>
            </a:r>
          </a:p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Social responsibility is a philosophical position that all entities within our world have a responsibility to manage their processes to achieve a positive impact on society. It covers three main issues often referred to as the triple bottom line (developed by John Elkington in 1984)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Economic: Profit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Social: People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Environment: Planet</a:t>
            </a:r>
          </a:p>
          <a:p>
            <a:pPr marL="285750" marR="0" lvl="0" indent="-285750" algn="just" defTabSz="914400" rtl="0" fontAlgn="auto" hangingPunct="1">
              <a:lnSpc>
                <a:spcPct val="13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1" u="none" strike="noStrike" kern="1200" cap="small" spc="0" baseline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3303" y="979486"/>
            <a:ext cx="4514850" cy="54001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Carrols pyramid</a:t>
            </a:r>
          </a:p>
        </p:txBody>
      </p:sp>
      <p:grpSp>
        <p:nvGrpSpPr>
          <p:cNvPr id="3" name="Diagram 4"/>
          <p:cNvGrpSpPr/>
          <p:nvPr/>
        </p:nvGrpSpPr>
        <p:grpSpPr>
          <a:xfrm>
            <a:off x="1532589" y="846140"/>
            <a:ext cx="8658325" cy="5387232"/>
            <a:chOff x="1532589" y="846140"/>
            <a:chExt cx="8658325" cy="5387232"/>
          </a:xfrm>
        </p:grpSpPr>
        <p:sp>
          <p:nvSpPr>
            <p:cNvPr id="4" name="Freeform 3"/>
            <p:cNvSpPr/>
            <p:nvPr/>
          </p:nvSpPr>
          <p:spPr>
            <a:xfrm>
              <a:off x="4779459" y="846140"/>
              <a:ext cx="2164576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64580"/>
                <a:gd name="f7" fmla="val 1346809"/>
                <a:gd name="f8" fmla="val 1082290"/>
                <a:gd name="f9" fmla="+- 0 0 -90"/>
                <a:gd name="f10" fmla="*/ f3 1 2164580"/>
                <a:gd name="f11" fmla="*/ f4 1 1346809"/>
                <a:gd name="f12" fmla="+- f7 0 f5"/>
                <a:gd name="f13" fmla="+- f6 0 f5"/>
                <a:gd name="f14" fmla="*/ f9 f0 1"/>
                <a:gd name="f15" fmla="*/ f13 1 2164580"/>
                <a:gd name="f16" fmla="*/ f12 1 1346809"/>
                <a:gd name="f17" fmla="*/ 0 f13 1"/>
                <a:gd name="f18" fmla="*/ 1346809 f12 1"/>
                <a:gd name="f19" fmla="*/ 1082290 f13 1"/>
                <a:gd name="f20" fmla="*/ 0 f12 1"/>
                <a:gd name="f21" fmla="*/ 2164580 f13 1"/>
                <a:gd name="f22" fmla="*/ f14 1 f2"/>
                <a:gd name="f23" fmla="*/ f17 1 2164580"/>
                <a:gd name="f24" fmla="*/ f18 1 1346809"/>
                <a:gd name="f25" fmla="*/ f19 1 2164580"/>
                <a:gd name="f26" fmla="*/ f20 1 1346809"/>
                <a:gd name="f27" fmla="*/ f21 1 2164580"/>
                <a:gd name="f28" fmla="*/ f5 1 f15"/>
                <a:gd name="f29" fmla="*/ f6 1 f15"/>
                <a:gd name="f30" fmla="*/ f5 1 f16"/>
                <a:gd name="f31" fmla="*/ f7 1 f16"/>
                <a:gd name="f32" fmla="+- f22 0 f1"/>
                <a:gd name="f33" fmla="*/ f23 1 f15"/>
                <a:gd name="f34" fmla="*/ f24 1 f16"/>
                <a:gd name="f35" fmla="*/ f25 1 f15"/>
                <a:gd name="f36" fmla="*/ f26 1 f16"/>
                <a:gd name="f37" fmla="*/ f27 1 f15"/>
                <a:gd name="f38" fmla="*/ f28 f10 1"/>
                <a:gd name="f39" fmla="*/ f29 f10 1"/>
                <a:gd name="f40" fmla="*/ f31 f11 1"/>
                <a:gd name="f41" fmla="*/ f30 f11 1"/>
                <a:gd name="f42" fmla="*/ f33 f10 1"/>
                <a:gd name="f43" fmla="*/ f34 f11 1"/>
                <a:gd name="f44" fmla="*/ f35 f10 1"/>
                <a:gd name="f45" fmla="*/ f36 f11 1"/>
                <a:gd name="f46" fmla="*/ f3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42" y="f43"/>
                </a:cxn>
                <a:cxn ang="f32">
                  <a:pos x="f44" y="f45"/>
                </a:cxn>
                <a:cxn ang="f32">
                  <a:pos x="f44" y="f45"/>
                </a:cxn>
                <a:cxn ang="f32">
                  <a:pos x="f46" y="f43"/>
                </a:cxn>
                <a:cxn ang="f32">
                  <a:pos x="f42" y="f43"/>
                </a:cxn>
              </a:cxnLst>
              <a:rect l="f38" t="f41" r="f39" b="f40"/>
              <a:pathLst>
                <a:path w="2164580" h="1346809">
                  <a:moveTo>
                    <a:pt x="f5" y="f7"/>
                  </a:moveTo>
                  <a:lnTo>
                    <a:pt x="f8" y="f5"/>
                  </a:lnTo>
                  <a:lnTo>
                    <a:pt x="f8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33018" tIns="33018" rIns="33018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Philanthropic Responsibility</a:t>
              </a:r>
            </a:p>
          </p:txBody>
        </p:sp>
        <p:sp>
          <p:nvSpPr>
            <p:cNvPr id="5" name="Freeform 4"/>
            <p:cNvSpPr/>
            <p:nvPr/>
          </p:nvSpPr>
          <p:spPr>
            <a:xfrm>
              <a:off x="3697166" y="2192950"/>
              <a:ext cx="4329162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9161"/>
                <a:gd name="f7" fmla="val 1346809"/>
                <a:gd name="f8" fmla="val 1082296"/>
                <a:gd name="f9" fmla="val 3246865"/>
                <a:gd name="f10" fmla="+- 0 0 -90"/>
                <a:gd name="f11" fmla="*/ f3 1 4329161"/>
                <a:gd name="f12" fmla="*/ f4 1 1346809"/>
                <a:gd name="f13" fmla="+- f7 0 f5"/>
                <a:gd name="f14" fmla="+- f6 0 f5"/>
                <a:gd name="f15" fmla="*/ f10 f0 1"/>
                <a:gd name="f16" fmla="*/ f14 1 4329161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3246865 f14 1"/>
                <a:gd name="f23" fmla="*/ 4329161 f14 1"/>
                <a:gd name="f24" fmla="*/ f15 1 f2"/>
                <a:gd name="f25" fmla="*/ f18 1 4329161"/>
                <a:gd name="f26" fmla="*/ f19 1 1346809"/>
                <a:gd name="f27" fmla="*/ f20 1 4329161"/>
                <a:gd name="f28" fmla="*/ f21 1 1346809"/>
                <a:gd name="f29" fmla="*/ f22 1 4329161"/>
                <a:gd name="f30" fmla="*/ f23 1 4329161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4329161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790626" tIns="33018" rIns="790626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Ethical Responsibility</a:t>
              </a:r>
            </a:p>
          </p:txBody>
        </p:sp>
        <p:sp>
          <p:nvSpPr>
            <p:cNvPr id="6" name="Freeform 5"/>
            <p:cNvSpPr/>
            <p:nvPr/>
          </p:nvSpPr>
          <p:spPr>
            <a:xfrm>
              <a:off x="2614873" y="3539752"/>
              <a:ext cx="6493739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493742"/>
                <a:gd name="f7" fmla="val 1346809"/>
                <a:gd name="f8" fmla="val 1082296"/>
                <a:gd name="f9" fmla="val 5411446"/>
                <a:gd name="f10" fmla="+- 0 0 -90"/>
                <a:gd name="f11" fmla="*/ f3 1 6493742"/>
                <a:gd name="f12" fmla="*/ f4 1 1346809"/>
                <a:gd name="f13" fmla="+- f7 0 f5"/>
                <a:gd name="f14" fmla="+- f6 0 f5"/>
                <a:gd name="f15" fmla="*/ f10 f0 1"/>
                <a:gd name="f16" fmla="*/ f14 1 6493742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5411446 f14 1"/>
                <a:gd name="f23" fmla="*/ 6493742 f14 1"/>
                <a:gd name="f24" fmla="*/ f15 1 f2"/>
                <a:gd name="f25" fmla="*/ f18 1 6493742"/>
                <a:gd name="f26" fmla="*/ f19 1 1346809"/>
                <a:gd name="f27" fmla="*/ f20 1 6493742"/>
                <a:gd name="f28" fmla="*/ f21 1 1346809"/>
                <a:gd name="f29" fmla="*/ f22 1 6493742"/>
                <a:gd name="f30" fmla="*/ f23 1 6493742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6493742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169426" tIns="33018" rIns="1169426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Legal Responsibility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1532589" y="4886562"/>
              <a:ext cx="8658325" cy="13468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658323"/>
                <a:gd name="f7" fmla="val 1346809"/>
                <a:gd name="f8" fmla="val 1082296"/>
                <a:gd name="f9" fmla="val 7576027"/>
                <a:gd name="f10" fmla="+- 0 0 -90"/>
                <a:gd name="f11" fmla="*/ f3 1 8658323"/>
                <a:gd name="f12" fmla="*/ f4 1 1346809"/>
                <a:gd name="f13" fmla="+- f7 0 f5"/>
                <a:gd name="f14" fmla="+- f6 0 f5"/>
                <a:gd name="f15" fmla="*/ f10 f0 1"/>
                <a:gd name="f16" fmla="*/ f14 1 8658323"/>
                <a:gd name="f17" fmla="*/ f13 1 1346809"/>
                <a:gd name="f18" fmla="*/ 0 f14 1"/>
                <a:gd name="f19" fmla="*/ 1346809 f13 1"/>
                <a:gd name="f20" fmla="*/ 1082296 f14 1"/>
                <a:gd name="f21" fmla="*/ 0 f13 1"/>
                <a:gd name="f22" fmla="*/ 7576027 f14 1"/>
                <a:gd name="f23" fmla="*/ 8658323 f14 1"/>
                <a:gd name="f24" fmla="*/ f15 1 f2"/>
                <a:gd name="f25" fmla="*/ f18 1 8658323"/>
                <a:gd name="f26" fmla="*/ f19 1 1346809"/>
                <a:gd name="f27" fmla="*/ f20 1 8658323"/>
                <a:gd name="f28" fmla="*/ f21 1 1346809"/>
                <a:gd name="f29" fmla="*/ f22 1 8658323"/>
                <a:gd name="f30" fmla="*/ f23 1 8658323"/>
                <a:gd name="f31" fmla="*/ f5 1 f16"/>
                <a:gd name="f32" fmla="*/ f6 1 f16"/>
                <a:gd name="f33" fmla="*/ f5 1 f17"/>
                <a:gd name="f34" fmla="*/ f7 1 f17"/>
                <a:gd name="f35" fmla="+- f24 0 f1"/>
                <a:gd name="f36" fmla="*/ f25 1 f16"/>
                <a:gd name="f37" fmla="*/ f26 1 f17"/>
                <a:gd name="f38" fmla="*/ f27 1 f16"/>
                <a:gd name="f39" fmla="*/ f28 1 f17"/>
                <a:gd name="f40" fmla="*/ f29 1 f16"/>
                <a:gd name="f41" fmla="*/ f30 1 f16"/>
                <a:gd name="f42" fmla="*/ f31 f11 1"/>
                <a:gd name="f43" fmla="*/ f32 f11 1"/>
                <a:gd name="f44" fmla="*/ f34 f12 1"/>
                <a:gd name="f45" fmla="*/ f33 f12 1"/>
                <a:gd name="f46" fmla="*/ f36 f11 1"/>
                <a:gd name="f47" fmla="*/ f37 f12 1"/>
                <a:gd name="f48" fmla="*/ f38 f11 1"/>
                <a:gd name="f49" fmla="*/ f39 f12 1"/>
                <a:gd name="f50" fmla="*/ f40 f11 1"/>
                <a:gd name="f51" fmla="*/ f41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5">
                  <a:pos x="f46" y="f47"/>
                </a:cxn>
                <a:cxn ang="f35">
                  <a:pos x="f48" y="f49"/>
                </a:cxn>
                <a:cxn ang="f35">
                  <a:pos x="f50" y="f49"/>
                </a:cxn>
                <a:cxn ang="f35">
                  <a:pos x="f51" y="f47"/>
                </a:cxn>
                <a:cxn ang="f35">
                  <a:pos x="f46" y="f47"/>
                </a:cxn>
              </a:cxnLst>
              <a:rect l="f42" t="f45" r="f43" b="f44"/>
              <a:pathLst>
                <a:path w="8658323" h="1346809">
                  <a:moveTo>
                    <a:pt x="f5" y="f7"/>
                  </a:moveTo>
                  <a:lnTo>
                    <a:pt x="f8" y="f5"/>
                  </a:lnTo>
                  <a:lnTo>
                    <a:pt x="f9" y="f5"/>
                  </a:lnTo>
                  <a:lnTo>
                    <a:pt x="f6" y="f7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1548225" tIns="33018" rIns="1548225" bIns="33018" anchor="ctr" anchorCtr="1" compatLnSpc="1"/>
            <a:lstStyle/>
            <a:p>
              <a:pPr marL="0" marR="0" lvl="0" indent="0" algn="ctr" defTabSz="11557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600" b="0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Economic Responsibility</a:t>
              </a:r>
            </a:p>
          </p:txBody>
        </p:sp>
      </p:grpSp>
      <p:sp>
        <p:nvSpPr>
          <p:cNvPr id="8" name="TextBox 5"/>
          <p:cNvSpPr txBox="1"/>
          <p:nvPr/>
        </p:nvSpPr>
        <p:spPr>
          <a:xfrm>
            <a:off x="268970" y="5226838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Profitable </a:t>
            </a:r>
          </a:p>
        </p:txBody>
      </p:sp>
      <p:sp>
        <p:nvSpPr>
          <p:cNvPr id="9" name="TextBox 6"/>
          <p:cNvSpPr txBox="1"/>
          <p:nvPr/>
        </p:nvSpPr>
        <p:spPr>
          <a:xfrm>
            <a:off x="1163043" y="3816257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Obey the law</a:t>
            </a:r>
          </a:p>
        </p:txBody>
      </p:sp>
      <p:sp>
        <p:nvSpPr>
          <p:cNvPr id="10" name="TextBox 7"/>
          <p:cNvSpPr txBox="1"/>
          <p:nvPr/>
        </p:nvSpPr>
        <p:spPr>
          <a:xfrm>
            <a:off x="2420983" y="2458894"/>
            <a:ext cx="173481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ethical </a:t>
            </a:r>
          </a:p>
        </p:txBody>
      </p:sp>
      <p:sp>
        <p:nvSpPr>
          <p:cNvPr id="11" name="TextBox 8"/>
          <p:cNvSpPr txBox="1"/>
          <p:nvPr/>
        </p:nvSpPr>
        <p:spPr>
          <a:xfrm>
            <a:off x="2420983" y="1094472"/>
            <a:ext cx="222503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Be a good global corporate citizen </a:t>
            </a:r>
          </a:p>
        </p:txBody>
      </p:sp>
      <p:sp>
        <p:nvSpPr>
          <p:cNvPr id="12" name="TextBox 9"/>
          <p:cNvSpPr txBox="1"/>
          <p:nvPr/>
        </p:nvSpPr>
        <p:spPr>
          <a:xfrm>
            <a:off x="7326419" y="1094472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desired by global stakeholders</a:t>
            </a:r>
          </a:p>
        </p:txBody>
      </p:sp>
      <p:sp>
        <p:nvSpPr>
          <p:cNvPr id="13" name="TextBox 10"/>
          <p:cNvSpPr txBox="1"/>
          <p:nvPr/>
        </p:nvSpPr>
        <p:spPr>
          <a:xfrm>
            <a:off x="7843869" y="2188369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expected by global stakeholders</a:t>
            </a:r>
          </a:p>
        </p:txBody>
      </p:sp>
      <p:sp>
        <p:nvSpPr>
          <p:cNvPr id="14" name="TextBox 11"/>
          <p:cNvSpPr txBox="1"/>
          <p:nvPr/>
        </p:nvSpPr>
        <p:spPr>
          <a:xfrm>
            <a:off x="8758662" y="3609914"/>
            <a:ext cx="2864486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required by global stakeholders</a:t>
            </a:r>
          </a:p>
        </p:txBody>
      </p:sp>
      <p:sp>
        <p:nvSpPr>
          <p:cNvPr id="15" name="TextBox 12"/>
          <p:cNvSpPr txBox="1"/>
          <p:nvPr/>
        </p:nvSpPr>
        <p:spPr>
          <a:xfrm>
            <a:off x="10000381" y="4811344"/>
            <a:ext cx="2028486" cy="12003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Do what is required by global capitalism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What is CSR?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990916"/>
            <a:ext cx="8229600" cy="485298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l" defTabSz="4572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200" b="0" i="0" u="none" strike="noStrike" kern="1200" cap="small" spc="0" baseline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The entirety of CSR can be discerned from the three words contained within its title phrase: ‘corporate,’ ‘social,’ and ‘responsibility.’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CSR covers the responsibilities corporations (or other for-profit organisations) have to the societies within which they are based and operate.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More specifically, CSR involves a business identifying its stakeholder groups and incorporating their needs and values within the strategic and day-to-day decision-making process.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A business’ ‘society’ within which it operates, defines the number of stakeholders to which the organisation has a ‘responsibility,’ may be broad or narrow depending on the industry in which the firm operates and its perspective.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Key Drivers in CSR</a:t>
            </a:r>
          </a:p>
        </p:txBody>
      </p:sp>
      <p:sp>
        <p:nvSpPr>
          <p:cNvPr id="3" name="Rectangle 3"/>
          <p:cNvSpPr txBox="1"/>
          <p:nvPr/>
        </p:nvSpPr>
        <p:spPr>
          <a:xfrm>
            <a:off x="457200" y="1097819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Changing social expectations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Greater Regulatory Pressures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Environmental/sustainability issues 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Increasing affluence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Globalisation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Brand Reputation</a:t>
            </a:r>
          </a:p>
          <a:p>
            <a:pPr marL="285750" marR="0" lvl="0" indent="-285750" algn="just" defTabSz="914400" rtl="0" fontAlgn="auto" hangingPunct="1">
              <a:lnSpc>
                <a:spcPct val="14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1" u="none" strike="noStrike" kern="1200" cap="small" spc="0" baseline="0" dirty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Increasing speed of </a:t>
            </a:r>
            <a:r>
              <a:rPr lang="en-GB" sz="2400" b="1" i="1" u="none" strike="noStrike" kern="1200" cap="small" spc="0" baseline="0" dirty="0" smtClean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communication</a:t>
            </a:r>
            <a:endParaRPr lang="en-GB" sz="2400" b="1" i="1" u="none" strike="noStrike" kern="1200" cap="small" spc="0" baseline="0" dirty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285750" marR="0" lvl="0" indent="-285750" algn="l" defTabSz="457200" rtl="0" fontAlgn="auto" hangingPunct="1">
              <a:lnSpc>
                <a:spcPct val="80000"/>
              </a:lnSpc>
              <a:spcBef>
                <a:spcPts val="5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small" spc="0" baseline="0" dirty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omic Sans MS" pitchFamily="66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/>
          <p:cNvGrpSpPr/>
          <p:nvPr/>
        </p:nvGrpSpPr>
        <p:grpSpPr>
          <a:xfrm>
            <a:off x="5437653" y="27678"/>
            <a:ext cx="6638662" cy="6559046"/>
            <a:chOff x="5437653" y="27678"/>
            <a:chExt cx="6638662" cy="6559046"/>
          </a:xfrm>
        </p:grpSpPr>
        <p:sp>
          <p:nvSpPr>
            <p:cNvPr id="3" name="Freeform 2"/>
            <p:cNvSpPr/>
            <p:nvPr/>
          </p:nvSpPr>
          <p:spPr>
            <a:xfrm>
              <a:off x="8057866" y="268830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7471" tIns="217471" rIns="217471" bIns="217471" anchor="ctr" anchorCtr="1" compatLnSpc="1"/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Benefits of CSR</a:t>
              </a:r>
            </a:p>
          </p:txBody>
        </p:sp>
        <p:sp>
          <p:nvSpPr>
            <p:cNvPr id="4" name="Freeform 3"/>
            <p:cNvSpPr/>
            <p:nvPr/>
          </p:nvSpPr>
          <p:spPr>
            <a:xfrm rot="16200004">
              <a:off x="8125811" y="2044036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5" name="Freeform 4"/>
            <p:cNvSpPr/>
            <p:nvPr/>
          </p:nvSpPr>
          <p:spPr>
            <a:xfrm>
              <a:off x="8057866" y="2767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Winning New Business</a:t>
              </a:r>
            </a:p>
          </p:txBody>
        </p:sp>
        <p:sp>
          <p:nvSpPr>
            <p:cNvPr id="6" name="Freeform 5"/>
            <p:cNvSpPr/>
            <p:nvPr/>
          </p:nvSpPr>
          <p:spPr>
            <a:xfrm rot="18599998">
              <a:off x="8980920" y="2355283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7" name="Freeform 6"/>
            <p:cNvSpPr/>
            <p:nvPr/>
          </p:nvSpPr>
          <p:spPr>
            <a:xfrm>
              <a:off x="9768087" y="650147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Better relationship with Stakeholders</a:t>
              </a:r>
            </a:p>
          </p:txBody>
        </p:sp>
        <p:sp>
          <p:nvSpPr>
            <p:cNvPr id="8" name="Freeform 7"/>
            <p:cNvSpPr/>
            <p:nvPr/>
          </p:nvSpPr>
          <p:spPr>
            <a:xfrm rot="20999992">
              <a:off x="9435895" y="3143359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9" name="Freeform 8"/>
            <p:cNvSpPr/>
            <p:nvPr/>
          </p:nvSpPr>
          <p:spPr>
            <a:xfrm>
              <a:off x="10678070" y="222629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Happy workforce</a:t>
              </a:r>
            </a:p>
          </p:txBody>
        </p:sp>
        <p:sp>
          <p:nvSpPr>
            <p:cNvPr id="10" name="Freeform 9"/>
            <p:cNvSpPr/>
            <p:nvPr/>
          </p:nvSpPr>
          <p:spPr>
            <a:xfrm rot="1800004">
              <a:off x="9277875" y="403951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1" name="Freeform 10"/>
            <p:cNvSpPr/>
            <p:nvPr/>
          </p:nvSpPr>
          <p:spPr>
            <a:xfrm>
              <a:off x="10362035" y="4018623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Enhance reputation</a:t>
              </a:r>
            </a:p>
          </p:txBody>
        </p:sp>
        <p:sp>
          <p:nvSpPr>
            <p:cNvPr id="12" name="Freeform 11"/>
            <p:cNvSpPr/>
            <p:nvPr/>
          </p:nvSpPr>
          <p:spPr>
            <a:xfrm rot="4199998">
              <a:off x="8580780" y="462444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0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5" y="f8"/>
                  </a:moveTo>
                  <a:lnTo>
                    <a:pt x="f6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3" name="Freeform 12"/>
            <p:cNvSpPr/>
            <p:nvPr/>
          </p:nvSpPr>
          <p:spPr>
            <a:xfrm>
              <a:off x="8967849" y="5188479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Access Funding</a:t>
              </a:r>
            </a:p>
          </p:txBody>
        </p:sp>
        <p:sp>
          <p:nvSpPr>
            <p:cNvPr id="14" name="Freeform 13"/>
            <p:cNvSpPr/>
            <p:nvPr/>
          </p:nvSpPr>
          <p:spPr>
            <a:xfrm rot="17399983">
              <a:off x="7670824" y="4624438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27" tIns="0" rIns="61233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5" name="Freeform 14"/>
            <p:cNvSpPr/>
            <p:nvPr/>
          </p:nvSpPr>
          <p:spPr>
            <a:xfrm>
              <a:off x="7147873" y="5188479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Enhancing influence</a:t>
              </a:r>
            </a:p>
          </p:txBody>
        </p:sp>
        <p:sp>
          <p:nvSpPr>
            <p:cNvPr id="16" name="Freeform 15"/>
            <p:cNvSpPr/>
            <p:nvPr/>
          </p:nvSpPr>
          <p:spPr>
            <a:xfrm rot="19800012">
              <a:off x="6973710" y="4039527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7" name="Freeform 16"/>
            <p:cNvSpPr/>
            <p:nvPr/>
          </p:nvSpPr>
          <p:spPr>
            <a:xfrm>
              <a:off x="5753688" y="4018623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Differentiate yourself</a:t>
              </a:r>
            </a:p>
          </p:txBody>
        </p:sp>
        <p:sp>
          <p:nvSpPr>
            <p:cNvPr id="18" name="Freeform 17"/>
            <p:cNvSpPr/>
            <p:nvPr/>
          </p:nvSpPr>
          <p:spPr>
            <a:xfrm rot="599990">
              <a:off x="6815689" y="3143351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19" name="Freeform 18"/>
            <p:cNvSpPr/>
            <p:nvPr/>
          </p:nvSpPr>
          <p:spPr>
            <a:xfrm>
              <a:off x="5437653" y="2226298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Saving money</a:t>
              </a:r>
            </a:p>
          </p:txBody>
        </p:sp>
        <p:sp>
          <p:nvSpPr>
            <p:cNvPr id="20" name="Freeform 19"/>
            <p:cNvSpPr/>
            <p:nvPr/>
          </p:nvSpPr>
          <p:spPr>
            <a:xfrm rot="2999984">
              <a:off x="7270692" y="2355273"/>
              <a:ext cx="1262384" cy="261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2385"/>
                <a:gd name="f7" fmla="val 26161"/>
                <a:gd name="f8" fmla="val 13081"/>
                <a:gd name="f9" fmla="+- 0 0 -90"/>
                <a:gd name="f10" fmla="*/ f3 1 1262385"/>
                <a:gd name="f11" fmla="*/ f4 1 26161"/>
                <a:gd name="f12" fmla="+- f7 0 f5"/>
                <a:gd name="f13" fmla="+- f6 0 f5"/>
                <a:gd name="f14" fmla="*/ f9 f0 1"/>
                <a:gd name="f15" fmla="*/ f13 1 1262385"/>
                <a:gd name="f16" fmla="*/ f12 1 26161"/>
                <a:gd name="f17" fmla="*/ 0 f13 1"/>
                <a:gd name="f18" fmla="*/ 13080 f12 1"/>
                <a:gd name="f19" fmla="*/ 1262385 f13 1"/>
                <a:gd name="f20" fmla="*/ f14 1 f2"/>
                <a:gd name="f21" fmla="*/ f17 1 1262385"/>
                <a:gd name="f22" fmla="*/ f18 1 26161"/>
                <a:gd name="f23" fmla="*/ f19 1 1262385"/>
                <a:gd name="f24" fmla="*/ f5 1 f15"/>
                <a:gd name="f25" fmla="*/ f6 1 f15"/>
                <a:gd name="f26" fmla="*/ f5 1 f16"/>
                <a:gd name="f27" fmla="*/ f7 1 f16"/>
                <a:gd name="f28" fmla="+- f20 0 f1"/>
                <a:gd name="f29" fmla="*/ f21 1 f15"/>
                <a:gd name="f30" fmla="*/ f22 1 f16"/>
                <a:gd name="f31" fmla="*/ f23 1 f15"/>
                <a:gd name="f32" fmla="*/ f24 f10 1"/>
                <a:gd name="f33" fmla="*/ f25 f10 1"/>
                <a:gd name="f34" fmla="*/ f27 f11 1"/>
                <a:gd name="f35" fmla="*/ f26 f11 1"/>
                <a:gd name="f36" fmla="*/ f29 f10 1"/>
                <a:gd name="f37" fmla="*/ f30 f11 1"/>
                <a:gd name="f38" fmla="*/ f31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6" y="f37"/>
                </a:cxn>
                <a:cxn ang="f28">
                  <a:pos x="f38" y="f37"/>
                </a:cxn>
              </a:cxnLst>
              <a:rect l="f32" t="f35" r="f33" b="f34"/>
              <a:pathLst>
                <a:path w="1262385" h="26161">
                  <a:moveTo>
                    <a:pt x="f6" y="f8"/>
                  </a:moveTo>
                  <a:lnTo>
                    <a:pt x="f5" y="f8"/>
                  </a:lnTo>
                </a:path>
              </a:pathLst>
            </a:custGeom>
            <a:noFill/>
            <a:ln w="19046">
              <a:solidFill>
                <a:srgbClr val="575757"/>
              </a:solidFill>
              <a:prstDash val="solid"/>
            </a:ln>
          </p:spPr>
          <p:txBody>
            <a:bodyPr vert="horz" wrap="square" lIns="612337" tIns="0" rIns="612327" bIns="0" anchor="ctr" anchorCtr="1" compatLnSpc="1"/>
            <a:lstStyle/>
            <a:p>
              <a:pPr marL="0" marR="0" lvl="0" indent="0" algn="ctr" defTabSz="2222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5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endParaRPr>
            </a:p>
          </p:txBody>
        </p:sp>
        <p:sp>
          <p:nvSpPr>
            <p:cNvPr id="21" name="Freeform 20"/>
            <p:cNvSpPr/>
            <p:nvPr/>
          </p:nvSpPr>
          <p:spPr>
            <a:xfrm>
              <a:off x="6347645" y="650147"/>
              <a:ext cx="1398245" cy="1398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98245"/>
                <a:gd name="f7" fmla="val 699123"/>
                <a:gd name="f8" fmla="val 313008"/>
                <a:gd name="f9" fmla="val 1085238"/>
                <a:gd name="f10" fmla="val 1398246"/>
                <a:gd name="f11" fmla="+- 0 0 -90"/>
                <a:gd name="f12" fmla="*/ f3 1 1398245"/>
                <a:gd name="f13" fmla="*/ f4 1 1398245"/>
                <a:gd name="f14" fmla="+- f6 0 f5"/>
                <a:gd name="f15" fmla="*/ f11 f0 1"/>
                <a:gd name="f16" fmla="*/ f14 1 1398245"/>
                <a:gd name="f17" fmla="*/ 0 f14 1"/>
                <a:gd name="f18" fmla="*/ 699123 f14 1"/>
                <a:gd name="f19" fmla="*/ 1398246 f14 1"/>
                <a:gd name="f20" fmla="*/ f15 1 f2"/>
                <a:gd name="f21" fmla="*/ f17 1 1398245"/>
                <a:gd name="f22" fmla="*/ f18 1 1398245"/>
                <a:gd name="f23" fmla="*/ f19 1 1398245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398245" h="1398245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6F6F6F"/>
            </a:solidFill>
            <a:ln w="19046">
              <a:solidFill>
                <a:srgbClr val="FFFFFF"/>
              </a:solidFill>
              <a:prstDash val="solid"/>
            </a:ln>
          </p:spPr>
          <p:txBody>
            <a:bodyPr vert="horz" wrap="square" lIns="212387" tIns="212387" rIns="212387" bIns="212387" anchor="ctr" anchorCtr="1" compatLnSpc="1"/>
            <a:lstStyle/>
            <a:p>
              <a:pPr marL="0" marR="0" lvl="0" indent="0" algn="ctr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200" b="1" i="0" u="none" strike="noStrike" kern="1200" cap="none" spc="0" baseline="0">
                  <a:solidFill>
                    <a:srgbClr val="FFFFFF"/>
                  </a:solidFill>
                  <a:uFillTx/>
                  <a:latin typeface="Century Gothic"/>
                </a:rPr>
                <a:t>Customer retention</a:t>
              </a:r>
            </a:p>
          </p:txBody>
        </p:sp>
      </p:grpSp>
      <p:pic>
        <p:nvPicPr>
          <p:cNvPr id="22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-88139" y="3789035"/>
            <a:ext cx="3361261" cy="3137754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Oval Callout 12"/>
          <p:cNvSpPr/>
          <p:nvPr/>
        </p:nvSpPr>
        <p:spPr>
          <a:xfrm>
            <a:off x="1235052" y="2240087"/>
            <a:ext cx="4076139" cy="2262371"/>
          </a:xfrm>
          <a:custGeom>
            <a:avLst>
              <a:gd name="f0" fmla="val 1114"/>
              <a:gd name="f1" fmla="val 25357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val 21600"/>
              <a:gd name="f10" fmla="*/ 5419351 1 1725033"/>
              <a:gd name="f11" fmla="val 2147483647"/>
              <a:gd name="f12" fmla="min 0 21600"/>
              <a:gd name="f13" fmla="max 0 21600"/>
              <a:gd name="f14" fmla="val -2147483647"/>
              <a:gd name="f15" fmla="+- 0 0 0"/>
              <a:gd name="f16" fmla="+- 0 0 180"/>
              <a:gd name="f17" fmla="+- 0 0 -194"/>
              <a:gd name="f18" fmla="*/ f6 1 21600"/>
              <a:gd name="f19" fmla="*/ f7 1 21600"/>
              <a:gd name="f20" fmla="*/ f10 1 180"/>
              <a:gd name="f21" fmla="+- f13 0 f12"/>
              <a:gd name="f22" fmla="+- f9 0 f8"/>
              <a:gd name="f23" fmla="pin -2147483647 f0 2147483647"/>
              <a:gd name="f24" fmla="pin -2147483647 f1 2147483647"/>
              <a:gd name="f25" fmla="*/ f15 f3 1"/>
              <a:gd name="f26" fmla="*/ f16 f3 1"/>
              <a:gd name="f27" fmla="*/ f17 f3 1"/>
              <a:gd name="f28" fmla="val f23"/>
              <a:gd name="f29" fmla="val f24"/>
              <a:gd name="f30" fmla="*/ f21 1 2"/>
              <a:gd name="f31" fmla="*/ f22 1 21600"/>
              <a:gd name="f32" fmla="*/ f23 f18 1"/>
              <a:gd name="f33" fmla="*/ f24 f19 1"/>
              <a:gd name="f34" fmla="*/ f25 1 f5"/>
              <a:gd name="f35" fmla="*/ f26 1 f5"/>
              <a:gd name="f36" fmla="*/ f27 1 f5"/>
              <a:gd name="f37" fmla="+- f28 0 10800"/>
              <a:gd name="f38" fmla="+- f29 0 10800"/>
              <a:gd name="f39" fmla="+- f12 f30 0"/>
              <a:gd name="f40" fmla="*/ f30 f30 1"/>
              <a:gd name="f41" fmla="*/ 3200 f31 1"/>
              <a:gd name="f42" fmla="*/ 18400 f31 1"/>
              <a:gd name="f43" fmla="*/ 3160 f31 1"/>
              <a:gd name="f44" fmla="*/ 18440 f31 1"/>
              <a:gd name="f45" fmla="+- f34 0 f4"/>
              <a:gd name="f46" fmla="+- f35 0 f4"/>
              <a:gd name="f47" fmla="+- f36 0 f4"/>
              <a:gd name="f48" fmla="*/ f37 f37 1"/>
              <a:gd name="f49" fmla="*/ f38 f38 1"/>
              <a:gd name="f50" fmla="+- 0 0 f38"/>
              <a:gd name="f51" fmla="+- 0 0 f37"/>
              <a:gd name="f52" fmla="*/ f43 1 f31"/>
              <a:gd name="f53" fmla="*/ f44 1 f31"/>
              <a:gd name="f54" fmla="*/ f41 1 f31"/>
              <a:gd name="f55" fmla="*/ f42 1 f31"/>
              <a:gd name="f56" fmla="+- f48 f49 0"/>
              <a:gd name="f57" fmla="+- 0 0 f50"/>
              <a:gd name="f58" fmla="+- 0 0 f51"/>
              <a:gd name="f59" fmla="*/ f54 f18 1"/>
              <a:gd name="f60" fmla="*/ f55 f18 1"/>
              <a:gd name="f61" fmla="*/ f55 f19 1"/>
              <a:gd name="f62" fmla="*/ f54 f19 1"/>
              <a:gd name="f63" fmla="*/ f52 f18 1"/>
              <a:gd name="f64" fmla="*/ f52 f19 1"/>
              <a:gd name="f65" fmla="*/ f53 f19 1"/>
              <a:gd name="f66" fmla="*/ f53 f18 1"/>
              <a:gd name="f67" fmla="sqrt f56"/>
              <a:gd name="f68" fmla="+- 0 0 f57"/>
              <a:gd name="f69" fmla="+- 0 0 f58"/>
              <a:gd name="f70" fmla="at2 f68 f69"/>
              <a:gd name="f71" fmla="+- f67 0 10800"/>
              <a:gd name="f72" fmla="+- f70 f4 0"/>
              <a:gd name="f73" fmla="*/ f72 f10 1"/>
              <a:gd name="f74" fmla="*/ f73 1 f3"/>
              <a:gd name="f75" fmla="+- 0 0 f74"/>
              <a:gd name="f76" fmla="val f75"/>
              <a:gd name="f77" fmla="+- 0 0 f76"/>
              <a:gd name="f78" fmla="*/ f77 f3 1"/>
              <a:gd name="f79" fmla="*/ f78 1 f10"/>
              <a:gd name="f80" fmla="+- f79 0 f4"/>
              <a:gd name="f81" fmla="*/ f79 f10 1"/>
              <a:gd name="f82" fmla="*/ f81 1 f3"/>
              <a:gd name="f83" fmla="+- f80 f4 0"/>
              <a:gd name="f84" fmla="+- 0 0 f82"/>
              <a:gd name="f85" fmla="*/ f83 f10 1"/>
              <a:gd name="f86" fmla="*/ f84 1 f20"/>
              <a:gd name="f87" fmla="*/ f85 1 f3"/>
              <a:gd name="f88" fmla="+- f86 0 10"/>
              <a:gd name="f89" fmla="+- f86 10 0"/>
              <a:gd name="f90" fmla="+- 0 0 f87"/>
              <a:gd name="f91" fmla="*/ f88 f20 1"/>
              <a:gd name="f92" fmla="*/ f89 f20 1"/>
              <a:gd name="f93" fmla="+- 0 0 f90"/>
              <a:gd name="f94" fmla="+- 0 0 f91"/>
              <a:gd name="f95" fmla="+- 0 0 f92"/>
              <a:gd name="f96" fmla="*/ f93 f3 1"/>
              <a:gd name="f97" fmla="*/ f94 f3 1"/>
              <a:gd name="f98" fmla="*/ f95 f3 1"/>
              <a:gd name="f99" fmla="*/ f96 1 f10"/>
              <a:gd name="f100" fmla="*/ f97 1 f10"/>
              <a:gd name="f101" fmla="*/ f98 1 f10"/>
              <a:gd name="f102" fmla="+- f99 0 f4"/>
              <a:gd name="f103" fmla="sin 1 f102"/>
              <a:gd name="f104" fmla="cos 1 f102"/>
              <a:gd name="f105" fmla="+- f100 0 f4"/>
              <a:gd name="f106" fmla="+- f101 0 f4"/>
              <a:gd name="f107" fmla="+- 0 0 f103"/>
              <a:gd name="f108" fmla="+- 0 0 f104"/>
              <a:gd name="f109" fmla="+- f105 f4 0"/>
              <a:gd name="f110" fmla="+- f106 f4 0"/>
              <a:gd name="f111" fmla="+- 0 0 f107"/>
              <a:gd name="f112" fmla="+- 0 0 f108"/>
              <a:gd name="f113" fmla="*/ f109 f10 1"/>
              <a:gd name="f114" fmla="*/ f110 f10 1"/>
              <a:gd name="f115" fmla="val f111"/>
              <a:gd name="f116" fmla="val f112"/>
              <a:gd name="f117" fmla="*/ f113 1 f3"/>
              <a:gd name="f118" fmla="*/ f114 1 f3"/>
              <a:gd name="f119" fmla="+- 0 0 f115"/>
              <a:gd name="f120" fmla="+- 0 0 f116"/>
              <a:gd name="f121" fmla="+- 0 0 f117"/>
              <a:gd name="f122" fmla="+- 0 0 f118"/>
              <a:gd name="f123" fmla="*/ 10800 f119 1"/>
              <a:gd name="f124" fmla="*/ 10800 f120 1"/>
              <a:gd name="f125" fmla="+- 0 0 f121"/>
              <a:gd name="f126" fmla="+- 0 0 f122"/>
              <a:gd name="f127" fmla="+- f123 10800 0"/>
              <a:gd name="f128" fmla="+- f124 10800 0"/>
              <a:gd name="f129" fmla="*/ f125 f3 1"/>
              <a:gd name="f130" fmla="*/ f126 f3 1"/>
              <a:gd name="f131" fmla="?: f71 f28 f127"/>
              <a:gd name="f132" fmla="?: f71 f29 f128"/>
              <a:gd name="f133" fmla="*/ f129 1 f10"/>
              <a:gd name="f134" fmla="*/ f130 1 f10"/>
              <a:gd name="f135" fmla="+- f133 0 f4"/>
              <a:gd name="f136" fmla="+- f134 0 f4"/>
              <a:gd name="f137" fmla="*/ f131 f18 1"/>
              <a:gd name="f138" fmla="*/ f132 f19 1"/>
              <a:gd name="f139" fmla="sin 1 f135"/>
              <a:gd name="f140" fmla="cos 1 f135"/>
              <a:gd name="f141" fmla="sin 1 f136"/>
              <a:gd name="f142" fmla="cos 1 f136"/>
              <a:gd name="f143" fmla="+- 0 0 f139"/>
              <a:gd name="f144" fmla="+- 0 0 f140"/>
              <a:gd name="f145" fmla="+- 0 0 f141"/>
              <a:gd name="f146" fmla="+- 0 0 f142"/>
              <a:gd name="f147" fmla="+- 0 0 f143"/>
              <a:gd name="f148" fmla="+- 0 0 f144"/>
              <a:gd name="f149" fmla="+- 0 0 f145"/>
              <a:gd name="f150" fmla="+- 0 0 f146"/>
              <a:gd name="f151" fmla="val f147"/>
              <a:gd name="f152" fmla="val f148"/>
              <a:gd name="f153" fmla="val f149"/>
              <a:gd name="f154" fmla="val f150"/>
              <a:gd name="f155" fmla="+- 0 0 f151"/>
              <a:gd name="f156" fmla="+- 0 0 f152"/>
              <a:gd name="f157" fmla="+- 0 0 f153"/>
              <a:gd name="f158" fmla="+- 0 0 f154"/>
              <a:gd name="f159" fmla="*/ 10800 f155 1"/>
              <a:gd name="f160" fmla="*/ 10800 f156 1"/>
              <a:gd name="f161" fmla="*/ 10800 f157 1"/>
              <a:gd name="f162" fmla="*/ 10800 f158 1"/>
              <a:gd name="f163" fmla="+- f159 10800 0"/>
              <a:gd name="f164" fmla="+- f160 10800 0"/>
              <a:gd name="f165" fmla="+- f161 10800 0"/>
              <a:gd name="f166" fmla="+- f162 10800 0"/>
              <a:gd name="f167" fmla="+- f165 0 f39"/>
              <a:gd name="f168" fmla="+- f166 0 f39"/>
              <a:gd name="f169" fmla="+- f163 0 f39"/>
              <a:gd name="f170" fmla="+- f164 0 f39"/>
              <a:gd name="f171" fmla="+- 0 0 f167"/>
              <a:gd name="f172" fmla="+- 0 0 f168"/>
              <a:gd name="f173" fmla="+- 0 0 f169"/>
              <a:gd name="f174" fmla="+- 0 0 f170"/>
              <a:gd name="f175" fmla="+- 0 0 f171"/>
              <a:gd name="f176" fmla="+- 0 0 f172"/>
              <a:gd name="f177" fmla="+- 0 0 f173"/>
              <a:gd name="f178" fmla="+- 0 0 f174"/>
              <a:gd name="f179" fmla="at2 f175 f176"/>
              <a:gd name="f180" fmla="at2 f177 f178"/>
              <a:gd name="f181" fmla="+- f179 f4 0"/>
              <a:gd name="f182" fmla="+- f180 f4 0"/>
              <a:gd name="f183" fmla="*/ f181 f10 1"/>
              <a:gd name="f184" fmla="*/ f182 f10 1"/>
              <a:gd name="f185" fmla="*/ f183 1 f3"/>
              <a:gd name="f186" fmla="*/ f184 1 f3"/>
              <a:gd name="f187" fmla="+- 0 0 f185"/>
              <a:gd name="f188" fmla="+- 0 0 f186"/>
              <a:gd name="f189" fmla="val f187"/>
              <a:gd name="f190" fmla="val f188"/>
              <a:gd name="f191" fmla="+- 0 0 f189"/>
              <a:gd name="f192" fmla="+- 0 0 f190"/>
              <a:gd name="f193" fmla="*/ f191 f3 1"/>
              <a:gd name="f194" fmla="*/ f192 f3 1"/>
              <a:gd name="f195" fmla="*/ f193 1 f10"/>
              <a:gd name="f196" fmla="*/ f194 1 f10"/>
              <a:gd name="f197" fmla="+- f195 0 f4"/>
              <a:gd name="f198" fmla="+- f196 0 f4"/>
              <a:gd name="f199" fmla="+- f198 0 f197"/>
              <a:gd name="f200" fmla="+- f197 f4 0"/>
              <a:gd name="f201" fmla="+- f199 f2 0"/>
              <a:gd name="f202" fmla="*/ f200 f10 1"/>
              <a:gd name="f203" fmla="?: f199 f199 f201"/>
              <a:gd name="f204" fmla="*/ f202 1 f3"/>
              <a:gd name="f205" fmla="+- 0 0 f204"/>
              <a:gd name="f206" fmla="+- 0 0 f205"/>
              <a:gd name="f207" fmla="*/ f206 f3 1"/>
              <a:gd name="f208" fmla="*/ f207 1 f10"/>
              <a:gd name="f209" fmla="+- f208 0 f4"/>
              <a:gd name="f210" fmla="cos 1 f209"/>
              <a:gd name="f211" fmla="sin 1 f209"/>
              <a:gd name="f212" fmla="+- 0 0 f210"/>
              <a:gd name="f213" fmla="+- 0 0 f211"/>
              <a:gd name="f214" fmla="+- 0 0 f212"/>
              <a:gd name="f215" fmla="+- 0 0 f213"/>
              <a:gd name="f216" fmla="val f214"/>
              <a:gd name="f217" fmla="val f215"/>
              <a:gd name="f218" fmla="+- 0 0 f216"/>
              <a:gd name="f219" fmla="+- 0 0 f217"/>
              <a:gd name="f220" fmla="*/ f30 f218 1"/>
              <a:gd name="f221" fmla="*/ f30 f219 1"/>
              <a:gd name="f222" fmla="*/ f220 f220 1"/>
              <a:gd name="f223" fmla="*/ f221 f221 1"/>
              <a:gd name="f224" fmla="+- f222 f223 0"/>
              <a:gd name="f225" fmla="sqrt f224"/>
              <a:gd name="f226" fmla="*/ f40 1 f225"/>
              <a:gd name="f227" fmla="*/ f218 f226 1"/>
              <a:gd name="f228" fmla="*/ f219 f226 1"/>
              <a:gd name="f229" fmla="+- f39 0 f227"/>
              <a:gd name="f230" fmla="+- f39 0 f228"/>
            </a:gdLst>
            <a:ahLst>
              <a:ahXY gdRefX="f0" minX="f14" maxX="f11" gdRefY="f1" minY="f14" maxY="f11">
                <a:pos x="f32" y="f33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63" y="f64"/>
              </a:cxn>
              <a:cxn ang="f46">
                <a:pos x="f63" y="f65"/>
              </a:cxn>
              <a:cxn ang="f46">
                <a:pos x="f66" y="f65"/>
              </a:cxn>
              <a:cxn ang="f45">
                <a:pos x="f66" y="f64"/>
              </a:cxn>
              <a:cxn ang="f47">
                <a:pos x="f137" y="f138"/>
              </a:cxn>
            </a:cxnLst>
            <a:rect l="f59" t="f62" r="f60" b="f61"/>
            <a:pathLst>
              <a:path w="21600" h="21600">
                <a:moveTo>
                  <a:pt x="f229" y="f230"/>
                </a:moveTo>
                <a:arcTo wR="f30" hR="f30" stAng="f197" swAng="f203"/>
                <a:lnTo>
                  <a:pt x="f131" y="f132"/>
                </a:lnTo>
                <a:close/>
              </a:path>
            </a:pathLst>
          </a:custGeom>
          <a:solidFill>
            <a:srgbClr val="6F6F6F"/>
          </a:solidFill>
          <a:ln w="19046">
            <a:solidFill>
              <a:srgbClr val="50505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1" u="none" strike="noStrike" kern="0" cap="small" spc="0" baseline="0">
              <a:solidFill>
                <a:srgbClr val="FFFFFF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entury Gothic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1" u="none" strike="noStrike" kern="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“The 21st century will be the century of the social sector organisation. The more economy, money, and information become global, the more community will matter.”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1" u="none" strike="noStrike" kern="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Peter F. Drucker, Founder of the Drucker Foundation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1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24" name="Rectangle 2"/>
          <p:cNvSpPr txBox="1"/>
          <p:nvPr/>
        </p:nvSpPr>
        <p:spPr>
          <a:xfrm>
            <a:off x="119338" y="116631"/>
            <a:ext cx="3426521" cy="4489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Benefits of CSR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Arguments against CSR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57200" y="901671"/>
            <a:ext cx="6184708" cy="332905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Restricts the free market goal of profit maximization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Business is not equipped to handle social issues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Dilutes the primary aims of business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Limits ability to compete in a global market place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Can be misused as a marketing ploy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rPr>
              <a:t>Can be used to hide other unethical behaviour</a:t>
            </a:r>
          </a:p>
        </p:txBody>
      </p:sp>
      <p:pic>
        <p:nvPicPr>
          <p:cNvPr id="4" name="Picture 4" descr="https://oneplanetsustainability.files.wordpress.com/2013/11/rio20-green-washing-capitalism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6000749" y="3714749"/>
            <a:ext cx="6191246" cy="3143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CSR &amp; Ben and Jerry’s</a:t>
            </a:r>
          </a:p>
        </p:txBody>
      </p:sp>
      <p:pic>
        <p:nvPicPr>
          <p:cNvPr id="3" name="yQykGinvNrw"/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9527" y="846140"/>
            <a:ext cx="10189332" cy="57315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/>
          <p:nvPr/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0" marR="0" lvl="0" indent="0" algn="l" defTabSz="457200" rtl="0" fontAlgn="auto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all" spc="0" baseline="0">
                <a:solidFill>
                  <a:srgbClr val="FFFFFF"/>
                </a:solidFill>
                <a:effectLst>
                  <a:outerShdw dist="38099" dir="14040142">
                    <a:srgbClr val="000000"/>
                  </a:outerShdw>
                </a:effectLst>
                <a:uFillTx/>
                <a:latin typeface="Century Gothic"/>
              </a:rPr>
              <a:t>CSR &amp; Ben and Jerry’s Activity</a:t>
            </a:r>
          </a:p>
        </p:txBody>
      </p:sp>
      <p:sp>
        <p:nvSpPr>
          <p:cNvPr id="3" name="Content Placeholder 2"/>
          <p:cNvSpPr txBox="1"/>
          <p:nvPr/>
        </p:nvSpPr>
        <p:spPr>
          <a:xfrm>
            <a:off x="457200" y="107217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Visit Ben and Jerry’s Website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Identify what Ben and Jerry’s are trying to say about their identity and how they are developing their brand.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Explore the various ways in which Ben and Jerry’s communicate their corporate social responsibilities.</a:t>
            </a:r>
          </a:p>
          <a:p>
            <a:pPr marL="285750" marR="0" lvl="0" indent="-285750" algn="just" defTabSz="914400" rtl="0" fontAlgn="auto" hangingPunct="1">
              <a:lnSpc>
                <a:spcPct val="150000"/>
              </a:lnSpc>
              <a:spcBef>
                <a:spcPts val="4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1" i="1" u="none" strike="noStrike" kern="1200" cap="small" spc="0" baseline="0">
                <a:solidFill>
                  <a:srgbClr val="FFFFFF"/>
                </a:solidFill>
                <a:effectLst>
                  <a:outerShdw dist="12696" dir="13859648">
                    <a:srgbClr val="000000"/>
                  </a:outerShdw>
                </a:effectLst>
                <a:uFillTx/>
                <a:latin typeface="Century Gothic"/>
              </a:rPr>
              <a:t>Confirm the perceived importance that Ben and Jerry’s have attached to their corporate responsibilities.</a:t>
            </a:r>
          </a:p>
          <a:p>
            <a:pPr marL="514350" marR="0" lvl="0" indent="-514350" algn="l" defTabSz="457200" rtl="0" fontAlgn="auto" hangingPunct="1">
              <a:lnSpc>
                <a:spcPct val="100000"/>
              </a:lnSpc>
              <a:spcBef>
                <a:spcPts val="700"/>
              </a:spcBef>
              <a:spcAft>
                <a:spcPts val="600"/>
              </a:spcAft>
              <a:buClr>
                <a:srgbClr val="FFFFFF"/>
              </a:buClr>
              <a:buSzPct val="100000"/>
              <a:buFont typeface="Century Gothic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small" spc="0" baseline="0">
              <a:solidFill>
                <a:srgbClr val="000000"/>
              </a:solidFill>
              <a:effectLst>
                <a:outerShdw dist="12696" dir="13859648">
                  <a:srgbClr val="000000"/>
                </a:outerShdw>
              </a:effectLst>
              <a:uFillTx/>
              <a:latin typeface="Comic Sans MS" pitchFamily="66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esh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TM03457485%5b%5bfn=Mesh%5d%5d</Template>
  <TotalTime>1078</TotalTime>
  <Words>754</Words>
  <Application>Microsoft Office PowerPoint</Application>
  <PresentationFormat>Widescreen</PresentationFormat>
  <Paragraphs>93</Paragraphs>
  <Slides>14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Comic Sans MS</vt:lpstr>
      <vt:lpstr>Wingdings</vt:lpstr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hughes</dc:creator>
  <cp:lastModifiedBy>UWTSD</cp:lastModifiedBy>
  <cp:revision>30</cp:revision>
  <dcterms:created xsi:type="dcterms:W3CDTF">2015-11-22T14:17:58Z</dcterms:created>
  <dcterms:modified xsi:type="dcterms:W3CDTF">2019-10-15T15:31:55Z</dcterms:modified>
</cp:coreProperties>
</file>