
<file path=[Content_Types].xml><?xml version="1.0" encoding="utf-8"?>
<Types xmlns="http://schemas.openxmlformats.org/package/2006/content-types">
  <Default Extension="png" ContentType="image/png"/>
  <Default Extension="bin" ContentType="application/vnd.openxmlformats-officedocument.oleObject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wav" ContentType="audio/wav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59" r:id="rId1"/>
    <p:sldMasterId id="2147483780" r:id="rId2"/>
  </p:sldMasterIdLst>
  <p:notesMasterIdLst>
    <p:notesMasterId r:id="rId16"/>
  </p:notesMasterIdLst>
  <p:handoutMasterIdLst>
    <p:handoutMasterId r:id="rId17"/>
  </p:handoutMasterIdLst>
  <p:sldIdLst>
    <p:sldId id="421" r:id="rId3"/>
    <p:sldId id="422" r:id="rId4"/>
    <p:sldId id="423" r:id="rId5"/>
    <p:sldId id="424" r:id="rId6"/>
    <p:sldId id="425" r:id="rId7"/>
    <p:sldId id="426" r:id="rId8"/>
    <p:sldId id="427" r:id="rId9"/>
    <p:sldId id="428" r:id="rId10"/>
    <p:sldId id="429" r:id="rId11"/>
    <p:sldId id="439" r:id="rId12"/>
    <p:sldId id="433" r:id="rId13"/>
    <p:sldId id="434" r:id="rId14"/>
    <p:sldId id="418" r:id="rId15"/>
  </p:sldIdLst>
  <p:sldSz cx="9144000" cy="6858000" type="screen4x3"/>
  <p:notesSz cx="6648450" cy="981075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sz="2800"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sz="2800"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sz="2800"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sz="2800"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sz="2800"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sz="2800"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sz="2800"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sz="2800"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sz="2800" kern="1200">
        <a:solidFill>
          <a:schemeClr val="tx1"/>
        </a:solidFill>
        <a:latin typeface="Arial" charset="0"/>
        <a:ea typeface="+mn-ea"/>
        <a:cs typeface="+mn-cs"/>
      </a:defRPr>
    </a:lvl9pPr>
  </p:defaultTextStyle>
  <p:modifyVerifier cryptProviderType="rsaFull" cryptAlgorithmClass="hash" cryptAlgorithmType="typeAny" cryptAlgorithmSid="4" spinCount="100000" saltData="P/GRZHnkZdXN8mCzD5Dhvg==" hashData="UA1K5U+8gOsiLcfwMlCfX8XqvcA="/>
  <p:extLst>
    <p:ext uri="{EFAFB233-063F-42B5-8137-9DF3F51BA10A}">
      <p15:sldGuideLst xmlns=""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="" xmlns:p15="http://schemas.microsoft.com/office/powerpoint/2012/main">
        <p15:guide id="1" orient="horz" pos="3090">
          <p15:clr>
            <a:srgbClr val="A4A3A4"/>
          </p15:clr>
        </p15:guide>
        <p15:guide id="2" pos="2093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99CCFF"/>
    <a:srgbClr val="0099FF"/>
    <a:srgbClr val="0033CC"/>
    <a:srgbClr val="003399"/>
    <a:srgbClr val="66CCFF"/>
    <a:srgbClr val="003366"/>
    <a:srgbClr val="FF0000"/>
    <a:srgbClr val="FFFF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=""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6765" autoAdjust="0"/>
    <p:restoredTop sz="94671" autoAdjust="0"/>
  </p:normalViewPr>
  <p:slideViewPr>
    <p:cSldViewPr>
      <p:cViewPr varScale="1">
        <p:scale>
          <a:sx n="74" d="100"/>
          <a:sy n="74" d="100"/>
        </p:scale>
        <p:origin x="-1200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456"/>
    </p:cViewPr>
  </p:sorterViewPr>
  <p:notesViewPr>
    <p:cSldViewPr>
      <p:cViewPr varScale="1">
        <p:scale>
          <a:sx n="87" d="100"/>
          <a:sy n="87" d="100"/>
        </p:scale>
        <p:origin x="-2268" y="-84"/>
      </p:cViewPr>
      <p:guideLst>
        <p:guide orient="horz" pos="3090"/>
        <p:guide pos="2093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presProps" Target="presProps.xml"/><Relationship Id="rId3" Type="http://schemas.openxmlformats.org/officeDocument/2006/relationships/slide" Target="slides/slide1.xml"/><Relationship Id="rId21" Type="http://schemas.openxmlformats.org/officeDocument/2006/relationships/tableStyles" Target="tableStyles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handoutMaster" Target="handoutMasters/handoutMaster1.xml"/><Relationship Id="rId2" Type="http://schemas.openxmlformats.org/officeDocument/2006/relationships/slideMaster" Target="slideMasters/slideMaster2.xml"/><Relationship Id="rId16" Type="http://schemas.openxmlformats.org/officeDocument/2006/relationships/notesMaster" Target="notesMasters/notesMaster1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10" Type="http://schemas.openxmlformats.org/officeDocument/2006/relationships/slide" Target="slides/slide8.xml"/><Relationship Id="rId19" Type="http://schemas.openxmlformats.org/officeDocument/2006/relationships/viewProps" Target="viewProp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6.wmf"/></Relationships>
</file>

<file path=ppt/drawings/_rels/vmlDrawing2.vml.rels><?xml version="1.0" encoding="UTF-8" standalone="yes"?>
<Relationships xmlns="http://schemas.openxmlformats.org/package/2006/relationships"><Relationship Id="rId1" Type="http://schemas.openxmlformats.org/officeDocument/2006/relationships/image" Target="../media/image7.wmf"/></Relationships>
</file>

<file path=ppt/handoutMasters/_rels/handoutMaster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theme" Target="../theme/theme4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81313" cy="4905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Times New Roman" pitchFamily="18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0963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67138" y="0"/>
            <a:ext cx="2881312" cy="4905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Times New Roman" pitchFamily="18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145410" name="Rectangle 2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1793875" y="9344025"/>
            <a:ext cx="3070225" cy="5048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ctr" eaLnBrk="1" hangingPunct="1">
              <a:defRPr sz="1100" b="1">
                <a:latin typeface="Arial" charset="0"/>
              </a:defRPr>
            </a:lvl1pPr>
          </a:lstStyle>
          <a:p>
            <a:pPr>
              <a:defRPr/>
            </a:pPr>
            <a:fld id="{329E3596-5C21-45B6-9F45-75E1C82F56BD}" type="slidenum">
              <a:rPr lang="en-GB"/>
              <a:pPr>
                <a:defRPr/>
              </a:pPr>
              <a:t>‹#›</a:t>
            </a:fld>
            <a:endParaRPr lang="en-GB"/>
          </a:p>
        </p:txBody>
      </p:sp>
      <p:pic>
        <p:nvPicPr>
          <p:cNvPr id="27653" name="Picture 3" descr="BPP_blacktiny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72163" y="9461500"/>
            <a:ext cx="566737" cy="3206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4162162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02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81313" cy="4905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Times New Roman" pitchFamily="18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1203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767138" y="0"/>
            <a:ext cx="2881312" cy="4905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Times New Roman" pitchFamily="18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26628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71538" y="735013"/>
            <a:ext cx="4906962" cy="367982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51205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7413" y="4659313"/>
            <a:ext cx="4873625" cy="4416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noProof="0" smtClean="0"/>
              <a:t>Click to edit Master text styles</a:t>
            </a:r>
          </a:p>
          <a:p>
            <a:pPr lvl="1"/>
            <a:r>
              <a:rPr lang="en-US" noProof="0" smtClean="0"/>
              <a:t>Second level</a:t>
            </a:r>
          </a:p>
          <a:p>
            <a:pPr lvl="2"/>
            <a:r>
              <a:rPr lang="en-US" noProof="0" smtClean="0"/>
              <a:t>Third level</a:t>
            </a:r>
          </a:p>
          <a:p>
            <a:pPr lvl="3"/>
            <a:r>
              <a:rPr lang="en-US" noProof="0" smtClean="0"/>
              <a:t>Fourth level</a:t>
            </a:r>
          </a:p>
          <a:p>
            <a:pPr lvl="4"/>
            <a:r>
              <a:rPr lang="en-US" noProof="0" smtClean="0"/>
              <a:t>Fifth level</a:t>
            </a:r>
          </a:p>
        </p:txBody>
      </p:sp>
      <p:sp>
        <p:nvSpPr>
          <p:cNvPr id="26630" name="Rectangle 8"/>
          <p:cNvSpPr>
            <a:spLocks noChangeArrowheads="1"/>
          </p:cNvSpPr>
          <p:nvPr/>
        </p:nvSpPr>
        <p:spPr bwMode="auto">
          <a:xfrm>
            <a:off x="1793875" y="9344025"/>
            <a:ext cx="3070225" cy="5048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>
              <a:defRPr sz="2800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 sz="2800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 sz="2800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 sz="28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/>
            <a:fld id="{C4850515-E9EA-4606-8BB2-285DFAFAA650}" type="slidenum">
              <a:rPr lang="en-GB" altLang="en-US" sz="1100" b="1"/>
              <a:pPr algn="ctr" eaLnBrk="1" hangingPunct="1"/>
              <a:t>‹#›</a:t>
            </a:fld>
            <a:endParaRPr lang="en-GB" altLang="en-US" sz="1100" b="1"/>
          </a:p>
        </p:txBody>
      </p:sp>
      <p:pic>
        <p:nvPicPr>
          <p:cNvPr id="26631" name="Picture 9" descr="BPP_blacktiny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72163" y="9461500"/>
            <a:ext cx="566737" cy="3206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956482594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Times New Roman" pitchFamily="18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Times New Roman" pitchFamily="18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Times New Roman" pitchFamily="18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Times New Roman" pitchFamily="18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Times New Roman" pitchFamily="18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Line 21"/>
          <p:cNvSpPr>
            <a:spLocks noChangeShapeType="1"/>
          </p:cNvSpPr>
          <p:nvPr/>
        </p:nvSpPr>
        <p:spPr bwMode="auto">
          <a:xfrm>
            <a:off x="0" y="1052513"/>
            <a:ext cx="9144000" cy="1587"/>
          </a:xfrm>
          <a:prstGeom prst="line">
            <a:avLst/>
          </a:prstGeom>
          <a:noFill/>
          <a:ln w="127000">
            <a:solidFill>
              <a:srgbClr val="003366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4" name="Rectangle 13"/>
          <p:cNvSpPr>
            <a:spLocks noChangeArrowheads="1"/>
          </p:cNvSpPr>
          <p:nvPr/>
        </p:nvSpPr>
        <p:spPr bwMode="auto">
          <a:xfrm>
            <a:off x="0" y="0"/>
            <a:ext cx="4572000" cy="908050"/>
          </a:xfrm>
          <a:prstGeom prst="rect">
            <a:avLst/>
          </a:prstGeom>
          <a:solidFill>
            <a:srgbClr val="003366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lvl1pPr>
              <a:defRPr sz="2800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 sz="2800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 sz="2800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 sz="28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endParaRPr lang="en-GB" altLang="en-US" sz="3600">
              <a:solidFill>
                <a:srgbClr val="FFFF99"/>
              </a:solidFill>
            </a:endParaRPr>
          </a:p>
        </p:txBody>
      </p:sp>
      <p:sp>
        <p:nvSpPr>
          <p:cNvPr id="5" name="Line 23"/>
          <p:cNvSpPr>
            <a:spLocks noChangeShapeType="1"/>
          </p:cNvSpPr>
          <p:nvPr/>
        </p:nvSpPr>
        <p:spPr bwMode="auto">
          <a:xfrm>
            <a:off x="0" y="935038"/>
            <a:ext cx="9144000" cy="0"/>
          </a:xfrm>
          <a:prstGeom prst="line">
            <a:avLst/>
          </a:prstGeom>
          <a:noFill/>
          <a:ln w="38100">
            <a:solidFill>
              <a:srgbClr val="003366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pic>
        <p:nvPicPr>
          <p:cNvPr id="6" name="Picture 2" descr="Law_V2_pages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2917" b="85695"/>
          <a:stretch>
            <a:fillRect/>
          </a:stretch>
        </p:blipFill>
        <p:spPr bwMode="auto">
          <a:xfrm>
            <a:off x="4427538" y="0"/>
            <a:ext cx="4716462" cy="8874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" name="Rectangle 25"/>
          <p:cNvSpPr>
            <a:spLocks noChangeArrowheads="1"/>
          </p:cNvSpPr>
          <p:nvPr/>
        </p:nvSpPr>
        <p:spPr bwMode="auto">
          <a:xfrm>
            <a:off x="1692275" y="6110288"/>
            <a:ext cx="7451725" cy="747712"/>
          </a:xfrm>
          <a:prstGeom prst="rect">
            <a:avLst/>
          </a:prstGeom>
          <a:solidFill>
            <a:srgbClr val="003366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2800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 sz="2800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 sz="2800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 sz="28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r"/>
            <a:endParaRPr lang="en-GB" altLang="en-US" sz="500" b="1">
              <a:solidFill>
                <a:srgbClr val="000066"/>
              </a:solidFill>
            </a:endParaRPr>
          </a:p>
          <a:p>
            <a:pPr algn="ctr"/>
            <a:r>
              <a:rPr lang="en-GB" altLang="en-US" sz="1800" b="1">
                <a:solidFill>
                  <a:srgbClr val="000066"/>
                </a:solidFill>
              </a:rPr>
              <a:t>				</a:t>
            </a:r>
            <a:r>
              <a:rPr lang="en-GB" altLang="en-US" sz="2000" b="1">
                <a:solidFill>
                  <a:schemeClr val="bg1"/>
                </a:solidFill>
                <a:latin typeface="Gill Sans MT" pitchFamily="34" charset="0"/>
              </a:rPr>
              <a:t>www.bppbusiness.com</a:t>
            </a:r>
          </a:p>
          <a:p>
            <a:endParaRPr lang="en-GB" altLang="en-US" sz="1800"/>
          </a:p>
        </p:txBody>
      </p:sp>
      <p:pic>
        <p:nvPicPr>
          <p:cNvPr id="8" name="Picture 26" descr="BPP_UC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7800" y="5949950"/>
            <a:ext cx="1370013" cy="8366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9" name="Text Box 27"/>
          <p:cNvSpPr txBox="1">
            <a:spLocks noChangeArrowheads="1"/>
          </p:cNvSpPr>
          <p:nvPr/>
        </p:nvSpPr>
        <p:spPr bwMode="auto">
          <a:xfrm>
            <a:off x="36513" y="5589588"/>
            <a:ext cx="9107487" cy="3667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2800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 sz="2800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 sz="2800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 sz="28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</a:defRPr>
            </a:lvl9pPr>
          </a:lstStyle>
          <a:p>
            <a:pPr>
              <a:defRPr/>
            </a:pPr>
            <a:endParaRPr lang="en-GB" sz="1800" smtClean="0"/>
          </a:p>
        </p:txBody>
      </p:sp>
      <p:sp>
        <p:nvSpPr>
          <p:cNvPr id="205827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1763713" y="1268413"/>
            <a:ext cx="6832600" cy="1752600"/>
          </a:xfrm>
        </p:spPr>
        <p:txBody>
          <a:bodyPr/>
          <a:lstStyle>
            <a:lvl1pPr marL="0" indent="0" algn="r">
              <a:buFontTx/>
              <a:buNone/>
              <a:defRPr sz="4800"/>
            </a:lvl1pPr>
          </a:lstStyle>
          <a:p>
            <a:r>
              <a:rPr lang="en-US"/>
              <a:t>Click to edit Master subtitle style</a:t>
            </a:r>
          </a:p>
        </p:txBody>
      </p:sp>
    </p:spTree>
    <p:extLst>
      <p:ext uri="{BB962C8B-B14F-4D97-AF65-F5344CB8AC3E}">
        <p14:creationId xmlns:p14="http://schemas.microsoft.com/office/powerpoint/2010/main" val="192907090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/>
              <a:t>Slide </a:t>
            </a:r>
            <a:fld id="{1B7CEDE9-3F09-4F6B-86F4-30B8E8F1A751}" type="slidenum">
              <a:rPr lang="en-US"/>
              <a:pPr>
                <a:defRPr/>
              </a:pPr>
              <a:t>‹#›</a:t>
            </a:fld>
            <a:endParaRPr lang="en-US"/>
          </a:p>
        </p:txBody>
      </p:sp>
      <p:sp>
        <p:nvSpPr>
          <p:cNvPr id="5" name="Rectangle 11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GB" smtClean="0"/>
              <a:t>A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7270870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  <a:prstGeom prst="rect">
            <a:avLst/>
          </a:prstGeo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/>
              <a:t>Slide </a:t>
            </a:r>
            <a:fld id="{CEA9480F-2FC9-42BA-A99A-A782D7F1B24D}" type="slidenum">
              <a:rPr lang="en-US"/>
              <a:pPr>
                <a:defRPr/>
              </a:pPr>
              <a:t>‹#›</a:t>
            </a:fld>
            <a:endParaRPr lang="en-US"/>
          </a:p>
        </p:txBody>
      </p:sp>
      <p:sp>
        <p:nvSpPr>
          <p:cNvPr id="5" name="Rectangle 11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GB" smtClean="0"/>
              <a:t>A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200448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23850" y="981075"/>
            <a:ext cx="4171950" cy="482441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981075"/>
            <a:ext cx="4171950" cy="482441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/>
              <a:t>Slide </a:t>
            </a:r>
            <a:fld id="{0681825C-2644-47D3-B9C3-DFD8FC024833}" type="slidenum">
              <a:rPr lang="en-US"/>
              <a:pPr>
                <a:defRPr/>
              </a:pPr>
              <a:t>‹#›</a:t>
            </a:fld>
            <a:endParaRPr lang="en-US"/>
          </a:p>
        </p:txBody>
      </p:sp>
      <p:sp>
        <p:nvSpPr>
          <p:cNvPr id="6" name="Rectangle 11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GB" smtClean="0"/>
              <a:t>A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6344653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/>
              <a:t>Slide </a:t>
            </a:r>
            <a:fld id="{3B1EA7A1-8AD0-44D6-A897-BBF83FB786FF}" type="slidenum">
              <a:rPr lang="en-US"/>
              <a:pPr>
                <a:defRPr/>
              </a:pPr>
              <a:t>‹#›</a:t>
            </a:fld>
            <a:endParaRPr lang="en-US"/>
          </a:p>
        </p:txBody>
      </p:sp>
      <p:sp>
        <p:nvSpPr>
          <p:cNvPr id="8" name="Rectangle 11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GB" smtClean="0"/>
              <a:t>A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3671090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Rectangle 6"/>
          <p:cNvSpPr>
            <a:spLocks noGrp="1" noChangeArrowheads="1"/>
          </p:cNvSpPr>
          <p:nvPr>
            <p:ph type="sldNum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/>
              <a:t>Slide </a:t>
            </a:r>
            <a:fld id="{A2E36BB3-16F8-49A3-87F6-6F5CB2136253}" type="slidenum">
              <a:rPr lang="en-US"/>
              <a:pPr>
                <a:defRPr/>
              </a:pPr>
              <a:t>‹#›</a:t>
            </a:fld>
            <a:endParaRPr lang="en-US"/>
          </a:p>
        </p:txBody>
      </p:sp>
      <p:sp>
        <p:nvSpPr>
          <p:cNvPr id="4" name="Rectangle 11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GB" smtClean="0"/>
              <a:t>A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9497532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6"/>
          <p:cNvSpPr>
            <a:spLocks noGrp="1" noChangeArrowheads="1"/>
          </p:cNvSpPr>
          <p:nvPr>
            <p:ph type="sldNum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/>
              <a:t>Slide </a:t>
            </a:r>
            <a:fld id="{B5ADE873-9FA6-4BE7-AA78-34397C9E2879}" type="slidenum">
              <a:rPr lang="en-US"/>
              <a:pPr>
                <a:defRPr/>
              </a:pPr>
              <a:t>‹#›</a:t>
            </a:fld>
            <a:endParaRPr lang="en-US"/>
          </a:p>
        </p:txBody>
      </p:sp>
      <p:sp>
        <p:nvSpPr>
          <p:cNvPr id="3" name="Rectangle 11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GB" smtClean="0"/>
              <a:t>A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6533023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  <a:prstGeom prst="rect">
            <a:avLst/>
          </a:prstGeo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/>
              <a:t>Slide </a:t>
            </a:r>
            <a:fld id="{F024A4BB-F030-4554-BBF9-E017D8DBF63A}" type="slidenum">
              <a:rPr lang="en-US"/>
              <a:pPr>
                <a:defRPr/>
              </a:pPr>
              <a:t>‹#›</a:t>
            </a:fld>
            <a:endParaRPr lang="en-US"/>
          </a:p>
        </p:txBody>
      </p:sp>
      <p:sp>
        <p:nvSpPr>
          <p:cNvPr id="6" name="Rectangle 11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GB" smtClean="0"/>
              <a:t>A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588971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  <a:prstGeom prst="rect">
            <a:avLst/>
          </a:prstGeo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GB" noProof="0" smtClean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/>
              <a:t>Slide </a:t>
            </a:r>
            <a:fld id="{3C10321C-9298-4E5D-84AA-94DDA32713D4}" type="slidenum">
              <a:rPr lang="en-US"/>
              <a:pPr>
                <a:defRPr/>
              </a:pPr>
              <a:t>‹#›</a:t>
            </a:fld>
            <a:endParaRPr lang="en-US"/>
          </a:p>
        </p:txBody>
      </p:sp>
      <p:sp>
        <p:nvSpPr>
          <p:cNvPr id="6" name="Rectangle 11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GB" smtClean="0"/>
              <a:t>A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4366342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/>
              <a:t>Slide </a:t>
            </a:r>
            <a:fld id="{D9D4A2A6-7696-4F19-8424-A11E710E8582}" type="slidenum">
              <a:rPr lang="en-US"/>
              <a:pPr>
                <a:defRPr/>
              </a:pPr>
              <a:t>‹#›</a:t>
            </a:fld>
            <a:endParaRPr lang="en-US"/>
          </a:p>
        </p:txBody>
      </p:sp>
      <p:sp>
        <p:nvSpPr>
          <p:cNvPr id="5" name="Rectangle 11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GB" smtClean="0"/>
              <a:t>A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7941093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96075" y="274638"/>
            <a:ext cx="2124075" cy="5530850"/>
          </a:xfrm>
          <a:prstGeom prst="rect">
            <a:avLst/>
          </a:prstGeo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23850" y="274638"/>
            <a:ext cx="6219825" cy="5530850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/>
              <a:t>Slide </a:t>
            </a:r>
            <a:fld id="{FF652D86-1D03-4012-B6AD-5607D03DB5F6}" type="slidenum">
              <a:rPr lang="en-US"/>
              <a:pPr>
                <a:defRPr/>
              </a:pPr>
              <a:t>‹#›</a:t>
            </a:fld>
            <a:endParaRPr lang="en-US"/>
          </a:p>
        </p:txBody>
      </p:sp>
      <p:sp>
        <p:nvSpPr>
          <p:cNvPr id="5" name="Rectangle 11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GB" smtClean="0"/>
              <a:t>A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7761490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5"/>
          <p:cNvSpPr>
            <a:spLocks noChangeArrowheads="1"/>
          </p:cNvSpPr>
          <p:nvPr/>
        </p:nvSpPr>
        <p:spPr bwMode="auto">
          <a:xfrm>
            <a:off x="5940425" y="6237288"/>
            <a:ext cx="2724150" cy="3667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 sz="2800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 sz="2800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 sz="2800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 sz="28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1800" b="1">
                <a:solidFill>
                  <a:srgbClr val="000066"/>
                </a:solidFill>
              </a:rPr>
              <a:t>www.bppbusiness.com</a:t>
            </a:r>
          </a:p>
        </p:txBody>
      </p:sp>
      <p:sp>
        <p:nvSpPr>
          <p:cNvPr id="5" name="Rectangle 13"/>
          <p:cNvSpPr>
            <a:spLocks noChangeArrowheads="1"/>
          </p:cNvSpPr>
          <p:nvPr/>
        </p:nvSpPr>
        <p:spPr bwMode="auto">
          <a:xfrm>
            <a:off x="1692275" y="6110288"/>
            <a:ext cx="7451725" cy="747712"/>
          </a:xfrm>
          <a:prstGeom prst="rect">
            <a:avLst/>
          </a:prstGeom>
          <a:solidFill>
            <a:srgbClr val="003366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2800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 sz="2800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 sz="2800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 sz="28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r"/>
            <a:endParaRPr lang="en-GB" altLang="en-US" sz="500" b="1">
              <a:solidFill>
                <a:srgbClr val="000066"/>
              </a:solidFill>
            </a:endParaRPr>
          </a:p>
          <a:p>
            <a:pPr algn="ctr"/>
            <a:r>
              <a:rPr lang="en-GB" altLang="en-US" sz="1800" b="1">
                <a:solidFill>
                  <a:srgbClr val="000066"/>
                </a:solidFill>
              </a:rPr>
              <a:t>				</a:t>
            </a:r>
            <a:r>
              <a:rPr lang="en-GB" altLang="en-US" sz="2000" b="1">
                <a:solidFill>
                  <a:schemeClr val="bg1"/>
                </a:solidFill>
                <a:latin typeface="Gill Sans MT" pitchFamily="34" charset="0"/>
              </a:rPr>
              <a:t>www.bppbusiness.com</a:t>
            </a:r>
          </a:p>
          <a:p>
            <a:endParaRPr lang="en-GB" altLang="en-US" sz="1800"/>
          </a:p>
        </p:txBody>
      </p:sp>
      <p:pic>
        <p:nvPicPr>
          <p:cNvPr id="6" name="Picture 14" descr="BPP_UC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7800" y="5949950"/>
            <a:ext cx="1370013" cy="8366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" name="Picture 2" descr="Law_V2_pages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2917" b="85695"/>
          <a:stretch>
            <a:fillRect/>
          </a:stretch>
        </p:blipFill>
        <p:spPr bwMode="auto">
          <a:xfrm>
            <a:off x="4427538" y="0"/>
            <a:ext cx="4716462" cy="8874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8" name="Rectangle 3"/>
          <p:cNvSpPr>
            <a:spLocks noChangeArrowheads="1"/>
          </p:cNvSpPr>
          <p:nvPr/>
        </p:nvSpPr>
        <p:spPr bwMode="auto">
          <a:xfrm>
            <a:off x="0" y="0"/>
            <a:ext cx="4572000" cy="908050"/>
          </a:xfrm>
          <a:prstGeom prst="rect">
            <a:avLst/>
          </a:prstGeom>
          <a:solidFill>
            <a:srgbClr val="003366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lvl1pPr>
              <a:defRPr sz="2800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 sz="2800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 sz="2800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 sz="28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/>
            <a:endParaRPr lang="en-GB" altLang="en-US" sz="4400">
              <a:solidFill>
                <a:schemeClr val="tx2"/>
              </a:solidFill>
            </a:endParaRPr>
          </a:p>
        </p:txBody>
      </p:sp>
      <p:sp>
        <p:nvSpPr>
          <p:cNvPr id="9" name="Line 17"/>
          <p:cNvSpPr>
            <a:spLocks noChangeShapeType="1"/>
          </p:cNvSpPr>
          <p:nvPr/>
        </p:nvSpPr>
        <p:spPr bwMode="auto">
          <a:xfrm>
            <a:off x="0" y="935038"/>
            <a:ext cx="9144000" cy="0"/>
          </a:xfrm>
          <a:prstGeom prst="line">
            <a:avLst/>
          </a:prstGeom>
          <a:noFill/>
          <a:ln w="38100">
            <a:solidFill>
              <a:srgbClr val="003366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0" name="Line 18"/>
          <p:cNvSpPr>
            <a:spLocks noChangeShapeType="1"/>
          </p:cNvSpPr>
          <p:nvPr/>
        </p:nvSpPr>
        <p:spPr bwMode="auto">
          <a:xfrm>
            <a:off x="0" y="1052513"/>
            <a:ext cx="9144000" cy="1587"/>
          </a:xfrm>
          <a:prstGeom prst="line">
            <a:avLst/>
          </a:prstGeom>
          <a:noFill/>
          <a:ln w="127000">
            <a:solidFill>
              <a:srgbClr val="003366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521218" name="Rectangle 2"/>
          <p:cNvSpPr>
            <a:spLocks noGrp="1" noChangeArrowheads="1"/>
          </p:cNvSpPr>
          <p:nvPr>
            <p:ph type="ctrTitle"/>
          </p:nvPr>
        </p:nvSpPr>
        <p:spPr bwMode="auto">
          <a:xfrm>
            <a:off x="685800" y="2130425"/>
            <a:ext cx="7772400" cy="1470025"/>
          </a:xfrm>
          <a:prstGeom prst="rect">
            <a:avLst/>
          </a:prstGeom>
          <a:noFill/>
          <a:ln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521219" name="Rectangle 3"/>
          <p:cNvSpPr>
            <a:spLocks noGrp="1" noChangeArrowheads="1"/>
          </p:cNvSpPr>
          <p:nvPr>
            <p:ph type="subTitle" idx="1"/>
          </p:nvPr>
        </p:nvSpPr>
        <p:spPr bwMode="auto">
          <a:xfrm>
            <a:off x="1371600" y="3886200"/>
            <a:ext cx="6400800" cy="1752600"/>
          </a:xfrm>
          <a:prstGeom prst="rect">
            <a:avLst/>
          </a:prstGeom>
          <a:noFill/>
          <a:ln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0" indent="0" algn="ctr">
              <a:buFontTx/>
              <a:buNone/>
              <a:defRPr/>
            </a:lvl1pPr>
          </a:lstStyle>
          <a:p>
            <a:r>
              <a:rPr lang="en-GB"/>
              <a:t>Click to edit Master subtitle style</a:t>
            </a:r>
          </a:p>
        </p:txBody>
      </p:sp>
    </p:spTree>
    <p:extLst>
      <p:ext uri="{BB962C8B-B14F-4D97-AF65-F5344CB8AC3E}">
        <p14:creationId xmlns:p14="http://schemas.microsoft.com/office/powerpoint/2010/main" val="384750410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/>
          <a:lstStyle/>
          <a:p>
            <a:r>
              <a:rPr lang="en-GB" smtClean="0"/>
              <a:t>A</a:t>
            </a:r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/>
          <a:lstStyle/>
          <a:p>
            <a:fld id="{0E8FC116-AF70-4F93-AF23-13CDE8E2ECFF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3502214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3.jpeg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2.jpeg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323850" y="981075"/>
            <a:ext cx="8496300" cy="48244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smtClean="0"/>
              <a:t>Click to edit Master text styles</a:t>
            </a:r>
          </a:p>
          <a:p>
            <a:pPr lvl="1"/>
            <a:r>
              <a:rPr lang="en-US" altLang="en-US" smtClean="0"/>
              <a:t>Second level</a:t>
            </a:r>
          </a:p>
          <a:p>
            <a:pPr lvl="2"/>
            <a:r>
              <a:rPr lang="en-US" altLang="en-US" smtClean="0"/>
              <a:t>Third level</a:t>
            </a:r>
          </a:p>
          <a:p>
            <a:pPr lvl="3"/>
            <a:r>
              <a:rPr lang="en-US" altLang="en-US" smtClean="0"/>
              <a:t>Fourth level</a:t>
            </a:r>
          </a:p>
          <a:p>
            <a:pPr lvl="4"/>
            <a:r>
              <a:rPr lang="en-US" altLang="en-US" smtClean="0"/>
              <a:t>Fifth level</a:t>
            </a:r>
          </a:p>
        </p:txBody>
      </p:sp>
      <p:sp>
        <p:nvSpPr>
          <p:cNvPr id="204806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250825" y="6337300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400" b="1">
                <a:solidFill>
                  <a:schemeClr val="accent2"/>
                </a:solidFill>
                <a:latin typeface="Arial" charset="0"/>
              </a:defRPr>
            </a:lvl1pPr>
          </a:lstStyle>
          <a:p>
            <a:pPr>
              <a:defRPr/>
            </a:pPr>
            <a:r>
              <a:rPr lang="en-US"/>
              <a:t>Slide </a:t>
            </a:r>
            <a:fld id="{3BAD7CD5-3ABE-47F6-9DCF-72191D7520D5}" type="slidenum">
              <a:rPr lang="en-US"/>
              <a:pPr>
                <a:defRPr/>
              </a:pPr>
              <a:t>‹#›</a:t>
            </a:fld>
            <a:endParaRPr lang="en-US"/>
          </a:p>
        </p:txBody>
      </p:sp>
      <p:pic>
        <p:nvPicPr>
          <p:cNvPr id="1028" name="Picture 10" descr="BPP_cmyk"/>
          <p:cNvPicPr>
            <a:picLocks noChangeAspect="1" noChangeArrowheads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40650" y="5994400"/>
            <a:ext cx="1101725" cy="6413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04811" name="Rectangle 11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 b="1">
                <a:solidFill>
                  <a:schemeClr val="accent2"/>
                </a:solidFill>
                <a:latin typeface="Arial" charset="0"/>
              </a:defRPr>
            </a:lvl1pPr>
          </a:lstStyle>
          <a:p>
            <a:pPr>
              <a:defRPr/>
            </a:pPr>
            <a:r>
              <a:rPr lang="en-GB" smtClean="0"/>
              <a:t>A</a:t>
            </a:r>
            <a:endParaRPr lang="en-GB"/>
          </a:p>
        </p:txBody>
      </p:sp>
      <p:sp>
        <p:nvSpPr>
          <p:cNvPr id="1030" name="Rectangle 3"/>
          <p:cNvSpPr>
            <a:spLocks noChangeArrowheads="1"/>
          </p:cNvSpPr>
          <p:nvPr/>
        </p:nvSpPr>
        <p:spPr bwMode="auto">
          <a:xfrm>
            <a:off x="0" y="0"/>
            <a:ext cx="4572000" cy="908050"/>
          </a:xfrm>
          <a:prstGeom prst="rect">
            <a:avLst/>
          </a:prstGeom>
          <a:solidFill>
            <a:srgbClr val="003366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lvl1pPr>
              <a:defRPr sz="2800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 sz="2800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 sz="2800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 sz="28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endParaRPr lang="en-GB" altLang="en-US" sz="3600">
              <a:solidFill>
                <a:srgbClr val="FFFF99"/>
              </a:solidFill>
            </a:endParaRPr>
          </a:p>
        </p:txBody>
      </p:sp>
      <p:sp>
        <p:nvSpPr>
          <p:cNvPr id="1031" name="Line 13"/>
          <p:cNvSpPr>
            <a:spLocks noChangeShapeType="1"/>
          </p:cNvSpPr>
          <p:nvPr/>
        </p:nvSpPr>
        <p:spPr bwMode="auto">
          <a:xfrm>
            <a:off x="0" y="935038"/>
            <a:ext cx="9144000" cy="0"/>
          </a:xfrm>
          <a:prstGeom prst="line">
            <a:avLst/>
          </a:prstGeom>
          <a:noFill/>
          <a:ln w="38100">
            <a:solidFill>
              <a:srgbClr val="003366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pic>
        <p:nvPicPr>
          <p:cNvPr id="1032" name="Picture 2" descr="Law_V2_pages4"/>
          <p:cNvPicPr>
            <a:picLocks noChangeAspect="1" noChangeArrowheads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2917" b="85695"/>
          <a:stretch>
            <a:fillRect/>
          </a:stretch>
        </p:blipFill>
        <p:spPr bwMode="auto">
          <a:xfrm>
            <a:off x="4427538" y="0"/>
            <a:ext cx="4716462" cy="8874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033" name="Rectangle 15"/>
          <p:cNvSpPr>
            <a:spLocks noChangeArrowheads="1"/>
          </p:cNvSpPr>
          <p:nvPr/>
        </p:nvSpPr>
        <p:spPr bwMode="auto">
          <a:xfrm>
            <a:off x="1692275" y="5957888"/>
            <a:ext cx="7451725" cy="900112"/>
          </a:xfrm>
          <a:prstGeom prst="rect">
            <a:avLst/>
          </a:prstGeom>
          <a:solidFill>
            <a:srgbClr val="003366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2800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 sz="2800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 sz="2800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 sz="28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r" eaLnBrk="1" hangingPunct="1">
              <a:spcBef>
                <a:spcPct val="50000"/>
              </a:spcBef>
            </a:pPr>
            <a:endParaRPr lang="en-GB" altLang="en-US" sz="500" b="1">
              <a:solidFill>
                <a:srgbClr val="000066"/>
              </a:solidFill>
            </a:endParaRPr>
          </a:p>
          <a:p>
            <a:pPr algn="ctr" eaLnBrk="1" hangingPunct="1">
              <a:spcBef>
                <a:spcPct val="50000"/>
              </a:spcBef>
            </a:pPr>
            <a:r>
              <a:rPr lang="en-GB" altLang="en-US" sz="1800" b="1">
                <a:solidFill>
                  <a:srgbClr val="000066"/>
                </a:solidFill>
              </a:rPr>
              <a:t>				</a:t>
            </a:r>
            <a:r>
              <a:rPr lang="en-GB" altLang="en-US" sz="2000" b="1">
                <a:solidFill>
                  <a:schemeClr val="bg1"/>
                </a:solidFill>
                <a:latin typeface="Gill Sans MT" pitchFamily="34" charset="0"/>
              </a:rPr>
              <a:t>www.bppbusiness.com</a:t>
            </a:r>
          </a:p>
          <a:p>
            <a:pPr algn="ctr" eaLnBrk="1" hangingPunct="1">
              <a:spcBef>
                <a:spcPct val="50000"/>
              </a:spcBef>
            </a:pPr>
            <a:endParaRPr lang="en-GB" altLang="en-US" sz="1200" b="1">
              <a:solidFill>
                <a:schemeClr val="bg1"/>
              </a:solidFill>
              <a:latin typeface="Gill Sans MT" pitchFamily="34" charset="0"/>
            </a:endParaRPr>
          </a:p>
        </p:txBody>
      </p:sp>
      <p:pic>
        <p:nvPicPr>
          <p:cNvPr id="1034" name="Picture 16" descr="BPP_UC"/>
          <p:cNvPicPr>
            <a:picLocks noChangeAspect="1" noChangeArrowheads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1288" y="5954713"/>
            <a:ext cx="1370012" cy="8366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035" name="Text Box 17"/>
          <p:cNvSpPr txBox="1">
            <a:spLocks noChangeArrowheads="1"/>
          </p:cNvSpPr>
          <p:nvPr/>
        </p:nvSpPr>
        <p:spPr bwMode="auto">
          <a:xfrm>
            <a:off x="0" y="5594350"/>
            <a:ext cx="9107488" cy="3667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2800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 sz="2800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 sz="2800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 sz="28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50000"/>
              </a:spcBef>
              <a:defRPr/>
            </a:pPr>
            <a:endParaRPr lang="en-GB" sz="1800" smtClean="0"/>
          </a:p>
        </p:txBody>
      </p:sp>
      <p:sp>
        <p:nvSpPr>
          <p:cNvPr id="1036" name="Line 19"/>
          <p:cNvSpPr>
            <a:spLocks noChangeShapeType="1"/>
          </p:cNvSpPr>
          <p:nvPr/>
        </p:nvSpPr>
        <p:spPr bwMode="auto">
          <a:xfrm>
            <a:off x="0" y="1052513"/>
            <a:ext cx="9144000" cy="1587"/>
          </a:xfrm>
          <a:prstGeom prst="line">
            <a:avLst/>
          </a:prstGeom>
          <a:noFill/>
          <a:ln w="127000">
            <a:solidFill>
              <a:srgbClr val="003366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32" r:id="rId1"/>
    <p:sldLayoutId id="2147483833" r:id="rId2"/>
    <p:sldLayoutId id="2147483834" r:id="rId3"/>
    <p:sldLayoutId id="2147483835" r:id="rId4"/>
    <p:sldLayoutId id="2147483836" r:id="rId5"/>
    <p:sldLayoutId id="2147483837" r:id="rId6"/>
    <p:sldLayoutId id="2147483838" r:id="rId7"/>
    <p:sldLayoutId id="2147483839" r:id="rId8"/>
    <p:sldLayoutId id="2147483840" r:id="rId9"/>
    <p:sldLayoutId id="2147483841" r:id="rId10"/>
    <p:sldLayoutId id="2147483842" r:id="rId11"/>
  </p:sldLayoutIdLst>
  <p:hf sldNum="0" hdr="0" dt="0"/>
  <p:txStyles>
    <p:titleStyle>
      <a:lvl1pPr algn="l" rtl="0" eaLnBrk="0" fontAlgn="base" hangingPunct="0">
        <a:spcBef>
          <a:spcPct val="0"/>
        </a:spcBef>
        <a:spcAft>
          <a:spcPct val="0"/>
        </a:spcAft>
        <a:defRPr sz="3600">
          <a:solidFill>
            <a:srgbClr val="FFFF99"/>
          </a:soli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3600">
          <a:solidFill>
            <a:srgbClr val="FFFF99"/>
          </a:solidFill>
          <a:latin typeface="Arial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3600">
          <a:solidFill>
            <a:srgbClr val="FFFF99"/>
          </a:solidFill>
          <a:latin typeface="Arial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3600">
          <a:solidFill>
            <a:srgbClr val="FFFF99"/>
          </a:solidFill>
          <a:latin typeface="Arial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3600">
          <a:solidFill>
            <a:srgbClr val="FFFF99"/>
          </a:solidFill>
          <a:latin typeface="Arial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3600">
          <a:solidFill>
            <a:srgbClr val="FFFF99"/>
          </a:solidFill>
          <a:latin typeface="Arial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3600">
          <a:solidFill>
            <a:srgbClr val="FFFF99"/>
          </a:solidFill>
          <a:latin typeface="Arial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3600">
          <a:solidFill>
            <a:srgbClr val="FFFF99"/>
          </a:solidFill>
          <a:latin typeface="Arial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3600">
          <a:solidFill>
            <a:srgbClr val="FFFF99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accent2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accent2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accent2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accent2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accent2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accent2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accent2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accent2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accent2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843" r:id="rId1"/>
    <p:sldLayoutId id="2147483845" r:id="rId2"/>
  </p:sldLayoutIdLst>
  <p:hf sldNum="0" hdr="0" dt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Arial" charset="0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Arial" charset="0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Arial" charset="0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Arial" charset="0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Arial" charset="0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Layout" Target="../slideLayouts/slideLayout12.xml"/><Relationship Id="rId1" Type="http://schemas.openxmlformats.org/officeDocument/2006/relationships/vmlDrawing" Target="../drawings/vmlDrawing1.vml"/><Relationship Id="rId5" Type="http://schemas.openxmlformats.org/officeDocument/2006/relationships/image" Target="../media/image6.wmf"/><Relationship Id="rId4" Type="http://schemas.openxmlformats.org/officeDocument/2006/relationships/oleObject" Target="../embeddings/oleObject1.bin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audio" Target="../media/audio2.wav"/><Relationship Id="rId2" Type="http://schemas.openxmlformats.org/officeDocument/2006/relationships/slideLayout" Target="../slideLayouts/slideLayout13.xml"/><Relationship Id="rId1" Type="http://schemas.openxmlformats.org/officeDocument/2006/relationships/vmlDrawing" Target="../drawings/vmlDrawing2.vml"/><Relationship Id="rId5" Type="http://schemas.openxmlformats.org/officeDocument/2006/relationships/image" Target="../media/image7.wmf"/><Relationship Id="rId4" Type="http://schemas.openxmlformats.org/officeDocument/2006/relationships/oleObject" Target="../embeddings/oleObject2.bin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3" name="Rectangle 1027"/>
          <p:cNvSpPr>
            <a:spLocks noGrp="1" noChangeArrowheads="1"/>
          </p:cNvSpPr>
          <p:nvPr>
            <p:ph type="subTitle" idx="1"/>
          </p:nvPr>
        </p:nvSpPr>
        <p:spPr>
          <a:xfrm>
            <a:off x="1582738" y="3284538"/>
            <a:ext cx="5978525" cy="1873250"/>
          </a:xfr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defRPr/>
            </a:pPr>
            <a:r>
              <a:rPr lang="en-GB" sz="4000" b="1" dirty="0" smtClean="0">
                <a:effectLst>
                  <a:outerShdw blurRad="38100" dist="38100" dir="2700000" algn="tl">
                    <a:srgbClr val="C0C0C0"/>
                  </a:outerShdw>
                </a:effectLst>
              </a:rPr>
              <a:t>Debtors, accruals and prepayments</a:t>
            </a:r>
          </a:p>
        </p:txBody>
      </p:sp>
      <p:sp>
        <p:nvSpPr>
          <p:cNvPr id="14339" name="Title 1"/>
          <p:cNvSpPr txBox="1">
            <a:spLocks/>
          </p:cNvSpPr>
          <p:nvPr/>
        </p:nvSpPr>
        <p:spPr bwMode="auto">
          <a:xfrm>
            <a:off x="685800" y="1557338"/>
            <a:ext cx="7772400" cy="14700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lvl1pPr>
              <a:defRPr sz="2800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 sz="2800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 sz="2800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 sz="28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/>
            <a:r>
              <a:rPr lang="en-GB" sz="4400" b="1">
                <a:solidFill>
                  <a:schemeClr val="tx2"/>
                </a:solidFill>
              </a:rPr>
              <a:t>Accounting Fundamentals</a:t>
            </a:r>
          </a:p>
        </p:txBody>
      </p:sp>
      <p:pic>
        <p:nvPicPr>
          <p:cNvPr id="4" name="Picture 4"/>
          <p:cNvPicPr>
            <a:picLocks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60232" y="4581128"/>
            <a:ext cx="1676400" cy="18446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000483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1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1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1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39" presetClass="entr" presetSubtype="0" ac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1" name="Rectangle 3"/>
          <p:cNvSpPr>
            <a:spLocks noGrp="1" noChangeArrowheads="1"/>
          </p:cNvSpPr>
          <p:nvPr>
            <p:ph type="body" idx="4294967295"/>
          </p:nvPr>
        </p:nvSpPr>
        <p:spPr bwMode="auto">
          <a:xfrm>
            <a:off x="0" y="1196975"/>
            <a:ext cx="9144000" cy="4752975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  <a:defRPr/>
            </a:pPr>
            <a:r>
              <a:rPr lang="en-GB" sz="2400" b="1" smtClean="0">
                <a:effectLst>
                  <a:outerShdw blurRad="38100" dist="38100" dir="2700000" algn="tl">
                    <a:srgbClr val="C0C0C0"/>
                  </a:outerShdw>
                </a:effectLst>
                <a:latin typeface="Times New Roman" pitchFamily="18" charset="0"/>
                <a:cs typeface="Times New Roman" pitchFamily="18" charset="0"/>
              </a:rPr>
              <a:t>Debtors (</a:t>
            </a:r>
            <a:r>
              <a:rPr lang="en-GB" sz="2400" b="1" i="1" smtClean="0">
                <a:effectLst>
                  <a:outerShdw blurRad="38100" dist="38100" dir="2700000" algn="tl">
                    <a:srgbClr val="C0C0C0"/>
                  </a:outerShdw>
                </a:effectLst>
                <a:latin typeface="Times New Roman" pitchFamily="18" charset="0"/>
                <a:cs typeface="Times New Roman" pitchFamily="18" charset="0"/>
              </a:rPr>
              <a:t>trade receivables)</a:t>
            </a:r>
            <a:r>
              <a:rPr lang="en-GB" sz="2400" b="1" smtClean="0">
                <a:effectLst>
                  <a:outerShdw blurRad="38100" dist="38100" dir="2700000" algn="tl">
                    <a:srgbClr val="C0C0C0"/>
                  </a:outerShdw>
                </a:effectLst>
                <a:latin typeface="Times New Roman" pitchFamily="18" charset="0"/>
                <a:cs typeface="Times New Roman" pitchFamily="18" charset="0"/>
              </a:rPr>
              <a:t> : amounts owed by customers who buy </a:t>
            </a:r>
          </a:p>
          <a:p>
            <a:pPr>
              <a:lnSpc>
                <a:spcPct val="80000"/>
              </a:lnSpc>
              <a:buFontTx/>
              <a:buNone/>
              <a:defRPr/>
            </a:pPr>
            <a:r>
              <a:rPr lang="en-GB" sz="2400" b="1" smtClean="0">
                <a:effectLst>
                  <a:outerShdw blurRad="38100" dist="38100" dir="2700000" algn="tl">
                    <a:srgbClr val="C0C0C0"/>
                  </a:outerShdw>
                </a:effectLst>
                <a:latin typeface="Times New Roman" pitchFamily="18" charset="0"/>
                <a:cs typeface="Times New Roman" pitchFamily="18" charset="0"/>
              </a:rPr>
              <a:t>goods on credit but have not yet paid. </a:t>
            </a:r>
          </a:p>
          <a:p>
            <a:pPr algn="ctr">
              <a:lnSpc>
                <a:spcPct val="80000"/>
              </a:lnSpc>
              <a:buFontTx/>
              <a:buNone/>
              <a:defRPr/>
            </a:pPr>
            <a:r>
              <a:rPr lang="en-GB" b="1" smtClean="0">
                <a:effectLst>
                  <a:outerShdw blurRad="38100" dist="38100" dir="2700000" algn="tl">
                    <a:srgbClr val="C0C0C0"/>
                  </a:outerShdw>
                </a:effectLst>
                <a:latin typeface="Times New Roman" pitchFamily="18" charset="0"/>
                <a:cs typeface="Times New Roman" pitchFamily="18" charset="0"/>
              </a:rPr>
              <a:t>BUT</a:t>
            </a:r>
          </a:p>
          <a:p>
            <a:pPr algn="ctr">
              <a:lnSpc>
                <a:spcPct val="80000"/>
              </a:lnSpc>
              <a:buFontTx/>
              <a:buNone/>
              <a:defRPr/>
            </a:pPr>
            <a:r>
              <a:rPr lang="en-GB" sz="2400" smtClean="0">
                <a:effectLst>
                  <a:outerShdw blurRad="38100" dist="38100" dir="2700000" algn="tl">
                    <a:srgbClr val="C0C0C0"/>
                  </a:outerShdw>
                </a:effectLst>
                <a:latin typeface="Times New Roman" pitchFamily="18" charset="0"/>
                <a:cs typeface="Times New Roman" pitchFamily="18" charset="0"/>
              </a:rPr>
              <a:t>Sometimes customers never pay. </a:t>
            </a:r>
          </a:p>
          <a:p>
            <a:pPr algn="ctr">
              <a:lnSpc>
                <a:spcPct val="80000"/>
              </a:lnSpc>
              <a:buFontTx/>
              <a:buNone/>
              <a:defRPr/>
            </a:pPr>
            <a:r>
              <a:rPr lang="en-GB" sz="2400" b="1" u="sng" smtClean="0">
                <a:solidFill>
                  <a:srgbClr val="0033CC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Times New Roman" pitchFamily="18" charset="0"/>
                <a:cs typeface="Times New Roman" pitchFamily="18" charset="0"/>
              </a:rPr>
              <a:t>Bad debts</a:t>
            </a:r>
            <a:r>
              <a:rPr lang="en-GB" sz="2400" smtClean="0">
                <a:effectLst>
                  <a:outerShdw blurRad="38100" dist="38100" dir="2700000" algn="tl">
                    <a:srgbClr val="C0C0C0"/>
                  </a:outerShdw>
                </a:effectLst>
                <a:latin typeface="Times New Roman" pitchFamily="18" charset="0"/>
                <a:cs typeface="Times New Roman" pitchFamily="18" charset="0"/>
              </a:rPr>
              <a:t> are debtors who do not pay </a:t>
            </a:r>
          </a:p>
          <a:p>
            <a:pPr algn="ctr">
              <a:lnSpc>
                <a:spcPct val="80000"/>
              </a:lnSpc>
              <a:buFontTx/>
              <a:buNone/>
              <a:defRPr/>
            </a:pPr>
            <a:r>
              <a:rPr lang="en-GB" sz="2400" smtClean="0">
                <a:effectLst>
                  <a:outerShdw blurRad="38100" dist="38100" dir="2700000" algn="tl">
                    <a:srgbClr val="C0C0C0"/>
                  </a:outerShdw>
                </a:effectLst>
                <a:latin typeface="Times New Roman" pitchFamily="18" charset="0"/>
                <a:cs typeface="Times New Roman" pitchFamily="18" charset="0"/>
              </a:rPr>
              <a:t> their accounts. </a:t>
            </a:r>
          </a:p>
          <a:p>
            <a:pPr>
              <a:lnSpc>
                <a:spcPct val="80000"/>
              </a:lnSpc>
              <a:buFontTx/>
              <a:buNone/>
              <a:defRPr/>
            </a:pPr>
            <a:endParaRPr lang="en-GB" sz="2400" smtClean="0">
              <a:effectLst>
                <a:outerShdw blurRad="38100" dist="38100" dir="2700000" algn="tl">
                  <a:srgbClr val="C0C0C0"/>
                </a:outerShdw>
              </a:effectLst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80000"/>
              </a:lnSpc>
              <a:buFontTx/>
              <a:buNone/>
              <a:defRPr/>
            </a:pPr>
            <a:r>
              <a:rPr lang="en-GB" sz="2400" b="1" smtClean="0">
                <a:effectLst>
                  <a:outerShdw blurRad="38100" dist="38100" dir="2700000" algn="tl">
                    <a:srgbClr val="C0C0C0"/>
                  </a:outerShdw>
                </a:effectLst>
                <a:latin typeface="Times New Roman" pitchFamily="18" charset="0"/>
                <a:cs typeface="Times New Roman" pitchFamily="18" charset="0"/>
              </a:rPr>
              <a:t>1. The debtor may be refusing to pay one of a number of invoices.</a:t>
            </a:r>
          </a:p>
          <a:p>
            <a:pPr eaLnBrk="1" hangingPunct="1">
              <a:lnSpc>
                <a:spcPct val="80000"/>
              </a:lnSpc>
              <a:buFontTx/>
              <a:buNone/>
              <a:defRPr/>
            </a:pPr>
            <a:r>
              <a:rPr lang="en-GB" sz="2400" b="1" smtClean="0">
                <a:effectLst>
                  <a:outerShdw blurRad="38100" dist="38100" dir="2700000" algn="tl">
                    <a:srgbClr val="C0C0C0"/>
                  </a:outerShdw>
                </a:effectLst>
                <a:latin typeface="Times New Roman" pitchFamily="18" charset="0"/>
                <a:cs typeface="Times New Roman" pitchFamily="18" charset="0"/>
              </a:rPr>
              <a:t>2. The debtors may be refusing to pay </a:t>
            </a:r>
            <a:r>
              <a:rPr lang="en-GB" sz="2800" b="1" u="sng" smtClean="0">
                <a:solidFill>
                  <a:schemeClr val="folHlink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Times New Roman" pitchFamily="18" charset="0"/>
                <a:cs typeface="Times New Roman" pitchFamily="18" charset="0"/>
              </a:rPr>
              <a:t>part of an invoice.</a:t>
            </a:r>
          </a:p>
          <a:p>
            <a:pPr eaLnBrk="1" hangingPunct="1">
              <a:lnSpc>
                <a:spcPct val="80000"/>
              </a:lnSpc>
              <a:buFontTx/>
              <a:buNone/>
              <a:defRPr/>
            </a:pPr>
            <a:r>
              <a:rPr lang="en-GB" sz="2400" b="1" smtClean="0">
                <a:effectLst>
                  <a:outerShdw blurRad="38100" dist="38100" dir="2700000" algn="tl">
                    <a:srgbClr val="C0C0C0"/>
                  </a:outerShdw>
                </a:effectLst>
                <a:latin typeface="Times New Roman" pitchFamily="18" charset="0"/>
                <a:cs typeface="Times New Roman" pitchFamily="18" charset="0"/>
              </a:rPr>
              <a:t>3. </a:t>
            </a:r>
            <a:r>
              <a:rPr lang="en-GB" sz="2800" b="1" u="sng" smtClean="0">
                <a:solidFill>
                  <a:schemeClr val="folHlink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Times New Roman" pitchFamily="18" charset="0"/>
                <a:cs typeface="Times New Roman" pitchFamily="18" charset="0"/>
              </a:rPr>
              <a:t>Only a proportion</a:t>
            </a:r>
            <a:r>
              <a:rPr lang="en-GB" sz="2400" b="1" smtClean="0">
                <a:effectLst>
                  <a:outerShdw blurRad="38100" dist="38100" dir="2700000" algn="tl">
                    <a:srgbClr val="C0C0C0"/>
                  </a:outerShdw>
                </a:effectLst>
                <a:latin typeface="Times New Roman" pitchFamily="18" charset="0"/>
                <a:cs typeface="Times New Roman" pitchFamily="18" charset="0"/>
              </a:rPr>
              <a:t> from a number of invoices may be paid due to business failure.</a:t>
            </a:r>
          </a:p>
          <a:p>
            <a:pPr eaLnBrk="1" hangingPunct="1">
              <a:lnSpc>
                <a:spcPct val="80000"/>
              </a:lnSpc>
              <a:buFontTx/>
              <a:buNone/>
              <a:defRPr/>
            </a:pPr>
            <a:r>
              <a:rPr lang="en-GB" sz="2400" b="1" smtClean="0">
                <a:effectLst>
                  <a:outerShdw blurRad="38100" dist="38100" dir="2700000" algn="tl">
                    <a:srgbClr val="C0C0C0"/>
                  </a:outerShdw>
                </a:effectLst>
                <a:latin typeface="Times New Roman" pitchFamily="18" charset="0"/>
                <a:cs typeface="Times New Roman" pitchFamily="18" charset="0"/>
              </a:rPr>
              <a:t>4. The debtors’ business has </a:t>
            </a:r>
            <a:r>
              <a:rPr lang="en-GB" sz="2800" b="1" u="sng" smtClean="0">
                <a:solidFill>
                  <a:schemeClr val="folHlink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Times New Roman" pitchFamily="18" charset="0"/>
                <a:cs typeface="Times New Roman" pitchFamily="18" charset="0"/>
              </a:rPr>
              <a:t>failed</a:t>
            </a:r>
            <a:r>
              <a:rPr lang="en-GB" sz="2400" b="1" smtClean="0">
                <a:effectLst>
                  <a:outerShdw blurRad="38100" dist="38100" dir="2700000" algn="tl">
                    <a:srgbClr val="C0C0C0"/>
                  </a:outerShdw>
                </a:effectLst>
                <a:latin typeface="Times New Roman" pitchFamily="18" charset="0"/>
                <a:cs typeface="Times New Roman" pitchFamily="18" charset="0"/>
              </a:rPr>
              <a:t> and nothing will be received.</a:t>
            </a:r>
          </a:p>
          <a:p>
            <a:pPr>
              <a:lnSpc>
                <a:spcPct val="80000"/>
              </a:lnSpc>
              <a:defRPr/>
            </a:pPr>
            <a:endParaRPr lang="en-GB" sz="2400" b="1" smtClean="0">
              <a:effectLst>
                <a:outerShdw blurRad="38100" dist="38100" dir="2700000" algn="tl">
                  <a:srgbClr val="C0C0C0"/>
                </a:outerShdw>
              </a:effectLst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80000"/>
              </a:lnSpc>
              <a:buFontTx/>
              <a:buNone/>
              <a:defRPr/>
            </a:pPr>
            <a:r>
              <a:rPr lang="en-GB" sz="1800" b="1" smtClean="0">
                <a:effectLst>
                  <a:outerShdw blurRad="38100" dist="38100" dir="2700000" algn="tl">
                    <a:srgbClr val="C0C0C0"/>
                  </a:outerShdw>
                </a:effectLst>
                <a:latin typeface="Times New Roman" pitchFamily="18" charset="0"/>
                <a:cs typeface="Times New Roman" pitchFamily="18" charset="0"/>
              </a:rPr>
              <a:t>.</a:t>
            </a:r>
            <a:endParaRPr lang="en-US" sz="1800" b="1" smtClean="0">
              <a:effectLst>
                <a:outerShdw blurRad="38100" dist="38100" dir="2700000" algn="tl">
                  <a:srgbClr val="C0C0C0"/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9572" name="Rectangle 4"/>
          <p:cNvSpPr>
            <a:spLocks noChangeArrowheads="1"/>
          </p:cNvSpPr>
          <p:nvPr/>
        </p:nvSpPr>
        <p:spPr bwMode="auto">
          <a:xfrm>
            <a:off x="179388" y="260350"/>
            <a:ext cx="4000500" cy="5191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99"/>
                </a:solidFill>
              </a14:hiddenFill>
            </a:ext>
            <a:ext uri="{91240B29-F687-4F45-9708-019B960494DF}">
              <a14:hiddenLine xmlns:a14="http://schemas.microsoft.com/office/drawing/2010/main" w="2857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108000" tIns="46800" rIns="90000" bIns="46800">
            <a:spAutoFit/>
          </a:bodyPr>
          <a:lstStyle/>
          <a:p>
            <a:pPr>
              <a:defRPr/>
            </a:pPr>
            <a:r>
              <a:rPr lang="en-GB" b="1">
                <a:solidFill>
                  <a:srgbClr val="FFFF00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Receivables (debtors)</a:t>
            </a:r>
            <a:r>
              <a:rPr lang="en-GB"/>
              <a:t> </a:t>
            </a:r>
            <a:endParaRPr lang="en-US" b="1">
              <a:solidFill>
                <a:srgbClr val="FFFF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433790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95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095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95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1095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095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095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957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10957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10957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10957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 nodeType="clickPar">
                      <p:stCondLst>
                        <p:cond delay="indefinite"/>
                      </p:stCondLst>
                      <p:childTnLst>
                        <p:par>
                          <p:cTn id="2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2" presetID="9" presetClass="entr" presetSubtype="0" repeatCount="4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957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4" dur="500"/>
                                        <p:tgtEl>
                                          <p:spTgt spid="10957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 nodeType="clickPar">
                      <p:stCondLst>
                        <p:cond delay="indefinite"/>
                      </p:stCondLst>
                      <p:childTnLst>
                        <p:par>
                          <p:cTn id="2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7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957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9" dur="500"/>
                                        <p:tgtEl>
                                          <p:spTgt spid="10957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 nodeType="clickPar">
                      <p:stCondLst>
                        <p:cond delay="indefinite"/>
                      </p:stCondLst>
                      <p:childTnLst>
                        <p:par>
                          <p:cTn id="3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2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957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4" dur="500"/>
                                        <p:tgtEl>
                                          <p:spTgt spid="10957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957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7" dur="500"/>
                                        <p:tgtEl>
                                          <p:spTgt spid="10957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0" presetID="38" presetClass="entr" presetSubtype="0" accel="5000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6000"/>
                                  </p:iterate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957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42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957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43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0957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957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0957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10957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 nodeType="clickPar">
                      <p:stCondLst>
                        <p:cond delay="indefinite"/>
                      </p:stCondLst>
                      <p:childTnLst>
                        <p:par>
                          <p:cTn id="4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9" presetID="38" presetClass="entr" presetSubtype="0" accel="5000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957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51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957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52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0957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957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0957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10957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 nodeType="clickPar">
                      <p:stCondLst>
                        <p:cond delay="indefinite"/>
                      </p:stCondLst>
                      <p:childTnLst>
                        <p:par>
                          <p:cTn id="5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8" presetID="38" presetClass="entr" presetSubtype="0" accel="5000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9571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60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9571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61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09571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9571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09571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109571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 nodeType="clickPar">
                      <p:stCondLst>
                        <p:cond delay="indefinite"/>
                      </p:stCondLst>
                      <p:childTnLst>
                        <p:par>
                          <p:cTn id="6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7" presetID="38" presetClass="entr" presetSubtype="0" accel="5000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3000"/>
                                  </p:iterate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9571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69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9571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70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09571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9571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09571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109571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957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44" name="Rectangle 4"/>
          <p:cNvSpPr>
            <a:spLocks noChangeArrowheads="1"/>
          </p:cNvSpPr>
          <p:nvPr/>
        </p:nvSpPr>
        <p:spPr bwMode="auto">
          <a:xfrm>
            <a:off x="179388" y="0"/>
            <a:ext cx="4321175" cy="9461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99"/>
                </a:solidFill>
              </a14:hiddenFill>
            </a:ext>
            <a:ext uri="{91240B29-F687-4F45-9708-019B960494DF}">
              <a14:hiddenLine xmlns:a14="http://schemas.microsoft.com/office/drawing/2010/main" w="2857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108000" tIns="46800" rIns="90000" bIns="46800">
            <a:spAutoFit/>
          </a:bodyPr>
          <a:lstStyle/>
          <a:p>
            <a:pPr>
              <a:defRPr/>
            </a:pPr>
            <a:r>
              <a:rPr lang="en-GB" b="1">
                <a:solidFill>
                  <a:srgbClr val="FFFF00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Writing off an irrecoverable debt</a:t>
            </a:r>
            <a:endParaRPr lang="en-US" b="1">
              <a:solidFill>
                <a:srgbClr val="FFFF00"/>
              </a:solidFill>
            </a:endParaRPr>
          </a:p>
        </p:txBody>
      </p:sp>
      <p:sp>
        <p:nvSpPr>
          <p:cNvPr id="112655" name="Rectangle 15"/>
          <p:cNvSpPr>
            <a:spLocks noGrp="1" noChangeArrowheads="1"/>
          </p:cNvSpPr>
          <p:nvPr>
            <p:ph sz="half" idx="4294967295"/>
          </p:nvPr>
        </p:nvSpPr>
        <p:spPr bwMode="auto">
          <a:xfrm>
            <a:off x="0" y="1125538"/>
            <a:ext cx="4578350" cy="49672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pPr>
              <a:buFontTx/>
              <a:buNone/>
            </a:pPr>
            <a:r>
              <a:rPr lang="en-GB" sz="2800" b="1" smtClean="0">
                <a:latin typeface="Times New Roman" pitchFamily="18" charset="0"/>
                <a:cs typeface="Times New Roman" pitchFamily="18" charset="0"/>
              </a:rPr>
              <a:t>The failure to collect the </a:t>
            </a:r>
          </a:p>
          <a:p>
            <a:pPr>
              <a:buFontTx/>
              <a:buNone/>
            </a:pPr>
            <a:r>
              <a:rPr lang="en-GB" sz="2800" b="1" smtClean="0">
                <a:latin typeface="Times New Roman" pitchFamily="18" charset="0"/>
                <a:cs typeface="Times New Roman" pitchFamily="18" charset="0"/>
              </a:rPr>
              <a:t>debt is reported as an </a:t>
            </a:r>
          </a:p>
          <a:p>
            <a:pPr>
              <a:buFontTx/>
              <a:buNone/>
            </a:pPr>
            <a:r>
              <a:rPr lang="en-GB" sz="2800" b="1" smtClean="0">
                <a:latin typeface="Times New Roman" pitchFamily="18" charset="0"/>
                <a:cs typeface="Times New Roman" pitchFamily="18" charset="0"/>
              </a:rPr>
              <a:t>expense in the P&amp;L account.</a:t>
            </a:r>
          </a:p>
          <a:p>
            <a:pPr>
              <a:buFontTx/>
              <a:buNone/>
            </a:pPr>
            <a:endParaRPr lang="en-US" sz="2800" b="1" smtClean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12656" name="Text Box 16"/>
          <p:cNvSpPr txBox="1">
            <a:spLocks noGrp="1" noChangeArrowheads="1"/>
          </p:cNvSpPr>
          <p:nvPr>
            <p:ph sz="quarter" idx="4294967295"/>
          </p:nvPr>
        </p:nvSpPr>
        <p:spPr bwMode="auto">
          <a:xfrm>
            <a:off x="4648200" y="1125538"/>
            <a:ext cx="4495800" cy="2016125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pPr algn="ctr">
              <a:spcBef>
                <a:spcPct val="0"/>
              </a:spcBef>
              <a:buFontTx/>
              <a:buNone/>
              <a:defRPr/>
            </a:pPr>
            <a:r>
              <a:rPr lang="en-GB" sz="2000" b="1" u="sng" smtClean="0">
                <a:effectLst>
                  <a:outerShdw blurRad="38100" dist="38100" dir="2700000" algn="tl">
                    <a:srgbClr val="C0C0C0"/>
                  </a:outerShdw>
                </a:effectLst>
                <a:latin typeface="Times New Roman" pitchFamily="18" charset="0"/>
                <a:cs typeface="Times New Roman" pitchFamily="18" charset="0"/>
              </a:rPr>
              <a:t>Profit &amp; Loss Account</a:t>
            </a:r>
          </a:p>
          <a:p>
            <a:pPr>
              <a:spcBef>
                <a:spcPct val="0"/>
              </a:spcBef>
              <a:buFontTx/>
              <a:buNone/>
              <a:defRPr/>
            </a:pPr>
            <a:r>
              <a:rPr lang="en-US" sz="2000" b="1" u="sng" smtClean="0">
                <a:latin typeface="Times New Roman" pitchFamily="18" charset="0"/>
                <a:cs typeface="Times New Roman" pitchFamily="18" charset="0"/>
              </a:rPr>
              <a:t>Less expenses:</a:t>
            </a:r>
          </a:p>
          <a:p>
            <a:pPr>
              <a:spcBef>
                <a:spcPct val="0"/>
              </a:spcBef>
              <a:buFontTx/>
              <a:buNone/>
              <a:defRPr/>
            </a:pPr>
            <a:r>
              <a:rPr lang="en-GB" sz="2000" b="1" smtClean="0">
                <a:latin typeface="Times New Roman" pitchFamily="18" charset="0"/>
                <a:cs typeface="Times New Roman" pitchFamily="18" charset="0"/>
              </a:rPr>
              <a:t>Rent			 	x</a:t>
            </a:r>
          </a:p>
          <a:p>
            <a:pPr>
              <a:spcBef>
                <a:spcPct val="0"/>
              </a:spcBef>
              <a:buFontTx/>
              <a:buNone/>
              <a:defRPr/>
            </a:pPr>
            <a:r>
              <a:rPr lang="en-GB" sz="2000" b="1" smtClean="0">
                <a:latin typeface="Times New Roman" pitchFamily="18" charset="0"/>
                <a:cs typeface="Times New Roman" pitchFamily="18" charset="0"/>
              </a:rPr>
              <a:t>Salaries			 	x</a:t>
            </a:r>
          </a:p>
          <a:p>
            <a:pPr>
              <a:spcBef>
                <a:spcPct val="0"/>
              </a:spcBef>
              <a:buFontTx/>
              <a:buNone/>
              <a:defRPr/>
            </a:pPr>
            <a:r>
              <a:rPr lang="en-GB" sz="2000" b="1" smtClean="0">
                <a:latin typeface="Times New Roman" pitchFamily="18" charset="0"/>
                <a:cs typeface="Times New Roman" pitchFamily="18" charset="0"/>
              </a:rPr>
              <a:t>Motor expenses			x</a:t>
            </a:r>
          </a:p>
          <a:p>
            <a:pPr>
              <a:spcBef>
                <a:spcPct val="0"/>
              </a:spcBef>
              <a:buFontTx/>
              <a:buNone/>
              <a:defRPr/>
            </a:pPr>
            <a:r>
              <a:rPr lang="en-GB" sz="2400" b="1" smtClean="0">
                <a:effectLst>
                  <a:outerShdw blurRad="38100" dist="38100" dir="2700000" algn="tl">
                    <a:srgbClr val="C0C0C0"/>
                  </a:outerShdw>
                </a:effectLst>
                <a:latin typeface="Times New Roman" pitchFamily="18" charset="0"/>
                <a:cs typeface="Times New Roman" pitchFamily="18" charset="0"/>
              </a:rPr>
              <a:t>Bad debts                    	x</a:t>
            </a:r>
          </a:p>
          <a:p>
            <a:pPr>
              <a:spcBef>
                <a:spcPct val="0"/>
              </a:spcBef>
              <a:buFontTx/>
              <a:buNone/>
              <a:defRPr/>
            </a:pPr>
            <a:r>
              <a:rPr lang="en-GB" sz="2800" smtClean="0"/>
              <a:t>							</a:t>
            </a:r>
            <a:endParaRPr lang="en-US" sz="2800" smtClean="0"/>
          </a:p>
        </p:txBody>
      </p:sp>
      <p:sp>
        <p:nvSpPr>
          <p:cNvPr id="112657" name="Rectangle 17"/>
          <p:cNvSpPr>
            <a:spLocks noChangeArrowheads="1"/>
          </p:cNvSpPr>
          <p:nvPr/>
        </p:nvSpPr>
        <p:spPr bwMode="auto">
          <a:xfrm>
            <a:off x="0" y="3398838"/>
            <a:ext cx="4392613" cy="14335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99"/>
                </a:solidFill>
              </a14:hiddenFill>
            </a:ext>
            <a:ext uri="{91240B29-F687-4F45-9708-019B960494DF}">
              <a14:hiddenLine xmlns:a14="http://schemas.microsoft.com/office/drawing/2010/main" w="2857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108000" tIns="46800" rIns="90000" bIns="46800" anchor="ctr">
            <a:spAutoFit/>
          </a:bodyPr>
          <a:lstStyle/>
          <a:p>
            <a:r>
              <a:rPr lang="en-GB" b="1">
                <a:latin typeface="Times New Roman" pitchFamily="18" charset="0"/>
                <a:cs typeface="Times New Roman" pitchFamily="18" charset="0"/>
              </a:rPr>
              <a:t>When a debt is written off, the </a:t>
            </a:r>
            <a:r>
              <a:rPr lang="en-GB" sz="3200" b="1">
                <a:solidFill>
                  <a:schemeClr val="folHlink"/>
                </a:solidFill>
                <a:latin typeface="Times New Roman" pitchFamily="18" charset="0"/>
                <a:cs typeface="Times New Roman" pitchFamily="18" charset="0"/>
              </a:rPr>
              <a:t>BS</a:t>
            </a:r>
            <a:r>
              <a:rPr lang="en-GB" b="1">
                <a:latin typeface="Times New Roman" pitchFamily="18" charset="0"/>
                <a:cs typeface="Times New Roman" pitchFamily="18" charset="0"/>
              </a:rPr>
              <a:t> value of debtors as a current asset falls.</a:t>
            </a:r>
            <a:r>
              <a:rPr lang="en-US" b="1">
                <a:latin typeface="Times New Roman" pitchFamily="18" charset="0"/>
                <a:cs typeface="Times New Roman" pitchFamily="18" charset="0"/>
              </a:rPr>
              <a:t> </a:t>
            </a:r>
          </a:p>
        </p:txBody>
      </p:sp>
      <p:sp>
        <p:nvSpPr>
          <p:cNvPr id="112659" name="Text Box 19"/>
          <p:cNvSpPr txBox="1">
            <a:spLocks noGrp="1" noChangeArrowheads="1"/>
          </p:cNvSpPr>
          <p:nvPr>
            <p:ph sz="quarter" idx="4294967295"/>
          </p:nvPr>
        </p:nvSpPr>
        <p:spPr bwMode="auto">
          <a:xfrm>
            <a:off x="4643438" y="3213100"/>
            <a:ext cx="4038600" cy="2547938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pPr algn="ctr">
              <a:spcBef>
                <a:spcPct val="0"/>
              </a:spcBef>
              <a:buFontTx/>
              <a:buNone/>
              <a:defRPr/>
            </a:pPr>
            <a:r>
              <a:rPr lang="en-US" sz="2000" b="1" u="sng" smtClean="0">
                <a:effectLst>
                  <a:outerShdw blurRad="38100" dist="38100" dir="2700000" algn="tl">
                    <a:srgbClr val="C0C0C0"/>
                  </a:outerShdw>
                </a:effectLst>
                <a:latin typeface="Times New Roman" pitchFamily="18" charset="0"/>
                <a:cs typeface="Times New Roman" pitchFamily="18" charset="0"/>
              </a:rPr>
              <a:t>Balance Sheet</a:t>
            </a:r>
          </a:p>
          <a:p>
            <a:pPr>
              <a:spcBef>
                <a:spcPct val="0"/>
              </a:spcBef>
              <a:buFontTx/>
              <a:buNone/>
              <a:defRPr/>
            </a:pPr>
            <a:r>
              <a:rPr lang="en-GB" sz="2000" b="1" u="sng" smtClean="0">
                <a:solidFill>
                  <a:schemeClr val="folHlink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Times New Roman" pitchFamily="18" charset="0"/>
                <a:cs typeface="Times New Roman" pitchFamily="18" charset="0"/>
              </a:rPr>
              <a:t>Fixed assets</a:t>
            </a:r>
          </a:p>
          <a:p>
            <a:pPr>
              <a:spcBef>
                <a:spcPct val="0"/>
              </a:spcBef>
              <a:buFontTx/>
              <a:buNone/>
              <a:defRPr/>
            </a:pPr>
            <a:endParaRPr lang="en-GB" sz="2000" b="1" u="sng" smtClean="0">
              <a:solidFill>
                <a:srgbClr val="0033CC"/>
              </a:solidFill>
              <a:effectLst>
                <a:outerShdw blurRad="38100" dist="38100" dir="2700000" algn="tl">
                  <a:srgbClr val="C0C0C0"/>
                </a:outerShdw>
              </a:effectLst>
              <a:latin typeface="Times New Roman" pitchFamily="18" charset="0"/>
              <a:cs typeface="Times New Roman" pitchFamily="18" charset="0"/>
            </a:endParaRPr>
          </a:p>
          <a:p>
            <a:pPr>
              <a:spcBef>
                <a:spcPct val="0"/>
              </a:spcBef>
              <a:buFontTx/>
              <a:buNone/>
              <a:defRPr/>
            </a:pPr>
            <a:r>
              <a:rPr lang="en-GB" sz="2000" b="1" u="sng" smtClean="0">
                <a:solidFill>
                  <a:srgbClr val="0033CC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Times New Roman" pitchFamily="18" charset="0"/>
                <a:cs typeface="Times New Roman" pitchFamily="18" charset="0"/>
              </a:rPr>
              <a:t>Current assets</a:t>
            </a:r>
          </a:p>
          <a:p>
            <a:pPr>
              <a:spcBef>
                <a:spcPct val="0"/>
              </a:spcBef>
              <a:buFontTx/>
              <a:buNone/>
              <a:defRPr/>
            </a:pPr>
            <a:r>
              <a:rPr lang="en-US" sz="2000" b="1" smtClean="0">
                <a:latin typeface="Times New Roman" pitchFamily="18" charset="0"/>
                <a:cs typeface="Times New Roman" pitchFamily="18" charset="0"/>
              </a:rPr>
              <a:t>    Stock				x</a:t>
            </a:r>
          </a:p>
          <a:p>
            <a:pPr>
              <a:spcBef>
                <a:spcPct val="0"/>
              </a:spcBef>
              <a:buFontTx/>
              <a:buNone/>
              <a:defRPr/>
            </a:pPr>
            <a:r>
              <a:rPr lang="en-US" sz="2000" b="1" smtClean="0">
                <a:latin typeface="Times New Roman" pitchFamily="18" charset="0"/>
                <a:cs typeface="Times New Roman" pitchFamily="18" charset="0"/>
              </a:rPr>
              <a:t>    </a:t>
            </a:r>
            <a:r>
              <a:rPr lang="en-US" sz="2000" b="1" smtClean="0">
                <a:solidFill>
                  <a:srgbClr val="0033CC"/>
                </a:solidFill>
                <a:latin typeface="Times New Roman" pitchFamily="18" charset="0"/>
                <a:cs typeface="Times New Roman" pitchFamily="18" charset="0"/>
              </a:rPr>
              <a:t>Debtors 		x</a:t>
            </a:r>
          </a:p>
          <a:p>
            <a:pPr>
              <a:spcBef>
                <a:spcPct val="0"/>
              </a:spcBef>
              <a:buFontTx/>
              <a:buNone/>
              <a:defRPr/>
            </a:pPr>
            <a:r>
              <a:rPr lang="en-US" sz="2000" b="1" smtClean="0">
                <a:solidFill>
                  <a:srgbClr val="0033CC"/>
                </a:solidFill>
                <a:latin typeface="Times New Roman" pitchFamily="18" charset="0"/>
                <a:cs typeface="Times New Roman" pitchFamily="18" charset="0"/>
              </a:rPr>
              <a:t>    </a:t>
            </a:r>
            <a:r>
              <a:rPr lang="en-US" sz="2000" b="1" u="sng" smtClean="0">
                <a:solidFill>
                  <a:srgbClr val="0033CC"/>
                </a:solidFill>
                <a:latin typeface="Times New Roman" pitchFamily="18" charset="0"/>
                <a:cs typeface="Times New Roman" pitchFamily="18" charset="0"/>
              </a:rPr>
              <a:t>Less</a:t>
            </a:r>
            <a:r>
              <a:rPr lang="en-US" sz="2000" b="1" smtClean="0">
                <a:solidFill>
                  <a:srgbClr val="0033CC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2000" b="1" u="sng" smtClean="0">
                <a:solidFill>
                  <a:srgbClr val="0033CC"/>
                </a:solidFill>
                <a:latin typeface="Times New Roman" pitchFamily="18" charset="0"/>
                <a:cs typeface="Times New Roman" pitchFamily="18" charset="0"/>
              </a:rPr>
              <a:t>bad debts</a:t>
            </a:r>
            <a:r>
              <a:rPr lang="en-US" sz="2000" b="1" smtClean="0">
                <a:solidFill>
                  <a:srgbClr val="0033CC"/>
                </a:solidFill>
                <a:latin typeface="Times New Roman" pitchFamily="18" charset="0"/>
                <a:cs typeface="Times New Roman" pitchFamily="18" charset="0"/>
              </a:rPr>
              <a:t>             </a:t>
            </a:r>
            <a:r>
              <a:rPr lang="en-US" sz="2000" b="1" u="sng" smtClean="0">
                <a:solidFill>
                  <a:srgbClr val="0033CC"/>
                </a:solidFill>
                <a:latin typeface="Times New Roman" pitchFamily="18" charset="0"/>
                <a:cs typeface="Times New Roman" pitchFamily="18" charset="0"/>
              </a:rPr>
              <a:t>(x)           x</a:t>
            </a:r>
            <a:endParaRPr lang="en-US" sz="2000" b="1" smtClean="0">
              <a:solidFill>
                <a:srgbClr val="0033CC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spcBef>
                <a:spcPct val="0"/>
              </a:spcBef>
              <a:buFontTx/>
              <a:buNone/>
              <a:defRPr/>
            </a:pPr>
            <a:r>
              <a:rPr lang="en-GB" sz="2000" b="1" smtClean="0">
                <a:latin typeface="Times New Roman" pitchFamily="18" charset="0"/>
                <a:cs typeface="Times New Roman" pitchFamily="18" charset="0"/>
              </a:rPr>
              <a:t>    Cash at bank			x</a:t>
            </a:r>
            <a:endParaRPr lang="en-US" sz="2000" b="1" smtClean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878973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126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54" presetClass="entr" presetSubtype="0" ac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5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11265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1265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11265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11265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11265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54" presetClass="entr" presetSubtype="0" accel="10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5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11265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11265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11265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11265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11265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54" presetClass="entr" presetSubtype="0" accel="10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5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11265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11265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11265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11265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11265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 nodeType="clickPar">
                      <p:stCondLst>
                        <p:cond delay="indefinite"/>
                      </p:stCondLst>
                      <p:childTnLst>
                        <p:par>
                          <p:cTn id="3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3" presetID="54" presetClass="entr" presetSubtype="0" ac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5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11265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11265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11265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11265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11265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 nodeType="clickPar">
                      <p:stCondLst>
                        <p:cond delay="indefinite"/>
                      </p:stCondLst>
                      <p:childTnLst>
                        <p:par>
                          <p:cTn id="4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2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5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11265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11265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11265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 nodeType="clickPar">
                      <p:stCondLst>
                        <p:cond delay="indefinite"/>
                      </p:stCondLst>
                      <p:childTnLst>
                        <p:par>
                          <p:cTn id="4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9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5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1000"/>
                                        <p:tgtEl>
                                          <p:spTgt spid="11265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11265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11265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 nodeType="clickPar">
                      <p:stCondLst>
                        <p:cond delay="indefinite"/>
                      </p:stCondLst>
                      <p:childTnLst>
                        <p:par>
                          <p:cTn id="5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6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5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8" dur="1000"/>
                                        <p:tgtEl>
                                          <p:spTgt spid="11265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11265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11265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 nodeType="clickPar">
                      <p:stCondLst>
                        <p:cond delay="indefinite"/>
                      </p:stCondLst>
                      <p:childTnLst>
                        <p:par>
                          <p:cTn id="6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3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5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5" dur="1000"/>
                                        <p:tgtEl>
                                          <p:spTgt spid="11265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11265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1000" fill="hold"/>
                                        <p:tgtEl>
                                          <p:spTgt spid="11265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 nodeType="clickPar">
                      <p:stCondLst>
                        <p:cond delay="indefinite"/>
                      </p:stCondLst>
                      <p:childTnLst>
                        <p:par>
                          <p:cTn id="6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70" presetID="3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5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2" dur="800" decel="100000"/>
                                        <p:tgtEl>
                                          <p:spTgt spid="11265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3" dur="800" decel="100000" fill="hold"/>
                                        <p:tgtEl>
                                          <p:spTgt spid="11265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800" decel="100000" fill="hold"/>
                                        <p:tgtEl>
                                          <p:spTgt spid="11265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800" decel="100000" fill="hold"/>
                                        <p:tgtEl>
                                          <p:spTgt spid="11265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1265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1265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 nodeType="clickPar">
                      <p:stCondLst>
                        <p:cond delay="indefinite"/>
                      </p:stCondLst>
                      <p:childTnLst>
                        <p:par>
                          <p:cTn id="7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80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5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2" dur="1000"/>
                                        <p:tgtEl>
                                          <p:spTgt spid="11265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3" dur="1000" fill="hold"/>
                                        <p:tgtEl>
                                          <p:spTgt spid="11265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1000" fill="hold"/>
                                        <p:tgtEl>
                                          <p:spTgt spid="11265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 nodeType="clickPar">
                      <p:stCondLst>
                        <p:cond delay="indefinite"/>
                      </p:stCondLst>
                      <p:childTnLst>
                        <p:par>
                          <p:cTn id="8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87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5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9" dur="500" fill="hold"/>
                                        <p:tgtEl>
                                          <p:spTgt spid="11265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500" fill="hold"/>
                                        <p:tgtEl>
                                          <p:spTgt spid="11265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 nodeType="clickPar">
                      <p:stCondLst>
                        <p:cond delay="indefinite"/>
                      </p:stCondLst>
                      <p:childTnLst>
                        <p:par>
                          <p:cTn id="9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3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5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5" dur="1000"/>
                                        <p:tgtEl>
                                          <p:spTgt spid="11265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6" dur="1000" fill="hold"/>
                                        <p:tgtEl>
                                          <p:spTgt spid="11265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7" dur="1000" fill="hold"/>
                                        <p:tgtEl>
                                          <p:spTgt spid="11265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 nodeType="clickPar">
                      <p:stCondLst>
                        <p:cond delay="indefinite"/>
                      </p:stCondLst>
                      <p:childTnLst>
                        <p:par>
                          <p:cTn id="9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0" presetID="3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5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2" dur="800" decel="100000"/>
                                        <p:tgtEl>
                                          <p:spTgt spid="11265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3" dur="800" decel="100000" fill="hold"/>
                                        <p:tgtEl>
                                          <p:spTgt spid="11265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4" dur="800" decel="100000" fill="hold"/>
                                        <p:tgtEl>
                                          <p:spTgt spid="11265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5" dur="800" decel="100000" fill="hold"/>
                                        <p:tgtEl>
                                          <p:spTgt spid="11265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1265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1265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 nodeType="clickPar">
                      <p:stCondLst>
                        <p:cond delay="indefinite"/>
                      </p:stCondLst>
                      <p:childTnLst>
                        <p:par>
                          <p:cTn id="10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0" presetID="3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5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2" dur="800" decel="100000"/>
                                        <p:tgtEl>
                                          <p:spTgt spid="11265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3" dur="800" decel="100000" fill="hold"/>
                                        <p:tgtEl>
                                          <p:spTgt spid="11265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4" dur="800" decel="100000" fill="hold"/>
                                        <p:tgtEl>
                                          <p:spTgt spid="11265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5" dur="800" decel="100000" fill="hold"/>
                                        <p:tgtEl>
                                          <p:spTgt spid="11265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6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1265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7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1265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8" fill="hold" nodeType="clickPar">
                      <p:stCondLst>
                        <p:cond delay="indefinite"/>
                      </p:stCondLst>
                      <p:childTnLst>
                        <p:par>
                          <p:cTn id="1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0" presetID="54" presetClass="entr" presetSubtype="0" ac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5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2" dur="500" fill="hold"/>
                                        <p:tgtEl>
                                          <p:spTgt spid="11265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3" dur="500" fill="hold"/>
                                        <p:tgtEl>
                                          <p:spTgt spid="11265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4" dur="500" fill="hold"/>
                                        <p:tgtEl>
                                          <p:spTgt spid="11265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5" dur="500" fill="hold"/>
                                        <p:tgtEl>
                                          <p:spTgt spid="11265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6" dur="500"/>
                                        <p:tgtEl>
                                          <p:spTgt spid="11265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7" fill="hold" nodeType="clickPar">
                      <p:stCondLst>
                        <p:cond delay="indefinite"/>
                      </p:stCondLst>
                      <p:childTnLst>
                        <p:par>
                          <p:cTn id="1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9" presetID="48" presetClass="entr" presetSubtype="0" ac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5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1" dur="1000" fill="hold"/>
                                        <p:tgtEl>
                                          <p:spTgt spid="11265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2" dur="1000" fill="hold"/>
                                        <p:tgtEl>
                                          <p:spTgt spid="11265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1"/>
                                          </p:val>
                                        </p:tav>
                                        <p:tav tm="50000">
                                          <p:val>
                                            <p:fltVal val="0.9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3" dur="1000" fill="hold"/>
                                        <p:tgtEl>
                                          <p:spTgt spid="11265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4" dur="1000"/>
                                        <p:tgtEl>
                                          <p:spTgt spid="11265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5" fill="hold" nodeType="clickPar">
                      <p:stCondLst>
                        <p:cond delay="indefinite"/>
                      </p:stCondLst>
                      <p:childTnLst>
                        <p:par>
                          <p:cTn id="13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7" presetID="38" presetClass="entr" presetSubtype="0" accel="5000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"/>
                                  </p:iterate>
                                  <p:childTnLst>
                                    <p:set>
                                      <p:cBhvr>
                                        <p:cTn id="1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5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139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5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140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1265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1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5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2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1265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3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11265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4" fill="hold" nodeType="clickPar">
                      <p:stCondLst>
                        <p:cond delay="indefinite"/>
                      </p:stCondLst>
                      <p:childTnLst>
                        <p:par>
                          <p:cTn id="14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46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5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48" dur="500"/>
                                        <p:tgtEl>
                                          <p:spTgt spid="11265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2644" grpId="0"/>
      <p:bldP spid="112657" grpId="0" build="allAtOnce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5716" name="Rectangle 4"/>
          <p:cNvSpPr>
            <a:spLocks noChangeArrowheads="1"/>
          </p:cNvSpPr>
          <p:nvPr/>
        </p:nvSpPr>
        <p:spPr bwMode="auto">
          <a:xfrm>
            <a:off x="0" y="0"/>
            <a:ext cx="4500563" cy="8223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99"/>
                </a:solidFill>
              </a14:hiddenFill>
            </a:ext>
            <a:ext uri="{91240B29-F687-4F45-9708-019B960494DF}">
              <a14:hiddenLine xmlns:a14="http://schemas.microsoft.com/office/drawing/2010/main" w="2857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108000" tIns="46800" rIns="90000" bIns="46800">
            <a:spAutoFit/>
          </a:bodyPr>
          <a:lstStyle/>
          <a:p>
            <a:pPr>
              <a:defRPr/>
            </a:pPr>
            <a:r>
              <a:rPr lang="en-GB" sz="2400" b="1">
                <a:solidFill>
                  <a:srgbClr val="FFFF00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Irrecoverable debt written off and subsequently paid</a:t>
            </a:r>
            <a:endParaRPr lang="en-US" sz="2400" b="1">
              <a:solidFill>
                <a:srgbClr val="FFFF00"/>
              </a:solidFill>
              <a:effectLst>
                <a:outerShdw blurRad="38100" dist="38100" dir="2700000" algn="tl">
                  <a:srgbClr val="C0C0C0"/>
                </a:outerShdw>
              </a:effectLst>
            </a:endParaRPr>
          </a:p>
        </p:txBody>
      </p:sp>
      <p:sp>
        <p:nvSpPr>
          <p:cNvPr id="115718" name="Rectangle 6"/>
          <p:cNvSpPr>
            <a:spLocks noChangeArrowheads="1"/>
          </p:cNvSpPr>
          <p:nvPr/>
        </p:nvSpPr>
        <p:spPr bwMode="auto">
          <a:xfrm>
            <a:off x="0" y="1125538"/>
            <a:ext cx="9396413" cy="44846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99"/>
                </a:solidFill>
              </a14:hiddenFill>
            </a:ext>
            <a:ext uri="{91240B29-F687-4F45-9708-019B960494DF}">
              <a14:hiddenLine xmlns:a14="http://schemas.microsoft.com/office/drawing/2010/main" w="2857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108000" tIns="46800" rIns="90000" bIns="46800">
            <a:spAutoFit/>
          </a:bodyPr>
          <a:lstStyle/>
          <a:p>
            <a:pPr marL="533400" indent="-533400"/>
            <a:r>
              <a:rPr lang="en-US" b="1" i="1">
                <a:solidFill>
                  <a:srgbClr val="0033CC"/>
                </a:solidFill>
              </a:rPr>
              <a:t>Reinstate the debt:</a:t>
            </a:r>
          </a:p>
          <a:p>
            <a:pPr marL="533400" indent="-533400"/>
            <a:endParaRPr lang="en-US" sz="1200" b="1">
              <a:solidFill>
                <a:srgbClr val="0033CC"/>
              </a:solidFill>
            </a:endParaRPr>
          </a:p>
          <a:p>
            <a:pPr marL="1447800" lvl="2" indent="-533400"/>
            <a:r>
              <a:rPr lang="en-US" sz="3600" b="1">
                <a:latin typeface="Times New Roman" pitchFamily="18" charset="0"/>
                <a:cs typeface="Times New Roman" pitchFamily="18" charset="0"/>
              </a:rPr>
              <a:t>Dr</a:t>
            </a:r>
            <a:r>
              <a:rPr lang="en-US" sz="3600" b="1">
                <a:solidFill>
                  <a:srgbClr val="0033CC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3600" b="1">
                <a:solidFill>
                  <a:schemeClr val="folHlink"/>
                </a:solidFill>
                <a:latin typeface="Times New Roman" pitchFamily="18" charset="0"/>
                <a:cs typeface="Times New Roman" pitchFamily="18" charset="0"/>
              </a:rPr>
              <a:t>Debtor’s account</a:t>
            </a:r>
          </a:p>
          <a:p>
            <a:pPr marL="1447800" lvl="2" indent="-533400"/>
            <a:r>
              <a:rPr lang="en-US" sz="3600" b="1">
                <a:latin typeface="Times New Roman" pitchFamily="18" charset="0"/>
                <a:cs typeface="Times New Roman" pitchFamily="18" charset="0"/>
              </a:rPr>
              <a:t>Cr</a:t>
            </a:r>
            <a:r>
              <a:rPr lang="en-US" sz="3600" b="1">
                <a:solidFill>
                  <a:srgbClr val="0033CC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3600" b="1">
                <a:solidFill>
                  <a:schemeClr val="folHlink"/>
                </a:solidFill>
                <a:latin typeface="Times New Roman" pitchFamily="18" charset="0"/>
                <a:cs typeface="Times New Roman" pitchFamily="18" charset="0"/>
              </a:rPr>
              <a:t>Bad debts recovered account</a:t>
            </a:r>
          </a:p>
          <a:p>
            <a:pPr marL="1447800" lvl="2" indent="-533400"/>
            <a:endParaRPr lang="en-US" b="1">
              <a:solidFill>
                <a:srgbClr val="0033CC"/>
              </a:solidFill>
            </a:endParaRPr>
          </a:p>
          <a:p>
            <a:pPr marL="533400" indent="-533400"/>
            <a:r>
              <a:rPr lang="en-US" b="1" i="1">
                <a:solidFill>
                  <a:srgbClr val="0033CC"/>
                </a:solidFill>
              </a:rPr>
              <a:t>When payment is received:</a:t>
            </a:r>
          </a:p>
          <a:p>
            <a:pPr marL="533400" indent="-533400"/>
            <a:endParaRPr lang="en-US" sz="1200" b="1" i="1">
              <a:solidFill>
                <a:srgbClr val="0033CC"/>
              </a:solidFill>
            </a:endParaRPr>
          </a:p>
          <a:p>
            <a:pPr marL="1447800" lvl="2" indent="-533400"/>
            <a:r>
              <a:rPr lang="en-US" sz="3600" b="1">
                <a:latin typeface="Times New Roman" pitchFamily="18" charset="0"/>
                <a:cs typeface="Times New Roman" pitchFamily="18" charset="0"/>
              </a:rPr>
              <a:t>Dr</a:t>
            </a:r>
            <a:r>
              <a:rPr lang="en-US" sz="3600" b="1">
                <a:solidFill>
                  <a:srgbClr val="0033CC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3600" b="1">
                <a:solidFill>
                  <a:srgbClr val="CC0000"/>
                </a:solidFill>
                <a:latin typeface="Times New Roman" pitchFamily="18" charset="0"/>
                <a:cs typeface="Times New Roman" pitchFamily="18" charset="0"/>
              </a:rPr>
              <a:t>Cash/bank</a:t>
            </a:r>
          </a:p>
          <a:p>
            <a:pPr marL="1447800" lvl="2" indent="-533400"/>
            <a:r>
              <a:rPr lang="en-US" sz="3600" b="1">
                <a:latin typeface="Times New Roman" pitchFamily="18" charset="0"/>
                <a:cs typeface="Times New Roman" pitchFamily="18" charset="0"/>
              </a:rPr>
              <a:t>Cr </a:t>
            </a:r>
            <a:r>
              <a:rPr lang="en-US" sz="3600" b="1">
                <a:solidFill>
                  <a:srgbClr val="CC0000"/>
                </a:solidFill>
                <a:latin typeface="Times New Roman" pitchFamily="18" charset="0"/>
                <a:cs typeface="Times New Roman" pitchFamily="18" charset="0"/>
              </a:rPr>
              <a:t>Debtor’s account with the amount received</a:t>
            </a:r>
          </a:p>
        </p:txBody>
      </p:sp>
      <p:graphicFrame>
        <p:nvGraphicFramePr>
          <p:cNvPr id="115719" name="Object 7"/>
          <p:cNvGraphicFramePr>
            <a:graphicFrameLocks noGrp="1" noChangeAspect="1"/>
          </p:cNvGraphicFramePr>
          <p:nvPr>
            <p:ph idx="4294967295"/>
          </p:nvPr>
        </p:nvGraphicFramePr>
        <p:xfrm>
          <a:off x="6948488" y="2276475"/>
          <a:ext cx="1895475" cy="239236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4409" name="Picture" r:id="rId4" imgW="1892701" imgH="2393263" progId="Word.Picture.8">
                  <p:embed/>
                </p:oleObj>
              </mc:Choice>
              <mc:Fallback>
                <p:oleObj name="Picture" r:id="rId4" imgW="1892701" imgH="2393263" progId="Word.Picture.8">
                  <p:embed/>
                  <p:pic>
                    <p:nvPicPr>
                      <p:cNvPr id="0" name=""/>
                      <p:cNvPicPr>
                        <a:picLocks noGrp="1" noChangeAspect="1"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948488" y="2276475"/>
                        <a:ext cx="1895475" cy="2392363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3341661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repeatCount="3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1000" tmFilter="0, 0; .2, .5; .8, .5; 1, 0"/>
                                        <p:tgtEl>
                                          <p:spTgt spid="1157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500" autoRev="1" fill="hold"/>
                                        <p:tgtEl>
                                          <p:spTgt spid="1157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57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1157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157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157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54" presetClass="entr" presetSubtype="0" ac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571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11571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11571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11571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11571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11571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 nodeType="clickPar">
                      <p:stCondLst>
                        <p:cond delay="indefinite"/>
                      </p:stCondLst>
                      <p:childTnLst>
                        <p:par>
                          <p:cTn id="2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6" presetID="54" presetClass="entr" presetSubtype="0" ac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571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11571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11571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11571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11571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11571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571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11571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11571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11571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 nodeType="clickPar">
                      <p:stCondLst>
                        <p:cond delay="indefinite"/>
                      </p:stCondLst>
                      <p:childTnLst>
                        <p:par>
                          <p:cTn id="4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2" presetID="2" presetClass="entr" presetSubtype="12" accel="28000" decel="71000" fill="hold" nodeType="click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57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" dur="2000" fill="hold"/>
                                        <p:tgtEl>
                                          <p:spTgt spid="1157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" dur="2000" fill="hold"/>
                                        <p:tgtEl>
                                          <p:spTgt spid="1157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wind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 nodeType="clickPar">
                      <p:stCondLst>
                        <p:cond delay="indefinite"/>
                      </p:stCondLst>
                      <p:childTnLst>
                        <p:par>
                          <p:cTn id="4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8" presetID="54" presetClass="entr" presetSubtype="0" ac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571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11571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500" fill="hold"/>
                                        <p:tgtEl>
                                          <p:spTgt spid="11571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500" fill="hold"/>
                                        <p:tgtEl>
                                          <p:spTgt spid="11571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500" fill="hold"/>
                                        <p:tgtEl>
                                          <p:spTgt spid="11571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4" dur="500"/>
                                        <p:tgtEl>
                                          <p:spTgt spid="11571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 nodeType="clickPar">
                      <p:stCondLst>
                        <p:cond delay="indefinite"/>
                      </p:stCondLst>
                      <p:childTnLst>
                        <p:par>
                          <p:cTn id="5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7" presetID="54" presetClass="entr" presetSubtype="0" ac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5718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9" dur="500" fill="hold"/>
                                        <p:tgtEl>
                                          <p:spTgt spid="115718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500" fill="hold"/>
                                        <p:tgtEl>
                                          <p:spTgt spid="115718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115718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500" fill="hold"/>
                                        <p:tgtEl>
                                          <p:spTgt spid="115718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3" dur="500"/>
                                        <p:tgtEl>
                                          <p:spTgt spid="115718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0597" name="Rectangle 5"/>
          <p:cNvSpPr>
            <a:spLocks noChangeArrowheads="1"/>
          </p:cNvSpPr>
          <p:nvPr/>
        </p:nvSpPr>
        <p:spPr bwMode="auto">
          <a:xfrm>
            <a:off x="0" y="188913"/>
            <a:ext cx="4572000" cy="5191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99"/>
                </a:solidFill>
              </a14:hiddenFill>
            </a:ext>
            <a:ext uri="{91240B29-F687-4F45-9708-019B960494DF}">
              <a14:hiddenLine xmlns:a14="http://schemas.microsoft.com/office/drawing/2010/main" w="2857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108000" tIns="46800" rIns="90000" bIns="46800">
            <a:spAutoFit/>
          </a:bodyPr>
          <a:lstStyle/>
          <a:p>
            <a:pPr algn="ctr">
              <a:defRPr/>
            </a:pPr>
            <a:r>
              <a:rPr lang="en-GB" b="1">
                <a:solidFill>
                  <a:srgbClr val="FFFF00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Doubtful debts</a:t>
            </a:r>
            <a:endParaRPr lang="en-US" b="1">
              <a:solidFill>
                <a:srgbClr val="FFFF00"/>
              </a:solidFill>
              <a:effectLst>
                <a:outerShdw blurRad="38100" dist="38100" dir="2700000" algn="tl">
                  <a:srgbClr val="C0C0C0"/>
                </a:outerShdw>
              </a:effectLst>
            </a:endParaRPr>
          </a:p>
        </p:txBody>
      </p:sp>
      <p:sp>
        <p:nvSpPr>
          <p:cNvPr id="110668" name="Rectangle 76"/>
          <p:cNvSpPr>
            <a:spLocks noGrp="1" noChangeArrowheads="1"/>
          </p:cNvSpPr>
          <p:nvPr>
            <p:ph sz="half" idx="4294967295"/>
          </p:nvPr>
        </p:nvSpPr>
        <p:spPr bwMode="auto">
          <a:xfrm>
            <a:off x="250825" y="1125538"/>
            <a:ext cx="4038600" cy="45259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pPr>
              <a:buFontTx/>
              <a:buNone/>
            </a:pPr>
            <a:r>
              <a:rPr lang="en-GB" sz="2400" b="1" smtClean="0">
                <a:latin typeface="Times New Roman" pitchFamily="18" charset="0"/>
                <a:cs typeface="Times New Roman" pitchFamily="18" charset="0"/>
              </a:rPr>
              <a:t>On the balance sheet date the </a:t>
            </a:r>
          </a:p>
          <a:p>
            <a:pPr>
              <a:buFontTx/>
              <a:buNone/>
            </a:pPr>
            <a:r>
              <a:rPr lang="en-GB" sz="2400" b="1" smtClean="0">
                <a:latin typeface="Times New Roman" pitchFamily="18" charset="0"/>
                <a:cs typeface="Times New Roman" pitchFamily="18" charset="0"/>
              </a:rPr>
              <a:t>manager of the company </a:t>
            </a:r>
          </a:p>
          <a:p>
            <a:pPr>
              <a:buFontTx/>
              <a:buNone/>
            </a:pPr>
            <a:r>
              <a:rPr lang="en-GB" sz="2400" b="1" smtClean="0">
                <a:latin typeface="Times New Roman" pitchFamily="18" charset="0"/>
                <a:cs typeface="Times New Roman" pitchFamily="18" charset="0"/>
              </a:rPr>
              <a:t>reviews the debtors list and </a:t>
            </a:r>
          </a:p>
          <a:p>
            <a:pPr>
              <a:buFontTx/>
              <a:buNone/>
            </a:pPr>
            <a:r>
              <a:rPr lang="en-GB" sz="2400" b="1" smtClean="0">
                <a:latin typeface="Times New Roman" pitchFamily="18" charset="0"/>
                <a:cs typeface="Times New Roman" pitchFamily="18" charset="0"/>
              </a:rPr>
              <a:t>decides that debts amounting </a:t>
            </a:r>
          </a:p>
          <a:p>
            <a:pPr>
              <a:buFontTx/>
              <a:buNone/>
            </a:pPr>
            <a:r>
              <a:rPr lang="en-GB" sz="2400" b="1" smtClean="0">
                <a:latin typeface="Times New Roman" pitchFamily="18" charset="0"/>
                <a:cs typeface="Times New Roman" pitchFamily="18" charset="0"/>
              </a:rPr>
              <a:t>to £500 are doubtful because </a:t>
            </a:r>
          </a:p>
          <a:p>
            <a:pPr>
              <a:buFontTx/>
              <a:buNone/>
            </a:pPr>
            <a:r>
              <a:rPr lang="en-GB" sz="2400" b="1" smtClean="0">
                <a:latin typeface="Times New Roman" pitchFamily="18" charset="0"/>
                <a:cs typeface="Times New Roman" pitchFamily="18" charset="0"/>
              </a:rPr>
              <a:t>there are rumours of a </a:t>
            </a:r>
          </a:p>
          <a:p>
            <a:pPr>
              <a:buFontTx/>
              <a:buNone/>
            </a:pPr>
            <a:r>
              <a:rPr lang="en-GB" sz="2400" b="1" smtClean="0">
                <a:latin typeface="Times New Roman" pitchFamily="18" charset="0"/>
                <a:cs typeface="Times New Roman" pitchFamily="18" charset="0"/>
              </a:rPr>
              <a:t>customer not paying other </a:t>
            </a:r>
          </a:p>
          <a:p>
            <a:pPr>
              <a:buFontTx/>
              <a:buNone/>
            </a:pPr>
            <a:r>
              <a:rPr lang="en-GB" sz="2400" b="1" smtClean="0">
                <a:latin typeface="Times New Roman" pitchFamily="18" charset="0"/>
                <a:cs typeface="Times New Roman" pitchFamily="18" charset="0"/>
              </a:rPr>
              <a:t>suppliers in the trade.</a:t>
            </a:r>
            <a:r>
              <a:rPr lang="en-US" sz="2400" b="1" smtClean="0">
                <a:latin typeface="Times New Roman" pitchFamily="18" charset="0"/>
                <a:cs typeface="Times New Roman" pitchFamily="18" charset="0"/>
              </a:rPr>
              <a:t> </a:t>
            </a:r>
          </a:p>
          <a:p>
            <a:endParaRPr lang="en-US" sz="2400" b="1" smtClean="0">
              <a:latin typeface="Times New Roman" pitchFamily="18" charset="0"/>
              <a:cs typeface="Times New Roman" pitchFamily="18" charset="0"/>
            </a:endParaRPr>
          </a:p>
        </p:txBody>
      </p:sp>
      <p:graphicFrame>
        <p:nvGraphicFramePr>
          <p:cNvPr id="110798" name="Group 206"/>
          <p:cNvGraphicFramePr>
            <a:graphicFrameLocks noGrp="1"/>
          </p:cNvGraphicFramePr>
          <p:nvPr>
            <p:ph sz="quarter" idx="4294967295"/>
          </p:nvPr>
        </p:nvGraphicFramePr>
        <p:xfrm>
          <a:off x="4500563" y="1196975"/>
          <a:ext cx="4038600" cy="2879727"/>
        </p:xfrm>
        <a:graphic>
          <a:graphicData uri="http://schemas.openxmlformats.org/drawingml/2006/table">
            <a:tbl>
              <a:tblPr/>
              <a:tblGrid>
                <a:gridCol w="2070100"/>
                <a:gridCol w="1968500"/>
              </a:tblGrid>
              <a:tr h="354013">
                <a:tc>
                  <a:txBody>
                    <a:bodyPr/>
                    <a:lstStyle/>
                    <a:p>
                      <a:pPr marL="342900" marR="0" lvl="0" indent="-342900" algn="l" defTabSz="914400" rtl="0" eaLnBrk="0" fontAlgn="b" latinLnBrk="0" hangingPunct="0">
                        <a:lnSpc>
                          <a:spcPct val="5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2400" b="1" i="0" u="sng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C0C0C0"/>
                            </a:outerShdw>
                          </a:effectLst>
                          <a:latin typeface="Times New Roman" pitchFamily="18" charset="0"/>
                          <a:cs typeface="Times New Roman" pitchFamily="18" charset="0"/>
                        </a:rPr>
                        <a:t>Assets</a:t>
                      </a:r>
                    </a:p>
                  </a:txBody>
                  <a:tcPr marL="108000" marR="90000" marT="46800" marB="46800" anchor="b" horzOverflow="overflow">
                    <a:lnL w="76200" cap="flat" cmpd="sng" algn="ctr">
                      <a:solidFill>
                        <a:srgbClr val="0033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76200" cap="flat" cmpd="sng" algn="ctr">
                      <a:solidFill>
                        <a:srgbClr val="0033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55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C0C0C0"/>
                          </a:outerShdw>
                        </a:effectLst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108000" marR="90000" marT="46800" marB="46800" anchor="b" horzOverflow="overflow">
                    <a:lnL>
                      <a:noFill/>
                    </a:lnL>
                    <a:lnR w="76200" cap="flat" cmpd="sng" algn="ctr">
                      <a:solidFill>
                        <a:srgbClr val="0033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rgbClr val="0033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38138">
                <a:tc>
                  <a:txBody>
                    <a:bodyPr/>
                    <a:lstStyle/>
                    <a:p>
                      <a:pPr marL="342900" marR="0" lvl="0" indent="-342900" algn="l" defTabSz="914400" rtl="0" eaLnBrk="0" fontAlgn="b" latinLnBrk="0" hangingPunct="0">
                        <a:lnSpc>
                          <a:spcPct val="5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2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C0C0C0"/>
                            </a:outerShdw>
                          </a:effectLst>
                          <a:latin typeface="Times New Roman" pitchFamily="18" charset="0"/>
                          <a:cs typeface="Times New Roman" pitchFamily="18" charset="0"/>
                        </a:rPr>
                        <a:t>Debtors</a:t>
                      </a:r>
                    </a:p>
                  </a:txBody>
                  <a:tcPr marL="108000" marR="90000" marT="46800" marB="46800" anchor="b" horzOverflow="overflow">
                    <a:lnL w="76200" cap="flat" cmpd="sng" algn="ctr">
                      <a:solidFill>
                        <a:srgbClr val="0033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0" fontAlgn="b" latinLnBrk="0" hangingPunct="0">
                        <a:lnSpc>
                          <a:spcPct val="5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2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C0C0C0"/>
                            </a:outerShdw>
                          </a:effectLst>
                          <a:latin typeface="Times New Roman" pitchFamily="18" charset="0"/>
                          <a:cs typeface="Times New Roman" pitchFamily="18" charset="0"/>
                        </a:rPr>
                        <a:t>2,000</a:t>
                      </a:r>
                    </a:p>
                  </a:txBody>
                  <a:tcPr marL="108000" marR="90000" marT="46800" marB="46800" anchor="b" horzOverflow="overflow">
                    <a:lnL>
                      <a:noFill/>
                    </a:lnL>
                    <a:lnR w="76200" cap="flat" cmpd="sng" algn="ctr">
                      <a:solidFill>
                        <a:srgbClr val="0033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87350">
                <a:tc>
                  <a:txBody>
                    <a:bodyPr/>
                    <a:lstStyle/>
                    <a:p>
                      <a:pPr marL="342900" marR="0" lvl="0" indent="-342900" algn="l" defTabSz="914400" rtl="0" eaLnBrk="0" fontAlgn="b" latinLnBrk="0" hangingPunct="0">
                        <a:lnSpc>
                          <a:spcPct val="5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2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C0C0C0"/>
                            </a:outerShdw>
                          </a:effectLst>
                          <a:latin typeface="Times New Roman" pitchFamily="18" charset="0"/>
                          <a:cs typeface="Times New Roman" pitchFamily="18" charset="0"/>
                        </a:rPr>
                        <a:t>Other</a:t>
                      </a:r>
                    </a:p>
                  </a:txBody>
                  <a:tcPr marL="108000" marR="90000" marT="46800" marB="46800" anchor="b" horzOverflow="overflow">
                    <a:lnL w="76200" cap="flat" cmpd="sng" algn="ctr">
                      <a:solidFill>
                        <a:srgbClr val="0033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0" fontAlgn="b" latinLnBrk="0" hangingPunct="0">
                        <a:lnSpc>
                          <a:spcPct val="5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2400" b="1" i="0" u="sng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C0C0C0"/>
                            </a:outerShdw>
                          </a:effectLst>
                          <a:latin typeface="Times New Roman" pitchFamily="18" charset="0"/>
                          <a:cs typeface="Times New Roman" pitchFamily="18" charset="0"/>
                        </a:rPr>
                        <a:t>7,000</a:t>
                      </a:r>
                      <a:endParaRPr kumimoji="0" lang="en-US" sz="2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C0C0C0"/>
                          </a:outerShdw>
                        </a:effectLst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108000" marR="90000" marT="46800" marB="46800" anchor="b" horzOverflow="overflow">
                    <a:lnL>
                      <a:noFill/>
                    </a:lnL>
                    <a:lnR w="76200" cap="flat" cmpd="sng" algn="ctr">
                      <a:solidFill>
                        <a:srgbClr val="0033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07988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55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C0C0C0"/>
                          </a:outerShdw>
                        </a:effectLst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108000" marR="90000" marT="46800" marB="46800" anchor="b" horzOverflow="overflow">
                    <a:lnL w="76200" cap="flat" cmpd="sng" algn="ctr">
                      <a:solidFill>
                        <a:srgbClr val="0033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57150" cap="flat" cmpd="sng" algn="ctr">
                      <a:solidFill>
                        <a:srgbClr val="0033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0" fontAlgn="b" latinLnBrk="0" hangingPunct="0">
                        <a:lnSpc>
                          <a:spcPct val="5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2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C0C0C0"/>
                            </a:outerShdw>
                          </a:effectLst>
                          <a:latin typeface="Times New Roman" pitchFamily="18" charset="0"/>
                          <a:cs typeface="Times New Roman" pitchFamily="18" charset="0"/>
                        </a:rPr>
                        <a:t>9,000</a:t>
                      </a:r>
                    </a:p>
                  </a:txBody>
                  <a:tcPr marL="108000" marR="90000" marT="46800" marB="46800" anchor="b" horzOverflow="overflow">
                    <a:lnL>
                      <a:noFill/>
                    </a:lnL>
                    <a:lnR w="76200" cap="flat" cmpd="sng" algn="ctr">
                      <a:solidFill>
                        <a:srgbClr val="0033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57150" cap="flat" cmpd="sng" algn="ctr">
                      <a:solidFill>
                        <a:srgbClr val="0033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49287">
                <a:tc>
                  <a:txBody>
                    <a:bodyPr/>
                    <a:lstStyle/>
                    <a:p>
                      <a:pPr marL="342900" marR="0" lvl="0" indent="-342900" algn="l" defTabSz="914400" rtl="0" eaLnBrk="0" fontAlgn="b" latinLnBrk="0" hangingPunct="0">
                        <a:lnSpc>
                          <a:spcPct val="5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2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C0C0C0"/>
                            </a:outerShdw>
                          </a:effectLst>
                          <a:latin typeface="Times New Roman" pitchFamily="18" charset="0"/>
                          <a:cs typeface="Times New Roman" pitchFamily="18" charset="0"/>
                        </a:rPr>
                        <a:t>Capital</a:t>
                      </a:r>
                    </a:p>
                  </a:txBody>
                  <a:tcPr marL="108000" marR="90000" marT="46800" marB="46800" anchor="b" horzOverflow="overflow">
                    <a:lnL w="76200" cap="flat" cmpd="sng" algn="ctr">
                      <a:solidFill>
                        <a:srgbClr val="0033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57150" cap="flat" cmpd="sng" algn="ctr">
                      <a:solidFill>
                        <a:srgbClr val="0033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0" fontAlgn="b" latinLnBrk="0" hangingPunct="0">
                        <a:lnSpc>
                          <a:spcPct val="5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2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C0C0C0"/>
                            </a:outerShdw>
                          </a:effectLst>
                          <a:latin typeface="Times New Roman" pitchFamily="18" charset="0"/>
                          <a:cs typeface="Times New Roman" pitchFamily="18" charset="0"/>
                        </a:rPr>
                        <a:t>1,800</a:t>
                      </a:r>
                    </a:p>
                  </a:txBody>
                  <a:tcPr marL="108000" marR="90000" marT="46800" marB="46800" anchor="b" horzOverflow="overflow">
                    <a:lnL>
                      <a:noFill/>
                    </a:lnL>
                    <a:lnR w="76200" cap="flat" cmpd="sng" algn="ctr">
                      <a:solidFill>
                        <a:srgbClr val="0033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rgbClr val="0033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82588">
                <a:tc>
                  <a:txBody>
                    <a:bodyPr/>
                    <a:lstStyle/>
                    <a:p>
                      <a:pPr marL="342900" marR="0" lvl="0" indent="-342900" algn="l" defTabSz="914400" rtl="0" eaLnBrk="0" fontAlgn="b" latinLnBrk="0" hangingPunct="0">
                        <a:lnSpc>
                          <a:spcPct val="5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2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C0C0C0"/>
                            </a:outerShdw>
                          </a:effectLst>
                          <a:latin typeface="Times New Roman" pitchFamily="18" charset="0"/>
                          <a:cs typeface="Times New Roman" pitchFamily="18" charset="0"/>
                        </a:rPr>
                        <a:t>NP</a:t>
                      </a:r>
                    </a:p>
                  </a:txBody>
                  <a:tcPr marL="108000" marR="90000" marT="46800" marB="46800" anchor="b" horzOverflow="overflow">
                    <a:lnL w="76200" cap="flat" cmpd="sng" algn="ctr">
                      <a:solidFill>
                        <a:srgbClr val="0033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0" fontAlgn="b" latinLnBrk="0" hangingPunct="0">
                        <a:lnSpc>
                          <a:spcPct val="5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2400" b="1" i="0" u="sng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C0C0C0"/>
                            </a:outerShdw>
                          </a:effectLst>
                          <a:latin typeface="Times New Roman" pitchFamily="18" charset="0"/>
                          <a:cs typeface="Times New Roman" pitchFamily="18" charset="0"/>
                        </a:rPr>
                        <a:t>7,200</a:t>
                      </a:r>
                      <a:endParaRPr kumimoji="0" lang="en-US" sz="2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C0C0C0"/>
                          </a:outerShdw>
                        </a:effectLst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108000" marR="90000" marT="46800" marB="46800" anchor="b" horzOverflow="overflow">
                    <a:lnL>
                      <a:noFill/>
                    </a:lnL>
                    <a:lnR w="76200" cap="flat" cmpd="sng" algn="ctr">
                      <a:solidFill>
                        <a:srgbClr val="0033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60363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55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C0C0C0"/>
                          </a:outerShdw>
                        </a:effectLst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108000" marR="90000" marT="46800" marB="46800" anchor="b" horzOverflow="overflow">
                    <a:lnL w="76200" cap="flat" cmpd="sng" algn="ctr">
                      <a:solidFill>
                        <a:srgbClr val="0033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76200" cap="flat" cmpd="sng" algn="ctr">
                      <a:solidFill>
                        <a:srgbClr val="0033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0" fontAlgn="b" latinLnBrk="0" hangingPunct="0">
                        <a:lnSpc>
                          <a:spcPct val="5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2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C0C0C0"/>
                            </a:outerShdw>
                          </a:effectLst>
                          <a:latin typeface="Times New Roman" pitchFamily="18" charset="0"/>
                          <a:cs typeface="Times New Roman" pitchFamily="18" charset="0"/>
                        </a:rPr>
                        <a:t>9,000</a:t>
                      </a:r>
                    </a:p>
                  </a:txBody>
                  <a:tcPr marL="108000" marR="90000" marT="46800" marB="46800" anchor="b" horzOverflow="overflow">
                    <a:lnL>
                      <a:noFill/>
                    </a:lnL>
                    <a:lnR w="76200" cap="flat" cmpd="sng" algn="ctr">
                      <a:solidFill>
                        <a:srgbClr val="0033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76200" cap="flat" cmpd="sng" algn="ctr">
                      <a:solidFill>
                        <a:srgbClr val="0033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graphicFrame>
        <p:nvGraphicFramePr>
          <p:cNvPr id="110780" name="Group 188"/>
          <p:cNvGraphicFramePr>
            <a:graphicFrameLocks noGrp="1"/>
          </p:cNvGraphicFramePr>
          <p:nvPr>
            <p:ph sz="quarter" idx="4294967295"/>
          </p:nvPr>
        </p:nvGraphicFramePr>
        <p:xfrm>
          <a:off x="4500563" y="4292600"/>
          <a:ext cx="4032250" cy="1393825"/>
        </p:xfrm>
        <a:graphic>
          <a:graphicData uri="http://schemas.openxmlformats.org/drawingml/2006/table">
            <a:tbl>
              <a:tblPr/>
              <a:tblGrid>
                <a:gridCol w="2513012"/>
                <a:gridCol w="1519238"/>
              </a:tblGrid>
              <a:tr h="309563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C0C0C0"/>
                            </a:outerShdw>
                          </a:effectLst>
                          <a:latin typeface="Times New Roman" pitchFamily="18" charset="0"/>
                          <a:cs typeface="Times New Roman" pitchFamily="18" charset="0"/>
                        </a:rPr>
                        <a:t>Debtor</a:t>
                      </a:r>
                    </a:p>
                  </a:txBody>
                  <a:tcPr horzOverflow="overflow">
                    <a:lnL w="57150" cap="flat" cmpd="sng" algn="ctr">
                      <a:solidFill>
                        <a:srgbClr val="0033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rgbClr val="0033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>
                          <a:tab pos="381000" algn="dec"/>
                        </a:tabLst>
                      </a:pPr>
                      <a:r>
                        <a:rPr kumimoji="0" lang="en-GB" sz="2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C0C0C0"/>
                            </a:outerShdw>
                          </a:effectLst>
                          <a:latin typeface="Times New Roman" pitchFamily="18" charset="0"/>
                          <a:cs typeface="Times New Roman" pitchFamily="18" charset="0"/>
                        </a:rPr>
                        <a:t>2,000</a:t>
                      </a:r>
                    </a:p>
                  </a:txBody>
                  <a:tcPr horzOverflow="overflow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rgbClr val="0033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rgbClr val="0033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79425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C0C0C0"/>
                            </a:outerShdw>
                          </a:effectLst>
                          <a:latin typeface="Times New Roman" pitchFamily="18" charset="0"/>
                          <a:cs typeface="Times New Roman" pitchFamily="18" charset="0"/>
                        </a:rPr>
                        <a:t>Less Provision</a:t>
                      </a:r>
                    </a:p>
                  </a:txBody>
                  <a:tcPr horzOverflow="overflow">
                    <a:lnL w="57150" cap="flat" cmpd="sng" algn="ctr">
                      <a:solidFill>
                        <a:srgbClr val="0033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>
                          <a:tab pos="381000" algn="dec"/>
                        </a:tabLst>
                      </a:pPr>
                      <a:r>
                        <a:rPr kumimoji="0" lang="en-GB" sz="2400" b="1" i="0" u="sng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C0C0C0"/>
                            </a:outerShdw>
                          </a:effectLst>
                          <a:latin typeface="Times New Roman" pitchFamily="18" charset="0"/>
                          <a:cs typeface="Times New Roman" pitchFamily="18" charset="0"/>
                        </a:rPr>
                        <a:t>(500)</a:t>
                      </a:r>
                      <a:endParaRPr kumimoji="0" lang="en-GB" sz="2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C0C0C0"/>
                          </a:outerShdw>
                        </a:effectLst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rgbClr val="0033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46088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GB" sz="2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C0C0C0"/>
                          </a:outerShdw>
                        </a:effectLst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57150" cap="flat" cmpd="sng" algn="ctr">
                      <a:solidFill>
                        <a:srgbClr val="0033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rgbClr val="0033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>
                          <a:tab pos="381000" algn="dec"/>
                        </a:tabLst>
                      </a:pPr>
                      <a:r>
                        <a:rPr kumimoji="0" lang="en-GB" sz="2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C0C0C0"/>
                            </a:outerShdw>
                          </a:effectLst>
                          <a:latin typeface="Times New Roman" pitchFamily="18" charset="0"/>
                          <a:cs typeface="Times New Roman" pitchFamily="18" charset="0"/>
                        </a:rPr>
                        <a:t>1,500</a:t>
                      </a:r>
                    </a:p>
                  </a:txBody>
                  <a:tcPr horzOverflow="overflow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rgbClr val="0033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rgbClr val="0033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6461965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repeatCount="indefinite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3000" tmFilter="0, 0; .2, .5; .8, .5; 1, 0"/>
                                        <p:tgtEl>
                                          <p:spTgt spid="110597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1500" autoRev="1" fill="hold"/>
                                        <p:tgtEl>
                                          <p:spTgt spid="110597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066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11066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1066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1066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066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11066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11066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11066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066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11066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1066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11066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4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066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11066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11066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1066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4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066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11066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11066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11066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4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066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11066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11066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11066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0" presetID="4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066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11066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1066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1066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4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066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11066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11066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11066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 nodeType="clickPar">
                      <p:stCondLst>
                        <p:cond delay="indefinite"/>
                      </p:stCondLst>
                      <p:childTnLst>
                        <p:par>
                          <p:cTn id="5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2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07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4" dur="500"/>
                                        <p:tgtEl>
                                          <p:spTgt spid="1107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 nodeType="clickPar">
                      <p:stCondLst>
                        <p:cond delay="indefinite"/>
                      </p:stCondLst>
                      <p:childTnLst>
                        <p:par>
                          <p:cTn id="5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7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07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9" dur="500"/>
                                        <p:tgtEl>
                                          <p:spTgt spid="1107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0597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884" name="Rectangle 4"/>
          <p:cNvSpPr>
            <a:spLocks noChangeArrowheads="1"/>
          </p:cNvSpPr>
          <p:nvPr/>
        </p:nvSpPr>
        <p:spPr bwMode="auto">
          <a:xfrm>
            <a:off x="0" y="188913"/>
            <a:ext cx="4572000" cy="5191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99"/>
                </a:solidFill>
              </a14:hiddenFill>
            </a:ext>
            <a:ext uri="{91240B29-F687-4F45-9708-019B960494DF}">
              <a14:hiddenLine xmlns:a14="http://schemas.microsoft.com/office/drawing/2010/main" w="2857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108000" tIns="46800" rIns="90000" bIns="46800">
            <a:spAutoFit/>
          </a:bodyPr>
          <a:lstStyle/>
          <a:p>
            <a:pPr algn="ctr">
              <a:defRPr/>
            </a:pPr>
            <a:r>
              <a:rPr lang="en-GB" b="1">
                <a:solidFill>
                  <a:srgbClr val="FFFF00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Example</a:t>
            </a:r>
            <a:endParaRPr lang="en-US" b="1">
              <a:solidFill>
                <a:srgbClr val="FFFF00"/>
              </a:solidFill>
              <a:effectLst>
                <a:outerShdw blurRad="38100" dist="38100" dir="2700000" algn="tl">
                  <a:srgbClr val="C0C0C0"/>
                </a:outerShdw>
              </a:effectLst>
            </a:endParaRPr>
          </a:p>
        </p:txBody>
      </p:sp>
      <p:graphicFrame>
        <p:nvGraphicFramePr>
          <p:cNvPr id="122977" name="Group 97"/>
          <p:cNvGraphicFramePr>
            <a:graphicFrameLocks noGrp="1"/>
          </p:cNvGraphicFramePr>
          <p:nvPr>
            <p:ph idx="4294967295"/>
            <p:extLst>
              <p:ext uri="{D42A27DB-BD31-4B8C-83A1-F6EECF244321}">
                <p14:modId xmlns:p14="http://schemas.microsoft.com/office/powerpoint/2010/main" val="1219772869"/>
              </p:ext>
            </p:extLst>
          </p:nvPr>
        </p:nvGraphicFramePr>
        <p:xfrm>
          <a:off x="468313" y="1412875"/>
          <a:ext cx="4175125" cy="1898649"/>
        </p:xfrm>
        <a:graphic>
          <a:graphicData uri="http://schemas.openxmlformats.org/drawingml/2006/table">
            <a:tbl>
              <a:tblPr/>
              <a:tblGrid>
                <a:gridCol w="1868487"/>
                <a:gridCol w="1212850"/>
                <a:gridCol w="1093788"/>
              </a:tblGrid>
              <a:tr h="398452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0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C0C0C0"/>
                          </a:outerShdw>
                        </a:effectLst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108000" marR="90000" marT="46806" marB="46806" anchor="b" horzOverflow="overflow">
                    <a:lnL cap="flat">
                      <a:noFill/>
                    </a:lnL>
                    <a:lnR>
                      <a:noFill/>
                    </a:lnR>
                    <a:lnT cap="flat"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33CC"/>
                          </a:solidFill>
                          <a:effectLst>
                            <a:outerShdw blurRad="38100" dist="38100" dir="2700000" algn="tl">
                              <a:srgbClr val="C0C0C0"/>
                            </a:outerShdw>
                          </a:effectLst>
                          <a:latin typeface="Times New Roman" pitchFamily="18" charset="0"/>
                          <a:cs typeface="Times New Roman" pitchFamily="18" charset="0"/>
                        </a:rPr>
                        <a:t>         </a:t>
                      </a:r>
                      <a:r>
                        <a:rPr kumimoji="0" lang="en-US" sz="20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33CC"/>
                          </a:solidFill>
                          <a:effectLst>
                            <a:outerShdw blurRad="38100" dist="38100" dir="2700000" algn="tl">
                              <a:srgbClr val="C0C0C0"/>
                            </a:outerShdw>
                          </a:effectLst>
                          <a:latin typeface="Times New Roman" pitchFamily="18" charset="0"/>
                          <a:cs typeface="Times New Roman" pitchFamily="18" charset="0"/>
                        </a:rPr>
                        <a:t>Dr</a:t>
                      </a:r>
                      <a:endParaRPr kumimoji="0" lang="en-US" sz="20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33CC"/>
                        </a:solidFill>
                        <a:effectLst>
                          <a:outerShdw blurRad="38100" dist="38100" dir="2700000" algn="tl">
                            <a:srgbClr val="C0C0C0"/>
                          </a:outerShdw>
                        </a:effectLst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108000" marR="90000" marT="46806" marB="46806" anchor="b" horzOverflow="overflow">
                    <a:lnL>
                      <a:noFill/>
                    </a:lnL>
                    <a:lnR>
                      <a:noFill/>
                    </a:lnR>
                    <a:lnT cap="flat"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33CC"/>
                          </a:solidFill>
                          <a:effectLst>
                            <a:outerShdw blurRad="38100" dist="38100" dir="2700000" algn="tl">
                              <a:srgbClr val="C0C0C0"/>
                            </a:outerShdw>
                          </a:effectLst>
                          <a:latin typeface="Times New Roman" pitchFamily="18" charset="0"/>
                          <a:cs typeface="Times New Roman" pitchFamily="18" charset="0"/>
                        </a:rPr>
                        <a:t>Cr</a:t>
                      </a:r>
                    </a:p>
                  </a:txBody>
                  <a:tcPr marL="108000" marR="90000" marT="46806" marB="46806" anchor="b" horzOverflow="overflow">
                    <a:lnL>
                      <a:noFill/>
                    </a:lnL>
                    <a:lnR cap="flat">
                      <a:noFill/>
                    </a:lnR>
                    <a:lnT cap="flat"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703293">
                <a:tc gridSpan="2">
                  <a:txBody>
                    <a:bodyPr/>
                    <a:lstStyle/>
                    <a:p>
                      <a:pPr marL="342900" marR="0" lvl="0" indent="-34290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2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C0C0C0"/>
                            </a:outerShdw>
                          </a:effectLst>
                          <a:latin typeface="Times New Roman" pitchFamily="18" charset="0"/>
                          <a:cs typeface="Times New Roman" pitchFamily="18" charset="0"/>
                        </a:rPr>
                        <a:t>Provision for doubtful </a:t>
                      </a:r>
                    </a:p>
                    <a:p>
                      <a:pPr marL="342900" marR="0" lvl="0" indent="-34290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2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C0C0C0"/>
                            </a:outerShdw>
                          </a:effectLst>
                          <a:latin typeface="Times New Roman" pitchFamily="18" charset="0"/>
                          <a:cs typeface="Times New Roman" pitchFamily="18" charset="0"/>
                        </a:rPr>
                        <a:t>debts at 1/10/2008</a:t>
                      </a:r>
                    </a:p>
                  </a:txBody>
                  <a:tcPr marL="108000" marR="90000" marT="46806" marB="46806" anchor="b" horzOverflow="overflow">
                    <a:lnL cap="flat"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2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folHlink"/>
                          </a:solidFill>
                          <a:effectLst>
                            <a:outerShdw blurRad="38100" dist="38100" dir="2700000" algn="tl">
                              <a:srgbClr val="C0C0C0"/>
                            </a:outerShdw>
                          </a:effectLst>
                          <a:latin typeface="Times New Roman" pitchFamily="18" charset="0"/>
                          <a:cs typeface="Times New Roman" pitchFamily="18" charset="0"/>
                        </a:rPr>
                        <a:t>2000</a:t>
                      </a:r>
                    </a:p>
                  </a:txBody>
                  <a:tcPr marL="108000" marR="90000" marT="46806" marB="46806" anchor="b" horzOverflow="overflow">
                    <a:lnL>
                      <a:noFill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98452">
                <a:tc>
                  <a:txBody>
                    <a:bodyPr/>
                    <a:lstStyle/>
                    <a:p>
                      <a:pPr marL="342900" marR="0" lvl="0" indent="-34290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2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C0C0C0"/>
                            </a:outerShdw>
                          </a:effectLst>
                          <a:latin typeface="Times New Roman" pitchFamily="18" charset="0"/>
                          <a:cs typeface="Times New Roman" pitchFamily="18" charset="0"/>
                        </a:rPr>
                        <a:t>Creditors</a:t>
                      </a:r>
                    </a:p>
                  </a:txBody>
                  <a:tcPr marL="108000" marR="90000" marT="46806" marB="46806" anchor="b" horzOverflow="overflow">
                    <a:lnL cap="flat"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0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C0C0C0"/>
                          </a:outerShdw>
                        </a:effectLst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108000" marR="90000" marT="46806" marB="46806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2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C0C0C0"/>
                            </a:outerShdw>
                          </a:effectLst>
                          <a:latin typeface="Times New Roman" pitchFamily="18" charset="0"/>
                          <a:cs typeface="Times New Roman" pitchFamily="18" charset="0"/>
                        </a:rPr>
                        <a:t>105000</a:t>
                      </a:r>
                    </a:p>
                  </a:txBody>
                  <a:tcPr marL="108000" marR="90000" marT="46806" marB="46806" anchor="b" horzOverflow="overflow">
                    <a:lnL>
                      <a:noFill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98452">
                <a:tc>
                  <a:txBody>
                    <a:bodyPr/>
                    <a:lstStyle/>
                    <a:p>
                      <a:pPr marL="342900" marR="0" lvl="0" indent="-34290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2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C0C0C0"/>
                            </a:outerShdw>
                          </a:effectLst>
                          <a:latin typeface="Times New Roman" pitchFamily="18" charset="0"/>
                          <a:cs typeface="Times New Roman" pitchFamily="18" charset="0"/>
                        </a:rPr>
                        <a:t>Debtors</a:t>
                      </a:r>
                    </a:p>
                  </a:txBody>
                  <a:tcPr marL="108000" marR="90000" marT="46806" marB="46806" anchor="b" horzOverflow="overflow">
                    <a:lnL cap="flat">
                      <a:noFill/>
                    </a:lnL>
                    <a:lnR>
                      <a:noFill/>
                    </a:lnR>
                    <a:lnT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C0C0C0"/>
                            </a:outerShdw>
                          </a:effectLst>
                          <a:latin typeface="Times New Roman" pitchFamily="18" charset="0"/>
                          <a:cs typeface="Times New Roman" pitchFamily="18" charset="0"/>
                        </a:rPr>
                        <a:t>     93000</a:t>
                      </a:r>
                    </a:p>
                  </a:txBody>
                  <a:tcPr marL="108000" marR="90000" marT="46806" marB="46806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0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C0C0C0"/>
                          </a:outerShdw>
                        </a:effectLst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108000" marR="90000" marT="46806" marB="46806" anchor="b" horzOverflow="overflow">
                    <a:lnL>
                      <a:noFill/>
                    </a:lnL>
                    <a:lnR cap="flat">
                      <a:noFill/>
                    </a:lnR>
                    <a:lnT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sp>
        <p:nvSpPr>
          <p:cNvPr id="122961" name="Rectangle 81"/>
          <p:cNvSpPr>
            <a:spLocks noChangeArrowheads="1"/>
          </p:cNvSpPr>
          <p:nvPr/>
        </p:nvSpPr>
        <p:spPr bwMode="auto">
          <a:xfrm>
            <a:off x="250825" y="3633263"/>
            <a:ext cx="4752975" cy="22489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99"/>
                </a:solidFill>
              </a14:hiddenFill>
            </a:ext>
            <a:ext uri="{91240B29-F687-4F45-9708-019B960494DF}">
              <a14:hiddenLine xmlns:a14="http://schemas.microsoft.com/office/drawing/2010/main" w="2857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108000" tIns="46800" rIns="90000" bIns="46800" anchor="ctr">
            <a:spAutoFit/>
          </a:bodyPr>
          <a:lstStyle/>
          <a:p>
            <a:r>
              <a:rPr lang="en-GB" sz="2000" b="1" u="sng" dirty="0">
                <a:latin typeface="Times New Roman" pitchFamily="18" charset="0"/>
                <a:cs typeface="Times New Roman" pitchFamily="18" charset="0"/>
              </a:rPr>
              <a:t>Additional information:</a:t>
            </a:r>
            <a:endParaRPr lang="en-US" sz="2000" b="1" u="sng" dirty="0">
              <a:latin typeface="Times New Roman" pitchFamily="18" charset="0"/>
              <a:cs typeface="Times New Roman" pitchFamily="18" charset="0"/>
            </a:endParaRPr>
          </a:p>
          <a:p>
            <a:r>
              <a:rPr lang="en-GB" sz="2000" b="1" dirty="0" smtClean="0">
                <a:latin typeface="Times New Roman" pitchFamily="18" charset="0"/>
                <a:cs typeface="Times New Roman" pitchFamily="18" charset="0"/>
              </a:rPr>
              <a:t>Specific </a:t>
            </a:r>
            <a:r>
              <a:rPr lang="en-GB" sz="2000" b="1" dirty="0">
                <a:latin typeface="Times New Roman" pitchFamily="18" charset="0"/>
                <a:cs typeface="Times New Roman" pitchFamily="18" charset="0"/>
              </a:rPr>
              <a:t>bad debts of £13,000 are to be   </a:t>
            </a:r>
          </a:p>
          <a:p>
            <a:r>
              <a:rPr lang="en-GB" sz="2000" b="1" dirty="0" smtClean="0">
                <a:solidFill>
                  <a:srgbClr val="CC0000"/>
                </a:solidFill>
                <a:latin typeface="Times New Roman" pitchFamily="18" charset="0"/>
                <a:cs typeface="Times New Roman" pitchFamily="18" charset="0"/>
              </a:rPr>
              <a:t>written off.</a:t>
            </a:r>
            <a:endParaRPr lang="en-US" sz="2000" b="1" dirty="0">
              <a:solidFill>
                <a:srgbClr val="CC0000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en-GB" sz="2000" b="1" dirty="0" smtClean="0">
                <a:latin typeface="Times New Roman" pitchFamily="18" charset="0"/>
                <a:cs typeface="Times New Roman" pitchFamily="18" charset="0"/>
              </a:rPr>
              <a:t>The </a:t>
            </a:r>
            <a:r>
              <a:rPr lang="en-GB" sz="2000" b="1" dirty="0">
                <a:latin typeface="Times New Roman" pitchFamily="18" charset="0"/>
                <a:cs typeface="Times New Roman" pitchFamily="18" charset="0"/>
              </a:rPr>
              <a:t>provision for doubtful debts is to be   </a:t>
            </a:r>
          </a:p>
          <a:p>
            <a:r>
              <a:rPr lang="en-GB" sz="2000" b="1" dirty="0" smtClean="0">
                <a:latin typeface="Times New Roman" pitchFamily="18" charset="0"/>
                <a:cs typeface="Times New Roman" pitchFamily="18" charset="0"/>
              </a:rPr>
              <a:t>made </a:t>
            </a:r>
            <a:r>
              <a:rPr lang="en-GB" sz="2000" b="1" dirty="0">
                <a:latin typeface="Times New Roman" pitchFamily="18" charset="0"/>
                <a:cs typeface="Times New Roman" pitchFamily="18" charset="0"/>
              </a:rPr>
              <a:t>equal to 10% of outstanding   </a:t>
            </a:r>
          </a:p>
          <a:p>
            <a:r>
              <a:rPr lang="en-GB" sz="2000" b="1" dirty="0" smtClean="0">
                <a:latin typeface="Times New Roman" pitchFamily="18" charset="0"/>
                <a:cs typeface="Times New Roman" pitchFamily="18" charset="0"/>
              </a:rPr>
              <a:t>debtors </a:t>
            </a:r>
            <a:r>
              <a:rPr lang="en-GB" sz="2000" b="1" dirty="0">
                <a:latin typeface="Times New Roman" pitchFamily="18" charset="0"/>
                <a:cs typeface="Times New Roman" pitchFamily="18" charset="0"/>
              </a:rPr>
              <a:t>as at 30 Sept 2009.</a:t>
            </a:r>
            <a:endParaRPr lang="en-US" sz="2000" b="1" dirty="0">
              <a:latin typeface="Times New Roman" pitchFamily="18" charset="0"/>
              <a:cs typeface="Times New Roman" pitchFamily="18" charset="0"/>
            </a:endParaRPr>
          </a:p>
          <a:p>
            <a:pPr algn="ctr"/>
            <a:endParaRPr lang="en-US" sz="20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22962" name="Rectangle 82"/>
          <p:cNvSpPr>
            <a:spLocks noChangeArrowheads="1"/>
          </p:cNvSpPr>
          <p:nvPr/>
        </p:nvSpPr>
        <p:spPr bwMode="auto">
          <a:xfrm>
            <a:off x="4643438" y="1225550"/>
            <a:ext cx="4500562" cy="23479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99"/>
                </a:solidFill>
              </a14:hiddenFill>
            </a:ext>
            <a:ext uri="{91240B29-F687-4F45-9708-019B960494DF}">
              <a14:hiddenLine xmlns:a14="http://schemas.microsoft.com/office/drawing/2010/main" w="2857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108000" tIns="46800" rIns="90000" bIns="46800" anchor="ctr">
            <a:spAutoFit/>
          </a:bodyPr>
          <a:lstStyle/>
          <a:p>
            <a:pPr indent="457200" algn="ctr"/>
            <a:r>
              <a:rPr lang="en-US" sz="2000" b="1" dirty="0">
                <a:solidFill>
                  <a:srgbClr val="0033CC"/>
                </a:solidFill>
                <a:latin typeface="Times New Roman" pitchFamily="18" charset="0"/>
                <a:cs typeface="Times New Roman" pitchFamily="18" charset="0"/>
              </a:rPr>
              <a:t>P&amp;L account for the year to 30 Sept 2009</a:t>
            </a:r>
          </a:p>
          <a:p>
            <a:pPr indent="457200"/>
            <a:r>
              <a:rPr lang="en-US" sz="2000" b="1" i="1" u="sng" dirty="0">
                <a:latin typeface="Times New Roman" pitchFamily="18" charset="0"/>
                <a:cs typeface="Times New Roman" pitchFamily="18" charset="0"/>
              </a:rPr>
              <a:t>Less</a:t>
            </a:r>
            <a:r>
              <a:rPr lang="en-US" sz="2000" b="1" u="sng" dirty="0">
                <a:latin typeface="Times New Roman" pitchFamily="18" charset="0"/>
                <a:cs typeface="Times New Roman" pitchFamily="18" charset="0"/>
              </a:rPr>
              <a:t>: Expenses</a:t>
            </a:r>
          </a:p>
          <a:p>
            <a:pPr indent="457200"/>
            <a:r>
              <a:rPr lang="en-US" sz="2000" b="1" dirty="0">
                <a:latin typeface="Times New Roman" pitchFamily="18" charset="0"/>
                <a:cs typeface="Times New Roman" pitchFamily="18" charset="0"/>
              </a:rPr>
              <a:t>Bad debts 	                           13,000</a:t>
            </a:r>
          </a:p>
          <a:p>
            <a:pPr indent="457200"/>
            <a:r>
              <a:rPr lang="en-US" sz="2000" b="1" dirty="0">
                <a:latin typeface="Times New Roman" pitchFamily="18" charset="0"/>
                <a:cs typeface="Times New Roman" pitchFamily="18" charset="0"/>
              </a:rPr>
              <a:t>Provision for doubtful debts</a:t>
            </a:r>
          </a:p>
          <a:p>
            <a:pPr indent="457200"/>
            <a:r>
              <a:rPr lang="en-US" sz="2000" b="1" dirty="0">
                <a:latin typeface="Times New Roman" pitchFamily="18" charset="0"/>
                <a:cs typeface="Times New Roman" pitchFamily="18" charset="0"/>
              </a:rPr>
              <a:t>[(93,000 – 13,000) x </a:t>
            </a:r>
            <a:r>
              <a:rPr lang="en-US" sz="2000" b="1" dirty="0">
                <a:solidFill>
                  <a:srgbClr val="0033CC"/>
                </a:solidFill>
                <a:latin typeface="Times New Roman" pitchFamily="18" charset="0"/>
                <a:cs typeface="Times New Roman" pitchFamily="18" charset="0"/>
              </a:rPr>
              <a:t>10%</a:t>
            </a:r>
            <a:r>
              <a:rPr lang="en-US" dirty="0"/>
              <a:t> </a:t>
            </a:r>
            <a:r>
              <a:rPr lang="en-US" sz="2000" b="1" dirty="0">
                <a:latin typeface="Times New Roman" pitchFamily="18" charset="0"/>
                <a:cs typeface="Times New Roman" pitchFamily="18" charset="0"/>
              </a:rPr>
              <a:t>– </a:t>
            </a:r>
            <a:r>
              <a:rPr lang="en-US" sz="2000" b="1" dirty="0">
                <a:solidFill>
                  <a:schemeClr val="folHlink"/>
                </a:solidFill>
                <a:latin typeface="Times New Roman" pitchFamily="18" charset="0"/>
                <a:cs typeface="Times New Roman" pitchFamily="18" charset="0"/>
              </a:rPr>
              <a:t>2,000</a:t>
            </a:r>
            <a:r>
              <a:rPr lang="en-US" sz="2000" b="1" dirty="0">
                <a:latin typeface="Times New Roman" pitchFamily="18" charset="0"/>
                <a:cs typeface="Times New Roman" pitchFamily="18" charset="0"/>
              </a:rPr>
              <a:t>] 			               6,000</a:t>
            </a:r>
          </a:p>
        </p:txBody>
      </p:sp>
      <p:sp>
        <p:nvSpPr>
          <p:cNvPr id="122978" name="Rectangle 98"/>
          <p:cNvSpPr>
            <a:spLocks noChangeArrowheads="1"/>
          </p:cNvSpPr>
          <p:nvPr/>
        </p:nvSpPr>
        <p:spPr bwMode="auto">
          <a:xfrm>
            <a:off x="4857750" y="3573463"/>
            <a:ext cx="4286250" cy="2530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99"/>
                </a:solidFill>
              </a14:hiddenFill>
            </a:ext>
            <a:ext uri="{91240B29-F687-4F45-9708-019B960494DF}">
              <a14:hiddenLine xmlns:a14="http://schemas.microsoft.com/office/drawing/2010/main" w="2857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108000" tIns="46800" rIns="90000" bIns="46800" anchor="ctr">
            <a:spAutoFit/>
          </a:bodyPr>
          <a:lstStyle/>
          <a:p>
            <a:r>
              <a:rPr lang="en-GB" sz="2000" b="1">
                <a:solidFill>
                  <a:srgbClr val="0033CC"/>
                </a:solidFill>
                <a:latin typeface="Times New Roman" pitchFamily="18" charset="0"/>
                <a:cs typeface="Times New Roman" pitchFamily="18" charset="0"/>
              </a:rPr>
              <a:t>      Balance Sheet as at 30 Sept 2009</a:t>
            </a:r>
            <a:endParaRPr lang="en-US" sz="2000" b="1">
              <a:solidFill>
                <a:srgbClr val="0033CC"/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en-US" sz="2000" b="1">
              <a:solidFill>
                <a:srgbClr val="0033CC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en-US" sz="2000" b="1" i="1">
                <a:latin typeface="Times New Roman" pitchFamily="18" charset="0"/>
                <a:cs typeface="Times New Roman" pitchFamily="18" charset="0"/>
              </a:rPr>
              <a:t>      Current assets</a:t>
            </a:r>
          </a:p>
          <a:p>
            <a:r>
              <a:rPr lang="en-US" sz="2000" b="1">
                <a:latin typeface="Times New Roman" pitchFamily="18" charset="0"/>
                <a:cs typeface="Times New Roman" pitchFamily="18" charset="0"/>
              </a:rPr>
              <a:t>      Trade debtors </a:t>
            </a:r>
          </a:p>
          <a:p>
            <a:r>
              <a:rPr lang="en-US" sz="2000" b="1">
                <a:latin typeface="Times New Roman" pitchFamily="18" charset="0"/>
                <a:cs typeface="Times New Roman" pitchFamily="18" charset="0"/>
              </a:rPr>
              <a:t>      (93,000 – 13,000)                  80,000</a:t>
            </a:r>
          </a:p>
          <a:p>
            <a:r>
              <a:rPr lang="en-US" sz="2000" b="1" i="1">
                <a:latin typeface="Times New Roman" pitchFamily="18" charset="0"/>
                <a:cs typeface="Times New Roman" pitchFamily="18" charset="0"/>
              </a:rPr>
              <a:t>     Less: </a:t>
            </a:r>
            <a:r>
              <a:rPr lang="en-US" sz="2000" b="1">
                <a:latin typeface="Times New Roman" pitchFamily="18" charset="0"/>
                <a:cs typeface="Times New Roman" pitchFamily="18" charset="0"/>
              </a:rPr>
              <a:t>Prov. for doubtful debts	                                          </a:t>
            </a:r>
          </a:p>
          <a:p>
            <a:r>
              <a:rPr lang="en-US" sz="2000" b="1">
                <a:latin typeface="Times New Roman" pitchFamily="18" charset="0"/>
                <a:cs typeface="Times New Roman" pitchFamily="18" charset="0"/>
              </a:rPr>
              <a:t>                                                      </a:t>
            </a:r>
            <a:r>
              <a:rPr lang="en-US" sz="2000" b="1" u="sng">
                <a:latin typeface="Times New Roman" pitchFamily="18" charset="0"/>
                <a:cs typeface="Times New Roman" pitchFamily="18" charset="0"/>
              </a:rPr>
              <a:t>8,000</a:t>
            </a:r>
            <a:r>
              <a:rPr lang="en-US" sz="2000" b="1">
                <a:latin typeface="Times New Roman" pitchFamily="18" charset="0"/>
                <a:cs typeface="Times New Roman" pitchFamily="18" charset="0"/>
              </a:rPr>
              <a:t> 		                        72,000</a:t>
            </a:r>
          </a:p>
        </p:txBody>
      </p:sp>
    </p:spTree>
    <p:extLst>
      <p:ext uri="{BB962C8B-B14F-4D97-AF65-F5344CB8AC3E}">
        <p14:creationId xmlns:p14="http://schemas.microsoft.com/office/powerpoint/2010/main" val="12922378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repeatCount="indefinite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3000" tmFilter="0, 0; .2, .5; .8, .5; 1, 0"/>
                                        <p:tgtEl>
                                          <p:spTgt spid="122884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1500" autoRev="1" fill="hold"/>
                                        <p:tgtEl>
                                          <p:spTgt spid="122884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12297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2297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2297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4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6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12296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2296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1"/>
                                          </p:val>
                                        </p:tav>
                                        <p:tav tm="50000">
                                          <p:val>
                                            <p:fltVal val="0.9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2296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12296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48" presetClass="entr" presetSubtype="0" accel="5000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6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12296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12296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1"/>
                                          </p:val>
                                        </p:tav>
                                        <p:tav tm="50000">
                                          <p:val>
                                            <p:fltVal val="0.9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12296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2296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48" presetClass="entr" presetSubtype="0" ac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6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12296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12296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1"/>
                                          </p:val>
                                        </p:tav>
                                        <p:tav tm="50000">
                                          <p:val>
                                            <p:fltVal val="0.9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12296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12296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 nodeType="clickPar">
                      <p:stCondLst>
                        <p:cond delay="indefinite"/>
                      </p:stCondLst>
                      <p:childTnLst>
                        <p:par>
                          <p:cTn id="3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7" presetID="38" presetClass="entr" presetSubtype="0" accel="5000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6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39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6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40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2296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6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2296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12296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4" presetID="38" presetClass="entr" presetSubtype="0" accel="50000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6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46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6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47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2296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6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2296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12296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1" presetID="38" presetClass="entr" presetSubtype="0" accel="50000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6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53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6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54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2296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6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2296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12296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6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1000"/>
                                        <p:tgtEl>
                                          <p:spTgt spid="12296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12296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12296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 nodeType="clickPar">
                      <p:stCondLst>
                        <p:cond delay="indefinite"/>
                      </p:stCondLst>
                      <p:childTnLst>
                        <p:par>
                          <p:cTn id="6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7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6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9" dur="1000"/>
                                        <p:tgtEl>
                                          <p:spTgt spid="12296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12296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12296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 nodeType="clickPar">
                      <p:stCondLst>
                        <p:cond delay="indefinite"/>
                      </p:stCondLst>
                      <p:childTnLst>
                        <p:par>
                          <p:cTn id="7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74" presetID="38" presetClass="entr" presetSubtype="0" accel="5000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6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76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6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77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2296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6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2296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12296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 nodeType="clickPar">
                      <p:stCondLst>
                        <p:cond delay="indefinite"/>
                      </p:stCondLst>
                      <p:childTnLst>
                        <p:par>
                          <p:cTn id="8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83" presetID="26" presetClass="emph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2000"/>
                                  </p:iterate>
                                  <p:childTnLst>
                                    <p:animEffect transition="out" filter="fade">
                                      <p:cBhvr>
                                        <p:cTn id="84" dur="500" tmFilter="0, 0; .2, .5; .8, .5; 1, 0"/>
                                        <p:tgtEl>
                                          <p:spTgt spid="12296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85" dur="250" autoRev="1" fill="hold"/>
                                        <p:tgtEl>
                                          <p:spTgt spid="12296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12296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rgbClr val="0033CC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6" fill="hold" nodeType="clickPar">
                      <p:stCondLst>
                        <p:cond delay="indefinite"/>
                      </p:stCondLst>
                      <p:childTnLst>
                        <p:par>
                          <p:cTn id="8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88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89" dur="2000" fill="hold"/>
                                        <p:tgtEl>
                                          <p:spTgt spid="12296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0" fill="hold" nodeType="clickPar">
                      <p:stCondLst>
                        <p:cond delay="indefinite"/>
                      </p:stCondLst>
                      <p:childTnLst>
                        <p:par>
                          <p:cTn id="9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2" presetID="38" presetClass="entr" presetSubtype="0" accel="5000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3000"/>
                                  </p:iterate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6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94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6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95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2296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6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7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2296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12296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34" presetClass="emph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2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102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6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103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6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104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12296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105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12296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106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12296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107" presetID="34" presetClass="emph" presetSubtype="0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2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108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6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109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6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110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12296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111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12296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112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12296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113" presetID="34" presetClass="emph" presetSubtype="0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2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114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6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115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6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116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12296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117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12296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118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12296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9" fill="hold" nodeType="clickPar">
                      <p:stCondLst>
                        <p:cond delay="indefinite"/>
                      </p:stCondLst>
                      <p:childTnLst>
                        <p:par>
                          <p:cTn id="1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1" presetID="38" presetClass="entr" presetSubtype="0" accel="5000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6000"/>
                                  </p:iterate>
                                  <p:childTnLst>
                                    <p:set>
                                      <p:cBhvr>
                                        <p:cTn id="1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6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123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6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124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2296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5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6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6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2296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7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12296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8" fill="hold" nodeType="clickPar">
                      <p:stCondLst>
                        <p:cond delay="indefinite"/>
                      </p:stCondLst>
                      <p:childTnLst>
                        <p:par>
                          <p:cTn id="12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0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7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2" dur="1000"/>
                                        <p:tgtEl>
                                          <p:spTgt spid="12297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3" dur="1000" fill="hold"/>
                                        <p:tgtEl>
                                          <p:spTgt spid="12297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4" dur="1000" fill="hold"/>
                                        <p:tgtEl>
                                          <p:spTgt spid="12297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5" fill="hold" nodeType="clickPar">
                      <p:stCondLst>
                        <p:cond delay="indefinite"/>
                      </p:stCondLst>
                      <p:childTnLst>
                        <p:par>
                          <p:cTn id="13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7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7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9" dur="1000"/>
                                        <p:tgtEl>
                                          <p:spTgt spid="12297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0" dur="1000" fill="hold"/>
                                        <p:tgtEl>
                                          <p:spTgt spid="12297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1" dur="1000" fill="hold"/>
                                        <p:tgtEl>
                                          <p:spTgt spid="12297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2" fill="hold" nodeType="clickPar">
                      <p:stCondLst>
                        <p:cond delay="indefinite"/>
                      </p:stCondLst>
                      <p:childTnLst>
                        <p:par>
                          <p:cTn id="14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44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7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6" dur="1000"/>
                                        <p:tgtEl>
                                          <p:spTgt spid="12297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7" dur="1000" fill="hold"/>
                                        <p:tgtEl>
                                          <p:spTgt spid="12297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8" dur="1000" fill="hold"/>
                                        <p:tgtEl>
                                          <p:spTgt spid="12297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9" presetID="4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7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1" dur="1000"/>
                                        <p:tgtEl>
                                          <p:spTgt spid="12297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2" dur="1000" fill="hold"/>
                                        <p:tgtEl>
                                          <p:spTgt spid="12297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3" dur="1000" fill="hold"/>
                                        <p:tgtEl>
                                          <p:spTgt spid="12297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4" fill="hold" nodeType="clickPar">
                      <p:stCondLst>
                        <p:cond delay="indefinite"/>
                      </p:stCondLst>
                      <p:childTnLst>
                        <p:par>
                          <p:cTn id="15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6" presetID="48" presetClass="entr" presetSubtype="0" ac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7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8" dur="1000" fill="hold"/>
                                        <p:tgtEl>
                                          <p:spTgt spid="12297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9" dur="1000" fill="hold"/>
                                        <p:tgtEl>
                                          <p:spTgt spid="12297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1"/>
                                          </p:val>
                                        </p:tav>
                                        <p:tav tm="50000">
                                          <p:val>
                                            <p:fltVal val="0.9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0" dur="1000" fill="hold"/>
                                        <p:tgtEl>
                                          <p:spTgt spid="12297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1" dur="1000"/>
                                        <p:tgtEl>
                                          <p:spTgt spid="12297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2" fill="hold" nodeType="clickPar">
                      <p:stCondLst>
                        <p:cond delay="indefinite"/>
                      </p:stCondLst>
                      <p:childTnLst>
                        <p:par>
                          <p:cTn id="16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64" presetID="48" presetClass="entr" presetSubtype="0" ac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7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6" dur="1000" fill="hold"/>
                                        <p:tgtEl>
                                          <p:spTgt spid="12297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7" dur="1000" fill="hold"/>
                                        <p:tgtEl>
                                          <p:spTgt spid="12297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1"/>
                                          </p:val>
                                        </p:tav>
                                        <p:tav tm="50000">
                                          <p:val>
                                            <p:fltVal val="0.9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8" dur="1000" fill="hold"/>
                                        <p:tgtEl>
                                          <p:spTgt spid="12297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9" dur="1000"/>
                                        <p:tgtEl>
                                          <p:spTgt spid="12297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2884" grpId="0"/>
      <p:bldP spid="122961" grpId="0" uiExpand="1" build="allAtOnce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6980" name="Rectangle 4"/>
          <p:cNvSpPr>
            <a:spLocks noChangeArrowheads="1"/>
          </p:cNvSpPr>
          <p:nvPr/>
        </p:nvSpPr>
        <p:spPr bwMode="auto">
          <a:xfrm>
            <a:off x="0" y="0"/>
            <a:ext cx="4787900" cy="5191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99"/>
                </a:solidFill>
              </a14:hiddenFill>
            </a:ext>
            <a:ext uri="{91240B29-F687-4F45-9708-019B960494DF}">
              <a14:hiddenLine xmlns:a14="http://schemas.microsoft.com/office/drawing/2010/main" w="2857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108000" tIns="46800" rIns="90000" bIns="46800">
            <a:spAutoFit/>
          </a:bodyPr>
          <a:lstStyle/>
          <a:p>
            <a:pPr algn="ctr">
              <a:defRPr/>
            </a:pPr>
            <a:r>
              <a:rPr lang="en-GB" b="1" i="1">
                <a:solidFill>
                  <a:srgbClr val="FFFF00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Accruals</a:t>
            </a:r>
            <a:endParaRPr lang="en-US" b="1" i="1">
              <a:solidFill>
                <a:srgbClr val="FFFF00"/>
              </a:solidFill>
              <a:effectLst>
                <a:outerShdw blurRad="38100" dist="38100" dir="2700000" algn="tl">
                  <a:srgbClr val="C0C0C0"/>
                </a:outerShdw>
              </a:effectLst>
            </a:endParaRPr>
          </a:p>
        </p:txBody>
      </p:sp>
      <p:sp>
        <p:nvSpPr>
          <p:cNvPr id="126992" name="Rectangle 16"/>
          <p:cNvSpPr>
            <a:spLocks noGrp="1" noChangeArrowheads="1"/>
          </p:cNvSpPr>
          <p:nvPr>
            <p:ph type="body" sz="half" idx="4294967295"/>
          </p:nvPr>
        </p:nvSpPr>
        <p:spPr bwMode="auto">
          <a:xfrm>
            <a:off x="179388" y="1196975"/>
            <a:ext cx="4038600" cy="46799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pPr>
              <a:spcBef>
                <a:spcPct val="0"/>
              </a:spcBef>
              <a:buFontTx/>
              <a:buNone/>
            </a:pPr>
            <a:r>
              <a:rPr lang="en-GB" sz="2400" b="1" smtClean="0">
                <a:latin typeface="Times New Roman" pitchFamily="18" charset="0"/>
                <a:cs typeface="Times New Roman" pitchFamily="18" charset="0"/>
              </a:rPr>
              <a:t>Accrued expenses are </a:t>
            </a:r>
          </a:p>
          <a:p>
            <a:pPr>
              <a:spcBef>
                <a:spcPct val="0"/>
              </a:spcBef>
              <a:buFontTx/>
              <a:buNone/>
            </a:pPr>
            <a:r>
              <a:rPr lang="en-GB" sz="2400" b="1" smtClean="0">
                <a:latin typeface="Times New Roman" pitchFamily="18" charset="0"/>
                <a:cs typeface="Times New Roman" pitchFamily="18" charset="0"/>
              </a:rPr>
              <a:t>expenses which an operation </a:t>
            </a:r>
          </a:p>
          <a:p>
            <a:pPr>
              <a:spcBef>
                <a:spcPct val="0"/>
              </a:spcBef>
              <a:buFontTx/>
              <a:buNone/>
            </a:pPr>
            <a:r>
              <a:rPr lang="en-GB" sz="2400" b="1" smtClean="0">
                <a:latin typeface="Times New Roman" pitchFamily="18" charset="0"/>
                <a:cs typeface="Times New Roman" pitchFamily="18" charset="0"/>
              </a:rPr>
              <a:t>has incurred but has not yet </a:t>
            </a:r>
          </a:p>
          <a:p>
            <a:pPr>
              <a:spcBef>
                <a:spcPct val="0"/>
              </a:spcBef>
              <a:buFontTx/>
              <a:buNone/>
            </a:pPr>
            <a:r>
              <a:rPr lang="en-GB" sz="2400" b="1" smtClean="0">
                <a:latin typeface="Times New Roman" pitchFamily="18" charset="0"/>
                <a:cs typeface="Times New Roman" pitchFamily="18" charset="0"/>
              </a:rPr>
              <a:t>been billed for. </a:t>
            </a:r>
          </a:p>
          <a:p>
            <a:pPr>
              <a:spcBef>
                <a:spcPct val="0"/>
              </a:spcBef>
              <a:buFontTx/>
              <a:buNone/>
            </a:pPr>
            <a:endParaRPr lang="en-GB" sz="2400" b="1" smtClean="0">
              <a:latin typeface="Times New Roman" pitchFamily="18" charset="0"/>
              <a:cs typeface="Times New Roman" pitchFamily="18" charset="0"/>
            </a:endParaRPr>
          </a:p>
          <a:p>
            <a:pPr>
              <a:spcBef>
                <a:spcPct val="0"/>
              </a:spcBef>
              <a:buFontTx/>
              <a:buNone/>
            </a:pPr>
            <a:r>
              <a:rPr lang="en-GB" sz="2400" b="1" smtClean="0">
                <a:latin typeface="Times New Roman" pitchFamily="18" charset="0"/>
                <a:cs typeface="Times New Roman" pitchFamily="18" charset="0"/>
              </a:rPr>
              <a:t>Therefore, an adjustment is </a:t>
            </a:r>
          </a:p>
          <a:p>
            <a:pPr>
              <a:spcBef>
                <a:spcPct val="0"/>
              </a:spcBef>
              <a:buFontTx/>
              <a:buNone/>
            </a:pPr>
            <a:r>
              <a:rPr lang="en-GB" sz="2400" b="1" smtClean="0">
                <a:latin typeface="Times New Roman" pitchFamily="18" charset="0"/>
                <a:cs typeface="Times New Roman" pitchFamily="18" charset="0"/>
              </a:rPr>
              <a:t>made to the final accounts </a:t>
            </a:r>
          </a:p>
          <a:p>
            <a:pPr>
              <a:spcBef>
                <a:spcPct val="0"/>
              </a:spcBef>
              <a:buFontTx/>
              <a:buNone/>
            </a:pPr>
            <a:r>
              <a:rPr lang="en-GB" sz="2400" b="1" smtClean="0">
                <a:latin typeface="Times New Roman" pitchFamily="18" charset="0"/>
                <a:cs typeface="Times New Roman" pitchFamily="18" charset="0"/>
              </a:rPr>
              <a:t>by adding the accrued </a:t>
            </a:r>
          </a:p>
          <a:p>
            <a:pPr>
              <a:spcBef>
                <a:spcPct val="0"/>
              </a:spcBef>
              <a:buFontTx/>
              <a:buNone/>
            </a:pPr>
            <a:r>
              <a:rPr lang="en-GB" sz="2400" b="1" smtClean="0">
                <a:latin typeface="Times New Roman" pitchFamily="18" charset="0"/>
                <a:cs typeface="Times New Roman" pitchFamily="18" charset="0"/>
              </a:rPr>
              <a:t>charge to the expense in the </a:t>
            </a:r>
          </a:p>
          <a:p>
            <a:pPr>
              <a:spcBef>
                <a:spcPct val="0"/>
              </a:spcBef>
              <a:buFontTx/>
              <a:buNone/>
            </a:pPr>
            <a:r>
              <a:rPr lang="en-GB" sz="2400" b="1" smtClean="0">
                <a:latin typeface="Times New Roman" pitchFamily="18" charset="0"/>
                <a:cs typeface="Times New Roman" pitchFamily="18" charset="0"/>
              </a:rPr>
              <a:t>P&amp;L account and treating </a:t>
            </a:r>
          </a:p>
          <a:p>
            <a:pPr>
              <a:spcBef>
                <a:spcPct val="0"/>
              </a:spcBef>
              <a:buFontTx/>
              <a:buNone/>
            </a:pPr>
            <a:r>
              <a:rPr lang="en-GB" sz="2400" b="1" smtClean="0">
                <a:latin typeface="Times New Roman" pitchFamily="18" charset="0"/>
                <a:cs typeface="Times New Roman" pitchFamily="18" charset="0"/>
              </a:rPr>
              <a:t>it as a current liability in the </a:t>
            </a:r>
          </a:p>
          <a:p>
            <a:pPr>
              <a:spcBef>
                <a:spcPct val="0"/>
              </a:spcBef>
              <a:buFontTx/>
              <a:buNone/>
            </a:pPr>
            <a:r>
              <a:rPr lang="en-GB" sz="2400" b="1" smtClean="0">
                <a:latin typeface="Times New Roman" pitchFamily="18" charset="0"/>
                <a:cs typeface="Times New Roman" pitchFamily="18" charset="0"/>
              </a:rPr>
              <a:t>Balance Sheet.</a:t>
            </a:r>
            <a:endParaRPr lang="en-US" sz="2400" b="1" smtClean="0">
              <a:latin typeface="Times New Roman" pitchFamily="18" charset="0"/>
              <a:cs typeface="Times New Roman" pitchFamily="18" charset="0"/>
            </a:endParaRPr>
          </a:p>
          <a:p>
            <a:endParaRPr lang="en-US" sz="2400" b="1" smtClean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26994" name="Text Box 18"/>
          <p:cNvSpPr txBox="1">
            <a:spLocks noGrp="1" noChangeArrowheads="1"/>
          </p:cNvSpPr>
          <p:nvPr>
            <p:ph sz="half" idx="4294967295"/>
          </p:nvPr>
        </p:nvSpPr>
        <p:spPr bwMode="auto">
          <a:xfrm>
            <a:off x="4572000" y="1125538"/>
            <a:ext cx="4398963" cy="2590800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pPr algn="ctr">
              <a:spcBef>
                <a:spcPct val="0"/>
              </a:spcBef>
              <a:buFontTx/>
              <a:buNone/>
              <a:defRPr/>
            </a:pPr>
            <a:r>
              <a:rPr lang="en-GB" sz="2400" b="1" smtClean="0">
                <a:latin typeface="Times New Roman" pitchFamily="18" charset="0"/>
                <a:cs typeface="Times New Roman" pitchFamily="18" charset="0"/>
              </a:rPr>
              <a:t>Profit &amp; Loss Account</a:t>
            </a:r>
          </a:p>
          <a:p>
            <a:pPr>
              <a:spcBef>
                <a:spcPct val="0"/>
              </a:spcBef>
              <a:buFontTx/>
              <a:buNone/>
              <a:defRPr/>
            </a:pPr>
            <a:r>
              <a:rPr lang="en-US" sz="2400" b="1" u="sng" smtClean="0">
                <a:latin typeface="Times New Roman" pitchFamily="18" charset="0"/>
                <a:cs typeface="Times New Roman" pitchFamily="18" charset="0"/>
              </a:rPr>
              <a:t>Less expenses</a:t>
            </a:r>
          </a:p>
          <a:p>
            <a:pPr>
              <a:spcBef>
                <a:spcPct val="0"/>
              </a:spcBef>
              <a:buFontTx/>
              <a:buNone/>
              <a:defRPr/>
            </a:pPr>
            <a:r>
              <a:rPr lang="en-GB" sz="2400" b="1" smtClean="0">
                <a:latin typeface="Times New Roman" pitchFamily="18" charset="0"/>
                <a:cs typeface="Times New Roman" pitchFamily="18" charset="0"/>
              </a:rPr>
              <a:t>Rent			 	x</a:t>
            </a:r>
          </a:p>
          <a:p>
            <a:pPr>
              <a:spcBef>
                <a:spcPct val="0"/>
              </a:spcBef>
              <a:buFontTx/>
              <a:buNone/>
              <a:defRPr/>
            </a:pPr>
            <a:r>
              <a:rPr lang="en-GB" sz="2400" b="1" smtClean="0">
                <a:latin typeface="Times New Roman" pitchFamily="18" charset="0"/>
                <a:cs typeface="Times New Roman" pitchFamily="18" charset="0"/>
              </a:rPr>
              <a:t>Depreciation expense         	x</a:t>
            </a:r>
          </a:p>
          <a:p>
            <a:pPr>
              <a:spcBef>
                <a:spcPct val="0"/>
              </a:spcBef>
              <a:buFontTx/>
              <a:buNone/>
              <a:defRPr/>
            </a:pPr>
            <a:r>
              <a:rPr lang="en-GB" sz="2400" b="1" smtClean="0">
                <a:latin typeface="Times New Roman" pitchFamily="18" charset="0"/>
                <a:cs typeface="Times New Roman" pitchFamily="18" charset="0"/>
              </a:rPr>
              <a:t>Provision for bad debts      	x</a:t>
            </a:r>
          </a:p>
          <a:p>
            <a:pPr>
              <a:spcBef>
                <a:spcPct val="0"/>
              </a:spcBef>
              <a:buFontTx/>
              <a:buNone/>
              <a:defRPr/>
            </a:pPr>
            <a:r>
              <a:rPr lang="en-US" sz="2400" b="1" smtClean="0">
                <a:solidFill>
                  <a:srgbClr val="0033CC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Times New Roman" pitchFamily="18" charset="0"/>
                <a:cs typeface="Times New Roman" pitchFamily="18" charset="0"/>
              </a:rPr>
              <a:t>A</a:t>
            </a:r>
            <a:r>
              <a:rPr lang="en-US" sz="2400" b="1" smtClean="0">
                <a:solidFill>
                  <a:schemeClr val="folHlink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Times New Roman" pitchFamily="18" charset="0"/>
                <a:cs typeface="Times New Roman" pitchFamily="18" charset="0"/>
              </a:rPr>
              <a:t>c</a:t>
            </a:r>
            <a:r>
              <a:rPr lang="en-US" sz="2400" b="1" smtClean="0">
                <a:solidFill>
                  <a:srgbClr val="0033CC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Times New Roman" pitchFamily="18" charset="0"/>
                <a:cs typeface="Times New Roman" pitchFamily="18" charset="0"/>
              </a:rPr>
              <a:t>c</a:t>
            </a:r>
            <a:r>
              <a:rPr lang="en-US" sz="2400" b="1" smtClean="0">
                <a:solidFill>
                  <a:schemeClr val="folHlink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Times New Roman" pitchFamily="18" charset="0"/>
                <a:cs typeface="Times New Roman" pitchFamily="18" charset="0"/>
              </a:rPr>
              <a:t>r</a:t>
            </a:r>
            <a:r>
              <a:rPr lang="en-US" sz="2400" b="1" smtClean="0">
                <a:solidFill>
                  <a:srgbClr val="0033CC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Times New Roman" pitchFamily="18" charset="0"/>
                <a:cs typeface="Times New Roman" pitchFamily="18" charset="0"/>
              </a:rPr>
              <a:t>u</a:t>
            </a:r>
            <a:r>
              <a:rPr lang="en-US" sz="2400" b="1" smtClean="0">
                <a:solidFill>
                  <a:schemeClr val="folHlink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Times New Roman" pitchFamily="18" charset="0"/>
                <a:cs typeface="Times New Roman" pitchFamily="18" charset="0"/>
              </a:rPr>
              <a:t>e</a:t>
            </a:r>
            <a:r>
              <a:rPr lang="en-US" sz="2400" b="1" smtClean="0">
                <a:solidFill>
                  <a:srgbClr val="0033CC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Times New Roman" pitchFamily="18" charset="0"/>
                <a:cs typeface="Times New Roman" pitchFamily="18" charset="0"/>
              </a:rPr>
              <a:t>d </a:t>
            </a:r>
            <a:r>
              <a:rPr lang="en-US" sz="2400" b="1" smtClean="0">
                <a:solidFill>
                  <a:schemeClr val="folHlink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Times New Roman" pitchFamily="18" charset="0"/>
                <a:cs typeface="Times New Roman" pitchFamily="18" charset="0"/>
              </a:rPr>
              <a:t>w</a:t>
            </a:r>
            <a:r>
              <a:rPr lang="en-US" sz="2400" b="1" smtClean="0">
                <a:solidFill>
                  <a:srgbClr val="0033CC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Times New Roman" pitchFamily="18" charset="0"/>
                <a:cs typeface="Times New Roman" pitchFamily="18" charset="0"/>
              </a:rPr>
              <a:t>a</a:t>
            </a:r>
            <a:r>
              <a:rPr lang="en-US" sz="2400" b="1" smtClean="0">
                <a:solidFill>
                  <a:schemeClr val="folHlink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Times New Roman" pitchFamily="18" charset="0"/>
                <a:cs typeface="Times New Roman" pitchFamily="18" charset="0"/>
              </a:rPr>
              <a:t>g</a:t>
            </a:r>
            <a:r>
              <a:rPr lang="en-US" sz="2400" b="1" smtClean="0">
                <a:solidFill>
                  <a:srgbClr val="0033CC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Times New Roman" pitchFamily="18" charset="0"/>
                <a:cs typeface="Times New Roman" pitchFamily="18" charset="0"/>
              </a:rPr>
              <a:t>e</a:t>
            </a:r>
            <a:r>
              <a:rPr lang="en-US" sz="2400" b="1" smtClean="0">
                <a:solidFill>
                  <a:schemeClr val="folHlink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Times New Roman" pitchFamily="18" charset="0"/>
                <a:cs typeface="Times New Roman" pitchFamily="18" charset="0"/>
              </a:rPr>
              <a:t>s</a:t>
            </a:r>
            <a:r>
              <a:rPr lang="en-US" sz="2400" b="1" smtClean="0">
                <a:solidFill>
                  <a:srgbClr val="0033CC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Times New Roman" pitchFamily="18" charset="0"/>
                <a:cs typeface="Times New Roman" pitchFamily="18" charset="0"/>
              </a:rPr>
              <a:t>          		x</a:t>
            </a:r>
          </a:p>
          <a:p>
            <a:pPr>
              <a:spcBef>
                <a:spcPct val="0"/>
              </a:spcBef>
              <a:buFontTx/>
              <a:buNone/>
              <a:defRPr/>
            </a:pPr>
            <a:r>
              <a:rPr lang="en-GB" sz="2000" smtClean="0">
                <a:latin typeface="Times New Roman" pitchFamily="18" charset="0"/>
                <a:cs typeface="Times New Roman" pitchFamily="18" charset="0"/>
              </a:rPr>
              <a:t>							</a:t>
            </a:r>
            <a:endParaRPr lang="en-US" sz="2000" smtClean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26996" name="Rectangle 20"/>
          <p:cNvSpPr>
            <a:spLocks noChangeArrowheads="1"/>
          </p:cNvSpPr>
          <p:nvPr/>
        </p:nvSpPr>
        <p:spPr bwMode="auto">
          <a:xfrm>
            <a:off x="4594225" y="3949700"/>
            <a:ext cx="4008438" cy="15525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99"/>
                </a:solidFill>
              </a14:hiddenFill>
            </a:ext>
            <a:ext uri="{91240B29-F687-4F45-9708-019B960494DF}">
              <a14:hiddenLine xmlns:a14="http://schemas.microsoft.com/office/drawing/2010/main" w="2857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108000" tIns="46800" rIns="90000" bIns="46800" anchor="ctr">
            <a:spAutoFit/>
          </a:bodyPr>
          <a:lstStyle/>
          <a:p>
            <a:r>
              <a:rPr lang="en-US" sz="2400" b="1">
                <a:latin typeface="Times New Roman" pitchFamily="18" charset="0"/>
                <a:cs typeface="Times New Roman" pitchFamily="18" charset="0"/>
              </a:rPr>
              <a:t>	</a:t>
            </a:r>
            <a:r>
              <a:rPr lang="en-US" sz="2400" b="1" u="sng">
                <a:latin typeface="Times New Roman" pitchFamily="18" charset="0"/>
                <a:cs typeface="Times New Roman" pitchFamily="18" charset="0"/>
              </a:rPr>
              <a:t>Balance Sheet</a:t>
            </a:r>
            <a:endParaRPr lang="en-US" sz="2400">
              <a:latin typeface="Times New Roman" pitchFamily="18" charset="0"/>
              <a:cs typeface="Times New Roman" pitchFamily="18" charset="0"/>
            </a:endParaRPr>
          </a:p>
          <a:p>
            <a:r>
              <a:rPr lang="en-GB" sz="2400" b="1" u="sng">
                <a:latin typeface="Times New Roman" pitchFamily="18" charset="0"/>
                <a:cs typeface="Times New Roman" pitchFamily="18" charset="0"/>
              </a:rPr>
              <a:t>Current Assets</a:t>
            </a:r>
            <a:endParaRPr lang="en-US" sz="2400">
              <a:latin typeface="Times New Roman" pitchFamily="18" charset="0"/>
              <a:cs typeface="Times New Roman" pitchFamily="18" charset="0"/>
            </a:endParaRPr>
          </a:p>
          <a:p>
            <a:r>
              <a:rPr lang="en-GB" sz="2400" b="1" u="sng">
                <a:solidFill>
                  <a:schemeClr val="folHlink"/>
                </a:solidFill>
                <a:latin typeface="Times New Roman" pitchFamily="18" charset="0"/>
                <a:cs typeface="Times New Roman" pitchFamily="18" charset="0"/>
              </a:rPr>
              <a:t>Current Liabilities</a:t>
            </a:r>
            <a:endParaRPr lang="en-US" sz="2400">
              <a:solidFill>
                <a:schemeClr val="folHlink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en-GB" sz="2400" b="1">
                <a:latin typeface="Times New Roman" pitchFamily="18" charset="0"/>
                <a:cs typeface="Times New Roman" pitchFamily="18" charset="0"/>
              </a:rPr>
              <a:t>Creditors			x</a:t>
            </a:r>
            <a:endParaRPr lang="en-US" sz="240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761283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699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2699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2699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2699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699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12699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2699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2699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699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12699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12699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12699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699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12699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2699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12699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 nodeType="clickPar">
                      <p:stCondLst>
                        <p:cond delay="indefinite"/>
                      </p:stCondLst>
                      <p:childTnLst>
                        <p:par>
                          <p:cTn id="2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7" presetID="3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699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29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699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30" dur="200" decel="5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2699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31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2699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32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2699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33" presetID="34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699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35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699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36" dur="200" decel="5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2699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37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2699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38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2699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39" presetID="34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699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41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699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42" dur="200" decel="5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2699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43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2699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44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2699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45" presetID="34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699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47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699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48" dur="200" decel="5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2699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49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2699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50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2699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51" presetID="34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699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53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699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54" dur="200" decel="5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2699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55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2699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56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2699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57" presetID="34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699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59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699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60" dur="200" decel="5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2699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61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2699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62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2699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63" presetID="34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699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65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699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66" dur="200" decel="5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2699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67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2699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68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2699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 nodeType="clickPar">
                      <p:stCondLst>
                        <p:cond delay="indefinite"/>
                      </p:stCondLst>
                      <p:childTnLst>
                        <p:par>
                          <p:cTn id="7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71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699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3" dur="1000"/>
                                        <p:tgtEl>
                                          <p:spTgt spid="12699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4" dur="1000" fill="hold"/>
                                        <p:tgtEl>
                                          <p:spTgt spid="12699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1000" fill="hold"/>
                                        <p:tgtEl>
                                          <p:spTgt spid="12699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6" fill="hold" nodeType="clickPar">
                      <p:stCondLst>
                        <p:cond delay="indefinite"/>
                      </p:stCondLst>
                      <p:childTnLst>
                        <p:par>
                          <p:cTn id="7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78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699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0" dur="1000"/>
                                        <p:tgtEl>
                                          <p:spTgt spid="12699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1" dur="1000" fill="hold"/>
                                        <p:tgtEl>
                                          <p:spTgt spid="12699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1000" fill="hold"/>
                                        <p:tgtEl>
                                          <p:spTgt spid="12699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 nodeType="clickPar">
                      <p:stCondLst>
                        <p:cond delay="indefinite"/>
                      </p:stCondLst>
                      <p:childTnLst>
                        <p:par>
                          <p:cTn id="8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85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699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7" dur="1000"/>
                                        <p:tgtEl>
                                          <p:spTgt spid="12699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8" dur="1000" fill="hold"/>
                                        <p:tgtEl>
                                          <p:spTgt spid="12699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1000" fill="hold"/>
                                        <p:tgtEl>
                                          <p:spTgt spid="12699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0" fill="hold" nodeType="clickPar">
                      <p:stCondLst>
                        <p:cond delay="indefinite"/>
                      </p:stCondLst>
                      <p:childTnLst>
                        <p:par>
                          <p:cTn id="9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2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699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4" dur="1000"/>
                                        <p:tgtEl>
                                          <p:spTgt spid="12699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5" dur="1000" fill="hold"/>
                                        <p:tgtEl>
                                          <p:spTgt spid="12699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" dur="1000" fill="hold"/>
                                        <p:tgtEl>
                                          <p:spTgt spid="12699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7" fill="hold" nodeType="clickPar">
                      <p:stCondLst>
                        <p:cond delay="indefinite"/>
                      </p:stCondLst>
                      <p:childTnLst>
                        <p:par>
                          <p:cTn id="9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9" presetID="3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699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1" dur="800" decel="100000"/>
                                        <p:tgtEl>
                                          <p:spTgt spid="12699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2" dur="800" decel="100000" fill="hold"/>
                                        <p:tgtEl>
                                          <p:spTgt spid="12699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3" dur="800" decel="100000" fill="hold"/>
                                        <p:tgtEl>
                                          <p:spTgt spid="12699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4" dur="800" decel="100000" fill="hold"/>
                                        <p:tgtEl>
                                          <p:spTgt spid="12699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5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2699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2699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7" fill="hold" nodeType="clickPar">
                      <p:stCondLst>
                        <p:cond delay="indefinite"/>
                      </p:stCondLst>
                      <p:childTnLst>
                        <p:par>
                          <p:cTn id="10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9" presetID="38" presetClass="entr" presetSubtype="0" accel="5000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3000"/>
                                  </p:iterate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699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111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699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112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2699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3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699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4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2699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5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12699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6" fill="hold" nodeType="clickPar">
                      <p:stCondLst>
                        <p:cond delay="indefinite"/>
                      </p:stCondLst>
                      <p:childTnLst>
                        <p:par>
                          <p:cTn id="11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8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699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0" dur="1000"/>
                                        <p:tgtEl>
                                          <p:spTgt spid="12699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1" dur="1000" fill="hold"/>
                                        <p:tgtEl>
                                          <p:spTgt spid="12699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2" dur="1000" fill="hold"/>
                                        <p:tgtEl>
                                          <p:spTgt spid="12699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3" fill="hold" nodeType="clickPar">
                      <p:stCondLst>
                        <p:cond delay="indefinite"/>
                      </p:stCondLst>
                      <p:childTnLst>
                        <p:par>
                          <p:cTn id="1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5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699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7" dur="1000"/>
                                        <p:tgtEl>
                                          <p:spTgt spid="12699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8" dur="1000" fill="hold"/>
                                        <p:tgtEl>
                                          <p:spTgt spid="12699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9" dur="1000" fill="hold"/>
                                        <p:tgtEl>
                                          <p:spTgt spid="12699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0" fill="hold" nodeType="clickPar">
                      <p:stCondLst>
                        <p:cond delay="indefinite"/>
                      </p:stCondLst>
                      <p:childTnLst>
                        <p:par>
                          <p:cTn id="13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2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699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4" dur="1000"/>
                                        <p:tgtEl>
                                          <p:spTgt spid="12699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5" dur="1000" fill="hold"/>
                                        <p:tgtEl>
                                          <p:spTgt spid="12699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6" dur="1000" fill="hold"/>
                                        <p:tgtEl>
                                          <p:spTgt spid="12699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7" fill="hold" nodeType="clickPar">
                      <p:stCondLst>
                        <p:cond delay="indefinite"/>
                      </p:stCondLst>
                      <p:childTnLst>
                        <p:par>
                          <p:cTn id="13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9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699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1" dur="1000"/>
                                        <p:tgtEl>
                                          <p:spTgt spid="12699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2" dur="1000" fill="hold"/>
                                        <p:tgtEl>
                                          <p:spTgt spid="12699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3" dur="1000" fill="hold"/>
                                        <p:tgtEl>
                                          <p:spTgt spid="12699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4" fill="hold" nodeType="clickPar">
                      <p:stCondLst>
                        <p:cond delay="indefinite"/>
                      </p:stCondLst>
                      <p:childTnLst>
                        <p:par>
                          <p:cTn id="14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46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Motion origin="layout" path="M -2.77778E-6 1.50786E-6 L 0.00209 0.35106 " pathEditMode="relative" rAng="0" ptsTypes="AA">
                                      <p:cBhvr>
                                        <p:cTn id="147" dur="2000" fill="hold"/>
                                        <p:tgtEl>
                                          <p:spTgt spid="12699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04" y="1755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9035" name="Rectangle 11"/>
          <p:cNvSpPr>
            <a:spLocks noGrp="1" noChangeArrowheads="1"/>
          </p:cNvSpPr>
          <p:nvPr>
            <p:ph sz="half" idx="4294967295"/>
          </p:nvPr>
        </p:nvSpPr>
        <p:spPr bwMode="auto">
          <a:xfrm>
            <a:off x="0" y="1125538"/>
            <a:ext cx="4643438" cy="48958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pPr algn="justLow">
              <a:spcBef>
                <a:spcPct val="0"/>
              </a:spcBef>
              <a:buFontTx/>
              <a:buNone/>
            </a:pPr>
            <a:r>
              <a:rPr lang="en-GB" sz="2000" smtClean="0">
                <a:latin typeface="Times New Roman" pitchFamily="18" charset="0"/>
                <a:cs typeface="Times New Roman" pitchFamily="18" charset="0"/>
              </a:rPr>
              <a:t>If an operation has a financial year from </a:t>
            </a:r>
          </a:p>
          <a:p>
            <a:pPr algn="justLow">
              <a:spcBef>
                <a:spcPct val="0"/>
              </a:spcBef>
              <a:buFontTx/>
              <a:buNone/>
            </a:pPr>
            <a:r>
              <a:rPr lang="en-GB" sz="2000" smtClean="0">
                <a:latin typeface="Times New Roman" pitchFamily="18" charset="0"/>
                <a:cs typeface="Times New Roman" pitchFamily="18" charset="0"/>
              </a:rPr>
              <a:t>Jan. to Dec. and it pays insurance for the </a:t>
            </a:r>
          </a:p>
          <a:p>
            <a:pPr algn="justLow">
              <a:spcBef>
                <a:spcPct val="0"/>
              </a:spcBef>
              <a:buFontTx/>
              <a:buNone/>
            </a:pPr>
            <a:r>
              <a:rPr lang="en-GB" sz="2000" smtClean="0">
                <a:latin typeface="Times New Roman" pitchFamily="18" charset="0"/>
                <a:cs typeface="Times New Roman" pitchFamily="18" charset="0"/>
              </a:rPr>
              <a:t>coming year in Apr., the true insurance </a:t>
            </a:r>
          </a:p>
          <a:p>
            <a:pPr algn="justLow">
              <a:spcBef>
                <a:spcPct val="0"/>
              </a:spcBef>
              <a:buFontTx/>
              <a:buNone/>
            </a:pPr>
            <a:r>
              <a:rPr lang="en-GB" sz="2000" smtClean="0">
                <a:latin typeface="Times New Roman" pitchFamily="18" charset="0"/>
                <a:cs typeface="Times New Roman" pitchFamily="18" charset="0"/>
              </a:rPr>
              <a:t>paid, which would relate to their </a:t>
            </a:r>
          </a:p>
          <a:p>
            <a:pPr algn="justLow">
              <a:spcBef>
                <a:spcPct val="0"/>
              </a:spcBef>
              <a:buFontTx/>
              <a:buNone/>
            </a:pPr>
            <a:r>
              <a:rPr lang="en-GB" sz="2000" smtClean="0">
                <a:latin typeface="Times New Roman" pitchFamily="18" charset="0"/>
                <a:cs typeface="Times New Roman" pitchFamily="18" charset="0"/>
              </a:rPr>
              <a:t>financial year, is for Apr. until Dec. and </a:t>
            </a:r>
          </a:p>
          <a:p>
            <a:pPr algn="justLow">
              <a:spcBef>
                <a:spcPct val="0"/>
              </a:spcBef>
              <a:buFontTx/>
              <a:buNone/>
            </a:pPr>
            <a:r>
              <a:rPr lang="en-GB" sz="2000" smtClean="0">
                <a:latin typeface="Times New Roman" pitchFamily="18" charset="0"/>
                <a:cs typeface="Times New Roman" pitchFamily="18" charset="0"/>
              </a:rPr>
              <a:t>would amount to 9/12ths of the total </a:t>
            </a:r>
          </a:p>
          <a:p>
            <a:pPr algn="justLow">
              <a:spcBef>
                <a:spcPct val="0"/>
              </a:spcBef>
              <a:buFontTx/>
              <a:buNone/>
            </a:pPr>
            <a:r>
              <a:rPr lang="en-GB" sz="2000" smtClean="0">
                <a:latin typeface="Times New Roman" pitchFamily="18" charset="0"/>
                <a:cs typeface="Times New Roman" pitchFamily="18" charset="0"/>
              </a:rPr>
              <a:t>recorded in the Trial Balance. Therefore, if </a:t>
            </a:r>
          </a:p>
          <a:p>
            <a:pPr algn="justLow">
              <a:spcBef>
                <a:spcPct val="0"/>
              </a:spcBef>
              <a:buFontTx/>
              <a:buNone/>
            </a:pPr>
            <a:r>
              <a:rPr lang="en-GB" sz="2000" smtClean="0">
                <a:latin typeface="Times New Roman" pitchFamily="18" charset="0"/>
                <a:cs typeface="Times New Roman" pitchFamily="18" charset="0"/>
              </a:rPr>
              <a:t>the amount shown in the Trial Balance is </a:t>
            </a:r>
          </a:p>
          <a:p>
            <a:pPr algn="justLow">
              <a:spcBef>
                <a:spcPct val="0"/>
              </a:spcBef>
              <a:buFontTx/>
              <a:buNone/>
            </a:pPr>
            <a:r>
              <a:rPr lang="en-GB" sz="2000" smtClean="0">
                <a:latin typeface="Times New Roman" pitchFamily="18" charset="0"/>
                <a:cs typeface="Times New Roman" pitchFamily="18" charset="0"/>
              </a:rPr>
              <a:t>£1,200 the true value would be £900, the </a:t>
            </a:r>
          </a:p>
          <a:p>
            <a:pPr algn="justLow">
              <a:spcBef>
                <a:spcPct val="0"/>
              </a:spcBef>
              <a:buFontTx/>
              <a:buNone/>
            </a:pPr>
            <a:r>
              <a:rPr lang="en-GB" sz="2000" smtClean="0">
                <a:latin typeface="Times New Roman" pitchFamily="18" charset="0"/>
                <a:cs typeface="Times New Roman" pitchFamily="18" charset="0"/>
              </a:rPr>
              <a:t>£300 difference would apply to the next </a:t>
            </a:r>
          </a:p>
          <a:p>
            <a:pPr algn="justLow">
              <a:spcBef>
                <a:spcPct val="0"/>
              </a:spcBef>
              <a:buFontTx/>
              <a:buNone/>
            </a:pPr>
            <a:r>
              <a:rPr lang="en-GB" sz="2000" smtClean="0">
                <a:latin typeface="Times New Roman" pitchFamily="18" charset="0"/>
                <a:cs typeface="Times New Roman" pitchFamily="18" charset="0"/>
              </a:rPr>
              <a:t>accounting period of the operation. The </a:t>
            </a:r>
          </a:p>
          <a:p>
            <a:pPr algn="justLow">
              <a:spcBef>
                <a:spcPct val="0"/>
              </a:spcBef>
              <a:buFontTx/>
              <a:buNone/>
            </a:pPr>
            <a:r>
              <a:rPr lang="en-GB" sz="2000" smtClean="0">
                <a:latin typeface="Times New Roman" pitchFamily="18" charset="0"/>
                <a:cs typeface="Times New Roman" pitchFamily="18" charset="0"/>
              </a:rPr>
              <a:t>£300 would therefore be deducted from the </a:t>
            </a:r>
          </a:p>
          <a:p>
            <a:pPr algn="justLow">
              <a:spcBef>
                <a:spcPct val="0"/>
              </a:spcBef>
              <a:buFontTx/>
              <a:buNone/>
            </a:pPr>
            <a:r>
              <a:rPr lang="en-GB" sz="2000" smtClean="0">
                <a:latin typeface="Times New Roman" pitchFamily="18" charset="0"/>
                <a:cs typeface="Times New Roman" pitchFamily="18" charset="0"/>
              </a:rPr>
              <a:t>expense in the P&amp;L account having the </a:t>
            </a:r>
          </a:p>
          <a:p>
            <a:pPr algn="justLow">
              <a:spcBef>
                <a:spcPct val="0"/>
              </a:spcBef>
              <a:buFontTx/>
              <a:buNone/>
            </a:pPr>
            <a:r>
              <a:rPr lang="en-GB" sz="2000" smtClean="0">
                <a:latin typeface="Times New Roman" pitchFamily="18" charset="0"/>
                <a:cs typeface="Times New Roman" pitchFamily="18" charset="0"/>
              </a:rPr>
              <a:t>effect of increasing the net profit and would </a:t>
            </a:r>
          </a:p>
          <a:p>
            <a:pPr algn="justLow">
              <a:spcBef>
                <a:spcPct val="0"/>
              </a:spcBef>
              <a:buFontTx/>
              <a:buNone/>
            </a:pPr>
            <a:r>
              <a:rPr lang="en-GB" sz="2000" smtClean="0">
                <a:latin typeface="Times New Roman" pitchFamily="18" charset="0"/>
                <a:cs typeface="Times New Roman" pitchFamily="18" charset="0"/>
              </a:rPr>
              <a:t>also be recorded in the Balance Sheet </a:t>
            </a:r>
          </a:p>
          <a:p>
            <a:pPr algn="justLow">
              <a:spcBef>
                <a:spcPct val="0"/>
              </a:spcBef>
              <a:buFontTx/>
              <a:buNone/>
            </a:pPr>
            <a:r>
              <a:rPr lang="en-GB" sz="2000" smtClean="0">
                <a:latin typeface="Times New Roman" pitchFamily="18" charset="0"/>
                <a:cs typeface="Times New Roman" pitchFamily="18" charset="0"/>
              </a:rPr>
              <a:t>as a current asset.</a:t>
            </a:r>
          </a:p>
          <a:p>
            <a:endParaRPr lang="en-US" sz="2000" smtClean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29038" name="Text Box 14"/>
          <p:cNvSpPr txBox="1">
            <a:spLocks noGrp="1" noChangeArrowheads="1"/>
          </p:cNvSpPr>
          <p:nvPr>
            <p:ph sz="quarter" idx="4294967295"/>
          </p:nvPr>
        </p:nvSpPr>
        <p:spPr bwMode="auto">
          <a:xfrm>
            <a:off x="4643438" y="1196975"/>
            <a:ext cx="4500562" cy="21859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pPr algn="ctr">
              <a:spcBef>
                <a:spcPct val="0"/>
              </a:spcBef>
              <a:buFontTx/>
              <a:buNone/>
            </a:pPr>
            <a:r>
              <a:rPr lang="en-GB" sz="2400" b="1" dirty="0" smtClean="0">
                <a:latin typeface="Times New Roman" pitchFamily="18" charset="0"/>
                <a:cs typeface="Times New Roman" pitchFamily="18" charset="0"/>
              </a:rPr>
              <a:t>Profit &amp; Loss Account</a:t>
            </a:r>
          </a:p>
          <a:p>
            <a:pPr>
              <a:spcBef>
                <a:spcPct val="0"/>
              </a:spcBef>
              <a:buFontTx/>
              <a:buNone/>
            </a:pPr>
            <a:r>
              <a:rPr lang="en-US" sz="2400" b="1" u="sng" dirty="0" smtClean="0">
                <a:latin typeface="Times New Roman" pitchFamily="18" charset="0"/>
                <a:cs typeface="Times New Roman" pitchFamily="18" charset="0"/>
              </a:rPr>
              <a:t>Less expenses</a:t>
            </a:r>
          </a:p>
          <a:p>
            <a:pPr>
              <a:spcBef>
                <a:spcPct val="0"/>
              </a:spcBef>
              <a:buFontTx/>
              <a:buNone/>
            </a:pPr>
            <a:r>
              <a:rPr lang="en-GB" sz="2400" b="1" dirty="0" smtClean="0">
                <a:latin typeface="Times New Roman" pitchFamily="18" charset="0"/>
                <a:cs typeface="Times New Roman" pitchFamily="18" charset="0"/>
              </a:rPr>
              <a:t>Rent			 	x</a:t>
            </a:r>
          </a:p>
          <a:p>
            <a:pPr>
              <a:spcBef>
                <a:spcPct val="0"/>
              </a:spcBef>
              <a:buFontTx/>
              <a:buNone/>
            </a:pPr>
            <a:r>
              <a:rPr lang="en-GB" sz="2400" b="1" dirty="0" smtClean="0">
                <a:latin typeface="Times New Roman" pitchFamily="18" charset="0"/>
                <a:cs typeface="Times New Roman" pitchFamily="18" charset="0"/>
              </a:rPr>
              <a:t>Depreciation expense          	x</a:t>
            </a:r>
          </a:p>
          <a:p>
            <a:pPr>
              <a:spcBef>
                <a:spcPct val="0"/>
              </a:spcBef>
              <a:buFontTx/>
              <a:buNone/>
            </a:pPr>
            <a:r>
              <a:rPr lang="en-GB" sz="2400" b="1" dirty="0" smtClean="0">
                <a:latin typeface="Times New Roman" pitchFamily="18" charset="0"/>
                <a:cs typeface="Times New Roman" pitchFamily="18" charset="0"/>
              </a:rPr>
              <a:t>Provision for bad debts       	x</a:t>
            </a:r>
          </a:p>
          <a:p>
            <a:pPr>
              <a:spcBef>
                <a:spcPct val="0"/>
              </a:spcBef>
              <a:buFontTx/>
              <a:buNone/>
            </a:pPr>
            <a:r>
              <a:rPr lang="en-US" sz="2400" b="1" dirty="0">
                <a:solidFill>
                  <a:srgbClr val="0033CC"/>
                </a:solidFill>
                <a:latin typeface="Times New Roman" pitchFamily="18" charset="0"/>
                <a:cs typeface="Times New Roman" pitchFamily="18" charset="0"/>
              </a:rPr>
              <a:t>Insurance </a:t>
            </a:r>
            <a:r>
              <a:rPr lang="en-US" sz="2400" b="1" dirty="0" smtClean="0">
                <a:solidFill>
                  <a:srgbClr val="0033CC"/>
                </a:solidFill>
                <a:latin typeface="Times New Roman" pitchFamily="18" charset="0"/>
                <a:cs typeface="Times New Roman" pitchFamily="18" charset="0"/>
              </a:rPr>
              <a:t>		         1200</a:t>
            </a:r>
          </a:p>
          <a:p>
            <a:pPr>
              <a:spcBef>
                <a:spcPct val="0"/>
              </a:spcBef>
              <a:buFontTx/>
              <a:buNone/>
            </a:pPr>
            <a:r>
              <a:rPr lang="en-US" sz="2400" b="1" dirty="0" smtClean="0">
                <a:solidFill>
                  <a:schemeClr val="folHlink"/>
                </a:solidFill>
                <a:latin typeface="Times New Roman" pitchFamily="18" charset="0"/>
                <a:cs typeface="Times New Roman" pitchFamily="18" charset="0"/>
              </a:rPr>
              <a:t>Prepayments		         (300)</a:t>
            </a:r>
          </a:p>
          <a:p>
            <a:pPr>
              <a:spcBef>
                <a:spcPct val="0"/>
              </a:spcBef>
              <a:buFontTx/>
              <a:buNone/>
            </a:pPr>
            <a:r>
              <a:rPr lang="en-GB" sz="2800" dirty="0" smtClean="0"/>
              <a:t>							</a:t>
            </a:r>
            <a:endParaRPr lang="en-US" sz="2800" dirty="0" smtClean="0"/>
          </a:p>
        </p:txBody>
      </p:sp>
      <p:sp>
        <p:nvSpPr>
          <p:cNvPr id="129039" name="Text Box 15"/>
          <p:cNvSpPr txBox="1">
            <a:spLocks noGrp="1" noChangeArrowheads="1"/>
          </p:cNvSpPr>
          <p:nvPr>
            <p:ph sz="quarter" idx="4294967295"/>
          </p:nvPr>
        </p:nvSpPr>
        <p:spPr bwMode="auto">
          <a:xfrm>
            <a:off x="4643438" y="3860800"/>
            <a:ext cx="4321175" cy="21875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pPr algn="ctr">
              <a:spcBef>
                <a:spcPct val="0"/>
              </a:spcBef>
              <a:buFontTx/>
              <a:buNone/>
            </a:pPr>
            <a:r>
              <a:rPr lang="en-US" sz="2400" b="1" u="sng" dirty="0" smtClean="0">
                <a:latin typeface="Times New Roman" pitchFamily="18" charset="0"/>
                <a:cs typeface="Times New Roman" pitchFamily="18" charset="0"/>
              </a:rPr>
              <a:t>Balance Sheet</a:t>
            </a:r>
          </a:p>
          <a:p>
            <a:pPr>
              <a:spcBef>
                <a:spcPct val="0"/>
              </a:spcBef>
              <a:buFontTx/>
              <a:buNone/>
            </a:pPr>
            <a:r>
              <a:rPr lang="en-GB" sz="2400" b="1" u="sng" dirty="0" smtClean="0">
                <a:solidFill>
                  <a:schemeClr val="folHlink"/>
                </a:solidFill>
                <a:latin typeface="Times New Roman" pitchFamily="18" charset="0"/>
                <a:cs typeface="Times New Roman" pitchFamily="18" charset="0"/>
              </a:rPr>
              <a:t>Current Assets</a:t>
            </a:r>
          </a:p>
          <a:p>
            <a:pPr>
              <a:spcBef>
                <a:spcPct val="0"/>
              </a:spcBef>
              <a:buFontTx/>
              <a:buNone/>
            </a:pPr>
            <a:r>
              <a:rPr lang="en-US" sz="2400" b="1" dirty="0" smtClean="0">
                <a:latin typeface="Times New Roman" pitchFamily="18" charset="0"/>
                <a:cs typeface="Times New Roman" pitchFamily="18" charset="0"/>
              </a:rPr>
              <a:t>Stock				x</a:t>
            </a:r>
          </a:p>
          <a:p>
            <a:pPr>
              <a:spcBef>
                <a:spcPct val="0"/>
              </a:spcBef>
              <a:buFontTx/>
              <a:buNone/>
            </a:pPr>
            <a:r>
              <a:rPr lang="en-US" sz="2400" b="1" dirty="0" smtClean="0">
                <a:latin typeface="Times New Roman" pitchFamily="18" charset="0"/>
                <a:cs typeface="Times New Roman" pitchFamily="18" charset="0"/>
              </a:rPr>
              <a:t>Debtors 			x</a:t>
            </a:r>
          </a:p>
          <a:p>
            <a:pPr>
              <a:spcBef>
                <a:spcPct val="0"/>
              </a:spcBef>
              <a:buFontTx/>
              <a:buNone/>
            </a:pPr>
            <a:r>
              <a:rPr lang="en-US" sz="2400" b="1" u="sng" dirty="0" smtClean="0">
                <a:latin typeface="Times New Roman" pitchFamily="18" charset="0"/>
                <a:cs typeface="Times New Roman" pitchFamily="18" charset="0"/>
              </a:rPr>
              <a:t>Less</a:t>
            </a:r>
            <a:r>
              <a:rPr lang="en-US" sz="2400" b="1" dirty="0" smtClean="0">
                <a:latin typeface="Times New Roman" pitchFamily="18" charset="0"/>
                <a:cs typeface="Times New Roman" pitchFamily="18" charset="0"/>
              </a:rPr>
              <a:t> prov. for bad debts      (x)</a:t>
            </a:r>
          </a:p>
          <a:p>
            <a:pPr>
              <a:spcBef>
                <a:spcPct val="0"/>
              </a:spcBef>
              <a:buFontTx/>
              <a:buNone/>
            </a:pPr>
            <a:r>
              <a:rPr lang="en-GB" sz="2400" b="1" dirty="0" smtClean="0">
                <a:solidFill>
                  <a:srgbClr val="0033CC"/>
                </a:solidFill>
                <a:latin typeface="Times New Roman" pitchFamily="18" charset="0"/>
                <a:cs typeface="Times New Roman" pitchFamily="18" charset="0"/>
              </a:rPr>
              <a:t>Prepayments		           300</a:t>
            </a:r>
          </a:p>
          <a:p>
            <a:pPr>
              <a:spcBef>
                <a:spcPct val="0"/>
              </a:spcBef>
              <a:buFontTx/>
              <a:buNone/>
            </a:pPr>
            <a:endParaRPr lang="en-GB" sz="2400" b="1" dirty="0" smtClean="0">
              <a:solidFill>
                <a:srgbClr val="0033CC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29040" name="Rectangle 16"/>
          <p:cNvSpPr>
            <a:spLocks noChangeArrowheads="1"/>
          </p:cNvSpPr>
          <p:nvPr/>
        </p:nvSpPr>
        <p:spPr bwMode="auto">
          <a:xfrm>
            <a:off x="215900" y="215900"/>
            <a:ext cx="4787900" cy="5191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99"/>
                </a:solidFill>
              </a14:hiddenFill>
            </a:ext>
            <a:ext uri="{91240B29-F687-4F45-9708-019B960494DF}">
              <a14:hiddenLine xmlns:a14="http://schemas.microsoft.com/office/drawing/2010/main" w="2857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108000" tIns="46800" rIns="90000" bIns="46800">
            <a:spAutoFit/>
          </a:bodyPr>
          <a:lstStyle/>
          <a:p>
            <a:pPr>
              <a:defRPr/>
            </a:pPr>
            <a:r>
              <a:rPr lang="en-GB" b="1" i="1">
                <a:solidFill>
                  <a:srgbClr val="FFFF00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Prepayments</a:t>
            </a:r>
            <a:endParaRPr lang="en-US" b="1" i="1">
              <a:solidFill>
                <a:srgbClr val="FFFF00"/>
              </a:solidFill>
              <a:effectLst>
                <a:outerShdw blurRad="38100" dist="38100" dir="2700000" algn="tl">
                  <a:srgbClr val="C0C0C0"/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41104693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90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1290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903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12903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2903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2903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903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12903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2903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2903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 nodeType="clickPar">
                      <p:stCondLst>
                        <p:cond delay="indefinite"/>
                      </p:stCondLst>
                      <p:childTnLst>
                        <p:par>
                          <p:cTn id="2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4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903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12903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12903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12903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 nodeType="clickPar">
                      <p:stCondLst>
                        <p:cond delay="indefinite"/>
                      </p:stCondLst>
                      <p:childTnLst>
                        <p:par>
                          <p:cTn id="3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1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903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12903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12903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12903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 nodeType="clickPar">
                      <p:stCondLst>
                        <p:cond delay="indefinite"/>
                      </p:stCondLst>
                      <p:childTnLst>
                        <p:par>
                          <p:cTn id="3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8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903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12903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12903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12903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 nodeType="clickPar">
                      <p:stCondLst>
                        <p:cond delay="indefinite"/>
                      </p:stCondLst>
                      <p:childTnLst>
                        <p:par>
                          <p:cTn id="4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5" presetID="48" presetClass="entr" presetSubtype="0" ac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903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12903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12903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1"/>
                                          </p:val>
                                        </p:tav>
                                        <p:tav tm="50000">
                                          <p:val>
                                            <p:fltVal val="0.9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12903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12903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 nodeType="clickPar">
                      <p:stCondLst>
                        <p:cond delay="indefinite"/>
                      </p:stCondLst>
                      <p:childTnLst>
                        <p:par>
                          <p:cTn id="5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3" presetID="38" presetClass="entr" presetSubtype="0" accel="5000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2000"/>
                                  </p:iterate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903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55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903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56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2903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903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2903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12903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 nodeType="clickPar">
                      <p:stCondLst>
                        <p:cond delay="indefinite"/>
                      </p:stCondLst>
                      <p:childTnLst>
                        <p:par>
                          <p:cTn id="6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90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4" dur="1000"/>
                                        <p:tgtEl>
                                          <p:spTgt spid="1290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1290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1290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 nodeType="clickPar">
                      <p:stCondLst>
                        <p:cond delay="indefinite"/>
                      </p:stCondLst>
                      <p:childTnLst>
                        <p:par>
                          <p:cTn id="6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903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1" dur="1000"/>
                                        <p:tgtEl>
                                          <p:spTgt spid="12903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12903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12903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 nodeType="clickPar">
                      <p:stCondLst>
                        <p:cond delay="indefinite"/>
                      </p:stCondLst>
                      <p:childTnLst>
                        <p:par>
                          <p:cTn id="7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7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903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8" dur="1000"/>
                                        <p:tgtEl>
                                          <p:spTgt spid="12903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12903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1000" fill="hold"/>
                                        <p:tgtEl>
                                          <p:spTgt spid="12903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 nodeType="clickPar">
                      <p:stCondLst>
                        <p:cond delay="indefinite"/>
                      </p:stCondLst>
                      <p:childTnLst>
                        <p:par>
                          <p:cTn id="8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8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903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5" dur="1000"/>
                                        <p:tgtEl>
                                          <p:spTgt spid="12903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12903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1000" fill="hold"/>
                                        <p:tgtEl>
                                          <p:spTgt spid="12903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 nodeType="clickPar">
                      <p:stCondLst>
                        <p:cond delay="indefinite"/>
                      </p:stCondLst>
                      <p:childTnLst>
                        <p:par>
                          <p:cTn id="8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903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2" dur="1000"/>
                                        <p:tgtEl>
                                          <p:spTgt spid="12903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3" dur="1000" fill="hold"/>
                                        <p:tgtEl>
                                          <p:spTgt spid="12903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1000" fill="hold"/>
                                        <p:tgtEl>
                                          <p:spTgt spid="12903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5" fill="hold">
                      <p:stCondLst>
                        <p:cond delay="indefinite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56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903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99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903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100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903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101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903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102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903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9035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2100" name="Rectangle 4"/>
          <p:cNvSpPr>
            <a:spLocks noChangeArrowheads="1"/>
          </p:cNvSpPr>
          <p:nvPr/>
        </p:nvSpPr>
        <p:spPr bwMode="auto">
          <a:xfrm>
            <a:off x="0" y="188913"/>
            <a:ext cx="4572000" cy="5191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99"/>
                </a:solidFill>
              </a14:hiddenFill>
            </a:ext>
            <a:ext uri="{91240B29-F687-4F45-9708-019B960494DF}">
              <a14:hiddenLine xmlns:a14="http://schemas.microsoft.com/office/drawing/2010/main" w="2857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108000" tIns="46800" rIns="90000" bIns="46800">
            <a:spAutoFit/>
          </a:bodyPr>
          <a:lstStyle/>
          <a:p>
            <a:pPr algn="ctr">
              <a:defRPr/>
            </a:pPr>
            <a:r>
              <a:rPr lang="en-GB" b="1">
                <a:solidFill>
                  <a:srgbClr val="FFFF00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Example</a:t>
            </a:r>
            <a:endParaRPr lang="en-US" b="1">
              <a:solidFill>
                <a:srgbClr val="FFFF00"/>
              </a:solidFill>
              <a:effectLst>
                <a:outerShdw blurRad="38100" dist="38100" dir="2700000" algn="tl">
                  <a:srgbClr val="C0C0C0"/>
                </a:outerShdw>
              </a:effectLst>
            </a:endParaRPr>
          </a:p>
        </p:txBody>
      </p:sp>
      <p:graphicFrame>
        <p:nvGraphicFramePr>
          <p:cNvPr id="132143" name="Group 47"/>
          <p:cNvGraphicFramePr>
            <a:graphicFrameLocks noGrp="1"/>
          </p:cNvGraphicFramePr>
          <p:nvPr>
            <p:ph idx="4294967295"/>
          </p:nvPr>
        </p:nvGraphicFramePr>
        <p:xfrm>
          <a:off x="250825" y="1484313"/>
          <a:ext cx="3673475" cy="1743528"/>
        </p:xfrm>
        <a:graphic>
          <a:graphicData uri="http://schemas.openxmlformats.org/drawingml/2006/table">
            <a:tbl>
              <a:tblPr/>
              <a:tblGrid>
                <a:gridCol w="1512888"/>
                <a:gridCol w="1427162"/>
                <a:gridCol w="733425"/>
              </a:tblGrid>
              <a:tr h="459143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108000" marR="90000" marT="46748" marB="46748" anchor="b" horzOverflow="overflow">
                    <a:lnL cap="flat">
                      <a:noFill/>
                    </a:lnL>
                    <a:lnR>
                      <a:noFill/>
                    </a:lnR>
                    <a:lnT cap="flat"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Dr</a:t>
                      </a:r>
                    </a:p>
                  </a:txBody>
                  <a:tcPr marL="108000" marR="90000" marT="46748" marB="46748" anchor="b" horzOverflow="overflow">
                    <a:lnL>
                      <a:noFill/>
                    </a:lnL>
                    <a:lnR>
                      <a:noFill/>
                    </a:lnR>
                    <a:lnT cap="flat"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Cr</a:t>
                      </a:r>
                    </a:p>
                  </a:txBody>
                  <a:tcPr marL="108000" marR="90000" marT="46748" marB="46748" anchor="b" horzOverflow="overflow">
                    <a:lnL>
                      <a:noFill/>
                    </a:lnL>
                    <a:lnR cap="flat">
                      <a:noFill/>
                    </a:lnR>
                    <a:lnT cap="flat"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59143">
                <a:tc>
                  <a:txBody>
                    <a:bodyPr/>
                    <a:lstStyle/>
                    <a:p>
                      <a:pPr marL="342900" marR="0" lvl="0" indent="-34290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2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Rates</a:t>
                      </a:r>
                    </a:p>
                  </a:txBody>
                  <a:tcPr marL="108000" marR="90000" marT="46748" marB="46748" anchor="b" horzOverflow="overflow">
                    <a:lnL cap="flat"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12,000</a:t>
                      </a:r>
                    </a:p>
                  </a:txBody>
                  <a:tcPr marL="108000" marR="90000" marT="46748" marB="46748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108000" marR="90000" marT="46748" marB="46748" anchor="b" horzOverflow="overflow">
                    <a:lnL>
                      <a:noFill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824790">
                <a:tc>
                  <a:txBody>
                    <a:bodyPr/>
                    <a:lstStyle/>
                    <a:p>
                      <a:pPr marL="342900" marR="0" lvl="0" indent="-34290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2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Gas and</a:t>
                      </a:r>
                    </a:p>
                    <a:p>
                      <a:pPr marL="342900" marR="0" lvl="0" indent="-34290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2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electricity</a:t>
                      </a:r>
                    </a:p>
                  </a:txBody>
                  <a:tcPr marL="108000" marR="90000" marT="46748" marB="46748" anchor="b" horzOverflow="overflow">
                    <a:lnL cap="flat">
                      <a:noFill/>
                    </a:lnL>
                    <a:lnR>
                      <a:noFill/>
                    </a:lnR>
                    <a:lnT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4,600</a:t>
                      </a:r>
                    </a:p>
                  </a:txBody>
                  <a:tcPr marL="108000" marR="90000" marT="46748" marB="46748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108000" marR="90000" marT="46748" marB="46748" anchor="b" horzOverflow="overflow">
                    <a:lnL>
                      <a:noFill/>
                    </a:lnL>
                    <a:lnR cap="flat">
                      <a:noFill/>
                    </a:lnR>
                    <a:lnT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sp>
        <p:nvSpPr>
          <p:cNvPr id="132144" name="Rectangle 48"/>
          <p:cNvSpPr>
            <a:spLocks noChangeArrowheads="1"/>
          </p:cNvSpPr>
          <p:nvPr/>
        </p:nvSpPr>
        <p:spPr bwMode="auto">
          <a:xfrm>
            <a:off x="250825" y="3735388"/>
            <a:ext cx="3673475" cy="11874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99"/>
                </a:solidFill>
              </a14:hiddenFill>
            </a:ext>
            <a:ext uri="{91240B29-F687-4F45-9708-019B960494DF}">
              <a14:hiddenLine xmlns:a14="http://schemas.microsoft.com/office/drawing/2010/main" w="2857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108000" tIns="46800" rIns="90000" bIns="46800" anchor="ctr">
            <a:spAutoFit/>
          </a:bodyPr>
          <a:lstStyle/>
          <a:p>
            <a:r>
              <a:rPr lang="en-US" sz="2400" b="1" u="sng">
                <a:latin typeface="Times New Roman" pitchFamily="18" charset="0"/>
                <a:cs typeface="Times New Roman" pitchFamily="18" charset="0"/>
              </a:rPr>
              <a:t>Notes:</a:t>
            </a:r>
          </a:p>
          <a:p>
            <a:r>
              <a:rPr lang="en-US" sz="2400" b="1">
                <a:latin typeface="Times New Roman" pitchFamily="18" charset="0"/>
                <a:cs typeface="Times New Roman" pitchFamily="18" charset="0"/>
              </a:rPr>
              <a:t>Prepaid rates:          £1,000</a:t>
            </a:r>
          </a:p>
          <a:p>
            <a:r>
              <a:rPr lang="en-US" sz="2400" b="1">
                <a:latin typeface="Times New Roman" pitchFamily="18" charset="0"/>
                <a:cs typeface="Times New Roman" pitchFamily="18" charset="0"/>
              </a:rPr>
              <a:t>Accrued gas charges: £250</a:t>
            </a:r>
          </a:p>
        </p:txBody>
      </p:sp>
      <p:sp>
        <p:nvSpPr>
          <p:cNvPr id="132145" name="Rectangle 49"/>
          <p:cNvSpPr>
            <a:spLocks noChangeArrowheads="1"/>
          </p:cNvSpPr>
          <p:nvPr/>
        </p:nvSpPr>
        <p:spPr bwMode="auto">
          <a:xfrm>
            <a:off x="4168775" y="1185863"/>
            <a:ext cx="4975225" cy="22701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99"/>
                </a:solidFill>
              </a14:hiddenFill>
            </a:ext>
            <a:ext uri="{91240B29-F687-4F45-9708-019B960494DF}">
              <a14:hiddenLine xmlns:a14="http://schemas.microsoft.com/office/drawing/2010/main" w="2857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108000" tIns="46800" rIns="90000" bIns="46800" anchor="ctr">
            <a:spAutoFit/>
          </a:bodyPr>
          <a:lstStyle/>
          <a:p>
            <a:pPr algn="ctr">
              <a:lnSpc>
                <a:spcPct val="85000"/>
              </a:lnSpc>
              <a:defRPr/>
            </a:pPr>
            <a:r>
              <a:rPr lang="en-US" sz="2400" b="1">
                <a:latin typeface="Times New Roman" pitchFamily="18" charset="0"/>
                <a:cs typeface="Times New Roman" pitchFamily="18" charset="0"/>
              </a:rPr>
              <a:t>Profit &amp; Loss Account</a:t>
            </a:r>
            <a:endParaRPr lang="en-US" sz="2400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85000"/>
              </a:lnSpc>
              <a:defRPr/>
            </a:pPr>
            <a:r>
              <a:rPr lang="en-US" sz="2400" b="1" u="sng">
                <a:solidFill>
                  <a:schemeClr val="folHlink"/>
                </a:solidFill>
                <a:latin typeface="Times New Roman" pitchFamily="18" charset="0"/>
                <a:cs typeface="Times New Roman" pitchFamily="18" charset="0"/>
              </a:rPr>
              <a:t>Less expenses</a:t>
            </a:r>
          </a:p>
          <a:p>
            <a:pPr>
              <a:lnSpc>
                <a:spcPct val="85000"/>
              </a:lnSpc>
              <a:defRPr/>
            </a:pPr>
            <a:r>
              <a:rPr lang="en-US" sz="2400" b="1">
                <a:solidFill>
                  <a:srgbClr val="0033CC"/>
                </a:solidFill>
                <a:latin typeface="Times New Roman" pitchFamily="18" charset="0"/>
                <a:cs typeface="Times New Roman" pitchFamily="18" charset="0"/>
              </a:rPr>
              <a:t>Rates			12,000</a:t>
            </a:r>
          </a:p>
          <a:p>
            <a:pPr>
              <a:lnSpc>
                <a:spcPct val="85000"/>
              </a:lnSpc>
              <a:defRPr/>
            </a:pPr>
            <a:r>
              <a:rPr lang="en-US" sz="2400" b="1">
                <a:solidFill>
                  <a:srgbClr val="617800"/>
                </a:solidFill>
                <a:latin typeface="Times New Roman" pitchFamily="18" charset="0"/>
                <a:cs typeface="Times New Roman" pitchFamily="18" charset="0"/>
              </a:rPr>
              <a:t>Prepayments		(</a:t>
            </a:r>
            <a:r>
              <a:rPr lang="en-US" sz="2400" b="1" u="sng">
                <a:solidFill>
                  <a:srgbClr val="617800"/>
                </a:solidFill>
                <a:latin typeface="Times New Roman" pitchFamily="18" charset="0"/>
                <a:cs typeface="Times New Roman" pitchFamily="18" charset="0"/>
              </a:rPr>
              <a:t>1,000)</a:t>
            </a:r>
            <a:r>
              <a:rPr lang="en-US" sz="2400" b="1">
                <a:solidFill>
                  <a:srgbClr val="617800"/>
                </a:solidFill>
                <a:latin typeface="Times New Roman" pitchFamily="18" charset="0"/>
                <a:cs typeface="Times New Roman" pitchFamily="18" charset="0"/>
              </a:rPr>
              <a:t>	  11,000</a:t>
            </a:r>
          </a:p>
          <a:p>
            <a:pPr>
              <a:lnSpc>
                <a:spcPct val="85000"/>
              </a:lnSpc>
              <a:defRPr/>
            </a:pPr>
            <a:r>
              <a:rPr lang="en-US" sz="2400" b="1">
                <a:latin typeface="Times New Roman" pitchFamily="18" charset="0"/>
                <a:cs typeface="Times New Roman" pitchFamily="18" charset="0"/>
              </a:rPr>
              <a:t>Admin. Expenses		    3,500</a:t>
            </a:r>
          </a:p>
          <a:p>
            <a:pPr>
              <a:lnSpc>
                <a:spcPct val="85000"/>
              </a:lnSpc>
              <a:defRPr/>
            </a:pPr>
            <a:r>
              <a:rPr lang="en-US" sz="2400" b="1">
                <a:solidFill>
                  <a:schemeClr val="folHlink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Times New Roman" pitchFamily="18" charset="0"/>
                <a:cs typeface="Traditional Arabic" pitchFamily="2" charset="-78"/>
              </a:rPr>
              <a:t>Gas &amp; electricity	 4,600</a:t>
            </a:r>
          </a:p>
          <a:p>
            <a:pPr>
              <a:lnSpc>
                <a:spcPct val="85000"/>
              </a:lnSpc>
              <a:defRPr/>
            </a:pPr>
            <a:r>
              <a:rPr lang="en-US" sz="2400" b="1">
                <a:solidFill>
                  <a:srgbClr val="0033CC"/>
                </a:solidFill>
                <a:latin typeface="Times New Roman" pitchFamily="18" charset="0"/>
                <a:cs typeface="Times New Roman" pitchFamily="18" charset="0"/>
              </a:rPr>
              <a:t>Accrued G&amp;E	  </a:t>
            </a:r>
            <a:r>
              <a:rPr lang="en-US" sz="2400" b="1" u="sng">
                <a:solidFill>
                  <a:srgbClr val="0033CC"/>
                </a:solidFill>
                <a:latin typeface="Times New Roman" pitchFamily="18" charset="0"/>
                <a:cs typeface="Times New Roman" pitchFamily="18" charset="0"/>
              </a:rPr>
              <a:t>250</a:t>
            </a:r>
            <a:r>
              <a:rPr lang="en-US" sz="2400" b="1">
                <a:solidFill>
                  <a:srgbClr val="0033CC"/>
                </a:solidFill>
                <a:latin typeface="Times New Roman" pitchFamily="18" charset="0"/>
                <a:cs typeface="Times New Roman" pitchFamily="18" charset="0"/>
              </a:rPr>
              <a:t>	    4,850</a:t>
            </a:r>
          </a:p>
        </p:txBody>
      </p:sp>
      <p:sp>
        <p:nvSpPr>
          <p:cNvPr id="132146" name="Rectangle 50"/>
          <p:cNvSpPr>
            <a:spLocks noChangeArrowheads="1"/>
          </p:cNvSpPr>
          <p:nvPr/>
        </p:nvSpPr>
        <p:spPr bwMode="auto">
          <a:xfrm>
            <a:off x="4211638" y="3559175"/>
            <a:ext cx="4932362" cy="28463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99"/>
                </a:solidFill>
              </a14:hiddenFill>
            </a:ext>
            <a:ext uri="{91240B29-F687-4F45-9708-019B960494DF}">
              <a14:hiddenLine xmlns:a14="http://schemas.microsoft.com/office/drawing/2010/main" w="2857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108000" tIns="46800" rIns="90000" bIns="0" anchor="ctr">
            <a:spAutoFit/>
          </a:bodyPr>
          <a:lstStyle/>
          <a:p>
            <a:pPr algn="ctr">
              <a:lnSpc>
                <a:spcPct val="85000"/>
              </a:lnSpc>
            </a:pPr>
            <a:r>
              <a:rPr lang="en-GB" sz="2400" b="1">
                <a:latin typeface="Times New Roman" pitchFamily="18" charset="0"/>
                <a:cs typeface="Times New Roman" pitchFamily="18" charset="0"/>
              </a:rPr>
              <a:t>Balance Sheet</a:t>
            </a:r>
          </a:p>
          <a:p>
            <a:pPr>
              <a:lnSpc>
                <a:spcPct val="85000"/>
              </a:lnSpc>
            </a:pPr>
            <a:r>
              <a:rPr lang="en-GB" sz="2400" b="1" u="sng">
                <a:solidFill>
                  <a:srgbClr val="0033CC"/>
                </a:solidFill>
                <a:latin typeface="Times New Roman" pitchFamily="18" charset="0"/>
                <a:cs typeface="Times New Roman" pitchFamily="18" charset="0"/>
              </a:rPr>
              <a:t>Current Assets</a:t>
            </a:r>
            <a:r>
              <a:rPr lang="en-GB" sz="2400" b="1">
                <a:latin typeface="Times New Roman" pitchFamily="18" charset="0"/>
                <a:cs typeface="Times New Roman" pitchFamily="18" charset="0"/>
              </a:rPr>
              <a:t>	</a:t>
            </a:r>
          </a:p>
          <a:p>
            <a:pPr>
              <a:lnSpc>
                <a:spcPct val="85000"/>
              </a:lnSpc>
            </a:pPr>
            <a:r>
              <a:rPr lang="en-GB" sz="2400" b="1">
                <a:latin typeface="Times New Roman" pitchFamily="18" charset="0"/>
                <a:cs typeface="Times New Roman" pitchFamily="18" charset="0"/>
              </a:rPr>
              <a:t>Cash at bank			2,300</a:t>
            </a:r>
          </a:p>
          <a:p>
            <a:pPr>
              <a:lnSpc>
                <a:spcPct val="85000"/>
              </a:lnSpc>
            </a:pPr>
            <a:r>
              <a:rPr lang="en-GB" sz="2400" b="1">
                <a:solidFill>
                  <a:srgbClr val="0033CC"/>
                </a:solidFill>
                <a:latin typeface="Times New Roman" pitchFamily="18" charset="0"/>
                <a:cs typeface="Times New Roman" pitchFamily="18" charset="0"/>
              </a:rPr>
              <a:t>Prepayments			</a:t>
            </a:r>
            <a:r>
              <a:rPr lang="en-GB" sz="2400" b="1" u="sng">
                <a:solidFill>
                  <a:srgbClr val="0033CC"/>
                </a:solidFill>
                <a:latin typeface="Times New Roman" pitchFamily="18" charset="0"/>
                <a:cs typeface="Times New Roman" pitchFamily="18" charset="0"/>
              </a:rPr>
              <a:t>1,000</a:t>
            </a:r>
          </a:p>
          <a:p>
            <a:pPr>
              <a:lnSpc>
                <a:spcPct val="85000"/>
              </a:lnSpc>
            </a:pPr>
            <a:r>
              <a:rPr lang="en-GB" sz="2400" b="1">
                <a:latin typeface="Times New Roman" pitchFamily="18" charset="0"/>
                <a:cs typeface="Times New Roman" pitchFamily="18" charset="0"/>
              </a:rPr>
              <a:t>				3,300</a:t>
            </a:r>
          </a:p>
          <a:p>
            <a:pPr>
              <a:lnSpc>
                <a:spcPct val="85000"/>
              </a:lnSpc>
            </a:pPr>
            <a:r>
              <a:rPr lang="en-US" sz="2400" b="1" u="sng">
                <a:solidFill>
                  <a:srgbClr val="0033CC"/>
                </a:solidFill>
                <a:latin typeface="Times New Roman" pitchFamily="18" charset="0"/>
                <a:cs typeface="Times New Roman" pitchFamily="18" charset="0"/>
              </a:rPr>
              <a:t>Current Liabilities</a:t>
            </a:r>
            <a:endParaRPr lang="en-GB" sz="2400" b="1" u="sng">
              <a:solidFill>
                <a:srgbClr val="0033CC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85000"/>
              </a:lnSpc>
            </a:pPr>
            <a:r>
              <a:rPr lang="en-GB" sz="2400" b="1">
                <a:latin typeface="Times New Roman" pitchFamily="18" charset="0"/>
                <a:cs typeface="Times New Roman" pitchFamily="18" charset="0"/>
              </a:rPr>
              <a:t>Creditors			1,200 </a:t>
            </a:r>
          </a:p>
          <a:p>
            <a:pPr>
              <a:lnSpc>
                <a:spcPct val="85000"/>
              </a:lnSpc>
            </a:pPr>
            <a:r>
              <a:rPr lang="en-GB" sz="2400" b="1">
                <a:solidFill>
                  <a:srgbClr val="0033CC"/>
                </a:solidFill>
                <a:latin typeface="Times New Roman" pitchFamily="18" charset="0"/>
                <a:cs typeface="Times New Roman" pitchFamily="18" charset="0"/>
              </a:rPr>
              <a:t>Accruals			 </a:t>
            </a:r>
            <a:r>
              <a:rPr lang="en-GB" sz="2400" b="1" u="sng">
                <a:solidFill>
                  <a:srgbClr val="0033CC"/>
                </a:solidFill>
                <a:latin typeface="Times New Roman" pitchFamily="18" charset="0"/>
                <a:cs typeface="Times New Roman" pitchFamily="18" charset="0"/>
              </a:rPr>
              <a:t>250</a:t>
            </a:r>
            <a:r>
              <a:rPr lang="en-GB" sz="2400" b="1">
                <a:latin typeface="Times New Roman" pitchFamily="18" charset="0"/>
                <a:cs typeface="Times New Roman" pitchFamily="18" charset="0"/>
              </a:rPr>
              <a:t>					</a:t>
            </a:r>
            <a:r>
              <a:rPr lang="en-GB" sz="2400" b="1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1,550</a:t>
            </a:r>
          </a:p>
        </p:txBody>
      </p:sp>
    </p:spTree>
    <p:extLst>
      <p:ext uri="{BB962C8B-B14F-4D97-AF65-F5344CB8AC3E}">
        <p14:creationId xmlns:p14="http://schemas.microsoft.com/office/powerpoint/2010/main" val="35231949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repeatCount="indefinite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3000" tmFilter="0, 0; .2, .5; .8, .5; 1, 0"/>
                                        <p:tgtEl>
                                          <p:spTgt spid="132100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1500" autoRev="1" fill="hold"/>
                                        <p:tgtEl>
                                          <p:spTgt spid="132100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21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1321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21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1321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214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13214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3214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13214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 nodeType="clickPar">
                      <p:stCondLst>
                        <p:cond delay="indefinite"/>
                      </p:stCondLst>
                      <p:childTnLst>
                        <p:par>
                          <p:cTn id="2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7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214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13214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3214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13214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 nodeType="clickPar">
                      <p:stCondLst>
                        <p:cond delay="indefinite"/>
                      </p:stCondLst>
                      <p:childTnLst>
                        <p:par>
                          <p:cTn id="3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4" presetID="3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214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800" decel="100000"/>
                                        <p:tgtEl>
                                          <p:spTgt spid="13214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800" decel="100000" fill="hold"/>
                                        <p:tgtEl>
                                          <p:spTgt spid="13214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800" decel="100000" fill="hold"/>
                                        <p:tgtEl>
                                          <p:spTgt spid="13214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800" decel="100000" fill="hold"/>
                                        <p:tgtEl>
                                          <p:spTgt spid="13214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3214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3214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 nodeType="clickPar">
                      <p:stCondLst>
                        <p:cond delay="indefinite"/>
                      </p:stCondLst>
                      <p:childTnLst>
                        <p:par>
                          <p:cTn id="4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4" presetID="48" presetClass="entr" presetSubtype="0" ac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214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13214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13214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1"/>
                                          </p:val>
                                        </p:tav>
                                        <p:tav tm="50000">
                                          <p:val>
                                            <p:fltVal val="0.9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13214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13214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 nodeType="clickPar">
                      <p:stCondLst>
                        <p:cond delay="indefinite"/>
                      </p:stCondLst>
                      <p:childTnLst>
                        <p:par>
                          <p:cTn id="5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2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214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13214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13214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13214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 nodeType="clickPar">
                      <p:stCondLst>
                        <p:cond delay="indefinite"/>
                      </p:stCondLst>
                      <p:childTnLst>
                        <p:par>
                          <p:cTn id="5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214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3214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3214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 nodeType="clickPar">
                      <p:stCondLst>
                        <p:cond delay="indefinite"/>
                      </p:stCondLst>
                      <p:childTnLst>
                        <p:par>
                          <p:cTn id="6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5" presetID="3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214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67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214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68" dur="200" decel="5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3214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69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3214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70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3214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 nodeType="clickPar">
                      <p:stCondLst>
                        <p:cond delay="indefinite"/>
                      </p:stCondLst>
                      <p:childTnLst>
                        <p:par>
                          <p:cTn id="7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73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214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5" dur="1000"/>
                                        <p:tgtEl>
                                          <p:spTgt spid="13214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6" dur="1000" fill="hold"/>
                                        <p:tgtEl>
                                          <p:spTgt spid="13214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1000" fill="hold"/>
                                        <p:tgtEl>
                                          <p:spTgt spid="13214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 nodeType="clickPar">
                      <p:stCondLst>
                        <p:cond delay="indefinite"/>
                      </p:stCondLst>
                      <p:childTnLst>
                        <p:par>
                          <p:cTn id="7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80" presetID="48" presetClass="entr" presetSubtype="0" ac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214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2" dur="1000" fill="hold"/>
                                        <p:tgtEl>
                                          <p:spTgt spid="13214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1000" fill="hold"/>
                                        <p:tgtEl>
                                          <p:spTgt spid="13214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1"/>
                                          </p:val>
                                        </p:tav>
                                        <p:tav tm="50000">
                                          <p:val>
                                            <p:fltVal val="0.9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1000" fill="hold"/>
                                        <p:tgtEl>
                                          <p:spTgt spid="13214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5" dur="1000"/>
                                        <p:tgtEl>
                                          <p:spTgt spid="13214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6" fill="hold" nodeType="clickPar">
                      <p:stCondLst>
                        <p:cond delay="indefinite"/>
                      </p:stCondLst>
                      <p:childTnLst>
                        <p:par>
                          <p:cTn id="8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88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214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0" dur="1000"/>
                                        <p:tgtEl>
                                          <p:spTgt spid="13214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1" dur="1000" fill="hold"/>
                                        <p:tgtEl>
                                          <p:spTgt spid="13214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1000" fill="hold"/>
                                        <p:tgtEl>
                                          <p:spTgt spid="13214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 nodeType="clickPar">
                      <p:stCondLst>
                        <p:cond delay="indefinite"/>
                      </p:stCondLst>
                      <p:childTnLst>
                        <p:par>
                          <p:cTn id="9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5" presetID="3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214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97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214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98" dur="200" decel="5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3214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99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3214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100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3214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101" presetID="34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214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103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214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104" dur="200" decel="5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3214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105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3214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106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3214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7" fill="hold" nodeType="clickPar">
                      <p:stCondLst>
                        <p:cond delay="indefinite"/>
                      </p:stCondLst>
                      <p:childTnLst>
                        <p:par>
                          <p:cTn id="10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9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214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1" dur="1000"/>
                                        <p:tgtEl>
                                          <p:spTgt spid="13214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2" dur="1000" fill="hold"/>
                                        <p:tgtEl>
                                          <p:spTgt spid="13214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3" dur="1000" fill="hold"/>
                                        <p:tgtEl>
                                          <p:spTgt spid="13214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4" fill="hold" nodeType="clickPar">
                      <p:stCondLst>
                        <p:cond delay="indefinite"/>
                      </p:stCondLst>
                      <p:childTnLst>
                        <p:par>
                          <p:cTn id="11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6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214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8" dur="1000"/>
                                        <p:tgtEl>
                                          <p:spTgt spid="13214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9" dur="1000" fill="hold"/>
                                        <p:tgtEl>
                                          <p:spTgt spid="13214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0" dur="1000" fill="hold"/>
                                        <p:tgtEl>
                                          <p:spTgt spid="13214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1" fill="hold" nodeType="clickPar">
                      <p:stCondLst>
                        <p:cond delay="indefinite"/>
                      </p:stCondLst>
                      <p:childTnLst>
                        <p:par>
                          <p:cTn id="1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3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214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214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214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3214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8" dur="1000" fill="hold"/>
                                        <p:tgtEl>
                                          <p:spTgt spid="13214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214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214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3214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2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214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2100" grpId="0"/>
      <p:bldP spid="132144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/>
          <p:cNvSpPr txBox="1">
            <a:spLocks/>
          </p:cNvSpPr>
          <p:nvPr/>
        </p:nvSpPr>
        <p:spPr>
          <a:xfrm>
            <a:off x="457200" y="274638"/>
            <a:ext cx="8229600" cy="706090"/>
          </a:xfrm>
          <a:prstGeom prst="rect">
            <a:avLst/>
          </a:prstGeom>
        </p:spPr>
        <p:txBody>
          <a:bodyPr>
            <a:normAutofit/>
          </a:bodyPr>
          <a:lstStyle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rgbClr val="FFFF99"/>
                </a:solidFill>
                <a:latin typeface="+mj-lt"/>
                <a:ea typeface="+mj-ea"/>
                <a:cs typeface="+mj-cs"/>
              </a:defRPr>
            </a:lvl1pPr>
            <a:lvl2pPr algn="l" rtl="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rgbClr val="FFFF99"/>
                </a:solidFill>
                <a:latin typeface="Arial" charset="0"/>
              </a:defRPr>
            </a:lvl2pPr>
            <a:lvl3pPr algn="l" rtl="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rgbClr val="FFFF99"/>
                </a:solidFill>
                <a:latin typeface="Arial" charset="0"/>
              </a:defRPr>
            </a:lvl3pPr>
            <a:lvl4pPr algn="l" rtl="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rgbClr val="FFFF99"/>
                </a:solidFill>
                <a:latin typeface="Arial" charset="0"/>
              </a:defRPr>
            </a:lvl4pPr>
            <a:lvl5pPr algn="l" rtl="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rgbClr val="FFFF99"/>
                </a:solidFill>
                <a:latin typeface="Arial" charset="0"/>
              </a:defRPr>
            </a:lvl5pPr>
            <a:lvl6pPr marL="457200" algn="l" rtl="0" fontAlgn="base">
              <a:spcBef>
                <a:spcPct val="0"/>
              </a:spcBef>
              <a:spcAft>
                <a:spcPct val="0"/>
              </a:spcAft>
              <a:defRPr sz="3600">
                <a:solidFill>
                  <a:srgbClr val="FFFF99"/>
                </a:solidFill>
                <a:latin typeface="Arial" charset="0"/>
              </a:defRPr>
            </a:lvl6pPr>
            <a:lvl7pPr marL="914400" algn="l" rtl="0" fontAlgn="base">
              <a:spcBef>
                <a:spcPct val="0"/>
              </a:spcBef>
              <a:spcAft>
                <a:spcPct val="0"/>
              </a:spcAft>
              <a:defRPr sz="3600">
                <a:solidFill>
                  <a:srgbClr val="FFFF99"/>
                </a:solidFill>
                <a:latin typeface="Arial" charset="0"/>
              </a:defRPr>
            </a:lvl7pPr>
            <a:lvl8pPr marL="1371600" algn="l" rtl="0" fontAlgn="base">
              <a:spcBef>
                <a:spcPct val="0"/>
              </a:spcBef>
              <a:spcAft>
                <a:spcPct val="0"/>
              </a:spcAft>
              <a:defRPr sz="3600">
                <a:solidFill>
                  <a:srgbClr val="FFFF99"/>
                </a:solidFill>
                <a:latin typeface="Arial" charset="0"/>
              </a:defRPr>
            </a:lvl8pPr>
            <a:lvl9pPr marL="1828800" algn="l" rtl="0" fontAlgn="base">
              <a:spcBef>
                <a:spcPct val="0"/>
              </a:spcBef>
              <a:spcAft>
                <a:spcPct val="0"/>
              </a:spcAft>
              <a:defRPr sz="3600">
                <a:solidFill>
                  <a:srgbClr val="FFFF99"/>
                </a:solidFill>
                <a:latin typeface="Arial" charset="0"/>
              </a:defRPr>
            </a:lvl9pPr>
          </a:lstStyle>
          <a:p>
            <a:r>
              <a:rPr lang="en-US" sz="2800" b="1" kern="0" dirty="0" smtClean="0">
                <a:solidFill>
                  <a:srgbClr val="00B0F0"/>
                </a:solidFill>
              </a:rPr>
              <a:t>Profit calculation: Accrual vs. Cash Accounting </a:t>
            </a:r>
            <a:endParaRPr lang="en-US" sz="2800" b="1" kern="0" dirty="0">
              <a:solidFill>
                <a:srgbClr val="00B0F0"/>
              </a:solidFill>
            </a:endParaRPr>
          </a:p>
        </p:txBody>
      </p:sp>
      <p:sp>
        <p:nvSpPr>
          <p:cNvPr id="5" name="Footer Placeholder 1"/>
          <p:cNvSpPr>
            <a:spLocks noGrp="1"/>
          </p:cNvSpPr>
          <p:nvPr>
            <p:ph type="ftr" sz="quarter" idx="11"/>
          </p:nvPr>
        </p:nvSpPr>
        <p:spPr>
          <a:xfrm>
            <a:off x="2972254" y="6525344"/>
            <a:ext cx="2895600" cy="332656"/>
          </a:xfrm>
        </p:spPr>
        <p:txBody>
          <a:bodyPr/>
          <a:lstStyle/>
          <a:p>
            <a:pPr>
              <a:defRPr/>
            </a:pPr>
            <a:r>
              <a:rPr lang="en-GB" dirty="0" smtClean="0"/>
              <a:t>A</a:t>
            </a:r>
            <a:r>
              <a:rPr lang="el-GR" dirty="0" smtClean="0"/>
              <a:t>Ω</a:t>
            </a:r>
            <a:endParaRPr lang="en-GB" dirty="0"/>
          </a:p>
        </p:txBody>
      </p:sp>
      <p:grpSp>
        <p:nvGrpSpPr>
          <p:cNvPr id="6" name="Group 5"/>
          <p:cNvGrpSpPr/>
          <p:nvPr/>
        </p:nvGrpSpPr>
        <p:grpSpPr>
          <a:xfrm>
            <a:off x="1619672" y="1124744"/>
            <a:ext cx="2583805" cy="1291902"/>
            <a:chOff x="1440148" y="0"/>
            <a:chExt cx="2583805" cy="1291902"/>
          </a:xfrm>
        </p:grpSpPr>
        <p:sp>
          <p:nvSpPr>
            <p:cNvPr id="7" name="Rounded Rectangle 6"/>
            <p:cNvSpPr/>
            <p:nvPr/>
          </p:nvSpPr>
          <p:spPr>
            <a:xfrm>
              <a:off x="1440148" y="0"/>
              <a:ext cx="2583805" cy="1291902"/>
            </a:xfrm>
            <a:prstGeom prst="roundRect">
              <a:avLst>
                <a:gd name="adj" fmla="val 10000"/>
              </a:avLst>
            </a:prstGeom>
          </p:spPr>
          <p:style>
            <a:lnRef idx="0">
              <a:schemeClr val="lt1">
                <a:hueOff val="0"/>
                <a:satOff val="0"/>
                <a:lumOff val="0"/>
                <a:alphaOff val="0"/>
              </a:schemeClr>
            </a:lnRef>
            <a:fillRef idx="3">
              <a:schemeClr val="accent1">
                <a:hueOff val="0"/>
                <a:satOff val="0"/>
                <a:lumOff val="0"/>
                <a:alphaOff val="0"/>
              </a:schemeClr>
            </a:fillRef>
            <a:effectRef idx="2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8" name="Rounded Rectangle 4"/>
            <p:cNvSpPr/>
            <p:nvPr/>
          </p:nvSpPr>
          <p:spPr>
            <a:xfrm>
              <a:off x="1477987" y="37839"/>
              <a:ext cx="2508127" cy="1216224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70485" tIns="46990" rIns="70485" bIns="46990" numCol="1" spcCol="1270" anchor="ctr" anchorCtr="0">
              <a:noAutofit/>
            </a:bodyPr>
            <a:lstStyle/>
            <a:p>
              <a:pPr lvl="0" algn="ctr" defTabSz="1644650" rtl="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en-US" sz="3700" kern="1200" dirty="0" smtClean="0"/>
                <a:t>Accrual accounting</a:t>
              </a:r>
              <a:endParaRPr lang="en-US" sz="3700" kern="1200" dirty="0"/>
            </a:p>
          </p:txBody>
        </p:sp>
      </p:grpSp>
      <p:grpSp>
        <p:nvGrpSpPr>
          <p:cNvPr id="9" name="Group 8"/>
          <p:cNvGrpSpPr/>
          <p:nvPr/>
        </p:nvGrpSpPr>
        <p:grpSpPr>
          <a:xfrm>
            <a:off x="4860032" y="1124744"/>
            <a:ext cx="2583805" cy="1291902"/>
            <a:chOff x="4437775" y="2152"/>
            <a:chExt cx="2583805" cy="1291902"/>
          </a:xfrm>
        </p:grpSpPr>
        <p:sp>
          <p:nvSpPr>
            <p:cNvPr id="10" name="Rounded Rectangle 9"/>
            <p:cNvSpPr/>
            <p:nvPr/>
          </p:nvSpPr>
          <p:spPr>
            <a:xfrm>
              <a:off x="4437775" y="2152"/>
              <a:ext cx="2583805" cy="1291902"/>
            </a:xfrm>
            <a:prstGeom prst="roundRect">
              <a:avLst>
                <a:gd name="adj" fmla="val 10000"/>
              </a:avLst>
            </a:prstGeom>
          </p:spPr>
          <p:style>
            <a:lnRef idx="0">
              <a:schemeClr val="lt1">
                <a:hueOff val="0"/>
                <a:satOff val="0"/>
                <a:lumOff val="0"/>
                <a:alphaOff val="0"/>
              </a:schemeClr>
            </a:lnRef>
            <a:fillRef idx="3">
              <a:schemeClr val="accent1">
                <a:hueOff val="0"/>
                <a:satOff val="0"/>
                <a:lumOff val="0"/>
                <a:alphaOff val="0"/>
              </a:schemeClr>
            </a:fillRef>
            <a:effectRef idx="2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11" name="Rounded Rectangle 4"/>
            <p:cNvSpPr/>
            <p:nvPr/>
          </p:nvSpPr>
          <p:spPr>
            <a:xfrm>
              <a:off x="4475614" y="39991"/>
              <a:ext cx="2508127" cy="1216224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70485" tIns="46990" rIns="70485" bIns="46990" numCol="1" spcCol="1270" anchor="ctr" anchorCtr="0">
              <a:noAutofit/>
            </a:bodyPr>
            <a:lstStyle/>
            <a:p>
              <a:pPr lvl="0" algn="ctr" defTabSz="1644650" rtl="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en-US" sz="3700" kern="1200" dirty="0" smtClean="0"/>
                <a:t>Cash-basis accounting</a:t>
              </a:r>
              <a:endParaRPr lang="en-US" sz="3700" kern="1200" dirty="0"/>
            </a:p>
          </p:txBody>
        </p:sp>
      </p:grpSp>
      <p:grpSp>
        <p:nvGrpSpPr>
          <p:cNvPr id="12" name="Group 11"/>
          <p:cNvGrpSpPr/>
          <p:nvPr/>
        </p:nvGrpSpPr>
        <p:grpSpPr>
          <a:xfrm>
            <a:off x="1915891" y="2727157"/>
            <a:ext cx="2067044" cy="1291902"/>
            <a:chOff x="1724780" y="1617030"/>
            <a:chExt cx="2067044" cy="1291902"/>
          </a:xfrm>
        </p:grpSpPr>
        <p:sp>
          <p:nvSpPr>
            <p:cNvPr id="13" name="Rounded Rectangle 12"/>
            <p:cNvSpPr/>
            <p:nvPr/>
          </p:nvSpPr>
          <p:spPr>
            <a:xfrm>
              <a:off x="1724780" y="1617030"/>
              <a:ext cx="2067044" cy="1291902"/>
            </a:xfrm>
            <a:prstGeom prst="roundRect">
              <a:avLst>
                <a:gd name="adj" fmla="val 10000"/>
              </a:avLst>
            </a:prstGeom>
          </p:spPr>
          <p:style>
            <a:lnRef idx="1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lt1">
                <a:alpha val="9000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9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</p:sp>
        <p:sp>
          <p:nvSpPr>
            <p:cNvPr id="14" name="Rounded Rectangle 4"/>
            <p:cNvSpPr/>
            <p:nvPr/>
          </p:nvSpPr>
          <p:spPr>
            <a:xfrm>
              <a:off x="1762619" y="1654869"/>
              <a:ext cx="1991366" cy="1216224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53340" tIns="35560" rIns="53340" bIns="35560" numCol="1" spcCol="1270" anchor="ctr" anchorCtr="0">
              <a:noAutofit/>
            </a:bodyPr>
            <a:lstStyle/>
            <a:p>
              <a:pPr lvl="0" algn="ctr" defTabSz="1244600" rtl="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en-US" sz="2800" kern="1200" dirty="0" smtClean="0"/>
                <a:t>Revenue recognition principle</a:t>
              </a:r>
              <a:endParaRPr lang="en-US" sz="2800" kern="1200" dirty="0"/>
            </a:p>
          </p:txBody>
        </p:sp>
      </p:grpSp>
      <p:grpSp>
        <p:nvGrpSpPr>
          <p:cNvPr id="15" name="Group 14"/>
          <p:cNvGrpSpPr/>
          <p:nvPr/>
        </p:nvGrpSpPr>
        <p:grpSpPr>
          <a:xfrm>
            <a:off x="1899123" y="4509120"/>
            <a:ext cx="2082197" cy="1291902"/>
            <a:chOff x="1762619" y="3231908"/>
            <a:chExt cx="2082197" cy="1291902"/>
          </a:xfrm>
        </p:grpSpPr>
        <p:sp>
          <p:nvSpPr>
            <p:cNvPr id="16" name="Rounded Rectangle 15"/>
            <p:cNvSpPr/>
            <p:nvPr/>
          </p:nvSpPr>
          <p:spPr>
            <a:xfrm>
              <a:off x="1777772" y="3231908"/>
              <a:ext cx="2067044" cy="1291902"/>
            </a:xfrm>
            <a:prstGeom prst="roundRect">
              <a:avLst>
                <a:gd name="adj" fmla="val 10000"/>
              </a:avLst>
            </a:prstGeom>
          </p:spPr>
          <p:style>
            <a:lnRef idx="1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lt1">
                <a:alpha val="9000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9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</p:sp>
        <p:sp>
          <p:nvSpPr>
            <p:cNvPr id="17" name="Rounded Rectangle 4"/>
            <p:cNvSpPr/>
            <p:nvPr/>
          </p:nvSpPr>
          <p:spPr>
            <a:xfrm>
              <a:off x="1762619" y="3269747"/>
              <a:ext cx="1991366" cy="1216224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53340" tIns="35560" rIns="53340" bIns="35560" numCol="1" spcCol="1270" anchor="ctr" anchorCtr="0">
              <a:noAutofit/>
            </a:bodyPr>
            <a:lstStyle/>
            <a:p>
              <a:pPr lvl="0" algn="ctr" defTabSz="1244600" rtl="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en-US" sz="2800" kern="1200" dirty="0" smtClean="0"/>
                <a:t>Matching principle</a:t>
              </a:r>
              <a:endParaRPr lang="en-US" sz="2800" kern="1200" dirty="0"/>
            </a:p>
          </p:txBody>
        </p:sp>
      </p:grpSp>
      <p:grpSp>
        <p:nvGrpSpPr>
          <p:cNvPr id="18" name="Group 17"/>
          <p:cNvGrpSpPr/>
          <p:nvPr/>
        </p:nvGrpSpPr>
        <p:grpSpPr>
          <a:xfrm>
            <a:off x="5118412" y="2764996"/>
            <a:ext cx="2067044" cy="1291902"/>
            <a:chOff x="4954536" y="1617030"/>
            <a:chExt cx="2067044" cy="1291902"/>
          </a:xfrm>
        </p:grpSpPr>
        <p:sp>
          <p:nvSpPr>
            <p:cNvPr id="19" name="Rounded Rectangle 18"/>
            <p:cNvSpPr/>
            <p:nvPr/>
          </p:nvSpPr>
          <p:spPr>
            <a:xfrm>
              <a:off x="4954536" y="1617030"/>
              <a:ext cx="2067044" cy="1291902"/>
            </a:xfrm>
            <a:prstGeom prst="roundRect">
              <a:avLst>
                <a:gd name="adj" fmla="val 10000"/>
              </a:avLst>
            </a:prstGeom>
          </p:spPr>
          <p:style>
            <a:lnRef idx="1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lt1">
                <a:alpha val="9000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9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</p:sp>
        <p:sp>
          <p:nvSpPr>
            <p:cNvPr id="20" name="Rounded Rectangle 4"/>
            <p:cNvSpPr/>
            <p:nvPr/>
          </p:nvSpPr>
          <p:spPr>
            <a:xfrm>
              <a:off x="4992375" y="1654869"/>
              <a:ext cx="1991366" cy="1216224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53340" tIns="35560" rIns="53340" bIns="35560" numCol="1" spcCol="1270" anchor="ctr" anchorCtr="0">
              <a:noAutofit/>
            </a:bodyPr>
            <a:lstStyle/>
            <a:p>
              <a:pPr lvl="0" algn="ctr" defTabSz="1244600" rtl="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en-US" sz="2800" kern="1200" dirty="0" smtClean="0"/>
                <a:t>Cash is received or paid</a:t>
              </a:r>
              <a:endParaRPr lang="en-US" sz="2800" kern="1200" dirty="0"/>
            </a:p>
          </p:txBody>
        </p:sp>
      </p:grpSp>
      <p:sp>
        <p:nvSpPr>
          <p:cNvPr id="21" name="Straight Connector 3"/>
          <p:cNvSpPr/>
          <p:nvPr/>
        </p:nvSpPr>
        <p:spPr>
          <a:xfrm>
            <a:off x="4857930" y="2368109"/>
            <a:ext cx="258380" cy="968926"/>
          </a:xfrm>
          <a:custGeom>
            <a:avLst/>
            <a:gdLst/>
            <a:ahLst/>
            <a:cxnLst/>
            <a:rect l="0" t="0" r="0" b="0"/>
            <a:pathLst>
              <a:path>
                <a:moveTo>
                  <a:pt x="0" y="0"/>
                </a:moveTo>
                <a:lnTo>
                  <a:pt x="0" y="968926"/>
                </a:lnTo>
                <a:lnTo>
                  <a:pt x="258380" y="968926"/>
                </a:lnTo>
              </a:path>
            </a:pathLst>
          </a:custGeom>
          <a:noFill/>
        </p:spPr>
        <p:style>
          <a:lnRef idx="1">
            <a:schemeClr val="accent1">
              <a:shade val="60000"/>
              <a:hueOff val="0"/>
              <a:satOff val="0"/>
              <a:lumOff val="0"/>
              <a:alphaOff val="0"/>
            </a:schemeClr>
          </a:lnRef>
          <a:fillRef idx="0">
            <a:scrgbClr r="0" g="0" b="0"/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tx1">
              <a:hueOff val="0"/>
              <a:satOff val="0"/>
              <a:lumOff val="0"/>
              <a:alphaOff val="0"/>
            </a:schemeClr>
          </a:fontRef>
        </p:style>
      </p:sp>
      <p:sp>
        <p:nvSpPr>
          <p:cNvPr id="22" name="Straight Connector 3"/>
          <p:cNvSpPr/>
          <p:nvPr/>
        </p:nvSpPr>
        <p:spPr>
          <a:xfrm>
            <a:off x="1657511" y="2421311"/>
            <a:ext cx="258380" cy="2583805"/>
          </a:xfrm>
          <a:custGeom>
            <a:avLst/>
            <a:gdLst/>
            <a:ahLst/>
            <a:cxnLst/>
            <a:rect l="0" t="0" r="0" b="0"/>
            <a:pathLst>
              <a:path>
                <a:moveTo>
                  <a:pt x="0" y="0"/>
                </a:moveTo>
                <a:lnTo>
                  <a:pt x="0" y="2583805"/>
                </a:lnTo>
                <a:lnTo>
                  <a:pt x="258380" y="2583805"/>
                </a:lnTo>
              </a:path>
            </a:pathLst>
          </a:custGeom>
          <a:noFill/>
        </p:spPr>
        <p:style>
          <a:lnRef idx="1">
            <a:schemeClr val="accent1">
              <a:shade val="60000"/>
              <a:hueOff val="0"/>
              <a:satOff val="0"/>
              <a:lumOff val="0"/>
              <a:alphaOff val="0"/>
            </a:schemeClr>
          </a:lnRef>
          <a:fillRef idx="0">
            <a:scrgbClr r="0" g="0" b="0"/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tx1">
              <a:hueOff val="0"/>
              <a:satOff val="0"/>
              <a:lumOff val="0"/>
              <a:alphaOff val="0"/>
            </a:schemeClr>
          </a:fontRef>
        </p:style>
      </p:sp>
      <p:sp>
        <p:nvSpPr>
          <p:cNvPr id="23" name="Straight Connector 3"/>
          <p:cNvSpPr/>
          <p:nvPr/>
        </p:nvSpPr>
        <p:spPr>
          <a:xfrm>
            <a:off x="1657511" y="2423722"/>
            <a:ext cx="258380" cy="968926"/>
          </a:xfrm>
          <a:custGeom>
            <a:avLst/>
            <a:gdLst/>
            <a:ahLst/>
            <a:cxnLst/>
            <a:rect l="0" t="0" r="0" b="0"/>
            <a:pathLst>
              <a:path>
                <a:moveTo>
                  <a:pt x="0" y="0"/>
                </a:moveTo>
                <a:lnTo>
                  <a:pt x="0" y="968926"/>
                </a:lnTo>
                <a:lnTo>
                  <a:pt x="258380" y="968926"/>
                </a:lnTo>
              </a:path>
            </a:pathLst>
          </a:custGeom>
          <a:noFill/>
        </p:spPr>
        <p:style>
          <a:lnRef idx="1">
            <a:schemeClr val="accent1">
              <a:shade val="60000"/>
              <a:hueOff val="0"/>
              <a:satOff val="0"/>
              <a:lumOff val="0"/>
              <a:alphaOff val="0"/>
            </a:schemeClr>
          </a:lnRef>
          <a:fillRef idx="0">
            <a:scrgbClr r="0" g="0" b="0"/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tx1">
              <a:hueOff val="0"/>
              <a:satOff val="0"/>
              <a:lumOff val="0"/>
              <a:alphaOff val="0"/>
            </a:schemeClr>
          </a:fontRef>
        </p:style>
      </p:sp>
      <p:sp>
        <p:nvSpPr>
          <p:cNvPr id="24" name="Rectangle 23"/>
          <p:cNvSpPr/>
          <p:nvPr/>
        </p:nvSpPr>
        <p:spPr>
          <a:xfrm>
            <a:off x="1515179" y="5750099"/>
            <a:ext cx="7448650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AU" sz="1800" dirty="0" smtClean="0">
                <a:solidFill>
                  <a:srgbClr val="000000"/>
                </a:solidFill>
              </a:rPr>
              <a:t>Under </a:t>
            </a:r>
            <a:r>
              <a:rPr lang="en-AU" sz="1800" dirty="0">
                <a:solidFill>
                  <a:srgbClr val="000000"/>
                </a:solidFill>
              </a:rPr>
              <a:t>the accruals basis of accounting, revenue is recorded as it is earned (i.e. the product or service is delivered), and expenses are recorded as they are incurred (resources are consumed).</a:t>
            </a:r>
            <a:endParaRPr lang="en-US" sz="1800" dirty="0">
              <a:solidFill>
                <a:srgbClr val="000000"/>
              </a:solidFill>
            </a:endParaRPr>
          </a:p>
        </p:txBody>
      </p:sp>
      <p:sp>
        <p:nvSpPr>
          <p:cNvPr id="25" name="Rectangle 24"/>
          <p:cNvSpPr/>
          <p:nvPr/>
        </p:nvSpPr>
        <p:spPr>
          <a:xfrm rot="16200000">
            <a:off x="-2023279" y="3183520"/>
            <a:ext cx="5482801" cy="10772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AU" sz="3200" dirty="0">
                <a:solidFill>
                  <a:srgbClr val="00B0F0"/>
                </a:solidFill>
              </a:rPr>
              <a:t>Profit can be calculated on a cash or an accruals basis. </a:t>
            </a:r>
            <a:endParaRPr lang="en-GB" sz="3200" dirty="0">
              <a:solidFill>
                <a:srgbClr val="00B0F0"/>
              </a:solidFill>
            </a:endParaRPr>
          </a:p>
        </p:txBody>
      </p:sp>
      <p:sp>
        <p:nvSpPr>
          <p:cNvPr id="26" name="Rectangle 25"/>
          <p:cNvSpPr/>
          <p:nvPr/>
        </p:nvSpPr>
        <p:spPr>
          <a:xfrm>
            <a:off x="4135632" y="4826769"/>
            <a:ext cx="4395389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AU" sz="1800" dirty="0">
                <a:solidFill>
                  <a:srgbClr val="000000"/>
                </a:solidFill>
              </a:rPr>
              <a:t>The </a:t>
            </a:r>
            <a:r>
              <a:rPr lang="en-AU" sz="1800" dirty="0">
                <a:solidFill>
                  <a:srgbClr val="00B0F0"/>
                </a:solidFill>
              </a:rPr>
              <a:t>preferred</a:t>
            </a:r>
            <a:r>
              <a:rPr lang="en-AU" sz="1800" dirty="0">
                <a:solidFill>
                  <a:srgbClr val="000000"/>
                </a:solidFill>
              </a:rPr>
              <a:t> and more generally applied approach is the </a:t>
            </a:r>
            <a:r>
              <a:rPr lang="en-AU" sz="1800" dirty="0">
                <a:solidFill>
                  <a:srgbClr val="00B0F0"/>
                </a:solidFill>
              </a:rPr>
              <a:t>accruals basis </a:t>
            </a:r>
            <a:r>
              <a:rPr lang="en-AU" sz="1800" dirty="0">
                <a:solidFill>
                  <a:srgbClr val="000000"/>
                </a:solidFill>
              </a:rPr>
              <a:t>as this recognises credit purchases and sales. </a:t>
            </a:r>
          </a:p>
        </p:txBody>
      </p:sp>
      <p:sp>
        <p:nvSpPr>
          <p:cNvPr id="27" name="Rectangle 26"/>
          <p:cNvSpPr/>
          <p:nvPr/>
        </p:nvSpPr>
        <p:spPr>
          <a:xfrm>
            <a:off x="4165638" y="3969192"/>
            <a:ext cx="4365383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AU" sz="1800" dirty="0">
                <a:solidFill>
                  <a:srgbClr val="00B0F0"/>
                </a:solidFill>
              </a:rPr>
              <a:t>On a </a:t>
            </a:r>
            <a:r>
              <a:rPr lang="en-AU" sz="1800" u="sng" dirty="0">
                <a:solidFill>
                  <a:srgbClr val="002060"/>
                </a:solidFill>
              </a:rPr>
              <a:t>cash basis</a:t>
            </a:r>
            <a:r>
              <a:rPr lang="en-AU" sz="1800" dirty="0">
                <a:solidFill>
                  <a:srgbClr val="00B0F0"/>
                </a:solidFill>
              </a:rPr>
              <a:t>, profit is the excess of cash inflows from revenues over cash outflows for expenses. </a:t>
            </a:r>
            <a:endParaRPr lang="en-GB" sz="1800" dirty="0">
              <a:solidFill>
                <a:srgbClr val="00B0F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690663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6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14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15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16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17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8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36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18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48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56" presetClass="entr" presetSubtype="0" fill="hold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60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61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62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63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8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5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73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74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75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6" fill="hold">
                      <p:stCondLst>
                        <p:cond delay="indefinite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80" dur="227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81" dur="227" fill="hold">
                                          <p:stCondLst>
                                            <p:cond delay="227"/>
                                          </p:stCondLst>
                                        </p:cTn>
                                        <p:tgtEl>
                                          <p:spTgt spid="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227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78" decel="50000" autoRev="1" fill="hold">
                                          <p:stCondLst>
                                            <p:cond delay="227"/>
                                          </p:stCondLst>
                                        </p:cTn>
                                        <p:tgtEl>
                                          <p:spTgt spid="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68" fill="hold">
                                          <p:stCondLst>
                                            <p:cond delay="432"/>
                                          </p:stCondLst>
                                        </p:cTn>
                                        <p:tgtEl>
                                          <p:spTgt spid="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38" presetClass="entr" presetSubtype="0" accel="50000" fill="hold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89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90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25" grpId="0"/>
      <p:bldP spid="27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5172" name="Rectangle 4"/>
          <p:cNvSpPr>
            <a:spLocks noChangeArrowheads="1"/>
          </p:cNvSpPr>
          <p:nvPr/>
        </p:nvSpPr>
        <p:spPr bwMode="auto">
          <a:xfrm>
            <a:off x="0" y="188913"/>
            <a:ext cx="4356100" cy="5191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99"/>
                </a:solidFill>
              </a14:hiddenFill>
            </a:ext>
            <a:ext uri="{91240B29-F687-4F45-9708-019B960494DF}">
              <a14:hiddenLine xmlns:a14="http://schemas.microsoft.com/office/drawing/2010/main" w="2857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108000" tIns="46800" rIns="90000" bIns="46800">
            <a:spAutoFit/>
          </a:bodyPr>
          <a:lstStyle/>
          <a:p>
            <a:pPr algn="ctr">
              <a:defRPr/>
            </a:pPr>
            <a:r>
              <a:rPr lang="en-GB" b="1" dirty="0">
                <a:solidFill>
                  <a:srgbClr val="FFFF00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Roundup</a:t>
            </a:r>
            <a:endParaRPr lang="en-US" b="1" dirty="0">
              <a:solidFill>
                <a:srgbClr val="FFFF00"/>
              </a:solidFill>
              <a:effectLst>
                <a:outerShdw blurRad="38100" dist="38100" dir="2700000" algn="tl">
                  <a:srgbClr val="C0C0C0"/>
                </a:outerShdw>
              </a:effectLst>
            </a:endParaRPr>
          </a:p>
        </p:txBody>
      </p:sp>
      <p:sp>
        <p:nvSpPr>
          <p:cNvPr id="26627" name="Rectangle 7"/>
          <p:cNvSpPr>
            <a:spLocks noChangeArrowheads="1"/>
          </p:cNvSpPr>
          <p:nvPr/>
        </p:nvSpPr>
        <p:spPr bwMode="auto">
          <a:xfrm>
            <a:off x="0" y="1465263"/>
            <a:ext cx="9144000" cy="41084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99"/>
                </a:solidFill>
              </a14:hiddenFill>
            </a:ext>
            <a:ext uri="{91240B29-F687-4F45-9708-019B960494DF}">
              <a14:hiddenLine xmlns:a14="http://schemas.microsoft.com/office/drawing/2010/main" w="2857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108000" tIns="46800" rIns="90000" bIns="46800" anchor="ctr">
            <a:spAutoFit/>
          </a:bodyPr>
          <a:lstStyle/>
          <a:p>
            <a:pPr marL="533400" indent="-533400">
              <a:buFontTx/>
              <a:buAutoNum type="arabicPeriod"/>
            </a:pPr>
            <a:r>
              <a:rPr lang="en-GB" sz="2400" dirty="0">
                <a:latin typeface="Times New Roman" pitchFamily="18" charset="0"/>
                <a:cs typeface="Times New Roman" pitchFamily="18" charset="0"/>
              </a:rPr>
              <a:t>Irrecoverable debts are specific debts owed to a business which it decides are never going to be paid. They are written off as an expenses e P&amp;L account.</a:t>
            </a:r>
          </a:p>
          <a:p>
            <a:pPr marL="533400" indent="-533400"/>
            <a:endParaRPr lang="en-US" sz="2400" dirty="0">
              <a:latin typeface="Times New Roman" pitchFamily="18" charset="0"/>
              <a:cs typeface="Times New Roman" pitchFamily="18" charset="0"/>
            </a:endParaRPr>
          </a:p>
          <a:p>
            <a:pPr marL="533400" indent="-533400"/>
            <a:r>
              <a:rPr lang="en-GB" sz="2400" dirty="0">
                <a:latin typeface="Times New Roman" pitchFamily="18" charset="0"/>
                <a:cs typeface="Times New Roman" pitchFamily="18" charset="0"/>
              </a:rPr>
              <a:t>2.    Allowances for debtors may be specific (an allowance against a particular debtor) or general: a percentage allowance based on past experience of irrecoverable debts. An increase in the allowance for debtors is a debit to the irrecoverable debts expense account; a decrease is a credit.</a:t>
            </a:r>
          </a:p>
          <a:p>
            <a:pPr marL="533400" indent="-533400"/>
            <a:endParaRPr lang="en-US" sz="2400" dirty="0">
              <a:latin typeface="Times New Roman" pitchFamily="18" charset="0"/>
              <a:cs typeface="Times New Roman" pitchFamily="18" charset="0"/>
            </a:endParaRPr>
          </a:p>
          <a:p>
            <a:pPr marL="533400" indent="-533400"/>
            <a:r>
              <a:rPr lang="en-GB" sz="2400" dirty="0">
                <a:latin typeface="Times New Roman" pitchFamily="18" charset="0"/>
                <a:cs typeface="Times New Roman" pitchFamily="18" charset="0"/>
              </a:rPr>
              <a:t>3.    Debtors in the balance sheet are shown net of any debtors allowance.</a:t>
            </a:r>
          </a:p>
        </p:txBody>
      </p:sp>
    </p:spTree>
    <p:extLst>
      <p:ext uri="{BB962C8B-B14F-4D97-AF65-F5344CB8AC3E}">
        <p14:creationId xmlns:p14="http://schemas.microsoft.com/office/powerpoint/2010/main" val="17598653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repeatCount="indefinite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3000" tmFilter="0, 0; .2, .5; .8, .5; 1, 0"/>
                                        <p:tgtEl>
                                          <p:spTgt spid="135172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1500" autoRev="1" fill="hold"/>
                                        <p:tgtEl>
                                          <p:spTgt spid="135172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5172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6196" name="Rectangle 4"/>
          <p:cNvSpPr>
            <a:spLocks noChangeArrowheads="1"/>
          </p:cNvSpPr>
          <p:nvPr/>
        </p:nvSpPr>
        <p:spPr bwMode="auto">
          <a:xfrm>
            <a:off x="0" y="188913"/>
            <a:ext cx="4356100" cy="5191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99"/>
                </a:solidFill>
              </a14:hiddenFill>
            </a:ext>
            <a:ext uri="{91240B29-F687-4F45-9708-019B960494DF}">
              <a14:hiddenLine xmlns:a14="http://schemas.microsoft.com/office/drawing/2010/main" w="2857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108000" tIns="46800" rIns="90000" bIns="46800">
            <a:spAutoFit/>
          </a:bodyPr>
          <a:lstStyle/>
          <a:p>
            <a:pPr algn="ctr">
              <a:defRPr/>
            </a:pPr>
            <a:r>
              <a:rPr lang="en-GB" b="1" dirty="0">
                <a:solidFill>
                  <a:srgbClr val="FFFF00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Roundup</a:t>
            </a:r>
            <a:endParaRPr lang="en-US" b="1" dirty="0">
              <a:solidFill>
                <a:srgbClr val="FFFF00"/>
              </a:solidFill>
              <a:effectLst>
                <a:outerShdw blurRad="38100" dist="38100" dir="2700000" algn="tl">
                  <a:srgbClr val="C0C0C0"/>
                </a:outerShdw>
              </a:effectLst>
            </a:endParaRPr>
          </a:p>
        </p:txBody>
      </p:sp>
      <p:sp>
        <p:nvSpPr>
          <p:cNvPr id="27651" name="Rectangle 6"/>
          <p:cNvSpPr>
            <a:spLocks noChangeArrowheads="1"/>
          </p:cNvSpPr>
          <p:nvPr/>
        </p:nvSpPr>
        <p:spPr bwMode="auto">
          <a:xfrm>
            <a:off x="0" y="1237189"/>
            <a:ext cx="9144000" cy="452649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99"/>
                </a:solidFill>
              </a14:hiddenFill>
            </a:ext>
            <a:ext uri="{91240B29-F687-4F45-9708-019B960494DF}">
              <a14:hiddenLine xmlns:a14="http://schemas.microsoft.com/office/drawing/2010/main" w="2857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108000" tIns="46800" rIns="90000" bIns="46800" anchor="ctr">
            <a:spAutoFit/>
          </a:bodyPr>
          <a:lstStyle/>
          <a:p>
            <a:pPr marL="533400" indent="-533400">
              <a:buFontTx/>
              <a:buAutoNum type="arabicPeriod"/>
            </a:pPr>
            <a:r>
              <a:rPr lang="en-GB" sz="2400" b="1" dirty="0">
                <a:latin typeface="Times New Roman" pitchFamily="18" charset="0"/>
                <a:cs typeface="Times New Roman" pitchFamily="18" charset="0"/>
              </a:rPr>
              <a:t>Accrued expenses (accruals)</a:t>
            </a:r>
            <a:r>
              <a:rPr lang="en-GB" sz="2400" dirty="0">
                <a:latin typeface="Times New Roman" pitchFamily="18" charset="0"/>
                <a:cs typeface="Times New Roman" pitchFamily="18" charset="0"/>
              </a:rPr>
              <a:t> are expenses which relate to an accounting period but  have not been paid for. They are shown in the balance sheet as a liability.</a:t>
            </a:r>
            <a:endParaRPr lang="en-US" sz="2400" dirty="0">
              <a:latin typeface="Times New Roman" pitchFamily="18" charset="0"/>
              <a:cs typeface="Times New Roman" pitchFamily="18" charset="0"/>
            </a:endParaRPr>
          </a:p>
          <a:p>
            <a:pPr marL="533400" indent="-533400">
              <a:buFontTx/>
              <a:buAutoNum type="arabicPeriod"/>
            </a:pPr>
            <a:r>
              <a:rPr lang="en-GB" sz="2400" b="1" dirty="0">
                <a:latin typeface="Times New Roman" pitchFamily="18" charset="0"/>
                <a:cs typeface="Times New Roman" pitchFamily="18" charset="0"/>
              </a:rPr>
              <a:t>Prepaid expenses (prepayments)</a:t>
            </a:r>
            <a:r>
              <a:rPr lang="en-GB" sz="2400" dirty="0">
                <a:latin typeface="Times New Roman" pitchFamily="18" charset="0"/>
                <a:cs typeface="Times New Roman" pitchFamily="18" charset="0"/>
              </a:rPr>
              <a:t> are expenses which have already been paid but relate to a future accounting period. They are shown in the balance sheet as an asset.</a:t>
            </a:r>
            <a:endParaRPr lang="en-US" sz="2400" dirty="0">
              <a:latin typeface="Times New Roman" pitchFamily="18" charset="0"/>
              <a:cs typeface="Times New Roman" pitchFamily="18" charset="0"/>
            </a:endParaRPr>
          </a:p>
          <a:p>
            <a:pPr marL="533400" indent="-533400">
              <a:buFontTx/>
              <a:buAutoNum type="arabicPeriod"/>
            </a:pPr>
            <a:r>
              <a:rPr lang="en-GB" sz="2400" b="1" dirty="0">
                <a:latin typeface="Times New Roman" pitchFamily="18" charset="0"/>
                <a:cs typeface="Times New Roman" pitchFamily="18" charset="0"/>
              </a:rPr>
              <a:t>Accrued income</a:t>
            </a:r>
            <a:r>
              <a:rPr lang="en-GB" sz="2400" dirty="0">
                <a:latin typeface="Times New Roman" pitchFamily="18" charset="0"/>
                <a:cs typeface="Times New Roman" pitchFamily="18" charset="0"/>
              </a:rPr>
              <a:t> is income which is due but which has not yet been received in the accounting period. It is shown on the balance sheet as an asset.</a:t>
            </a:r>
            <a:endParaRPr lang="en-US" sz="2400" dirty="0">
              <a:latin typeface="Times New Roman" pitchFamily="18" charset="0"/>
              <a:cs typeface="Times New Roman" pitchFamily="18" charset="0"/>
            </a:endParaRPr>
          </a:p>
          <a:p>
            <a:pPr marL="533400" indent="-533400">
              <a:buFontTx/>
              <a:buAutoNum type="arabicPeriod"/>
            </a:pPr>
            <a:r>
              <a:rPr lang="en-GB" sz="2400" b="1" dirty="0">
                <a:latin typeface="Times New Roman" pitchFamily="18" charset="0"/>
                <a:cs typeface="Times New Roman" pitchFamily="18" charset="0"/>
              </a:rPr>
              <a:t>Deferred income</a:t>
            </a:r>
            <a:r>
              <a:rPr lang="en-GB" sz="2400" dirty="0">
                <a:latin typeface="Times New Roman" pitchFamily="18" charset="0"/>
                <a:cs typeface="Times New Roman" pitchFamily="18" charset="0"/>
              </a:rPr>
              <a:t> is cash that has been received in </a:t>
            </a:r>
            <a:r>
              <a:rPr lang="en-GB" sz="2400" dirty="0" smtClean="0">
                <a:latin typeface="Times New Roman" pitchFamily="18" charset="0"/>
                <a:cs typeface="Times New Roman" pitchFamily="18" charset="0"/>
              </a:rPr>
              <a:t>advance </a:t>
            </a:r>
            <a:r>
              <a:rPr lang="en-GB" sz="2400" dirty="0">
                <a:latin typeface="Times New Roman" pitchFamily="18" charset="0"/>
                <a:cs typeface="Times New Roman" pitchFamily="18" charset="0"/>
              </a:rPr>
              <a:t>of when it was due. It is shown on the balance sheet as a liability, as it is still owed to the person who paid it.</a:t>
            </a:r>
          </a:p>
        </p:txBody>
      </p:sp>
    </p:spTree>
    <p:extLst>
      <p:ext uri="{BB962C8B-B14F-4D97-AF65-F5344CB8AC3E}">
        <p14:creationId xmlns:p14="http://schemas.microsoft.com/office/powerpoint/2010/main" val="12021232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repeatCount="indefinite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3000" tmFilter="0, 0; .2, .5; .8, .5; 1, 0"/>
                                        <p:tgtEl>
                                          <p:spTgt spid="136196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1500" autoRev="1" fill="hold"/>
                                        <p:tgtEl>
                                          <p:spTgt spid="136196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6196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1331640" y="1052736"/>
            <a:ext cx="6552728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sz="3200" b="1" kern="0" dirty="0">
                <a:solidFill>
                  <a:schemeClr val="tx2">
                    <a:lumMod val="40000"/>
                    <a:lumOff val="6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Thank You for Your Attention</a:t>
            </a:r>
          </a:p>
        </p:txBody>
      </p:sp>
      <p:sp>
        <p:nvSpPr>
          <p:cNvPr id="3" name="Rectangle 2"/>
          <p:cNvSpPr/>
          <p:nvPr/>
        </p:nvSpPr>
        <p:spPr>
          <a:xfrm>
            <a:off x="755576" y="2636912"/>
            <a:ext cx="3208699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buFontTx/>
              <a:buNone/>
            </a:pPr>
            <a:r>
              <a:rPr lang="en-US" sz="3600" dirty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Any Questions</a:t>
            </a:r>
            <a:r>
              <a:rPr lang="en-US" dirty="0">
                <a:solidFill>
                  <a:schemeClr val="tx2"/>
                </a:solidFill>
              </a:rPr>
              <a:t>?</a:t>
            </a:r>
          </a:p>
        </p:txBody>
      </p:sp>
      <p:graphicFrame>
        <p:nvGraphicFramePr>
          <p:cNvPr id="4" name="Object 3">
            <a:hlinkClick r:id="" action="ppaction://ole?verb=0"/>
          </p:cNvPr>
          <p:cNvGraphicFramePr>
            <a:graphicFrameLocks/>
          </p:cNvGraphicFramePr>
          <p:nvPr/>
        </p:nvGraphicFramePr>
        <p:xfrm>
          <a:off x="5113338" y="1985963"/>
          <a:ext cx="2905125" cy="413067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3399" name="Clip" r:id="rId4" imgW="2905125" imgH="4130675" progId="">
                  <p:embed/>
                </p:oleObj>
              </mc:Choice>
              <mc:Fallback>
                <p:oleObj name="Clip" r:id="rId4" imgW="2905125" imgH="4130675" progId="">
                  <p:embed/>
                  <p:pic>
                    <p:nvPicPr>
                      <p:cNvPr id="0" name=""/>
                      <p:cNvPicPr>
                        <a:picLocks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113338" y="1985963"/>
                        <a:ext cx="2905125" cy="4130675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12700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37841977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900" decel="100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500" tmFilter="0,0; .5, 1; 1, 1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theme/theme1.xml><?xml version="1.0" encoding="utf-8"?>
<a:theme xmlns:a="http://schemas.openxmlformats.org/drawingml/2006/main" name="Custom Design">
  <a:themeElements>
    <a:clrScheme name="Custom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Custom Design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FFFF99"/>
        </a:solidFill>
        <a:ln w="2857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108000" tIns="46800" rIns="90000" bIns="46800" numCol="1" anchor="ctr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2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FFFF99"/>
        </a:solidFill>
        <a:ln w="2857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108000" tIns="46800" rIns="90000" bIns="46800" numCol="1" anchor="ctr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2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lnDef>
  </a:objectDefaults>
  <a:extraClrSchemeLst>
    <a:extraClrScheme>
      <a:clrScheme name="Custom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Custom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Custom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Custom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Custom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Custom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Custom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Custom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Custom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Custom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Custom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Custom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4_Custom Design">
  <a:themeElements>
    <a:clrScheme name="1_Custom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4_Custom Design">
      <a:majorFont>
        <a:latin typeface=""/>
        <a:ea typeface=""/>
        <a:cs typeface=""/>
      </a:majorFont>
      <a:minorFont>
        <a:latin typeface="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FFFF99"/>
        </a:solidFill>
        <a:ln w="2857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108000" tIns="46800" rIns="90000" bIns="46800" numCol="1" anchor="ctr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2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FFFF99"/>
        </a:solidFill>
        <a:ln w="2857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108000" tIns="46800" rIns="90000" bIns="46800" numCol="1" anchor="ctr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2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lnDef>
  </a:objectDefaults>
  <a:extraClrSchemeLst>
    <a:extraClrScheme>
      <a:clrScheme name="1_Custom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1_Custom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1_Custom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1_Custom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1_Custom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1_Custom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1_Custom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1_Custom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1_Custom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1_Custom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1_Custom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1_Custom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5382</TotalTime>
  <Words>943</Words>
  <Application>Microsoft Office PowerPoint</Application>
  <PresentationFormat>On-screen Show (4:3)</PresentationFormat>
  <Paragraphs>204</Paragraphs>
  <Slides>13</Slides>
  <Notes>0</Notes>
  <HiddenSlides>0</HiddenSlides>
  <MMClips>0</MMClips>
  <ScaleCrop>false</ScaleCrop>
  <HeadingPairs>
    <vt:vector size="6" baseType="variant">
      <vt:variant>
        <vt:lpstr>Theme</vt:lpstr>
      </vt:variant>
      <vt:variant>
        <vt:i4>2</vt:i4>
      </vt:variant>
      <vt:variant>
        <vt:lpstr>Embedded OLE Servers</vt:lpstr>
      </vt:variant>
      <vt:variant>
        <vt:i4>2</vt:i4>
      </vt:variant>
      <vt:variant>
        <vt:lpstr>Slide Titles</vt:lpstr>
      </vt:variant>
      <vt:variant>
        <vt:i4>13</vt:i4>
      </vt:variant>
    </vt:vector>
  </HeadingPairs>
  <TitlesOfParts>
    <vt:vector size="17" baseType="lpstr">
      <vt:lpstr>Custom Design</vt:lpstr>
      <vt:lpstr>4_Custom Design</vt:lpstr>
      <vt:lpstr>Picture</vt:lpstr>
      <vt:lpstr>Clip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BPP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Accounting for Business</dc:title>
  <dc:creator>A</dc:creator>
  <cp:lastModifiedBy>Administrator</cp:lastModifiedBy>
  <cp:revision>417</cp:revision>
  <cp:lastPrinted>1601-01-01T00:00:00Z</cp:lastPrinted>
  <dcterms:created xsi:type="dcterms:W3CDTF">2002-01-09T11:27:07Z</dcterms:created>
  <dcterms:modified xsi:type="dcterms:W3CDTF">2014-11-04T11:28:43Z</dcterms:modified>
</cp:coreProperties>
</file>