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4"/>
  </p:sldMasterIdLst>
  <p:notesMasterIdLst>
    <p:notesMasterId r:id="rId25"/>
  </p:notesMasterIdLst>
  <p:sldIdLst>
    <p:sldId id="259" r:id="rId5"/>
    <p:sldId id="275" r:id="rId6"/>
    <p:sldId id="276" r:id="rId7"/>
    <p:sldId id="277" r:id="rId8"/>
    <p:sldId id="278" r:id="rId9"/>
    <p:sldId id="279" r:id="rId10"/>
    <p:sldId id="266" r:id="rId11"/>
    <p:sldId id="261" r:id="rId12"/>
    <p:sldId id="263" r:id="rId13"/>
    <p:sldId id="264" r:id="rId14"/>
    <p:sldId id="265" r:id="rId15"/>
    <p:sldId id="268" r:id="rId16"/>
    <p:sldId id="270" r:id="rId17"/>
    <p:sldId id="257" r:id="rId18"/>
    <p:sldId id="271" r:id="rId19"/>
    <p:sldId id="260" r:id="rId20"/>
    <p:sldId id="272" r:id="rId21"/>
    <p:sldId id="258" r:id="rId22"/>
    <p:sldId id="267" r:id="rId23"/>
    <p:sldId id="262"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85043" autoAdjust="0"/>
  </p:normalViewPr>
  <p:slideViewPr>
    <p:cSldViewPr snapToGrid="0">
      <p:cViewPr varScale="1">
        <p:scale>
          <a:sx n="54" d="100"/>
          <a:sy n="54" d="100"/>
        </p:scale>
        <p:origin x="1124" y="40"/>
      </p:cViewPr>
      <p:guideLst/>
    </p:cSldViewPr>
  </p:slideViewPr>
  <p:outlineViewPr>
    <p:cViewPr>
      <p:scale>
        <a:sx n="33" d="100"/>
        <a:sy n="33" d="100"/>
      </p:scale>
      <p:origin x="0" y="-10488"/>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presProps" Target="presProps.xml" /><Relationship Id="rId3" Type="http://schemas.openxmlformats.org/officeDocument/2006/relationships/customXml" Target="../customXml/item3.xml" /><Relationship Id="rId21" Type="http://schemas.openxmlformats.org/officeDocument/2006/relationships/slide" Target="slides/slide17.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notesMaster" Target="notesMasters/notesMaster1.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29" Type="http://schemas.openxmlformats.org/officeDocument/2006/relationships/tableStyles" Target="tableStyle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slide" Target="slides/slide20.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slide" Target="slides/slide19.xml" /><Relationship Id="rId28" Type="http://schemas.openxmlformats.org/officeDocument/2006/relationships/theme" Target="theme/theme1.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slide" Target="slides/slide18.xml" /><Relationship Id="rId27"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C2B619-7860-4019-836E-3A5611639197}"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5309A9-F202-4BF2-8A3E-122E822C265A}" type="slidenum">
              <a:rPr lang="en-GB" smtClean="0"/>
              <a:t>‹#›</a:t>
            </a:fld>
            <a:endParaRPr lang="en-GB"/>
          </a:p>
        </p:txBody>
      </p:sp>
    </p:spTree>
    <p:extLst>
      <p:ext uri="{BB962C8B-B14F-4D97-AF65-F5344CB8AC3E}">
        <p14:creationId xmlns:p14="http://schemas.microsoft.com/office/powerpoint/2010/main" val="10419990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,as a group  we talk about how Microsoft 365 application tools can be used to improve work efficiently, communication and digital safety at Greenfield Home Care Agency which supports elderly people who live independently in the community.</a:t>
            </a:r>
          </a:p>
          <a:p>
            <a:r>
              <a:rPr lang="en-US" dirty="0"/>
              <a:t>The organization uses Microsoft 365 to improve daily work, but some staff are not confident using digital tools.
In my part of presentation, I will explain how PowerPoint helps make work more organized and efficient.”</a:t>
            </a:r>
            <a:endParaRPr lang="en-PK" dirty="0"/>
          </a:p>
        </p:txBody>
      </p:sp>
      <p:sp>
        <p:nvSpPr>
          <p:cNvPr id="4" name="Slide Number Placeholder 3"/>
          <p:cNvSpPr>
            <a:spLocks noGrp="1"/>
          </p:cNvSpPr>
          <p:nvPr>
            <p:ph type="sldNum" sz="quarter" idx="5"/>
          </p:nvPr>
        </p:nvSpPr>
        <p:spPr/>
        <p:txBody>
          <a:bodyPr/>
          <a:lstStyle/>
          <a:p>
            <a:fld id="{40A062A9-092D-B745-B2C9-78DC945EC5FF}" type="slidenum">
              <a:rPr lang="en-PK" smtClean="0"/>
              <a:t>2</a:t>
            </a:fld>
            <a:endParaRPr lang="en-PK"/>
          </a:p>
        </p:txBody>
      </p:sp>
    </p:spTree>
    <p:extLst>
      <p:ext uri="{BB962C8B-B14F-4D97-AF65-F5344CB8AC3E}">
        <p14:creationId xmlns:p14="http://schemas.microsoft.com/office/powerpoint/2010/main" val="35171272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Greenfield information is shared verbally or in different formats, Training is sometimes done using paper documents or spoken explanations.
This way of working can cause problems because important details can be missed or misunderstood.
Because of this, there is a need for a simple and clear way to share important information</a:t>
            </a:r>
            <a:endParaRPr lang="en-PK" dirty="0"/>
          </a:p>
        </p:txBody>
      </p:sp>
      <p:sp>
        <p:nvSpPr>
          <p:cNvPr id="4" name="Slide Number Placeholder 3"/>
          <p:cNvSpPr>
            <a:spLocks noGrp="1"/>
          </p:cNvSpPr>
          <p:nvPr>
            <p:ph type="sldNum" sz="quarter" idx="5"/>
          </p:nvPr>
        </p:nvSpPr>
        <p:spPr/>
        <p:txBody>
          <a:bodyPr/>
          <a:lstStyle/>
          <a:p>
            <a:fld id="{40A062A9-092D-B745-B2C9-78DC945EC5FF}" type="slidenum">
              <a:rPr lang="en-PK" smtClean="0"/>
              <a:t>3</a:t>
            </a:fld>
            <a:endParaRPr lang="en-PK"/>
          </a:p>
        </p:txBody>
      </p:sp>
    </p:spTree>
    <p:extLst>
      <p:ext uri="{BB962C8B-B14F-4D97-AF65-F5344CB8AC3E}">
        <p14:creationId xmlns:p14="http://schemas.microsoft.com/office/powerpoint/2010/main" val="2903340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US" dirty="0"/>
              <a:t>PowerPoint helps staff present information in a clear and structured way. Care plans, updates, and training information can be shown on slides using bullet points, charts, and images.
This makes information easier to understand and faster to remember.
During meetings, staff can follow the slides easily, which saves time and improves communication and sessions become shorter and more organized. Presentations can be saved, updated, and reused, so staff do not need to repeat the same explanations</a:t>
            </a:r>
            <a:endParaRPr lang="en-PK" dirty="0"/>
          </a:p>
        </p:txBody>
      </p:sp>
      <p:sp>
        <p:nvSpPr>
          <p:cNvPr id="4" name="Slide Number Placeholder 3"/>
          <p:cNvSpPr>
            <a:spLocks noGrp="1"/>
          </p:cNvSpPr>
          <p:nvPr>
            <p:ph type="sldNum" sz="quarter" idx="5"/>
          </p:nvPr>
        </p:nvSpPr>
        <p:spPr/>
        <p:txBody>
          <a:bodyPr/>
          <a:lstStyle/>
          <a:p>
            <a:fld id="{40A062A9-092D-B745-B2C9-78DC945EC5FF}" type="slidenum">
              <a:rPr lang="en-PK" smtClean="0"/>
              <a:t>4</a:t>
            </a:fld>
            <a:endParaRPr lang="en-PK"/>
          </a:p>
        </p:txBody>
      </p:sp>
    </p:spTree>
    <p:extLst>
      <p:ext uri="{BB962C8B-B14F-4D97-AF65-F5344CB8AC3E}">
        <p14:creationId xmlns:p14="http://schemas.microsoft.com/office/powerpoint/2010/main" val="14680395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main benefit of PowerPoint it is easy to use and  information is consistent and clear for everyone.
Visuals help staff understand care updates and training better.
However, a limitation is that staff need basic training to use PowerPoint confidently. 
If slides have too much text, they can be difficult to follow.
So, PowerPoint works best when slides are simple and well designed.</a:t>
            </a:r>
            <a:endParaRPr lang="en-PK" dirty="0"/>
          </a:p>
        </p:txBody>
      </p:sp>
      <p:sp>
        <p:nvSpPr>
          <p:cNvPr id="4" name="Slide Number Placeholder 3"/>
          <p:cNvSpPr>
            <a:spLocks noGrp="1"/>
          </p:cNvSpPr>
          <p:nvPr>
            <p:ph type="sldNum" sz="quarter" idx="5"/>
          </p:nvPr>
        </p:nvSpPr>
        <p:spPr/>
        <p:txBody>
          <a:bodyPr/>
          <a:lstStyle/>
          <a:p>
            <a:fld id="{40A062A9-092D-B745-B2C9-78DC945EC5FF}" type="slidenum">
              <a:rPr lang="en-PK" smtClean="0"/>
              <a:t>5</a:t>
            </a:fld>
            <a:endParaRPr lang="en-PK"/>
          </a:p>
        </p:txBody>
      </p:sp>
    </p:spTree>
    <p:extLst>
      <p:ext uri="{BB962C8B-B14F-4D97-AF65-F5344CB8AC3E}">
        <p14:creationId xmlns:p14="http://schemas.microsoft.com/office/powerpoint/2010/main" val="8262753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PowerPoint will assist Greenfield in transfer of information to all departments effectively and consistently. </a:t>
            </a:r>
            <a:r>
              <a:rPr lang="en-US" dirty="0"/>
              <a:t>It makes information clearer, saves time, and supports staff learning, improves organization, communication, and understanding between staff.
With regular training, employees can use PowerPoint in a positive and confident way.
This will support better teamwork and better care for service users.”</a:t>
            </a:r>
            <a:endParaRPr lang="en-PK" dirty="0"/>
          </a:p>
        </p:txBody>
      </p:sp>
      <p:sp>
        <p:nvSpPr>
          <p:cNvPr id="4" name="Slide Number Placeholder 3"/>
          <p:cNvSpPr>
            <a:spLocks noGrp="1"/>
          </p:cNvSpPr>
          <p:nvPr>
            <p:ph type="sldNum" sz="quarter" idx="5"/>
          </p:nvPr>
        </p:nvSpPr>
        <p:spPr/>
        <p:txBody>
          <a:bodyPr/>
          <a:lstStyle/>
          <a:p>
            <a:fld id="{40A062A9-092D-B745-B2C9-78DC945EC5FF}" type="slidenum">
              <a:rPr lang="en-PK" smtClean="0"/>
              <a:t>6</a:t>
            </a:fld>
            <a:endParaRPr lang="en-PK"/>
          </a:p>
        </p:txBody>
      </p:sp>
    </p:spTree>
    <p:extLst>
      <p:ext uri="{BB962C8B-B14F-4D97-AF65-F5344CB8AC3E}">
        <p14:creationId xmlns:p14="http://schemas.microsoft.com/office/powerpoint/2010/main" val="28288377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5309A9-F202-4BF2-8A3E-122E822C265A}" type="slidenum">
              <a:rPr lang="en-GB" smtClean="0"/>
              <a:t>7</a:t>
            </a:fld>
            <a:endParaRPr lang="en-GB"/>
          </a:p>
        </p:txBody>
      </p:sp>
    </p:spTree>
    <p:extLst>
      <p:ext uri="{BB962C8B-B14F-4D97-AF65-F5344CB8AC3E}">
        <p14:creationId xmlns:p14="http://schemas.microsoft.com/office/powerpoint/2010/main" val="26463253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5309A9-F202-4BF2-8A3E-122E822C265A}" type="slidenum">
              <a:rPr lang="en-GB" smtClean="0"/>
              <a:t>11</a:t>
            </a:fld>
            <a:endParaRPr lang="en-GB"/>
          </a:p>
        </p:txBody>
      </p:sp>
    </p:spTree>
    <p:extLst>
      <p:ext uri="{BB962C8B-B14F-4D97-AF65-F5344CB8AC3E}">
        <p14:creationId xmlns:p14="http://schemas.microsoft.com/office/powerpoint/2010/main" val="22371839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5309A9-F202-4BF2-8A3E-122E822C265A}" type="slidenum">
              <a:rPr lang="en-GB" smtClean="0"/>
              <a:t>13</a:t>
            </a:fld>
            <a:endParaRPr lang="en-GB"/>
          </a:p>
        </p:txBody>
      </p:sp>
    </p:spTree>
    <p:extLst>
      <p:ext uri="{BB962C8B-B14F-4D97-AF65-F5344CB8AC3E}">
        <p14:creationId xmlns:p14="http://schemas.microsoft.com/office/powerpoint/2010/main" val="19318979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11681DE-FCA3-481F-8394-4B97F199192E}" type="datetimeFigureOut">
              <a:rPr lang="en-GB" smtClean="0"/>
              <a:t>13/02/2026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A9F65F34-841E-4208-98A4-E45C207DAE07}"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69950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11681DE-FCA3-481F-8394-4B97F199192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65F34-841E-4208-98A4-E45C207DAE07}" type="slidenum">
              <a:rPr lang="en-GB" smtClean="0"/>
              <a:t>‹#›</a:t>
            </a:fld>
            <a:endParaRPr lang="en-GB"/>
          </a:p>
        </p:txBody>
      </p:sp>
    </p:spTree>
    <p:extLst>
      <p:ext uri="{BB962C8B-B14F-4D97-AF65-F5344CB8AC3E}">
        <p14:creationId xmlns:p14="http://schemas.microsoft.com/office/powerpoint/2010/main" val="78956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1681DE-FCA3-481F-8394-4B97F199192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65F34-841E-4208-98A4-E45C207DAE07}"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67701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11681DE-FCA3-481F-8394-4B97F199192E}"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F65F34-841E-4208-98A4-E45C207DAE07}" type="slidenum">
              <a:rPr lang="en-GB" smtClean="0"/>
              <a:t>‹#›</a:t>
            </a:fld>
            <a:endParaRPr lang="en-GB"/>
          </a:p>
        </p:txBody>
      </p:sp>
    </p:spTree>
    <p:extLst>
      <p:ext uri="{BB962C8B-B14F-4D97-AF65-F5344CB8AC3E}">
        <p14:creationId xmlns:p14="http://schemas.microsoft.com/office/powerpoint/2010/main" val="2016495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11681DE-FCA3-481F-8394-4B97F199192E}"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F65F34-841E-4208-98A4-E45C207DAE07}"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2240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11681DE-FCA3-481F-8394-4B97F199192E}"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F65F34-841E-4208-98A4-E45C207DAE0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95974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1681DE-FCA3-481F-8394-4B97F199192E}"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F65F34-841E-4208-98A4-E45C207DAE07}" type="slidenum">
              <a:rPr lang="en-GB" smtClean="0"/>
              <a:t>‹#›</a:t>
            </a:fld>
            <a:endParaRPr lang="en-GB"/>
          </a:p>
        </p:txBody>
      </p:sp>
    </p:spTree>
    <p:extLst>
      <p:ext uri="{BB962C8B-B14F-4D97-AF65-F5344CB8AC3E}">
        <p14:creationId xmlns:p14="http://schemas.microsoft.com/office/powerpoint/2010/main" val="211797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11681DE-FCA3-481F-8394-4B97F199192E}"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F65F34-841E-4208-98A4-E45C207DAE07}"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88664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11681DE-FCA3-481F-8394-4B97F199192E}"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F65F34-841E-4208-98A4-E45C207DAE07}" type="slidenum">
              <a:rPr lang="en-GB" smtClean="0"/>
              <a:t>‹#›</a:t>
            </a:fld>
            <a:endParaRPr lang="en-GB"/>
          </a:p>
        </p:txBody>
      </p:sp>
    </p:spTree>
    <p:extLst>
      <p:ext uri="{BB962C8B-B14F-4D97-AF65-F5344CB8AC3E}">
        <p14:creationId xmlns:p14="http://schemas.microsoft.com/office/powerpoint/2010/main" val="2754010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11681DE-FCA3-481F-8394-4B97F199192E}"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F65F34-841E-4208-98A4-E45C207DAE07}" type="slidenum">
              <a:rPr lang="en-GB" smtClean="0"/>
              <a:t>‹#›</a:t>
            </a:fld>
            <a:endParaRPr lang="en-GB"/>
          </a:p>
        </p:txBody>
      </p:sp>
    </p:spTree>
    <p:extLst>
      <p:ext uri="{BB962C8B-B14F-4D97-AF65-F5344CB8AC3E}">
        <p14:creationId xmlns:p14="http://schemas.microsoft.com/office/powerpoint/2010/main" val="4036724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1681DE-FCA3-481F-8394-4B97F199192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65F34-841E-4208-98A4-E45C207DAE07}"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576588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1681DE-FCA3-481F-8394-4B97F199192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65F34-841E-4208-98A4-E45C207DAE07}"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5226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1681DE-FCA3-481F-8394-4B97F199192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65F34-841E-4208-98A4-E45C207DAE07}" type="slidenum">
              <a:rPr lang="en-GB" smtClean="0"/>
              <a:t>‹#›</a:t>
            </a:fld>
            <a:endParaRPr lang="en-GB"/>
          </a:p>
        </p:txBody>
      </p:sp>
    </p:spTree>
    <p:extLst>
      <p:ext uri="{BB962C8B-B14F-4D97-AF65-F5344CB8AC3E}">
        <p14:creationId xmlns:p14="http://schemas.microsoft.com/office/powerpoint/2010/main" val="11315979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1681DE-FCA3-481F-8394-4B97F199192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65F34-841E-4208-98A4-E45C207DAE07}"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108891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11681DE-FCA3-481F-8394-4B97F199192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65F34-841E-4208-98A4-E45C207DAE07}"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83103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11681DE-FCA3-481F-8394-4B97F199192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65F34-841E-4208-98A4-E45C207DAE0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009563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11681DE-FCA3-481F-8394-4B97F199192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F65F34-841E-4208-98A4-E45C207DAE07}"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41302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4.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3.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11681DE-FCA3-481F-8394-4B97F199192E}" type="datetimeFigureOut">
              <a:rPr lang="en-GB" smtClean="0"/>
              <a:t>13/02/2026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9F65F34-841E-4208-98A4-E45C207DAE07}" type="slidenum">
              <a:rPr lang="en-GB" smtClean="0"/>
              <a:t>‹#›</a:t>
            </a:fld>
            <a:endParaRPr lang="en-GB"/>
          </a:p>
        </p:txBody>
      </p:sp>
    </p:spTree>
    <p:extLst>
      <p:ext uri="{BB962C8B-B14F-4D97-AF65-F5344CB8AC3E}">
        <p14:creationId xmlns:p14="http://schemas.microsoft.com/office/powerpoint/2010/main" val="378072735"/>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 id="2147483774" r:id="rId12"/>
    <p:sldLayoutId id="2147483775" r:id="rId13"/>
    <p:sldLayoutId id="2147483776" r:id="rId14"/>
    <p:sldLayoutId id="2147483777" r:id="rId15"/>
    <p:sldLayoutId id="2147483778" r:id="rId16"/>
    <p:sldLayoutId id="214748377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monsterconnect.co.th/microsoft-365/" TargetMode="External" /><Relationship Id="rId3" Type="http://schemas.openxmlformats.org/officeDocument/2006/relationships/image" Target="../media/image7.jpg" /><Relationship Id="rId7" Type="http://schemas.openxmlformats.org/officeDocument/2006/relationships/image" Target="../media/image9.png" /><Relationship Id="rId2" Type="http://schemas.openxmlformats.org/officeDocument/2006/relationships/image" Target="../media/image2.jpeg" /><Relationship Id="rId1" Type="http://schemas.openxmlformats.org/officeDocument/2006/relationships/slideLayout" Target="../slideLayouts/slideLayout7.xml" /><Relationship Id="rId6" Type="http://schemas.openxmlformats.org/officeDocument/2006/relationships/hyperlink" Target="https://365care.com.au/resources/how-to-prepare-for-your-home-care-package-assessment" TargetMode="External" /><Relationship Id="rId5" Type="http://schemas.openxmlformats.org/officeDocument/2006/relationships/image" Target="../media/image8.png" /><Relationship Id="rId4" Type="http://schemas.openxmlformats.org/officeDocument/2006/relationships/hyperlink" Target="https://fity.club/lists/n/nursing-home-patient-clip-art/" TargetMode="External" /></Relationships>
</file>

<file path=ppt/slides/_rels/slide2.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13.jpg" /><Relationship Id="rId2" Type="http://schemas.openxmlformats.org/officeDocument/2006/relationships/notesSlide" Target="../notesSlides/notesSlide6.xml" /><Relationship Id="rId1" Type="http://schemas.openxmlformats.org/officeDocument/2006/relationships/slideLayout" Target="../slideLayouts/slideLayout7.xml" /><Relationship Id="rId4" Type="http://schemas.openxmlformats.org/officeDocument/2006/relationships/hyperlink" Target="https://www.htnovo.net/2020/03/slack-e-microsoft-teams-chiamate-unificate.html" TargetMode="External" /></Relationships>
</file>

<file path=ppt/slides/_rels/slide8.xml.rels><?xml version="1.0" encoding="UTF-8" standalone="yes"?>
<Relationships xmlns="http://schemas.openxmlformats.org/package/2006/relationships"><Relationship Id="rId3" Type="http://schemas.openxmlformats.org/officeDocument/2006/relationships/hyperlink" Target="https://technofaq.org/posts/2021/07/reasons-to-use-a-virtual-conference-platform-in-2021/" TargetMode="External" /><Relationship Id="rId7" Type="http://schemas.openxmlformats.org/officeDocument/2006/relationships/image" Target="../media/image18.svg" /><Relationship Id="rId2" Type="http://schemas.openxmlformats.org/officeDocument/2006/relationships/image" Target="../media/image14.jpeg" /><Relationship Id="rId1" Type="http://schemas.openxmlformats.org/officeDocument/2006/relationships/slideLayout" Target="../slideLayouts/slideLayout7.xml" /><Relationship Id="rId6" Type="http://schemas.openxmlformats.org/officeDocument/2006/relationships/image" Target="../media/image17.png" /><Relationship Id="rId5" Type="http://schemas.openxmlformats.org/officeDocument/2006/relationships/image" Target="../media/image16.svg" /><Relationship Id="rId4" Type="http://schemas.openxmlformats.org/officeDocument/2006/relationships/image" Target="../media/image15.png" /></Relationships>
</file>

<file path=ppt/slides/_rels/slide9.xml.rels><?xml version="1.0" encoding="UTF-8" standalone="yes"?>
<Relationships xmlns="http://schemas.openxmlformats.org/package/2006/relationships"><Relationship Id="rId3" Type="http://schemas.openxmlformats.org/officeDocument/2006/relationships/image" Target="../media/image20.svg" /><Relationship Id="rId2" Type="http://schemas.openxmlformats.org/officeDocument/2006/relationships/image" Target="../media/image19.png" /><Relationship Id="rId1" Type="http://schemas.openxmlformats.org/officeDocument/2006/relationships/slideLayout" Target="../slideLayouts/slideLayout7.xml" /><Relationship Id="rId5" Type="http://schemas.openxmlformats.org/officeDocument/2006/relationships/image" Target="../media/image22.svg" /><Relationship Id="rId4" Type="http://schemas.openxmlformats.org/officeDocument/2006/relationships/image" Target="../media/image21.png"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3" Type="http://schemas.openxmlformats.org/officeDocument/2006/relationships/hyperlink" Target="https://www.imeqmo.com/microsoft-teams" TargetMode="External" /><Relationship Id="rId2" Type="http://schemas.openxmlformats.org/officeDocument/2006/relationships/image" Target="../media/image23.jpg" /><Relationship Id="rId1" Type="http://schemas.openxmlformats.org/officeDocument/2006/relationships/slideLayout" Target="../slideLayouts/slideLayout7.xml" /><Relationship Id="rId5" Type="http://schemas.openxmlformats.org/officeDocument/2006/relationships/hyperlink" Target="https://www.richmondcarehome.co.uk/Blog/post/29/gadgets-for-the-elderly/" TargetMode="External" /><Relationship Id="rId4" Type="http://schemas.openxmlformats.org/officeDocument/2006/relationships/image" Target="../media/image24.jpeg"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0E88B97-7A72-0306-0485-CF133539E01A}"/>
              </a:ext>
            </a:extLst>
          </p:cNvPr>
          <p:cNvSpPr txBox="1"/>
          <p:nvPr/>
        </p:nvSpPr>
        <p:spPr>
          <a:xfrm>
            <a:off x="772886" y="2941339"/>
            <a:ext cx="5323112" cy="3046988"/>
          </a:xfrm>
          <a:prstGeom prst="rect">
            <a:avLst/>
          </a:prstGeom>
          <a:solidFill>
            <a:schemeClr val="accent6">
              <a:lumMod val="40000"/>
              <a:lumOff val="60000"/>
            </a:schemeClr>
          </a:solidFill>
          <a:ln>
            <a:solidFill>
              <a:schemeClr val="accent5">
                <a:lumMod val="60000"/>
                <a:lumOff val="40000"/>
              </a:schemeClr>
            </a:solidFill>
          </a:ln>
        </p:spPr>
        <p:style>
          <a:lnRef idx="1">
            <a:schemeClr val="accent6"/>
          </a:lnRef>
          <a:fillRef idx="2">
            <a:schemeClr val="accent6"/>
          </a:fillRef>
          <a:effectRef idx="1">
            <a:schemeClr val="accent6"/>
          </a:effectRef>
          <a:fontRef idx="minor">
            <a:schemeClr val="dk1"/>
          </a:fontRef>
        </p:style>
        <p:txBody>
          <a:bodyPr wrap="square" rtlCol="0">
            <a:spAutoFit/>
          </a:bodyPr>
          <a:lstStyle/>
          <a:p>
            <a:endParaRPr lang="en-GB" sz="1600"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 </a:t>
            </a:r>
            <a:r>
              <a:rPr lang="en-GB" sz="1600" b="1" dirty="0">
                <a:latin typeface="Arial"/>
                <a:ea typeface="Calibri"/>
                <a:cs typeface="Calibri"/>
              </a:rPr>
              <a:t>Student name / Student ID number: </a:t>
            </a:r>
          </a:p>
          <a:p>
            <a:br>
              <a:rPr lang="en-GB" sz="1600" b="1" dirty="0">
                <a:latin typeface="Arial"/>
                <a:ea typeface="Calibri"/>
                <a:cs typeface="Calibri"/>
              </a:rPr>
            </a:br>
            <a:r>
              <a:rPr lang="en-GB" sz="1600" b="1" dirty="0">
                <a:latin typeface="Arial" panose="020B0604020202020204" pitchFamily="34" charset="0"/>
                <a:cs typeface="Arial" panose="020B0604020202020204" pitchFamily="34" charset="0"/>
              </a:rPr>
              <a:t>Cristina </a:t>
            </a:r>
            <a:r>
              <a:rPr lang="en-GB" sz="1600" b="1" dirty="0" err="1">
                <a:latin typeface="Arial" panose="020B0604020202020204" pitchFamily="34" charset="0"/>
                <a:cs typeface="Arial" panose="020B0604020202020204" pitchFamily="34" charset="0"/>
              </a:rPr>
              <a:t>Stoiculescu</a:t>
            </a:r>
            <a:r>
              <a:rPr lang="en-GB" sz="1600" b="1" dirty="0">
                <a:latin typeface="Arial" panose="020B0604020202020204" pitchFamily="34" charset="0"/>
                <a:cs typeface="Arial" panose="020B0604020202020204" pitchFamily="34" charset="0"/>
              </a:rPr>
              <a:t> – 2519903</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Mehmed Mustafov – 2021797</a:t>
            </a:r>
          </a:p>
          <a:p>
            <a:r>
              <a:rPr lang="en-GB" sz="1600" b="1" dirty="0">
                <a:latin typeface="Arial" panose="020B0604020202020204" pitchFamily="34" charset="0"/>
                <a:cs typeface="Arial" panose="020B0604020202020204" pitchFamily="34" charset="0"/>
              </a:rPr>
              <a:t>Simone </a:t>
            </a:r>
            <a:r>
              <a:rPr lang="en-GB" sz="1600" b="1" dirty="0" err="1">
                <a:latin typeface="Arial" panose="020B0604020202020204" pitchFamily="34" charset="0"/>
                <a:cs typeface="Arial" panose="020B0604020202020204" pitchFamily="34" charset="0"/>
              </a:rPr>
              <a:t>Sinforiani</a:t>
            </a:r>
            <a:r>
              <a:rPr lang="en-GB" sz="1600" b="1" dirty="0">
                <a:latin typeface="Arial" panose="020B0604020202020204" pitchFamily="34" charset="0"/>
                <a:cs typeface="Arial" panose="020B0604020202020204" pitchFamily="34" charset="0"/>
              </a:rPr>
              <a:t> – 2519623 </a:t>
            </a:r>
          </a:p>
          <a:p>
            <a:br>
              <a:rPr lang="en-GB" sz="1600" b="1" dirty="0">
                <a:latin typeface="Arial" panose="020B0604020202020204" pitchFamily="34" charset="0"/>
                <a:cs typeface="Arial" panose="020B0604020202020204" pitchFamily="34" charset="0"/>
              </a:rPr>
            </a:br>
            <a:r>
              <a:rPr lang="en-GB" sz="1600" b="1" dirty="0">
                <a:latin typeface="Arial"/>
                <a:ea typeface="Calibri"/>
                <a:cs typeface="Calibri"/>
              </a:rPr>
              <a:t>Module: Digital Skills and Research Methods</a:t>
            </a:r>
            <a:br>
              <a:rPr lang="en-GB" sz="1600" b="1" dirty="0">
                <a:latin typeface="Arial"/>
                <a:ea typeface="Calibri"/>
                <a:cs typeface="Calibri"/>
              </a:rPr>
            </a:br>
            <a:endParaRPr lang="en-US" sz="1600" b="1" dirty="0"/>
          </a:p>
          <a:p>
            <a:r>
              <a:rPr lang="en-GB" sz="1600" b="1" dirty="0">
                <a:latin typeface="Arial" panose="020B0604020202020204" pitchFamily="34" charset="0"/>
                <a:cs typeface="Arial" panose="020B0604020202020204" pitchFamily="34" charset="0"/>
              </a:rPr>
              <a:t>Module code: LCHS4007</a:t>
            </a: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Lecturer: Dr </a:t>
            </a:r>
            <a:r>
              <a:rPr lang="en-GB" sz="1600" b="1" dirty="0" err="1">
                <a:latin typeface="Arial" panose="020B0604020202020204" pitchFamily="34" charset="0"/>
                <a:cs typeface="Arial" panose="020B0604020202020204" pitchFamily="34" charset="0"/>
              </a:rPr>
              <a:t>Aliyadu</a:t>
            </a:r>
            <a:r>
              <a:rPr lang="en-GB" sz="1600" b="1" dirty="0">
                <a:latin typeface="Arial" panose="020B0604020202020204" pitchFamily="34" charset="0"/>
                <a:cs typeface="Arial" panose="020B0604020202020204" pitchFamily="34" charset="0"/>
              </a:rPr>
              <a:t> Ali </a:t>
            </a:r>
          </a:p>
        </p:txBody>
      </p:sp>
      <p:pic>
        <p:nvPicPr>
          <p:cNvPr id="5" name="Picture 4" descr="A group of people standing outside a building&#10;&#10;AI-generated content may be incorrect.">
            <a:extLst>
              <a:ext uri="{FF2B5EF4-FFF2-40B4-BE49-F238E27FC236}">
                <a16:creationId xmlns:a16="http://schemas.microsoft.com/office/drawing/2014/main" id="{51D72C25-08F9-2FF2-C0BF-E87D6585AF2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11684" y="2941339"/>
            <a:ext cx="4931230" cy="3046988"/>
          </a:xfrm>
          <a:prstGeom prst="rect">
            <a:avLst/>
          </a:prstGeom>
        </p:spPr>
      </p:pic>
      <p:pic>
        <p:nvPicPr>
          <p:cNvPr id="7" name="Picture 6" descr="A heart shaped house and house with a black background&#10;&#10;AI-generated content may be incorrect.">
            <a:extLst>
              <a:ext uri="{FF2B5EF4-FFF2-40B4-BE49-F238E27FC236}">
                <a16:creationId xmlns:a16="http://schemas.microsoft.com/office/drawing/2014/main" id="{4DC338DD-722E-43D6-C4FB-2362B8B44EA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192484" y="569089"/>
            <a:ext cx="1807028" cy="1185597"/>
          </a:xfrm>
          <a:prstGeom prst="rect">
            <a:avLst/>
          </a:prstGeom>
        </p:spPr>
      </p:pic>
      <p:pic>
        <p:nvPicPr>
          <p:cNvPr id="17" name="Picture 16" descr="A close up of a logo&#10;&#10;AI-generated content may be incorrect.">
            <a:extLst>
              <a:ext uri="{FF2B5EF4-FFF2-40B4-BE49-F238E27FC236}">
                <a16:creationId xmlns:a16="http://schemas.microsoft.com/office/drawing/2014/main" id="{2B1BFEA9-FE4D-AAE1-9DAD-978E18E6A0C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911036" y="1644612"/>
            <a:ext cx="2208217" cy="703400"/>
          </a:xfrm>
          <a:prstGeom prst="rect">
            <a:avLst/>
          </a:prstGeom>
        </p:spPr>
      </p:pic>
    </p:spTree>
    <p:extLst>
      <p:ext uri="{BB962C8B-B14F-4D97-AF65-F5344CB8AC3E}">
        <p14:creationId xmlns:p14="http://schemas.microsoft.com/office/powerpoint/2010/main" val="11143352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99A03-39E6-BF71-C08B-8FC3D7403278}"/>
              </a:ext>
            </a:extLst>
          </p:cNvPr>
          <p:cNvSpPr>
            <a:spLocks noGrp="1"/>
          </p:cNvSpPr>
          <p:nvPr>
            <p:ph type="title"/>
          </p:nvPr>
        </p:nvSpPr>
        <p:spPr/>
        <p:txBody>
          <a:bodyPr/>
          <a:lstStyle/>
          <a:p>
            <a:r>
              <a:rPr lang="en-PK" dirty="0"/>
              <a:t>Introduction</a:t>
            </a:r>
          </a:p>
        </p:txBody>
      </p:sp>
      <p:sp>
        <p:nvSpPr>
          <p:cNvPr id="3" name="Content Placeholder 2">
            <a:extLst>
              <a:ext uri="{FF2B5EF4-FFF2-40B4-BE49-F238E27FC236}">
                <a16:creationId xmlns:a16="http://schemas.microsoft.com/office/drawing/2014/main" id="{19DA6CAA-1A05-D176-5D9C-DBC8F5062525}"/>
              </a:ext>
            </a:extLst>
          </p:cNvPr>
          <p:cNvSpPr>
            <a:spLocks noGrp="1"/>
          </p:cNvSpPr>
          <p:nvPr>
            <p:ph idx="1"/>
          </p:nvPr>
        </p:nvSpPr>
        <p:spPr>
          <a:xfrm>
            <a:off x="1295401" y="2556931"/>
            <a:ext cx="7533289" cy="3551163"/>
          </a:xfrm>
        </p:spPr>
        <p:txBody>
          <a:bodyPr>
            <a:noAutofit/>
          </a:bodyPr>
          <a:lstStyle/>
          <a:p>
            <a:r>
              <a:rPr lang="en-GB" sz="2200" dirty="0">
                <a:solidFill>
                  <a:schemeClr val="tx1"/>
                </a:solidFill>
                <a:latin typeface="Times" pitchFamily="2" charset="0"/>
              </a:rPr>
              <a:t>The Greenfield Home Care Agency assists the elderly who live on their own within the community (</a:t>
            </a:r>
            <a:r>
              <a:rPr lang="en-GB" sz="2200" b="0" i="0" dirty="0" err="1">
                <a:solidFill>
                  <a:schemeClr val="tx1"/>
                </a:solidFill>
                <a:effectLst/>
                <a:latin typeface="Times" pitchFamily="2" charset="0"/>
              </a:rPr>
              <a:t>Mahat</a:t>
            </a:r>
            <a:r>
              <a:rPr lang="en-GB" sz="2200" b="0" i="0" dirty="0">
                <a:solidFill>
                  <a:schemeClr val="tx1"/>
                </a:solidFill>
                <a:effectLst/>
                <a:latin typeface="Times" pitchFamily="2" charset="0"/>
              </a:rPr>
              <a:t>, 2022)</a:t>
            </a:r>
            <a:r>
              <a:rPr lang="en-GB" sz="2200" dirty="0">
                <a:solidFill>
                  <a:schemeClr val="tx1"/>
                </a:solidFill>
                <a:latin typeface="Times" pitchFamily="2" charset="0"/>
              </a:rPr>
              <a:t>.</a:t>
            </a:r>
          </a:p>
          <a:p>
            <a:r>
              <a:rPr lang="en-GB" sz="2200" dirty="0">
                <a:solidFill>
                  <a:schemeClr val="tx1"/>
                </a:solidFill>
                <a:latin typeface="Times" pitchFamily="2" charset="0"/>
              </a:rPr>
              <a:t>The organisation has implemented the Microsoft 365 as a way of enhancing the day to day operations.</a:t>
            </a:r>
          </a:p>
          <a:p>
            <a:r>
              <a:rPr lang="en-GB" sz="2200" dirty="0">
                <a:solidFill>
                  <a:schemeClr val="tx1"/>
                </a:solidFill>
                <a:latin typeface="Times" pitchFamily="2" charset="0"/>
              </a:rPr>
              <a:t>Numerous employees have yet to build their trust in the utilization of online tools.</a:t>
            </a:r>
          </a:p>
          <a:p>
            <a:r>
              <a:rPr lang="en-GB" sz="2200" dirty="0">
                <a:solidFill>
                  <a:schemeClr val="tx1"/>
                </a:solidFill>
                <a:latin typeface="Times" pitchFamily="2" charset="0"/>
              </a:rPr>
              <a:t>This presentation describes the way in which the</a:t>
            </a:r>
            <a:r>
              <a:rPr lang="en-US" sz="2200" dirty="0">
                <a:solidFill>
                  <a:schemeClr val="tx1"/>
                </a:solidFill>
                <a:latin typeface="Times" pitchFamily="2" charset="0"/>
              </a:rPr>
              <a:t> PowerPoint </a:t>
            </a:r>
            <a:r>
              <a:rPr lang="en-GB" sz="2200" dirty="0">
                <a:solidFill>
                  <a:schemeClr val="tx1"/>
                </a:solidFill>
                <a:latin typeface="Times" pitchFamily="2" charset="0"/>
              </a:rPr>
              <a:t>can be used to enhance the efficiency and organisation of the work.</a:t>
            </a:r>
            <a:endParaRPr lang="en-PK" sz="2200" dirty="0">
              <a:solidFill>
                <a:schemeClr val="tx1"/>
              </a:solidFill>
              <a:latin typeface="Times" pitchFamily="2" charset="0"/>
            </a:endParaRPr>
          </a:p>
        </p:txBody>
      </p:sp>
      <p:pic>
        <p:nvPicPr>
          <p:cNvPr id="3074" name="Picture 2" descr="How to Write a Research Paper Introduction | Grammarly">
            <a:extLst>
              <a:ext uri="{FF2B5EF4-FFF2-40B4-BE49-F238E27FC236}">
                <a16:creationId xmlns:a16="http://schemas.microsoft.com/office/drawing/2014/main" id="{0DE6EF6A-587F-8F1E-5B80-1429B5E4DB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8690" y="3777939"/>
            <a:ext cx="2476799" cy="1303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1742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99A03-39E6-BF71-C08B-8FC3D7403278}"/>
              </a:ext>
            </a:extLst>
          </p:cNvPr>
          <p:cNvSpPr>
            <a:spLocks noGrp="1"/>
          </p:cNvSpPr>
          <p:nvPr>
            <p:ph type="title"/>
          </p:nvPr>
        </p:nvSpPr>
        <p:spPr/>
        <p:txBody>
          <a:bodyPr/>
          <a:lstStyle/>
          <a:p>
            <a:r>
              <a:rPr lang="en-PK" dirty="0"/>
              <a:t>Current Scheduling Method</a:t>
            </a:r>
          </a:p>
        </p:txBody>
      </p:sp>
      <p:graphicFrame>
        <p:nvGraphicFramePr>
          <p:cNvPr id="4" name="Content Placeholder 3">
            <a:extLst>
              <a:ext uri="{FF2B5EF4-FFF2-40B4-BE49-F238E27FC236}">
                <a16:creationId xmlns:a16="http://schemas.microsoft.com/office/drawing/2014/main" id="{42744B23-848F-ED97-9EC1-4D0AFDA3EAC8}"/>
              </a:ext>
            </a:extLst>
          </p:cNvPr>
          <p:cNvGraphicFramePr>
            <a:graphicFrameLocks noGrp="1"/>
          </p:cNvGraphicFramePr>
          <p:nvPr>
            <p:ph idx="1"/>
          </p:nvPr>
        </p:nvGraphicFramePr>
        <p:xfrm>
          <a:off x="1295400" y="2616200"/>
          <a:ext cx="9601200" cy="3200400"/>
        </p:xfrm>
        <a:graphic>
          <a:graphicData uri="http://schemas.openxmlformats.org/drawingml/2006/table">
            <a:tbl>
              <a:tblPr>
                <a:tableStyleId>{2D5ABB26-0587-4C30-8999-92F81FD0307C}</a:tableStyleId>
              </a:tblPr>
              <a:tblGrid>
                <a:gridCol w="4800600">
                  <a:extLst>
                    <a:ext uri="{9D8B030D-6E8A-4147-A177-3AD203B41FA5}">
                      <a16:colId xmlns:a16="http://schemas.microsoft.com/office/drawing/2014/main" val="2471036591"/>
                    </a:ext>
                  </a:extLst>
                </a:gridCol>
                <a:gridCol w="4800600">
                  <a:extLst>
                    <a:ext uri="{9D8B030D-6E8A-4147-A177-3AD203B41FA5}">
                      <a16:colId xmlns:a16="http://schemas.microsoft.com/office/drawing/2014/main" val="3200075350"/>
                    </a:ext>
                  </a:extLst>
                </a:gridCol>
              </a:tblGrid>
              <a:tr h="0">
                <a:tc>
                  <a:txBody>
                    <a:bodyPr/>
                    <a:lstStyle/>
                    <a:p>
                      <a:r>
                        <a:rPr lang="en-GB" sz="1800" b="1">
                          <a:latin typeface="Times" pitchFamily="2" charset="0"/>
                        </a:rPr>
                        <a:t>Work Area</a:t>
                      </a:r>
                      <a:endParaRPr lang="en-GB" sz="1800">
                        <a:latin typeface="Times" pitchFamily="2" charset="0"/>
                      </a:endParaRPr>
                    </a:p>
                  </a:txBody>
                  <a:tcPr anchor="ctr"/>
                </a:tc>
                <a:tc>
                  <a:txBody>
                    <a:bodyPr/>
                    <a:lstStyle/>
                    <a:p>
                      <a:r>
                        <a:rPr lang="en-GB" sz="1800" b="1" dirty="0">
                          <a:latin typeface="Times" pitchFamily="2" charset="0"/>
                        </a:rPr>
                        <a:t>Current Issues Without Effective Use of PowerPoint</a:t>
                      </a:r>
                      <a:endParaRPr lang="en-GB" sz="1800" dirty="0">
                        <a:latin typeface="Times" pitchFamily="2" charset="0"/>
                      </a:endParaRPr>
                    </a:p>
                  </a:txBody>
                  <a:tcPr anchor="ctr"/>
                </a:tc>
                <a:extLst>
                  <a:ext uri="{0D108BD9-81ED-4DB2-BD59-A6C34878D82A}">
                    <a16:rowId xmlns:a16="http://schemas.microsoft.com/office/drawing/2014/main" val="1555153850"/>
                  </a:ext>
                </a:extLst>
              </a:tr>
              <a:tr h="0">
                <a:tc>
                  <a:txBody>
                    <a:bodyPr/>
                    <a:lstStyle/>
                    <a:p>
                      <a:r>
                        <a:rPr lang="en-GB" sz="1800" dirty="0">
                          <a:latin typeface="Times" pitchFamily="2" charset="0"/>
                        </a:rPr>
                        <a:t>Staff Briefings</a:t>
                      </a:r>
                    </a:p>
                  </a:txBody>
                  <a:tcPr anchor="ctr"/>
                </a:tc>
                <a:tc>
                  <a:txBody>
                    <a:bodyPr/>
                    <a:lstStyle/>
                    <a:p>
                      <a:r>
                        <a:rPr lang="en-GB" sz="1800" dirty="0">
                          <a:latin typeface="Times" pitchFamily="2" charset="0"/>
                        </a:rPr>
                        <a:t>Important updates are shared verbally or on paper and may be forgotten.</a:t>
                      </a:r>
                    </a:p>
                  </a:txBody>
                  <a:tcPr anchor="ctr"/>
                </a:tc>
                <a:extLst>
                  <a:ext uri="{0D108BD9-81ED-4DB2-BD59-A6C34878D82A}">
                    <a16:rowId xmlns:a16="http://schemas.microsoft.com/office/drawing/2014/main" val="2042424552"/>
                  </a:ext>
                </a:extLst>
              </a:tr>
              <a:tr h="0">
                <a:tc>
                  <a:txBody>
                    <a:bodyPr/>
                    <a:lstStyle/>
                    <a:p>
                      <a:r>
                        <a:rPr lang="en-GB" sz="1800" dirty="0">
                          <a:latin typeface="Times" pitchFamily="2" charset="0"/>
                        </a:rPr>
                        <a:t>Training Sessions</a:t>
                      </a:r>
                    </a:p>
                  </a:txBody>
                  <a:tcPr anchor="ctr"/>
                </a:tc>
                <a:tc>
                  <a:txBody>
                    <a:bodyPr/>
                    <a:lstStyle/>
                    <a:p>
                      <a:r>
                        <a:rPr lang="en-GB" sz="1800" dirty="0">
                          <a:latin typeface="Times" pitchFamily="2" charset="0"/>
                        </a:rPr>
                        <a:t>Training materials are not stored in one clear, organised format (</a:t>
                      </a:r>
                      <a:r>
                        <a:rPr lang="en-GB" sz="1800" b="0" i="0" dirty="0" err="1">
                          <a:solidFill>
                            <a:srgbClr val="222222"/>
                          </a:solidFill>
                          <a:effectLst/>
                          <a:latin typeface="Times" pitchFamily="2" charset="0"/>
                        </a:rPr>
                        <a:t>Aladwani</a:t>
                      </a:r>
                      <a:r>
                        <a:rPr lang="en-GB" sz="1800" b="0" i="0" dirty="0">
                          <a:solidFill>
                            <a:srgbClr val="222222"/>
                          </a:solidFill>
                          <a:effectLst/>
                          <a:latin typeface="Times" pitchFamily="2" charset="0"/>
                        </a:rPr>
                        <a:t>, 2019)</a:t>
                      </a:r>
                      <a:r>
                        <a:rPr lang="en-GB" sz="1800" dirty="0">
                          <a:latin typeface="Times" pitchFamily="2" charset="0"/>
                        </a:rPr>
                        <a:t>.</a:t>
                      </a:r>
                    </a:p>
                  </a:txBody>
                  <a:tcPr anchor="ctr"/>
                </a:tc>
                <a:extLst>
                  <a:ext uri="{0D108BD9-81ED-4DB2-BD59-A6C34878D82A}">
                    <a16:rowId xmlns:a16="http://schemas.microsoft.com/office/drawing/2014/main" val="3479482776"/>
                  </a:ext>
                </a:extLst>
              </a:tr>
              <a:tr h="0">
                <a:tc>
                  <a:txBody>
                    <a:bodyPr/>
                    <a:lstStyle/>
                    <a:p>
                      <a:r>
                        <a:rPr lang="en-GB" sz="1800" dirty="0">
                          <a:latin typeface="Times" pitchFamily="2" charset="0"/>
                        </a:rPr>
                        <a:t>Care Updates</a:t>
                      </a:r>
                    </a:p>
                  </a:txBody>
                  <a:tcPr anchor="ctr"/>
                </a:tc>
                <a:tc>
                  <a:txBody>
                    <a:bodyPr/>
                    <a:lstStyle/>
                    <a:p>
                      <a:r>
                        <a:rPr lang="en-GB" sz="1800">
                          <a:latin typeface="Times" pitchFamily="2" charset="0"/>
                        </a:rPr>
                        <a:t>Client information is presented inconsistently across teams.</a:t>
                      </a:r>
                    </a:p>
                  </a:txBody>
                  <a:tcPr anchor="ctr"/>
                </a:tc>
                <a:extLst>
                  <a:ext uri="{0D108BD9-81ED-4DB2-BD59-A6C34878D82A}">
                    <a16:rowId xmlns:a16="http://schemas.microsoft.com/office/drawing/2014/main" val="3134466484"/>
                  </a:ext>
                </a:extLst>
              </a:tr>
              <a:tr h="0">
                <a:tc>
                  <a:txBody>
                    <a:bodyPr/>
                    <a:lstStyle/>
                    <a:p>
                      <a:r>
                        <a:rPr lang="en-GB" sz="1800">
                          <a:latin typeface="Times" pitchFamily="2" charset="0"/>
                        </a:rPr>
                        <a:t>Team Communication</a:t>
                      </a:r>
                    </a:p>
                  </a:txBody>
                  <a:tcPr anchor="ctr"/>
                </a:tc>
                <a:tc>
                  <a:txBody>
                    <a:bodyPr/>
                    <a:lstStyle/>
                    <a:p>
                      <a:r>
                        <a:rPr lang="en-GB" sz="1800" dirty="0">
                          <a:latin typeface="Times" pitchFamily="2" charset="0"/>
                        </a:rPr>
                        <a:t>Presentations are not shared properly, causing delays and confusion.</a:t>
                      </a:r>
                    </a:p>
                  </a:txBody>
                  <a:tcPr anchor="ctr"/>
                </a:tc>
                <a:extLst>
                  <a:ext uri="{0D108BD9-81ED-4DB2-BD59-A6C34878D82A}">
                    <a16:rowId xmlns:a16="http://schemas.microsoft.com/office/drawing/2014/main" val="2942595770"/>
                  </a:ext>
                </a:extLst>
              </a:tr>
            </a:tbl>
          </a:graphicData>
        </a:graphic>
      </p:graphicFrame>
    </p:spTree>
    <p:extLst>
      <p:ext uri="{BB962C8B-B14F-4D97-AF65-F5344CB8AC3E}">
        <p14:creationId xmlns:p14="http://schemas.microsoft.com/office/powerpoint/2010/main" val="2670457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99A03-39E6-BF71-C08B-8FC3D7403278}"/>
              </a:ext>
            </a:extLst>
          </p:cNvPr>
          <p:cNvSpPr>
            <a:spLocks noGrp="1"/>
          </p:cNvSpPr>
          <p:nvPr>
            <p:ph type="title"/>
          </p:nvPr>
        </p:nvSpPr>
        <p:spPr/>
        <p:txBody>
          <a:bodyPr/>
          <a:lstStyle/>
          <a:p>
            <a:r>
              <a:rPr lang="en-PK" dirty="0"/>
              <a:t>How Powerpoint Improves Efficiency</a:t>
            </a:r>
          </a:p>
        </p:txBody>
      </p:sp>
      <p:sp>
        <p:nvSpPr>
          <p:cNvPr id="3" name="Content Placeholder 2">
            <a:extLst>
              <a:ext uri="{FF2B5EF4-FFF2-40B4-BE49-F238E27FC236}">
                <a16:creationId xmlns:a16="http://schemas.microsoft.com/office/drawing/2014/main" id="{19DA6CAA-1A05-D176-5D9C-DBC8F5062525}"/>
              </a:ext>
            </a:extLst>
          </p:cNvPr>
          <p:cNvSpPr>
            <a:spLocks noGrp="1"/>
          </p:cNvSpPr>
          <p:nvPr>
            <p:ph idx="1"/>
          </p:nvPr>
        </p:nvSpPr>
        <p:spPr>
          <a:xfrm>
            <a:off x="1295401" y="2556932"/>
            <a:ext cx="6408682" cy="3318936"/>
          </a:xfrm>
        </p:spPr>
        <p:txBody>
          <a:bodyPr>
            <a:noAutofit/>
          </a:bodyPr>
          <a:lstStyle/>
          <a:p>
            <a:r>
              <a:rPr lang="en-GB" sz="2200" dirty="0">
                <a:latin typeface="Times" pitchFamily="2" charset="0"/>
              </a:rPr>
              <a:t>The use of PowerPoint enables employees to display information in a structured way.</a:t>
            </a:r>
          </a:p>
          <a:p>
            <a:r>
              <a:rPr lang="en-GB" sz="2200" dirty="0">
                <a:latin typeface="Times" pitchFamily="2" charset="0"/>
              </a:rPr>
              <a:t>Care plans and important updates can be disseminated in a single format.</a:t>
            </a:r>
          </a:p>
          <a:p>
            <a:r>
              <a:rPr lang="en-GB" sz="2200" dirty="0">
                <a:latin typeface="Times" pitchFamily="2" charset="0"/>
              </a:rPr>
              <a:t>Staff can be able to perceive information in a short time through visual charts and diagrams (Das, 2025).</a:t>
            </a:r>
          </a:p>
          <a:p>
            <a:r>
              <a:rPr lang="en-GB" sz="2200" dirty="0">
                <a:latin typeface="Times" pitchFamily="2" charset="0"/>
              </a:rPr>
              <a:t>Team meetings will be efficient since it will be easy to follow the information.</a:t>
            </a:r>
            <a:endParaRPr lang="en-PK" sz="2200" dirty="0">
              <a:latin typeface="Times" pitchFamily="2" charset="0"/>
            </a:endParaRPr>
          </a:p>
        </p:txBody>
      </p:sp>
      <p:pic>
        <p:nvPicPr>
          <p:cNvPr id="4098" name="Picture 2" descr="24 Ways To Improve Business Efficiency ...">
            <a:extLst>
              <a:ext uri="{FF2B5EF4-FFF2-40B4-BE49-F238E27FC236}">
                <a16:creationId xmlns:a16="http://schemas.microsoft.com/office/drawing/2014/main" id="{42B409FC-468F-66E0-F8A6-10DF21CF10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4702" y="3429000"/>
            <a:ext cx="2639629" cy="1756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6154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99A03-39E6-BF71-C08B-8FC3D7403278}"/>
              </a:ext>
            </a:extLst>
          </p:cNvPr>
          <p:cNvSpPr>
            <a:spLocks noGrp="1"/>
          </p:cNvSpPr>
          <p:nvPr>
            <p:ph type="title"/>
          </p:nvPr>
        </p:nvSpPr>
        <p:spPr/>
        <p:txBody>
          <a:bodyPr/>
          <a:lstStyle/>
          <a:p>
            <a:r>
              <a:rPr lang="en-PK" dirty="0"/>
              <a:t>Benefits and Limitaitons</a:t>
            </a:r>
          </a:p>
        </p:txBody>
      </p:sp>
      <p:graphicFrame>
        <p:nvGraphicFramePr>
          <p:cNvPr id="4" name="Content Placeholder 3">
            <a:extLst>
              <a:ext uri="{FF2B5EF4-FFF2-40B4-BE49-F238E27FC236}">
                <a16:creationId xmlns:a16="http://schemas.microsoft.com/office/drawing/2014/main" id="{A978F95A-8E2D-D750-1044-B99BEF069E63}"/>
              </a:ext>
            </a:extLst>
          </p:cNvPr>
          <p:cNvGraphicFramePr>
            <a:graphicFrameLocks noGrp="1"/>
          </p:cNvGraphicFramePr>
          <p:nvPr>
            <p:ph idx="1"/>
          </p:nvPr>
        </p:nvGraphicFramePr>
        <p:xfrm>
          <a:off x="1295400" y="3119120"/>
          <a:ext cx="9601200" cy="2743200"/>
        </p:xfrm>
        <a:graphic>
          <a:graphicData uri="http://schemas.openxmlformats.org/drawingml/2006/table">
            <a:tbl>
              <a:tblPr/>
              <a:tblGrid>
                <a:gridCol w="4800600">
                  <a:extLst>
                    <a:ext uri="{9D8B030D-6E8A-4147-A177-3AD203B41FA5}">
                      <a16:colId xmlns:a16="http://schemas.microsoft.com/office/drawing/2014/main" val="1616789160"/>
                    </a:ext>
                  </a:extLst>
                </a:gridCol>
                <a:gridCol w="4800600">
                  <a:extLst>
                    <a:ext uri="{9D8B030D-6E8A-4147-A177-3AD203B41FA5}">
                      <a16:colId xmlns:a16="http://schemas.microsoft.com/office/drawing/2014/main" val="1782254970"/>
                    </a:ext>
                  </a:extLst>
                </a:gridCol>
              </a:tblGrid>
              <a:tr h="0">
                <a:tc>
                  <a:txBody>
                    <a:bodyPr/>
                    <a:lstStyle/>
                    <a:p>
                      <a:r>
                        <a:rPr lang="en-GB" sz="1800" b="1" dirty="0">
                          <a:solidFill>
                            <a:schemeClr val="tx1"/>
                          </a:solidFill>
                          <a:latin typeface="Times" pitchFamily="2" charset="0"/>
                        </a:rPr>
                        <a:t>Benefits</a:t>
                      </a:r>
                      <a:endParaRPr lang="en-GB" sz="1800" dirty="0">
                        <a:solidFill>
                          <a:schemeClr val="tx1"/>
                        </a:solidFill>
                        <a:latin typeface="Times" pitchFamily="2" charset="0"/>
                      </a:endParaRPr>
                    </a:p>
                  </a:txBody>
                  <a:tcPr anchor="ctr">
                    <a:lnL>
                      <a:noFill/>
                    </a:lnL>
                    <a:lnR>
                      <a:noFill/>
                    </a:lnR>
                    <a:lnT>
                      <a:noFill/>
                    </a:lnT>
                    <a:lnB>
                      <a:noFill/>
                    </a:lnB>
                  </a:tcPr>
                </a:tc>
                <a:tc>
                  <a:txBody>
                    <a:bodyPr/>
                    <a:lstStyle/>
                    <a:p>
                      <a:r>
                        <a:rPr lang="en-GB" sz="1800" b="1" dirty="0">
                          <a:solidFill>
                            <a:schemeClr val="tx1"/>
                          </a:solidFill>
                          <a:latin typeface="Times" pitchFamily="2" charset="0"/>
                        </a:rPr>
                        <a:t>Limitations</a:t>
                      </a:r>
                      <a:endParaRPr lang="en-GB" sz="1800" dirty="0">
                        <a:solidFill>
                          <a:schemeClr val="tx1"/>
                        </a:solidFill>
                        <a:latin typeface="Times" pitchFamily="2" charset="0"/>
                      </a:endParaRPr>
                    </a:p>
                  </a:txBody>
                  <a:tcPr anchor="ctr">
                    <a:lnL>
                      <a:noFill/>
                    </a:lnL>
                    <a:lnR>
                      <a:noFill/>
                    </a:lnR>
                    <a:lnT>
                      <a:noFill/>
                    </a:lnT>
                    <a:lnB>
                      <a:noFill/>
                    </a:lnB>
                  </a:tcPr>
                </a:tc>
                <a:extLst>
                  <a:ext uri="{0D108BD9-81ED-4DB2-BD59-A6C34878D82A}">
                    <a16:rowId xmlns:a16="http://schemas.microsoft.com/office/drawing/2014/main" val="1240225135"/>
                  </a:ext>
                </a:extLst>
              </a:tr>
              <a:tr h="0">
                <a:tc>
                  <a:txBody>
                    <a:bodyPr/>
                    <a:lstStyle/>
                    <a:p>
                      <a:r>
                        <a:rPr lang="en-GB" sz="1800" dirty="0">
                          <a:solidFill>
                            <a:schemeClr val="tx1"/>
                          </a:solidFill>
                          <a:latin typeface="Times" pitchFamily="2" charset="0"/>
                        </a:rPr>
                        <a:t>Makes information clear and easy to understand.</a:t>
                      </a:r>
                    </a:p>
                  </a:txBody>
                  <a:tcPr anchor="ctr">
                    <a:lnL>
                      <a:noFill/>
                    </a:lnL>
                    <a:lnR>
                      <a:noFill/>
                    </a:lnR>
                    <a:lnT>
                      <a:noFill/>
                    </a:lnT>
                    <a:lnB>
                      <a:noFill/>
                    </a:lnB>
                  </a:tcPr>
                </a:tc>
                <a:tc>
                  <a:txBody>
                    <a:bodyPr/>
                    <a:lstStyle/>
                    <a:p>
                      <a:r>
                        <a:rPr lang="en-GB" sz="1800" dirty="0">
                          <a:solidFill>
                            <a:schemeClr val="tx1"/>
                          </a:solidFill>
                          <a:latin typeface="Times" pitchFamily="2" charset="0"/>
                        </a:rPr>
                        <a:t>Staff may need training to use it properly.</a:t>
                      </a:r>
                    </a:p>
                  </a:txBody>
                  <a:tcPr anchor="ctr">
                    <a:lnL>
                      <a:noFill/>
                    </a:lnL>
                    <a:lnR>
                      <a:noFill/>
                    </a:lnR>
                    <a:lnT>
                      <a:noFill/>
                    </a:lnT>
                    <a:lnB>
                      <a:noFill/>
                    </a:lnB>
                  </a:tcPr>
                </a:tc>
                <a:extLst>
                  <a:ext uri="{0D108BD9-81ED-4DB2-BD59-A6C34878D82A}">
                    <a16:rowId xmlns:a16="http://schemas.microsoft.com/office/drawing/2014/main" val="1469433146"/>
                  </a:ext>
                </a:extLst>
              </a:tr>
              <a:tr h="0">
                <a:tc>
                  <a:txBody>
                    <a:bodyPr/>
                    <a:lstStyle/>
                    <a:p>
                      <a:r>
                        <a:rPr lang="en-GB" sz="1800" dirty="0">
                          <a:solidFill>
                            <a:schemeClr val="tx1"/>
                          </a:solidFill>
                          <a:latin typeface="Times" pitchFamily="2" charset="0"/>
                        </a:rPr>
                        <a:t>Improves communication during meetings.</a:t>
                      </a:r>
                    </a:p>
                  </a:txBody>
                  <a:tcPr anchor="ctr">
                    <a:lnL>
                      <a:noFill/>
                    </a:lnL>
                    <a:lnR>
                      <a:noFill/>
                    </a:lnR>
                    <a:lnT>
                      <a:noFill/>
                    </a:lnT>
                    <a:lnB>
                      <a:noFill/>
                    </a:lnB>
                  </a:tcPr>
                </a:tc>
                <a:tc>
                  <a:txBody>
                    <a:bodyPr/>
                    <a:lstStyle/>
                    <a:p>
                      <a:r>
                        <a:rPr lang="en-GB" sz="1800" dirty="0">
                          <a:solidFill>
                            <a:schemeClr val="tx1"/>
                          </a:solidFill>
                          <a:latin typeface="Times" pitchFamily="2" charset="0"/>
                        </a:rPr>
                        <a:t>Poorly designed slides can confuse staff (</a:t>
                      </a:r>
                      <a:r>
                        <a:rPr lang="en-GB" sz="1800" b="0" i="0" dirty="0" err="1">
                          <a:solidFill>
                            <a:srgbClr val="222222"/>
                          </a:solidFill>
                          <a:effectLst/>
                          <a:latin typeface="Times" pitchFamily="2" charset="0"/>
                        </a:rPr>
                        <a:t>Kernbach</a:t>
                      </a:r>
                      <a:r>
                        <a:rPr lang="en-GB" sz="1800" b="0" i="0" dirty="0">
                          <a:solidFill>
                            <a:srgbClr val="222222"/>
                          </a:solidFill>
                          <a:effectLst/>
                          <a:latin typeface="Times" pitchFamily="2" charset="0"/>
                        </a:rPr>
                        <a:t>, 2015)</a:t>
                      </a:r>
                      <a:r>
                        <a:rPr lang="en-GB" sz="1800" dirty="0">
                          <a:solidFill>
                            <a:schemeClr val="tx1"/>
                          </a:solidFill>
                          <a:latin typeface="Times" pitchFamily="2" charset="0"/>
                        </a:rPr>
                        <a:t>.</a:t>
                      </a:r>
                    </a:p>
                  </a:txBody>
                  <a:tcPr anchor="ctr">
                    <a:lnL>
                      <a:noFill/>
                    </a:lnL>
                    <a:lnR>
                      <a:noFill/>
                    </a:lnR>
                    <a:lnT>
                      <a:noFill/>
                    </a:lnT>
                    <a:lnB>
                      <a:noFill/>
                    </a:lnB>
                  </a:tcPr>
                </a:tc>
                <a:extLst>
                  <a:ext uri="{0D108BD9-81ED-4DB2-BD59-A6C34878D82A}">
                    <a16:rowId xmlns:a16="http://schemas.microsoft.com/office/drawing/2014/main" val="3444379386"/>
                  </a:ext>
                </a:extLst>
              </a:tr>
              <a:tr h="0">
                <a:tc>
                  <a:txBody>
                    <a:bodyPr/>
                    <a:lstStyle/>
                    <a:p>
                      <a:r>
                        <a:rPr lang="en-GB" sz="1800" dirty="0">
                          <a:solidFill>
                            <a:schemeClr val="tx1"/>
                          </a:solidFill>
                          <a:latin typeface="Times" pitchFamily="2" charset="0"/>
                        </a:rPr>
                        <a:t>Supports visual learning with charts and images.</a:t>
                      </a:r>
                    </a:p>
                  </a:txBody>
                  <a:tcPr anchor="ctr">
                    <a:lnL>
                      <a:noFill/>
                    </a:lnL>
                    <a:lnR>
                      <a:noFill/>
                    </a:lnR>
                    <a:lnT>
                      <a:noFill/>
                    </a:lnT>
                    <a:lnB>
                      <a:noFill/>
                    </a:lnB>
                  </a:tcPr>
                </a:tc>
                <a:tc>
                  <a:txBody>
                    <a:bodyPr/>
                    <a:lstStyle/>
                    <a:p>
                      <a:r>
                        <a:rPr lang="en-GB" sz="1800" dirty="0">
                          <a:solidFill>
                            <a:schemeClr val="tx1"/>
                          </a:solidFill>
                          <a:latin typeface="Times" pitchFamily="2" charset="0"/>
                        </a:rPr>
                        <a:t>Requires time to prepare good presentations.</a:t>
                      </a:r>
                    </a:p>
                  </a:txBody>
                  <a:tcPr anchor="ctr">
                    <a:lnL>
                      <a:noFill/>
                    </a:lnL>
                    <a:lnR>
                      <a:noFill/>
                    </a:lnR>
                    <a:lnT>
                      <a:noFill/>
                    </a:lnT>
                    <a:lnB>
                      <a:noFill/>
                    </a:lnB>
                  </a:tcPr>
                </a:tc>
                <a:extLst>
                  <a:ext uri="{0D108BD9-81ED-4DB2-BD59-A6C34878D82A}">
                    <a16:rowId xmlns:a16="http://schemas.microsoft.com/office/drawing/2014/main" val="653278963"/>
                  </a:ext>
                </a:extLst>
              </a:tr>
              <a:tr h="0">
                <a:tc>
                  <a:txBody>
                    <a:bodyPr/>
                    <a:lstStyle/>
                    <a:p>
                      <a:r>
                        <a:rPr lang="en-GB" sz="1800" dirty="0">
                          <a:solidFill>
                            <a:schemeClr val="tx1"/>
                          </a:solidFill>
                          <a:latin typeface="Times" pitchFamily="2" charset="0"/>
                        </a:rPr>
                        <a:t>Easy to share through Microsoft 365 (</a:t>
                      </a:r>
                      <a:r>
                        <a:rPr lang="en-GB" sz="1800" b="0" i="0" dirty="0">
                          <a:solidFill>
                            <a:schemeClr val="tx1"/>
                          </a:solidFill>
                          <a:effectLst/>
                          <a:latin typeface="Times" pitchFamily="2" charset="0"/>
                        </a:rPr>
                        <a:t>Baker, 2018)</a:t>
                      </a:r>
                      <a:r>
                        <a:rPr lang="en-GB" sz="1800" dirty="0">
                          <a:solidFill>
                            <a:schemeClr val="tx1"/>
                          </a:solidFill>
                          <a:latin typeface="Times" pitchFamily="2" charset="0"/>
                        </a:rPr>
                        <a:t>.</a:t>
                      </a:r>
                    </a:p>
                  </a:txBody>
                  <a:tcPr anchor="ctr">
                    <a:lnL>
                      <a:noFill/>
                    </a:lnL>
                    <a:lnR>
                      <a:noFill/>
                    </a:lnR>
                    <a:lnT>
                      <a:noFill/>
                    </a:lnT>
                    <a:lnB>
                      <a:noFill/>
                    </a:lnB>
                  </a:tcPr>
                </a:tc>
                <a:tc>
                  <a:txBody>
                    <a:bodyPr/>
                    <a:lstStyle/>
                    <a:p>
                      <a:r>
                        <a:rPr lang="en-GB" sz="1800" dirty="0">
                          <a:solidFill>
                            <a:schemeClr val="tx1"/>
                          </a:solidFill>
                          <a:latin typeface="Times" pitchFamily="2" charset="0"/>
                        </a:rPr>
                        <a:t>Technical problems can disrupt meetings.</a:t>
                      </a:r>
                    </a:p>
                  </a:txBody>
                  <a:tcPr anchor="ctr">
                    <a:lnL>
                      <a:noFill/>
                    </a:lnL>
                    <a:lnR>
                      <a:noFill/>
                    </a:lnR>
                    <a:lnT>
                      <a:noFill/>
                    </a:lnT>
                    <a:lnB>
                      <a:noFill/>
                    </a:lnB>
                  </a:tcPr>
                </a:tc>
                <a:extLst>
                  <a:ext uri="{0D108BD9-81ED-4DB2-BD59-A6C34878D82A}">
                    <a16:rowId xmlns:a16="http://schemas.microsoft.com/office/drawing/2014/main" val="1170859073"/>
                  </a:ext>
                </a:extLst>
              </a:tr>
              <a:tr h="0">
                <a:tc>
                  <a:txBody>
                    <a:bodyPr/>
                    <a:lstStyle/>
                    <a:p>
                      <a:r>
                        <a:rPr lang="en-GB" sz="1800" dirty="0">
                          <a:solidFill>
                            <a:schemeClr val="tx1"/>
                          </a:solidFill>
                          <a:latin typeface="Times" pitchFamily="2" charset="0"/>
                        </a:rPr>
                        <a:t>Helps standardise training and care updates.</a:t>
                      </a:r>
                    </a:p>
                  </a:txBody>
                  <a:tcPr anchor="ctr">
                    <a:lnL>
                      <a:noFill/>
                    </a:lnL>
                    <a:lnR>
                      <a:noFill/>
                    </a:lnR>
                    <a:lnT>
                      <a:noFill/>
                    </a:lnT>
                    <a:lnB>
                      <a:noFill/>
                    </a:lnB>
                  </a:tcPr>
                </a:tc>
                <a:tc>
                  <a:txBody>
                    <a:bodyPr/>
                    <a:lstStyle/>
                    <a:p>
                      <a:r>
                        <a:rPr lang="en-GB" sz="1800" dirty="0">
                          <a:solidFill>
                            <a:schemeClr val="tx1"/>
                          </a:solidFill>
                          <a:latin typeface="Times" pitchFamily="2" charset="0"/>
                        </a:rPr>
                        <a:t>Overuse may reduce face-to-face discussion</a:t>
                      </a:r>
                    </a:p>
                  </a:txBody>
                  <a:tcPr anchor="ctr">
                    <a:lnL>
                      <a:noFill/>
                    </a:lnL>
                    <a:lnR>
                      <a:noFill/>
                    </a:lnR>
                    <a:lnT>
                      <a:noFill/>
                    </a:lnT>
                    <a:lnB>
                      <a:noFill/>
                    </a:lnB>
                  </a:tcPr>
                </a:tc>
                <a:extLst>
                  <a:ext uri="{0D108BD9-81ED-4DB2-BD59-A6C34878D82A}">
                    <a16:rowId xmlns:a16="http://schemas.microsoft.com/office/drawing/2014/main" val="2497146717"/>
                  </a:ext>
                </a:extLst>
              </a:tr>
            </a:tbl>
          </a:graphicData>
        </a:graphic>
      </p:graphicFrame>
    </p:spTree>
    <p:extLst>
      <p:ext uri="{BB962C8B-B14F-4D97-AF65-F5344CB8AC3E}">
        <p14:creationId xmlns:p14="http://schemas.microsoft.com/office/powerpoint/2010/main" val="1787677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99A03-39E6-BF71-C08B-8FC3D7403278}"/>
              </a:ext>
            </a:extLst>
          </p:cNvPr>
          <p:cNvSpPr>
            <a:spLocks noGrp="1"/>
          </p:cNvSpPr>
          <p:nvPr>
            <p:ph type="title"/>
          </p:nvPr>
        </p:nvSpPr>
        <p:spPr/>
        <p:txBody>
          <a:bodyPr/>
          <a:lstStyle/>
          <a:p>
            <a:r>
              <a:rPr lang="en-PK" dirty="0"/>
              <a:t>Conclusion</a:t>
            </a:r>
          </a:p>
        </p:txBody>
      </p:sp>
      <p:sp>
        <p:nvSpPr>
          <p:cNvPr id="3" name="Content Placeholder 2">
            <a:extLst>
              <a:ext uri="{FF2B5EF4-FFF2-40B4-BE49-F238E27FC236}">
                <a16:creationId xmlns:a16="http://schemas.microsoft.com/office/drawing/2014/main" id="{19DA6CAA-1A05-D176-5D9C-DBC8F5062525}"/>
              </a:ext>
            </a:extLst>
          </p:cNvPr>
          <p:cNvSpPr>
            <a:spLocks noGrp="1"/>
          </p:cNvSpPr>
          <p:nvPr>
            <p:ph idx="1"/>
          </p:nvPr>
        </p:nvSpPr>
        <p:spPr>
          <a:xfrm>
            <a:off x="1295401" y="2556932"/>
            <a:ext cx="6776544" cy="3318936"/>
          </a:xfrm>
        </p:spPr>
        <p:txBody>
          <a:bodyPr>
            <a:noAutofit/>
          </a:bodyPr>
          <a:lstStyle/>
          <a:p>
            <a:r>
              <a:rPr lang="en-GB" sz="2200" dirty="0">
                <a:solidFill>
                  <a:schemeClr val="tx1"/>
                </a:solidFill>
                <a:latin typeface="Times" pitchFamily="2" charset="0"/>
              </a:rPr>
              <a:t>PowerPoint will assist Greenfield to exchange information effectively and uniformly.</a:t>
            </a:r>
          </a:p>
          <a:p>
            <a:r>
              <a:rPr lang="en-GB" sz="2200" dirty="0">
                <a:solidFill>
                  <a:schemeClr val="tx1"/>
                </a:solidFill>
                <a:latin typeface="Times" pitchFamily="2" charset="0"/>
              </a:rPr>
              <a:t>Through graphics, the staff is able to grasp the training and care updates easier.</a:t>
            </a:r>
          </a:p>
          <a:p>
            <a:r>
              <a:rPr lang="en-GB" sz="2200" dirty="0">
                <a:solidFill>
                  <a:schemeClr val="tx1"/>
                </a:solidFill>
                <a:latin typeface="Times" pitchFamily="2" charset="0"/>
              </a:rPr>
              <a:t>Wireless safety and improved organisation can be achieved with the help of PowerPoint (</a:t>
            </a:r>
            <a:r>
              <a:rPr lang="en-GB" sz="2200" b="0" i="0" dirty="0" err="1">
                <a:solidFill>
                  <a:schemeClr val="tx1"/>
                </a:solidFill>
                <a:effectLst/>
                <a:latin typeface="Times" pitchFamily="2" charset="0"/>
              </a:rPr>
              <a:t>Rosyiddin</a:t>
            </a:r>
            <a:r>
              <a:rPr lang="en-GB" sz="2200" b="0" i="0" dirty="0">
                <a:solidFill>
                  <a:schemeClr val="tx1"/>
                </a:solidFill>
                <a:effectLst/>
                <a:latin typeface="Times" pitchFamily="2" charset="0"/>
              </a:rPr>
              <a:t>, 2023)</a:t>
            </a:r>
            <a:r>
              <a:rPr lang="en-GB" sz="2200" dirty="0">
                <a:solidFill>
                  <a:schemeClr val="tx1"/>
                </a:solidFill>
                <a:latin typeface="Times" pitchFamily="2" charset="0"/>
              </a:rPr>
              <a:t>.</a:t>
            </a:r>
          </a:p>
          <a:p>
            <a:r>
              <a:rPr lang="en-GB" sz="2200" dirty="0">
                <a:solidFill>
                  <a:schemeClr val="tx1"/>
                </a:solidFill>
                <a:latin typeface="Times" pitchFamily="2" charset="0"/>
              </a:rPr>
              <a:t>The frequent training will enable employees to make use of PowerPoint in a competent and positive manner.</a:t>
            </a:r>
            <a:endParaRPr lang="en-PK" sz="2200" dirty="0">
              <a:solidFill>
                <a:schemeClr val="tx1"/>
              </a:solidFill>
              <a:latin typeface="Times" pitchFamily="2" charset="0"/>
            </a:endParaRPr>
          </a:p>
        </p:txBody>
      </p:sp>
      <p:pic>
        <p:nvPicPr>
          <p:cNvPr id="5122" name="Picture 2" descr="Presentation conclusion Vector Images &amp; Graphics for Commercial Use |  VectorStock">
            <a:extLst>
              <a:ext uri="{FF2B5EF4-FFF2-40B4-BE49-F238E27FC236}">
                <a16:creationId xmlns:a16="http://schemas.microsoft.com/office/drawing/2014/main" id="{56ACD20D-CCEA-08F8-BDA0-BAF7E38564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2888" y="4135459"/>
            <a:ext cx="2858814" cy="1469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6026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BEC0301-DDC9-8E88-5219-9EF7ACDC0F01}"/>
              </a:ext>
            </a:extLst>
          </p:cNvPr>
          <p:cNvSpPr txBox="1"/>
          <p:nvPr/>
        </p:nvSpPr>
        <p:spPr>
          <a:xfrm>
            <a:off x="6095999" y="1582999"/>
            <a:ext cx="5344885" cy="4611519"/>
          </a:xfrm>
          <a:prstGeom prst="rect">
            <a:avLst/>
          </a:prstGeom>
          <a:noFill/>
          <a:ln>
            <a:solidFill>
              <a:schemeClr val="accent4">
                <a:lumMod val="50000"/>
              </a:schemeClr>
            </a:solidFill>
          </a:ln>
        </p:spPr>
        <p:txBody>
          <a:bodyPr wrap="square">
            <a:spAutoFit/>
          </a:bodyPr>
          <a:lstStyle/>
          <a:p>
            <a:pPr>
              <a:lnSpc>
                <a:spcPct val="150000"/>
              </a:lnSpc>
              <a:spcAft>
                <a:spcPts val="800"/>
              </a:spcAft>
              <a:buNone/>
            </a:pPr>
            <a:r>
              <a:rPr lang="en-GB" sz="1800" kern="100" dirty="0">
                <a:effectLst/>
                <a:latin typeface="Arial" panose="020B0604020202020204" pitchFamily="34" charset="0"/>
                <a:ea typeface="Aptos" panose="020B00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Microsoft Teams is a communication and collaboration platform within Microsoft 365 that brings together chat, video calls, file sharing, and shared workspaces. At Greenfield Care Home Agency, staff work across different locations, with carers in the community and coordinators and nurses in the office, which can lead to slow or inconsistent communication. Teams provides a central digital space that keeps everyone connected in real time.</a:t>
            </a:r>
            <a:br>
              <a:rPr lang="en-GB" kern="100" dirty="0">
                <a:latin typeface="Arial" panose="020B0604020202020204" pitchFamily="34" charset="0"/>
                <a:ea typeface="Aptos" panose="020B0004020202020204" pitchFamily="34" charset="0"/>
                <a:cs typeface="Arial" panose="020B0604020202020204" pitchFamily="34" charset="0"/>
              </a:rPr>
            </a:br>
            <a:r>
              <a:rPr lang="en-GB" kern="100" dirty="0">
                <a:latin typeface="Arial" panose="020B0604020202020204" pitchFamily="34" charset="0"/>
                <a:ea typeface="Aptos" panose="020B0004020202020204" pitchFamily="34" charset="0"/>
                <a:cs typeface="Arial" panose="020B0604020202020204" pitchFamily="34" charset="0"/>
              </a:rPr>
              <a:t>                                                     </a:t>
            </a:r>
            <a:r>
              <a:rPr lang="en-GB" sz="1800" kern="100" dirty="0">
                <a:effectLst/>
                <a:latin typeface="Arial" panose="020B0604020202020204" pitchFamily="34" charset="0"/>
                <a:ea typeface="Aptos" panose="020B0004020202020204" pitchFamily="34" charset="0"/>
                <a:cs typeface="Arial" panose="020B0604020202020204" pitchFamily="34" charset="0"/>
              </a:rPr>
              <a:t>(Microsoft, 2023)</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0EA74DC-A1C3-D810-AA41-5B8242294607}"/>
              </a:ext>
            </a:extLst>
          </p:cNvPr>
          <p:cNvSpPr txBox="1"/>
          <p:nvPr/>
        </p:nvSpPr>
        <p:spPr>
          <a:xfrm>
            <a:off x="1919968" y="849159"/>
            <a:ext cx="8352063" cy="461665"/>
          </a:xfrm>
          <a:prstGeom prst="rect">
            <a:avLst/>
          </a:prstGeom>
          <a:noFill/>
        </p:spPr>
        <p:txBody>
          <a:bodyPr wrap="square">
            <a:spAutoFit/>
          </a:bodyPr>
          <a:lstStyle/>
          <a:p>
            <a:r>
              <a:rPr lang="en-GB" sz="2400" b="1" kern="100" dirty="0">
                <a:effectLst/>
                <a:latin typeface="Arial" panose="020B0604020202020204" pitchFamily="34" charset="0"/>
                <a:ea typeface="Aptos" panose="020B0004020202020204" pitchFamily="34" charset="0"/>
                <a:cs typeface="Times New Roman" panose="02020603050405020304" pitchFamily="18" charset="0"/>
              </a:rPr>
              <a:t>Microsoft Teams – Communication &amp; Collaboration Tool</a:t>
            </a:r>
            <a:endParaRPr lang="en-GB" sz="2400" dirty="0"/>
          </a:p>
        </p:txBody>
      </p:sp>
      <p:pic>
        <p:nvPicPr>
          <p:cNvPr id="7" name="Picture 6" descr="A group of people in a room&#10;&#10;AI-generated content may be incorrect.">
            <a:extLst>
              <a:ext uri="{FF2B5EF4-FFF2-40B4-BE49-F238E27FC236}">
                <a16:creationId xmlns:a16="http://schemas.microsoft.com/office/drawing/2014/main" id="{5DEC2DD0-B3BE-D46A-42EC-E8AEE6CF9DDB}"/>
              </a:ext>
            </a:extLst>
          </p:cNvPr>
          <p:cNvPicPr>
            <a:picLocks noChangeAspect="1"/>
          </p:cNvPicPr>
          <p:nvPr/>
        </p:nvPicPr>
        <p:blipFill>
          <a:blip r:embed="rId3">
            <a:alphaModFix amt="74000"/>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1115" y="1582999"/>
            <a:ext cx="5138056" cy="4615544"/>
          </a:xfrm>
          <a:prstGeom prst="rect">
            <a:avLst/>
          </a:prstGeom>
        </p:spPr>
      </p:pic>
    </p:spTree>
    <p:extLst>
      <p:ext uri="{BB962C8B-B14F-4D97-AF65-F5344CB8AC3E}">
        <p14:creationId xmlns:p14="http://schemas.microsoft.com/office/powerpoint/2010/main" val="2466271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omputer with people on the screen&#10;&#10;AI-generated content may be incorrect.">
            <a:extLst>
              <a:ext uri="{FF2B5EF4-FFF2-40B4-BE49-F238E27FC236}">
                <a16:creationId xmlns:a16="http://schemas.microsoft.com/office/drawing/2014/main" id="{405B808F-3A03-5CB6-ED79-CEBE0A45809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58942" y="718064"/>
            <a:ext cx="2452009" cy="1676921"/>
          </a:xfrm>
          <a:prstGeom prst="rect">
            <a:avLst/>
          </a:prstGeom>
          <a:ln>
            <a:noFill/>
          </a:ln>
          <a:effectLst>
            <a:softEdge rad="112500"/>
          </a:effectLst>
        </p:spPr>
      </p:pic>
      <p:sp>
        <p:nvSpPr>
          <p:cNvPr id="3" name="TextBox 2">
            <a:extLst>
              <a:ext uri="{FF2B5EF4-FFF2-40B4-BE49-F238E27FC236}">
                <a16:creationId xmlns:a16="http://schemas.microsoft.com/office/drawing/2014/main" id="{2DA91EB0-C7A5-672B-05D0-12F594098962}"/>
              </a:ext>
            </a:extLst>
          </p:cNvPr>
          <p:cNvSpPr txBox="1"/>
          <p:nvPr/>
        </p:nvSpPr>
        <p:spPr>
          <a:xfrm>
            <a:off x="872488" y="2405597"/>
            <a:ext cx="4886055" cy="3671903"/>
          </a:xfrm>
          <a:prstGeom prst="rect">
            <a:avLst/>
          </a:prstGeom>
          <a:noFill/>
          <a:ln>
            <a:solidFill>
              <a:schemeClr val="accent4">
                <a:lumMod val="50000"/>
              </a:schemeClr>
            </a:solidFill>
          </a:ln>
        </p:spPr>
        <p:txBody>
          <a:bodyPr wrap="square">
            <a:spAutoFit/>
          </a:bodyPr>
          <a:lstStyle/>
          <a:p>
            <a:pPr>
              <a:lnSpc>
                <a:spcPct val="115000"/>
              </a:lnSpc>
              <a:spcAft>
                <a:spcPts val="800"/>
              </a:spcAf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Real‑time communication</a:t>
            </a:r>
            <a:br>
              <a:rPr lang="en-GB" sz="1800" b="1" kern="100" dirty="0">
                <a:effectLst/>
                <a:latin typeface="Arial" panose="020B0604020202020204" pitchFamily="34" charset="0"/>
                <a:ea typeface="Aptos" panose="020B0004020202020204" pitchFamily="34" charset="0"/>
                <a:cs typeface="Times New Roman" panose="02020603050405020304" pitchFamily="18" charset="0"/>
              </a:rPr>
            </a:br>
            <a:br>
              <a:rPr lang="en-GB" b="1" kern="100" dirty="0">
                <a:latin typeface="Aptos" panose="020B0004020202020204" pitchFamily="34" charset="0"/>
                <a:ea typeface="Aptos" panose="020B0004020202020204" pitchFamily="34" charset="0"/>
                <a:cs typeface="Times New Roman" panose="02020603050405020304" pitchFamily="18" charset="0"/>
              </a:rPr>
            </a:br>
            <a:r>
              <a:rPr lang="en-GB" dirty="0">
                <a:latin typeface="Arial" panose="020B0604020202020204" pitchFamily="34" charset="0"/>
                <a:cs typeface="Arial" panose="020B0604020202020204" pitchFamily="34" charset="0"/>
              </a:rPr>
              <a:t>Many carers rely on calls, texts, or handwritten notes, which can lead to delays or missed information. Teams enables instant messaging between carers, nurses, and coordinators, allowing quick updates and support. This reduces delays and improves response times for client needs (Richter, 2022).</a:t>
            </a:r>
          </a:p>
          <a:p>
            <a:pPr>
              <a:lnSpc>
                <a:spcPct val="115000"/>
              </a:lnSpc>
              <a:spcAft>
                <a:spcPts val="800"/>
              </a:spcAft>
            </a:pP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1F50BF4-9007-5839-E9BE-8AD48081FFD3}"/>
              </a:ext>
            </a:extLst>
          </p:cNvPr>
          <p:cNvSpPr txBox="1"/>
          <p:nvPr/>
        </p:nvSpPr>
        <p:spPr>
          <a:xfrm>
            <a:off x="2525485" y="639093"/>
            <a:ext cx="6433457" cy="917431"/>
          </a:xfrm>
          <a:prstGeom prst="rect">
            <a:avLst/>
          </a:prstGeom>
          <a:noFill/>
        </p:spPr>
        <p:txBody>
          <a:bodyPr wrap="square">
            <a:spAutoFit/>
          </a:bodyPr>
          <a:lstStyle/>
          <a:p>
            <a:pPr algn="ctr">
              <a:lnSpc>
                <a:spcPct val="115000"/>
              </a:lnSpc>
              <a:spcAft>
                <a:spcPts val="800"/>
              </a:spcAft>
              <a:buNone/>
            </a:pPr>
            <a:r>
              <a:rPr lang="en-GB" sz="2400" b="1" kern="100" dirty="0">
                <a:effectLst/>
                <a:latin typeface="Arial" panose="020B0604020202020204" pitchFamily="34" charset="0"/>
                <a:ea typeface="Aptos" panose="020B0004020202020204" pitchFamily="34" charset="0"/>
                <a:cs typeface="Times New Roman" panose="02020603050405020304" pitchFamily="18" charset="0"/>
              </a:rPr>
              <a:t>How Teams Supports Communication</a:t>
            </a:r>
            <a:br>
              <a:rPr lang="en-GB" sz="2400" b="1" kern="100" dirty="0">
                <a:effectLst/>
                <a:latin typeface="Arial" panose="020B0604020202020204" pitchFamily="34" charset="0"/>
                <a:ea typeface="Aptos" panose="020B0004020202020204" pitchFamily="34" charset="0"/>
                <a:cs typeface="Times New Roman" panose="02020603050405020304" pitchFamily="18" charset="0"/>
              </a:rPr>
            </a:br>
            <a:r>
              <a:rPr lang="en-GB" sz="2400" b="1" kern="100" dirty="0">
                <a:effectLst/>
                <a:latin typeface="Arial" panose="020B0604020202020204" pitchFamily="34" charset="0"/>
                <a:ea typeface="Aptos" panose="020B0004020202020204" pitchFamily="34" charset="0"/>
                <a:cs typeface="Times New Roman" panose="02020603050405020304" pitchFamily="18" charset="0"/>
              </a:rPr>
              <a:t> at Greenfield</a:t>
            </a:r>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78D36522-B11A-ABB2-3583-CA38516A01AA}"/>
              </a:ext>
            </a:extLst>
          </p:cNvPr>
          <p:cNvSpPr txBox="1"/>
          <p:nvPr/>
        </p:nvSpPr>
        <p:spPr>
          <a:xfrm>
            <a:off x="6233979" y="2405597"/>
            <a:ext cx="5040633" cy="3683252"/>
          </a:xfrm>
          <a:prstGeom prst="rect">
            <a:avLst/>
          </a:prstGeom>
          <a:noFill/>
          <a:ln>
            <a:solidFill>
              <a:schemeClr val="accent4">
                <a:lumMod val="50000"/>
              </a:schemeClr>
            </a:solidFill>
          </a:ln>
        </p:spPr>
        <p:txBody>
          <a:bodyPr wrap="square">
            <a:spAutoFit/>
          </a:bodyPr>
          <a:lstStyle/>
          <a:p>
            <a:pPr>
              <a:lnSpc>
                <a:spcPct val="115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Video meetings for remote coordination</a:t>
            </a:r>
            <a:br>
              <a:rPr lang="en-GB" sz="1800" b="1" kern="100" dirty="0">
                <a:effectLst/>
                <a:latin typeface="Arial" panose="020B0604020202020204" pitchFamily="34" charset="0"/>
                <a:ea typeface="Aptos" panose="020B0004020202020204" pitchFamily="34" charset="0"/>
                <a:cs typeface="Times New Roman" panose="02020603050405020304" pitchFamily="18" charset="0"/>
              </a:rPr>
            </a:br>
            <a:br>
              <a:rPr lang="en-GB" sz="1800" b="1" kern="100" dirty="0">
                <a:effectLst/>
                <a:latin typeface="Arial" panose="020B0604020202020204" pitchFamily="34" charset="0"/>
                <a:ea typeface="Aptos" panose="020B0004020202020204" pitchFamily="34" charset="0"/>
                <a:cs typeface="Times New Roman" panose="02020603050405020304" pitchFamily="18" charset="0"/>
              </a:rPr>
            </a:br>
            <a:r>
              <a:rPr lang="en-GB" dirty="0">
                <a:latin typeface="Arial" panose="020B0604020202020204" pitchFamily="34" charset="0"/>
                <a:cs typeface="Arial" panose="020B0604020202020204" pitchFamily="34" charset="0"/>
              </a:rPr>
              <a:t>Greenfield often needs to brief staff on care‑plan changes or safeguarding updates. Instead of travelling to the office, carers can join short video meetings on their phones. This ensures everyone receives the same information at the same time, even when working across the community (Microsoft, 2023). </a:t>
            </a: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7" name="Graphic 6" descr="Badge 1 outline">
            <a:extLst>
              <a:ext uri="{FF2B5EF4-FFF2-40B4-BE49-F238E27FC236}">
                <a16:creationId xmlns:a16="http://schemas.microsoft.com/office/drawing/2014/main" id="{0642C648-4B79-90E4-F401-DE9A1BCBEF4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81049" y="1703741"/>
            <a:ext cx="701856" cy="701856"/>
          </a:xfrm>
          <a:prstGeom prst="rect">
            <a:avLst/>
          </a:prstGeom>
        </p:spPr>
      </p:pic>
      <p:pic>
        <p:nvPicPr>
          <p:cNvPr id="9" name="Graphic 8" descr="Badge outline">
            <a:extLst>
              <a:ext uri="{FF2B5EF4-FFF2-40B4-BE49-F238E27FC236}">
                <a16:creationId xmlns:a16="http://schemas.microsoft.com/office/drawing/2014/main" id="{D4ABA9FE-8701-5F84-1FF3-C9CD3FADBDBD}"/>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233979" y="1703741"/>
            <a:ext cx="701856" cy="701856"/>
          </a:xfrm>
          <a:prstGeom prst="rect">
            <a:avLst/>
          </a:prstGeom>
        </p:spPr>
      </p:pic>
    </p:spTree>
    <p:extLst>
      <p:ext uri="{BB962C8B-B14F-4D97-AF65-F5344CB8AC3E}">
        <p14:creationId xmlns:p14="http://schemas.microsoft.com/office/powerpoint/2010/main" val="2716633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19A3300-4B92-EEFC-1591-41F3A861648E}"/>
              </a:ext>
            </a:extLst>
          </p:cNvPr>
          <p:cNvSpPr txBox="1"/>
          <p:nvPr/>
        </p:nvSpPr>
        <p:spPr>
          <a:xfrm>
            <a:off x="827314" y="1803619"/>
            <a:ext cx="4996543" cy="3250762"/>
          </a:xfrm>
          <a:prstGeom prst="rect">
            <a:avLst/>
          </a:prstGeom>
          <a:noFill/>
          <a:ln>
            <a:solidFill>
              <a:schemeClr val="accent4">
                <a:lumMod val="50000"/>
              </a:schemeClr>
            </a:solidFill>
          </a:ln>
        </p:spPr>
        <p:txBody>
          <a:bodyPr wrap="square">
            <a:spAutoFit/>
          </a:bodyPr>
          <a:lstStyle/>
          <a:p>
            <a:pPr>
              <a:lnSpc>
                <a:spcPct val="115000"/>
              </a:lnSpc>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Team channels for organised communication</a:t>
            </a:r>
            <a:br>
              <a:rPr lang="en-GB" b="1" kern="100" dirty="0">
                <a:latin typeface="Arial" panose="020B0604020202020204" pitchFamily="34" charset="0"/>
                <a:ea typeface="Aptos" panose="020B0004020202020204" pitchFamily="34" charset="0"/>
                <a:cs typeface="Times New Roman" panose="02020603050405020304" pitchFamily="18" charset="0"/>
              </a:rPr>
            </a:br>
            <a:br>
              <a:rPr lang="en-GB" b="1" kern="100" dirty="0">
                <a:latin typeface="Arial" panose="020B0604020202020204" pitchFamily="34" charset="0"/>
                <a:ea typeface="Aptos" panose="020B0004020202020204" pitchFamily="34" charset="0"/>
                <a:cs typeface="Times New Roman" panose="02020603050405020304" pitchFamily="18" charset="0"/>
              </a:rPr>
            </a:br>
            <a:r>
              <a:rPr lang="en-GB" dirty="0">
                <a:latin typeface="Arial" panose="020B0604020202020204" pitchFamily="34" charset="0"/>
                <a:cs typeface="Arial" panose="020B0604020202020204" pitchFamily="34" charset="0"/>
              </a:rPr>
              <a:t>Channels like Medication Updates, Shift Changes, and Safeguarding Alerts help Greenfield keep communication organised. This prevents important messages being lost in long email chains and helps staff find  information quickly (Serrano et al., 2021).</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8AA11141-AE55-8B8D-12D3-41AE3D7A0574}"/>
              </a:ext>
            </a:extLst>
          </p:cNvPr>
          <p:cNvSpPr txBox="1"/>
          <p:nvPr/>
        </p:nvSpPr>
        <p:spPr>
          <a:xfrm>
            <a:off x="6215743" y="1803619"/>
            <a:ext cx="5268686" cy="3154710"/>
          </a:xfrm>
          <a:prstGeom prst="rect">
            <a:avLst/>
          </a:prstGeom>
          <a:noFill/>
          <a:ln>
            <a:solidFill>
              <a:schemeClr val="accent4">
                <a:lumMod val="50000"/>
              </a:schemeClr>
            </a:solidFill>
          </a:ln>
        </p:spPr>
        <p:txBody>
          <a:bodyPr wrap="square">
            <a:spAutoFit/>
          </a:bodyPr>
          <a:lstStyle/>
          <a:p>
            <a:pPr>
              <a:spcAft>
                <a:spcPts val="800"/>
              </a:spcAft>
              <a:buNone/>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File sharing and collaboration</a:t>
            </a:r>
          </a:p>
          <a:p>
            <a:pPr>
              <a:spcAft>
                <a:spcPts val="800"/>
              </a:spcAft>
              <a:buNone/>
            </a:pPr>
            <a:br>
              <a:rPr lang="en-GB" b="1" kern="100" dirty="0">
                <a:latin typeface="Arial" panose="020B0604020202020204" pitchFamily="34" charset="0"/>
                <a:ea typeface="Aptos" panose="020B0004020202020204" pitchFamily="34" charset="0"/>
                <a:cs typeface="Times New Roman" panose="02020603050405020304" pitchFamily="18" charset="0"/>
              </a:rPr>
            </a:br>
            <a:r>
              <a:rPr lang="en-GB" dirty="0">
                <a:latin typeface="Arial" panose="020B0604020202020204" pitchFamily="34" charset="0"/>
                <a:cs typeface="Arial" panose="020B0604020202020204" pitchFamily="34" charset="0"/>
              </a:rPr>
              <a:t>Care plans, risk assessments, and visit schedules can be stored in Teams and accessed securely through SharePoint. This ensures staff use up‑to‑date documents, reducing errors and duplication. When a nurse updates a care plan, carers can see the change immediately on their phone (Miller, 2020).</a:t>
            </a:r>
          </a:p>
          <a:p>
            <a:pPr>
              <a:lnSpc>
                <a:spcPct val="150000"/>
              </a:lnSpc>
            </a:pPr>
            <a:endParaRPr lang="en-GB" dirty="0">
              <a:latin typeface="Arial" panose="020B0604020202020204" pitchFamily="34" charset="0"/>
              <a:cs typeface="Arial" panose="020B0604020202020204" pitchFamily="34" charset="0"/>
            </a:endParaRPr>
          </a:p>
        </p:txBody>
      </p:sp>
      <p:pic>
        <p:nvPicPr>
          <p:cNvPr id="5" name="Graphic 4" descr="Badge 3 outline">
            <a:extLst>
              <a:ext uri="{FF2B5EF4-FFF2-40B4-BE49-F238E27FC236}">
                <a16:creationId xmlns:a16="http://schemas.microsoft.com/office/drawing/2014/main" id="{90EF6B9F-E285-5E9E-11BC-B4ECFA1184E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36172" y="958522"/>
            <a:ext cx="770164" cy="770164"/>
          </a:xfrm>
          <a:prstGeom prst="rect">
            <a:avLst/>
          </a:prstGeom>
        </p:spPr>
      </p:pic>
      <p:pic>
        <p:nvPicPr>
          <p:cNvPr id="7" name="Graphic 6" descr="Badge 4 outline">
            <a:extLst>
              <a:ext uri="{FF2B5EF4-FFF2-40B4-BE49-F238E27FC236}">
                <a16:creationId xmlns:a16="http://schemas.microsoft.com/office/drawing/2014/main" id="{DB683283-AF3A-6564-91F8-2A631DBE431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215743" y="991758"/>
            <a:ext cx="770164" cy="703692"/>
          </a:xfrm>
          <a:prstGeom prst="rect">
            <a:avLst/>
          </a:prstGeom>
        </p:spPr>
      </p:pic>
    </p:spTree>
    <p:extLst>
      <p:ext uri="{BB962C8B-B14F-4D97-AF65-F5344CB8AC3E}">
        <p14:creationId xmlns:p14="http://schemas.microsoft.com/office/powerpoint/2010/main" val="3629433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4A9655F-75AE-8F0E-212D-0F25916A4118}"/>
              </a:ext>
            </a:extLst>
          </p:cNvPr>
          <p:cNvSpPr txBox="1"/>
          <p:nvPr/>
        </p:nvSpPr>
        <p:spPr>
          <a:xfrm>
            <a:off x="3039836" y="728949"/>
            <a:ext cx="6112328" cy="492699"/>
          </a:xfrm>
          <a:prstGeom prst="rect">
            <a:avLst/>
          </a:prstGeom>
          <a:noFill/>
        </p:spPr>
        <p:txBody>
          <a:bodyPr wrap="square">
            <a:spAutoFit/>
          </a:bodyPr>
          <a:lstStyle/>
          <a:p>
            <a:pPr algn="ctr">
              <a:lnSpc>
                <a:spcPct val="115000"/>
              </a:lnSpc>
              <a:spcAft>
                <a:spcPts val="800"/>
              </a:spcAft>
              <a:buNone/>
            </a:pPr>
            <a:r>
              <a:rPr lang="en-GB" sz="2400" b="1" kern="100" dirty="0">
                <a:effectLst/>
                <a:latin typeface="Arial" panose="020B0604020202020204" pitchFamily="34" charset="0"/>
                <a:ea typeface="Aptos" panose="020B0004020202020204" pitchFamily="34" charset="0"/>
                <a:cs typeface="Times New Roman" panose="02020603050405020304" pitchFamily="18" charset="0"/>
              </a:rPr>
              <a:t>Benefits of Using Teams at Greenfield</a:t>
            </a:r>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p:txBody>
      </p:sp>
      <p:graphicFrame>
        <p:nvGraphicFramePr>
          <p:cNvPr id="5" name="Table 4">
            <a:extLst>
              <a:ext uri="{FF2B5EF4-FFF2-40B4-BE49-F238E27FC236}">
                <a16:creationId xmlns:a16="http://schemas.microsoft.com/office/drawing/2014/main" id="{204F2B90-E84D-0B36-88C1-3AA82B906B9E}"/>
              </a:ext>
            </a:extLst>
          </p:cNvPr>
          <p:cNvGraphicFramePr>
            <a:graphicFrameLocks noGrp="1"/>
          </p:cNvGraphicFramePr>
          <p:nvPr>
            <p:extLst>
              <p:ext uri="{D42A27DB-BD31-4B8C-83A1-F6EECF244321}">
                <p14:modId xmlns:p14="http://schemas.microsoft.com/office/powerpoint/2010/main" val="1856535421"/>
              </p:ext>
            </p:extLst>
          </p:nvPr>
        </p:nvGraphicFramePr>
        <p:xfrm>
          <a:off x="992504" y="1862665"/>
          <a:ext cx="10206992" cy="4297680"/>
        </p:xfrm>
        <a:graphic>
          <a:graphicData uri="http://schemas.openxmlformats.org/drawingml/2006/table">
            <a:tbl>
              <a:tblPr firstRow="1" bandRow="1">
                <a:tableStyleId>{E8B1032C-EA38-4F05-BA0D-38AFFFC7BED3}</a:tableStyleId>
              </a:tblPr>
              <a:tblGrid>
                <a:gridCol w="2551748">
                  <a:extLst>
                    <a:ext uri="{9D8B030D-6E8A-4147-A177-3AD203B41FA5}">
                      <a16:colId xmlns:a16="http://schemas.microsoft.com/office/drawing/2014/main" val="846493297"/>
                    </a:ext>
                  </a:extLst>
                </a:gridCol>
                <a:gridCol w="2442891">
                  <a:extLst>
                    <a:ext uri="{9D8B030D-6E8A-4147-A177-3AD203B41FA5}">
                      <a16:colId xmlns:a16="http://schemas.microsoft.com/office/drawing/2014/main" val="2500679582"/>
                    </a:ext>
                  </a:extLst>
                </a:gridCol>
                <a:gridCol w="2660605">
                  <a:extLst>
                    <a:ext uri="{9D8B030D-6E8A-4147-A177-3AD203B41FA5}">
                      <a16:colId xmlns:a16="http://schemas.microsoft.com/office/drawing/2014/main" val="4243750848"/>
                    </a:ext>
                  </a:extLst>
                </a:gridCol>
                <a:gridCol w="2551748">
                  <a:extLst>
                    <a:ext uri="{9D8B030D-6E8A-4147-A177-3AD203B41FA5}">
                      <a16:colId xmlns:a16="http://schemas.microsoft.com/office/drawing/2014/main" val="877106538"/>
                    </a:ext>
                  </a:extLst>
                </a:gridCol>
              </a:tblGrid>
              <a:tr h="866265">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Improved communication across locations</a:t>
                      </a: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Better teamwork and information sharing</a:t>
                      </a: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Supports mobile working</a:t>
                      </a: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pPr algn="ctr"/>
                      <a:endParaRPr lang="en-GB" dirty="0"/>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Enhances digital record‑keeping</a:t>
                      </a:r>
                      <a:endParaRPr lang="en-GB" sz="1800" b="1"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a:txBody>
                  <a:tcPr/>
                </a:tc>
                <a:extLst>
                  <a:ext uri="{0D108BD9-81ED-4DB2-BD59-A6C34878D82A}">
                    <a16:rowId xmlns:a16="http://schemas.microsoft.com/office/drawing/2014/main" val="1747197033"/>
                  </a:ext>
                </a:extLst>
              </a:tr>
              <a:tr h="2733521">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Instant messaging and video calls keep carers connected with the office, improving coordination and speeding up decisions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(Richter, 2022).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Centralised communication reduces confusion and supports consistent care, which is vital for older adults.</a:t>
                      </a:r>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GB" dirty="0">
                        <a:latin typeface="Arial" panose="020B0604020202020204" pitchFamily="34" charset="0"/>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Teams works on smartphones, allowing carers to access information during</a:t>
                      </a:r>
                    </a:p>
                    <a:p>
                      <a:pPr marL="0" marR="0" lvl="0" indent="0" algn="ctr" defTabSz="4572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 visits - important in community care where staff aren’t desk‑based</a:t>
                      </a:r>
                      <a:r>
                        <a:rPr lang="en-GB" dirty="0"/>
                        <a:t>.</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(Microsoft, 2023).</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a:txBody>
                  <a:tcPr/>
                </a:tc>
                <a:tc>
                  <a:txBody>
                    <a:bodyPr/>
                    <a:lstStyle/>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Shared files, chats, and notes create a clear audit trail that supports accountability, quality assurance, and compliance</a:t>
                      </a:r>
                      <a:r>
                        <a:rPr lang="en-GB" dirty="0"/>
                        <a:t>.</a:t>
                      </a:r>
                    </a:p>
                  </a:txBody>
                  <a:tcPr/>
                </a:tc>
                <a:extLst>
                  <a:ext uri="{0D108BD9-81ED-4DB2-BD59-A6C34878D82A}">
                    <a16:rowId xmlns:a16="http://schemas.microsoft.com/office/drawing/2014/main" val="1862393675"/>
                  </a:ext>
                </a:extLst>
              </a:tr>
            </a:tbl>
          </a:graphicData>
        </a:graphic>
      </p:graphicFrame>
    </p:spTree>
    <p:extLst>
      <p:ext uri="{BB962C8B-B14F-4D97-AF65-F5344CB8AC3E}">
        <p14:creationId xmlns:p14="http://schemas.microsoft.com/office/powerpoint/2010/main" val="10298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3EDB7EA-88AD-47CD-4883-252A7D4D8CB6}"/>
              </a:ext>
            </a:extLst>
          </p:cNvPr>
          <p:cNvSpPr txBox="1"/>
          <p:nvPr/>
        </p:nvSpPr>
        <p:spPr>
          <a:xfrm>
            <a:off x="3039836" y="761607"/>
            <a:ext cx="6112328" cy="492699"/>
          </a:xfrm>
          <a:prstGeom prst="rect">
            <a:avLst/>
          </a:prstGeom>
          <a:noFill/>
        </p:spPr>
        <p:txBody>
          <a:bodyPr wrap="square">
            <a:spAutoFit/>
          </a:bodyPr>
          <a:lstStyle/>
          <a:p>
            <a:pPr algn="ctr">
              <a:lnSpc>
                <a:spcPct val="115000"/>
              </a:lnSpc>
              <a:spcAft>
                <a:spcPts val="800"/>
              </a:spcAft>
              <a:buNone/>
            </a:pPr>
            <a:r>
              <a:rPr lang="en-GB" sz="2400" b="1" kern="100" dirty="0">
                <a:effectLst/>
                <a:latin typeface="Arial" panose="020B0604020202020204" pitchFamily="34" charset="0"/>
                <a:ea typeface="Aptos" panose="020B0004020202020204" pitchFamily="34" charset="0"/>
                <a:cs typeface="Times New Roman" panose="02020603050405020304" pitchFamily="18" charset="0"/>
              </a:rPr>
              <a:t>Limitations and Challenges</a:t>
            </a:r>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p:txBody>
      </p:sp>
      <p:grpSp>
        <p:nvGrpSpPr>
          <p:cNvPr id="6" name="Group 5">
            <a:extLst>
              <a:ext uri="{FF2B5EF4-FFF2-40B4-BE49-F238E27FC236}">
                <a16:creationId xmlns:a16="http://schemas.microsoft.com/office/drawing/2014/main" id="{F6C8E06C-D80B-F80C-C26B-39E325D35A01}"/>
              </a:ext>
            </a:extLst>
          </p:cNvPr>
          <p:cNvGrpSpPr/>
          <p:nvPr/>
        </p:nvGrpSpPr>
        <p:grpSpPr>
          <a:xfrm>
            <a:off x="887185" y="1643743"/>
            <a:ext cx="10417630" cy="4216839"/>
            <a:chOff x="979713" y="1612274"/>
            <a:chExt cx="10417630" cy="3464572"/>
          </a:xfrm>
        </p:grpSpPr>
        <p:sp>
          <p:nvSpPr>
            <p:cNvPr id="7" name="Free-form: Shape 6">
              <a:extLst>
                <a:ext uri="{FF2B5EF4-FFF2-40B4-BE49-F238E27FC236}">
                  <a16:creationId xmlns:a16="http://schemas.microsoft.com/office/drawing/2014/main" id="{E8608A0C-BA3F-E558-6C1E-4F8A14C57016}"/>
                </a:ext>
              </a:extLst>
            </p:cNvPr>
            <p:cNvSpPr/>
            <p:nvPr/>
          </p:nvSpPr>
          <p:spPr>
            <a:xfrm>
              <a:off x="4730059" y="1655046"/>
              <a:ext cx="6667284" cy="684361"/>
            </a:xfrm>
            <a:custGeom>
              <a:avLst/>
              <a:gdLst>
                <a:gd name="csX0" fmla="*/ 114062 w 684360"/>
                <a:gd name="csY0" fmla="*/ 0 h 6667283"/>
                <a:gd name="csX1" fmla="*/ 570298 w 684360"/>
                <a:gd name="csY1" fmla="*/ 0 h 6667283"/>
                <a:gd name="csX2" fmla="*/ 684360 w 684360"/>
                <a:gd name="csY2" fmla="*/ 114062 h 6667283"/>
                <a:gd name="csX3" fmla="*/ 684360 w 684360"/>
                <a:gd name="csY3" fmla="*/ 6667283 h 6667283"/>
                <a:gd name="csX4" fmla="*/ 684360 w 684360"/>
                <a:gd name="csY4" fmla="*/ 6667283 h 6667283"/>
                <a:gd name="csX5" fmla="*/ 0 w 684360"/>
                <a:gd name="csY5" fmla="*/ 6667283 h 6667283"/>
                <a:gd name="csX6" fmla="*/ 0 w 684360"/>
                <a:gd name="csY6" fmla="*/ 6667283 h 6667283"/>
                <a:gd name="csX7" fmla="*/ 0 w 684360"/>
                <a:gd name="csY7" fmla="*/ 114062 h 6667283"/>
                <a:gd name="csX8" fmla="*/ 114062 w 684360"/>
                <a:gd name="csY8" fmla="*/ 0 h 666728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84360" h="6667283">
                  <a:moveTo>
                    <a:pt x="684360" y="1111237"/>
                  </a:moveTo>
                  <a:lnTo>
                    <a:pt x="684360" y="5556046"/>
                  </a:lnTo>
                  <a:cubicBezTo>
                    <a:pt x="684360" y="6169766"/>
                    <a:pt x="679118" y="6667278"/>
                    <a:pt x="672652" y="6667278"/>
                  </a:cubicBezTo>
                  <a:lnTo>
                    <a:pt x="0" y="6667278"/>
                  </a:lnTo>
                  <a:lnTo>
                    <a:pt x="0" y="6667278"/>
                  </a:lnTo>
                  <a:lnTo>
                    <a:pt x="0" y="5"/>
                  </a:lnTo>
                  <a:lnTo>
                    <a:pt x="0" y="5"/>
                  </a:lnTo>
                  <a:lnTo>
                    <a:pt x="672652" y="5"/>
                  </a:lnTo>
                  <a:cubicBezTo>
                    <a:pt x="679118" y="5"/>
                    <a:pt x="684360" y="497517"/>
                    <a:pt x="684360" y="1111237"/>
                  </a:cubicBezTo>
                  <a:close/>
                </a:path>
              </a:pathLst>
            </a:custGeom>
          </p:spPr>
          <p:style>
            <a:lnRef idx="2">
              <a:schemeClr val="accent6">
                <a:alpha val="90000"/>
                <a:hueOff val="0"/>
                <a:satOff val="0"/>
                <a:lumOff val="0"/>
                <a:alphaOff val="0"/>
              </a:schemeClr>
            </a:lnRef>
            <a:fillRef idx="1">
              <a:schemeClr val="lt1">
                <a:alpha val="90000"/>
                <a:tint val="40000"/>
                <a:hueOff val="0"/>
                <a:satOff val="0"/>
                <a:lumOff val="0"/>
                <a:alphaOff val="0"/>
              </a:schemeClr>
            </a:fillRef>
            <a:effectRef idx="0">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49531" tIns="58173" rIns="82938" bIns="58174" numCol="1" spcCol="1270" anchor="ctr" anchorCtr="0">
              <a:noAutofit/>
            </a:bodyPr>
            <a:lstStyle/>
            <a:p>
              <a:pPr marL="114300" lvl="1" indent="-114300" defTabSz="577850">
                <a:lnSpc>
                  <a:spcPct val="90000"/>
                </a:lnSpc>
                <a:spcBef>
                  <a:spcPct val="0"/>
                </a:spcBef>
                <a:spcAft>
                  <a:spcPct val="15000"/>
                </a:spcAft>
              </a:pPr>
              <a:r>
                <a:rPr lang="en-GB" sz="1600" dirty="0">
                  <a:latin typeface="Arial" panose="020B0604020202020204" pitchFamily="34" charset="0"/>
                  <a:cs typeface="Arial" panose="020B0604020202020204" pitchFamily="34" charset="0"/>
                </a:rPr>
                <a:t>Some staff may struggle with new digital tools, so Greenfield must provide training and support (Serrano et al., 2021)</a:t>
              </a:r>
              <a:endParaRPr lang="en-GB" sz="1600" kern="1200" dirty="0">
                <a:latin typeface="Arial" panose="020B0604020202020204" pitchFamily="34" charset="0"/>
                <a:cs typeface="Arial" panose="020B0604020202020204" pitchFamily="34" charset="0"/>
              </a:endParaRPr>
            </a:p>
          </p:txBody>
        </p:sp>
        <p:sp>
          <p:nvSpPr>
            <p:cNvPr id="8" name="Free-form: Shape 7">
              <a:extLst>
                <a:ext uri="{FF2B5EF4-FFF2-40B4-BE49-F238E27FC236}">
                  <a16:creationId xmlns:a16="http://schemas.microsoft.com/office/drawing/2014/main" id="{BD758F6E-AC3A-BF16-5FA4-447BF2E410D2}"/>
                </a:ext>
              </a:extLst>
            </p:cNvPr>
            <p:cNvSpPr/>
            <p:nvPr/>
          </p:nvSpPr>
          <p:spPr>
            <a:xfrm>
              <a:off x="979713" y="1612274"/>
              <a:ext cx="3750346" cy="855450"/>
            </a:xfrm>
            <a:custGeom>
              <a:avLst/>
              <a:gdLst>
                <a:gd name="csX0" fmla="*/ 0 w 3750346"/>
                <a:gd name="csY0" fmla="*/ 142578 h 855450"/>
                <a:gd name="csX1" fmla="*/ 142578 w 3750346"/>
                <a:gd name="csY1" fmla="*/ 0 h 855450"/>
                <a:gd name="csX2" fmla="*/ 3607768 w 3750346"/>
                <a:gd name="csY2" fmla="*/ 0 h 855450"/>
                <a:gd name="csX3" fmla="*/ 3750346 w 3750346"/>
                <a:gd name="csY3" fmla="*/ 142578 h 855450"/>
                <a:gd name="csX4" fmla="*/ 3750346 w 3750346"/>
                <a:gd name="csY4" fmla="*/ 712872 h 855450"/>
                <a:gd name="csX5" fmla="*/ 3607768 w 3750346"/>
                <a:gd name="csY5" fmla="*/ 855450 h 855450"/>
                <a:gd name="csX6" fmla="*/ 142578 w 3750346"/>
                <a:gd name="csY6" fmla="*/ 855450 h 855450"/>
                <a:gd name="csX7" fmla="*/ 0 w 3750346"/>
                <a:gd name="csY7" fmla="*/ 712872 h 855450"/>
                <a:gd name="csX8" fmla="*/ 0 w 3750346"/>
                <a:gd name="csY8" fmla="*/ 142578 h 8554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750346" h="855450">
                  <a:moveTo>
                    <a:pt x="0" y="142578"/>
                  </a:moveTo>
                  <a:cubicBezTo>
                    <a:pt x="0" y="63834"/>
                    <a:pt x="63834" y="0"/>
                    <a:pt x="142578" y="0"/>
                  </a:cubicBezTo>
                  <a:lnTo>
                    <a:pt x="3607768" y="0"/>
                  </a:lnTo>
                  <a:cubicBezTo>
                    <a:pt x="3686512" y="0"/>
                    <a:pt x="3750346" y="63834"/>
                    <a:pt x="3750346" y="142578"/>
                  </a:cubicBezTo>
                  <a:lnTo>
                    <a:pt x="3750346" y="712872"/>
                  </a:lnTo>
                  <a:cubicBezTo>
                    <a:pt x="3750346" y="791616"/>
                    <a:pt x="3686512" y="855450"/>
                    <a:pt x="3607768" y="855450"/>
                  </a:cubicBezTo>
                  <a:lnTo>
                    <a:pt x="142578" y="855450"/>
                  </a:lnTo>
                  <a:cubicBezTo>
                    <a:pt x="63834" y="855450"/>
                    <a:pt x="0" y="791616"/>
                    <a:pt x="0" y="712872"/>
                  </a:cubicBezTo>
                  <a:lnTo>
                    <a:pt x="0" y="142578"/>
                  </a:lnTo>
                  <a:close/>
                </a:path>
              </a:pathLst>
            </a:custGeom>
          </p:spPr>
          <p:style>
            <a:lnRef idx="2">
              <a:schemeClr val="accent6">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83670" tIns="62715" rIns="83670" bIns="62715" numCol="1" spcCol="1270" anchor="ctr" anchorCtr="0">
              <a:noAutofit/>
            </a:bodyPr>
            <a:lstStyle/>
            <a:p>
              <a:pPr marL="0" lvl="0" indent="0" algn="ctr" defTabSz="488950">
                <a:lnSpc>
                  <a:spcPct val="90000"/>
                </a:lnSpc>
                <a:spcBef>
                  <a:spcPct val="0"/>
                </a:spcBef>
                <a:spcAft>
                  <a:spcPct val="35000"/>
                </a:spcAft>
                <a:buNone/>
              </a:pPr>
              <a:r>
                <a:rPr lang="en-GB" sz="1600" b="1" kern="1200" dirty="0">
                  <a:effectLst/>
                  <a:latin typeface="Arial" panose="020B0604020202020204" pitchFamily="34" charset="0"/>
                  <a:ea typeface="Aptos" panose="020B0004020202020204" pitchFamily="34" charset="0"/>
                  <a:cs typeface="Times New Roman" panose="02020603050405020304" pitchFamily="18" charset="0"/>
                </a:rPr>
                <a:t>Digital confidence and training needs</a:t>
              </a:r>
              <a:endParaRPr lang="en-GB" sz="1600" kern="1200" dirty="0"/>
            </a:p>
          </p:txBody>
        </p:sp>
        <p:sp>
          <p:nvSpPr>
            <p:cNvPr id="9" name="Free-form: Shape 8">
              <a:extLst>
                <a:ext uri="{FF2B5EF4-FFF2-40B4-BE49-F238E27FC236}">
                  <a16:creationId xmlns:a16="http://schemas.microsoft.com/office/drawing/2014/main" id="{A18BA31B-1406-B64F-7161-A12E5D5FBB8F}"/>
                </a:ext>
              </a:extLst>
            </p:cNvPr>
            <p:cNvSpPr/>
            <p:nvPr/>
          </p:nvSpPr>
          <p:spPr>
            <a:xfrm>
              <a:off x="4730059" y="2553267"/>
              <a:ext cx="6667284" cy="684361"/>
            </a:xfrm>
            <a:custGeom>
              <a:avLst/>
              <a:gdLst>
                <a:gd name="csX0" fmla="*/ 114062 w 684360"/>
                <a:gd name="csY0" fmla="*/ 0 h 6667283"/>
                <a:gd name="csX1" fmla="*/ 570298 w 684360"/>
                <a:gd name="csY1" fmla="*/ 0 h 6667283"/>
                <a:gd name="csX2" fmla="*/ 684360 w 684360"/>
                <a:gd name="csY2" fmla="*/ 114062 h 6667283"/>
                <a:gd name="csX3" fmla="*/ 684360 w 684360"/>
                <a:gd name="csY3" fmla="*/ 6667283 h 6667283"/>
                <a:gd name="csX4" fmla="*/ 684360 w 684360"/>
                <a:gd name="csY4" fmla="*/ 6667283 h 6667283"/>
                <a:gd name="csX5" fmla="*/ 0 w 684360"/>
                <a:gd name="csY5" fmla="*/ 6667283 h 6667283"/>
                <a:gd name="csX6" fmla="*/ 0 w 684360"/>
                <a:gd name="csY6" fmla="*/ 6667283 h 6667283"/>
                <a:gd name="csX7" fmla="*/ 0 w 684360"/>
                <a:gd name="csY7" fmla="*/ 114062 h 6667283"/>
                <a:gd name="csX8" fmla="*/ 114062 w 684360"/>
                <a:gd name="csY8" fmla="*/ 0 h 666728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84360" h="6667283">
                  <a:moveTo>
                    <a:pt x="684360" y="1111237"/>
                  </a:moveTo>
                  <a:lnTo>
                    <a:pt x="684360" y="5556046"/>
                  </a:lnTo>
                  <a:cubicBezTo>
                    <a:pt x="684360" y="6169766"/>
                    <a:pt x="679118" y="6667278"/>
                    <a:pt x="672652" y="6667278"/>
                  </a:cubicBezTo>
                  <a:lnTo>
                    <a:pt x="0" y="6667278"/>
                  </a:lnTo>
                  <a:lnTo>
                    <a:pt x="0" y="6667278"/>
                  </a:lnTo>
                  <a:lnTo>
                    <a:pt x="0" y="5"/>
                  </a:lnTo>
                  <a:lnTo>
                    <a:pt x="0" y="5"/>
                  </a:lnTo>
                  <a:lnTo>
                    <a:pt x="672652" y="5"/>
                  </a:lnTo>
                  <a:cubicBezTo>
                    <a:pt x="679118" y="5"/>
                    <a:pt x="684360" y="497517"/>
                    <a:pt x="684360" y="1111237"/>
                  </a:cubicBezTo>
                  <a:close/>
                </a:path>
              </a:pathLst>
            </a:custGeom>
          </p:spPr>
          <p:style>
            <a:lnRef idx="2">
              <a:schemeClr val="accent6">
                <a:alpha val="90000"/>
                <a:hueOff val="0"/>
                <a:satOff val="0"/>
                <a:lumOff val="0"/>
                <a:alphaOff val="0"/>
              </a:schemeClr>
            </a:lnRef>
            <a:fillRef idx="1">
              <a:schemeClr val="lt1">
                <a:alpha val="90000"/>
                <a:tint val="40000"/>
                <a:hueOff val="0"/>
                <a:satOff val="0"/>
                <a:lumOff val="0"/>
                <a:alphaOff val="0"/>
              </a:schemeClr>
            </a:fillRef>
            <a:effectRef idx="0">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49531" tIns="58173" rIns="82938" bIns="58174" numCol="1" spcCol="1270" anchor="ctr" anchorCtr="0">
              <a:noAutofit/>
            </a:bodyPr>
            <a:lstStyle/>
            <a:p>
              <a:pPr marL="114300" lvl="1" indent="-114300" defTabSz="577850">
                <a:lnSpc>
                  <a:spcPct val="90000"/>
                </a:lnSpc>
                <a:spcBef>
                  <a:spcPct val="0"/>
                </a:spcBef>
                <a:spcAft>
                  <a:spcPct val="15000"/>
                </a:spcAft>
              </a:pPr>
              <a:r>
                <a:rPr lang="en-GB" sz="1600" dirty="0">
                  <a:latin typeface="Arial" panose="020B0604020202020204" pitchFamily="34" charset="0"/>
                  <a:cs typeface="Arial" panose="020B0604020202020204" pitchFamily="34" charset="0"/>
                </a:rPr>
                <a:t>Carers in low‑signal areas may struggle to access video calls or shared files</a:t>
              </a:r>
              <a:r>
                <a:rPr lang="en-GB" sz="1600" dirty="0"/>
                <a:t>.</a:t>
              </a:r>
              <a:endParaRPr lang="en-GB" sz="1600" kern="1200" dirty="0">
                <a:latin typeface="Arial" panose="020B0604020202020204" pitchFamily="34" charset="0"/>
                <a:cs typeface="Arial" panose="020B0604020202020204" pitchFamily="34" charset="0"/>
              </a:endParaRPr>
            </a:p>
          </p:txBody>
        </p:sp>
        <p:sp>
          <p:nvSpPr>
            <p:cNvPr id="10" name="Free-form: Shape 9">
              <a:extLst>
                <a:ext uri="{FF2B5EF4-FFF2-40B4-BE49-F238E27FC236}">
                  <a16:creationId xmlns:a16="http://schemas.microsoft.com/office/drawing/2014/main" id="{BC7C27B7-9C13-F4D6-26ED-269395F77EB0}"/>
                </a:ext>
              </a:extLst>
            </p:cNvPr>
            <p:cNvSpPr/>
            <p:nvPr/>
          </p:nvSpPr>
          <p:spPr>
            <a:xfrm>
              <a:off x="979713" y="2467723"/>
              <a:ext cx="3750346" cy="855450"/>
            </a:xfrm>
            <a:custGeom>
              <a:avLst/>
              <a:gdLst>
                <a:gd name="csX0" fmla="*/ 0 w 3750346"/>
                <a:gd name="csY0" fmla="*/ 142578 h 855450"/>
                <a:gd name="csX1" fmla="*/ 142578 w 3750346"/>
                <a:gd name="csY1" fmla="*/ 0 h 855450"/>
                <a:gd name="csX2" fmla="*/ 3607768 w 3750346"/>
                <a:gd name="csY2" fmla="*/ 0 h 855450"/>
                <a:gd name="csX3" fmla="*/ 3750346 w 3750346"/>
                <a:gd name="csY3" fmla="*/ 142578 h 855450"/>
                <a:gd name="csX4" fmla="*/ 3750346 w 3750346"/>
                <a:gd name="csY4" fmla="*/ 712872 h 855450"/>
                <a:gd name="csX5" fmla="*/ 3607768 w 3750346"/>
                <a:gd name="csY5" fmla="*/ 855450 h 855450"/>
                <a:gd name="csX6" fmla="*/ 142578 w 3750346"/>
                <a:gd name="csY6" fmla="*/ 855450 h 855450"/>
                <a:gd name="csX7" fmla="*/ 0 w 3750346"/>
                <a:gd name="csY7" fmla="*/ 712872 h 855450"/>
                <a:gd name="csX8" fmla="*/ 0 w 3750346"/>
                <a:gd name="csY8" fmla="*/ 142578 h 8554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750346" h="855450">
                  <a:moveTo>
                    <a:pt x="0" y="142578"/>
                  </a:moveTo>
                  <a:cubicBezTo>
                    <a:pt x="0" y="63834"/>
                    <a:pt x="63834" y="0"/>
                    <a:pt x="142578" y="0"/>
                  </a:cubicBezTo>
                  <a:lnTo>
                    <a:pt x="3607768" y="0"/>
                  </a:lnTo>
                  <a:cubicBezTo>
                    <a:pt x="3686512" y="0"/>
                    <a:pt x="3750346" y="63834"/>
                    <a:pt x="3750346" y="142578"/>
                  </a:cubicBezTo>
                  <a:lnTo>
                    <a:pt x="3750346" y="712872"/>
                  </a:lnTo>
                  <a:cubicBezTo>
                    <a:pt x="3750346" y="791616"/>
                    <a:pt x="3686512" y="855450"/>
                    <a:pt x="3607768" y="855450"/>
                  </a:cubicBezTo>
                  <a:lnTo>
                    <a:pt x="142578" y="855450"/>
                  </a:lnTo>
                  <a:cubicBezTo>
                    <a:pt x="63834" y="855450"/>
                    <a:pt x="0" y="791616"/>
                    <a:pt x="0" y="712872"/>
                  </a:cubicBezTo>
                  <a:lnTo>
                    <a:pt x="0" y="142578"/>
                  </a:lnTo>
                  <a:close/>
                </a:path>
              </a:pathLst>
            </a:custGeom>
          </p:spPr>
          <p:style>
            <a:lnRef idx="2">
              <a:schemeClr val="accent6">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83670" tIns="62715" rIns="83670" bIns="62715" numCol="1" spcCol="1270" anchor="ctr" anchorCtr="0">
              <a:noAutofit/>
            </a:bodyPr>
            <a:lstStyle/>
            <a:p>
              <a:pPr marL="0" lvl="0" indent="0" algn="ctr" defTabSz="488950">
                <a:lnSpc>
                  <a:spcPct val="90000"/>
                </a:lnSpc>
                <a:spcBef>
                  <a:spcPct val="0"/>
                </a:spcBef>
                <a:spcAft>
                  <a:spcPct val="35000"/>
                </a:spcAft>
                <a:buNone/>
              </a:pPr>
              <a:r>
                <a:rPr lang="en-GB" sz="1600" b="1" kern="1200" dirty="0">
                  <a:effectLst/>
                  <a:latin typeface="Arial" panose="020B0604020202020204" pitchFamily="34" charset="0"/>
                  <a:ea typeface="Aptos" panose="020B0004020202020204" pitchFamily="34" charset="0"/>
                  <a:cs typeface="Times New Roman" panose="02020603050405020304" pitchFamily="18" charset="0"/>
                </a:rPr>
                <a:t>Internet connectivity issues</a:t>
              </a:r>
              <a:endParaRPr lang="en-GB" sz="1600" kern="1200" dirty="0"/>
            </a:p>
          </p:txBody>
        </p:sp>
        <p:sp>
          <p:nvSpPr>
            <p:cNvPr id="11" name="Free-form: Shape 10">
              <a:extLst>
                <a:ext uri="{FF2B5EF4-FFF2-40B4-BE49-F238E27FC236}">
                  <a16:creationId xmlns:a16="http://schemas.microsoft.com/office/drawing/2014/main" id="{635845C0-1C64-77AB-A14E-96166D094C10}"/>
                </a:ext>
              </a:extLst>
            </p:cNvPr>
            <p:cNvSpPr/>
            <p:nvPr/>
          </p:nvSpPr>
          <p:spPr>
            <a:xfrm>
              <a:off x="4730059" y="3451492"/>
              <a:ext cx="6667284" cy="684361"/>
            </a:xfrm>
            <a:custGeom>
              <a:avLst/>
              <a:gdLst>
                <a:gd name="csX0" fmla="*/ 114062 w 684360"/>
                <a:gd name="csY0" fmla="*/ 0 h 6667283"/>
                <a:gd name="csX1" fmla="*/ 570298 w 684360"/>
                <a:gd name="csY1" fmla="*/ 0 h 6667283"/>
                <a:gd name="csX2" fmla="*/ 684360 w 684360"/>
                <a:gd name="csY2" fmla="*/ 114062 h 6667283"/>
                <a:gd name="csX3" fmla="*/ 684360 w 684360"/>
                <a:gd name="csY3" fmla="*/ 6667283 h 6667283"/>
                <a:gd name="csX4" fmla="*/ 684360 w 684360"/>
                <a:gd name="csY4" fmla="*/ 6667283 h 6667283"/>
                <a:gd name="csX5" fmla="*/ 0 w 684360"/>
                <a:gd name="csY5" fmla="*/ 6667283 h 6667283"/>
                <a:gd name="csX6" fmla="*/ 0 w 684360"/>
                <a:gd name="csY6" fmla="*/ 6667283 h 6667283"/>
                <a:gd name="csX7" fmla="*/ 0 w 684360"/>
                <a:gd name="csY7" fmla="*/ 114062 h 6667283"/>
                <a:gd name="csX8" fmla="*/ 114062 w 684360"/>
                <a:gd name="csY8" fmla="*/ 0 h 666728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84360" h="6667283">
                  <a:moveTo>
                    <a:pt x="684360" y="1111237"/>
                  </a:moveTo>
                  <a:lnTo>
                    <a:pt x="684360" y="5556046"/>
                  </a:lnTo>
                  <a:cubicBezTo>
                    <a:pt x="684360" y="6169766"/>
                    <a:pt x="679118" y="6667278"/>
                    <a:pt x="672652" y="6667278"/>
                  </a:cubicBezTo>
                  <a:lnTo>
                    <a:pt x="0" y="6667278"/>
                  </a:lnTo>
                  <a:lnTo>
                    <a:pt x="0" y="6667278"/>
                  </a:lnTo>
                  <a:lnTo>
                    <a:pt x="0" y="5"/>
                  </a:lnTo>
                  <a:lnTo>
                    <a:pt x="0" y="5"/>
                  </a:lnTo>
                  <a:lnTo>
                    <a:pt x="672652" y="5"/>
                  </a:lnTo>
                  <a:cubicBezTo>
                    <a:pt x="679118" y="5"/>
                    <a:pt x="684360" y="497517"/>
                    <a:pt x="684360" y="1111237"/>
                  </a:cubicBezTo>
                  <a:close/>
                </a:path>
              </a:pathLst>
            </a:custGeom>
          </p:spPr>
          <p:style>
            <a:lnRef idx="2">
              <a:schemeClr val="accent6">
                <a:alpha val="90000"/>
                <a:hueOff val="0"/>
                <a:satOff val="0"/>
                <a:lumOff val="0"/>
                <a:alphaOff val="0"/>
              </a:schemeClr>
            </a:lnRef>
            <a:fillRef idx="1">
              <a:schemeClr val="lt1">
                <a:alpha val="90000"/>
                <a:tint val="40000"/>
                <a:hueOff val="0"/>
                <a:satOff val="0"/>
                <a:lumOff val="0"/>
                <a:alphaOff val="0"/>
              </a:schemeClr>
            </a:fillRef>
            <a:effectRef idx="0">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49531" tIns="58173" rIns="82938" bIns="58174" numCol="1" spcCol="1270" anchor="ctr" anchorCtr="0">
              <a:noAutofit/>
            </a:bodyPr>
            <a:lstStyle/>
            <a:p>
              <a:pPr marL="114300" lvl="1" indent="-114300" defTabSz="577850">
                <a:lnSpc>
                  <a:spcPct val="90000"/>
                </a:lnSpc>
                <a:spcBef>
                  <a:spcPct val="0"/>
                </a:spcBef>
                <a:spcAft>
                  <a:spcPct val="15000"/>
                </a:spcAft>
              </a:pPr>
              <a:r>
                <a:rPr lang="en-GB" sz="1600" dirty="0">
                  <a:latin typeface="Arial" panose="020B0604020202020204" pitchFamily="34" charset="0"/>
                  <a:cs typeface="Arial" panose="020B0604020202020204" pitchFamily="34" charset="0"/>
                </a:rPr>
                <a:t>Too many channels or notifications can overwhelm staff, so clear communication guidelines are needed (Miller, 2020).</a:t>
              </a:r>
              <a:endParaRPr lang="en-GB" sz="1600" kern="1200" dirty="0">
                <a:latin typeface="Arial" panose="020B0604020202020204" pitchFamily="34" charset="0"/>
                <a:cs typeface="Arial" panose="020B0604020202020204" pitchFamily="34" charset="0"/>
              </a:endParaRPr>
            </a:p>
          </p:txBody>
        </p:sp>
        <p:sp>
          <p:nvSpPr>
            <p:cNvPr id="12" name="Free-form: Shape 11">
              <a:extLst>
                <a:ext uri="{FF2B5EF4-FFF2-40B4-BE49-F238E27FC236}">
                  <a16:creationId xmlns:a16="http://schemas.microsoft.com/office/drawing/2014/main" id="{04CFB4E8-A992-2524-7AFC-6E2D06A77671}"/>
                </a:ext>
              </a:extLst>
            </p:cNvPr>
            <p:cNvSpPr/>
            <p:nvPr/>
          </p:nvSpPr>
          <p:spPr>
            <a:xfrm>
              <a:off x="979713" y="3365946"/>
              <a:ext cx="3750346" cy="855450"/>
            </a:xfrm>
            <a:custGeom>
              <a:avLst/>
              <a:gdLst>
                <a:gd name="csX0" fmla="*/ 0 w 3750346"/>
                <a:gd name="csY0" fmla="*/ 142578 h 855450"/>
                <a:gd name="csX1" fmla="*/ 142578 w 3750346"/>
                <a:gd name="csY1" fmla="*/ 0 h 855450"/>
                <a:gd name="csX2" fmla="*/ 3607768 w 3750346"/>
                <a:gd name="csY2" fmla="*/ 0 h 855450"/>
                <a:gd name="csX3" fmla="*/ 3750346 w 3750346"/>
                <a:gd name="csY3" fmla="*/ 142578 h 855450"/>
                <a:gd name="csX4" fmla="*/ 3750346 w 3750346"/>
                <a:gd name="csY4" fmla="*/ 712872 h 855450"/>
                <a:gd name="csX5" fmla="*/ 3607768 w 3750346"/>
                <a:gd name="csY5" fmla="*/ 855450 h 855450"/>
                <a:gd name="csX6" fmla="*/ 142578 w 3750346"/>
                <a:gd name="csY6" fmla="*/ 855450 h 855450"/>
                <a:gd name="csX7" fmla="*/ 0 w 3750346"/>
                <a:gd name="csY7" fmla="*/ 712872 h 855450"/>
                <a:gd name="csX8" fmla="*/ 0 w 3750346"/>
                <a:gd name="csY8" fmla="*/ 142578 h 8554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750346" h="855450">
                  <a:moveTo>
                    <a:pt x="0" y="142578"/>
                  </a:moveTo>
                  <a:cubicBezTo>
                    <a:pt x="0" y="63834"/>
                    <a:pt x="63834" y="0"/>
                    <a:pt x="142578" y="0"/>
                  </a:cubicBezTo>
                  <a:lnTo>
                    <a:pt x="3607768" y="0"/>
                  </a:lnTo>
                  <a:cubicBezTo>
                    <a:pt x="3686512" y="0"/>
                    <a:pt x="3750346" y="63834"/>
                    <a:pt x="3750346" y="142578"/>
                  </a:cubicBezTo>
                  <a:lnTo>
                    <a:pt x="3750346" y="712872"/>
                  </a:lnTo>
                  <a:cubicBezTo>
                    <a:pt x="3750346" y="791616"/>
                    <a:pt x="3686512" y="855450"/>
                    <a:pt x="3607768" y="855450"/>
                  </a:cubicBezTo>
                  <a:lnTo>
                    <a:pt x="142578" y="855450"/>
                  </a:lnTo>
                  <a:cubicBezTo>
                    <a:pt x="63834" y="855450"/>
                    <a:pt x="0" y="791616"/>
                    <a:pt x="0" y="712872"/>
                  </a:cubicBezTo>
                  <a:lnTo>
                    <a:pt x="0" y="142578"/>
                  </a:lnTo>
                  <a:close/>
                </a:path>
              </a:pathLst>
            </a:custGeom>
          </p:spPr>
          <p:style>
            <a:lnRef idx="2">
              <a:schemeClr val="accent6">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83670" tIns="62715" rIns="83670" bIns="62715" numCol="1" spcCol="1270" anchor="ctr" anchorCtr="0">
              <a:noAutofit/>
            </a:bodyPr>
            <a:lstStyle/>
            <a:p>
              <a:pPr marL="0" lvl="0" indent="0" algn="ctr" defTabSz="488950">
                <a:lnSpc>
                  <a:spcPct val="90000"/>
                </a:lnSpc>
                <a:spcBef>
                  <a:spcPct val="0"/>
                </a:spcBef>
                <a:spcAft>
                  <a:spcPct val="35000"/>
                </a:spcAft>
                <a:buNone/>
              </a:pPr>
              <a:r>
                <a:rPr lang="en-GB" sz="1600" b="1" kern="1200" dirty="0">
                  <a:effectLst/>
                  <a:latin typeface="Arial" panose="020B0604020202020204" pitchFamily="34" charset="0"/>
                  <a:ea typeface="Aptos" panose="020B0004020202020204" pitchFamily="34" charset="0"/>
                  <a:cs typeface="Times New Roman" panose="02020603050405020304" pitchFamily="18" charset="0"/>
                </a:rPr>
                <a:t>Risk of information overload</a:t>
              </a:r>
            </a:p>
          </p:txBody>
        </p:sp>
        <p:sp>
          <p:nvSpPr>
            <p:cNvPr id="13" name="Free-form: Shape 12">
              <a:extLst>
                <a:ext uri="{FF2B5EF4-FFF2-40B4-BE49-F238E27FC236}">
                  <a16:creationId xmlns:a16="http://schemas.microsoft.com/office/drawing/2014/main" id="{37FAB336-058E-84DB-7D40-6F06A5591FE4}"/>
                </a:ext>
              </a:extLst>
            </p:cNvPr>
            <p:cNvSpPr/>
            <p:nvPr/>
          </p:nvSpPr>
          <p:spPr>
            <a:xfrm>
              <a:off x="979713" y="4221396"/>
              <a:ext cx="3750346" cy="855450"/>
            </a:xfrm>
            <a:custGeom>
              <a:avLst/>
              <a:gdLst>
                <a:gd name="csX0" fmla="*/ 0 w 3750346"/>
                <a:gd name="csY0" fmla="*/ 142578 h 855450"/>
                <a:gd name="csX1" fmla="*/ 142578 w 3750346"/>
                <a:gd name="csY1" fmla="*/ 0 h 855450"/>
                <a:gd name="csX2" fmla="*/ 3607768 w 3750346"/>
                <a:gd name="csY2" fmla="*/ 0 h 855450"/>
                <a:gd name="csX3" fmla="*/ 3750346 w 3750346"/>
                <a:gd name="csY3" fmla="*/ 142578 h 855450"/>
                <a:gd name="csX4" fmla="*/ 3750346 w 3750346"/>
                <a:gd name="csY4" fmla="*/ 712872 h 855450"/>
                <a:gd name="csX5" fmla="*/ 3607768 w 3750346"/>
                <a:gd name="csY5" fmla="*/ 855450 h 855450"/>
                <a:gd name="csX6" fmla="*/ 142578 w 3750346"/>
                <a:gd name="csY6" fmla="*/ 855450 h 855450"/>
                <a:gd name="csX7" fmla="*/ 0 w 3750346"/>
                <a:gd name="csY7" fmla="*/ 712872 h 855450"/>
                <a:gd name="csX8" fmla="*/ 0 w 3750346"/>
                <a:gd name="csY8" fmla="*/ 142578 h 85545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750346" h="855450">
                  <a:moveTo>
                    <a:pt x="0" y="142578"/>
                  </a:moveTo>
                  <a:cubicBezTo>
                    <a:pt x="0" y="63834"/>
                    <a:pt x="63834" y="0"/>
                    <a:pt x="142578" y="0"/>
                  </a:cubicBezTo>
                  <a:lnTo>
                    <a:pt x="3607768" y="0"/>
                  </a:lnTo>
                  <a:cubicBezTo>
                    <a:pt x="3686512" y="0"/>
                    <a:pt x="3750346" y="63834"/>
                    <a:pt x="3750346" y="142578"/>
                  </a:cubicBezTo>
                  <a:lnTo>
                    <a:pt x="3750346" y="712872"/>
                  </a:lnTo>
                  <a:cubicBezTo>
                    <a:pt x="3750346" y="791616"/>
                    <a:pt x="3686512" y="855450"/>
                    <a:pt x="3607768" y="855450"/>
                  </a:cubicBezTo>
                  <a:lnTo>
                    <a:pt x="142578" y="855450"/>
                  </a:lnTo>
                  <a:cubicBezTo>
                    <a:pt x="63834" y="855450"/>
                    <a:pt x="0" y="791616"/>
                    <a:pt x="0" y="712872"/>
                  </a:cubicBezTo>
                  <a:lnTo>
                    <a:pt x="0" y="142578"/>
                  </a:lnTo>
                  <a:close/>
                </a:path>
              </a:pathLst>
            </a:custGeom>
          </p:spPr>
          <p:style>
            <a:lnRef idx="2">
              <a:schemeClr val="accent6">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83670" tIns="62715" rIns="83670" bIns="62715" numCol="1" spcCol="1270" anchor="ctr" anchorCtr="0">
              <a:noAutofit/>
            </a:bodyPr>
            <a:lstStyle/>
            <a:p>
              <a:pPr marL="0" lvl="0" indent="0" algn="ctr" defTabSz="488950">
                <a:lnSpc>
                  <a:spcPct val="90000"/>
                </a:lnSpc>
                <a:spcBef>
                  <a:spcPct val="0"/>
                </a:spcBef>
                <a:spcAft>
                  <a:spcPct val="35000"/>
                </a:spcAft>
                <a:buNone/>
              </a:pPr>
              <a:r>
                <a:rPr lang="en-GB" sz="1600" b="1" kern="1200" dirty="0">
                  <a:effectLst/>
                  <a:latin typeface="Arial" panose="020B0604020202020204" pitchFamily="34" charset="0"/>
                  <a:ea typeface="Aptos" panose="020B0004020202020204" pitchFamily="34" charset="0"/>
                  <a:cs typeface="Times New Roman" panose="02020603050405020304" pitchFamily="18" charset="0"/>
                </a:rPr>
                <a:t>Data protection responsibilities</a:t>
              </a:r>
              <a:endParaRPr lang="en-GB" sz="1600" b="1" kern="1200" dirty="0">
                <a:effectLst/>
                <a:latin typeface="Aptos" panose="020B0004020202020204" pitchFamily="34" charset="0"/>
                <a:ea typeface="Aptos" panose="020B0004020202020204" pitchFamily="34" charset="0"/>
                <a:cs typeface="Times New Roman" panose="02020603050405020304" pitchFamily="18" charset="0"/>
              </a:endParaRPr>
            </a:p>
          </p:txBody>
        </p:sp>
      </p:grpSp>
      <p:sp>
        <p:nvSpPr>
          <p:cNvPr id="15" name="Free-form: Shape 14">
            <a:extLst>
              <a:ext uri="{FF2B5EF4-FFF2-40B4-BE49-F238E27FC236}">
                <a16:creationId xmlns:a16="http://schemas.microsoft.com/office/drawing/2014/main" id="{B51904B4-CC67-21CF-13FA-6F8930A3DE76}"/>
              </a:ext>
            </a:extLst>
          </p:cNvPr>
          <p:cNvSpPr/>
          <p:nvPr/>
        </p:nvSpPr>
        <p:spPr>
          <a:xfrm>
            <a:off x="4637531" y="4923508"/>
            <a:ext cx="6667284" cy="832957"/>
          </a:xfrm>
          <a:custGeom>
            <a:avLst/>
            <a:gdLst>
              <a:gd name="csX0" fmla="*/ 114062 w 684360"/>
              <a:gd name="csY0" fmla="*/ 0 h 6667283"/>
              <a:gd name="csX1" fmla="*/ 570298 w 684360"/>
              <a:gd name="csY1" fmla="*/ 0 h 6667283"/>
              <a:gd name="csX2" fmla="*/ 684360 w 684360"/>
              <a:gd name="csY2" fmla="*/ 114062 h 6667283"/>
              <a:gd name="csX3" fmla="*/ 684360 w 684360"/>
              <a:gd name="csY3" fmla="*/ 6667283 h 6667283"/>
              <a:gd name="csX4" fmla="*/ 684360 w 684360"/>
              <a:gd name="csY4" fmla="*/ 6667283 h 6667283"/>
              <a:gd name="csX5" fmla="*/ 0 w 684360"/>
              <a:gd name="csY5" fmla="*/ 6667283 h 6667283"/>
              <a:gd name="csX6" fmla="*/ 0 w 684360"/>
              <a:gd name="csY6" fmla="*/ 6667283 h 6667283"/>
              <a:gd name="csX7" fmla="*/ 0 w 684360"/>
              <a:gd name="csY7" fmla="*/ 114062 h 6667283"/>
              <a:gd name="csX8" fmla="*/ 114062 w 684360"/>
              <a:gd name="csY8" fmla="*/ 0 h 666728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84360" h="6667283">
                <a:moveTo>
                  <a:pt x="684360" y="1111237"/>
                </a:moveTo>
                <a:lnTo>
                  <a:pt x="684360" y="5556046"/>
                </a:lnTo>
                <a:cubicBezTo>
                  <a:pt x="684360" y="6169766"/>
                  <a:pt x="679118" y="6667278"/>
                  <a:pt x="672652" y="6667278"/>
                </a:cubicBezTo>
                <a:lnTo>
                  <a:pt x="0" y="6667278"/>
                </a:lnTo>
                <a:lnTo>
                  <a:pt x="0" y="6667278"/>
                </a:lnTo>
                <a:lnTo>
                  <a:pt x="0" y="5"/>
                </a:lnTo>
                <a:lnTo>
                  <a:pt x="0" y="5"/>
                </a:lnTo>
                <a:lnTo>
                  <a:pt x="672652" y="5"/>
                </a:lnTo>
                <a:cubicBezTo>
                  <a:pt x="679118" y="5"/>
                  <a:pt x="684360" y="497517"/>
                  <a:pt x="684360" y="1111237"/>
                </a:cubicBezTo>
                <a:close/>
              </a:path>
            </a:pathLst>
          </a:custGeom>
        </p:spPr>
        <p:style>
          <a:lnRef idx="2">
            <a:schemeClr val="accent6">
              <a:alpha val="90000"/>
              <a:hueOff val="0"/>
              <a:satOff val="0"/>
              <a:lumOff val="0"/>
              <a:alphaOff val="0"/>
            </a:schemeClr>
          </a:lnRef>
          <a:fillRef idx="1">
            <a:schemeClr val="lt1">
              <a:alpha val="90000"/>
              <a:tint val="40000"/>
              <a:hueOff val="0"/>
              <a:satOff val="0"/>
              <a:lumOff val="0"/>
              <a:alphaOff val="0"/>
            </a:schemeClr>
          </a:fillRef>
          <a:effectRef idx="0">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49531" tIns="58173" rIns="82938" bIns="58174" numCol="1" spcCol="1270" anchor="ctr" anchorCtr="0">
            <a:noAutofit/>
          </a:bodyPr>
          <a:lstStyle/>
          <a:p>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Teams must be used correctly to meet GDPR (General Data Protection Regulation), including secure access, strong passwords, and safe sharing of client information</a:t>
            </a:r>
            <a:r>
              <a:rPr lang="en-GB" sz="1600" dirty="0"/>
              <a:t>.</a:t>
            </a:r>
            <a:br>
              <a:rPr lang="en-GB" sz="1600" dirty="0"/>
            </a:br>
            <a:endParaRPr lang="en-GB" sz="1600" dirty="0"/>
          </a:p>
        </p:txBody>
      </p:sp>
    </p:spTree>
    <p:extLst>
      <p:ext uri="{BB962C8B-B14F-4D97-AF65-F5344CB8AC3E}">
        <p14:creationId xmlns:p14="http://schemas.microsoft.com/office/powerpoint/2010/main" val="7979067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background with icons and people&#10;&#10;AI-generated content may be incorrect.">
            <a:extLst>
              <a:ext uri="{FF2B5EF4-FFF2-40B4-BE49-F238E27FC236}">
                <a16:creationId xmlns:a16="http://schemas.microsoft.com/office/drawing/2014/main" id="{3111C29B-38D1-8540-20F3-27CB8377046F}"/>
              </a:ext>
            </a:extLst>
          </p:cNvPr>
          <p:cNvPicPr>
            <a:picLocks noChangeAspect="1"/>
          </p:cNvPicPr>
          <p:nvPr/>
        </p:nvPicPr>
        <p:blipFill>
          <a:blip r:embed="rId2">
            <a:alphaModFix amt="51000"/>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8956" y="703489"/>
            <a:ext cx="10477501" cy="2438087"/>
          </a:xfrm>
          <a:prstGeom prst="rect">
            <a:avLst/>
          </a:prstGeom>
        </p:spPr>
      </p:pic>
      <p:pic>
        <p:nvPicPr>
          <p:cNvPr id="7" name="Picture 6" descr="A person sitting at a desk looking at a tablet&#10;&#10;AI-generated content may be incorrect.">
            <a:extLst>
              <a:ext uri="{FF2B5EF4-FFF2-40B4-BE49-F238E27FC236}">
                <a16:creationId xmlns:a16="http://schemas.microsoft.com/office/drawing/2014/main" id="{26092FD0-17BF-0788-B143-4FEC7CC9AED8}"/>
              </a:ext>
            </a:extLst>
          </p:cNvPr>
          <p:cNvPicPr>
            <a:picLocks noChangeAspect="1"/>
          </p:cNvPicPr>
          <p:nvPr/>
        </p:nvPicPr>
        <p:blipFill>
          <a:blip r:embed="rId4">
            <a:alphaModFix amt="55000"/>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231895" y="3429000"/>
            <a:ext cx="3154562" cy="2438087"/>
          </a:xfrm>
          <a:prstGeom prst="rect">
            <a:avLst/>
          </a:prstGeom>
        </p:spPr>
      </p:pic>
      <p:sp>
        <p:nvSpPr>
          <p:cNvPr id="3" name="TextBox 2">
            <a:extLst>
              <a:ext uri="{FF2B5EF4-FFF2-40B4-BE49-F238E27FC236}">
                <a16:creationId xmlns:a16="http://schemas.microsoft.com/office/drawing/2014/main" id="{9FA2C935-4F97-343F-B49D-251004CF1CA0}"/>
              </a:ext>
            </a:extLst>
          </p:cNvPr>
          <p:cNvSpPr txBox="1"/>
          <p:nvPr/>
        </p:nvSpPr>
        <p:spPr>
          <a:xfrm>
            <a:off x="908956" y="3748558"/>
            <a:ext cx="6624095" cy="2118529"/>
          </a:xfrm>
          <a:prstGeom prst="rect">
            <a:avLst/>
          </a:prstGeom>
          <a:solidFill>
            <a:schemeClr val="bg1"/>
          </a:solidFill>
          <a:ln>
            <a:solidFill>
              <a:schemeClr val="accent3">
                <a:lumMod val="75000"/>
              </a:schemeClr>
            </a:solidFill>
          </a:ln>
        </p:spPr>
        <p:txBody>
          <a:bodyPr wrap="square">
            <a:spAutoFit/>
          </a:bodyPr>
          <a:lstStyle/>
          <a:p>
            <a:pPr algn="just">
              <a:lnSpc>
                <a:spcPct val="150000"/>
              </a:lnSpc>
              <a:spcAft>
                <a:spcPts val="800"/>
              </a:spcAft>
            </a:pPr>
            <a:r>
              <a:rPr lang="en-GB" dirty="0">
                <a:latin typeface="Arial" panose="020B0604020202020204" pitchFamily="34" charset="0"/>
                <a:cs typeface="Arial" panose="020B0604020202020204" pitchFamily="34" charset="0"/>
              </a:rPr>
              <a:t>Finally, Microsoft Teams can improve communication, collaboration, and efficiency at Greenfield. It supports real‑time updates, mobile working, and secure information sharing, but its full benefits depend on staff training, clear communication rules, and strong digital safety practices.</a:t>
            </a:r>
          </a:p>
        </p:txBody>
      </p:sp>
    </p:spTree>
    <p:extLst>
      <p:ext uri="{BB962C8B-B14F-4D97-AF65-F5344CB8AC3E}">
        <p14:creationId xmlns:p14="http://schemas.microsoft.com/office/powerpoint/2010/main" val="3234569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0B3C2-1FEB-4BD7-0B32-E0E6525F8676}"/>
              </a:ext>
            </a:extLst>
          </p:cNvPr>
          <p:cNvSpPr>
            <a:spLocks noGrp="1"/>
          </p:cNvSpPr>
          <p:nvPr>
            <p:ph type="title"/>
          </p:nvPr>
        </p:nvSpPr>
        <p:spPr/>
        <p:txBody>
          <a:bodyPr/>
          <a:lstStyle/>
          <a:p>
            <a:r>
              <a:rPr lang="en-GB" dirty="0"/>
              <a:t>Digital Safety Action Plan</a:t>
            </a:r>
          </a:p>
        </p:txBody>
      </p:sp>
      <p:sp>
        <p:nvSpPr>
          <p:cNvPr id="3" name="Content Placeholder 2">
            <a:extLst>
              <a:ext uri="{FF2B5EF4-FFF2-40B4-BE49-F238E27FC236}">
                <a16:creationId xmlns:a16="http://schemas.microsoft.com/office/drawing/2014/main" id="{39E9C502-664B-02AF-FE75-CECB1B19DE10}"/>
              </a:ext>
            </a:extLst>
          </p:cNvPr>
          <p:cNvSpPr>
            <a:spLocks noGrp="1"/>
          </p:cNvSpPr>
          <p:nvPr>
            <p:ph idx="1"/>
          </p:nvPr>
        </p:nvSpPr>
        <p:spPr/>
        <p:txBody>
          <a:bodyPr>
            <a:normAutofit lnSpcReduction="10000"/>
          </a:bodyPr>
          <a:lstStyle/>
          <a:p>
            <a:r>
              <a:rPr lang="en-GB" dirty="0"/>
              <a:t>Greenfield Home Care Agency</a:t>
            </a:r>
            <a:br>
              <a:rPr lang="en-GB" dirty="0"/>
            </a:br>
            <a:br>
              <a:rPr lang="en-GB" dirty="0"/>
            </a:br>
            <a:r>
              <a:rPr lang="en-GB" dirty="0"/>
              <a:t>Aim:</a:t>
            </a:r>
            <a:br>
              <a:rPr lang="en-GB" dirty="0"/>
            </a:br>
            <a:r>
              <a:rPr lang="en-GB" dirty="0"/>
              <a:t>To improve data security, protect sensitive client information, and support the safe use of Microsoft 365 across the organisation.</a:t>
            </a:r>
            <a:br>
              <a:rPr lang="en-GB" dirty="0"/>
            </a:br>
            <a:br>
              <a:rPr lang="en-GB" dirty="0"/>
            </a:br>
            <a:r>
              <a:rPr lang="en-GB" dirty="0"/>
              <a:t>This action plan focuses on secure access, email safety, data management, and confidentiality in line with healthcare standards.</a:t>
            </a:r>
            <a:br>
              <a:rPr lang="en-GB" dirty="0"/>
            </a:br>
            <a:endParaRPr lang="en-GB" dirty="0"/>
          </a:p>
        </p:txBody>
      </p:sp>
    </p:spTree>
    <p:extLst>
      <p:ext uri="{BB962C8B-B14F-4D97-AF65-F5344CB8AC3E}">
        <p14:creationId xmlns:p14="http://schemas.microsoft.com/office/powerpoint/2010/main" val="25436251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26DE3-CA3D-D64D-96D0-837BADBECF97}"/>
              </a:ext>
            </a:extLst>
          </p:cNvPr>
          <p:cNvSpPr>
            <a:spLocks noGrp="1"/>
          </p:cNvSpPr>
          <p:nvPr>
            <p:ph type="title"/>
          </p:nvPr>
        </p:nvSpPr>
        <p:spPr/>
        <p:txBody>
          <a:bodyPr/>
          <a:lstStyle/>
          <a:p>
            <a:r>
              <a:rPr lang="en-GB" dirty="0"/>
              <a:t>Goal 1 – Secure Access</a:t>
            </a:r>
          </a:p>
        </p:txBody>
      </p:sp>
      <p:sp>
        <p:nvSpPr>
          <p:cNvPr id="3" name="Content Placeholder 2">
            <a:extLst>
              <a:ext uri="{FF2B5EF4-FFF2-40B4-BE49-F238E27FC236}">
                <a16:creationId xmlns:a16="http://schemas.microsoft.com/office/drawing/2014/main" id="{58A291FB-ADBD-ADF4-7EF9-C9B3CE8A2069}"/>
              </a:ext>
            </a:extLst>
          </p:cNvPr>
          <p:cNvSpPr>
            <a:spLocks noGrp="1"/>
          </p:cNvSpPr>
          <p:nvPr>
            <p:ph idx="1"/>
          </p:nvPr>
        </p:nvSpPr>
        <p:spPr/>
        <p:txBody>
          <a:bodyPr/>
          <a:lstStyle/>
          <a:p>
            <a:r>
              <a:rPr lang="en-GB" dirty="0"/>
              <a:t>Objective: Prevent unauthorised access to Microsoft 365 systems.</a:t>
            </a:r>
            <a:br>
              <a:rPr lang="en-GB" dirty="0"/>
            </a:br>
            <a:r>
              <a:rPr lang="en-GB" dirty="0"/>
              <a:t>• Enable Multi-Factor Authentication (MFA) for all staff accounts</a:t>
            </a:r>
            <a:br>
              <a:rPr lang="en-GB" dirty="0"/>
            </a:br>
            <a:r>
              <a:rPr lang="en-GB" dirty="0"/>
              <a:t>• Apply strong password requirements for all employees</a:t>
            </a:r>
            <a:br>
              <a:rPr lang="en-GB" dirty="0"/>
            </a:br>
            <a:r>
              <a:rPr lang="en-GB" dirty="0"/>
              <a:t>• Limit access to systems on approved work devices, especially for carers working remotely</a:t>
            </a:r>
          </a:p>
        </p:txBody>
      </p:sp>
    </p:spTree>
    <p:extLst>
      <p:ext uri="{BB962C8B-B14F-4D97-AF65-F5344CB8AC3E}">
        <p14:creationId xmlns:p14="http://schemas.microsoft.com/office/powerpoint/2010/main" val="3604815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4E64D-97DF-D9A4-EE26-DF8A8ED8FF4E}"/>
              </a:ext>
            </a:extLst>
          </p:cNvPr>
          <p:cNvSpPr>
            <a:spLocks noGrp="1"/>
          </p:cNvSpPr>
          <p:nvPr>
            <p:ph type="title"/>
          </p:nvPr>
        </p:nvSpPr>
        <p:spPr/>
        <p:txBody>
          <a:bodyPr/>
          <a:lstStyle/>
          <a:p>
            <a:r>
              <a:rPr lang="en-GB" dirty="0"/>
              <a:t>Goal 2 – Email Awareness</a:t>
            </a:r>
          </a:p>
        </p:txBody>
      </p:sp>
      <p:sp>
        <p:nvSpPr>
          <p:cNvPr id="3" name="Content Placeholder 2">
            <a:extLst>
              <a:ext uri="{FF2B5EF4-FFF2-40B4-BE49-F238E27FC236}">
                <a16:creationId xmlns:a16="http://schemas.microsoft.com/office/drawing/2014/main" id="{F56CBC67-A7DA-A5A7-F89B-09A77465B5B3}"/>
              </a:ext>
            </a:extLst>
          </p:cNvPr>
          <p:cNvSpPr>
            <a:spLocks noGrp="1"/>
          </p:cNvSpPr>
          <p:nvPr>
            <p:ph idx="1"/>
          </p:nvPr>
        </p:nvSpPr>
        <p:spPr/>
        <p:txBody>
          <a:bodyPr/>
          <a:lstStyle/>
          <a:p>
            <a:r>
              <a:rPr lang="en-GB" dirty="0"/>
              <a:t>Objective: Reduce the risk of phishing and email-based cyber threats.</a:t>
            </a:r>
            <a:br>
              <a:rPr lang="en-GB" dirty="0"/>
            </a:br>
            <a:r>
              <a:rPr lang="en-GB" dirty="0"/>
              <a:t>• Train staff to recognise phishing and scam emails</a:t>
            </a:r>
            <a:br>
              <a:rPr lang="en-GB" dirty="0"/>
            </a:br>
            <a:r>
              <a:rPr lang="en-GB" dirty="0"/>
              <a:t>• Use Microsoft 365 email protection and spam filters</a:t>
            </a:r>
            <a:br>
              <a:rPr lang="en-GB" dirty="0"/>
            </a:br>
            <a:r>
              <a:rPr lang="en-GB" dirty="0"/>
              <a:t>• Encourage staff to report suspicious emails immediately</a:t>
            </a:r>
            <a:br>
              <a:rPr lang="en-GB" dirty="0"/>
            </a:br>
            <a:br>
              <a:rPr lang="en-GB" dirty="0"/>
            </a:br>
            <a:r>
              <a:rPr lang="en-GB" dirty="0"/>
              <a:t>(NHS, 2023; Parsons et al., 2017)</a:t>
            </a:r>
          </a:p>
        </p:txBody>
      </p:sp>
    </p:spTree>
    <p:extLst>
      <p:ext uri="{BB962C8B-B14F-4D97-AF65-F5344CB8AC3E}">
        <p14:creationId xmlns:p14="http://schemas.microsoft.com/office/powerpoint/2010/main" val="41895690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31E98-E478-9D4F-3871-C4347D029D9B}"/>
              </a:ext>
            </a:extLst>
          </p:cNvPr>
          <p:cNvSpPr>
            <a:spLocks noGrp="1"/>
          </p:cNvSpPr>
          <p:nvPr>
            <p:ph type="title"/>
          </p:nvPr>
        </p:nvSpPr>
        <p:spPr/>
        <p:txBody>
          <a:bodyPr/>
          <a:lstStyle/>
          <a:p>
            <a:r>
              <a:rPr lang="en-GB" dirty="0"/>
              <a:t>Goal 3 – Data Management</a:t>
            </a:r>
          </a:p>
        </p:txBody>
      </p:sp>
      <p:sp>
        <p:nvSpPr>
          <p:cNvPr id="3" name="Content Placeholder 2">
            <a:extLst>
              <a:ext uri="{FF2B5EF4-FFF2-40B4-BE49-F238E27FC236}">
                <a16:creationId xmlns:a16="http://schemas.microsoft.com/office/drawing/2014/main" id="{E07C1FC8-2FCB-F338-FD36-3B4F65BD42A5}"/>
              </a:ext>
            </a:extLst>
          </p:cNvPr>
          <p:cNvSpPr>
            <a:spLocks noGrp="1"/>
          </p:cNvSpPr>
          <p:nvPr>
            <p:ph idx="1"/>
          </p:nvPr>
        </p:nvSpPr>
        <p:spPr/>
        <p:txBody>
          <a:bodyPr/>
          <a:lstStyle/>
          <a:p>
            <a:r>
              <a:rPr lang="en-GB" dirty="0"/>
              <a:t>Objective: Ensure safe storage and controlled access to data.</a:t>
            </a:r>
            <a:br>
              <a:rPr lang="en-GB" dirty="0"/>
            </a:br>
            <a:r>
              <a:rPr lang="en-GB" dirty="0"/>
              <a:t>• Store client records securely using OneDrive or SharePoint</a:t>
            </a:r>
            <a:br>
              <a:rPr lang="en-GB" dirty="0"/>
            </a:br>
            <a:r>
              <a:rPr lang="en-GB" dirty="0"/>
              <a:t>• Restrict access through role-based permissions</a:t>
            </a:r>
            <a:br>
              <a:rPr lang="en-GB" dirty="0"/>
            </a:br>
            <a:r>
              <a:rPr lang="en-GB" dirty="0"/>
              <a:t>• Carry out regular system backups to protect against data loss</a:t>
            </a:r>
            <a:br>
              <a:rPr lang="en-GB" dirty="0"/>
            </a:br>
            <a:br>
              <a:rPr lang="en-GB" dirty="0"/>
            </a:br>
            <a:r>
              <a:rPr lang="en-GB" dirty="0"/>
              <a:t>(NHS Digital, 2022)</a:t>
            </a:r>
          </a:p>
        </p:txBody>
      </p:sp>
    </p:spTree>
    <p:extLst>
      <p:ext uri="{BB962C8B-B14F-4D97-AF65-F5344CB8AC3E}">
        <p14:creationId xmlns:p14="http://schemas.microsoft.com/office/powerpoint/2010/main" val="13390529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9EE74-3A80-BBDB-1860-E52942FF8F74}"/>
              </a:ext>
            </a:extLst>
          </p:cNvPr>
          <p:cNvSpPr>
            <a:spLocks noGrp="1"/>
          </p:cNvSpPr>
          <p:nvPr>
            <p:ph type="title"/>
          </p:nvPr>
        </p:nvSpPr>
        <p:spPr/>
        <p:txBody>
          <a:bodyPr/>
          <a:lstStyle/>
          <a:p>
            <a:r>
              <a:rPr lang="en-GB" dirty="0"/>
              <a:t>Goal 4 – Confidentiality and Compliance</a:t>
            </a:r>
          </a:p>
        </p:txBody>
      </p:sp>
      <p:sp>
        <p:nvSpPr>
          <p:cNvPr id="3" name="Content Placeholder 2">
            <a:extLst>
              <a:ext uri="{FF2B5EF4-FFF2-40B4-BE49-F238E27FC236}">
                <a16:creationId xmlns:a16="http://schemas.microsoft.com/office/drawing/2014/main" id="{52B042D2-5360-CD5F-3341-A7885EF0108A}"/>
              </a:ext>
            </a:extLst>
          </p:cNvPr>
          <p:cNvSpPr>
            <a:spLocks noGrp="1"/>
          </p:cNvSpPr>
          <p:nvPr>
            <p:ph idx="1"/>
          </p:nvPr>
        </p:nvSpPr>
        <p:spPr/>
        <p:txBody>
          <a:bodyPr/>
          <a:lstStyle/>
          <a:p>
            <a:r>
              <a:rPr lang="en-GB" dirty="0"/>
              <a:t>Objective: Ensure safe storage and controlled access to data.</a:t>
            </a:r>
            <a:br>
              <a:rPr lang="en-GB" dirty="0"/>
            </a:br>
            <a:r>
              <a:rPr lang="en-GB" dirty="0"/>
              <a:t>• Store client records securely using OneDrive or SharePoint</a:t>
            </a:r>
            <a:br>
              <a:rPr lang="en-GB" dirty="0"/>
            </a:br>
            <a:r>
              <a:rPr lang="en-GB" dirty="0"/>
              <a:t>• Restrict access through role-based permissions</a:t>
            </a:r>
            <a:br>
              <a:rPr lang="en-GB" dirty="0"/>
            </a:br>
            <a:r>
              <a:rPr lang="en-GB" dirty="0"/>
              <a:t>• Carry out regular system backups to protect against data loss</a:t>
            </a:r>
            <a:br>
              <a:rPr lang="en-GB" dirty="0"/>
            </a:br>
            <a:br>
              <a:rPr lang="en-GB" dirty="0"/>
            </a:br>
            <a:r>
              <a:rPr lang="en-GB" dirty="0"/>
              <a:t>(NHS Digital, 2022)</a:t>
            </a:r>
          </a:p>
        </p:txBody>
      </p:sp>
    </p:spTree>
    <p:extLst>
      <p:ext uri="{BB962C8B-B14F-4D97-AF65-F5344CB8AC3E}">
        <p14:creationId xmlns:p14="http://schemas.microsoft.com/office/powerpoint/2010/main" val="17855991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15412-90C7-FC72-0D3B-D94CE40DC83B}"/>
              </a:ext>
            </a:extLst>
          </p:cNvPr>
          <p:cNvSpPr>
            <a:spLocks noGrp="1"/>
          </p:cNvSpPr>
          <p:nvPr>
            <p:ph type="title"/>
          </p:nvPr>
        </p:nvSpPr>
        <p:spPr/>
        <p:txBody>
          <a:bodyPr>
            <a:normAutofit fontScale="90000"/>
          </a:bodyPr>
          <a:lstStyle/>
          <a:p>
            <a:r>
              <a:rPr lang="en-GB" dirty="0"/>
              <a:t>Benefits for Greenfield Home Care Agency</a:t>
            </a:r>
          </a:p>
        </p:txBody>
      </p:sp>
      <p:sp>
        <p:nvSpPr>
          <p:cNvPr id="3" name="Content Placeholder 2">
            <a:extLst>
              <a:ext uri="{FF2B5EF4-FFF2-40B4-BE49-F238E27FC236}">
                <a16:creationId xmlns:a16="http://schemas.microsoft.com/office/drawing/2014/main" id="{4BD20E6B-E4BD-6B50-52C6-62FF39B9300A}"/>
              </a:ext>
            </a:extLst>
          </p:cNvPr>
          <p:cNvSpPr>
            <a:spLocks noGrp="1"/>
          </p:cNvSpPr>
          <p:nvPr>
            <p:ph idx="1"/>
          </p:nvPr>
        </p:nvSpPr>
        <p:spPr/>
        <p:txBody>
          <a:bodyPr/>
          <a:lstStyle/>
          <a:p>
            <a:r>
              <a:rPr lang="en-GB" dirty="0"/>
              <a:t>Protects confidential health and personal information</a:t>
            </a:r>
            <a:br>
              <a:rPr lang="en-GB" dirty="0"/>
            </a:br>
            <a:r>
              <a:rPr lang="en-GB" dirty="0"/>
              <a:t>• Reduces risk of cyber-attacks and data breaches</a:t>
            </a:r>
            <a:br>
              <a:rPr lang="en-GB" dirty="0"/>
            </a:br>
            <a:r>
              <a:rPr lang="en-GB" dirty="0"/>
              <a:t>• Improves staff confidence using digital systems</a:t>
            </a:r>
            <a:br>
              <a:rPr lang="en-GB" dirty="0"/>
            </a:br>
            <a:r>
              <a:rPr lang="en-GB" dirty="0"/>
              <a:t>• Supports secure communication between office staff and carers</a:t>
            </a:r>
            <a:br>
              <a:rPr lang="en-GB" dirty="0"/>
            </a:br>
            <a:r>
              <a:rPr lang="en-GB" dirty="0"/>
              <a:t>• Aligns with NHS and UK data protection standards</a:t>
            </a:r>
          </a:p>
        </p:txBody>
      </p:sp>
    </p:spTree>
    <p:extLst>
      <p:ext uri="{BB962C8B-B14F-4D97-AF65-F5344CB8AC3E}">
        <p14:creationId xmlns:p14="http://schemas.microsoft.com/office/powerpoint/2010/main" val="14116833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E01BE72-1209-29E7-892B-768FC46D1728}"/>
              </a:ext>
            </a:extLst>
          </p:cNvPr>
          <p:cNvSpPr txBox="1"/>
          <p:nvPr/>
        </p:nvSpPr>
        <p:spPr>
          <a:xfrm>
            <a:off x="3039836" y="605261"/>
            <a:ext cx="6112328" cy="559512"/>
          </a:xfrm>
          <a:prstGeom prst="rect">
            <a:avLst/>
          </a:prstGeom>
          <a:noFill/>
        </p:spPr>
        <p:txBody>
          <a:bodyPr wrap="square">
            <a:spAutoFit/>
          </a:bodyPr>
          <a:lstStyle/>
          <a:p>
            <a:pPr algn="ctr">
              <a:lnSpc>
                <a:spcPct val="115000"/>
              </a:lnSpc>
              <a:spcAft>
                <a:spcPts val="800"/>
              </a:spcAft>
              <a:buNone/>
            </a:pPr>
            <a:r>
              <a:rPr lang="en-GB" sz="2800" b="1" kern="100" dirty="0">
                <a:effectLst/>
                <a:latin typeface="Arial" panose="020B0604020202020204" pitchFamily="34" charset="0"/>
                <a:ea typeface="Aptos" panose="020B0004020202020204" pitchFamily="34" charset="0"/>
                <a:cs typeface="Times New Roman" panose="02020603050405020304" pitchFamily="18" charset="0"/>
              </a:rPr>
              <a:t>References</a:t>
            </a:r>
            <a:endParaRPr lang="en-GB" sz="2800" b="1"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72E8A42D-8A23-DB16-70F0-22726C3699E5}"/>
              </a:ext>
            </a:extLst>
          </p:cNvPr>
          <p:cNvSpPr txBox="1"/>
          <p:nvPr/>
        </p:nvSpPr>
        <p:spPr>
          <a:xfrm>
            <a:off x="783772" y="1370369"/>
            <a:ext cx="10450285" cy="4801314"/>
          </a:xfrm>
          <a:prstGeom prst="rect">
            <a:avLst/>
          </a:prstGeom>
          <a:noFill/>
        </p:spPr>
        <p:txBody>
          <a:bodyPr wrap="square" rtlCol="0">
            <a:spAutoFit/>
          </a:bodyPr>
          <a:lstStyle/>
          <a:p>
            <a:r>
              <a:rPr lang="en-GB" b="1" dirty="0" err="1">
                <a:latin typeface="Arial" panose="020B0604020202020204" pitchFamily="34" charset="0"/>
                <a:cs typeface="Arial" panose="020B0604020202020204" pitchFamily="34" charset="0"/>
              </a:rPr>
              <a:t>Aladwani</a:t>
            </a:r>
            <a:r>
              <a:rPr lang="en-GB" b="1" dirty="0">
                <a:latin typeface="Arial" panose="020B0604020202020204" pitchFamily="34" charset="0"/>
                <a:cs typeface="Arial" panose="020B0604020202020204" pitchFamily="34" charset="0"/>
              </a:rPr>
              <a:t>, T.</a:t>
            </a:r>
            <a:r>
              <a:rPr lang="en-GB" dirty="0">
                <a:latin typeface="Arial" panose="020B0604020202020204" pitchFamily="34" charset="0"/>
                <a:cs typeface="Arial" panose="020B0604020202020204" pitchFamily="34" charset="0"/>
              </a:rPr>
              <a:t> (2019) ‘Scheduling IoT healthcare tasks in fog computing based on their importance’, </a:t>
            </a:r>
            <a:r>
              <a:rPr lang="en-GB" i="1" dirty="0">
                <a:latin typeface="Arial" panose="020B0604020202020204" pitchFamily="34" charset="0"/>
                <a:cs typeface="Arial" panose="020B0604020202020204" pitchFamily="34" charset="0"/>
              </a:rPr>
              <a:t>Procedia Computer Science</a:t>
            </a:r>
            <a:r>
              <a:rPr lang="en-GB" dirty="0">
                <a:latin typeface="Arial" panose="020B0604020202020204" pitchFamily="34" charset="0"/>
                <a:cs typeface="Arial" panose="020B0604020202020204" pitchFamily="34" charset="0"/>
              </a:rPr>
              <a:t>, 163, pp. 560–569.</a:t>
            </a:r>
          </a:p>
          <a:p>
            <a:r>
              <a:rPr lang="en-GB" b="1" dirty="0">
                <a:latin typeface="Arial" panose="020B0604020202020204" pitchFamily="34" charset="0"/>
                <a:cs typeface="Arial" panose="020B0604020202020204" pitchFamily="34" charset="0"/>
              </a:rPr>
              <a:t>Baker, J.P., Goodboy, A.K., Bowman, N.D. and Wright, A.A.</a:t>
            </a:r>
            <a:r>
              <a:rPr lang="en-GB" dirty="0">
                <a:latin typeface="Arial" panose="020B0604020202020204" pitchFamily="34" charset="0"/>
                <a:cs typeface="Arial" panose="020B0604020202020204" pitchFamily="34" charset="0"/>
              </a:rPr>
              <a:t> (2018) ‘Does teaching with PowerPoint increase students' learning? A meta-analysis’, </a:t>
            </a:r>
            <a:r>
              <a:rPr lang="en-GB" i="1" dirty="0">
                <a:latin typeface="Arial" panose="020B0604020202020204" pitchFamily="34" charset="0"/>
                <a:cs typeface="Arial" panose="020B0604020202020204" pitchFamily="34" charset="0"/>
              </a:rPr>
              <a:t>Computers &amp; Education</a:t>
            </a:r>
            <a:r>
              <a:rPr lang="en-GB" dirty="0">
                <a:latin typeface="Arial" panose="020B0604020202020204" pitchFamily="34" charset="0"/>
                <a:cs typeface="Arial" panose="020B0604020202020204" pitchFamily="34" charset="0"/>
              </a:rPr>
              <a:t>, 126, pp. 376–387.</a:t>
            </a:r>
          </a:p>
          <a:p>
            <a:r>
              <a:rPr lang="en-GB" b="1" dirty="0">
                <a:latin typeface="Arial" panose="020B0604020202020204" pitchFamily="34" charset="0"/>
                <a:cs typeface="Arial" panose="020B0604020202020204" pitchFamily="34" charset="0"/>
              </a:rPr>
              <a:t>Das, S., Malik, A., Tripathy, S.K. and Sahoo, M.</a:t>
            </a:r>
            <a:r>
              <a:rPr lang="en-GB" dirty="0">
                <a:latin typeface="Arial" panose="020B0604020202020204" pitchFamily="34" charset="0"/>
                <a:cs typeface="Arial" panose="020B0604020202020204" pitchFamily="34" charset="0"/>
              </a:rPr>
              <a:t> (2025) ‘How to Improve the Quality of PowerPoint Presentation to Achieve Maximum Learning’, </a:t>
            </a:r>
            <a:r>
              <a:rPr lang="en-GB" i="1" dirty="0">
                <a:latin typeface="Arial" panose="020B0604020202020204" pitchFamily="34" charset="0"/>
                <a:cs typeface="Arial" panose="020B0604020202020204" pitchFamily="34" charset="0"/>
              </a:rPr>
              <a:t>Research and Reviews in </a:t>
            </a:r>
            <a:r>
              <a:rPr lang="en-GB" i="1" dirty="0" err="1">
                <a:latin typeface="Arial" panose="020B0604020202020204" pitchFamily="34" charset="0"/>
                <a:cs typeface="Arial" panose="020B0604020202020204" pitchFamily="34" charset="0"/>
              </a:rPr>
              <a:t>Pediatrics</a:t>
            </a:r>
            <a:r>
              <a:rPr lang="en-GB" dirty="0">
                <a:latin typeface="Arial" panose="020B0604020202020204" pitchFamily="34" charset="0"/>
                <a:cs typeface="Arial" panose="020B0604020202020204" pitchFamily="34" charset="0"/>
              </a:rPr>
              <a:t>, 26(2), pp. 31–36.</a:t>
            </a:r>
          </a:p>
          <a:p>
            <a:r>
              <a:rPr lang="en-GB" b="1" dirty="0">
                <a:latin typeface="Arial" panose="020B0604020202020204" pitchFamily="34" charset="0"/>
                <a:cs typeface="Arial" panose="020B0604020202020204" pitchFamily="34" charset="0"/>
              </a:rPr>
              <a:t>Information Commissioner’s Office</a:t>
            </a:r>
            <a:r>
              <a:rPr lang="en-GB" dirty="0">
                <a:latin typeface="Arial" panose="020B0604020202020204" pitchFamily="34" charset="0"/>
                <a:cs typeface="Arial" panose="020B0604020202020204" pitchFamily="34" charset="0"/>
              </a:rPr>
              <a:t> (2023) </a:t>
            </a:r>
            <a:r>
              <a:rPr lang="en-GB" i="1" dirty="0">
                <a:latin typeface="Arial" panose="020B0604020202020204" pitchFamily="34" charset="0"/>
                <a:cs typeface="Arial" panose="020B0604020202020204" pitchFamily="34" charset="0"/>
              </a:rPr>
              <a:t>Guide to data protection</a:t>
            </a:r>
            <a:r>
              <a:rPr lang="en-GB" dirty="0">
                <a:latin typeface="Arial" panose="020B0604020202020204" pitchFamily="34" charset="0"/>
                <a:cs typeface="Arial" panose="020B0604020202020204" pitchFamily="34" charset="0"/>
              </a:rPr>
              <a:t>. Available at: https://ico.org.uk (Accessed: 4 February 2026).</a:t>
            </a:r>
          </a:p>
          <a:p>
            <a:r>
              <a:rPr lang="en-GB" b="1" dirty="0" err="1">
                <a:latin typeface="Arial" panose="020B0604020202020204" pitchFamily="34" charset="0"/>
                <a:cs typeface="Arial" panose="020B0604020202020204" pitchFamily="34" charset="0"/>
              </a:rPr>
              <a:t>Kernbach</a:t>
            </a:r>
            <a:r>
              <a:rPr lang="en-GB" b="1" dirty="0">
                <a:latin typeface="Arial" panose="020B0604020202020204" pitchFamily="34" charset="0"/>
                <a:cs typeface="Arial" panose="020B0604020202020204" pitchFamily="34" charset="0"/>
              </a:rPr>
              <a:t>, S., Bresciani, S. and Eppler, M.J.</a:t>
            </a:r>
            <a:r>
              <a:rPr lang="en-GB" dirty="0">
                <a:latin typeface="Arial" panose="020B0604020202020204" pitchFamily="34" charset="0"/>
                <a:cs typeface="Arial" panose="020B0604020202020204" pitchFamily="34" charset="0"/>
              </a:rPr>
              <a:t> (2015) ‘Slip-sliding-away: A review of the literature on the constraining qualities of PowerPoint’, </a:t>
            </a:r>
            <a:r>
              <a:rPr lang="en-GB" i="1" dirty="0">
                <a:latin typeface="Arial" panose="020B0604020202020204" pitchFamily="34" charset="0"/>
                <a:cs typeface="Arial" panose="020B0604020202020204" pitchFamily="34" charset="0"/>
              </a:rPr>
              <a:t>Business and Professional Communication Quarterly</a:t>
            </a:r>
            <a:r>
              <a:rPr lang="en-GB" dirty="0">
                <a:latin typeface="Arial" panose="020B0604020202020204" pitchFamily="34" charset="0"/>
                <a:cs typeface="Arial" panose="020B0604020202020204" pitchFamily="34" charset="0"/>
              </a:rPr>
              <a:t>, 78(3), pp. 292–313.</a:t>
            </a:r>
          </a:p>
          <a:p>
            <a:r>
              <a:rPr lang="en-GB" b="1" dirty="0">
                <a:latin typeface="Arial" panose="020B0604020202020204" pitchFamily="34" charset="0"/>
                <a:cs typeface="Arial" panose="020B0604020202020204" pitchFamily="34" charset="0"/>
              </a:rPr>
              <a:t>Mahat, N., Fadzil, M.N.M., </a:t>
            </a:r>
            <a:r>
              <a:rPr lang="en-GB" b="1" dirty="0" err="1">
                <a:latin typeface="Arial" panose="020B0604020202020204" pitchFamily="34" charset="0"/>
                <a:cs typeface="Arial" panose="020B0604020202020204" pitchFamily="34" charset="0"/>
              </a:rPr>
              <a:t>Raseli</a:t>
            </a:r>
            <a:r>
              <a:rPr lang="en-GB" b="1" dirty="0">
                <a:latin typeface="Arial" panose="020B0604020202020204" pitchFamily="34" charset="0"/>
                <a:cs typeface="Arial" panose="020B0604020202020204" pitchFamily="34" charset="0"/>
              </a:rPr>
              <a:t>, S.S. and Ibrahim, I.</a:t>
            </a:r>
            <a:r>
              <a:rPr lang="en-GB" dirty="0">
                <a:latin typeface="Arial" panose="020B0604020202020204" pitchFamily="34" charset="0"/>
                <a:cs typeface="Arial" panose="020B0604020202020204" pitchFamily="34" charset="0"/>
              </a:rPr>
              <a:t> (2022) ‘The use of Microsoft 365 in organisation information management’, </a:t>
            </a:r>
            <a:r>
              <a:rPr lang="en-GB" i="1" dirty="0">
                <a:latin typeface="Arial" panose="020B0604020202020204" pitchFamily="34" charset="0"/>
                <a:cs typeface="Arial" panose="020B0604020202020204" pitchFamily="34" charset="0"/>
              </a:rPr>
              <a:t>Advances in Business Research International Journal</a:t>
            </a:r>
            <a:r>
              <a:rPr lang="en-GB" dirty="0">
                <a:latin typeface="Arial" panose="020B0604020202020204" pitchFamily="34" charset="0"/>
                <a:cs typeface="Arial" panose="020B0604020202020204" pitchFamily="34" charset="0"/>
              </a:rPr>
              <a:t>, 8(2), pp. 1–9.</a:t>
            </a:r>
          </a:p>
          <a:p>
            <a:r>
              <a:rPr lang="en-GB" b="1" dirty="0">
                <a:latin typeface="Arial" panose="020B0604020202020204" pitchFamily="34" charset="0"/>
                <a:cs typeface="Arial" panose="020B0604020202020204" pitchFamily="34" charset="0"/>
              </a:rPr>
              <a:t>Microsoft</a:t>
            </a:r>
            <a:r>
              <a:rPr lang="en-GB" dirty="0">
                <a:latin typeface="Arial" panose="020B0604020202020204" pitchFamily="34" charset="0"/>
                <a:cs typeface="Arial" panose="020B0604020202020204" pitchFamily="34" charset="0"/>
              </a:rPr>
              <a:t> (2023) </a:t>
            </a:r>
            <a:r>
              <a:rPr lang="en-GB" i="1" dirty="0">
                <a:latin typeface="Arial" panose="020B0604020202020204" pitchFamily="34" charset="0"/>
                <a:cs typeface="Arial" panose="020B0604020202020204" pitchFamily="34" charset="0"/>
              </a:rPr>
              <a:t>Microsoft Teams: overview and capabilities</a:t>
            </a:r>
            <a:r>
              <a:rPr lang="en-GB" dirty="0">
                <a:latin typeface="Arial" panose="020B0604020202020204" pitchFamily="34" charset="0"/>
                <a:cs typeface="Arial" panose="020B0604020202020204" pitchFamily="34" charset="0"/>
              </a:rPr>
              <a:t>. Available at: https://www.microsoft.com (Accessed: 4 February 2026).</a:t>
            </a:r>
          </a:p>
        </p:txBody>
      </p:sp>
    </p:spTree>
    <p:extLst>
      <p:ext uri="{BB962C8B-B14F-4D97-AF65-F5344CB8AC3E}">
        <p14:creationId xmlns:p14="http://schemas.microsoft.com/office/powerpoint/2010/main" val="5166722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6910287-97D4-DB37-602C-C005B87D3570}"/>
              </a:ext>
            </a:extLst>
          </p:cNvPr>
          <p:cNvSpPr txBox="1"/>
          <p:nvPr/>
        </p:nvSpPr>
        <p:spPr>
          <a:xfrm>
            <a:off x="914400" y="1175657"/>
            <a:ext cx="10297886" cy="5078313"/>
          </a:xfrm>
          <a:prstGeom prst="rect">
            <a:avLst/>
          </a:prstGeom>
          <a:noFill/>
        </p:spPr>
        <p:txBody>
          <a:bodyPr wrap="square" rtlCol="0">
            <a:spAutoFit/>
          </a:bodyPr>
          <a:lstStyle/>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Microsoft</a:t>
            </a:r>
            <a:r>
              <a:rPr lang="en-GB" dirty="0">
                <a:latin typeface="Arial" panose="020B0604020202020204" pitchFamily="34" charset="0"/>
                <a:cs typeface="Arial" panose="020B0604020202020204" pitchFamily="34" charset="0"/>
              </a:rPr>
              <a:t> (2024) </a:t>
            </a:r>
            <a:r>
              <a:rPr lang="en-GB" i="1" dirty="0">
                <a:latin typeface="Arial" panose="020B0604020202020204" pitchFamily="34" charset="0"/>
                <a:cs typeface="Arial" panose="020B0604020202020204" pitchFamily="34" charset="0"/>
              </a:rPr>
              <a:t>Security features in Microsoft 365</a:t>
            </a:r>
            <a:r>
              <a:rPr lang="en-GB" dirty="0">
                <a:latin typeface="Arial" panose="020B0604020202020204" pitchFamily="34" charset="0"/>
                <a:cs typeface="Arial" panose="020B0604020202020204" pitchFamily="34" charset="0"/>
              </a:rPr>
              <a:t>. Available at: https://learn.microsoft.com (Accessed: 4 February 2026).</a:t>
            </a: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Miller, A.</a:t>
            </a:r>
            <a:r>
              <a:rPr lang="en-GB" dirty="0">
                <a:latin typeface="Arial" panose="020B0604020202020204" pitchFamily="34" charset="0"/>
                <a:cs typeface="Arial" panose="020B0604020202020204" pitchFamily="34" charset="0"/>
              </a:rPr>
              <a:t> (2020) ‘Digital collaboration tools in health and social care’, </a:t>
            </a:r>
            <a:r>
              <a:rPr lang="en-GB" i="1" dirty="0">
                <a:latin typeface="Arial" panose="020B0604020202020204" pitchFamily="34" charset="0"/>
                <a:cs typeface="Arial" panose="020B0604020202020204" pitchFamily="34" charset="0"/>
              </a:rPr>
              <a:t>Journal of Care Management</a:t>
            </a:r>
            <a:r>
              <a:rPr lang="en-GB" dirty="0">
                <a:latin typeface="Arial" panose="020B0604020202020204" pitchFamily="34" charset="0"/>
                <a:cs typeface="Arial" panose="020B0604020202020204" pitchFamily="34" charset="0"/>
              </a:rPr>
              <a:t>, 12(3), pp. 45–52.</a:t>
            </a:r>
          </a:p>
          <a:p>
            <a:r>
              <a:rPr lang="en-GB" b="1" dirty="0">
                <a:latin typeface="Arial" panose="020B0604020202020204" pitchFamily="34" charset="0"/>
                <a:cs typeface="Arial" panose="020B0604020202020204" pitchFamily="34" charset="0"/>
              </a:rPr>
              <a:t>NHS</a:t>
            </a:r>
            <a:r>
              <a:rPr lang="en-GB" dirty="0">
                <a:latin typeface="Arial" panose="020B0604020202020204" pitchFamily="34" charset="0"/>
                <a:cs typeface="Arial" panose="020B0604020202020204" pitchFamily="34" charset="0"/>
              </a:rPr>
              <a:t> (2022) </a:t>
            </a:r>
            <a:r>
              <a:rPr lang="en-GB" i="1" dirty="0">
                <a:latin typeface="Arial" panose="020B0604020202020204" pitchFamily="34" charset="0"/>
                <a:cs typeface="Arial" panose="020B0604020202020204" pitchFamily="34" charset="0"/>
              </a:rPr>
              <a:t>Data security and protection toolkit</a:t>
            </a:r>
            <a:r>
              <a:rPr lang="en-GB" dirty="0">
                <a:latin typeface="Arial" panose="020B0604020202020204" pitchFamily="34" charset="0"/>
                <a:cs typeface="Arial" panose="020B0604020202020204" pitchFamily="34" charset="0"/>
              </a:rPr>
              <a:t>. Available at: https://www.dsptoolkit.nhs.uk (Accessed: 4 February 2026).</a:t>
            </a:r>
          </a:p>
          <a:p>
            <a:r>
              <a:rPr lang="en-GB" b="1" dirty="0">
                <a:latin typeface="Arial" panose="020B0604020202020204" pitchFamily="34" charset="0"/>
                <a:cs typeface="Arial" panose="020B0604020202020204" pitchFamily="34" charset="0"/>
              </a:rPr>
              <a:t>NHS</a:t>
            </a:r>
            <a:r>
              <a:rPr lang="en-GB" dirty="0">
                <a:latin typeface="Arial" panose="020B0604020202020204" pitchFamily="34" charset="0"/>
                <a:cs typeface="Arial" panose="020B0604020202020204" pitchFamily="34" charset="0"/>
              </a:rPr>
              <a:t> (2023) </a:t>
            </a:r>
            <a:r>
              <a:rPr lang="en-GB" i="1" dirty="0">
                <a:latin typeface="Arial" panose="020B0604020202020204" pitchFamily="34" charset="0"/>
                <a:cs typeface="Arial" panose="020B0604020202020204" pitchFamily="34" charset="0"/>
              </a:rPr>
              <a:t>Cyber security awareness for staff</a:t>
            </a:r>
            <a:r>
              <a:rPr lang="en-GB" dirty="0">
                <a:latin typeface="Arial" panose="020B0604020202020204" pitchFamily="34" charset="0"/>
                <a:cs typeface="Arial" panose="020B0604020202020204" pitchFamily="34" charset="0"/>
              </a:rPr>
              <a:t>. Available at: https://www.nhs.uk (Accessed: 4 February 2026).</a:t>
            </a:r>
          </a:p>
          <a:p>
            <a:r>
              <a:rPr lang="en-GB" b="1" dirty="0">
                <a:latin typeface="Arial" panose="020B0604020202020204" pitchFamily="34" charset="0"/>
                <a:cs typeface="Arial" panose="020B0604020202020204" pitchFamily="34" charset="0"/>
              </a:rPr>
              <a:t>Parsons, K. et al.</a:t>
            </a:r>
            <a:r>
              <a:rPr lang="en-GB" dirty="0">
                <a:latin typeface="Arial" panose="020B0604020202020204" pitchFamily="34" charset="0"/>
                <a:cs typeface="Arial" panose="020B0604020202020204" pitchFamily="34" charset="0"/>
              </a:rPr>
              <a:t> (2017) ‘The human aspects of information security’, </a:t>
            </a:r>
            <a:r>
              <a:rPr lang="en-GB" i="1" dirty="0">
                <a:latin typeface="Arial" panose="020B0604020202020204" pitchFamily="34" charset="0"/>
                <a:cs typeface="Arial" panose="020B0604020202020204" pitchFamily="34" charset="0"/>
              </a:rPr>
              <a:t>Computers &amp; Security</a:t>
            </a:r>
            <a:r>
              <a:rPr lang="en-GB" dirty="0">
                <a:latin typeface="Arial" panose="020B0604020202020204" pitchFamily="34" charset="0"/>
                <a:cs typeface="Arial" panose="020B0604020202020204" pitchFamily="34" charset="0"/>
              </a:rPr>
              <a:t>, 68, pp. 208–220.</a:t>
            </a:r>
          </a:p>
          <a:p>
            <a:r>
              <a:rPr lang="en-GB" b="1" dirty="0">
                <a:latin typeface="Arial" panose="020B0604020202020204" pitchFamily="34" charset="0"/>
                <a:cs typeface="Arial" panose="020B0604020202020204" pitchFamily="34" charset="0"/>
              </a:rPr>
              <a:t>Richter, S.</a:t>
            </a:r>
            <a:r>
              <a:rPr lang="en-GB" dirty="0">
                <a:latin typeface="Arial" panose="020B0604020202020204" pitchFamily="34" charset="0"/>
                <a:cs typeface="Arial" panose="020B0604020202020204" pitchFamily="34" charset="0"/>
              </a:rPr>
              <a:t> (2022) ‘Improving workplace communication through digital platforms’, </a:t>
            </a:r>
            <a:r>
              <a:rPr lang="en-GB" i="1" dirty="0">
                <a:latin typeface="Arial" panose="020B0604020202020204" pitchFamily="34" charset="0"/>
                <a:cs typeface="Arial" panose="020B0604020202020204" pitchFamily="34" charset="0"/>
              </a:rPr>
              <a:t>International Journal of Digital Workplaces</a:t>
            </a:r>
            <a:r>
              <a:rPr lang="en-GB" dirty="0">
                <a:latin typeface="Arial" panose="020B0604020202020204" pitchFamily="34" charset="0"/>
                <a:cs typeface="Arial" panose="020B0604020202020204" pitchFamily="34" charset="0"/>
              </a:rPr>
              <a:t>, 8(1), pp. 22–34.</a:t>
            </a:r>
          </a:p>
          <a:p>
            <a:r>
              <a:rPr lang="en-GB" b="1" dirty="0" err="1">
                <a:latin typeface="Arial" panose="020B0604020202020204" pitchFamily="34" charset="0"/>
                <a:cs typeface="Arial" panose="020B0604020202020204" pitchFamily="34" charset="0"/>
              </a:rPr>
              <a:t>Rosyiddin</a:t>
            </a:r>
            <a:r>
              <a:rPr lang="en-GB" b="1" dirty="0">
                <a:latin typeface="Arial" panose="020B0604020202020204" pitchFamily="34" charset="0"/>
                <a:cs typeface="Arial" panose="020B0604020202020204" pitchFamily="34" charset="0"/>
              </a:rPr>
              <a:t>, A.A.Z., </a:t>
            </a:r>
            <a:r>
              <a:rPr lang="en-GB" b="1" dirty="0" err="1">
                <a:latin typeface="Arial" panose="020B0604020202020204" pitchFamily="34" charset="0"/>
                <a:cs typeface="Arial" panose="020B0604020202020204" pitchFamily="34" charset="0"/>
              </a:rPr>
              <a:t>Fiqih</a:t>
            </a:r>
            <a:r>
              <a:rPr lang="en-GB" b="1" dirty="0">
                <a:latin typeface="Arial" panose="020B0604020202020204" pitchFamily="34" charset="0"/>
                <a:cs typeface="Arial" panose="020B0604020202020204" pitchFamily="34" charset="0"/>
              </a:rPr>
              <a:t>, A., </a:t>
            </a:r>
            <a:r>
              <a:rPr lang="en-GB" b="1" dirty="0" err="1">
                <a:latin typeface="Arial" panose="020B0604020202020204" pitchFamily="34" charset="0"/>
                <a:cs typeface="Arial" panose="020B0604020202020204" pitchFamily="34" charset="0"/>
              </a:rPr>
              <a:t>Nugraha</a:t>
            </a:r>
            <a:r>
              <a:rPr lang="en-GB" b="1" dirty="0">
                <a:latin typeface="Arial" panose="020B0604020202020204" pitchFamily="34" charset="0"/>
                <a:cs typeface="Arial" panose="020B0604020202020204" pitchFamily="34" charset="0"/>
              </a:rPr>
              <a:t>, H., </a:t>
            </a:r>
            <a:r>
              <a:rPr lang="en-GB" b="1" dirty="0" err="1">
                <a:latin typeface="Arial" panose="020B0604020202020204" pitchFamily="34" charset="0"/>
                <a:cs typeface="Arial" panose="020B0604020202020204" pitchFamily="34" charset="0"/>
              </a:rPr>
              <a:t>Hadiapurwa</a:t>
            </a:r>
            <a:r>
              <a:rPr lang="en-GB" b="1" dirty="0">
                <a:latin typeface="Arial" panose="020B0604020202020204" pitchFamily="34" charset="0"/>
                <a:cs typeface="Arial" panose="020B0604020202020204" pitchFamily="34" charset="0"/>
              </a:rPr>
              <a:t>, A. and Komara, D.A.</a:t>
            </a:r>
            <a:r>
              <a:rPr lang="en-GB" dirty="0">
                <a:latin typeface="Arial" panose="020B0604020202020204" pitchFamily="34" charset="0"/>
                <a:cs typeface="Arial" panose="020B0604020202020204" pitchFamily="34" charset="0"/>
              </a:rPr>
              <a:t> (2023) ‘The effect of interactive PowerPoint media design on student learning interests’, </a:t>
            </a:r>
            <a:r>
              <a:rPr lang="en-GB" i="1" dirty="0" err="1">
                <a:latin typeface="Arial" panose="020B0604020202020204" pitchFamily="34" charset="0"/>
                <a:cs typeface="Arial" panose="020B0604020202020204" pitchFamily="34" charset="0"/>
              </a:rPr>
              <a:t>Edcomtech</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Jurnal</a:t>
            </a:r>
            <a:r>
              <a:rPr lang="en-GB" i="1" dirty="0">
                <a:latin typeface="Arial" panose="020B0604020202020204" pitchFamily="34" charset="0"/>
                <a:cs typeface="Arial" panose="020B0604020202020204" pitchFamily="34" charset="0"/>
              </a:rPr>
              <a:t> Kajian </a:t>
            </a:r>
            <a:r>
              <a:rPr lang="en-GB" i="1" dirty="0" err="1">
                <a:latin typeface="Arial" panose="020B0604020202020204" pitchFamily="34" charset="0"/>
                <a:cs typeface="Arial" panose="020B0604020202020204" pitchFamily="34" charset="0"/>
              </a:rPr>
              <a:t>Teknologi</a:t>
            </a:r>
            <a:r>
              <a:rPr lang="en-GB" i="1" dirty="0">
                <a:latin typeface="Arial" panose="020B0604020202020204" pitchFamily="34" charset="0"/>
                <a:cs typeface="Arial" panose="020B0604020202020204" pitchFamily="34" charset="0"/>
              </a:rPr>
              <a:t> Pendidikan</a:t>
            </a:r>
            <a:r>
              <a:rPr lang="en-GB" dirty="0">
                <a:latin typeface="Arial" panose="020B0604020202020204" pitchFamily="34" charset="0"/>
                <a:cs typeface="Arial" panose="020B0604020202020204" pitchFamily="34" charset="0"/>
              </a:rPr>
              <a:t>, 8(1), pp. 12–24.</a:t>
            </a:r>
          </a:p>
          <a:p>
            <a:r>
              <a:rPr lang="en-GB" b="1" dirty="0">
                <a:latin typeface="Arial" panose="020B0604020202020204" pitchFamily="34" charset="0"/>
                <a:cs typeface="Arial" panose="020B0604020202020204" pitchFamily="34" charset="0"/>
              </a:rPr>
              <a:t>Serrano, D., Clarke, J. and Patel, R.</a:t>
            </a:r>
            <a:r>
              <a:rPr lang="en-GB" dirty="0">
                <a:latin typeface="Arial" panose="020B0604020202020204" pitchFamily="34" charset="0"/>
                <a:cs typeface="Arial" panose="020B0604020202020204" pitchFamily="34" charset="0"/>
              </a:rPr>
              <a:t> (2021) ‘Adoption of digital tools in community care settings’, </a:t>
            </a:r>
            <a:r>
              <a:rPr lang="en-GB" i="1" dirty="0">
                <a:latin typeface="Arial" panose="020B0604020202020204" pitchFamily="34" charset="0"/>
                <a:cs typeface="Arial" panose="020B0604020202020204" pitchFamily="34" charset="0"/>
              </a:rPr>
              <a:t>Health Informatics Review</a:t>
            </a:r>
            <a:r>
              <a:rPr lang="en-GB" dirty="0">
                <a:latin typeface="Arial" panose="020B0604020202020204" pitchFamily="34" charset="0"/>
                <a:cs typeface="Arial" panose="020B0604020202020204" pitchFamily="34" charset="0"/>
              </a:rPr>
              <a:t>, 15(2), pp. 67–79.</a:t>
            </a:r>
          </a:p>
        </p:txBody>
      </p:sp>
    </p:spTree>
    <p:extLst>
      <p:ext uri="{BB962C8B-B14F-4D97-AF65-F5344CB8AC3E}">
        <p14:creationId xmlns:p14="http://schemas.microsoft.com/office/powerpoint/2010/main" val="252814832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5" ma:contentTypeDescription="Create a new document." ma:contentTypeScope="" ma:versionID="86d908a020bed1020c59c9e91bdf40e7">
  <xsd:schema xmlns:xsd="http://www.w3.org/2001/XMLSchema" xmlns:xs="http://www.w3.org/2001/XMLSchema" xmlns:p="http://schemas.microsoft.com/office/2006/metadata/properties" xmlns:ns3="21f98238-5914-40fc-b2db-49ce196065c9" targetNamespace="http://schemas.microsoft.com/office/2006/metadata/properties" ma:root="true" ma:fieldsID="358d6e82da15e00e7494ab3de47ef57c"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Props1.xml><?xml version="1.0" encoding="utf-8"?>
<ds:datastoreItem xmlns:ds="http://schemas.openxmlformats.org/officeDocument/2006/customXml" ds:itemID="{1690873C-A057-4A65-96C2-A7EFF83C4E2F}">
  <ds:schemaRefs>
    <ds:schemaRef ds:uri="http://schemas.microsoft.com/sharepoint/v3/contenttype/forms"/>
  </ds:schemaRefs>
</ds:datastoreItem>
</file>

<file path=customXml/itemProps2.xml><?xml version="1.0" encoding="utf-8"?>
<ds:datastoreItem xmlns:ds="http://schemas.openxmlformats.org/officeDocument/2006/customXml" ds:itemID="{50BD8A1A-EE9C-4FD3-BC93-B10900358811}">
  <ds:schemaRefs>
    <ds:schemaRef ds:uri="http://schemas.microsoft.com/office/2006/metadata/contentType"/>
    <ds:schemaRef ds:uri="http://schemas.microsoft.com/office/2006/metadata/properties/metaAttributes"/>
    <ds:schemaRef ds:uri="http://www.w3.org/2000/xmlns/"/>
    <ds:schemaRef ds:uri="http://www.w3.org/2001/XMLSchema"/>
    <ds:schemaRef ds:uri="21f98238-5914-40fc-b2db-49ce196065c9"/>
  </ds:schemaRefs>
</ds:datastoreItem>
</file>

<file path=customXml/itemProps3.xml><?xml version="1.0" encoding="utf-8"?>
<ds:datastoreItem xmlns:ds="http://schemas.openxmlformats.org/officeDocument/2006/customXml" ds:itemID="{DEB86D6B-5309-45B1-960C-C844CEB5C71F}">
  <ds:schemaRefs>
    <ds:schemaRef ds:uri="http://schemas.microsoft.com/office/2006/metadata/properties"/>
    <ds:schemaRef ds:uri="http://www.w3.org/2000/xmlns/"/>
    <ds:schemaRef ds:uri="21f98238-5914-40fc-b2db-49ce196065c9"/>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Organic</Template>
  <TotalTime>411</TotalTime>
  <Words>2249</Words>
  <Application>Microsoft Office PowerPoint</Application>
  <PresentationFormat>Widescreen</PresentationFormat>
  <Paragraphs>120</Paragraphs>
  <Slides>20</Slides>
  <Notes>8</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Organic</vt:lpstr>
      <vt:lpstr>PowerPoint Presentation</vt:lpstr>
      <vt:lpstr>Introduction</vt:lpstr>
      <vt:lpstr>Current Scheduling Method</vt:lpstr>
      <vt:lpstr>How Powerpoint Improves Efficiency</vt:lpstr>
      <vt:lpstr>Benefits and Limitaitons</vt:lpstr>
      <vt:lpstr>Conclusion</vt:lpstr>
      <vt:lpstr>PowerPoint Presentation</vt:lpstr>
      <vt:lpstr>PowerPoint Presentation</vt:lpstr>
      <vt:lpstr>PowerPoint Presentation</vt:lpstr>
      <vt:lpstr>PowerPoint Presentation</vt:lpstr>
      <vt:lpstr>PowerPoint Presentation</vt:lpstr>
      <vt:lpstr>PowerPoint Presentation</vt:lpstr>
      <vt:lpstr>Digital Safety Action Plan</vt:lpstr>
      <vt:lpstr>Goal 1 – Secure Access</vt:lpstr>
      <vt:lpstr>Goal 2 – Email Awareness</vt:lpstr>
      <vt:lpstr>Goal 3 – Data Management</vt:lpstr>
      <vt:lpstr>Goal 4 – Confidentiality and Compliance</vt:lpstr>
      <vt:lpstr>Benefits for Greenfield Home Care Agency</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Azhda Ali (2436859)</dc:creator>
  <cp:lastModifiedBy>cristina stoiculescu</cp:lastModifiedBy>
  <cp:revision>25</cp:revision>
  <dcterms:created xsi:type="dcterms:W3CDTF">2026-02-01T12:56:25Z</dcterms:created>
  <dcterms:modified xsi:type="dcterms:W3CDTF">2026-02-13T15:05:38Z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