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9" autoAdjust="0"/>
    <p:restoredTop sz="94660"/>
  </p:normalViewPr>
  <p:slideViewPr>
    <p:cSldViewPr snapToGrid="0">
      <p:cViewPr varScale="1">
        <p:scale>
          <a:sx n="90" d="100"/>
          <a:sy n="90" d="100"/>
        </p:scale>
        <p:origin x="12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53C13-5762-49A9-8C2A-890BB48128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629179-6527-4FF8-8CDA-3A48DF7C84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2F9B2F-94E4-4512-A3BA-16A5E0E08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156EE-F3F6-47B7-A43C-F2C3906D52CB}" type="datetimeFigureOut">
              <a:rPr lang="en-GB" smtClean="0"/>
              <a:t>09/12/2020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0DE87C-0965-491C-8261-BD245C183E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4D5D3F-CA3D-4393-BC54-350C9EE3F5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4796F-DC44-4DC9-AA67-182DEA4E2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8460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641EC-BC26-4370-8231-19627DC4B8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2526BD-C448-4EF9-81CE-58A215E787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E07E1B-EE54-4DE6-9AC1-BA6105C77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156EE-F3F6-47B7-A43C-F2C3906D52CB}" type="datetimeFigureOut">
              <a:rPr lang="en-GB" smtClean="0"/>
              <a:t>09/12/2020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B807FE-5373-4747-A92F-F330B28B7D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206643-E1B7-4BDB-A544-DBCA27081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4796F-DC44-4DC9-AA67-182DEA4E2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4704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E5627-3D13-4504-A2CB-651465B0B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92CFE3-E19B-4E82-9603-51682AF659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02897D-D5A5-43C3-B9F8-3238C235C3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156EE-F3F6-47B7-A43C-F2C3906D52CB}" type="datetimeFigureOut">
              <a:rPr lang="en-GB" smtClean="0"/>
              <a:t>09/12/2020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0D0562-DA98-478C-84D7-BA70F669A2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3D3F8D-F5F3-4E60-974F-3BDCAE42B9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4796F-DC44-4DC9-AA67-182DEA4E2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6873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F0785-CFBD-447D-8F62-106FA82A7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B1B868-8727-409A-98E3-1D96AEE192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0154CC-A986-44C4-A9EB-A241F67D4D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D5E303-DB95-46E5-894A-BBBDE1787F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156EE-F3F6-47B7-A43C-F2C3906D52CB}" type="datetimeFigureOut">
              <a:rPr lang="en-GB" smtClean="0"/>
              <a:t>09/12/2020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70304A-5380-4543-9346-71A66D417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3E8A29-D24F-4070-9829-62A1468458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4796F-DC44-4DC9-AA67-182DEA4E2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881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1F9AFA-5A4D-4D91-B455-10304409F2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C62016-93F0-448C-B530-0135FCA1BC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C5BE79-2E10-4B99-A207-0D10E5ACEF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28F22A5-C9F3-4ACE-94D7-D4A6BE0A5D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B61A98-F13C-4149-80F5-6FAA92723E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347A537-8961-4599-A126-2588963D36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156EE-F3F6-47B7-A43C-F2C3906D52CB}" type="datetimeFigureOut">
              <a:rPr lang="en-GB" smtClean="0"/>
              <a:t>09/12/2020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0EC584-A66B-40BD-B096-A9E79376D3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874295-10D8-4698-AB63-773F5B8433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4796F-DC44-4DC9-AA67-182DEA4E2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562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455B3-246D-44A3-9981-8DCDFC44B2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419D63-F68A-4439-A052-DF55779F69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156EE-F3F6-47B7-A43C-F2C3906D52CB}" type="datetimeFigureOut">
              <a:rPr lang="en-GB" smtClean="0"/>
              <a:t>09/12/2020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294CC8-88BF-4949-B6DC-8617D67C01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CFB9B9-6B56-413C-8001-0CB3B8052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4796F-DC44-4DC9-AA67-182DEA4E2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8579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8C76B9E-FBDF-40B8-B2E4-4D710CBC1D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156EE-F3F6-47B7-A43C-F2C3906D52CB}" type="datetimeFigureOut">
              <a:rPr lang="en-GB" smtClean="0"/>
              <a:t>09/12/2020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67A815D-3D96-4D83-B5CC-55C213A198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66A466-1E06-459B-BC22-702D542182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4796F-DC44-4DC9-AA67-182DEA4E2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4350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3C909-70A9-417F-8523-87543B246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A4C2D8-39EF-40C1-925E-ED821EFD24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C36C64-2F98-43AD-9925-176AA1A593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3E2A9F-FC29-42F6-B319-28EC356A75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156EE-F3F6-47B7-A43C-F2C3906D52CB}" type="datetimeFigureOut">
              <a:rPr lang="en-GB" smtClean="0"/>
              <a:t>09/12/2020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D3A3E9-8AA9-44EE-85E4-2FD62711BB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9A5219-1BBD-4B08-8EDC-34759FB62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4796F-DC44-4DC9-AA67-182DEA4E2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3355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16A98-1172-4F05-8361-C30D199986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5FEA5C3-E95B-4C6D-AC6B-7BE23E5A1FC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E490F0-F4BA-4C81-AB1A-6FA603D775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D80AE7-C50E-4988-AFF9-046C4EB8DF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156EE-F3F6-47B7-A43C-F2C3906D52CB}" type="datetimeFigureOut">
              <a:rPr lang="en-GB" smtClean="0"/>
              <a:t>09/12/2020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E5890E-3BE2-421F-A2F7-12C5024ADC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7C6960-72F7-4AE5-9775-30CBD55B51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4796F-DC44-4DC9-AA67-182DEA4E2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431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4D3B8-B56D-439E-9C95-3324183BEC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C8EB51-1866-4373-806F-3D0AB627F5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03319C-D01B-466A-9788-1D224147FE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156EE-F3F6-47B7-A43C-F2C3906D52CB}" type="datetimeFigureOut">
              <a:rPr lang="en-GB" smtClean="0"/>
              <a:t>09/12/2020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9C8CB1-F4C6-4D4B-9879-9FC644274C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C225C1-C79C-4CE0-B51D-7A96EBB0F0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4796F-DC44-4DC9-AA67-182DEA4E2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113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9436159-F012-4EBA-9BE0-E5144CB08E4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E7A651-1D02-433A-B4A0-2FA784023F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61155-E5DD-4F21-BE09-D7D559AF60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156EE-F3F6-47B7-A43C-F2C3906D52CB}" type="datetimeFigureOut">
              <a:rPr lang="en-GB" smtClean="0"/>
              <a:t>09/12/2020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4665C6-580F-4BCA-8992-B85928A522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C543D8-95C5-4BAF-BBAA-6ED52CB0D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4796F-DC44-4DC9-AA67-182DEA4E2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3389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71F9071-44CE-4792-9DB9-9841035091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5C44C5-A1A5-4B33-A072-79B630B37A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609454-C586-489A-8FAC-235F576CD2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9156EE-F3F6-47B7-A43C-F2C3906D52CB}" type="datetimeFigureOut">
              <a:rPr lang="en-GB" smtClean="0"/>
              <a:t>09/12/2020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541DAF-9EBC-4708-86EB-42E303D0BB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DC3C26-52EE-42B5-A9BB-DF426369DC9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F4796F-DC44-4DC9-AA67-182DEA4E2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363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7B70B-C71C-486E-B512-204AD2E5C98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Composition and Aggregation in C++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8F55A3-B55E-48A0-A7DD-FDDDCDB3977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5881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EA123-5396-4497-8B75-8C418ADF75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Composition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E8BB7-067F-4B7B-A2E5-6BBB238511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Objects are made of other objects. We’ve already  made objects composed of </a:t>
            </a:r>
            <a:r>
              <a:rPr lang="en-GB" dirty="0" err="1"/>
              <a:t>ints</a:t>
            </a:r>
            <a:r>
              <a:rPr lang="en-GB" dirty="0"/>
              <a:t> and floats. We could also have members that are user defined types – </a:t>
            </a:r>
            <a:r>
              <a:rPr lang="en-GB" dirty="0" err="1"/>
              <a:t>eg</a:t>
            </a:r>
            <a:r>
              <a:rPr lang="en-GB" dirty="0"/>
              <a:t> objects.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600" b="1" dirty="0"/>
              <a:t>So, we’ve been using composition already.</a:t>
            </a:r>
          </a:p>
          <a:p>
            <a:pPr marL="0" indent="0">
              <a:buNone/>
            </a:pPr>
            <a:r>
              <a:rPr lang="en-GB" sz="3600" dirty="0">
                <a:solidFill>
                  <a:srgbClr val="000000"/>
                </a:solidFill>
              </a:rPr>
              <a:t>B</a:t>
            </a:r>
            <a:r>
              <a:rPr lang="en-GB" sz="3600" b="0" i="0" dirty="0">
                <a:solidFill>
                  <a:srgbClr val="000000"/>
                </a:solidFill>
                <a:effectLst/>
              </a:rPr>
              <a:t>uilding complex objects from simpler ones is called </a:t>
            </a:r>
            <a:r>
              <a:rPr lang="en-GB" sz="3600" b="1" i="0" dirty="0">
                <a:solidFill>
                  <a:srgbClr val="000000"/>
                </a:solidFill>
                <a:effectLst/>
              </a:rPr>
              <a:t>object composition</a:t>
            </a:r>
            <a:r>
              <a:rPr lang="en-GB" sz="3600" b="0" i="0" dirty="0">
                <a:solidFill>
                  <a:srgbClr val="000000"/>
                </a:solidFill>
                <a:effectLst/>
              </a:rPr>
              <a:t>.</a:t>
            </a:r>
            <a:endParaRPr lang="en-GB" sz="3600" b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95091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29162-921B-4235-8663-AE7395BFCF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Two types exist:</a:t>
            </a:r>
            <a:br>
              <a:rPr lang="en-GB" dirty="0"/>
            </a:br>
            <a:r>
              <a:rPr lang="en-GB" dirty="0"/>
              <a:t>Composition and Aggregation</a:t>
            </a:r>
            <a:br>
              <a:rPr lang="en-GB" dirty="0"/>
            </a:br>
            <a:r>
              <a:rPr lang="en-GB" dirty="0"/>
              <a:t>Both have a “has a”  relationship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8B4A1F-DAB5-4317-B272-D168D9DDB8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712" y="2141537"/>
            <a:ext cx="10515600" cy="4351338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To qualify as a </a:t>
            </a:r>
            <a:r>
              <a:rPr lang="en-GB" b="1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composition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, an object and a part must have the following relationship: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The part (member) is part of the object.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The part (member) can only belong to one object at a time.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The part (member) has its existence managed by the object.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The part (member) does not know about the existence of the object.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500794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83642-1E5C-45F3-9CF4-856C40F3B4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000000"/>
                </a:solidFill>
                <a:effectLst/>
                <a:latin typeface="Helvetica" panose="020B0604020202020204" pitchFamily="34" charset="0"/>
              </a:rPr>
              <a:t>Aggregation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A25193-5202-444D-8107-3EB8813D9E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To qualify as an </a:t>
            </a:r>
            <a:r>
              <a:rPr lang="en-GB" b="1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aggregation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, a whole object and its parts must have the following relationship: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The part (member) is part of the object (class)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The part (member) can belong to more than one object (class) at a time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The part (member) does </a:t>
            </a:r>
            <a:r>
              <a:rPr lang="en-GB" b="0" i="1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not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 have its existence managed by the object (class)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The part (member) does not know about the existence of the object (class)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27281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1649D-A66A-4D99-9C2B-615FA69302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Composition and Aggregation with C++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1244EC-19B8-4329-AA9C-AC3A0B0753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There is no accepted standard way to implement either with C++.</a:t>
            </a:r>
          </a:p>
          <a:p>
            <a:pPr marL="0" indent="0">
              <a:buNone/>
            </a:pPr>
            <a:r>
              <a:rPr lang="en-GB" dirty="0"/>
              <a:t>Common examples are provided for you on Moodle.</a:t>
            </a:r>
          </a:p>
          <a:p>
            <a:pPr marL="0" indent="0">
              <a:buNone/>
            </a:pPr>
            <a:r>
              <a:rPr lang="en-GB" dirty="0"/>
              <a:t>Whether to use aggregation or composition depends very much on the context of the problem. Stick with Composition if you can – it’s easier and neater.</a:t>
            </a:r>
          </a:p>
        </p:txBody>
      </p:sp>
    </p:spTree>
    <p:extLst>
      <p:ext uri="{BB962C8B-B14F-4D97-AF65-F5344CB8AC3E}">
        <p14:creationId xmlns:p14="http://schemas.microsoft.com/office/powerpoint/2010/main" val="14535896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03F15-AD89-4204-9420-67A61D449F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607" y="-1"/>
            <a:ext cx="11282917" cy="6081823"/>
          </a:xfrm>
        </p:spPr>
        <p:txBody>
          <a:bodyPr numCol="2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2B91AF"/>
                </a:solidFill>
                <a:latin typeface="Consolas" panose="020B0609020204030204" pitchFamily="49" charset="0"/>
              </a:rPr>
              <a:t>cCar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cCar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cCar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float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400" dirty="0" err="1">
                <a:solidFill>
                  <a:srgbClr val="2B91AF"/>
                </a:solidFill>
                <a:latin typeface="Consolas" panose="020B0609020204030204" pitchFamily="49" charset="0"/>
              </a:rPr>
              <a:t>cEntSystem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cCar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808080"/>
                </a:solidFill>
                <a:latin typeface="Consolas" panose="020B0609020204030204" pitchFamily="49" charset="0"/>
              </a:rPr>
              <a:t>myColour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float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808080"/>
                </a:solidFill>
                <a:latin typeface="Consolas" panose="020B0609020204030204" pitchFamily="49" charset="0"/>
              </a:rPr>
              <a:t>myFuel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808080"/>
                </a:solidFill>
                <a:latin typeface="Consolas" panose="020B0609020204030204" pitchFamily="49" charset="0"/>
              </a:rPr>
              <a:t>myType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float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808080"/>
                </a:solidFill>
                <a:latin typeface="Consolas" panose="020B0609020204030204" pitchFamily="49" charset="0"/>
              </a:rPr>
              <a:t>myVol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setColour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getColour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setFuel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float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float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getFuel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solidFill>
                  <a:srgbClr val="008000"/>
                </a:solidFill>
                <a:latin typeface="Consolas" panose="020B0609020204030204" pitchFamily="49" charset="0"/>
              </a:rPr>
              <a:t>//making </a:t>
            </a:r>
            <a:r>
              <a:rPr lang="en-GB" sz="2400" dirty="0" err="1">
                <a:solidFill>
                  <a:srgbClr val="008000"/>
                </a:solidFill>
                <a:latin typeface="Consolas" panose="020B0609020204030204" pitchFamily="49" charset="0"/>
              </a:rPr>
              <a:t>cAirCon</a:t>
            </a:r>
            <a:r>
              <a:rPr lang="en-GB" sz="2400" dirty="0">
                <a:solidFill>
                  <a:srgbClr val="008000"/>
                </a:solidFill>
                <a:latin typeface="Consolas" panose="020B0609020204030204" pitchFamily="49" charset="0"/>
              </a:rPr>
              <a:t> public is ok as </a:t>
            </a:r>
            <a:r>
              <a:rPr lang="en-GB" sz="2400" dirty="0" err="1">
                <a:solidFill>
                  <a:srgbClr val="008000"/>
                </a:solidFill>
                <a:latin typeface="Consolas" panose="020B0609020204030204" pitchFamily="49" charset="0"/>
              </a:rPr>
              <a:t>cAirCon's</a:t>
            </a:r>
            <a:r>
              <a:rPr lang="en-GB" sz="2400" dirty="0">
                <a:solidFill>
                  <a:srgbClr val="008000"/>
                </a:solidFill>
                <a:latin typeface="Consolas" panose="020B0609020204030204" pitchFamily="49" charset="0"/>
              </a:rPr>
              <a:t> members are private we can use its interface //easily - </a:t>
            </a:r>
            <a:r>
              <a:rPr lang="en-GB" sz="2400" dirty="0" err="1">
                <a:solidFill>
                  <a:srgbClr val="008000"/>
                </a:solidFill>
                <a:latin typeface="Consolas" panose="020B0609020204030204" pitchFamily="49" charset="0"/>
              </a:rPr>
              <a:t>eg</a:t>
            </a:r>
            <a:r>
              <a:rPr lang="en-GB" sz="2400" dirty="0">
                <a:solidFill>
                  <a:srgbClr val="008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8000"/>
                </a:solidFill>
                <a:latin typeface="Consolas" panose="020B0609020204030204" pitchFamily="49" charset="0"/>
              </a:rPr>
              <a:t>myCar.ac.getTemp</a:t>
            </a:r>
            <a:r>
              <a:rPr lang="en-GB" sz="2400" dirty="0">
                <a:solidFill>
                  <a:srgbClr val="008000"/>
                </a:solidFill>
                <a:latin typeface="Consolas" panose="020B0609020204030204" pitchFamily="49" charset="0"/>
              </a:rPr>
              <a:t>();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 err="1">
                <a:solidFill>
                  <a:srgbClr val="2B91AF"/>
                </a:solidFill>
                <a:latin typeface="Consolas" panose="020B0609020204030204" pitchFamily="49" charset="0"/>
              </a:rPr>
              <a:t>cAirCon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ac;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solidFill>
                  <a:srgbClr val="008000"/>
                </a:solidFill>
                <a:latin typeface="Consolas" panose="020B0609020204030204" pitchFamily="49" charset="0"/>
              </a:rPr>
              <a:t>//as it is more common to embed objects as private the public interface functions use //the embedded object. </a:t>
            </a:r>
            <a:r>
              <a:rPr lang="en-GB" sz="2400" dirty="0" err="1">
                <a:solidFill>
                  <a:srgbClr val="008000"/>
                </a:solidFill>
                <a:latin typeface="Consolas" panose="020B0609020204030204" pitchFamily="49" charset="0"/>
              </a:rPr>
              <a:t>Eg</a:t>
            </a:r>
            <a:r>
              <a:rPr lang="en-GB" sz="2400" dirty="0">
                <a:solidFill>
                  <a:srgbClr val="008000"/>
                </a:solidFill>
                <a:latin typeface="Consolas" panose="020B0609020204030204" pitchFamily="49" charset="0"/>
              </a:rPr>
              <a:t>, here we query the entertainment system's type using a //</a:t>
            </a:r>
            <a:r>
              <a:rPr lang="en-GB" sz="2400" dirty="0" err="1">
                <a:solidFill>
                  <a:srgbClr val="008000"/>
                </a:solidFill>
                <a:latin typeface="Consolas" panose="020B0609020204030204" pitchFamily="49" charset="0"/>
              </a:rPr>
              <a:t>getEntSys</a:t>
            </a:r>
            <a:r>
              <a:rPr lang="en-GB" sz="2400" dirty="0">
                <a:solidFill>
                  <a:srgbClr val="008000"/>
                </a:solidFill>
                <a:latin typeface="Consolas" panose="020B0609020204030204" pitchFamily="49" charset="0"/>
              </a:rPr>
              <a:t>() accessor function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getEntSys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 {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amstrad.getSysType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(); }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toot(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colour;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float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fuel;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 err="1">
                <a:solidFill>
                  <a:srgbClr val="2B91AF"/>
                </a:solidFill>
                <a:latin typeface="Consolas" panose="020B0609020204030204" pitchFamily="49" charset="0"/>
              </a:rPr>
              <a:t>cEntSystem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amstrad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  <a:endParaRPr lang="en-GB" sz="2400" dirty="0"/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85547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2F5752-3589-4AEF-9AA3-1E44C68A9F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-1"/>
            <a:ext cx="10515600" cy="649649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#include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 err="1">
                <a:solidFill>
                  <a:srgbClr val="A31515"/>
                </a:solidFill>
                <a:latin typeface="Consolas" panose="020B0609020204030204" pitchFamily="49" charset="0"/>
              </a:rPr>
              <a:t>Car.h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#include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&lt;iostream&gt;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namespace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std;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//constructor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000" dirty="0" err="1">
                <a:solidFill>
                  <a:srgbClr val="2B91AF"/>
                </a:solidFill>
                <a:latin typeface="Consolas" panose="020B0609020204030204" pitchFamily="49" charset="0"/>
              </a:rPr>
              <a:t>cCar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::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cCar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myColour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float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myFuel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dirty="0" err="1">
                <a:solidFill>
                  <a:srgbClr val="2B91AF"/>
                </a:solidFill>
                <a:latin typeface="Consolas" panose="020B0609020204030204" pitchFamily="49" charset="0"/>
              </a:rPr>
              <a:t>cEntSystem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myEntSys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){</a:t>
            </a:r>
          </a:p>
          <a:p>
            <a:pPr marL="0" indent="0">
              <a:buNone/>
            </a:pP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setColour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myColour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buNone/>
            </a:pP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setFuel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myFuel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buNone/>
            </a:pP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amstrad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808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myEntSys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0" indent="0">
              <a:buNone/>
            </a:pPr>
            <a:r>
              <a:rPr lang="en-GB" sz="2000" dirty="0" err="1">
                <a:solidFill>
                  <a:srgbClr val="2B91AF"/>
                </a:solidFill>
                <a:latin typeface="Consolas" panose="020B0609020204030204" pitchFamily="49" charset="0"/>
              </a:rPr>
              <a:t>cCar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::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cCar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myColour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float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myFuel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myType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float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myVol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amstrad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myType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myVol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), ac(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false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,7.0){</a:t>
            </a:r>
          </a:p>
          <a:p>
            <a:pPr marL="0" indent="0">
              <a:buNone/>
            </a:pP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setColour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myColour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buNone/>
            </a:pP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setFuel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myFuel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0" indent="0">
              <a:buNone/>
            </a:pPr>
            <a:r>
              <a:rPr lang="en-GB" sz="2000" dirty="0" err="1">
                <a:solidFill>
                  <a:srgbClr val="2B91AF"/>
                </a:solidFill>
                <a:latin typeface="Consolas" panose="020B0609020204030204" pitchFamily="49" charset="0"/>
              </a:rPr>
              <a:t>cCar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::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cCar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 :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amstrad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( 1 , 3 ){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colour = 3; fuel = 50;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0" indent="0">
              <a:buNone/>
            </a:pP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16734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52C904A-D841-4740-8E22-0B3B6C4088A6}"/>
              </a:ext>
            </a:extLst>
          </p:cNvPr>
          <p:cNvSpPr txBox="1"/>
          <p:nvPr/>
        </p:nvSpPr>
        <p:spPr>
          <a:xfrm>
            <a:off x="723014" y="223283"/>
            <a:ext cx="8423644" cy="62478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fr-FR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fr-FR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fr-FR" sz="2000" dirty="0" err="1">
                <a:solidFill>
                  <a:srgbClr val="2B91AF"/>
                </a:solidFill>
                <a:latin typeface="Consolas" panose="020B0609020204030204" pitchFamily="49" charset="0"/>
              </a:rPr>
              <a:t>cCar</a:t>
            </a:r>
            <a:r>
              <a:rPr lang="fr-FR" sz="2000" dirty="0">
                <a:solidFill>
                  <a:srgbClr val="000000"/>
                </a:solidFill>
                <a:latin typeface="Consolas" panose="020B0609020204030204" pitchFamily="49" charset="0"/>
              </a:rPr>
              <a:t>::</a:t>
            </a:r>
            <a:r>
              <a:rPr lang="fr-FR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setColour</a:t>
            </a:r>
            <a:r>
              <a:rPr lang="fr-FR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fr-FR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fr-FR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fr-FR" sz="2000" dirty="0">
                <a:solidFill>
                  <a:srgbClr val="808080"/>
                </a:solidFill>
                <a:latin typeface="Consolas" panose="020B0609020204030204" pitchFamily="49" charset="0"/>
              </a:rPr>
              <a:t>x</a:t>
            </a:r>
            <a:r>
              <a:rPr lang="fr-FR" sz="20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colour =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x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2B91AF"/>
                </a:solidFill>
                <a:latin typeface="Consolas" panose="020B0609020204030204" pitchFamily="49" charset="0"/>
              </a:rPr>
              <a:t>cCar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::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getColour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){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colour;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//set Fuel  - limit to 50L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2B91AF"/>
                </a:solidFill>
                <a:latin typeface="Consolas" panose="020B0609020204030204" pitchFamily="49" charset="0"/>
              </a:rPr>
              <a:t>cCar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::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setFuel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float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x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){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x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&gt; 50)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fuel = 50;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else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fuel =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x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float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2B91AF"/>
                </a:solidFill>
                <a:latin typeface="Consolas" panose="020B0609020204030204" pitchFamily="49" charset="0"/>
              </a:rPr>
              <a:t>cCar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::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getFuel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){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fuel;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2B91AF"/>
                </a:solidFill>
                <a:latin typeface="Consolas" panose="020B0609020204030204" pitchFamily="49" charset="0"/>
              </a:rPr>
              <a:t>cCar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::toot(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){</a:t>
            </a:r>
          </a:p>
          <a:p>
            <a:pPr marL="0" indent="0">
              <a:buNone/>
            </a:pP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cout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"Toot!"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endl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9068750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618</Words>
  <Application>Microsoft Office PowerPoint</Application>
  <PresentationFormat>Widescreen</PresentationFormat>
  <Paragraphs>79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Calibri</vt:lpstr>
      <vt:lpstr>Calibri Light</vt:lpstr>
      <vt:lpstr>Consolas</vt:lpstr>
      <vt:lpstr>Helvetica</vt:lpstr>
      <vt:lpstr>verdana</vt:lpstr>
      <vt:lpstr>Office Theme</vt:lpstr>
      <vt:lpstr>Composition and Aggregation in C++</vt:lpstr>
      <vt:lpstr>Composition</vt:lpstr>
      <vt:lpstr>Two types exist: Composition and Aggregation Both have a “has a”  relationship</vt:lpstr>
      <vt:lpstr>Aggregation</vt:lpstr>
      <vt:lpstr>Using Composition and Aggregation with C++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Composition and Aggregation in C++</dc:title>
  <dc:creator>Gordon Dickers</dc:creator>
  <cp:lastModifiedBy>Gordon Dickers</cp:lastModifiedBy>
  <cp:revision>4</cp:revision>
  <dcterms:created xsi:type="dcterms:W3CDTF">2020-12-09T16:52:17Z</dcterms:created>
  <dcterms:modified xsi:type="dcterms:W3CDTF">2020-12-09T17:42:00Z</dcterms:modified>
</cp:coreProperties>
</file>