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256" r:id="rId2"/>
    <p:sldId id="257" r:id="rId3"/>
    <p:sldId id="258" r:id="rId4"/>
    <p:sldId id="259" r:id="rId5"/>
    <p:sldId id="262" r:id="rId6"/>
    <p:sldId id="261" r:id="rId7"/>
    <p:sldId id="263" r:id="rId8"/>
    <p:sldId id="264" r:id="rId9"/>
    <p:sldId id="265" r:id="rId10"/>
    <p:sldId id="266" r:id="rId11"/>
    <p:sldId id="267" r:id="rId12"/>
    <p:sldId id="268" r:id="rId13"/>
    <p:sldId id="269" r:id="rId14"/>
    <p:sldId id="274" r:id="rId15"/>
    <p:sldId id="270" r:id="rId16"/>
    <p:sldId id="271" r:id="rId17"/>
    <p:sldId id="272" r:id="rId18"/>
    <p:sldId id="273" r:id="rId19"/>
    <p:sldId id="276" r:id="rId20"/>
    <p:sldId id="277" r:id="rId21"/>
    <p:sldId id="278" r:id="rId22"/>
    <p:sldId id="275" r:id="rId23"/>
    <p:sldId id="279" r:id="rId24"/>
    <p:sldId id="280" r:id="rId25"/>
    <p:sldId id="281" r:id="rId26"/>
    <p:sldId id="282"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2" d="100"/>
          <a:sy n="92" d="100"/>
        </p:scale>
        <p:origin x="102"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855B7-9F53-45DB-8EDA-01E6168A5969}"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F7C8F2EB-5EED-4915-BDC7-976493BD16E3}">
      <dgm:prSet/>
      <dgm:spPr/>
      <dgm:t>
        <a:bodyPr/>
        <a:lstStyle/>
        <a:p>
          <a:r>
            <a:rPr lang="en-GB"/>
            <a:t>As a response to this rapidly changing field, the BACP have introduced a competence framework. </a:t>
          </a:r>
          <a:endParaRPr lang="en-US"/>
        </a:p>
      </dgm:t>
    </dgm:pt>
    <dgm:pt modelId="{243FD515-BE39-495D-B1CA-9A1202C2A551}" type="parTrans" cxnId="{AFC1E851-089F-4DDC-A2D3-D68054C74902}">
      <dgm:prSet/>
      <dgm:spPr/>
      <dgm:t>
        <a:bodyPr/>
        <a:lstStyle/>
        <a:p>
          <a:endParaRPr lang="en-US"/>
        </a:p>
      </dgm:t>
    </dgm:pt>
    <dgm:pt modelId="{C866EB58-54D1-4A7E-A84F-9756E33F4B0B}" type="sibTrans" cxnId="{AFC1E851-089F-4DDC-A2D3-D68054C74902}">
      <dgm:prSet/>
      <dgm:spPr/>
      <dgm:t>
        <a:bodyPr/>
        <a:lstStyle/>
        <a:p>
          <a:endParaRPr lang="en-US"/>
        </a:p>
      </dgm:t>
    </dgm:pt>
    <dgm:pt modelId="{D6BED35C-2DD8-4548-8406-AF9A37435944}">
      <dgm:prSet/>
      <dgm:spPr/>
      <dgm:t>
        <a:bodyPr/>
        <a:lstStyle/>
        <a:p>
          <a:r>
            <a:rPr lang="en-GB"/>
            <a:t>It identifies core areas of competence:</a:t>
          </a:r>
          <a:endParaRPr lang="en-US"/>
        </a:p>
      </dgm:t>
    </dgm:pt>
    <dgm:pt modelId="{424DCF6E-93B3-4246-84DD-0CAD3E081F49}" type="parTrans" cxnId="{FA687E7D-B8DA-44F0-B805-CDD2D123E393}">
      <dgm:prSet/>
      <dgm:spPr/>
      <dgm:t>
        <a:bodyPr/>
        <a:lstStyle/>
        <a:p>
          <a:endParaRPr lang="en-US"/>
        </a:p>
      </dgm:t>
    </dgm:pt>
    <dgm:pt modelId="{B1A0558B-7288-4446-A223-2CAA30529831}" type="sibTrans" cxnId="{FA687E7D-B8DA-44F0-B805-CDD2D123E393}">
      <dgm:prSet/>
      <dgm:spPr/>
      <dgm:t>
        <a:bodyPr/>
        <a:lstStyle/>
        <a:p>
          <a:endParaRPr lang="en-US"/>
        </a:p>
      </dgm:t>
    </dgm:pt>
    <dgm:pt modelId="{832F2D5E-182C-4FBC-BC1D-F6F82AF9E74E}">
      <dgm:prSet/>
      <dgm:spPr/>
      <dgm:t>
        <a:bodyPr/>
        <a:lstStyle/>
        <a:p>
          <a:r>
            <a:rPr lang="en-GB"/>
            <a:t>Knowledge</a:t>
          </a:r>
          <a:endParaRPr lang="en-US"/>
        </a:p>
      </dgm:t>
    </dgm:pt>
    <dgm:pt modelId="{3113828F-0216-4A5B-A3C1-470D80BB0F8E}" type="parTrans" cxnId="{C952F436-3BCB-43F1-BFE3-455667BD727F}">
      <dgm:prSet/>
      <dgm:spPr/>
      <dgm:t>
        <a:bodyPr/>
        <a:lstStyle/>
        <a:p>
          <a:endParaRPr lang="en-US"/>
        </a:p>
      </dgm:t>
    </dgm:pt>
    <dgm:pt modelId="{1E16BB43-1767-40BA-BFA8-C78FBA96FE27}" type="sibTrans" cxnId="{C952F436-3BCB-43F1-BFE3-455667BD727F}">
      <dgm:prSet/>
      <dgm:spPr/>
      <dgm:t>
        <a:bodyPr/>
        <a:lstStyle/>
        <a:p>
          <a:endParaRPr lang="en-US"/>
        </a:p>
      </dgm:t>
    </dgm:pt>
    <dgm:pt modelId="{9909A350-AB9D-4DE0-B623-26573349433F}">
      <dgm:prSet/>
      <dgm:spPr/>
      <dgm:t>
        <a:bodyPr/>
        <a:lstStyle/>
        <a:p>
          <a:r>
            <a:rPr lang="en-GB"/>
            <a:t>Professional competences</a:t>
          </a:r>
          <a:endParaRPr lang="en-US"/>
        </a:p>
      </dgm:t>
    </dgm:pt>
    <dgm:pt modelId="{737D1219-8A46-444F-B2DB-747CDEAE445F}" type="parTrans" cxnId="{61054739-09B0-4AD8-9AAA-D8FFB96F198C}">
      <dgm:prSet/>
      <dgm:spPr/>
      <dgm:t>
        <a:bodyPr/>
        <a:lstStyle/>
        <a:p>
          <a:endParaRPr lang="en-US"/>
        </a:p>
      </dgm:t>
    </dgm:pt>
    <dgm:pt modelId="{93E5B14B-7C53-4808-B390-8D7EE487A331}" type="sibTrans" cxnId="{61054739-09B0-4AD8-9AAA-D8FFB96F198C}">
      <dgm:prSet/>
      <dgm:spPr/>
      <dgm:t>
        <a:bodyPr/>
        <a:lstStyle/>
        <a:p>
          <a:endParaRPr lang="en-US"/>
        </a:p>
      </dgm:t>
    </dgm:pt>
    <dgm:pt modelId="{08C5AA9E-F9C6-44DA-A831-5D075CD3ED38}">
      <dgm:prSet/>
      <dgm:spPr/>
      <dgm:t>
        <a:bodyPr/>
        <a:lstStyle/>
        <a:p>
          <a:r>
            <a:rPr lang="en-GB"/>
            <a:t>Therapeutic competences</a:t>
          </a:r>
          <a:endParaRPr lang="en-US"/>
        </a:p>
      </dgm:t>
    </dgm:pt>
    <dgm:pt modelId="{E713C9A1-2272-4D1D-959F-6A3537C8836C}" type="parTrans" cxnId="{8B8AE6A6-6F10-40EA-8335-866D74FB6765}">
      <dgm:prSet/>
      <dgm:spPr/>
      <dgm:t>
        <a:bodyPr/>
        <a:lstStyle/>
        <a:p>
          <a:endParaRPr lang="en-US"/>
        </a:p>
      </dgm:t>
    </dgm:pt>
    <dgm:pt modelId="{847A6FE1-13FB-499F-960D-F8FB77DDE914}" type="sibTrans" cxnId="{8B8AE6A6-6F10-40EA-8335-866D74FB6765}">
      <dgm:prSet/>
      <dgm:spPr/>
      <dgm:t>
        <a:bodyPr/>
        <a:lstStyle/>
        <a:p>
          <a:endParaRPr lang="en-US"/>
        </a:p>
      </dgm:t>
    </dgm:pt>
    <dgm:pt modelId="{4AED610A-9B0D-4009-BDD4-D07C68785D7C}">
      <dgm:prSet/>
      <dgm:spPr/>
      <dgm:t>
        <a:bodyPr/>
        <a:lstStyle/>
        <a:p>
          <a:r>
            <a:rPr lang="en-GB"/>
            <a:t>Assessment, planning and referral</a:t>
          </a:r>
          <a:endParaRPr lang="en-US"/>
        </a:p>
      </dgm:t>
    </dgm:pt>
    <dgm:pt modelId="{09112D1D-A3F6-4FFE-96C7-E902F8725187}" type="parTrans" cxnId="{180F512E-546D-427A-9D5B-0D92D5568F21}">
      <dgm:prSet/>
      <dgm:spPr/>
      <dgm:t>
        <a:bodyPr/>
        <a:lstStyle/>
        <a:p>
          <a:endParaRPr lang="en-US"/>
        </a:p>
      </dgm:t>
    </dgm:pt>
    <dgm:pt modelId="{4DCA1106-F89B-4051-B77E-A0A734DE1D96}" type="sibTrans" cxnId="{180F512E-546D-427A-9D5B-0D92D5568F21}">
      <dgm:prSet/>
      <dgm:spPr/>
      <dgm:t>
        <a:bodyPr/>
        <a:lstStyle/>
        <a:p>
          <a:endParaRPr lang="en-US"/>
        </a:p>
      </dgm:t>
    </dgm:pt>
    <dgm:pt modelId="{0B28ACFE-DDC4-41BC-91A6-C21BE99FB81D}">
      <dgm:prSet/>
      <dgm:spPr/>
      <dgm:t>
        <a:bodyPr/>
        <a:lstStyle/>
        <a:p>
          <a:r>
            <a:rPr lang="en-GB"/>
            <a:t>Meta-competencies</a:t>
          </a:r>
          <a:endParaRPr lang="en-US"/>
        </a:p>
      </dgm:t>
    </dgm:pt>
    <dgm:pt modelId="{C4E77271-E366-4053-9301-1128A6BFF643}" type="parTrans" cxnId="{24F8D9CB-8FF5-4E8A-81E1-C06F77943AA0}">
      <dgm:prSet/>
      <dgm:spPr/>
      <dgm:t>
        <a:bodyPr/>
        <a:lstStyle/>
        <a:p>
          <a:endParaRPr lang="en-US"/>
        </a:p>
      </dgm:t>
    </dgm:pt>
    <dgm:pt modelId="{BCF921D5-6180-4C0D-B81B-BF18E028794A}" type="sibTrans" cxnId="{24F8D9CB-8FF5-4E8A-81E1-C06F77943AA0}">
      <dgm:prSet/>
      <dgm:spPr/>
      <dgm:t>
        <a:bodyPr/>
        <a:lstStyle/>
        <a:p>
          <a:endParaRPr lang="en-US"/>
        </a:p>
      </dgm:t>
    </dgm:pt>
    <dgm:pt modelId="{5193CB03-B1D2-45F8-9E40-BB7E80DAB63D}" type="pres">
      <dgm:prSet presAssocID="{059855B7-9F53-45DB-8EDA-01E6168A5969}" presName="Name0" presStyleCnt="0">
        <dgm:presLayoutVars>
          <dgm:dir/>
          <dgm:animLvl val="lvl"/>
          <dgm:resizeHandles val="exact"/>
        </dgm:presLayoutVars>
      </dgm:prSet>
      <dgm:spPr/>
    </dgm:pt>
    <dgm:pt modelId="{1A909AD9-CE92-40E3-AB01-5EF6EC368760}" type="pres">
      <dgm:prSet presAssocID="{D6BED35C-2DD8-4548-8406-AF9A37435944}" presName="boxAndChildren" presStyleCnt="0"/>
      <dgm:spPr/>
    </dgm:pt>
    <dgm:pt modelId="{C80B736B-C141-486E-BA08-1061F2F692F9}" type="pres">
      <dgm:prSet presAssocID="{D6BED35C-2DD8-4548-8406-AF9A37435944}" presName="parentTextBox" presStyleLbl="node1" presStyleIdx="0" presStyleCnt="2"/>
      <dgm:spPr/>
    </dgm:pt>
    <dgm:pt modelId="{2E38EC89-B453-4019-B38A-005CF4FA4D43}" type="pres">
      <dgm:prSet presAssocID="{D6BED35C-2DD8-4548-8406-AF9A37435944}" presName="entireBox" presStyleLbl="node1" presStyleIdx="0" presStyleCnt="2"/>
      <dgm:spPr/>
    </dgm:pt>
    <dgm:pt modelId="{79AF18CA-C25F-4D57-B4D7-6AD27B54CB2E}" type="pres">
      <dgm:prSet presAssocID="{D6BED35C-2DD8-4548-8406-AF9A37435944}" presName="descendantBox" presStyleCnt="0"/>
      <dgm:spPr/>
    </dgm:pt>
    <dgm:pt modelId="{605C8C1D-A894-4282-975F-EC0F34D5FE21}" type="pres">
      <dgm:prSet presAssocID="{832F2D5E-182C-4FBC-BC1D-F6F82AF9E74E}" presName="childTextBox" presStyleLbl="fgAccFollowNode1" presStyleIdx="0" presStyleCnt="5">
        <dgm:presLayoutVars>
          <dgm:bulletEnabled val="1"/>
        </dgm:presLayoutVars>
      </dgm:prSet>
      <dgm:spPr/>
    </dgm:pt>
    <dgm:pt modelId="{4E5E7517-FA70-44BB-876B-14ACBF2B6C03}" type="pres">
      <dgm:prSet presAssocID="{9909A350-AB9D-4DE0-B623-26573349433F}" presName="childTextBox" presStyleLbl="fgAccFollowNode1" presStyleIdx="1" presStyleCnt="5">
        <dgm:presLayoutVars>
          <dgm:bulletEnabled val="1"/>
        </dgm:presLayoutVars>
      </dgm:prSet>
      <dgm:spPr/>
    </dgm:pt>
    <dgm:pt modelId="{041AA5DC-C904-419C-B08C-875B2094C0E3}" type="pres">
      <dgm:prSet presAssocID="{08C5AA9E-F9C6-44DA-A831-5D075CD3ED38}" presName="childTextBox" presStyleLbl="fgAccFollowNode1" presStyleIdx="2" presStyleCnt="5">
        <dgm:presLayoutVars>
          <dgm:bulletEnabled val="1"/>
        </dgm:presLayoutVars>
      </dgm:prSet>
      <dgm:spPr/>
    </dgm:pt>
    <dgm:pt modelId="{060825C8-0332-4F55-A49C-E1D560D94D42}" type="pres">
      <dgm:prSet presAssocID="{4AED610A-9B0D-4009-BDD4-D07C68785D7C}" presName="childTextBox" presStyleLbl="fgAccFollowNode1" presStyleIdx="3" presStyleCnt="5">
        <dgm:presLayoutVars>
          <dgm:bulletEnabled val="1"/>
        </dgm:presLayoutVars>
      </dgm:prSet>
      <dgm:spPr/>
    </dgm:pt>
    <dgm:pt modelId="{0CA8881D-8BF3-4027-AFF2-6098D387CFC6}" type="pres">
      <dgm:prSet presAssocID="{0B28ACFE-DDC4-41BC-91A6-C21BE99FB81D}" presName="childTextBox" presStyleLbl="fgAccFollowNode1" presStyleIdx="4" presStyleCnt="5">
        <dgm:presLayoutVars>
          <dgm:bulletEnabled val="1"/>
        </dgm:presLayoutVars>
      </dgm:prSet>
      <dgm:spPr/>
    </dgm:pt>
    <dgm:pt modelId="{2FF36E2C-08DC-4F52-8DC6-7153FA3FD7EE}" type="pres">
      <dgm:prSet presAssocID="{C866EB58-54D1-4A7E-A84F-9756E33F4B0B}" presName="sp" presStyleCnt="0"/>
      <dgm:spPr/>
    </dgm:pt>
    <dgm:pt modelId="{5A4A7EBE-F49F-4FA7-B9EA-D3F2E4DA2E8B}" type="pres">
      <dgm:prSet presAssocID="{F7C8F2EB-5EED-4915-BDC7-976493BD16E3}" presName="arrowAndChildren" presStyleCnt="0"/>
      <dgm:spPr/>
    </dgm:pt>
    <dgm:pt modelId="{8DC85274-826F-420A-A1CC-ED5076C9C86E}" type="pres">
      <dgm:prSet presAssocID="{F7C8F2EB-5EED-4915-BDC7-976493BD16E3}" presName="parentTextArrow" presStyleLbl="node1" presStyleIdx="1" presStyleCnt="2"/>
      <dgm:spPr/>
    </dgm:pt>
  </dgm:ptLst>
  <dgm:cxnLst>
    <dgm:cxn modelId="{A7A1850E-7FDF-40FD-AFF4-868C4283E0DE}" type="presOf" srcId="{D6BED35C-2DD8-4548-8406-AF9A37435944}" destId="{2E38EC89-B453-4019-B38A-005CF4FA4D43}" srcOrd="1" destOrd="0" presId="urn:microsoft.com/office/officeart/2005/8/layout/process4"/>
    <dgm:cxn modelId="{A662B813-7FA8-456E-A22C-59D3CC7D8BBC}" type="presOf" srcId="{9909A350-AB9D-4DE0-B623-26573349433F}" destId="{4E5E7517-FA70-44BB-876B-14ACBF2B6C03}" srcOrd="0" destOrd="0" presId="urn:microsoft.com/office/officeart/2005/8/layout/process4"/>
    <dgm:cxn modelId="{61DF0822-4F03-43CE-A4A7-C46F69E07F06}" type="presOf" srcId="{F7C8F2EB-5EED-4915-BDC7-976493BD16E3}" destId="{8DC85274-826F-420A-A1CC-ED5076C9C86E}" srcOrd="0" destOrd="0" presId="urn:microsoft.com/office/officeart/2005/8/layout/process4"/>
    <dgm:cxn modelId="{180F512E-546D-427A-9D5B-0D92D5568F21}" srcId="{D6BED35C-2DD8-4548-8406-AF9A37435944}" destId="{4AED610A-9B0D-4009-BDD4-D07C68785D7C}" srcOrd="3" destOrd="0" parTransId="{09112D1D-A3F6-4FFE-96C7-E902F8725187}" sibTransId="{4DCA1106-F89B-4051-B77E-A0A734DE1D96}"/>
    <dgm:cxn modelId="{C952F436-3BCB-43F1-BFE3-455667BD727F}" srcId="{D6BED35C-2DD8-4548-8406-AF9A37435944}" destId="{832F2D5E-182C-4FBC-BC1D-F6F82AF9E74E}" srcOrd="0" destOrd="0" parTransId="{3113828F-0216-4A5B-A3C1-470D80BB0F8E}" sibTransId="{1E16BB43-1767-40BA-BFA8-C78FBA96FE27}"/>
    <dgm:cxn modelId="{61054739-09B0-4AD8-9AAA-D8FFB96F198C}" srcId="{D6BED35C-2DD8-4548-8406-AF9A37435944}" destId="{9909A350-AB9D-4DE0-B623-26573349433F}" srcOrd="1" destOrd="0" parTransId="{737D1219-8A46-444F-B2DB-747CDEAE445F}" sibTransId="{93E5B14B-7C53-4808-B390-8D7EE487A331}"/>
    <dgm:cxn modelId="{AFC1E851-089F-4DDC-A2D3-D68054C74902}" srcId="{059855B7-9F53-45DB-8EDA-01E6168A5969}" destId="{F7C8F2EB-5EED-4915-BDC7-976493BD16E3}" srcOrd="0" destOrd="0" parTransId="{243FD515-BE39-495D-B1CA-9A1202C2A551}" sibTransId="{C866EB58-54D1-4A7E-A84F-9756E33F4B0B}"/>
    <dgm:cxn modelId="{FA687E7D-B8DA-44F0-B805-CDD2D123E393}" srcId="{059855B7-9F53-45DB-8EDA-01E6168A5969}" destId="{D6BED35C-2DD8-4548-8406-AF9A37435944}" srcOrd="1" destOrd="0" parTransId="{424DCF6E-93B3-4246-84DD-0CAD3E081F49}" sibTransId="{B1A0558B-7288-4446-A223-2CAA30529831}"/>
    <dgm:cxn modelId="{1712C381-EE39-4480-81D1-B1FBA5E796F2}" type="presOf" srcId="{08C5AA9E-F9C6-44DA-A831-5D075CD3ED38}" destId="{041AA5DC-C904-419C-B08C-875B2094C0E3}" srcOrd="0" destOrd="0" presId="urn:microsoft.com/office/officeart/2005/8/layout/process4"/>
    <dgm:cxn modelId="{6EE97A9E-2F35-42BC-8080-0056BCAD1EF5}" type="presOf" srcId="{0B28ACFE-DDC4-41BC-91A6-C21BE99FB81D}" destId="{0CA8881D-8BF3-4027-AFF2-6098D387CFC6}" srcOrd="0" destOrd="0" presId="urn:microsoft.com/office/officeart/2005/8/layout/process4"/>
    <dgm:cxn modelId="{318982A3-1FE9-43C3-B7A5-5479ED5948FB}" type="presOf" srcId="{4AED610A-9B0D-4009-BDD4-D07C68785D7C}" destId="{060825C8-0332-4F55-A49C-E1D560D94D42}" srcOrd="0" destOrd="0" presId="urn:microsoft.com/office/officeart/2005/8/layout/process4"/>
    <dgm:cxn modelId="{8B8AE6A6-6F10-40EA-8335-866D74FB6765}" srcId="{D6BED35C-2DD8-4548-8406-AF9A37435944}" destId="{08C5AA9E-F9C6-44DA-A831-5D075CD3ED38}" srcOrd="2" destOrd="0" parTransId="{E713C9A1-2272-4D1D-959F-6A3537C8836C}" sibTransId="{847A6FE1-13FB-499F-960D-F8FB77DDE914}"/>
    <dgm:cxn modelId="{491486CA-5C17-40ED-A64E-FED2756837EE}" type="presOf" srcId="{832F2D5E-182C-4FBC-BC1D-F6F82AF9E74E}" destId="{605C8C1D-A894-4282-975F-EC0F34D5FE21}" srcOrd="0" destOrd="0" presId="urn:microsoft.com/office/officeart/2005/8/layout/process4"/>
    <dgm:cxn modelId="{24F8D9CB-8FF5-4E8A-81E1-C06F77943AA0}" srcId="{D6BED35C-2DD8-4548-8406-AF9A37435944}" destId="{0B28ACFE-DDC4-41BC-91A6-C21BE99FB81D}" srcOrd="4" destOrd="0" parTransId="{C4E77271-E366-4053-9301-1128A6BFF643}" sibTransId="{BCF921D5-6180-4C0D-B81B-BF18E028794A}"/>
    <dgm:cxn modelId="{719B8DE1-A89D-4296-93C4-FD36485C3F59}" type="presOf" srcId="{D6BED35C-2DD8-4548-8406-AF9A37435944}" destId="{C80B736B-C141-486E-BA08-1061F2F692F9}" srcOrd="0" destOrd="0" presId="urn:microsoft.com/office/officeart/2005/8/layout/process4"/>
    <dgm:cxn modelId="{E942D2FD-A14A-4456-8962-885E70021550}" type="presOf" srcId="{059855B7-9F53-45DB-8EDA-01E6168A5969}" destId="{5193CB03-B1D2-45F8-9E40-BB7E80DAB63D}" srcOrd="0" destOrd="0" presId="urn:microsoft.com/office/officeart/2005/8/layout/process4"/>
    <dgm:cxn modelId="{F09D44B6-EE73-487A-9442-293E407A3F0E}" type="presParOf" srcId="{5193CB03-B1D2-45F8-9E40-BB7E80DAB63D}" destId="{1A909AD9-CE92-40E3-AB01-5EF6EC368760}" srcOrd="0" destOrd="0" presId="urn:microsoft.com/office/officeart/2005/8/layout/process4"/>
    <dgm:cxn modelId="{B5875DD2-0FBB-4C8C-81EA-A6C38C6DAFBC}" type="presParOf" srcId="{1A909AD9-CE92-40E3-AB01-5EF6EC368760}" destId="{C80B736B-C141-486E-BA08-1061F2F692F9}" srcOrd="0" destOrd="0" presId="urn:microsoft.com/office/officeart/2005/8/layout/process4"/>
    <dgm:cxn modelId="{049DFF18-987B-43DD-9F28-6AC3F06CA4AA}" type="presParOf" srcId="{1A909AD9-CE92-40E3-AB01-5EF6EC368760}" destId="{2E38EC89-B453-4019-B38A-005CF4FA4D43}" srcOrd="1" destOrd="0" presId="urn:microsoft.com/office/officeart/2005/8/layout/process4"/>
    <dgm:cxn modelId="{B647C2B8-4345-4521-A60A-07874C8327AD}" type="presParOf" srcId="{1A909AD9-CE92-40E3-AB01-5EF6EC368760}" destId="{79AF18CA-C25F-4D57-B4D7-6AD27B54CB2E}" srcOrd="2" destOrd="0" presId="urn:microsoft.com/office/officeart/2005/8/layout/process4"/>
    <dgm:cxn modelId="{B989F7F0-2716-4423-8856-06FDE28B8930}" type="presParOf" srcId="{79AF18CA-C25F-4D57-B4D7-6AD27B54CB2E}" destId="{605C8C1D-A894-4282-975F-EC0F34D5FE21}" srcOrd="0" destOrd="0" presId="urn:microsoft.com/office/officeart/2005/8/layout/process4"/>
    <dgm:cxn modelId="{564F587E-698B-42FE-B4E6-79C50AE964D1}" type="presParOf" srcId="{79AF18CA-C25F-4D57-B4D7-6AD27B54CB2E}" destId="{4E5E7517-FA70-44BB-876B-14ACBF2B6C03}" srcOrd="1" destOrd="0" presId="urn:microsoft.com/office/officeart/2005/8/layout/process4"/>
    <dgm:cxn modelId="{A579ED9B-16E2-42B4-8836-A5C6004EE93F}" type="presParOf" srcId="{79AF18CA-C25F-4D57-B4D7-6AD27B54CB2E}" destId="{041AA5DC-C904-419C-B08C-875B2094C0E3}" srcOrd="2" destOrd="0" presId="urn:microsoft.com/office/officeart/2005/8/layout/process4"/>
    <dgm:cxn modelId="{ABA8412D-DD7D-4EB1-B016-D56DAED6618B}" type="presParOf" srcId="{79AF18CA-C25F-4D57-B4D7-6AD27B54CB2E}" destId="{060825C8-0332-4F55-A49C-E1D560D94D42}" srcOrd="3" destOrd="0" presId="urn:microsoft.com/office/officeart/2005/8/layout/process4"/>
    <dgm:cxn modelId="{13E0BD16-4CE8-42C7-B94F-E342F9559533}" type="presParOf" srcId="{79AF18CA-C25F-4D57-B4D7-6AD27B54CB2E}" destId="{0CA8881D-8BF3-4027-AFF2-6098D387CFC6}" srcOrd="4" destOrd="0" presId="urn:microsoft.com/office/officeart/2005/8/layout/process4"/>
    <dgm:cxn modelId="{5928927A-9AF0-4EFD-9532-E3EC0A961F5A}" type="presParOf" srcId="{5193CB03-B1D2-45F8-9E40-BB7E80DAB63D}" destId="{2FF36E2C-08DC-4F52-8DC6-7153FA3FD7EE}" srcOrd="1" destOrd="0" presId="urn:microsoft.com/office/officeart/2005/8/layout/process4"/>
    <dgm:cxn modelId="{810483A3-3FA4-450D-A176-DE94C21C6276}" type="presParOf" srcId="{5193CB03-B1D2-45F8-9E40-BB7E80DAB63D}" destId="{5A4A7EBE-F49F-4FA7-B9EA-D3F2E4DA2E8B}" srcOrd="2" destOrd="0" presId="urn:microsoft.com/office/officeart/2005/8/layout/process4"/>
    <dgm:cxn modelId="{F4BA2300-2EC1-4AB5-86E8-45E6B22BB777}" type="presParOf" srcId="{5A4A7EBE-F49F-4FA7-B9EA-D3F2E4DA2E8B}" destId="{8DC85274-826F-420A-A1CC-ED5076C9C8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1B3A3D-7E03-49A2-A691-308226366D0E}"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9E8115BB-6C97-49EB-B515-6FF3769EDFEE}">
      <dgm:prSet/>
      <dgm:spPr/>
      <dgm:t>
        <a:bodyPr/>
        <a:lstStyle/>
        <a:p>
          <a:r>
            <a:rPr lang="en-GB"/>
            <a:t>Each core area has sub-headings within it. But in essence, it has been developed to be as straightforward as possible.</a:t>
          </a:r>
          <a:endParaRPr lang="en-US"/>
        </a:p>
      </dgm:t>
    </dgm:pt>
    <dgm:pt modelId="{5C0E3948-385B-46E0-9B17-0899C69B2799}" type="parTrans" cxnId="{138CDB4C-C74C-4D75-ABB8-03CC1878057C}">
      <dgm:prSet/>
      <dgm:spPr/>
      <dgm:t>
        <a:bodyPr/>
        <a:lstStyle/>
        <a:p>
          <a:endParaRPr lang="en-US"/>
        </a:p>
      </dgm:t>
    </dgm:pt>
    <dgm:pt modelId="{2EDA9BD1-E05A-4015-8231-625A325600C2}" type="sibTrans" cxnId="{138CDB4C-C74C-4D75-ABB8-03CC1878057C}">
      <dgm:prSet/>
      <dgm:spPr/>
      <dgm:t>
        <a:bodyPr/>
        <a:lstStyle/>
        <a:p>
          <a:endParaRPr lang="en-US"/>
        </a:p>
      </dgm:t>
    </dgm:pt>
    <dgm:pt modelId="{7785D505-19DC-41DE-8076-1BE20D039AE4}">
      <dgm:prSet/>
      <dgm:spPr/>
      <dgm:t>
        <a:bodyPr/>
        <a:lstStyle/>
        <a:p>
          <a:r>
            <a:rPr lang="en-GB"/>
            <a:t>Over the next couple of weeks, we'll be taking a more in-depth look at these competencies, so that not only are you familiar with them, but also to find out where the gaps in your personal knowledge and understanding might be. It is a springboard for further professional development.</a:t>
          </a:r>
          <a:endParaRPr lang="en-US"/>
        </a:p>
      </dgm:t>
    </dgm:pt>
    <dgm:pt modelId="{0196EB82-B471-4D27-9B3B-9D0B4F2F2C13}" type="parTrans" cxnId="{6F500701-8883-46CE-A9DB-8137377024DE}">
      <dgm:prSet/>
      <dgm:spPr/>
      <dgm:t>
        <a:bodyPr/>
        <a:lstStyle/>
        <a:p>
          <a:endParaRPr lang="en-US"/>
        </a:p>
      </dgm:t>
    </dgm:pt>
    <dgm:pt modelId="{9B3B2F5F-BE3F-4497-AB22-4827A01268DF}" type="sibTrans" cxnId="{6F500701-8883-46CE-A9DB-8137377024DE}">
      <dgm:prSet/>
      <dgm:spPr/>
      <dgm:t>
        <a:bodyPr/>
        <a:lstStyle/>
        <a:p>
          <a:endParaRPr lang="en-US"/>
        </a:p>
      </dgm:t>
    </dgm:pt>
    <dgm:pt modelId="{3164F2AF-6CCD-4E66-90A4-E02160AE55E9}" type="pres">
      <dgm:prSet presAssocID="{A21B3A3D-7E03-49A2-A691-308226366D0E}" presName="linear" presStyleCnt="0">
        <dgm:presLayoutVars>
          <dgm:animLvl val="lvl"/>
          <dgm:resizeHandles val="exact"/>
        </dgm:presLayoutVars>
      </dgm:prSet>
      <dgm:spPr/>
    </dgm:pt>
    <dgm:pt modelId="{0F84A396-41EC-47AB-BE27-076F96EB4308}" type="pres">
      <dgm:prSet presAssocID="{9E8115BB-6C97-49EB-B515-6FF3769EDFEE}" presName="parentText" presStyleLbl="node1" presStyleIdx="0" presStyleCnt="2">
        <dgm:presLayoutVars>
          <dgm:chMax val="0"/>
          <dgm:bulletEnabled val="1"/>
        </dgm:presLayoutVars>
      </dgm:prSet>
      <dgm:spPr/>
    </dgm:pt>
    <dgm:pt modelId="{5DD8E86A-A167-4E7F-B4E7-9977F4F7B369}" type="pres">
      <dgm:prSet presAssocID="{2EDA9BD1-E05A-4015-8231-625A325600C2}" presName="spacer" presStyleCnt="0"/>
      <dgm:spPr/>
    </dgm:pt>
    <dgm:pt modelId="{C78B9EEA-4D44-4214-A878-BD2FBEA19C12}" type="pres">
      <dgm:prSet presAssocID="{7785D505-19DC-41DE-8076-1BE20D039AE4}" presName="parentText" presStyleLbl="node1" presStyleIdx="1" presStyleCnt="2">
        <dgm:presLayoutVars>
          <dgm:chMax val="0"/>
          <dgm:bulletEnabled val="1"/>
        </dgm:presLayoutVars>
      </dgm:prSet>
      <dgm:spPr/>
    </dgm:pt>
  </dgm:ptLst>
  <dgm:cxnLst>
    <dgm:cxn modelId="{6F500701-8883-46CE-A9DB-8137377024DE}" srcId="{A21B3A3D-7E03-49A2-A691-308226366D0E}" destId="{7785D505-19DC-41DE-8076-1BE20D039AE4}" srcOrd="1" destOrd="0" parTransId="{0196EB82-B471-4D27-9B3B-9D0B4F2F2C13}" sibTransId="{9B3B2F5F-BE3F-4497-AB22-4827A01268DF}"/>
    <dgm:cxn modelId="{138CDB4C-C74C-4D75-ABB8-03CC1878057C}" srcId="{A21B3A3D-7E03-49A2-A691-308226366D0E}" destId="{9E8115BB-6C97-49EB-B515-6FF3769EDFEE}" srcOrd="0" destOrd="0" parTransId="{5C0E3948-385B-46E0-9B17-0899C69B2799}" sibTransId="{2EDA9BD1-E05A-4015-8231-625A325600C2}"/>
    <dgm:cxn modelId="{1A502DB2-9D82-4559-A412-9A6070DAF978}" type="presOf" srcId="{9E8115BB-6C97-49EB-B515-6FF3769EDFEE}" destId="{0F84A396-41EC-47AB-BE27-076F96EB4308}" srcOrd="0" destOrd="0" presId="urn:microsoft.com/office/officeart/2005/8/layout/vList2"/>
    <dgm:cxn modelId="{CB2566CE-028A-447D-8D43-7E5DA265C31E}" type="presOf" srcId="{7785D505-19DC-41DE-8076-1BE20D039AE4}" destId="{C78B9EEA-4D44-4214-A878-BD2FBEA19C12}" srcOrd="0" destOrd="0" presId="urn:microsoft.com/office/officeart/2005/8/layout/vList2"/>
    <dgm:cxn modelId="{F55827DC-A6E4-40EE-B653-40655E4F8A16}" type="presOf" srcId="{A21B3A3D-7E03-49A2-A691-308226366D0E}" destId="{3164F2AF-6CCD-4E66-90A4-E02160AE55E9}" srcOrd="0" destOrd="0" presId="urn:microsoft.com/office/officeart/2005/8/layout/vList2"/>
    <dgm:cxn modelId="{130B386C-1C1A-42DF-A656-EE036330C780}" type="presParOf" srcId="{3164F2AF-6CCD-4E66-90A4-E02160AE55E9}" destId="{0F84A396-41EC-47AB-BE27-076F96EB4308}" srcOrd="0" destOrd="0" presId="urn:microsoft.com/office/officeart/2005/8/layout/vList2"/>
    <dgm:cxn modelId="{3D192B46-CF38-4882-9A00-2FE271DBA593}" type="presParOf" srcId="{3164F2AF-6CCD-4E66-90A4-E02160AE55E9}" destId="{5DD8E86A-A167-4E7F-B4E7-9977F4F7B369}" srcOrd="1" destOrd="0" presId="urn:microsoft.com/office/officeart/2005/8/layout/vList2"/>
    <dgm:cxn modelId="{1353B840-C771-4962-B173-7723E1FFC55D}" type="presParOf" srcId="{3164F2AF-6CCD-4E66-90A4-E02160AE55E9}" destId="{C78B9EEA-4D44-4214-A878-BD2FBEA19C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6BC625-73EC-45F7-AE34-EDEB27961B9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442D5AB-2CAD-43C2-AB2B-AA95D6FA151B}">
      <dgm:prSet/>
      <dgm:spPr/>
      <dgm:t>
        <a:bodyPr/>
        <a:lstStyle/>
        <a:p>
          <a:r>
            <a:rPr lang="en-GB"/>
            <a:t>What is your own attitude and preference relating to OPT – Spend a few minutes just reflecting on this.</a:t>
          </a:r>
          <a:endParaRPr lang="en-US"/>
        </a:p>
      </dgm:t>
    </dgm:pt>
    <dgm:pt modelId="{37E83C20-0DBE-4719-BC44-C3CB377DA741}" type="parTrans" cxnId="{9645ACEA-B764-43AB-B37B-76CF4544C4D5}">
      <dgm:prSet/>
      <dgm:spPr/>
      <dgm:t>
        <a:bodyPr/>
        <a:lstStyle/>
        <a:p>
          <a:endParaRPr lang="en-US"/>
        </a:p>
      </dgm:t>
    </dgm:pt>
    <dgm:pt modelId="{734BC53E-82BB-4449-8BC4-C097A958136D}" type="sibTrans" cxnId="{9645ACEA-B764-43AB-B37B-76CF4544C4D5}">
      <dgm:prSet/>
      <dgm:spPr/>
      <dgm:t>
        <a:bodyPr/>
        <a:lstStyle/>
        <a:p>
          <a:endParaRPr lang="en-US"/>
        </a:p>
      </dgm:t>
    </dgm:pt>
    <dgm:pt modelId="{84FEF114-2281-461C-BD2D-3FCFFA4EE5CD}">
      <dgm:prSet/>
      <dgm:spPr/>
      <dgm:t>
        <a:bodyPr/>
        <a:lstStyle/>
        <a:p>
          <a:r>
            <a:rPr lang="en-GB"/>
            <a:t>What is your current knowledge of and ability to use online or telephone services to support clients?</a:t>
          </a:r>
          <a:endParaRPr lang="en-US"/>
        </a:p>
      </dgm:t>
    </dgm:pt>
    <dgm:pt modelId="{FBE8E22B-DBF5-457B-96CB-D96CC4D79A03}" type="parTrans" cxnId="{716DF5ED-45A2-44BB-BC2E-BB2799068B66}">
      <dgm:prSet/>
      <dgm:spPr/>
      <dgm:t>
        <a:bodyPr/>
        <a:lstStyle/>
        <a:p>
          <a:endParaRPr lang="en-US"/>
        </a:p>
      </dgm:t>
    </dgm:pt>
    <dgm:pt modelId="{DB53419E-E18B-4070-847A-562F73B729A3}" type="sibTrans" cxnId="{716DF5ED-45A2-44BB-BC2E-BB2799068B66}">
      <dgm:prSet/>
      <dgm:spPr/>
      <dgm:t>
        <a:bodyPr/>
        <a:lstStyle/>
        <a:p>
          <a:endParaRPr lang="en-US"/>
        </a:p>
      </dgm:t>
    </dgm:pt>
    <dgm:pt modelId="{190A322D-2DE6-43F7-AAAD-F5EC03B4A06D}">
      <dgm:prSet/>
      <dgm:spPr/>
      <dgm:t>
        <a:bodyPr/>
        <a:lstStyle/>
        <a:p>
          <a:r>
            <a:rPr lang="en-GB"/>
            <a:t>Do you have an understanding of how to set up these services, or manage them? E.g. Teams or Zoom?</a:t>
          </a:r>
          <a:endParaRPr lang="en-US"/>
        </a:p>
      </dgm:t>
    </dgm:pt>
    <dgm:pt modelId="{82993795-F4F7-4215-9819-DF0F229995F5}" type="parTrans" cxnId="{0FCB17A2-FA66-4251-8708-FEB74609CB9A}">
      <dgm:prSet/>
      <dgm:spPr/>
      <dgm:t>
        <a:bodyPr/>
        <a:lstStyle/>
        <a:p>
          <a:endParaRPr lang="en-US"/>
        </a:p>
      </dgm:t>
    </dgm:pt>
    <dgm:pt modelId="{A07010CE-C0BC-4BE6-A559-62F41A195B65}" type="sibTrans" cxnId="{0FCB17A2-FA66-4251-8708-FEB74609CB9A}">
      <dgm:prSet/>
      <dgm:spPr/>
      <dgm:t>
        <a:bodyPr/>
        <a:lstStyle/>
        <a:p>
          <a:endParaRPr lang="en-US"/>
        </a:p>
      </dgm:t>
    </dgm:pt>
    <dgm:pt modelId="{8482F937-5BFB-41CD-8F2D-2E019CDD5120}" type="pres">
      <dgm:prSet presAssocID="{036BC625-73EC-45F7-AE34-EDEB27961B90}" presName="root" presStyleCnt="0">
        <dgm:presLayoutVars>
          <dgm:dir/>
          <dgm:resizeHandles val="exact"/>
        </dgm:presLayoutVars>
      </dgm:prSet>
      <dgm:spPr/>
    </dgm:pt>
    <dgm:pt modelId="{038AAB89-A215-4A3A-AB58-29AD18C51482}" type="pres">
      <dgm:prSet presAssocID="{D442D5AB-2CAD-43C2-AB2B-AA95D6FA151B}" presName="compNode" presStyleCnt="0"/>
      <dgm:spPr/>
    </dgm:pt>
    <dgm:pt modelId="{4186D83B-5BEB-46BD-A7F8-683D526DD2A3}" type="pres">
      <dgm:prSet presAssocID="{D442D5AB-2CAD-43C2-AB2B-AA95D6FA15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A5E43F95-BC36-45CA-8A24-24FE466D5F7C}" type="pres">
      <dgm:prSet presAssocID="{D442D5AB-2CAD-43C2-AB2B-AA95D6FA151B}" presName="spaceRect" presStyleCnt="0"/>
      <dgm:spPr/>
    </dgm:pt>
    <dgm:pt modelId="{2B763B18-301B-4DC6-8EBC-0B59B0FA0D05}" type="pres">
      <dgm:prSet presAssocID="{D442D5AB-2CAD-43C2-AB2B-AA95D6FA151B}" presName="textRect" presStyleLbl="revTx" presStyleIdx="0" presStyleCnt="3">
        <dgm:presLayoutVars>
          <dgm:chMax val="1"/>
          <dgm:chPref val="1"/>
        </dgm:presLayoutVars>
      </dgm:prSet>
      <dgm:spPr/>
    </dgm:pt>
    <dgm:pt modelId="{2997BD20-9D7C-4C39-9C2D-A1B29B18B05B}" type="pres">
      <dgm:prSet presAssocID="{734BC53E-82BB-4449-8BC4-C097A958136D}" presName="sibTrans" presStyleCnt="0"/>
      <dgm:spPr/>
    </dgm:pt>
    <dgm:pt modelId="{94EED055-1D18-4E2F-96A2-D1774D4EF188}" type="pres">
      <dgm:prSet presAssocID="{84FEF114-2281-461C-BD2D-3FCFFA4EE5CD}" presName="compNode" presStyleCnt="0"/>
      <dgm:spPr/>
    </dgm:pt>
    <dgm:pt modelId="{58355C90-CC7F-45A0-AA41-71D350167854}" type="pres">
      <dgm:prSet presAssocID="{84FEF114-2281-461C-BD2D-3FCFFA4EE5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CD3339C6-F36B-4761-B9B5-04DA17D27AF8}" type="pres">
      <dgm:prSet presAssocID="{84FEF114-2281-461C-BD2D-3FCFFA4EE5CD}" presName="spaceRect" presStyleCnt="0"/>
      <dgm:spPr/>
    </dgm:pt>
    <dgm:pt modelId="{302BE400-56EA-4CB7-9FAE-8BC838E8EAE9}" type="pres">
      <dgm:prSet presAssocID="{84FEF114-2281-461C-BD2D-3FCFFA4EE5CD}" presName="textRect" presStyleLbl="revTx" presStyleIdx="1" presStyleCnt="3">
        <dgm:presLayoutVars>
          <dgm:chMax val="1"/>
          <dgm:chPref val="1"/>
        </dgm:presLayoutVars>
      </dgm:prSet>
      <dgm:spPr/>
    </dgm:pt>
    <dgm:pt modelId="{57A354F9-1576-48A4-AF60-D0B39FBC33A0}" type="pres">
      <dgm:prSet presAssocID="{DB53419E-E18B-4070-847A-562F73B729A3}" presName="sibTrans" presStyleCnt="0"/>
      <dgm:spPr/>
    </dgm:pt>
    <dgm:pt modelId="{C8AA485D-7165-4BB6-8885-68E2917F7EE9}" type="pres">
      <dgm:prSet presAssocID="{190A322D-2DE6-43F7-AAAD-F5EC03B4A06D}" presName="compNode" presStyleCnt="0"/>
      <dgm:spPr/>
    </dgm:pt>
    <dgm:pt modelId="{13C73496-B83D-4AD3-8BC9-AB3B856A21C7}" type="pres">
      <dgm:prSet presAssocID="{190A322D-2DE6-43F7-AAAD-F5EC03B4A0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Zoom In"/>
        </a:ext>
      </dgm:extLst>
    </dgm:pt>
    <dgm:pt modelId="{E1347E0D-8080-4BC1-A058-BCA59F6B2455}" type="pres">
      <dgm:prSet presAssocID="{190A322D-2DE6-43F7-AAAD-F5EC03B4A06D}" presName="spaceRect" presStyleCnt="0"/>
      <dgm:spPr/>
    </dgm:pt>
    <dgm:pt modelId="{91D0A277-9605-422E-A8EA-5CF1401ADB70}" type="pres">
      <dgm:prSet presAssocID="{190A322D-2DE6-43F7-AAAD-F5EC03B4A06D}" presName="textRect" presStyleLbl="revTx" presStyleIdx="2" presStyleCnt="3">
        <dgm:presLayoutVars>
          <dgm:chMax val="1"/>
          <dgm:chPref val="1"/>
        </dgm:presLayoutVars>
      </dgm:prSet>
      <dgm:spPr/>
    </dgm:pt>
  </dgm:ptLst>
  <dgm:cxnLst>
    <dgm:cxn modelId="{41EAE45F-73C3-4E4D-AAF5-DFB58D22096B}" type="presOf" srcId="{036BC625-73EC-45F7-AE34-EDEB27961B90}" destId="{8482F937-5BFB-41CD-8F2D-2E019CDD5120}" srcOrd="0" destOrd="0" presId="urn:microsoft.com/office/officeart/2018/2/layout/IconLabelList"/>
    <dgm:cxn modelId="{23739C73-407D-4B7A-B328-495A9550B27F}" type="presOf" srcId="{D442D5AB-2CAD-43C2-AB2B-AA95D6FA151B}" destId="{2B763B18-301B-4DC6-8EBC-0B59B0FA0D05}" srcOrd="0" destOrd="0" presId="urn:microsoft.com/office/officeart/2018/2/layout/IconLabelList"/>
    <dgm:cxn modelId="{66C4E797-F745-409A-9ADA-9FF9EF6C0006}" type="presOf" srcId="{190A322D-2DE6-43F7-AAAD-F5EC03B4A06D}" destId="{91D0A277-9605-422E-A8EA-5CF1401ADB70}" srcOrd="0" destOrd="0" presId="urn:microsoft.com/office/officeart/2018/2/layout/IconLabelList"/>
    <dgm:cxn modelId="{C79EDCA1-613E-432C-9B79-EADDCF05C850}" type="presOf" srcId="{84FEF114-2281-461C-BD2D-3FCFFA4EE5CD}" destId="{302BE400-56EA-4CB7-9FAE-8BC838E8EAE9}" srcOrd="0" destOrd="0" presId="urn:microsoft.com/office/officeart/2018/2/layout/IconLabelList"/>
    <dgm:cxn modelId="{0FCB17A2-FA66-4251-8708-FEB74609CB9A}" srcId="{036BC625-73EC-45F7-AE34-EDEB27961B90}" destId="{190A322D-2DE6-43F7-AAAD-F5EC03B4A06D}" srcOrd="2" destOrd="0" parTransId="{82993795-F4F7-4215-9819-DF0F229995F5}" sibTransId="{A07010CE-C0BC-4BE6-A559-62F41A195B65}"/>
    <dgm:cxn modelId="{9645ACEA-B764-43AB-B37B-76CF4544C4D5}" srcId="{036BC625-73EC-45F7-AE34-EDEB27961B90}" destId="{D442D5AB-2CAD-43C2-AB2B-AA95D6FA151B}" srcOrd="0" destOrd="0" parTransId="{37E83C20-0DBE-4719-BC44-C3CB377DA741}" sibTransId="{734BC53E-82BB-4449-8BC4-C097A958136D}"/>
    <dgm:cxn modelId="{716DF5ED-45A2-44BB-BC2E-BB2799068B66}" srcId="{036BC625-73EC-45F7-AE34-EDEB27961B90}" destId="{84FEF114-2281-461C-BD2D-3FCFFA4EE5CD}" srcOrd="1" destOrd="0" parTransId="{FBE8E22B-DBF5-457B-96CB-D96CC4D79A03}" sibTransId="{DB53419E-E18B-4070-847A-562F73B729A3}"/>
    <dgm:cxn modelId="{D3F16659-F751-4566-BC20-81E4DF45C09C}" type="presParOf" srcId="{8482F937-5BFB-41CD-8F2D-2E019CDD5120}" destId="{038AAB89-A215-4A3A-AB58-29AD18C51482}" srcOrd="0" destOrd="0" presId="urn:microsoft.com/office/officeart/2018/2/layout/IconLabelList"/>
    <dgm:cxn modelId="{482C037E-4389-4597-AA91-EE5249615471}" type="presParOf" srcId="{038AAB89-A215-4A3A-AB58-29AD18C51482}" destId="{4186D83B-5BEB-46BD-A7F8-683D526DD2A3}" srcOrd="0" destOrd="0" presId="urn:microsoft.com/office/officeart/2018/2/layout/IconLabelList"/>
    <dgm:cxn modelId="{41A4705D-F1FC-44DA-A4F2-7C63C04E1F32}" type="presParOf" srcId="{038AAB89-A215-4A3A-AB58-29AD18C51482}" destId="{A5E43F95-BC36-45CA-8A24-24FE466D5F7C}" srcOrd="1" destOrd="0" presId="urn:microsoft.com/office/officeart/2018/2/layout/IconLabelList"/>
    <dgm:cxn modelId="{BBD8A513-3BAE-4A03-B0B9-ED1C955FE5D9}" type="presParOf" srcId="{038AAB89-A215-4A3A-AB58-29AD18C51482}" destId="{2B763B18-301B-4DC6-8EBC-0B59B0FA0D05}" srcOrd="2" destOrd="0" presId="urn:microsoft.com/office/officeart/2018/2/layout/IconLabelList"/>
    <dgm:cxn modelId="{E08C0A2E-C69E-4776-B48F-637904ED3E1D}" type="presParOf" srcId="{8482F937-5BFB-41CD-8F2D-2E019CDD5120}" destId="{2997BD20-9D7C-4C39-9C2D-A1B29B18B05B}" srcOrd="1" destOrd="0" presId="urn:microsoft.com/office/officeart/2018/2/layout/IconLabelList"/>
    <dgm:cxn modelId="{621C4B13-7372-434E-B8D5-6A220B284C81}" type="presParOf" srcId="{8482F937-5BFB-41CD-8F2D-2E019CDD5120}" destId="{94EED055-1D18-4E2F-96A2-D1774D4EF188}" srcOrd="2" destOrd="0" presId="urn:microsoft.com/office/officeart/2018/2/layout/IconLabelList"/>
    <dgm:cxn modelId="{F01B8333-DD61-4E99-8E02-E550EBBE3054}" type="presParOf" srcId="{94EED055-1D18-4E2F-96A2-D1774D4EF188}" destId="{58355C90-CC7F-45A0-AA41-71D350167854}" srcOrd="0" destOrd="0" presId="urn:microsoft.com/office/officeart/2018/2/layout/IconLabelList"/>
    <dgm:cxn modelId="{F8952429-3324-4CE2-8DBF-9843AE903358}" type="presParOf" srcId="{94EED055-1D18-4E2F-96A2-D1774D4EF188}" destId="{CD3339C6-F36B-4761-B9B5-04DA17D27AF8}" srcOrd="1" destOrd="0" presId="urn:microsoft.com/office/officeart/2018/2/layout/IconLabelList"/>
    <dgm:cxn modelId="{2A4A0EAA-FC5A-4191-B636-4B3C42E1871A}" type="presParOf" srcId="{94EED055-1D18-4E2F-96A2-D1774D4EF188}" destId="{302BE400-56EA-4CB7-9FAE-8BC838E8EAE9}" srcOrd="2" destOrd="0" presId="urn:microsoft.com/office/officeart/2018/2/layout/IconLabelList"/>
    <dgm:cxn modelId="{A0389A3F-3201-402D-B88C-C88F146DCF60}" type="presParOf" srcId="{8482F937-5BFB-41CD-8F2D-2E019CDD5120}" destId="{57A354F9-1576-48A4-AF60-D0B39FBC33A0}" srcOrd="3" destOrd="0" presId="urn:microsoft.com/office/officeart/2018/2/layout/IconLabelList"/>
    <dgm:cxn modelId="{5573BD41-2677-4896-AA02-643B1CA3D3A5}" type="presParOf" srcId="{8482F937-5BFB-41CD-8F2D-2E019CDD5120}" destId="{C8AA485D-7165-4BB6-8885-68E2917F7EE9}" srcOrd="4" destOrd="0" presId="urn:microsoft.com/office/officeart/2018/2/layout/IconLabelList"/>
    <dgm:cxn modelId="{A6C7F985-6B3A-41F1-B147-B220251F48F5}" type="presParOf" srcId="{C8AA485D-7165-4BB6-8885-68E2917F7EE9}" destId="{13C73496-B83D-4AD3-8BC9-AB3B856A21C7}" srcOrd="0" destOrd="0" presId="urn:microsoft.com/office/officeart/2018/2/layout/IconLabelList"/>
    <dgm:cxn modelId="{09512103-5960-464A-B0E7-993588A87EA8}" type="presParOf" srcId="{C8AA485D-7165-4BB6-8885-68E2917F7EE9}" destId="{E1347E0D-8080-4BC1-A058-BCA59F6B2455}" srcOrd="1" destOrd="0" presId="urn:microsoft.com/office/officeart/2018/2/layout/IconLabelList"/>
    <dgm:cxn modelId="{0E14A002-1117-422F-9BAB-A2775477D04D}" type="presParOf" srcId="{C8AA485D-7165-4BB6-8885-68E2917F7EE9}" destId="{91D0A277-9605-422E-A8EA-5CF1401ADB7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38EC89-B453-4019-B38A-005CF4FA4D43}">
      <dsp:nvSpPr>
        <dsp:cNvPr id="0" name=""/>
        <dsp:cNvSpPr/>
      </dsp:nvSpPr>
      <dsp:spPr>
        <a:xfrm>
          <a:off x="0" y="2283248"/>
          <a:ext cx="11293475" cy="1498057"/>
        </a:xfrm>
        <a:prstGeom prst="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It identifies core areas of competence:</a:t>
          </a:r>
          <a:endParaRPr lang="en-US" sz="2800" kern="1200"/>
        </a:p>
      </dsp:txBody>
      <dsp:txXfrm>
        <a:off x="0" y="2283248"/>
        <a:ext cx="11293475" cy="808951"/>
      </dsp:txXfrm>
    </dsp:sp>
    <dsp:sp modelId="{605C8C1D-A894-4282-975F-EC0F34D5FE21}">
      <dsp:nvSpPr>
        <dsp:cNvPr id="0" name=""/>
        <dsp:cNvSpPr/>
      </dsp:nvSpPr>
      <dsp:spPr>
        <a:xfrm>
          <a:off x="1378" y="3062238"/>
          <a:ext cx="2258143" cy="689106"/>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Knowledge</a:t>
          </a:r>
          <a:endParaRPr lang="en-US" sz="1700" kern="1200"/>
        </a:p>
      </dsp:txBody>
      <dsp:txXfrm>
        <a:off x="1378" y="3062238"/>
        <a:ext cx="2258143" cy="689106"/>
      </dsp:txXfrm>
    </dsp:sp>
    <dsp:sp modelId="{4E5E7517-FA70-44BB-876B-14ACBF2B6C03}">
      <dsp:nvSpPr>
        <dsp:cNvPr id="0" name=""/>
        <dsp:cNvSpPr/>
      </dsp:nvSpPr>
      <dsp:spPr>
        <a:xfrm>
          <a:off x="2259522" y="3062238"/>
          <a:ext cx="2258143" cy="689106"/>
        </a:xfrm>
        <a:prstGeom prst="rect">
          <a:avLst/>
        </a:prstGeom>
        <a:solidFill>
          <a:schemeClr val="accent2">
            <a:tint val="40000"/>
            <a:alpha val="90000"/>
            <a:hueOff val="-388586"/>
            <a:satOff val="-1000"/>
            <a:lumOff val="-103"/>
            <a:alphaOff val="0"/>
          </a:schemeClr>
        </a:solidFill>
        <a:ln w="9525" cap="flat" cmpd="sng" algn="ctr">
          <a:solidFill>
            <a:schemeClr val="accent2">
              <a:tint val="40000"/>
              <a:alpha val="90000"/>
              <a:hueOff val="-388586"/>
              <a:satOff val="-1000"/>
              <a:lumOff val="-10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Professional competences</a:t>
          </a:r>
          <a:endParaRPr lang="en-US" sz="1700" kern="1200"/>
        </a:p>
      </dsp:txBody>
      <dsp:txXfrm>
        <a:off x="2259522" y="3062238"/>
        <a:ext cx="2258143" cy="689106"/>
      </dsp:txXfrm>
    </dsp:sp>
    <dsp:sp modelId="{041AA5DC-C904-419C-B08C-875B2094C0E3}">
      <dsp:nvSpPr>
        <dsp:cNvPr id="0" name=""/>
        <dsp:cNvSpPr/>
      </dsp:nvSpPr>
      <dsp:spPr>
        <a:xfrm>
          <a:off x="4517665" y="3062238"/>
          <a:ext cx="2258143" cy="689106"/>
        </a:xfrm>
        <a:prstGeom prst="rect">
          <a:avLst/>
        </a:prstGeom>
        <a:solidFill>
          <a:schemeClr val="accent2">
            <a:tint val="40000"/>
            <a:alpha val="90000"/>
            <a:hueOff val="-777172"/>
            <a:satOff val="-2000"/>
            <a:lumOff val="-206"/>
            <a:alphaOff val="0"/>
          </a:schemeClr>
        </a:solidFill>
        <a:ln w="9525" cap="flat" cmpd="sng" algn="ctr">
          <a:solidFill>
            <a:schemeClr val="accent2">
              <a:tint val="40000"/>
              <a:alpha val="90000"/>
              <a:hueOff val="-777172"/>
              <a:satOff val="-2000"/>
              <a:lumOff val="-20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Therapeutic competences</a:t>
          </a:r>
          <a:endParaRPr lang="en-US" sz="1700" kern="1200"/>
        </a:p>
      </dsp:txBody>
      <dsp:txXfrm>
        <a:off x="4517665" y="3062238"/>
        <a:ext cx="2258143" cy="689106"/>
      </dsp:txXfrm>
    </dsp:sp>
    <dsp:sp modelId="{060825C8-0332-4F55-A49C-E1D560D94D42}">
      <dsp:nvSpPr>
        <dsp:cNvPr id="0" name=""/>
        <dsp:cNvSpPr/>
      </dsp:nvSpPr>
      <dsp:spPr>
        <a:xfrm>
          <a:off x="6775809" y="3062238"/>
          <a:ext cx="2258143" cy="689106"/>
        </a:xfrm>
        <a:prstGeom prst="rect">
          <a:avLst/>
        </a:prstGeom>
        <a:solidFill>
          <a:schemeClr val="accent2">
            <a:tint val="40000"/>
            <a:alpha val="90000"/>
            <a:hueOff val="-1165758"/>
            <a:satOff val="-2999"/>
            <a:lumOff val="-308"/>
            <a:alphaOff val="0"/>
          </a:schemeClr>
        </a:solidFill>
        <a:ln w="9525" cap="flat" cmpd="sng" algn="ctr">
          <a:solidFill>
            <a:schemeClr val="accent2">
              <a:tint val="40000"/>
              <a:alpha val="90000"/>
              <a:hueOff val="-1165758"/>
              <a:satOff val="-2999"/>
              <a:lumOff val="-3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Assessment, planning and referral</a:t>
          </a:r>
          <a:endParaRPr lang="en-US" sz="1700" kern="1200"/>
        </a:p>
      </dsp:txBody>
      <dsp:txXfrm>
        <a:off x="6775809" y="3062238"/>
        <a:ext cx="2258143" cy="689106"/>
      </dsp:txXfrm>
    </dsp:sp>
    <dsp:sp modelId="{0CA8881D-8BF3-4027-AFF2-6098D387CFC6}">
      <dsp:nvSpPr>
        <dsp:cNvPr id="0" name=""/>
        <dsp:cNvSpPr/>
      </dsp:nvSpPr>
      <dsp:spPr>
        <a:xfrm>
          <a:off x="9033952" y="3062238"/>
          <a:ext cx="2258143" cy="689106"/>
        </a:xfrm>
        <a:prstGeom prst="rect">
          <a:avLst/>
        </a:prstGeom>
        <a:solidFill>
          <a:schemeClr val="accent2">
            <a:tint val="40000"/>
            <a:alpha val="90000"/>
            <a:hueOff val="-1554344"/>
            <a:satOff val="-3999"/>
            <a:lumOff val="-411"/>
            <a:alphaOff val="0"/>
          </a:schemeClr>
        </a:solidFill>
        <a:ln w="9525" cap="flat" cmpd="sng" algn="ctr">
          <a:solidFill>
            <a:schemeClr val="accent2">
              <a:tint val="40000"/>
              <a:alpha val="90000"/>
              <a:hueOff val="-1554344"/>
              <a:satOff val="-3999"/>
              <a:lumOff val="-41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a:t>Meta-competencies</a:t>
          </a:r>
          <a:endParaRPr lang="en-US" sz="1700" kern="1200"/>
        </a:p>
      </dsp:txBody>
      <dsp:txXfrm>
        <a:off x="9033952" y="3062238"/>
        <a:ext cx="2258143" cy="689106"/>
      </dsp:txXfrm>
    </dsp:sp>
    <dsp:sp modelId="{8DC85274-826F-420A-A1CC-ED5076C9C86E}">
      <dsp:nvSpPr>
        <dsp:cNvPr id="0" name=""/>
        <dsp:cNvSpPr/>
      </dsp:nvSpPr>
      <dsp:spPr>
        <a:xfrm rot="10800000">
          <a:off x="0" y="1705"/>
          <a:ext cx="11293475" cy="2304013"/>
        </a:xfrm>
        <a:prstGeom prst="upArrowCallout">
          <a:avLst/>
        </a:prstGeom>
        <a:solidFill>
          <a:schemeClr val="accent2">
            <a:hueOff val="-1456541"/>
            <a:satOff val="-4518"/>
            <a:lumOff val="-1373"/>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As a response to this rapidly changing field, the BACP have introduced a competence framework. </a:t>
          </a:r>
          <a:endParaRPr lang="en-US" sz="2800" kern="1200"/>
        </a:p>
      </dsp:txBody>
      <dsp:txXfrm rot="10800000">
        <a:off x="0" y="1705"/>
        <a:ext cx="11293475" cy="14970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4A396-41EC-47AB-BE27-076F96EB4308}">
      <dsp:nvSpPr>
        <dsp:cNvPr id="0" name=""/>
        <dsp:cNvSpPr/>
      </dsp:nvSpPr>
      <dsp:spPr>
        <a:xfrm>
          <a:off x="0" y="89427"/>
          <a:ext cx="5239469" cy="2859333"/>
        </a:xfrm>
        <a:prstGeom prst="roundRect">
          <a:avLst/>
        </a:prstGeom>
        <a:solidFill>
          <a:schemeClr val="accent2">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Each core area has sub-headings within it. But in essence, it has been developed to be as straightforward as possible.</a:t>
          </a:r>
          <a:endParaRPr lang="en-US" sz="2100" kern="1200"/>
        </a:p>
      </dsp:txBody>
      <dsp:txXfrm>
        <a:off x="139581" y="229008"/>
        <a:ext cx="4960307" cy="2580171"/>
      </dsp:txXfrm>
    </dsp:sp>
    <dsp:sp modelId="{C78B9EEA-4D44-4214-A878-BD2FBEA19C12}">
      <dsp:nvSpPr>
        <dsp:cNvPr id="0" name=""/>
        <dsp:cNvSpPr/>
      </dsp:nvSpPr>
      <dsp:spPr>
        <a:xfrm>
          <a:off x="0" y="3009241"/>
          <a:ext cx="5239469" cy="2859333"/>
        </a:xfrm>
        <a:prstGeom prst="roundRect">
          <a:avLst/>
        </a:prstGeom>
        <a:solidFill>
          <a:schemeClr val="accent2">
            <a:hueOff val="-1456541"/>
            <a:satOff val="-4518"/>
            <a:lumOff val="-1373"/>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Over the next couple of weeks, we'll be taking a more in-depth look at these competencies, so that not only are you familiar with them, but also to find out where the gaps in your personal knowledge and understanding might be. It is a springboard for further professional development.</a:t>
          </a:r>
          <a:endParaRPr lang="en-US" sz="2100" kern="1200"/>
        </a:p>
      </dsp:txBody>
      <dsp:txXfrm>
        <a:off x="139581" y="3148822"/>
        <a:ext cx="4960307" cy="2580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6D83B-5BEB-46BD-A7F8-683D526DD2A3}">
      <dsp:nvSpPr>
        <dsp:cNvPr id="0" name=""/>
        <dsp:cNvSpPr/>
      </dsp:nvSpPr>
      <dsp:spPr>
        <a:xfrm>
          <a:off x="1050039" y="598797"/>
          <a:ext cx="1477509" cy="1477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763B18-301B-4DC6-8EBC-0B59B0FA0D05}">
      <dsp:nvSpPr>
        <dsp:cNvPr id="0" name=""/>
        <dsp:cNvSpPr/>
      </dsp:nvSpPr>
      <dsp:spPr>
        <a:xfrm>
          <a:off x="147117"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What is your own attitude and preference relating to OPT – Spend a few minutes just reflecting on this.</a:t>
          </a:r>
          <a:endParaRPr lang="en-US" sz="1600" kern="1200"/>
        </a:p>
      </dsp:txBody>
      <dsp:txXfrm>
        <a:off x="147117" y="2464214"/>
        <a:ext cx="3283355" cy="720000"/>
      </dsp:txXfrm>
    </dsp:sp>
    <dsp:sp modelId="{58355C90-CC7F-45A0-AA41-71D350167854}">
      <dsp:nvSpPr>
        <dsp:cNvPr id="0" name=""/>
        <dsp:cNvSpPr/>
      </dsp:nvSpPr>
      <dsp:spPr>
        <a:xfrm>
          <a:off x="4907982" y="598797"/>
          <a:ext cx="1477509" cy="1477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2BE400-56EA-4CB7-9FAE-8BC838E8EAE9}">
      <dsp:nvSpPr>
        <dsp:cNvPr id="0" name=""/>
        <dsp:cNvSpPr/>
      </dsp:nvSpPr>
      <dsp:spPr>
        <a:xfrm>
          <a:off x="4005059"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What is your current knowledge of and ability to use online or telephone services to support clients?</a:t>
          </a:r>
          <a:endParaRPr lang="en-US" sz="1600" kern="1200"/>
        </a:p>
      </dsp:txBody>
      <dsp:txXfrm>
        <a:off x="4005059" y="2464214"/>
        <a:ext cx="3283355" cy="720000"/>
      </dsp:txXfrm>
    </dsp:sp>
    <dsp:sp modelId="{13C73496-B83D-4AD3-8BC9-AB3B856A21C7}">
      <dsp:nvSpPr>
        <dsp:cNvPr id="0" name=""/>
        <dsp:cNvSpPr/>
      </dsp:nvSpPr>
      <dsp:spPr>
        <a:xfrm>
          <a:off x="8765925" y="598797"/>
          <a:ext cx="1477509" cy="14775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D0A277-9605-422E-A8EA-5CF1401ADB70}">
      <dsp:nvSpPr>
        <dsp:cNvPr id="0" name=""/>
        <dsp:cNvSpPr/>
      </dsp:nvSpPr>
      <dsp:spPr>
        <a:xfrm>
          <a:off x="7863002"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Do you have an understanding of how to set up these services, or manage them? E.g. Teams or Zoom?</a:t>
          </a:r>
          <a:endParaRPr lang="en-US" sz="1600" kern="1200"/>
        </a:p>
      </dsp:txBody>
      <dsp:txXfrm>
        <a:off x="7863002" y="2464214"/>
        <a:ext cx="328335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975BE7-1520-49C7-A12D-83715390138C}" type="datetimeFigureOut">
              <a:rPr lang="en-GB"/>
              <a:t>14/03/2023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19C74D-734E-4D3D-A96D-E6D56A3C7DDE}" type="slidenum">
              <a:rPr lang="en-GB"/>
              <a:t>‹#›</a:t>
            </a:fld>
            <a:endParaRPr lang="en-GB"/>
          </a:p>
        </p:txBody>
      </p:sp>
    </p:spTree>
    <p:extLst>
      <p:ext uri="{BB962C8B-B14F-4D97-AF65-F5344CB8AC3E}">
        <p14:creationId xmlns:p14="http://schemas.microsoft.com/office/powerpoint/2010/main" val="3832253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2</a:t>
            </a:fld>
            <a:endParaRPr lang="en-GB"/>
          </a:p>
        </p:txBody>
      </p:sp>
    </p:spTree>
    <p:extLst>
      <p:ext uri="{BB962C8B-B14F-4D97-AF65-F5344CB8AC3E}">
        <p14:creationId xmlns:p14="http://schemas.microsoft.com/office/powerpoint/2010/main" val="3818987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support and add to the BACP Ethical Framework.</a:t>
            </a:r>
          </a:p>
          <a:p>
            <a:r>
              <a:rPr lang="en-US" dirty="0"/>
              <a:t>We'll be looking at these over the next two weeks.</a:t>
            </a:r>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3</a:t>
            </a:fld>
            <a:endParaRPr lang="en-GB"/>
          </a:p>
        </p:txBody>
      </p:sp>
    </p:spTree>
    <p:extLst>
      <p:ext uri="{BB962C8B-B14F-4D97-AF65-F5344CB8AC3E}">
        <p14:creationId xmlns:p14="http://schemas.microsoft.com/office/powerpoint/2010/main" val="1627762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5 minutes to reflect, 10 minutes to respond.</a:t>
            </a:r>
          </a:p>
        </p:txBody>
      </p:sp>
      <p:sp>
        <p:nvSpPr>
          <p:cNvPr id="4" name="Slide Number Placeholder 3"/>
          <p:cNvSpPr>
            <a:spLocks noGrp="1"/>
          </p:cNvSpPr>
          <p:nvPr>
            <p:ph type="sldNum" sz="quarter" idx="5"/>
          </p:nvPr>
        </p:nvSpPr>
        <p:spPr/>
        <p:txBody>
          <a:bodyPr/>
          <a:lstStyle/>
          <a:p>
            <a:fld id="{6619C74D-734E-4D3D-A96D-E6D56A3C7DDE}" type="slidenum">
              <a:rPr lang="en-GB"/>
              <a:t>10</a:t>
            </a:fld>
            <a:endParaRPr lang="en-GB"/>
          </a:p>
        </p:txBody>
      </p:sp>
    </p:spTree>
    <p:extLst>
      <p:ext uri="{BB962C8B-B14F-4D97-AF65-F5344CB8AC3E}">
        <p14:creationId xmlns:p14="http://schemas.microsoft.com/office/powerpoint/2010/main" val="1972432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Homework is to take a look at the ICO website and get a sense of the implcations of this. </a:t>
            </a:r>
          </a:p>
        </p:txBody>
      </p:sp>
      <p:sp>
        <p:nvSpPr>
          <p:cNvPr id="4" name="Slide Number Placeholder 3"/>
          <p:cNvSpPr>
            <a:spLocks noGrp="1"/>
          </p:cNvSpPr>
          <p:nvPr>
            <p:ph type="sldNum" sz="quarter" idx="5"/>
          </p:nvPr>
        </p:nvSpPr>
        <p:spPr/>
        <p:txBody>
          <a:bodyPr/>
          <a:lstStyle/>
          <a:p>
            <a:fld id="{6619C74D-734E-4D3D-A96D-E6D56A3C7DDE}" type="slidenum">
              <a:rPr lang="en-GB"/>
              <a:t>21</a:t>
            </a:fld>
            <a:endParaRPr lang="en-GB"/>
          </a:p>
        </p:txBody>
      </p:sp>
    </p:spTree>
    <p:extLst>
      <p:ext uri="{BB962C8B-B14F-4D97-AF65-F5344CB8AC3E}">
        <p14:creationId xmlns:p14="http://schemas.microsoft.com/office/powerpoint/2010/main" val="2195122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information about a particular person that exists on the internet as a result of their online activity.</a:t>
            </a:r>
          </a:p>
        </p:txBody>
      </p:sp>
      <p:sp>
        <p:nvSpPr>
          <p:cNvPr id="4" name="Slide Number Placeholder 3"/>
          <p:cNvSpPr>
            <a:spLocks noGrp="1"/>
          </p:cNvSpPr>
          <p:nvPr>
            <p:ph type="sldNum" sz="quarter" idx="5"/>
          </p:nvPr>
        </p:nvSpPr>
        <p:spPr/>
        <p:txBody>
          <a:bodyPr/>
          <a:lstStyle/>
          <a:p>
            <a:fld id="{6619C74D-734E-4D3D-A96D-E6D56A3C7DDE}" type="slidenum">
              <a:rPr lang="en-GB"/>
              <a:t>22</a:t>
            </a:fld>
            <a:endParaRPr lang="en-GB"/>
          </a:p>
        </p:txBody>
      </p:sp>
    </p:spTree>
    <p:extLst>
      <p:ext uri="{BB962C8B-B14F-4D97-AF65-F5344CB8AC3E}">
        <p14:creationId xmlns:p14="http://schemas.microsoft.com/office/powerpoint/2010/main" val="234942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619C74D-734E-4D3D-A96D-E6D56A3C7DDE}" type="slidenum">
              <a:rPr lang="en-GB"/>
              <a:t>25</a:t>
            </a:fld>
            <a:endParaRPr lang="en-GB"/>
          </a:p>
        </p:txBody>
      </p:sp>
    </p:spTree>
    <p:extLst>
      <p:ext uri="{BB962C8B-B14F-4D97-AF65-F5344CB8AC3E}">
        <p14:creationId xmlns:p14="http://schemas.microsoft.com/office/powerpoint/2010/main" val="1491144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March 14, 2023</a:t>
            </a:fld>
            <a:endParaRPr lang="en-US" dirty="0"/>
          </a:p>
        </p:txBody>
      </p:sp>
    </p:spTree>
    <p:extLst>
      <p:ext uri="{BB962C8B-B14F-4D97-AF65-F5344CB8AC3E}">
        <p14:creationId xmlns:p14="http://schemas.microsoft.com/office/powerpoint/2010/main" val="3837448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March 14, 2023</a:t>
            </a:fld>
            <a:endParaRPr lang="en-US" dirty="0"/>
          </a:p>
        </p:txBody>
      </p:sp>
    </p:spTree>
    <p:extLst>
      <p:ext uri="{BB962C8B-B14F-4D97-AF65-F5344CB8AC3E}">
        <p14:creationId xmlns:p14="http://schemas.microsoft.com/office/powerpoint/2010/main" val="2123009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March 14, 2023</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27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March 14, 2023</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893716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March 14, 2023</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793570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March 14, 2023</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859692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March 14, 2023</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198368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March 14, 2023</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251194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March 14, 2023</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683070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March 14, 2023</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421988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March 14, 2023</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083713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March 14, 2023</a:t>
            </a:fld>
            <a:endParaRPr lang="en-US" dirty="0"/>
          </a:p>
        </p:txBody>
      </p:sp>
    </p:spTree>
    <p:extLst>
      <p:ext uri="{BB962C8B-B14F-4D97-AF65-F5344CB8AC3E}">
        <p14:creationId xmlns:p14="http://schemas.microsoft.com/office/powerpoint/2010/main" val="2878220394"/>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ico.org.uk/"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8055" y="655200"/>
            <a:ext cx="5432045" cy="1969200"/>
          </a:xfrm>
        </p:spPr>
        <p:txBody>
          <a:bodyPr anchor="b">
            <a:normAutofit/>
          </a:bodyPr>
          <a:lstStyle/>
          <a:p>
            <a:r>
              <a:rPr lang="en-GB" dirty="0">
                <a:cs typeface="Calibri Light"/>
              </a:rPr>
              <a:t>Online and Phone Therapy</a:t>
            </a:r>
          </a:p>
        </p:txBody>
      </p:sp>
      <p:sp>
        <p:nvSpPr>
          <p:cNvPr id="3" name="Subtitle 2"/>
          <p:cNvSpPr>
            <a:spLocks noGrp="1"/>
          </p:cNvSpPr>
          <p:nvPr>
            <p:ph type="subTitle" idx="1"/>
          </p:nvPr>
        </p:nvSpPr>
        <p:spPr>
          <a:xfrm>
            <a:off x="448055" y="2624400"/>
            <a:ext cx="5432045" cy="3326456"/>
          </a:xfrm>
        </p:spPr>
        <p:txBody>
          <a:bodyPr vert="horz" lIns="91440" tIns="45720" rIns="91440" bIns="45720" rtlCol="0">
            <a:normAutofit/>
          </a:bodyPr>
          <a:lstStyle/>
          <a:p>
            <a:r>
              <a:rPr lang="en-GB" sz="6400">
                <a:cs typeface="Calibri"/>
              </a:rPr>
              <a:t>Week One</a:t>
            </a:r>
            <a:endParaRPr lang="en-US" sz="6400"/>
          </a:p>
        </p:txBody>
      </p:sp>
      <p:cxnSp>
        <p:nvCxnSpPr>
          <p:cNvPr id="17"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8" name="Picture 3">
            <a:extLst>
              <a:ext uri="{FF2B5EF4-FFF2-40B4-BE49-F238E27FC236}">
                <a16:creationId xmlns:a16="http://schemas.microsoft.com/office/drawing/2014/main" id="{C7DA5952-2C62-4788-AD67-B7D01C0391C7}"/>
              </a:ext>
            </a:extLst>
          </p:cNvPr>
          <p:cNvPicPr>
            <a:picLocks noChangeAspect="1"/>
          </p:cNvPicPr>
          <p:nvPr/>
        </p:nvPicPr>
        <p:blipFill rotWithShape="1">
          <a:blip r:embed="rId2"/>
          <a:srcRect l="39000" r="21815" b="1"/>
          <a:stretch/>
        </p:blipFill>
        <p:spPr>
          <a:xfrm>
            <a:off x="6311900" y="10"/>
            <a:ext cx="5880100"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7BB3C-4015-4714-8A39-CCB3374A6B1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Introduction</a:t>
            </a:r>
            <a:endParaRPr lang="en-GB" sz="6400"/>
          </a:p>
        </p:txBody>
      </p:sp>
      <p:cxnSp>
        <p:nvCxnSpPr>
          <p:cNvPr id="7"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red, sale&#10;&#10;Description automatically generated">
            <a:extLst>
              <a:ext uri="{FF2B5EF4-FFF2-40B4-BE49-F238E27FC236}">
                <a16:creationId xmlns:a16="http://schemas.microsoft.com/office/drawing/2014/main" id="{E60BF2F9-9E10-45D5-A150-6AB1ADB72DB4}"/>
              </a:ext>
            </a:extLst>
          </p:cNvPr>
          <p:cNvPicPr>
            <a:picLocks noChangeAspect="1"/>
          </p:cNvPicPr>
          <p:nvPr/>
        </p:nvPicPr>
        <p:blipFill rotWithShape="1">
          <a:blip r:embed="rId3"/>
          <a:srcRect r="7209" b="-1"/>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48DDC19B-5612-4B87-B5B9-06C5E851DAC1}"/>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sz="1500">
                <a:ea typeface="Source Sans Pro"/>
              </a:rPr>
              <a:t>Online and Phone Therapy (OPT) has been around for many years.</a:t>
            </a:r>
          </a:p>
          <a:p>
            <a:pPr marL="449580" indent="-447675">
              <a:lnSpc>
                <a:spcPct val="130000"/>
              </a:lnSpc>
            </a:pPr>
            <a:r>
              <a:rPr lang="en-GB" sz="1500">
                <a:ea typeface="Source Sans Pro"/>
              </a:rPr>
              <a:t>It includes telephone counselling, text-based services (such as e-mail and online chats) as well as video-conferencing.</a:t>
            </a:r>
          </a:p>
          <a:p>
            <a:pPr marL="449580" indent="-447675">
              <a:lnSpc>
                <a:spcPct val="130000"/>
              </a:lnSpc>
            </a:pPr>
            <a:r>
              <a:rPr lang="en-GB" sz="1500">
                <a:ea typeface="Source Sans Pro"/>
              </a:rPr>
              <a:t>Due to the COVID-19 pandemic there has been a rise in the use of distance-based services to provide therapeutic support and it is anticipated that this will continue.</a:t>
            </a:r>
          </a:p>
          <a:p>
            <a:pPr marL="449580" indent="-447675">
              <a:lnSpc>
                <a:spcPct val="130000"/>
              </a:lnSpc>
            </a:pPr>
            <a:endParaRPr lang="en-GB" sz="1500">
              <a:ea typeface="Source Sans Pro"/>
            </a:endParaRPr>
          </a:p>
          <a:p>
            <a:pPr marL="449580" indent="-447675">
              <a:lnSpc>
                <a:spcPct val="130000"/>
              </a:lnSpc>
            </a:pPr>
            <a:r>
              <a:rPr lang="en-GB" sz="1500">
                <a:ea typeface="Source Sans Pro"/>
              </a:rPr>
              <a:t>Due to the rapid changes in technology, this guidance applies to what is happening now (2021).</a:t>
            </a:r>
          </a:p>
        </p:txBody>
      </p:sp>
    </p:spTree>
    <p:extLst>
      <p:ext uri="{BB962C8B-B14F-4D97-AF65-F5344CB8AC3E}">
        <p14:creationId xmlns:p14="http://schemas.microsoft.com/office/powerpoint/2010/main" val="87880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1FC4AC91-30B8-4B0B-A187-C39F19131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4296C-8ABB-4B0D-ACF9-55D6E2AEA174}"/>
              </a:ext>
            </a:extLst>
          </p:cNvPr>
          <p:cNvSpPr>
            <a:spLocks noGrp="1"/>
          </p:cNvSpPr>
          <p:nvPr>
            <p:ph type="title"/>
          </p:nvPr>
        </p:nvSpPr>
        <p:spPr>
          <a:xfrm>
            <a:off x="448056" y="389970"/>
            <a:ext cx="11301984" cy="860400"/>
          </a:xfrm>
        </p:spPr>
        <p:txBody>
          <a:bodyPr anchor="b">
            <a:normAutofit/>
          </a:bodyPr>
          <a:lstStyle/>
          <a:p>
            <a:r>
              <a:rPr lang="en-GB" dirty="0">
                <a:ea typeface="Source Sans Pro Light"/>
              </a:rPr>
              <a:t>BACP Competence Framework</a:t>
            </a:r>
            <a:endParaRPr lang="en-GB" dirty="0"/>
          </a:p>
        </p:txBody>
      </p:sp>
      <p:cxnSp>
        <p:nvCxnSpPr>
          <p:cNvPr id="13" name="Straight Connector 12">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5A472547-4A96-484B-A852-9FF885C000DD}"/>
              </a:ext>
            </a:extLst>
          </p:cNvPr>
          <p:cNvGraphicFramePr>
            <a:graphicFrameLocks noGrp="1"/>
          </p:cNvGraphicFramePr>
          <p:nvPr>
            <p:ph idx="1"/>
            <p:extLst>
              <p:ext uri="{D42A27DB-BD31-4B8C-83A1-F6EECF244321}">
                <p14:modId xmlns:p14="http://schemas.microsoft.com/office/powerpoint/2010/main" val="4118939548"/>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8084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21A85-0342-4938-9338-5345C2FD4CB2}"/>
              </a:ext>
            </a:extLst>
          </p:cNvPr>
          <p:cNvSpPr>
            <a:spLocks noGrp="1"/>
          </p:cNvSpPr>
          <p:nvPr>
            <p:ph type="title"/>
          </p:nvPr>
        </p:nvSpPr>
        <p:spPr>
          <a:xfrm>
            <a:off x="450000" y="388799"/>
            <a:ext cx="4694400" cy="5965199"/>
          </a:xfrm>
        </p:spPr>
        <p:txBody>
          <a:bodyPr>
            <a:normAutofit/>
          </a:bodyPr>
          <a:lstStyle/>
          <a:p>
            <a:r>
              <a:rPr lang="en-GB" dirty="0">
                <a:ea typeface="Source Sans Pro Light"/>
              </a:rPr>
              <a:t>Core Competencies</a:t>
            </a:r>
          </a:p>
        </p:txBody>
      </p:sp>
      <p:cxnSp>
        <p:nvCxnSpPr>
          <p:cNvPr id="20"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2926"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B348FBF0-F04E-454D-911F-C0DBC70C747B}"/>
              </a:ext>
            </a:extLst>
          </p:cNvPr>
          <p:cNvGraphicFramePr>
            <a:graphicFrameLocks noGrp="1"/>
          </p:cNvGraphicFramePr>
          <p:nvPr>
            <p:ph idx="1"/>
            <p:extLst>
              <p:ext uri="{D42A27DB-BD31-4B8C-83A1-F6EECF244321}">
                <p14:modId xmlns:p14="http://schemas.microsoft.com/office/powerpoint/2010/main" val="3042024882"/>
              </p:ext>
            </p:extLst>
          </p:nvPr>
        </p:nvGraphicFramePr>
        <p:xfrm>
          <a:off x="6044400" y="449997"/>
          <a:ext cx="5239469"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5740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51ABF-2A08-4DB3-A0AF-E08030D4E35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Knowledge</a:t>
            </a:r>
            <a:endParaRPr lang="en-GB"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5F3939CE-966D-4401-9C19-4CC92ADE2CED}"/>
              </a:ext>
            </a:extLst>
          </p:cNvPr>
          <p:cNvPicPr>
            <a:picLocks noChangeAspect="1"/>
          </p:cNvPicPr>
          <p:nvPr/>
        </p:nvPicPr>
        <p:blipFill rotWithShape="1">
          <a:blip r:embed="rId2"/>
          <a:srcRect l="3049" r="3810" b="-2"/>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65778AEF-CFC8-4C30-BD86-4C9F2F14CCBB}"/>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mn-lt"/>
                <a:cs typeface="+mn-lt"/>
              </a:rPr>
              <a:t>Knowledge of the different ways of offering OPT and of the associated technologies</a:t>
            </a:r>
            <a:endParaRPr lang="en-GB">
              <a:ea typeface="Source Sans Pro"/>
            </a:endParaRPr>
          </a:p>
          <a:p>
            <a:pPr marL="449580" indent="-447675"/>
            <a:r>
              <a:rPr lang="en-GB">
                <a:ea typeface="+mn-lt"/>
                <a:cs typeface="+mn-lt"/>
              </a:rPr>
              <a:t>Knowledge of the benefits and constraints of OPT</a:t>
            </a:r>
            <a:endParaRPr lang="en-GB"/>
          </a:p>
          <a:p>
            <a:pPr marL="449580" indent="-447675"/>
            <a:endParaRPr lang="en-GB">
              <a:ea typeface="Source Sans Pro"/>
            </a:endParaRPr>
          </a:p>
        </p:txBody>
      </p:sp>
    </p:spTree>
    <p:extLst>
      <p:ext uri="{BB962C8B-B14F-4D97-AF65-F5344CB8AC3E}">
        <p14:creationId xmlns:p14="http://schemas.microsoft.com/office/powerpoint/2010/main" val="2637293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8C93E-DA3C-4127-AA73-D0753011E76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Professional Competencies</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10;&#10;Description automatically generated">
            <a:extLst>
              <a:ext uri="{FF2B5EF4-FFF2-40B4-BE49-F238E27FC236}">
                <a16:creationId xmlns:a16="http://schemas.microsoft.com/office/drawing/2014/main" id="{662F0A95-41CB-45FC-A471-852E9999A0B9}"/>
              </a:ext>
            </a:extLst>
          </p:cNvPr>
          <p:cNvPicPr>
            <a:picLocks noChangeAspect="1"/>
          </p:cNvPicPr>
          <p:nvPr/>
        </p:nvPicPr>
        <p:blipFill rotWithShape="1">
          <a:blip r:embed="rId2"/>
          <a:srcRect l="7210" r="-1" b="-1"/>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ED7363FA-77D9-4BB9-9953-F11E1D87A0A1}"/>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sz="1500">
                <a:ea typeface="Source Sans Pro"/>
              </a:rPr>
              <a:t>Knowledge of, and ability to operate within, legal, professional and ethical guidelines when offering OPT</a:t>
            </a:r>
          </a:p>
          <a:p>
            <a:pPr marL="449580" indent="-447675">
              <a:lnSpc>
                <a:spcPct val="130000"/>
              </a:lnSpc>
            </a:pPr>
            <a:r>
              <a:rPr lang="en-GB" sz="1500">
                <a:ea typeface="Source Sans Pro"/>
              </a:rPr>
              <a:t>Knowledge of, and ability to work with, issues of confidentiality and consent, including data protection, GDPR and ability to monitor own digital footprint and that of the clinical work</a:t>
            </a:r>
          </a:p>
          <a:p>
            <a:pPr marL="449580" indent="-447675">
              <a:lnSpc>
                <a:spcPct val="130000"/>
              </a:lnSpc>
            </a:pPr>
            <a:r>
              <a:rPr lang="en-GB" sz="1500">
                <a:ea typeface="Source Sans Pro"/>
              </a:rPr>
              <a:t>Ability to negotiate a contract for OPT</a:t>
            </a:r>
          </a:p>
          <a:p>
            <a:pPr marL="449580" indent="-447675">
              <a:lnSpc>
                <a:spcPct val="130000"/>
              </a:lnSpc>
            </a:pPr>
            <a:r>
              <a:rPr lang="en-GB" sz="1500">
                <a:ea typeface="Source Sans Pro"/>
              </a:rPr>
              <a:t>Ability to recognise, acknowledge and respond to issues of equality, diversity, and inclusion pertinent to OPT</a:t>
            </a:r>
          </a:p>
          <a:p>
            <a:pPr marL="449580" indent="-447675">
              <a:lnSpc>
                <a:spcPct val="130000"/>
              </a:lnSpc>
            </a:pPr>
            <a:r>
              <a:rPr lang="en-GB" sz="1500">
                <a:ea typeface="Source Sans Pro"/>
              </a:rPr>
              <a:t>Ability to make use of appropriate supervision for OPT</a:t>
            </a:r>
          </a:p>
          <a:p>
            <a:pPr marL="449580" indent="-447675">
              <a:lnSpc>
                <a:spcPct val="130000"/>
              </a:lnSpc>
            </a:pPr>
            <a:r>
              <a:rPr lang="en-GB" sz="1500">
                <a:ea typeface="Source Sans Pro"/>
              </a:rPr>
              <a:t>Ability to work internationally.</a:t>
            </a:r>
          </a:p>
        </p:txBody>
      </p:sp>
    </p:spTree>
    <p:extLst>
      <p:ext uri="{BB962C8B-B14F-4D97-AF65-F5344CB8AC3E}">
        <p14:creationId xmlns:p14="http://schemas.microsoft.com/office/powerpoint/2010/main" val="345231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DC2EF-898D-4269-A33E-D6611FB05DD8}"/>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Therapeutic Competencies</a:t>
            </a:r>
            <a:endParaRPr lang="en-US" sz="6400"/>
          </a:p>
        </p:txBody>
      </p:sp>
      <p:cxnSp>
        <p:nvCxnSpPr>
          <p:cNvPr id="13"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4C6E2F36-67AE-4B34-A5EB-EE8AD445B3C9}"/>
              </a:ext>
            </a:extLst>
          </p:cNvPr>
          <p:cNvPicPr>
            <a:picLocks noChangeAspect="1"/>
          </p:cNvPicPr>
          <p:nvPr/>
        </p:nvPicPr>
        <p:blipFill rotWithShape="1">
          <a:blip r:embed="rId2"/>
          <a:srcRect t="10960" r="3" b="14654"/>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3D0A120C-F26D-4EEC-A56F-C06E12A8F0AC}"/>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Ability to use effective language and communication processes specific to OPT.</a:t>
            </a:r>
          </a:p>
          <a:p>
            <a:pPr marL="449580" indent="-447675"/>
            <a:r>
              <a:rPr lang="en-GB">
                <a:ea typeface="+mn-lt"/>
                <a:cs typeface="+mn-lt"/>
              </a:rPr>
              <a:t>Ability to work remotely with psychological processes.</a:t>
            </a:r>
          </a:p>
          <a:p>
            <a:pPr marL="449580" indent="-447675"/>
            <a:r>
              <a:rPr lang="en-GB">
                <a:ea typeface="+mn-lt"/>
                <a:cs typeface="+mn-lt"/>
              </a:rPr>
              <a:t>Ability to manage endings for OPT.</a:t>
            </a:r>
          </a:p>
          <a:p>
            <a:pPr marL="449580" indent="-447675"/>
            <a:r>
              <a:rPr lang="en-GB">
                <a:ea typeface="+mn-lt"/>
                <a:cs typeface="+mn-lt"/>
              </a:rPr>
              <a:t>Knowledge of and response to practitioner self-care and wellbeing related to OPT.</a:t>
            </a:r>
          </a:p>
          <a:p>
            <a:pPr marL="449580" indent="-447675"/>
            <a:endParaRPr lang="en-GB">
              <a:ea typeface="Source Sans Pro"/>
            </a:endParaRPr>
          </a:p>
        </p:txBody>
      </p:sp>
    </p:spTree>
    <p:extLst>
      <p:ext uri="{BB962C8B-B14F-4D97-AF65-F5344CB8AC3E}">
        <p14:creationId xmlns:p14="http://schemas.microsoft.com/office/powerpoint/2010/main" val="2850654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F5262-B699-4413-ADA1-7EA658E6F5E4}"/>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Assessment, Planning and Referral</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mountain, sky, outdoor&#10;&#10;Description automatically generated">
            <a:extLst>
              <a:ext uri="{FF2B5EF4-FFF2-40B4-BE49-F238E27FC236}">
                <a16:creationId xmlns:a16="http://schemas.microsoft.com/office/drawing/2014/main" id="{EF4930CB-44AA-47E8-A498-A0451A56A218}"/>
              </a:ext>
            </a:extLst>
          </p:cNvPr>
          <p:cNvPicPr>
            <a:picLocks noChangeAspect="1"/>
          </p:cNvPicPr>
          <p:nvPr/>
        </p:nvPicPr>
        <p:blipFill rotWithShape="1">
          <a:blip r:embed="rId2"/>
          <a:srcRect l="31059" r="35291"/>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4C519138-BAAC-41C5-9C09-051C90AABED7}"/>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Ability to assess suitability for OPT.</a:t>
            </a:r>
            <a:endParaRPr lang="en-GB">
              <a:ea typeface="Source Sans Pro"/>
            </a:endParaRPr>
          </a:p>
          <a:p>
            <a:pPr marL="449580" indent="-447675"/>
            <a:r>
              <a:rPr lang="en-GB">
                <a:ea typeface="+mn-lt"/>
                <a:cs typeface="+mn-lt"/>
              </a:rPr>
              <a:t>Ability to identify, assess, acknowledge and respond to existing and/or emerging risk during OPT.</a:t>
            </a:r>
            <a:endParaRPr lang="en-GB"/>
          </a:p>
          <a:p>
            <a:pPr marL="449580" indent="-447675"/>
            <a:r>
              <a:rPr lang="en-GB">
                <a:ea typeface="+mn-lt"/>
                <a:cs typeface="+mn-lt"/>
              </a:rPr>
              <a:t>Knowledge of referral and signposting pathways.</a:t>
            </a:r>
            <a:endParaRPr lang="en-GB"/>
          </a:p>
          <a:p>
            <a:pPr marL="449580" indent="-447675"/>
            <a:endParaRPr lang="en-GB">
              <a:ea typeface="Source Sans Pro"/>
            </a:endParaRPr>
          </a:p>
        </p:txBody>
      </p:sp>
    </p:spTree>
    <p:extLst>
      <p:ext uri="{BB962C8B-B14F-4D97-AF65-F5344CB8AC3E}">
        <p14:creationId xmlns:p14="http://schemas.microsoft.com/office/powerpoint/2010/main" val="745089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1DDD6-9315-489B-9107-DFBF5D7BD40B}"/>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Meta-Competencies</a:t>
            </a:r>
            <a:endParaRPr lang="en-US" sz="6400"/>
          </a:p>
        </p:txBody>
      </p:sp>
      <p:cxnSp>
        <p:nvCxnSpPr>
          <p:cNvPr id="17" name="Straight Connector 16">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 sign, outdoor, red&#10;&#10;Description automatically generated">
            <a:extLst>
              <a:ext uri="{FF2B5EF4-FFF2-40B4-BE49-F238E27FC236}">
                <a16:creationId xmlns:a16="http://schemas.microsoft.com/office/drawing/2014/main" id="{F6E2FFAC-3BF2-417A-BBD1-24B110ACE514}"/>
              </a:ext>
            </a:extLst>
          </p:cNvPr>
          <p:cNvPicPr>
            <a:picLocks noChangeAspect="1"/>
          </p:cNvPicPr>
          <p:nvPr/>
        </p:nvPicPr>
        <p:blipFill>
          <a:blip r:embed="rId2"/>
          <a:stretch>
            <a:fillRect/>
          </a:stretch>
        </p:blipFill>
        <p:spPr>
          <a:xfrm>
            <a:off x="450000" y="2442789"/>
            <a:ext cx="3492000" cy="3124421"/>
          </a:xfrm>
          <a:prstGeom prst="rect">
            <a:avLst/>
          </a:prstGeom>
        </p:spPr>
      </p:pic>
      <p:sp>
        <p:nvSpPr>
          <p:cNvPr id="3" name="Content Placeholder 2">
            <a:extLst>
              <a:ext uri="{FF2B5EF4-FFF2-40B4-BE49-F238E27FC236}">
                <a16:creationId xmlns:a16="http://schemas.microsoft.com/office/drawing/2014/main" id="{F3C61241-552F-48B8-A748-ACF0E9625C25}"/>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Assessment.</a:t>
            </a:r>
            <a:endParaRPr lang="en-GB">
              <a:ea typeface="Source Sans Pro"/>
            </a:endParaRPr>
          </a:p>
          <a:p>
            <a:pPr marL="449580" indent="-447675"/>
            <a:r>
              <a:rPr lang="en-GB">
                <a:ea typeface="+mn-lt"/>
                <a:cs typeface="+mn-lt"/>
              </a:rPr>
              <a:t>Risk.</a:t>
            </a:r>
            <a:endParaRPr lang="en-GB"/>
          </a:p>
          <a:p>
            <a:pPr marL="449580" indent="-447675"/>
            <a:r>
              <a:rPr lang="en-GB">
                <a:ea typeface="+mn-lt"/>
                <a:cs typeface="+mn-lt"/>
              </a:rPr>
              <a:t>Adjusting the intervention to the individual when providing OPT.</a:t>
            </a:r>
            <a:endParaRPr lang="en-GB"/>
          </a:p>
          <a:p>
            <a:pPr marL="449580" indent="-447675"/>
            <a:endParaRPr lang="en-GB">
              <a:ea typeface="Source Sans Pro"/>
            </a:endParaRPr>
          </a:p>
        </p:txBody>
      </p:sp>
    </p:spTree>
    <p:extLst>
      <p:ext uri="{BB962C8B-B14F-4D97-AF65-F5344CB8AC3E}">
        <p14:creationId xmlns:p14="http://schemas.microsoft.com/office/powerpoint/2010/main" val="3129164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2C0EA-4324-461D-8C98-008CE4C5AA3E}"/>
              </a:ext>
            </a:extLst>
          </p:cNvPr>
          <p:cNvSpPr>
            <a:spLocks noGrp="1"/>
          </p:cNvSpPr>
          <p:nvPr>
            <p:ph type="title"/>
          </p:nvPr>
        </p:nvSpPr>
        <p:spPr>
          <a:xfrm>
            <a:off x="448056" y="226800"/>
            <a:ext cx="11301984" cy="984885"/>
          </a:xfrm>
        </p:spPr>
        <p:txBody>
          <a:bodyPr>
            <a:normAutofit/>
          </a:bodyPr>
          <a:lstStyle/>
          <a:p>
            <a:r>
              <a:rPr lang="en-GB" sz="6400">
                <a:ea typeface="Source Sans Pro Light"/>
              </a:rPr>
              <a:t>Knowledge – Questions about you..</a:t>
            </a:r>
            <a:endParaRPr lang="en-GB" sz="6400"/>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E7899D-5A49-41AE-A0AE-061640FE2E96}"/>
              </a:ext>
            </a:extLst>
          </p:cNvPr>
          <p:cNvGraphicFramePr>
            <a:graphicFrameLocks noGrp="1"/>
          </p:cNvGraphicFramePr>
          <p:nvPr>
            <p:ph idx="1"/>
            <p:extLst>
              <p:ext uri="{D42A27DB-BD31-4B8C-83A1-F6EECF244321}">
                <p14:modId xmlns:p14="http://schemas.microsoft.com/office/powerpoint/2010/main" val="1562930056"/>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713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168BED-60B5-40ED-B137-18286422AE1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Online Therapy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DDC37DB6-E410-4094-BAE9-A85A35252288}"/>
              </a:ext>
            </a:extLst>
          </p:cNvPr>
          <p:cNvPicPr>
            <a:picLocks noChangeAspect="1"/>
          </p:cNvPicPr>
          <p:nvPr/>
        </p:nvPicPr>
        <p:blipFill>
          <a:blip r:embed="rId2"/>
          <a:stretch>
            <a:fillRect/>
          </a:stretch>
        </p:blipFill>
        <p:spPr>
          <a:xfrm>
            <a:off x="450000" y="2926845"/>
            <a:ext cx="3492000" cy="2156309"/>
          </a:xfrm>
          <a:prstGeom prst="rect">
            <a:avLst/>
          </a:prstGeom>
        </p:spPr>
      </p:pic>
      <p:sp>
        <p:nvSpPr>
          <p:cNvPr id="3" name="Content Placeholder 2">
            <a:extLst>
              <a:ext uri="{FF2B5EF4-FFF2-40B4-BE49-F238E27FC236}">
                <a16:creationId xmlns:a16="http://schemas.microsoft.com/office/drawing/2014/main" id="{BC03F64B-1D40-433E-B984-7B24C7B14750}"/>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lnSpc>
                <a:spcPct val="130000"/>
              </a:lnSpc>
            </a:pPr>
            <a:r>
              <a:rPr lang="en-GB" sz="1500">
                <a:ea typeface="Source Sans Pro"/>
              </a:rPr>
              <a:t>When working online, we need to consider how it feels to have reduced visual cues.</a:t>
            </a:r>
          </a:p>
          <a:p>
            <a:pPr marL="449580" indent="-447675">
              <a:lnSpc>
                <a:spcPct val="130000"/>
              </a:lnSpc>
            </a:pPr>
            <a:r>
              <a:rPr lang="en-GB" sz="1500">
                <a:ea typeface="Source Sans Pro"/>
              </a:rPr>
              <a:t>We can now, no longer see all of the client, we have to rely on the facial gestures, tone of voice and gestures that we can observe.</a:t>
            </a:r>
          </a:p>
          <a:p>
            <a:pPr marL="449580" indent="-447675">
              <a:lnSpc>
                <a:spcPct val="130000"/>
              </a:lnSpc>
            </a:pPr>
            <a:r>
              <a:rPr lang="en-GB" sz="1500">
                <a:ea typeface="Source Sans Pro"/>
              </a:rPr>
              <a:t>We also need to be mindful that our clients cannot see all of us, so they may find this a little disconcerting.</a:t>
            </a:r>
          </a:p>
          <a:p>
            <a:pPr marL="449580" indent="-447675">
              <a:lnSpc>
                <a:spcPct val="130000"/>
              </a:lnSpc>
            </a:pPr>
            <a:r>
              <a:rPr lang="en-GB" sz="1500">
                <a:ea typeface="Source Sans Pro"/>
              </a:rPr>
              <a:t>You may need to use more non-verbal cues, such as nodding your head, to show to your client that you are engaged and listening intently to their process.</a:t>
            </a:r>
          </a:p>
          <a:p>
            <a:pPr marL="449580" indent="-447675">
              <a:lnSpc>
                <a:spcPct val="130000"/>
              </a:lnSpc>
            </a:pPr>
            <a:r>
              <a:rPr lang="en-GB" sz="1500">
                <a:ea typeface="Source Sans Pro"/>
              </a:rPr>
              <a:t>We also need to be aware of lags in the communication speed – this can be frustrating! </a:t>
            </a:r>
          </a:p>
        </p:txBody>
      </p:sp>
    </p:spTree>
    <p:extLst>
      <p:ext uri="{BB962C8B-B14F-4D97-AF65-F5344CB8AC3E}">
        <p14:creationId xmlns:p14="http://schemas.microsoft.com/office/powerpoint/2010/main" val="1169598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AA4A3-F8F1-4EB4-8FF0-0120F4CB3C7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Phone Therapy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application&#10;&#10;Description automatically generated">
            <a:extLst>
              <a:ext uri="{FF2B5EF4-FFF2-40B4-BE49-F238E27FC236}">
                <a16:creationId xmlns:a16="http://schemas.microsoft.com/office/drawing/2014/main" id="{7BC828AC-DE00-48F7-A414-EFA61C19CD40}"/>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A66B02B0-B412-4AEB-AB33-2F270F17BFAC}"/>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lnSpc>
                <a:spcPct val="130000"/>
              </a:lnSpc>
            </a:pPr>
            <a:r>
              <a:rPr lang="en-GB" sz="1700">
                <a:ea typeface="Source Sans Pro"/>
              </a:rPr>
              <a:t>With phone therapy, we do not have visual cues, we have to rely purely on what we are hearing.</a:t>
            </a:r>
            <a:endParaRPr lang="en-US" sz="1700"/>
          </a:p>
          <a:p>
            <a:pPr marL="449580" indent="-447675">
              <a:lnSpc>
                <a:spcPct val="130000"/>
              </a:lnSpc>
            </a:pPr>
            <a:r>
              <a:rPr lang="en-GB" sz="1700">
                <a:ea typeface="Source Sans Pro"/>
              </a:rPr>
              <a:t>We need to acknowledge this with the client and find out how they feel about this.</a:t>
            </a:r>
          </a:p>
          <a:p>
            <a:pPr marL="449580" indent="-447675">
              <a:lnSpc>
                <a:spcPct val="130000"/>
              </a:lnSpc>
            </a:pPr>
            <a:r>
              <a:rPr lang="en-GB" sz="1700">
                <a:ea typeface="Source Sans Pro"/>
              </a:rPr>
              <a:t>Again, we need to offer more verbal encouragers to show them that we are there. Periods of silence on the telephone can be difficult.</a:t>
            </a:r>
          </a:p>
          <a:p>
            <a:pPr marL="449580" indent="-447675">
              <a:lnSpc>
                <a:spcPct val="130000"/>
              </a:lnSpc>
            </a:pPr>
            <a:r>
              <a:rPr lang="en-GB" sz="1700">
                <a:ea typeface="Source Sans Pro"/>
              </a:rPr>
              <a:t>We need to check with the client that we are fully understanding what they are sharing.</a:t>
            </a:r>
          </a:p>
          <a:p>
            <a:pPr marL="449580" indent="-447675">
              <a:lnSpc>
                <a:spcPct val="130000"/>
              </a:lnSpc>
            </a:pPr>
            <a:r>
              <a:rPr lang="en-GB" sz="1700">
                <a:ea typeface="Source Sans Pro"/>
              </a:rPr>
              <a:t>We also need to be mindful of how we challenge the client. This again, is difficult without visual cues.</a:t>
            </a:r>
          </a:p>
        </p:txBody>
      </p:sp>
    </p:spTree>
    <p:extLst>
      <p:ext uri="{BB962C8B-B14F-4D97-AF65-F5344CB8AC3E}">
        <p14:creationId xmlns:p14="http://schemas.microsoft.com/office/powerpoint/2010/main" val="443779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9CD17-04A2-432A-876C-56A0DDB3E7B9}"/>
              </a:ext>
            </a:extLst>
          </p:cNvPr>
          <p:cNvSpPr>
            <a:spLocks noGrp="1"/>
          </p:cNvSpPr>
          <p:nvPr>
            <p:ph type="title"/>
          </p:nvPr>
        </p:nvSpPr>
        <p:spPr>
          <a:xfrm>
            <a:off x="448056" y="388800"/>
            <a:ext cx="11300532" cy="986400"/>
          </a:xfrm>
        </p:spPr>
        <p:txBody>
          <a:bodyPr anchor="b">
            <a:normAutofit/>
          </a:bodyPr>
          <a:lstStyle/>
          <a:p>
            <a:r>
              <a:rPr lang="en-GB" sz="3500">
                <a:ea typeface="Source Sans Pro Light"/>
              </a:rPr>
              <a:t>Text-based Therapy (synchronous and non-synchronous)</a:t>
            </a:r>
            <a:endParaRPr lang="en-GB" sz="35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10;&#10;Description automatically generated">
            <a:extLst>
              <a:ext uri="{FF2B5EF4-FFF2-40B4-BE49-F238E27FC236}">
                <a16:creationId xmlns:a16="http://schemas.microsoft.com/office/drawing/2014/main" id="{3176E91C-0E6C-4AFA-8EC9-350A73F2708D}"/>
              </a:ext>
            </a:extLst>
          </p:cNvPr>
          <p:cNvPicPr>
            <a:picLocks noChangeAspect="1"/>
          </p:cNvPicPr>
          <p:nvPr/>
        </p:nvPicPr>
        <p:blipFill>
          <a:blip r:embed="rId2"/>
          <a:stretch>
            <a:fillRect/>
          </a:stretch>
        </p:blipFill>
        <p:spPr>
          <a:xfrm>
            <a:off x="450000" y="2595105"/>
            <a:ext cx="3492000" cy="2819789"/>
          </a:xfrm>
          <a:prstGeom prst="rect">
            <a:avLst/>
          </a:prstGeom>
        </p:spPr>
      </p:pic>
      <p:sp>
        <p:nvSpPr>
          <p:cNvPr id="3" name="Content Placeholder 2">
            <a:extLst>
              <a:ext uri="{FF2B5EF4-FFF2-40B4-BE49-F238E27FC236}">
                <a16:creationId xmlns:a16="http://schemas.microsoft.com/office/drawing/2014/main" id="{CE87DF40-54DD-4DCD-9BB9-03CF107C48FA}"/>
              </a:ext>
            </a:extLst>
          </p:cNvPr>
          <p:cNvSpPr>
            <a:spLocks noGrp="1"/>
          </p:cNvSpPr>
          <p:nvPr>
            <p:ph idx="1"/>
          </p:nvPr>
        </p:nvSpPr>
        <p:spPr>
          <a:xfrm>
            <a:off x="4366800" y="1944000"/>
            <a:ext cx="7380000" cy="4006800"/>
          </a:xfrm>
        </p:spPr>
        <p:txBody>
          <a:bodyPr vert="horz" wrap="square" lIns="0" tIns="0" rIns="91440" bIns="0" rtlCol="0" anchor="t">
            <a:normAutofit/>
          </a:bodyPr>
          <a:lstStyle/>
          <a:p>
            <a:pPr marL="449580" indent="-447675">
              <a:lnSpc>
                <a:spcPct val="130000"/>
              </a:lnSpc>
            </a:pPr>
            <a:r>
              <a:rPr lang="en-GB" sz="1300">
                <a:ea typeface="Source Sans Pro"/>
              </a:rPr>
              <a:t>Written word can differ from spoken word and the context/meaning can often be misconstrued. </a:t>
            </a:r>
            <a:endParaRPr lang="en-US" sz="1300"/>
          </a:p>
          <a:p>
            <a:pPr marL="449580" indent="-447675">
              <a:lnSpc>
                <a:spcPct val="130000"/>
              </a:lnSpc>
            </a:pPr>
            <a:r>
              <a:rPr lang="en-GB" sz="1300">
                <a:ea typeface="Source Sans Pro"/>
              </a:rPr>
              <a:t>It can also have  sense of permanence, clients will go back and re-read their communications with you.</a:t>
            </a:r>
          </a:p>
          <a:p>
            <a:pPr marL="449580" indent="-447675">
              <a:lnSpc>
                <a:spcPct val="130000"/>
              </a:lnSpc>
            </a:pPr>
            <a:r>
              <a:rPr lang="en-GB" sz="1300">
                <a:ea typeface="Source Sans Pro"/>
              </a:rPr>
              <a:t>We need to write in a professional manner, but it also needs to be engaging enough to develop the therapeutic relationship. But too informal can undermine the the client's confidence...it's a balancing act.</a:t>
            </a:r>
          </a:p>
          <a:p>
            <a:pPr marL="449580" indent="-447675">
              <a:lnSpc>
                <a:spcPct val="130000"/>
              </a:lnSpc>
            </a:pPr>
            <a:r>
              <a:rPr lang="en-GB" sz="1300">
                <a:ea typeface="Source Sans Pro"/>
              </a:rPr>
              <a:t>Always maintain a consistent style of writing.</a:t>
            </a:r>
          </a:p>
          <a:p>
            <a:pPr marL="449580" indent="-447675">
              <a:lnSpc>
                <a:spcPct val="130000"/>
              </a:lnSpc>
            </a:pPr>
            <a:endParaRPr lang="en-GB" sz="1300" dirty="0">
              <a:solidFill>
                <a:srgbClr val="E8E8E2">
                  <a:alpha val="55000"/>
                </a:srgbClr>
              </a:solidFill>
              <a:ea typeface="Source Sans Pro"/>
            </a:endParaRPr>
          </a:p>
        </p:txBody>
      </p:sp>
    </p:spTree>
    <p:extLst>
      <p:ext uri="{BB962C8B-B14F-4D97-AF65-F5344CB8AC3E}">
        <p14:creationId xmlns:p14="http://schemas.microsoft.com/office/powerpoint/2010/main" val="4028078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3988C-3958-472C-8871-D28FCB7F7C8B}"/>
              </a:ext>
            </a:extLst>
          </p:cNvPr>
          <p:cNvSpPr>
            <a:spLocks noGrp="1"/>
          </p:cNvSpPr>
          <p:nvPr>
            <p:ph type="title"/>
          </p:nvPr>
        </p:nvSpPr>
        <p:spPr>
          <a:xfrm>
            <a:off x="448056" y="388800"/>
            <a:ext cx="11300532" cy="986400"/>
          </a:xfrm>
        </p:spPr>
        <p:txBody>
          <a:bodyPr anchor="b">
            <a:normAutofit/>
          </a:bodyPr>
          <a:lstStyle/>
          <a:p>
            <a:r>
              <a:rPr lang="en-GB" sz="3500">
                <a:ea typeface="+mj-lt"/>
                <a:cs typeface="+mj-lt"/>
              </a:rPr>
              <a:t>Text-based Therapy (synchronous and non-synchronous)</a:t>
            </a:r>
            <a:endParaRPr lang="en-US" sz="35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Graphical user interface, application&#10;&#10;Description automatically generated">
            <a:extLst>
              <a:ext uri="{FF2B5EF4-FFF2-40B4-BE49-F238E27FC236}">
                <a16:creationId xmlns:a16="http://schemas.microsoft.com/office/drawing/2014/main" id="{95CCB809-DF45-4D21-8BE5-FB56D2EB83E1}"/>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42EFFDD9-F3FD-486D-8B0B-78CE86DD59B6}"/>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mn-lt"/>
                <a:cs typeface="+mn-lt"/>
              </a:rPr>
              <a:t>Be mindful of netiquette, emails and text-based speech can be different.</a:t>
            </a:r>
            <a:endParaRPr lang="en-US">
              <a:ea typeface="+mn-lt"/>
              <a:cs typeface="+mn-lt"/>
            </a:endParaRPr>
          </a:p>
          <a:p>
            <a:pPr marL="449580" indent="-447675"/>
            <a:r>
              <a:rPr lang="en-GB">
                <a:ea typeface="+mn-lt"/>
                <a:cs typeface="+mn-lt"/>
              </a:rPr>
              <a:t>Crossed communication can happen, again, think about how this can be avoided, or if it does happen, explore this with the client</a:t>
            </a:r>
            <a:endParaRPr lang="en-US">
              <a:ea typeface="+mn-lt"/>
              <a:cs typeface="+mn-lt"/>
            </a:endParaRPr>
          </a:p>
          <a:p>
            <a:pPr marL="449580" indent="-447675"/>
            <a:r>
              <a:rPr lang="en-GB">
                <a:ea typeface="+mn-lt"/>
                <a:cs typeface="+mn-lt"/>
              </a:rPr>
              <a:t>Be flexible and offer a blended approach if this is appropriate but maintain boundaries.  </a:t>
            </a:r>
          </a:p>
        </p:txBody>
      </p:sp>
    </p:spTree>
    <p:extLst>
      <p:ext uri="{BB962C8B-B14F-4D97-AF65-F5344CB8AC3E}">
        <p14:creationId xmlns:p14="http://schemas.microsoft.com/office/powerpoint/2010/main" val="2188977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3BCF4-8ADC-4C76-96D2-51EC221861BC}"/>
              </a:ext>
            </a:extLst>
          </p:cNvPr>
          <p:cNvSpPr>
            <a:spLocks noGrp="1"/>
          </p:cNvSpPr>
          <p:nvPr>
            <p:ph type="title"/>
          </p:nvPr>
        </p:nvSpPr>
        <p:spPr>
          <a:xfrm>
            <a:off x="6311900" y="448056"/>
            <a:ext cx="5428996" cy="3401568"/>
          </a:xfrm>
        </p:spPr>
        <p:txBody>
          <a:bodyPr vert="horz" lIns="0" tIns="0" rIns="0" bIns="0" rtlCol="0" anchor="b">
            <a:normAutofit/>
          </a:bodyPr>
          <a:lstStyle/>
          <a:p>
            <a:pPr>
              <a:lnSpc>
                <a:spcPct val="100000"/>
              </a:lnSpc>
            </a:pPr>
            <a:r>
              <a:rPr lang="en-US" sz="6400"/>
              <a:t>Benefits and Limitations of OPT</a:t>
            </a:r>
          </a:p>
        </p:txBody>
      </p:sp>
      <p:sp>
        <p:nvSpPr>
          <p:cNvPr id="3" name="Content Placeholder 2">
            <a:extLst>
              <a:ext uri="{FF2B5EF4-FFF2-40B4-BE49-F238E27FC236}">
                <a16:creationId xmlns:a16="http://schemas.microsoft.com/office/drawing/2014/main" id="{E8364D4D-7466-4EEE-8BA7-E7917B9D68F6}"/>
              </a:ext>
            </a:extLst>
          </p:cNvPr>
          <p:cNvSpPr>
            <a:spLocks noGrp="1"/>
          </p:cNvSpPr>
          <p:nvPr>
            <p:ph idx="1"/>
          </p:nvPr>
        </p:nvSpPr>
        <p:spPr>
          <a:xfrm>
            <a:off x="6311900" y="4471416"/>
            <a:ext cx="5428996" cy="1481328"/>
          </a:xfrm>
        </p:spPr>
        <p:txBody>
          <a:bodyPr vert="horz" lIns="0" tIns="0" rIns="91440" bIns="0" rtlCol="0">
            <a:normAutofit/>
          </a:bodyPr>
          <a:lstStyle/>
          <a:p>
            <a:pPr marL="0" indent="0">
              <a:lnSpc>
                <a:spcPct val="120000"/>
              </a:lnSpc>
              <a:buNone/>
            </a:pPr>
            <a:r>
              <a:rPr lang="en-US" sz="2400"/>
              <a:t>Working in groups of three to four, consider the benefits and limitations of this work. </a:t>
            </a:r>
          </a:p>
        </p:txBody>
      </p:sp>
      <p:pic>
        <p:nvPicPr>
          <p:cNvPr id="4" name="Picture 4" descr="A picture containing text, measuring stick, person&#10;&#10;Description automatically generated">
            <a:extLst>
              <a:ext uri="{FF2B5EF4-FFF2-40B4-BE49-F238E27FC236}">
                <a16:creationId xmlns:a16="http://schemas.microsoft.com/office/drawing/2014/main" id="{29740732-722C-4612-82E7-7032DEB82A9D}"/>
              </a:ext>
            </a:extLst>
          </p:cNvPr>
          <p:cNvPicPr>
            <a:picLocks noChangeAspect="1"/>
          </p:cNvPicPr>
          <p:nvPr/>
        </p:nvPicPr>
        <p:blipFill>
          <a:blip r:embed="rId2"/>
          <a:stretch>
            <a:fillRect/>
          </a:stretch>
        </p:blipFill>
        <p:spPr>
          <a:xfrm>
            <a:off x="451104" y="1418993"/>
            <a:ext cx="5422576" cy="3606013"/>
          </a:xfrm>
          <a:prstGeom prst="rect">
            <a:avLst/>
          </a:prstGeom>
        </p:spPr>
      </p:pic>
      <p:cxnSp>
        <p:nvCxnSpPr>
          <p:cNvPr id="13" name="Straight Connector 12">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888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17D4C-1726-43CF-90A6-43F332EDEED1}"/>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Benefits</a:t>
            </a:r>
            <a:endParaRPr lang="en-GB" sz="6400"/>
          </a:p>
        </p:txBody>
      </p:sp>
      <p:cxnSp>
        <p:nvCxnSpPr>
          <p:cNvPr id="19" name="Straight Connector 18">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12" name="Picture 13" descr="Logo&#10;&#10;Description automatically generated">
            <a:extLst>
              <a:ext uri="{FF2B5EF4-FFF2-40B4-BE49-F238E27FC236}">
                <a16:creationId xmlns:a16="http://schemas.microsoft.com/office/drawing/2014/main" id="{076329BC-B317-4BDB-B745-DA36400C73DE}"/>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E29CF1B1-C127-4B6A-870E-C286BD873394}"/>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Source Sans Pro"/>
              </a:rPr>
              <a:t>Accessibility</a:t>
            </a:r>
          </a:p>
          <a:p>
            <a:pPr marL="449580" indent="-447675"/>
            <a:r>
              <a:rPr lang="en-GB">
                <a:ea typeface="Source Sans Pro"/>
              </a:rPr>
              <a:t>Flexibility</a:t>
            </a:r>
          </a:p>
          <a:p>
            <a:pPr marL="449580" indent="-447675"/>
            <a:r>
              <a:rPr lang="en-GB">
                <a:ea typeface="Source Sans Pro"/>
              </a:rPr>
              <a:t>Being in separate locations can feel less daunting</a:t>
            </a:r>
          </a:p>
          <a:p>
            <a:pPr marL="449580" indent="-447675"/>
            <a:r>
              <a:rPr lang="en-GB">
                <a:ea typeface="Source Sans Pro"/>
              </a:rPr>
              <a:t>Can help to lessen feelings of isolation</a:t>
            </a:r>
          </a:p>
          <a:p>
            <a:pPr marL="449580" indent="-447675"/>
            <a:r>
              <a:rPr lang="en-GB">
                <a:ea typeface="Source Sans Pro"/>
              </a:rPr>
              <a:t>Asynchronous counselling can support time for reflection and processing</a:t>
            </a:r>
          </a:p>
          <a:p>
            <a:pPr marL="449580" indent="-447675"/>
            <a:endParaRPr lang="en-GB">
              <a:ea typeface="Source Sans Pro"/>
            </a:endParaRPr>
          </a:p>
        </p:txBody>
      </p:sp>
    </p:spTree>
    <p:extLst>
      <p:ext uri="{BB962C8B-B14F-4D97-AF65-F5344CB8AC3E}">
        <p14:creationId xmlns:p14="http://schemas.microsoft.com/office/powerpoint/2010/main" val="1716221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CD458-4D34-499A-A0D5-891A366536AF}"/>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Limitations</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Logo, icon&#10;&#10;Description automatically generated">
            <a:extLst>
              <a:ext uri="{FF2B5EF4-FFF2-40B4-BE49-F238E27FC236}">
                <a16:creationId xmlns:a16="http://schemas.microsoft.com/office/drawing/2014/main" id="{50B40649-2680-485A-91B4-FFD011149BAC}"/>
              </a:ext>
            </a:extLst>
          </p:cNvPr>
          <p:cNvPicPr>
            <a:picLocks noChangeAspect="1"/>
          </p:cNvPicPr>
          <p:nvPr/>
        </p:nvPicPr>
        <p:blipFill>
          <a:blip r:embed="rId2"/>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59A76831-28D5-461C-BE84-53ED8B3C0B1F}"/>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a:ea typeface="Source Sans Pro"/>
              </a:rPr>
              <a:t>Technical difficulties and digital poverty</a:t>
            </a:r>
          </a:p>
          <a:p>
            <a:pPr marL="449580" indent="-447675">
              <a:lnSpc>
                <a:spcPct val="130000"/>
              </a:lnSpc>
            </a:pPr>
            <a:r>
              <a:rPr lang="en-GB">
                <a:ea typeface="Source Sans Pro"/>
              </a:rPr>
              <a:t>Data security</a:t>
            </a:r>
          </a:p>
          <a:p>
            <a:pPr marL="449580" indent="-447675">
              <a:lnSpc>
                <a:spcPct val="130000"/>
              </a:lnSpc>
            </a:pPr>
            <a:r>
              <a:rPr lang="en-GB">
                <a:ea typeface="Source Sans Pro"/>
              </a:rPr>
              <a:t>Can inhibit communication, particularly where visual contact is limited</a:t>
            </a:r>
          </a:p>
          <a:p>
            <a:pPr marL="449580" indent="-447675">
              <a:lnSpc>
                <a:spcPct val="130000"/>
              </a:lnSpc>
            </a:pPr>
            <a:r>
              <a:rPr lang="en-GB">
                <a:ea typeface="Source Sans Pro"/>
              </a:rPr>
              <a:t>Confidentiality and security when taking place in a client's home</a:t>
            </a:r>
          </a:p>
          <a:p>
            <a:pPr marL="449580" indent="-447675">
              <a:lnSpc>
                <a:spcPct val="130000"/>
              </a:lnSpc>
            </a:pPr>
            <a:r>
              <a:rPr lang="en-GB">
                <a:ea typeface="Source Sans Pro"/>
              </a:rPr>
              <a:t>Written communication can inhibit spontaneity</a:t>
            </a:r>
          </a:p>
          <a:p>
            <a:pPr marL="449580" indent="-447675">
              <a:lnSpc>
                <a:spcPct val="130000"/>
              </a:lnSpc>
            </a:pPr>
            <a:r>
              <a:rPr lang="en-GB">
                <a:ea typeface="Source Sans Pro"/>
              </a:rPr>
              <a:t>The written word can sometimes be misunderstood</a:t>
            </a:r>
          </a:p>
          <a:p>
            <a:pPr marL="449580" indent="-447675">
              <a:lnSpc>
                <a:spcPct val="130000"/>
              </a:lnSpc>
            </a:pPr>
            <a:endParaRPr lang="en-GB">
              <a:ea typeface="Source Sans Pro"/>
            </a:endParaRPr>
          </a:p>
        </p:txBody>
      </p:sp>
    </p:spTree>
    <p:extLst>
      <p:ext uri="{BB962C8B-B14F-4D97-AF65-F5344CB8AC3E}">
        <p14:creationId xmlns:p14="http://schemas.microsoft.com/office/powerpoint/2010/main" val="2311512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6C5F1-E191-4085-A587-7A5C7F0F9B5E}"/>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Other factors</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text&#10;&#10;Description automatically generated">
            <a:extLst>
              <a:ext uri="{FF2B5EF4-FFF2-40B4-BE49-F238E27FC236}">
                <a16:creationId xmlns:a16="http://schemas.microsoft.com/office/drawing/2014/main" id="{1FDB4488-3043-4570-8EAD-6B410DAA2AC3}"/>
              </a:ext>
            </a:extLst>
          </p:cNvPr>
          <p:cNvPicPr>
            <a:picLocks noChangeAspect="1"/>
          </p:cNvPicPr>
          <p:nvPr/>
        </p:nvPicPr>
        <p:blipFill>
          <a:blip r:embed="rId2"/>
          <a:stretch>
            <a:fillRect/>
          </a:stretch>
        </p:blipFill>
        <p:spPr>
          <a:xfrm>
            <a:off x="449999" y="3068308"/>
            <a:ext cx="5430101" cy="1873384"/>
          </a:xfrm>
          <a:prstGeom prst="rect">
            <a:avLst/>
          </a:prstGeom>
        </p:spPr>
      </p:pic>
      <p:sp>
        <p:nvSpPr>
          <p:cNvPr id="3" name="Content Placeholder 2">
            <a:extLst>
              <a:ext uri="{FF2B5EF4-FFF2-40B4-BE49-F238E27FC236}">
                <a16:creationId xmlns:a16="http://schemas.microsoft.com/office/drawing/2014/main" id="{E40E479E-16DE-4591-9BAD-A2AF25154290}"/>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You need to know how to respond in case of a emergency</a:t>
            </a:r>
          </a:p>
          <a:p>
            <a:pPr marL="449580" indent="-447675"/>
            <a:r>
              <a:rPr lang="en-GB">
                <a:ea typeface="Source Sans Pro"/>
              </a:rPr>
              <a:t>Your assessment processes may be different</a:t>
            </a:r>
          </a:p>
          <a:p>
            <a:pPr marL="449580" indent="-447675"/>
            <a:r>
              <a:rPr lang="en-GB">
                <a:ea typeface="Source Sans Pro"/>
              </a:rPr>
              <a:t>Time boundaries can be challenging. </a:t>
            </a:r>
          </a:p>
        </p:txBody>
      </p:sp>
    </p:spTree>
    <p:extLst>
      <p:ext uri="{BB962C8B-B14F-4D97-AF65-F5344CB8AC3E}">
        <p14:creationId xmlns:p14="http://schemas.microsoft.com/office/powerpoint/2010/main" val="1248378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84AB01-BCE4-42E5-8CE3-1BCAD5C876D7}"/>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Professional Competences</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Presentation with Checklist">
            <a:extLst>
              <a:ext uri="{FF2B5EF4-FFF2-40B4-BE49-F238E27FC236}">
                <a16:creationId xmlns:a16="http://schemas.microsoft.com/office/drawing/2014/main" id="{C4C3EE15-A292-4B9E-91CC-BF9500A21E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E3128093-2A4F-4FE6-A5C2-C05E4E969F27}"/>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dirty="0">
                <a:ea typeface="Source Sans Pro"/>
              </a:rPr>
              <a:t>You need to monitor your own level of competence in relation to OPT. After we have completed this short unit, you need to reflect on what you may need to do to develop your competence further.</a:t>
            </a:r>
          </a:p>
          <a:p>
            <a:pPr marL="449580" indent="-447675"/>
            <a:r>
              <a:rPr lang="en-GB" dirty="0">
                <a:ea typeface="Source Sans Pro"/>
              </a:rPr>
              <a:t>Some placements provide training in this, alternatively you may need to seek out your own training.</a:t>
            </a:r>
          </a:p>
        </p:txBody>
      </p:sp>
    </p:spTree>
    <p:extLst>
      <p:ext uri="{BB962C8B-B14F-4D97-AF65-F5344CB8AC3E}">
        <p14:creationId xmlns:p14="http://schemas.microsoft.com/office/powerpoint/2010/main" val="3699188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D2EB17-7133-49D4-9B24-19D463C31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AB9F30-D15C-492A-BC01-5EC160880C36}"/>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Development of OPT</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Icon&#10;&#10;Description automatically generated">
            <a:extLst>
              <a:ext uri="{FF2B5EF4-FFF2-40B4-BE49-F238E27FC236}">
                <a16:creationId xmlns:a16="http://schemas.microsoft.com/office/drawing/2014/main" id="{AE14145A-E340-4BAE-AF9D-47EC7C148E16}"/>
              </a:ext>
            </a:extLst>
          </p:cNvPr>
          <p:cNvPicPr>
            <a:picLocks noChangeAspect="1"/>
          </p:cNvPicPr>
          <p:nvPr/>
        </p:nvPicPr>
        <p:blipFill>
          <a:blip r:embed="rId2"/>
          <a:stretch>
            <a:fillRect/>
          </a:stretch>
        </p:blipFill>
        <p:spPr>
          <a:xfrm>
            <a:off x="450000" y="2259000"/>
            <a:ext cx="3492000" cy="3492000"/>
          </a:xfrm>
          <a:prstGeom prst="rect">
            <a:avLst/>
          </a:prstGeom>
        </p:spPr>
      </p:pic>
      <p:sp>
        <p:nvSpPr>
          <p:cNvPr id="3" name="Content Placeholder 2">
            <a:extLst>
              <a:ext uri="{FF2B5EF4-FFF2-40B4-BE49-F238E27FC236}">
                <a16:creationId xmlns:a16="http://schemas.microsoft.com/office/drawing/2014/main" id="{34B02F88-7931-4CED-803E-39841CA3BF51}"/>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Source Sans Pro"/>
              </a:rPr>
              <a:t>When working with OPT, you need to set up your own frame of therapy.</a:t>
            </a:r>
            <a:endParaRPr lang="en-US"/>
          </a:p>
          <a:p>
            <a:pPr marL="449580" indent="-447675"/>
            <a:r>
              <a:rPr lang="en-GB">
                <a:ea typeface="Source Sans Pro"/>
              </a:rPr>
              <a:t>You need to be able to ensure that your client is able to set up their corresponding approach (e.g. setting up Zoom).</a:t>
            </a:r>
          </a:p>
          <a:p>
            <a:pPr marL="449580" indent="-447675"/>
            <a:r>
              <a:rPr lang="en-GB">
                <a:ea typeface="Source Sans Pro"/>
              </a:rPr>
              <a:t>You need to think about what the client can see, for example can you have a blurred background?</a:t>
            </a:r>
          </a:p>
          <a:p>
            <a:pPr marL="449580" indent="-447675"/>
            <a:r>
              <a:rPr lang="en-GB">
                <a:ea typeface="Source Sans Pro"/>
              </a:rPr>
              <a:t>You also need to be mindful that there are legal and ethical differences between working wth adults and working with CYP. If you aren't sure, don't assume. Get further training. </a:t>
            </a:r>
          </a:p>
        </p:txBody>
      </p:sp>
    </p:spTree>
    <p:extLst>
      <p:ext uri="{BB962C8B-B14F-4D97-AF65-F5344CB8AC3E}">
        <p14:creationId xmlns:p14="http://schemas.microsoft.com/office/powerpoint/2010/main" val="3045154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A0D56-C143-4BFF-AE91-27D6588F404C}"/>
              </a:ext>
            </a:extLst>
          </p:cNvPr>
          <p:cNvSpPr>
            <a:spLocks noGrp="1"/>
          </p:cNvSpPr>
          <p:nvPr>
            <p:ph type="title"/>
          </p:nvPr>
        </p:nvSpPr>
        <p:spPr>
          <a:xfrm>
            <a:off x="448056" y="388800"/>
            <a:ext cx="11300532" cy="986400"/>
          </a:xfrm>
        </p:spPr>
        <p:txBody>
          <a:bodyPr anchor="b">
            <a:normAutofit/>
          </a:bodyPr>
          <a:lstStyle/>
          <a:p>
            <a:r>
              <a:rPr lang="en-GB" sz="2100">
                <a:ea typeface="Source Sans Pro Light"/>
              </a:rPr>
              <a:t>Knowledge of, and ability work with, issues of confidentiality and consent, including data protection (GDPR) and ability to monitor own digital footpring and that of the clinical work.</a:t>
            </a:r>
            <a:endParaRPr lang="en-GB" sz="21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Logo, company name&#10;&#10;Description automatically generated">
            <a:extLst>
              <a:ext uri="{FF2B5EF4-FFF2-40B4-BE49-F238E27FC236}">
                <a16:creationId xmlns:a16="http://schemas.microsoft.com/office/drawing/2014/main" id="{83D417B0-49AE-4665-A047-8A33E2C0468A}"/>
              </a:ext>
            </a:extLst>
          </p:cNvPr>
          <p:cNvPicPr>
            <a:picLocks noChangeAspect="1"/>
          </p:cNvPicPr>
          <p:nvPr/>
        </p:nvPicPr>
        <p:blipFill>
          <a:blip r:embed="rId3"/>
          <a:stretch>
            <a:fillRect/>
          </a:stretch>
        </p:blipFill>
        <p:spPr>
          <a:xfrm>
            <a:off x="491275" y="2059200"/>
            <a:ext cx="5347548" cy="3891600"/>
          </a:xfrm>
          <a:prstGeom prst="rect">
            <a:avLst/>
          </a:prstGeom>
        </p:spPr>
      </p:pic>
      <p:sp>
        <p:nvSpPr>
          <p:cNvPr id="3" name="Content Placeholder 2">
            <a:extLst>
              <a:ext uri="{FF2B5EF4-FFF2-40B4-BE49-F238E27FC236}">
                <a16:creationId xmlns:a16="http://schemas.microsoft.com/office/drawing/2014/main" id="{E8ABF8AB-0181-49B6-808C-AC34E1B281FB}"/>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ICO requirements</a:t>
            </a:r>
            <a:endParaRPr lang="en-GB">
              <a:ea typeface="+mn-lt"/>
              <a:cs typeface="+mn-lt"/>
            </a:endParaRPr>
          </a:p>
          <a:p>
            <a:pPr marL="449580" indent="-447675"/>
            <a:r>
              <a:rPr lang="en-GB">
                <a:ea typeface="+mn-lt"/>
                <a:cs typeface="+mn-lt"/>
              </a:rPr>
              <a:t>Reporting data breaches</a:t>
            </a:r>
          </a:p>
          <a:p>
            <a:pPr marL="449580" indent="-447675"/>
            <a:r>
              <a:rPr lang="en-GB">
                <a:ea typeface="+mn-lt"/>
                <a:cs typeface="+mn-lt"/>
              </a:rPr>
              <a:t>Using your own technology and the implications of this (e.g. phone numbers, family access etc)</a:t>
            </a:r>
          </a:p>
          <a:p>
            <a:pPr marL="449580" indent="-447675"/>
            <a:r>
              <a:rPr lang="en-GB">
                <a:ea typeface="+mn-lt"/>
                <a:cs typeface="+mn-lt"/>
              </a:rPr>
              <a:t>Checking on your agency's policies.</a:t>
            </a:r>
          </a:p>
          <a:p>
            <a:pPr marL="449580" indent="-447675"/>
            <a:endParaRPr lang="en-GB">
              <a:ea typeface="+mn-lt"/>
              <a:cs typeface="+mn-lt"/>
            </a:endParaRPr>
          </a:p>
          <a:p>
            <a:pPr marL="449580" indent="-447675"/>
            <a:r>
              <a:rPr lang="en-GB">
                <a:ea typeface="+mn-lt"/>
                <a:cs typeface="+mn-lt"/>
                <a:hlinkClick r:id="rId4"/>
              </a:rPr>
              <a:t>Information Commissioner's Office </a:t>
            </a:r>
            <a:endParaRPr lang="en-GB">
              <a:ea typeface="+mn-lt"/>
              <a:cs typeface="+mn-lt"/>
            </a:endParaRPr>
          </a:p>
        </p:txBody>
      </p:sp>
    </p:spTree>
    <p:extLst>
      <p:ext uri="{BB962C8B-B14F-4D97-AF65-F5344CB8AC3E}">
        <p14:creationId xmlns:p14="http://schemas.microsoft.com/office/powerpoint/2010/main" val="17649885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F4CA7-3316-4C37-8709-CD6208DC07CD}"/>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Confidentialty and data protection</a:t>
            </a:r>
            <a:endParaRPr lang="en-GB" sz="6400"/>
          </a:p>
        </p:txBody>
      </p:sp>
      <p:cxnSp>
        <p:nvCxnSpPr>
          <p:cNvPr id="12" name="Straight Connector 11">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7" name="Graphic 6" descr="Laptop Secure">
            <a:extLst>
              <a:ext uri="{FF2B5EF4-FFF2-40B4-BE49-F238E27FC236}">
                <a16:creationId xmlns:a16="http://schemas.microsoft.com/office/drawing/2014/main" id="{3582A625-EE7E-47A3-9B81-7C9A3BCF97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19249" y="2059200"/>
            <a:ext cx="3891600" cy="3891600"/>
          </a:xfrm>
          <a:prstGeom prst="rect">
            <a:avLst/>
          </a:prstGeom>
        </p:spPr>
      </p:pic>
      <p:sp>
        <p:nvSpPr>
          <p:cNvPr id="3" name="Content Placeholder 2">
            <a:extLst>
              <a:ext uri="{FF2B5EF4-FFF2-40B4-BE49-F238E27FC236}">
                <a16:creationId xmlns:a16="http://schemas.microsoft.com/office/drawing/2014/main" id="{DB01B283-73DF-4D47-AE82-0B3B248AD828}"/>
              </a:ext>
            </a:extLst>
          </p:cNvPr>
          <p:cNvSpPr>
            <a:spLocks noGrp="1"/>
          </p:cNvSpPr>
          <p:nvPr>
            <p:ph idx="1"/>
          </p:nvPr>
        </p:nvSpPr>
        <p:spPr>
          <a:xfrm>
            <a:off x="6311900" y="1944000"/>
            <a:ext cx="5434900" cy="4006800"/>
          </a:xfrm>
        </p:spPr>
        <p:txBody>
          <a:bodyPr vert="horz" wrap="square" lIns="0" tIns="0" rIns="91440" bIns="0" rtlCol="0" anchor="t">
            <a:normAutofit/>
          </a:bodyPr>
          <a:lstStyle/>
          <a:p>
            <a:pPr marL="449580" indent="-447675">
              <a:lnSpc>
                <a:spcPct val="130000"/>
              </a:lnSpc>
            </a:pPr>
            <a:r>
              <a:rPr lang="en-GB" sz="1500">
                <a:ea typeface="Source Sans Pro"/>
              </a:rPr>
              <a:t>You need to be familiar with limits to confidentiality and highlight this to your client.</a:t>
            </a:r>
            <a:endParaRPr lang="en-GB" sz="1500">
              <a:solidFill>
                <a:srgbClr val="E8E8E2">
                  <a:alpha val="55000"/>
                </a:srgbClr>
              </a:solidFill>
              <a:ea typeface="Source Sans Pro"/>
            </a:endParaRPr>
          </a:p>
          <a:p>
            <a:pPr marL="449580" indent="-447675">
              <a:lnSpc>
                <a:spcPct val="130000"/>
              </a:lnSpc>
            </a:pPr>
            <a:r>
              <a:rPr lang="en-GB" sz="1500">
                <a:ea typeface="Source Sans Pro"/>
              </a:rPr>
              <a:t>You need to be able to share with your clients ways in which they can stay safe, and tell them how you intend to protect their data and information.</a:t>
            </a:r>
          </a:p>
          <a:p>
            <a:pPr marL="449580" indent="-447675">
              <a:lnSpc>
                <a:spcPct val="130000"/>
              </a:lnSpc>
            </a:pPr>
            <a:r>
              <a:rPr lang="en-GB" sz="1500">
                <a:ea typeface="Source Sans Pro"/>
              </a:rPr>
              <a:t>Be fully aware of the implications of using the OPT technology and the limitations of this.</a:t>
            </a:r>
          </a:p>
          <a:p>
            <a:pPr marL="449580" indent="-447675">
              <a:lnSpc>
                <a:spcPct val="130000"/>
              </a:lnSpc>
            </a:pPr>
            <a:r>
              <a:rPr lang="en-GB" sz="1500">
                <a:ea typeface="Source Sans Pro"/>
              </a:rPr>
              <a:t>Be mindful of your own digital footprint</a:t>
            </a:r>
          </a:p>
          <a:p>
            <a:pPr marL="449580" indent="-447675">
              <a:lnSpc>
                <a:spcPct val="130000"/>
              </a:lnSpc>
            </a:pPr>
            <a:r>
              <a:rPr lang="en-GB" sz="1500">
                <a:ea typeface="Source Sans Pro"/>
              </a:rPr>
              <a:t>You need to be very careful if you intend to record sessions, and communicate the implications of this if you intend to do so.</a:t>
            </a:r>
          </a:p>
          <a:p>
            <a:pPr marL="449580" indent="-447675"/>
            <a:endParaRPr lang="en-GB" dirty="0">
              <a:solidFill>
                <a:srgbClr val="E8E8E2">
                  <a:alpha val="55000"/>
                </a:srgbClr>
              </a:solidFill>
              <a:ea typeface="Source Sans Pro"/>
            </a:endParaRPr>
          </a:p>
        </p:txBody>
      </p:sp>
    </p:spTree>
    <p:extLst>
      <p:ext uri="{BB962C8B-B14F-4D97-AF65-F5344CB8AC3E}">
        <p14:creationId xmlns:p14="http://schemas.microsoft.com/office/powerpoint/2010/main" val="36707935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8">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0" name="Rectangle 10">
            <a:extLst>
              <a:ext uri="{FF2B5EF4-FFF2-40B4-BE49-F238E27FC236}">
                <a16:creationId xmlns:a16="http://schemas.microsoft.com/office/drawing/2014/main" id="{8C448D53-ACA1-4CA4-B08A-09FB0780C7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BC2BB-7345-4499-87A0-CF4E9F19B295}"/>
              </a:ext>
            </a:extLst>
          </p:cNvPr>
          <p:cNvSpPr>
            <a:spLocks noGrp="1"/>
          </p:cNvSpPr>
          <p:nvPr>
            <p:ph type="title"/>
          </p:nvPr>
        </p:nvSpPr>
        <p:spPr>
          <a:xfrm>
            <a:off x="6311900" y="448056"/>
            <a:ext cx="5428996" cy="3401568"/>
          </a:xfrm>
        </p:spPr>
        <p:txBody>
          <a:bodyPr vert="horz" lIns="0" tIns="0" rIns="0" bIns="0" rtlCol="0" anchor="b">
            <a:normAutofit/>
          </a:bodyPr>
          <a:lstStyle/>
          <a:p>
            <a:pPr>
              <a:lnSpc>
                <a:spcPct val="100000"/>
              </a:lnSpc>
            </a:pPr>
            <a:r>
              <a:rPr lang="en-US" sz="6400"/>
              <a:t>Negotiating a contract</a:t>
            </a:r>
          </a:p>
        </p:txBody>
      </p:sp>
      <p:sp>
        <p:nvSpPr>
          <p:cNvPr id="3" name="Content Placeholder 2">
            <a:extLst>
              <a:ext uri="{FF2B5EF4-FFF2-40B4-BE49-F238E27FC236}">
                <a16:creationId xmlns:a16="http://schemas.microsoft.com/office/drawing/2014/main" id="{EB237D42-CD1C-44B5-928F-8F9B6382EFB9}"/>
              </a:ext>
            </a:extLst>
          </p:cNvPr>
          <p:cNvSpPr>
            <a:spLocks noGrp="1"/>
          </p:cNvSpPr>
          <p:nvPr>
            <p:ph idx="1"/>
          </p:nvPr>
        </p:nvSpPr>
        <p:spPr>
          <a:xfrm>
            <a:off x="6311900" y="4471416"/>
            <a:ext cx="5428996" cy="1481328"/>
          </a:xfrm>
        </p:spPr>
        <p:txBody>
          <a:bodyPr vert="horz" lIns="0" tIns="0" rIns="91440" bIns="0" rtlCol="0">
            <a:normAutofit/>
          </a:bodyPr>
          <a:lstStyle/>
          <a:p>
            <a:pPr marL="0" indent="0">
              <a:lnSpc>
                <a:spcPct val="120000"/>
              </a:lnSpc>
              <a:buNone/>
            </a:pPr>
            <a:r>
              <a:rPr lang="en-US" sz="2400"/>
              <a:t>You will be doing this with Cath this afternoon.</a:t>
            </a:r>
          </a:p>
        </p:txBody>
      </p:sp>
      <p:pic>
        <p:nvPicPr>
          <p:cNvPr id="4" name="Picture 4" descr="A picture containing text, indoor, computer&#10;&#10;Description automatically generated">
            <a:extLst>
              <a:ext uri="{FF2B5EF4-FFF2-40B4-BE49-F238E27FC236}">
                <a16:creationId xmlns:a16="http://schemas.microsoft.com/office/drawing/2014/main" id="{64254056-23F3-492C-ADD2-DF94F0F8872F}"/>
              </a:ext>
            </a:extLst>
          </p:cNvPr>
          <p:cNvPicPr>
            <a:picLocks noChangeAspect="1"/>
          </p:cNvPicPr>
          <p:nvPr/>
        </p:nvPicPr>
        <p:blipFill>
          <a:blip r:embed="rId2"/>
          <a:stretch>
            <a:fillRect/>
          </a:stretch>
        </p:blipFill>
        <p:spPr>
          <a:xfrm>
            <a:off x="451104" y="1283429"/>
            <a:ext cx="5422576" cy="3877141"/>
          </a:xfrm>
          <a:prstGeom prst="rect">
            <a:avLst/>
          </a:prstGeom>
        </p:spPr>
      </p:pic>
      <p:cxnSp>
        <p:nvCxnSpPr>
          <p:cNvPr id="12" name="Straight Connector 12">
            <a:extLst>
              <a:ext uri="{FF2B5EF4-FFF2-40B4-BE49-F238E27FC236}">
                <a16:creationId xmlns:a16="http://schemas.microsoft.com/office/drawing/2014/main" id="{3B5719CE-F76F-4313-9A48-ADF79E67BB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8321" y="4122000"/>
            <a:ext cx="5447091"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0198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96C43541-2260-450F-94FF-322B705D7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CC6F30-59B5-4408-B0B3-26DF848E181D}"/>
              </a:ext>
            </a:extLst>
          </p:cNvPr>
          <p:cNvSpPr>
            <a:spLocks noGrp="1"/>
          </p:cNvSpPr>
          <p:nvPr>
            <p:ph type="title"/>
          </p:nvPr>
        </p:nvSpPr>
        <p:spPr>
          <a:xfrm>
            <a:off x="448056" y="388800"/>
            <a:ext cx="11300532" cy="986400"/>
          </a:xfrm>
        </p:spPr>
        <p:txBody>
          <a:bodyPr anchor="b">
            <a:normAutofit/>
          </a:bodyPr>
          <a:lstStyle/>
          <a:p>
            <a:r>
              <a:rPr lang="en-GB" sz="3500">
                <a:ea typeface="Source Sans Pro Light"/>
              </a:rPr>
              <a:t>Recognise, acknowledge and respond to issues of equality, diversity and inclusion pertinent to OPT</a:t>
            </a:r>
            <a:endParaRPr lang="en-GB" sz="3500"/>
          </a:p>
        </p:txBody>
      </p:sp>
      <p:cxnSp>
        <p:nvCxnSpPr>
          <p:cNvPr id="10"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E7B65AE8-4220-467C-80BE-FF1E7399FB0B}"/>
              </a:ext>
            </a:extLst>
          </p:cNvPr>
          <p:cNvPicPr>
            <a:picLocks noChangeAspect="1"/>
          </p:cNvPicPr>
          <p:nvPr/>
        </p:nvPicPr>
        <p:blipFill rotWithShape="1">
          <a:blip r:embed="rId2"/>
          <a:srcRect l="2953" r="3560" b="1"/>
          <a:stretch/>
        </p:blipFill>
        <p:spPr>
          <a:xfrm>
            <a:off x="449999" y="2059200"/>
            <a:ext cx="5430101" cy="3891600"/>
          </a:xfrm>
          <a:prstGeom prst="rect">
            <a:avLst/>
          </a:prstGeom>
        </p:spPr>
      </p:pic>
      <p:sp>
        <p:nvSpPr>
          <p:cNvPr id="3" name="Content Placeholder 2">
            <a:extLst>
              <a:ext uri="{FF2B5EF4-FFF2-40B4-BE49-F238E27FC236}">
                <a16:creationId xmlns:a16="http://schemas.microsoft.com/office/drawing/2014/main" id="{633A9524-8E9A-4945-B7DA-FB246426BFC3}"/>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lnSpc>
                <a:spcPct val="130000"/>
              </a:lnSpc>
            </a:pPr>
            <a:r>
              <a:rPr lang="en-GB" sz="1500" dirty="0">
                <a:ea typeface="Source Sans Pro"/>
              </a:rPr>
              <a:t>Have an understanding of the cultural differences when using OPT.</a:t>
            </a:r>
          </a:p>
          <a:p>
            <a:pPr marL="449580" indent="-447675">
              <a:lnSpc>
                <a:spcPct val="130000"/>
              </a:lnSpc>
            </a:pPr>
            <a:r>
              <a:rPr lang="en-GB" sz="1500" dirty="0">
                <a:ea typeface="Source Sans Pro"/>
              </a:rPr>
              <a:t>You also need to think about how the platform that you are using, might cause difficulties for individuals with </a:t>
            </a:r>
            <a:r>
              <a:rPr lang="en-GB" sz="1500" dirty="0" err="1">
                <a:ea typeface="Source Sans Pro"/>
              </a:rPr>
              <a:t>impairement</a:t>
            </a:r>
            <a:r>
              <a:rPr lang="en-GB" sz="1500" dirty="0">
                <a:ea typeface="Source Sans Pro"/>
              </a:rPr>
              <a:t>. You may even need to consider having an interpreter, translator or third person in the room. You would need to consider confidentiality implications.</a:t>
            </a:r>
          </a:p>
          <a:p>
            <a:pPr marL="449580" indent="-447675">
              <a:lnSpc>
                <a:spcPct val="130000"/>
              </a:lnSpc>
            </a:pPr>
            <a:r>
              <a:rPr lang="en-GB" sz="1500" dirty="0">
                <a:ea typeface="Source Sans Pro"/>
              </a:rPr>
              <a:t>Think about </a:t>
            </a:r>
            <a:r>
              <a:rPr lang="en-GB" sz="1500">
                <a:ea typeface="Source Sans Pro"/>
              </a:rPr>
              <a:t>support software for individuals with hearing or speech impairments.</a:t>
            </a:r>
          </a:p>
          <a:p>
            <a:pPr marL="449580" indent="-447675">
              <a:lnSpc>
                <a:spcPct val="130000"/>
              </a:lnSpc>
            </a:pPr>
            <a:r>
              <a:rPr lang="en-GB" sz="1500" dirty="0">
                <a:ea typeface="Source Sans Pro"/>
              </a:rPr>
              <a:t>Also consider digital poverty </a:t>
            </a:r>
          </a:p>
        </p:txBody>
      </p:sp>
    </p:spTree>
    <p:extLst>
      <p:ext uri="{BB962C8B-B14F-4D97-AF65-F5344CB8AC3E}">
        <p14:creationId xmlns:p14="http://schemas.microsoft.com/office/powerpoint/2010/main" val="3463014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BCA94-FEDC-4F9B-820A-BA138802E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263B3-FED5-4B5E-BD47-B62CB9DA9BE0}"/>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OPT and Supervision</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indoor, electronics, computer&#10;&#10;Description automatically generated">
            <a:extLst>
              <a:ext uri="{FF2B5EF4-FFF2-40B4-BE49-F238E27FC236}">
                <a16:creationId xmlns:a16="http://schemas.microsoft.com/office/drawing/2014/main" id="{3772D041-717F-49D5-A949-AAEEF5A54A1C}"/>
              </a:ext>
            </a:extLst>
          </p:cNvPr>
          <p:cNvPicPr>
            <a:picLocks noChangeAspect="1"/>
          </p:cNvPicPr>
          <p:nvPr/>
        </p:nvPicPr>
        <p:blipFill>
          <a:blip r:embed="rId3"/>
          <a:stretch>
            <a:fillRect/>
          </a:stretch>
        </p:blipFill>
        <p:spPr>
          <a:xfrm>
            <a:off x="449999" y="2199491"/>
            <a:ext cx="5430101" cy="3611017"/>
          </a:xfrm>
          <a:prstGeom prst="rect">
            <a:avLst/>
          </a:prstGeom>
        </p:spPr>
      </p:pic>
      <p:sp>
        <p:nvSpPr>
          <p:cNvPr id="3" name="Content Placeholder 2">
            <a:extLst>
              <a:ext uri="{FF2B5EF4-FFF2-40B4-BE49-F238E27FC236}">
                <a16:creationId xmlns:a16="http://schemas.microsoft.com/office/drawing/2014/main" id="{D9459039-BF8F-4167-A581-34FE2F1CD632}"/>
              </a:ext>
            </a:extLst>
          </p:cNvPr>
          <p:cNvSpPr>
            <a:spLocks noGrp="1"/>
          </p:cNvSpPr>
          <p:nvPr>
            <p:ph idx="1"/>
          </p:nvPr>
        </p:nvSpPr>
        <p:spPr>
          <a:xfrm>
            <a:off x="6311900" y="1944000"/>
            <a:ext cx="5434900" cy="4006800"/>
          </a:xfrm>
        </p:spPr>
        <p:txBody>
          <a:bodyPr vert="horz" lIns="0" tIns="0" rIns="91440" bIns="0" rtlCol="0">
            <a:normAutofit/>
          </a:bodyPr>
          <a:lstStyle/>
          <a:p>
            <a:pPr marL="449580" indent="-447675"/>
            <a:r>
              <a:rPr lang="en-GB">
                <a:ea typeface="Source Sans Pro"/>
              </a:rPr>
              <a:t>You will need to have access to a supervisor who is trained and experienced in the use of OPT.</a:t>
            </a:r>
          </a:p>
          <a:p>
            <a:pPr marL="449580" indent="-447675"/>
            <a:r>
              <a:rPr lang="en-GB">
                <a:ea typeface="Source Sans Pro"/>
              </a:rPr>
              <a:t>This allows a more authentic understanding of the client and therapist interaction.</a:t>
            </a:r>
          </a:p>
          <a:p>
            <a:pPr marL="449580" indent="-447675"/>
            <a:r>
              <a:rPr lang="en-GB">
                <a:ea typeface="Source Sans Pro"/>
              </a:rPr>
              <a:t>The competences of an OPT supervisor can be found here: </a:t>
            </a:r>
            <a:endParaRPr lang="en-GB" dirty="0">
              <a:ea typeface="+mn-lt"/>
              <a:cs typeface="+mn-lt"/>
            </a:endParaRPr>
          </a:p>
          <a:p>
            <a:pPr marL="449580" indent="-447675"/>
            <a:r>
              <a:rPr lang="en-US">
                <a:ea typeface="+mn-lt"/>
                <a:cs typeface="+mn-lt"/>
              </a:rPr>
              <a:t>www.bacp.co.uk/events-and-resources/ethics-and-standards/ competences-and-curricula. </a:t>
            </a:r>
            <a:endParaRPr lang="en-GB">
              <a:ea typeface="Source Sans Pro"/>
            </a:endParaRPr>
          </a:p>
          <a:p>
            <a:pPr marL="449580" indent="-447675"/>
            <a:endParaRPr lang="en-GB">
              <a:ea typeface="Source Sans Pro"/>
            </a:endParaRPr>
          </a:p>
        </p:txBody>
      </p:sp>
    </p:spTree>
    <p:extLst>
      <p:ext uri="{BB962C8B-B14F-4D97-AF65-F5344CB8AC3E}">
        <p14:creationId xmlns:p14="http://schemas.microsoft.com/office/powerpoint/2010/main" val="2289103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A04B5A-D168-4247-87E4-448DE1032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32447-1611-4288-BD69-4F947B4B4ACD}"/>
              </a:ext>
            </a:extLst>
          </p:cNvPr>
          <p:cNvSpPr>
            <a:spLocks noGrp="1"/>
          </p:cNvSpPr>
          <p:nvPr>
            <p:ph type="title"/>
          </p:nvPr>
        </p:nvSpPr>
        <p:spPr>
          <a:xfrm>
            <a:off x="448056" y="388800"/>
            <a:ext cx="11300532" cy="986400"/>
          </a:xfrm>
        </p:spPr>
        <p:txBody>
          <a:bodyPr anchor="b">
            <a:normAutofit/>
          </a:bodyPr>
          <a:lstStyle/>
          <a:p>
            <a:r>
              <a:rPr lang="en-GB" sz="6400">
                <a:ea typeface="Source Sans Pro Light"/>
              </a:rPr>
              <a:t>Working internationally</a:t>
            </a:r>
            <a:endParaRPr lang="en-GB" sz="6400"/>
          </a:p>
        </p:txBody>
      </p:sp>
      <p:cxnSp>
        <p:nvCxnSpPr>
          <p:cNvPr id="11" name="Straight Connector 10">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outdoor object, dark, web, night&#10;&#10;Description automatically generated">
            <a:extLst>
              <a:ext uri="{FF2B5EF4-FFF2-40B4-BE49-F238E27FC236}">
                <a16:creationId xmlns:a16="http://schemas.microsoft.com/office/drawing/2014/main" id="{01E20EE2-5A07-4B0B-9289-E5A61E56F8C1}"/>
              </a:ext>
            </a:extLst>
          </p:cNvPr>
          <p:cNvPicPr>
            <a:picLocks noChangeAspect="1"/>
          </p:cNvPicPr>
          <p:nvPr/>
        </p:nvPicPr>
        <p:blipFill rotWithShape="1">
          <a:blip r:embed="rId2"/>
          <a:srcRect l="27925" r="27659" b="2"/>
          <a:stretch/>
        </p:blipFill>
        <p:spPr>
          <a:xfrm>
            <a:off x="450000" y="2059200"/>
            <a:ext cx="3492000" cy="3891600"/>
          </a:xfrm>
          <a:prstGeom prst="rect">
            <a:avLst/>
          </a:prstGeom>
        </p:spPr>
      </p:pic>
      <p:sp>
        <p:nvSpPr>
          <p:cNvPr id="3" name="Content Placeholder 2">
            <a:extLst>
              <a:ext uri="{FF2B5EF4-FFF2-40B4-BE49-F238E27FC236}">
                <a16:creationId xmlns:a16="http://schemas.microsoft.com/office/drawing/2014/main" id="{F2192220-DF89-48C0-BEFF-F60FE025C5D0}"/>
              </a:ext>
            </a:extLst>
          </p:cNvPr>
          <p:cNvSpPr>
            <a:spLocks noGrp="1"/>
          </p:cNvSpPr>
          <p:nvPr>
            <p:ph idx="1"/>
          </p:nvPr>
        </p:nvSpPr>
        <p:spPr>
          <a:xfrm>
            <a:off x="4366800" y="1944000"/>
            <a:ext cx="7380000" cy="4006800"/>
          </a:xfrm>
        </p:spPr>
        <p:txBody>
          <a:bodyPr vert="horz" lIns="0" tIns="0" rIns="91440" bIns="0" rtlCol="0">
            <a:normAutofit/>
          </a:bodyPr>
          <a:lstStyle/>
          <a:p>
            <a:pPr marL="449580" indent="-447675"/>
            <a:r>
              <a:rPr lang="en-GB">
                <a:ea typeface="Source Sans Pro"/>
              </a:rPr>
              <a:t>You must be aware of professional and legal requirements if you are working internationally, across borders. </a:t>
            </a:r>
            <a:br>
              <a:rPr lang="en-GB">
                <a:ea typeface="Source Sans Pro"/>
              </a:rPr>
            </a:br>
            <a:r>
              <a:rPr lang="en-GB">
                <a:ea typeface="Source Sans Pro"/>
              </a:rPr>
              <a:t>The legal implications and risk management is a key aspect, and you cannot assume that the same parameters of the UK will work in other countries.</a:t>
            </a:r>
          </a:p>
          <a:p>
            <a:pPr marL="449580" indent="-447675"/>
            <a:r>
              <a:rPr lang="en-GB">
                <a:ea typeface="Source Sans Pro"/>
              </a:rPr>
              <a:t>In addition, you must ensure that you have adequate insurance to support this work. </a:t>
            </a:r>
          </a:p>
        </p:txBody>
      </p:sp>
    </p:spTree>
    <p:extLst>
      <p:ext uri="{BB962C8B-B14F-4D97-AF65-F5344CB8AC3E}">
        <p14:creationId xmlns:p14="http://schemas.microsoft.com/office/powerpoint/2010/main" val="69739516"/>
      </p:ext>
    </p:extLst>
  </p:cSld>
  <p:clrMapOvr>
    <a:masterClrMapping/>
  </p:clrMapOvr>
</p:sld>
</file>

<file path=ppt/theme/theme1.xml><?xml version="1.0" encoding="utf-8"?>
<a:theme xmlns:a="http://schemas.openxmlformats.org/drawingml/2006/main" name="ThinLineVTI">
  <a:themeElements>
    <a:clrScheme name="AnalogousFromLightSeedLeftStep">
      <a:dk1>
        <a:srgbClr val="000000"/>
      </a:dk1>
      <a:lt1>
        <a:srgbClr val="FFFFFF"/>
      </a:lt1>
      <a:dk2>
        <a:srgbClr val="243141"/>
      </a:dk2>
      <a:lt2>
        <a:srgbClr val="E8E8E2"/>
      </a:lt2>
      <a:accent1>
        <a:srgbClr val="9495C8"/>
      </a:accent1>
      <a:accent2>
        <a:srgbClr val="7C98BC"/>
      </a:accent2>
      <a:accent3>
        <a:srgbClr val="7CACB5"/>
      </a:accent3>
      <a:accent4>
        <a:srgbClr val="73AE9E"/>
      </a:accent4>
      <a:accent5>
        <a:srgbClr val="81AF8F"/>
      </a:accent5>
      <a:accent6>
        <a:srgbClr val="7AB074"/>
      </a:accent6>
      <a:hlink>
        <a:srgbClr val="868551"/>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427</TotalTime>
  <Words>1615</Words>
  <Application>Microsoft Office PowerPoint</Application>
  <PresentationFormat>Widescreen</PresentationFormat>
  <Paragraphs>133</Paragraphs>
  <Slides>26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Source Sans Pro</vt:lpstr>
      <vt:lpstr>Source Sans Pro Light</vt:lpstr>
      <vt:lpstr>ThinLineVTI</vt:lpstr>
      <vt:lpstr>Online and Phone Therapy</vt:lpstr>
      <vt:lpstr>Introduction</vt:lpstr>
      <vt:lpstr>BACP Competence Framework</vt:lpstr>
      <vt:lpstr>Core Competencies</vt:lpstr>
      <vt:lpstr>Knowledge</vt:lpstr>
      <vt:lpstr>Professional Competencies</vt:lpstr>
      <vt:lpstr>Therapeutic Competencies</vt:lpstr>
      <vt:lpstr>Assessment, Planning and Referral</vt:lpstr>
      <vt:lpstr>Meta-Competencies</vt:lpstr>
      <vt:lpstr>Knowledge – Questions about you..</vt:lpstr>
      <vt:lpstr>Online Therapy</vt:lpstr>
      <vt:lpstr>Phone Therapy</vt:lpstr>
      <vt:lpstr>Text-based Therapy (synchronous and non-synchronous)</vt:lpstr>
      <vt:lpstr>Text-based Therapy (synchronous and non-synchronous)</vt:lpstr>
      <vt:lpstr>Benefits and Limitations of OPT</vt:lpstr>
      <vt:lpstr>Benefits</vt:lpstr>
      <vt:lpstr>Limitations</vt:lpstr>
      <vt:lpstr>Other factors</vt:lpstr>
      <vt:lpstr>Professional Competences</vt:lpstr>
      <vt:lpstr>Development of OPT</vt:lpstr>
      <vt:lpstr>Knowledge of, and ability work with, issues of confidentiality and consent, including data protection (GDPR) and ability to monitor own digital footpring and that of the clinical work.</vt:lpstr>
      <vt:lpstr>Confidentialty and data protection</vt:lpstr>
      <vt:lpstr>Negotiating a contract</vt:lpstr>
      <vt:lpstr>Recognise, acknowledge and respond to issues of equality, diversity and inclusion pertinent to OPT</vt:lpstr>
      <vt:lpstr>OPT and Supervision</vt:lpstr>
      <vt:lpstr>Working internationally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Katie Ruddy</cp:lastModifiedBy>
  <cp:revision>386</cp:revision>
  <dcterms:created xsi:type="dcterms:W3CDTF">2021-11-24T15:57:52Z</dcterms:created>
  <dcterms:modified xsi:type="dcterms:W3CDTF">2023-03-14T18:26:24Z</dcterms:modified>
</cp:coreProperties>
</file>