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72" r:id="rId5"/>
    <p:sldId id="258" r:id="rId6"/>
    <p:sldId id="259" r:id="rId7"/>
    <p:sldId id="260" r:id="rId8"/>
    <p:sldId id="263" r:id="rId9"/>
    <p:sldId id="271" r:id="rId10"/>
    <p:sldId id="261" r:id="rId11"/>
    <p:sldId id="273" r:id="rId12"/>
    <p:sldId id="27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74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4-24T10:15:46.79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4-24T11:21:04.41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4-24T10:46:07.37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068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21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70528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3166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697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5839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623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610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832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019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1883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7875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73935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37903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4451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3676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44255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825797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2861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9121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96600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143924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0013400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5886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993514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6016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59423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7380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4/25/2022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474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368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customXml" Target="../ink/ink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redirect?event=video_description&amp;redir_token=QUFFLUhqbWNzbDdaSEYtdHJ0M2l6aXd6VzlZZmx2bXhrZ3xBQ3Jtc0tsTFlpNGZyZ1Q0aktrcmRpTDFJNGNMU2lhcHEwQWdxREQxb3Z3OXhfN18zeUlyNFdpYnhxZWNoVVdxeEszeWh3OURtUWVBVFRiV2ZTcXdhcW9DQXFsSUR1M2JJSWgtM1lueFdVVmdkeXdnbEZOb0I1TQ&amp;q=http%3A%2F%2Fwww.counsellingtutor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C364F2EE-4B56-955E-2BBD-2DADE40F923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-1" b="283"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1E28EA-1994-47AB-F2CC-C343C62B18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2"/>
            <a:ext cx="4023360" cy="2802219"/>
          </a:xfrm>
        </p:spPr>
        <p:txBody>
          <a:bodyPr anchor="b">
            <a:normAutofit/>
          </a:bodyPr>
          <a:lstStyle/>
          <a:p>
            <a:r>
              <a:rPr lang="en-GB" sz="4800" dirty="0"/>
              <a:t>Who am I’?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86F683-C695-BAB7-97D1-451B1990DF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3969352"/>
            <a:ext cx="4023359" cy="1208141"/>
          </a:xfrm>
        </p:spPr>
        <p:txBody>
          <a:bodyPr>
            <a:normAutofit fontScale="40000" lnSpcReduction="20000"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r>
              <a:rPr lang="en-GB" sz="6200" b="1" dirty="0">
                <a:latin typeface="Arial" panose="020B0604020202020204" pitchFamily="34" charset="0"/>
                <a:cs typeface="Arial" panose="020B0604020202020204" pitchFamily="34" charset="0"/>
              </a:rPr>
              <a:t>Nia Dix-Williams</a:t>
            </a:r>
          </a:p>
          <a:p>
            <a:r>
              <a:rPr lang="en-GB" sz="6200" b="1" dirty="0">
                <a:latin typeface="Arial" panose="020B0604020202020204" pitchFamily="34" charset="0"/>
                <a:cs typeface="Arial" panose="020B0604020202020204" pitchFamily="34" charset="0"/>
              </a:rPr>
              <a:t>1922962</a:t>
            </a:r>
          </a:p>
        </p:txBody>
      </p:sp>
    </p:spTree>
    <p:extLst>
      <p:ext uri="{BB962C8B-B14F-4D97-AF65-F5344CB8AC3E}">
        <p14:creationId xmlns:p14="http://schemas.microsoft.com/office/powerpoint/2010/main" val="215897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D010E05E-9237-4321-84BB-69C0F2256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999492"/>
            <a:ext cx="4889565" cy="4424065"/>
          </a:xfrm>
          <a:custGeom>
            <a:avLst/>
            <a:gdLst>
              <a:gd name="connsiteX0" fmla="*/ 2612540 w 5531319"/>
              <a:gd name="connsiteY0" fmla="*/ 836 h 4424065"/>
              <a:gd name="connsiteX1" fmla="*/ 2946310 w 5531319"/>
              <a:gd name="connsiteY1" fmla="*/ 35548 h 4424065"/>
              <a:gd name="connsiteX2" fmla="*/ 3961099 w 5531319"/>
              <a:gd name="connsiteY2" fmla="*/ 303581 h 4424065"/>
              <a:gd name="connsiteX3" fmla="*/ 4854587 w 5531319"/>
              <a:gd name="connsiteY3" fmla="*/ 764502 h 4424065"/>
              <a:gd name="connsiteX4" fmla="*/ 5377812 w 5531319"/>
              <a:gd name="connsiteY4" fmla="*/ 1339732 h 4424065"/>
              <a:gd name="connsiteX5" fmla="*/ 5526197 w 5531319"/>
              <a:gd name="connsiteY5" fmla="*/ 1825829 h 4424065"/>
              <a:gd name="connsiteX6" fmla="*/ 5510557 w 5531319"/>
              <a:gd name="connsiteY6" fmla="*/ 2199398 h 4424065"/>
              <a:gd name="connsiteX7" fmla="*/ 5509795 w 5531319"/>
              <a:gd name="connsiteY7" fmla="*/ 2402839 h 4424065"/>
              <a:gd name="connsiteX8" fmla="*/ 5323519 w 5531319"/>
              <a:gd name="connsiteY8" fmla="*/ 3144890 h 4424065"/>
              <a:gd name="connsiteX9" fmla="*/ 4853061 w 5531319"/>
              <a:gd name="connsiteY9" fmla="*/ 3612932 h 4424065"/>
              <a:gd name="connsiteX10" fmla="*/ 4316358 w 5531319"/>
              <a:gd name="connsiteY10" fmla="*/ 3982940 h 4424065"/>
              <a:gd name="connsiteX11" fmla="*/ 3352556 w 5531319"/>
              <a:gd name="connsiteY11" fmla="*/ 4386771 h 4424065"/>
              <a:gd name="connsiteX12" fmla="*/ 2770206 w 5531319"/>
              <a:gd name="connsiteY12" fmla="*/ 4412201 h 4424065"/>
              <a:gd name="connsiteX13" fmla="*/ 2514888 w 5531319"/>
              <a:gd name="connsiteY13" fmla="*/ 4393637 h 4424065"/>
              <a:gd name="connsiteX14" fmla="*/ 1903166 w 5531319"/>
              <a:gd name="connsiteY14" fmla="*/ 4263562 h 4424065"/>
              <a:gd name="connsiteX15" fmla="*/ 948392 w 5531319"/>
              <a:gd name="connsiteY15" fmla="*/ 3794249 h 4424065"/>
              <a:gd name="connsiteX16" fmla="*/ 223633 w 5531319"/>
              <a:gd name="connsiteY16" fmla="*/ 2975526 h 4424065"/>
              <a:gd name="connsiteX17" fmla="*/ 39519 w 5531319"/>
              <a:gd name="connsiteY17" fmla="*/ 2401695 h 4424065"/>
              <a:gd name="connsiteX18" fmla="*/ 16251 w 5531319"/>
              <a:gd name="connsiteY18" fmla="*/ 2300991 h 4424065"/>
              <a:gd name="connsiteX19" fmla="*/ 11800 w 5531319"/>
              <a:gd name="connsiteY19" fmla="*/ 2053556 h 4424065"/>
              <a:gd name="connsiteX20" fmla="*/ 812849 w 5531319"/>
              <a:gd name="connsiteY20" fmla="*/ 651084 h 4424065"/>
              <a:gd name="connsiteX21" fmla="*/ 2066809 w 5531319"/>
              <a:gd name="connsiteY21" fmla="*/ 52586 h 4424065"/>
              <a:gd name="connsiteX22" fmla="*/ 2332045 w 5531319"/>
              <a:gd name="connsiteY22" fmla="*/ 14441 h 4424065"/>
              <a:gd name="connsiteX23" fmla="*/ 2612540 w 5531319"/>
              <a:gd name="connsiteY23" fmla="*/ 836 h 4424065"/>
              <a:gd name="connsiteX24" fmla="*/ 5468597 w 5531319"/>
              <a:gd name="connsiteY24" fmla="*/ 2088522 h 4424065"/>
              <a:gd name="connsiteX25" fmla="*/ 5471140 w 5531319"/>
              <a:gd name="connsiteY25" fmla="*/ 1826083 h 4424065"/>
              <a:gd name="connsiteX26" fmla="*/ 5327079 w 5531319"/>
              <a:gd name="connsiteY26" fmla="*/ 1361348 h 4424065"/>
              <a:gd name="connsiteX27" fmla="*/ 4833353 w 5531319"/>
              <a:gd name="connsiteY27" fmla="*/ 816507 h 4424065"/>
              <a:gd name="connsiteX28" fmla="*/ 4063456 w 5531319"/>
              <a:gd name="connsiteY28" fmla="*/ 400724 h 4424065"/>
              <a:gd name="connsiteX29" fmla="*/ 3972543 w 5531319"/>
              <a:gd name="connsiteY29" fmla="*/ 365631 h 4424065"/>
              <a:gd name="connsiteX30" fmla="*/ 3885571 w 5531319"/>
              <a:gd name="connsiteY30" fmla="*/ 334733 h 4424065"/>
              <a:gd name="connsiteX31" fmla="*/ 4355012 w 5531319"/>
              <a:gd name="connsiteY31" fmla="*/ 579880 h 4424065"/>
              <a:gd name="connsiteX32" fmla="*/ 5144618 w 5531319"/>
              <a:gd name="connsiteY32" fmla="*/ 1290779 h 4424065"/>
              <a:gd name="connsiteX33" fmla="*/ 5468597 w 5531319"/>
              <a:gd name="connsiteY33" fmla="*/ 2088522 h 4424065"/>
              <a:gd name="connsiteX34" fmla="*/ 2219771 w 5531319"/>
              <a:gd name="connsiteY34" fmla="*/ 85645 h 4424065"/>
              <a:gd name="connsiteX35" fmla="*/ 2181626 w 5531319"/>
              <a:gd name="connsiteY35" fmla="*/ 89333 h 4424065"/>
              <a:gd name="connsiteX36" fmla="*/ 1462971 w 5531319"/>
              <a:gd name="connsiteY36" fmla="*/ 303073 h 4424065"/>
              <a:gd name="connsiteX37" fmla="*/ 308697 w 5531319"/>
              <a:gd name="connsiteY37" fmla="*/ 1338461 h 4424065"/>
              <a:gd name="connsiteX38" fmla="*/ 65839 w 5531319"/>
              <a:gd name="connsiteY38" fmla="*/ 2064364 h 4424065"/>
              <a:gd name="connsiteX39" fmla="*/ 82114 w 5531319"/>
              <a:gd name="connsiteY39" fmla="*/ 2022150 h 4424065"/>
              <a:gd name="connsiteX40" fmla="*/ 423260 w 5531319"/>
              <a:gd name="connsiteY40" fmla="*/ 1282260 h 4424065"/>
              <a:gd name="connsiteX41" fmla="*/ 1231811 w 5531319"/>
              <a:gd name="connsiteY41" fmla="*/ 454001 h 4424065"/>
              <a:gd name="connsiteX42" fmla="*/ 2219771 w 5531319"/>
              <a:gd name="connsiteY42" fmla="*/ 85645 h 4424065"/>
              <a:gd name="connsiteX43" fmla="*/ 2855524 w 5531319"/>
              <a:gd name="connsiteY43" fmla="*/ 4364392 h 4424065"/>
              <a:gd name="connsiteX44" fmla="*/ 4292327 w 5531319"/>
              <a:gd name="connsiteY44" fmla="*/ 3931444 h 4424065"/>
              <a:gd name="connsiteX45" fmla="*/ 2855652 w 5531319"/>
              <a:gd name="connsiteY45" fmla="*/ 4364392 h 4424065"/>
              <a:gd name="connsiteX46" fmla="*/ 3869805 w 5531319"/>
              <a:gd name="connsiteY46" fmla="*/ 330156 h 4424065"/>
              <a:gd name="connsiteX47" fmla="*/ 3865736 w 5531319"/>
              <a:gd name="connsiteY47" fmla="*/ 329520 h 4424065"/>
              <a:gd name="connsiteX48" fmla="*/ 3866499 w 5531319"/>
              <a:gd name="connsiteY48" fmla="*/ 330537 h 4424065"/>
              <a:gd name="connsiteX49" fmla="*/ 4302117 w 5531319"/>
              <a:gd name="connsiteY49" fmla="*/ 3923561 h 4424065"/>
              <a:gd name="connsiteX50" fmla="*/ 4301101 w 5531319"/>
              <a:gd name="connsiteY50" fmla="*/ 3924959 h 4424065"/>
              <a:gd name="connsiteX51" fmla="*/ 4302880 w 5531319"/>
              <a:gd name="connsiteY51" fmla="*/ 3924959 h 4424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5531319" h="4424065">
                <a:moveTo>
                  <a:pt x="2612540" y="836"/>
                </a:moveTo>
                <a:cubicBezTo>
                  <a:pt x="2715913" y="-4250"/>
                  <a:pt x="2831239" y="14695"/>
                  <a:pt x="2946310" y="35548"/>
                </a:cubicBezTo>
                <a:cubicBezTo>
                  <a:pt x="3291651" y="98106"/>
                  <a:pt x="3631143" y="182915"/>
                  <a:pt x="3961099" y="303581"/>
                </a:cubicBezTo>
                <a:cubicBezTo>
                  <a:pt x="4278340" y="419543"/>
                  <a:pt x="4581340" y="563350"/>
                  <a:pt x="4854587" y="764502"/>
                </a:cubicBezTo>
                <a:cubicBezTo>
                  <a:pt x="5067437" y="921152"/>
                  <a:pt x="5250407" y="1105521"/>
                  <a:pt x="5377812" y="1339732"/>
                </a:cubicBezTo>
                <a:cubicBezTo>
                  <a:pt x="5459811" y="1489986"/>
                  <a:pt x="5510303" y="1655396"/>
                  <a:pt x="5526197" y="1825829"/>
                </a:cubicBezTo>
                <a:cubicBezTo>
                  <a:pt x="5538276" y="1951327"/>
                  <a:pt x="5527341" y="2074917"/>
                  <a:pt x="5510557" y="2199398"/>
                </a:cubicBezTo>
                <a:cubicBezTo>
                  <a:pt x="5502966" y="2266991"/>
                  <a:pt x="5502712" y="2335195"/>
                  <a:pt x="5509795" y="2402839"/>
                </a:cubicBezTo>
                <a:cubicBezTo>
                  <a:pt x="5534207" y="2664197"/>
                  <a:pt x="5468471" y="2926051"/>
                  <a:pt x="5323519" y="3144890"/>
                </a:cubicBezTo>
                <a:cubicBezTo>
                  <a:pt x="5201339" y="3332234"/>
                  <a:pt x="5041041" y="3491719"/>
                  <a:pt x="4853061" y="3612932"/>
                </a:cubicBezTo>
                <a:cubicBezTo>
                  <a:pt x="4671109" y="3732072"/>
                  <a:pt x="4498565" y="3864563"/>
                  <a:pt x="4316358" y="3982940"/>
                </a:cubicBezTo>
                <a:cubicBezTo>
                  <a:pt x="4019716" y="4175573"/>
                  <a:pt x="3701076" y="4317347"/>
                  <a:pt x="3352556" y="4386771"/>
                </a:cubicBezTo>
                <a:cubicBezTo>
                  <a:pt x="3160953" y="4425590"/>
                  <a:pt x="2964455" y="4434173"/>
                  <a:pt x="2770206" y="4412201"/>
                </a:cubicBezTo>
                <a:cubicBezTo>
                  <a:pt x="2685524" y="4402537"/>
                  <a:pt x="2599952" y="4402410"/>
                  <a:pt x="2514888" y="4393637"/>
                </a:cubicBezTo>
                <a:cubicBezTo>
                  <a:pt x="2307136" y="4370851"/>
                  <a:pt x="2102208" y="4327277"/>
                  <a:pt x="1903166" y="4263562"/>
                </a:cubicBezTo>
                <a:cubicBezTo>
                  <a:pt x="1560622" y="4156119"/>
                  <a:pt x="1238931" y="4006972"/>
                  <a:pt x="948392" y="3794249"/>
                </a:cubicBezTo>
                <a:cubicBezTo>
                  <a:pt x="647553" y="3573897"/>
                  <a:pt x="396812" y="3308660"/>
                  <a:pt x="223633" y="2975526"/>
                </a:cubicBezTo>
                <a:cubicBezTo>
                  <a:pt x="129453" y="2796370"/>
                  <a:pt x="67149" y="2602198"/>
                  <a:pt x="39519" y="2401695"/>
                </a:cubicBezTo>
                <a:cubicBezTo>
                  <a:pt x="34509" y="2367555"/>
                  <a:pt x="26728" y="2333872"/>
                  <a:pt x="16251" y="2300991"/>
                </a:cubicBezTo>
                <a:cubicBezTo>
                  <a:pt x="-9180" y="2218598"/>
                  <a:pt x="-25" y="2135695"/>
                  <a:pt x="11800" y="2053556"/>
                </a:cubicBezTo>
                <a:cubicBezTo>
                  <a:pt x="93685" y="1480615"/>
                  <a:pt x="377867" y="1021983"/>
                  <a:pt x="812849" y="651084"/>
                </a:cubicBezTo>
                <a:cubicBezTo>
                  <a:pt x="1176754" y="340201"/>
                  <a:pt x="1598259" y="146042"/>
                  <a:pt x="2066809" y="52586"/>
                </a:cubicBezTo>
                <a:cubicBezTo>
                  <a:pt x="2154543" y="35039"/>
                  <a:pt x="2243040" y="23087"/>
                  <a:pt x="2332045" y="14441"/>
                </a:cubicBezTo>
                <a:cubicBezTo>
                  <a:pt x="2421051" y="5794"/>
                  <a:pt x="2508912" y="2107"/>
                  <a:pt x="2612540" y="836"/>
                </a:cubicBezTo>
                <a:close/>
                <a:moveTo>
                  <a:pt x="5468597" y="2088522"/>
                </a:moveTo>
                <a:cubicBezTo>
                  <a:pt x="5479329" y="2001424"/>
                  <a:pt x="5480181" y="1913385"/>
                  <a:pt x="5471140" y="1826083"/>
                </a:cubicBezTo>
                <a:cubicBezTo>
                  <a:pt x="5455336" y="1662962"/>
                  <a:pt x="5406306" y="1504799"/>
                  <a:pt x="5327079" y="1361348"/>
                </a:cubicBezTo>
                <a:cubicBezTo>
                  <a:pt x="5206159" y="1140233"/>
                  <a:pt x="5033361" y="965782"/>
                  <a:pt x="4833353" y="816507"/>
                </a:cubicBezTo>
                <a:cubicBezTo>
                  <a:pt x="4597234" y="640276"/>
                  <a:pt x="4336321" y="509438"/>
                  <a:pt x="4063456" y="400724"/>
                </a:cubicBezTo>
                <a:cubicBezTo>
                  <a:pt x="4033359" y="388607"/>
                  <a:pt x="4003059" y="376909"/>
                  <a:pt x="3972543" y="365631"/>
                </a:cubicBezTo>
                <a:cubicBezTo>
                  <a:pt x="3943679" y="354950"/>
                  <a:pt x="3914562" y="345033"/>
                  <a:pt x="3885571" y="334733"/>
                </a:cubicBezTo>
                <a:cubicBezTo>
                  <a:pt x="4046888" y="406840"/>
                  <a:pt x="4203652" y="488713"/>
                  <a:pt x="4355012" y="579880"/>
                </a:cubicBezTo>
                <a:cubicBezTo>
                  <a:pt x="4662081" y="768063"/>
                  <a:pt x="4933802" y="995790"/>
                  <a:pt x="5144618" y="1290779"/>
                </a:cubicBezTo>
                <a:cubicBezTo>
                  <a:pt x="5314364" y="1528042"/>
                  <a:pt x="5426257" y="1789591"/>
                  <a:pt x="5468597" y="2088522"/>
                </a:cubicBezTo>
                <a:close/>
                <a:moveTo>
                  <a:pt x="2219771" y="85645"/>
                </a:moveTo>
                <a:cubicBezTo>
                  <a:pt x="2206942" y="84005"/>
                  <a:pt x="2193909" y="85264"/>
                  <a:pt x="2181626" y="89333"/>
                </a:cubicBezTo>
                <a:cubicBezTo>
                  <a:pt x="1932919" y="125113"/>
                  <a:pt x="1690799" y="197118"/>
                  <a:pt x="1462971" y="303073"/>
                </a:cubicBezTo>
                <a:cubicBezTo>
                  <a:pt x="971788" y="529528"/>
                  <a:pt x="578129" y="865460"/>
                  <a:pt x="308697" y="1338461"/>
                </a:cubicBezTo>
                <a:cubicBezTo>
                  <a:pt x="180224" y="1561852"/>
                  <a:pt x="97652" y="1808638"/>
                  <a:pt x="65839" y="2064364"/>
                </a:cubicBezTo>
                <a:cubicBezTo>
                  <a:pt x="71942" y="2050505"/>
                  <a:pt x="77283" y="2036391"/>
                  <a:pt x="82114" y="2022150"/>
                </a:cubicBezTo>
                <a:cubicBezTo>
                  <a:pt x="170103" y="1763653"/>
                  <a:pt x="279579" y="1515073"/>
                  <a:pt x="423260" y="1282260"/>
                </a:cubicBezTo>
                <a:cubicBezTo>
                  <a:pt x="630769" y="945565"/>
                  <a:pt x="895370" y="664944"/>
                  <a:pt x="1231811" y="454001"/>
                </a:cubicBezTo>
                <a:cubicBezTo>
                  <a:pt x="1535192" y="263783"/>
                  <a:pt x="1866801" y="149729"/>
                  <a:pt x="2219771" y="85645"/>
                </a:cubicBezTo>
                <a:close/>
                <a:moveTo>
                  <a:pt x="2855524" y="4364392"/>
                </a:moveTo>
                <a:cubicBezTo>
                  <a:pt x="3386633" y="4394018"/>
                  <a:pt x="3853530" y="4210158"/>
                  <a:pt x="4292327" y="3931444"/>
                </a:cubicBezTo>
                <a:cubicBezTo>
                  <a:pt x="3830134" y="4131325"/>
                  <a:pt x="3346707" y="4259111"/>
                  <a:pt x="2855652" y="4364392"/>
                </a:cubicBezTo>
                <a:close/>
                <a:moveTo>
                  <a:pt x="3869805" y="330156"/>
                </a:moveTo>
                <a:lnTo>
                  <a:pt x="3865736" y="329520"/>
                </a:lnTo>
                <a:cubicBezTo>
                  <a:pt x="3865736" y="329520"/>
                  <a:pt x="3865736" y="330410"/>
                  <a:pt x="3866499" y="330537"/>
                </a:cubicBezTo>
                <a:close/>
                <a:moveTo>
                  <a:pt x="4302117" y="3923561"/>
                </a:moveTo>
                <a:lnTo>
                  <a:pt x="4301101" y="3924959"/>
                </a:lnTo>
                <a:lnTo>
                  <a:pt x="4302880" y="3924959"/>
                </a:lnTo>
                <a:close/>
              </a:path>
            </a:pathLst>
          </a:custGeom>
          <a:solidFill>
            <a:srgbClr val="C696AD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B33C2A-84BD-B904-01C5-9335A1324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9163" y="1762169"/>
            <a:ext cx="4073110" cy="3122092"/>
          </a:xfrm>
        </p:spPr>
        <p:txBody>
          <a:bodyPr anchor="ctr">
            <a:normAutofit/>
          </a:bodyPr>
          <a:lstStyle/>
          <a:p>
            <a:pPr algn="ctr"/>
            <a:r>
              <a:rPr lang="en-GB" sz="6000">
                <a:solidFill>
                  <a:srgbClr val="FFFFFF"/>
                </a:solidFill>
              </a:rPr>
              <a:t>Gibbs Reflective Cycle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77" name="Ink 76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4884261"/>
              <a:ext cx="360" cy="2160"/>
            </p14:xfrm>
          </p:contentPart>
        </mc:Choice>
        <mc:Fallback xmlns="">
          <p:pic>
            <p:nvPicPr>
              <p:cNvPr id="77" name="Ink 76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4868832"/>
                <a:ext cx="36000" cy="32709"/>
              </a:xfrm>
              <a:prstGeom prst="rect">
                <a:avLst/>
              </a:prstGeom>
            </p:spPr>
          </p:pic>
        </mc:Fallback>
      </mc:AlternateContent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811C05E1-BFB1-7A0E-AEEB-789875F02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4013200"/>
            <a:ext cx="5452872" cy="2585381"/>
          </a:xfrm>
          <a:solidFill>
            <a:srgbClr val="FFC000"/>
          </a:solidFill>
        </p:spPr>
        <p:txBody>
          <a:bodyPr anchor="t">
            <a:normAutofit lnSpcReduction="10000"/>
          </a:bodyPr>
          <a:lstStyle/>
          <a:p>
            <a:r>
              <a:rPr lang="en-US" sz="2000" b="1" dirty="0"/>
              <a:t>Stage 1 – Description</a:t>
            </a:r>
          </a:p>
          <a:p>
            <a:r>
              <a:rPr lang="en-US" sz="2000" b="1" dirty="0"/>
              <a:t>Stage 2 – Feelings</a:t>
            </a:r>
          </a:p>
          <a:p>
            <a:r>
              <a:rPr lang="en-US" sz="2000" b="1" dirty="0"/>
              <a:t>Stage 3 – Evaluation </a:t>
            </a:r>
          </a:p>
          <a:p>
            <a:r>
              <a:rPr lang="en-US" sz="2000" b="1" dirty="0"/>
              <a:t>Stage 4 – Conclusions</a:t>
            </a:r>
          </a:p>
          <a:p>
            <a:r>
              <a:rPr lang="en-US" sz="2000" b="1" dirty="0" err="1"/>
              <a:t>Strage</a:t>
            </a:r>
            <a:r>
              <a:rPr lang="en-US" sz="2000" b="1" dirty="0"/>
              <a:t> 5 – Action</a:t>
            </a:r>
          </a:p>
          <a:p>
            <a:pPr marL="0" indent="0">
              <a:buNone/>
            </a:pPr>
            <a:r>
              <a:rPr lang="en-US" sz="2000" b="1" i="1" dirty="0"/>
              <a:t>                                                                Image sourced from Mintools.com</a:t>
            </a:r>
          </a:p>
        </p:txBody>
      </p:sp>
      <p:pic>
        <p:nvPicPr>
          <p:cNvPr id="2050" name="Picture 2" descr="Gibbs' Reflective Cycle Diagram">
            <a:extLst>
              <a:ext uri="{FF2B5EF4-FFF2-40B4-BE49-F238E27FC236}">
                <a16:creationId xmlns:a16="http://schemas.microsoft.com/office/drawing/2014/main" id="{D2A52C03-7602-A6C5-D58A-3CCD52132E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5999" y="259419"/>
            <a:ext cx="4426282" cy="3590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56798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010E05E-9237-4321-84BB-69C0F2256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999492"/>
            <a:ext cx="4889565" cy="4424065"/>
          </a:xfrm>
          <a:custGeom>
            <a:avLst/>
            <a:gdLst>
              <a:gd name="connsiteX0" fmla="*/ 2612540 w 5531319"/>
              <a:gd name="connsiteY0" fmla="*/ 836 h 4424065"/>
              <a:gd name="connsiteX1" fmla="*/ 2946310 w 5531319"/>
              <a:gd name="connsiteY1" fmla="*/ 35548 h 4424065"/>
              <a:gd name="connsiteX2" fmla="*/ 3961099 w 5531319"/>
              <a:gd name="connsiteY2" fmla="*/ 303581 h 4424065"/>
              <a:gd name="connsiteX3" fmla="*/ 4854587 w 5531319"/>
              <a:gd name="connsiteY3" fmla="*/ 764502 h 4424065"/>
              <a:gd name="connsiteX4" fmla="*/ 5377812 w 5531319"/>
              <a:gd name="connsiteY4" fmla="*/ 1339732 h 4424065"/>
              <a:gd name="connsiteX5" fmla="*/ 5526197 w 5531319"/>
              <a:gd name="connsiteY5" fmla="*/ 1825829 h 4424065"/>
              <a:gd name="connsiteX6" fmla="*/ 5510557 w 5531319"/>
              <a:gd name="connsiteY6" fmla="*/ 2199398 h 4424065"/>
              <a:gd name="connsiteX7" fmla="*/ 5509795 w 5531319"/>
              <a:gd name="connsiteY7" fmla="*/ 2402839 h 4424065"/>
              <a:gd name="connsiteX8" fmla="*/ 5323519 w 5531319"/>
              <a:gd name="connsiteY8" fmla="*/ 3144890 h 4424065"/>
              <a:gd name="connsiteX9" fmla="*/ 4853061 w 5531319"/>
              <a:gd name="connsiteY9" fmla="*/ 3612932 h 4424065"/>
              <a:gd name="connsiteX10" fmla="*/ 4316358 w 5531319"/>
              <a:gd name="connsiteY10" fmla="*/ 3982940 h 4424065"/>
              <a:gd name="connsiteX11" fmla="*/ 3352556 w 5531319"/>
              <a:gd name="connsiteY11" fmla="*/ 4386771 h 4424065"/>
              <a:gd name="connsiteX12" fmla="*/ 2770206 w 5531319"/>
              <a:gd name="connsiteY12" fmla="*/ 4412201 h 4424065"/>
              <a:gd name="connsiteX13" fmla="*/ 2514888 w 5531319"/>
              <a:gd name="connsiteY13" fmla="*/ 4393637 h 4424065"/>
              <a:gd name="connsiteX14" fmla="*/ 1903166 w 5531319"/>
              <a:gd name="connsiteY14" fmla="*/ 4263562 h 4424065"/>
              <a:gd name="connsiteX15" fmla="*/ 948392 w 5531319"/>
              <a:gd name="connsiteY15" fmla="*/ 3794249 h 4424065"/>
              <a:gd name="connsiteX16" fmla="*/ 223633 w 5531319"/>
              <a:gd name="connsiteY16" fmla="*/ 2975526 h 4424065"/>
              <a:gd name="connsiteX17" fmla="*/ 39519 w 5531319"/>
              <a:gd name="connsiteY17" fmla="*/ 2401695 h 4424065"/>
              <a:gd name="connsiteX18" fmla="*/ 16251 w 5531319"/>
              <a:gd name="connsiteY18" fmla="*/ 2300991 h 4424065"/>
              <a:gd name="connsiteX19" fmla="*/ 11800 w 5531319"/>
              <a:gd name="connsiteY19" fmla="*/ 2053556 h 4424065"/>
              <a:gd name="connsiteX20" fmla="*/ 812849 w 5531319"/>
              <a:gd name="connsiteY20" fmla="*/ 651084 h 4424065"/>
              <a:gd name="connsiteX21" fmla="*/ 2066809 w 5531319"/>
              <a:gd name="connsiteY21" fmla="*/ 52586 h 4424065"/>
              <a:gd name="connsiteX22" fmla="*/ 2332045 w 5531319"/>
              <a:gd name="connsiteY22" fmla="*/ 14441 h 4424065"/>
              <a:gd name="connsiteX23" fmla="*/ 2612540 w 5531319"/>
              <a:gd name="connsiteY23" fmla="*/ 836 h 4424065"/>
              <a:gd name="connsiteX24" fmla="*/ 5468597 w 5531319"/>
              <a:gd name="connsiteY24" fmla="*/ 2088522 h 4424065"/>
              <a:gd name="connsiteX25" fmla="*/ 5471140 w 5531319"/>
              <a:gd name="connsiteY25" fmla="*/ 1826083 h 4424065"/>
              <a:gd name="connsiteX26" fmla="*/ 5327079 w 5531319"/>
              <a:gd name="connsiteY26" fmla="*/ 1361348 h 4424065"/>
              <a:gd name="connsiteX27" fmla="*/ 4833353 w 5531319"/>
              <a:gd name="connsiteY27" fmla="*/ 816507 h 4424065"/>
              <a:gd name="connsiteX28" fmla="*/ 4063456 w 5531319"/>
              <a:gd name="connsiteY28" fmla="*/ 400724 h 4424065"/>
              <a:gd name="connsiteX29" fmla="*/ 3972543 w 5531319"/>
              <a:gd name="connsiteY29" fmla="*/ 365631 h 4424065"/>
              <a:gd name="connsiteX30" fmla="*/ 3885571 w 5531319"/>
              <a:gd name="connsiteY30" fmla="*/ 334733 h 4424065"/>
              <a:gd name="connsiteX31" fmla="*/ 4355012 w 5531319"/>
              <a:gd name="connsiteY31" fmla="*/ 579880 h 4424065"/>
              <a:gd name="connsiteX32" fmla="*/ 5144618 w 5531319"/>
              <a:gd name="connsiteY32" fmla="*/ 1290779 h 4424065"/>
              <a:gd name="connsiteX33" fmla="*/ 5468597 w 5531319"/>
              <a:gd name="connsiteY33" fmla="*/ 2088522 h 4424065"/>
              <a:gd name="connsiteX34" fmla="*/ 2219771 w 5531319"/>
              <a:gd name="connsiteY34" fmla="*/ 85645 h 4424065"/>
              <a:gd name="connsiteX35" fmla="*/ 2181626 w 5531319"/>
              <a:gd name="connsiteY35" fmla="*/ 89333 h 4424065"/>
              <a:gd name="connsiteX36" fmla="*/ 1462971 w 5531319"/>
              <a:gd name="connsiteY36" fmla="*/ 303073 h 4424065"/>
              <a:gd name="connsiteX37" fmla="*/ 308697 w 5531319"/>
              <a:gd name="connsiteY37" fmla="*/ 1338461 h 4424065"/>
              <a:gd name="connsiteX38" fmla="*/ 65839 w 5531319"/>
              <a:gd name="connsiteY38" fmla="*/ 2064364 h 4424065"/>
              <a:gd name="connsiteX39" fmla="*/ 82114 w 5531319"/>
              <a:gd name="connsiteY39" fmla="*/ 2022150 h 4424065"/>
              <a:gd name="connsiteX40" fmla="*/ 423260 w 5531319"/>
              <a:gd name="connsiteY40" fmla="*/ 1282260 h 4424065"/>
              <a:gd name="connsiteX41" fmla="*/ 1231811 w 5531319"/>
              <a:gd name="connsiteY41" fmla="*/ 454001 h 4424065"/>
              <a:gd name="connsiteX42" fmla="*/ 2219771 w 5531319"/>
              <a:gd name="connsiteY42" fmla="*/ 85645 h 4424065"/>
              <a:gd name="connsiteX43" fmla="*/ 2855524 w 5531319"/>
              <a:gd name="connsiteY43" fmla="*/ 4364392 h 4424065"/>
              <a:gd name="connsiteX44" fmla="*/ 4292327 w 5531319"/>
              <a:gd name="connsiteY44" fmla="*/ 3931444 h 4424065"/>
              <a:gd name="connsiteX45" fmla="*/ 2855652 w 5531319"/>
              <a:gd name="connsiteY45" fmla="*/ 4364392 h 4424065"/>
              <a:gd name="connsiteX46" fmla="*/ 3869805 w 5531319"/>
              <a:gd name="connsiteY46" fmla="*/ 330156 h 4424065"/>
              <a:gd name="connsiteX47" fmla="*/ 3865736 w 5531319"/>
              <a:gd name="connsiteY47" fmla="*/ 329520 h 4424065"/>
              <a:gd name="connsiteX48" fmla="*/ 3866499 w 5531319"/>
              <a:gd name="connsiteY48" fmla="*/ 330537 h 4424065"/>
              <a:gd name="connsiteX49" fmla="*/ 4302117 w 5531319"/>
              <a:gd name="connsiteY49" fmla="*/ 3923561 h 4424065"/>
              <a:gd name="connsiteX50" fmla="*/ 4301101 w 5531319"/>
              <a:gd name="connsiteY50" fmla="*/ 3924959 h 4424065"/>
              <a:gd name="connsiteX51" fmla="*/ 4302880 w 5531319"/>
              <a:gd name="connsiteY51" fmla="*/ 3924959 h 4424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5531319" h="4424065">
                <a:moveTo>
                  <a:pt x="2612540" y="836"/>
                </a:moveTo>
                <a:cubicBezTo>
                  <a:pt x="2715913" y="-4250"/>
                  <a:pt x="2831239" y="14695"/>
                  <a:pt x="2946310" y="35548"/>
                </a:cubicBezTo>
                <a:cubicBezTo>
                  <a:pt x="3291651" y="98106"/>
                  <a:pt x="3631143" y="182915"/>
                  <a:pt x="3961099" y="303581"/>
                </a:cubicBezTo>
                <a:cubicBezTo>
                  <a:pt x="4278340" y="419543"/>
                  <a:pt x="4581340" y="563350"/>
                  <a:pt x="4854587" y="764502"/>
                </a:cubicBezTo>
                <a:cubicBezTo>
                  <a:pt x="5067437" y="921152"/>
                  <a:pt x="5250407" y="1105521"/>
                  <a:pt x="5377812" y="1339732"/>
                </a:cubicBezTo>
                <a:cubicBezTo>
                  <a:pt x="5459811" y="1489986"/>
                  <a:pt x="5510303" y="1655396"/>
                  <a:pt x="5526197" y="1825829"/>
                </a:cubicBezTo>
                <a:cubicBezTo>
                  <a:pt x="5538276" y="1951327"/>
                  <a:pt x="5527341" y="2074917"/>
                  <a:pt x="5510557" y="2199398"/>
                </a:cubicBezTo>
                <a:cubicBezTo>
                  <a:pt x="5502966" y="2266991"/>
                  <a:pt x="5502712" y="2335195"/>
                  <a:pt x="5509795" y="2402839"/>
                </a:cubicBezTo>
                <a:cubicBezTo>
                  <a:pt x="5534207" y="2664197"/>
                  <a:pt x="5468471" y="2926051"/>
                  <a:pt x="5323519" y="3144890"/>
                </a:cubicBezTo>
                <a:cubicBezTo>
                  <a:pt x="5201339" y="3332234"/>
                  <a:pt x="5041041" y="3491719"/>
                  <a:pt x="4853061" y="3612932"/>
                </a:cubicBezTo>
                <a:cubicBezTo>
                  <a:pt x="4671109" y="3732072"/>
                  <a:pt x="4498565" y="3864563"/>
                  <a:pt x="4316358" y="3982940"/>
                </a:cubicBezTo>
                <a:cubicBezTo>
                  <a:pt x="4019716" y="4175573"/>
                  <a:pt x="3701076" y="4317347"/>
                  <a:pt x="3352556" y="4386771"/>
                </a:cubicBezTo>
                <a:cubicBezTo>
                  <a:pt x="3160953" y="4425590"/>
                  <a:pt x="2964455" y="4434173"/>
                  <a:pt x="2770206" y="4412201"/>
                </a:cubicBezTo>
                <a:cubicBezTo>
                  <a:pt x="2685524" y="4402537"/>
                  <a:pt x="2599952" y="4402410"/>
                  <a:pt x="2514888" y="4393637"/>
                </a:cubicBezTo>
                <a:cubicBezTo>
                  <a:pt x="2307136" y="4370851"/>
                  <a:pt x="2102208" y="4327277"/>
                  <a:pt x="1903166" y="4263562"/>
                </a:cubicBezTo>
                <a:cubicBezTo>
                  <a:pt x="1560622" y="4156119"/>
                  <a:pt x="1238931" y="4006972"/>
                  <a:pt x="948392" y="3794249"/>
                </a:cubicBezTo>
                <a:cubicBezTo>
                  <a:pt x="647553" y="3573897"/>
                  <a:pt x="396812" y="3308660"/>
                  <a:pt x="223633" y="2975526"/>
                </a:cubicBezTo>
                <a:cubicBezTo>
                  <a:pt x="129453" y="2796370"/>
                  <a:pt x="67149" y="2602198"/>
                  <a:pt x="39519" y="2401695"/>
                </a:cubicBezTo>
                <a:cubicBezTo>
                  <a:pt x="34509" y="2367555"/>
                  <a:pt x="26728" y="2333872"/>
                  <a:pt x="16251" y="2300991"/>
                </a:cubicBezTo>
                <a:cubicBezTo>
                  <a:pt x="-9180" y="2218598"/>
                  <a:pt x="-25" y="2135695"/>
                  <a:pt x="11800" y="2053556"/>
                </a:cubicBezTo>
                <a:cubicBezTo>
                  <a:pt x="93685" y="1480615"/>
                  <a:pt x="377867" y="1021983"/>
                  <a:pt x="812849" y="651084"/>
                </a:cubicBezTo>
                <a:cubicBezTo>
                  <a:pt x="1176754" y="340201"/>
                  <a:pt x="1598259" y="146042"/>
                  <a:pt x="2066809" y="52586"/>
                </a:cubicBezTo>
                <a:cubicBezTo>
                  <a:pt x="2154543" y="35039"/>
                  <a:pt x="2243040" y="23087"/>
                  <a:pt x="2332045" y="14441"/>
                </a:cubicBezTo>
                <a:cubicBezTo>
                  <a:pt x="2421051" y="5794"/>
                  <a:pt x="2508912" y="2107"/>
                  <a:pt x="2612540" y="836"/>
                </a:cubicBezTo>
                <a:close/>
                <a:moveTo>
                  <a:pt x="5468597" y="2088522"/>
                </a:moveTo>
                <a:cubicBezTo>
                  <a:pt x="5479329" y="2001424"/>
                  <a:pt x="5480181" y="1913385"/>
                  <a:pt x="5471140" y="1826083"/>
                </a:cubicBezTo>
                <a:cubicBezTo>
                  <a:pt x="5455336" y="1662962"/>
                  <a:pt x="5406306" y="1504799"/>
                  <a:pt x="5327079" y="1361348"/>
                </a:cubicBezTo>
                <a:cubicBezTo>
                  <a:pt x="5206159" y="1140233"/>
                  <a:pt x="5033361" y="965782"/>
                  <a:pt x="4833353" y="816507"/>
                </a:cubicBezTo>
                <a:cubicBezTo>
                  <a:pt x="4597234" y="640276"/>
                  <a:pt x="4336321" y="509438"/>
                  <a:pt x="4063456" y="400724"/>
                </a:cubicBezTo>
                <a:cubicBezTo>
                  <a:pt x="4033359" y="388607"/>
                  <a:pt x="4003059" y="376909"/>
                  <a:pt x="3972543" y="365631"/>
                </a:cubicBezTo>
                <a:cubicBezTo>
                  <a:pt x="3943679" y="354950"/>
                  <a:pt x="3914562" y="345033"/>
                  <a:pt x="3885571" y="334733"/>
                </a:cubicBezTo>
                <a:cubicBezTo>
                  <a:pt x="4046888" y="406840"/>
                  <a:pt x="4203652" y="488713"/>
                  <a:pt x="4355012" y="579880"/>
                </a:cubicBezTo>
                <a:cubicBezTo>
                  <a:pt x="4662081" y="768063"/>
                  <a:pt x="4933802" y="995790"/>
                  <a:pt x="5144618" y="1290779"/>
                </a:cubicBezTo>
                <a:cubicBezTo>
                  <a:pt x="5314364" y="1528042"/>
                  <a:pt x="5426257" y="1789591"/>
                  <a:pt x="5468597" y="2088522"/>
                </a:cubicBezTo>
                <a:close/>
                <a:moveTo>
                  <a:pt x="2219771" y="85645"/>
                </a:moveTo>
                <a:cubicBezTo>
                  <a:pt x="2206942" y="84005"/>
                  <a:pt x="2193909" y="85264"/>
                  <a:pt x="2181626" y="89333"/>
                </a:cubicBezTo>
                <a:cubicBezTo>
                  <a:pt x="1932919" y="125113"/>
                  <a:pt x="1690799" y="197118"/>
                  <a:pt x="1462971" y="303073"/>
                </a:cubicBezTo>
                <a:cubicBezTo>
                  <a:pt x="971788" y="529528"/>
                  <a:pt x="578129" y="865460"/>
                  <a:pt x="308697" y="1338461"/>
                </a:cubicBezTo>
                <a:cubicBezTo>
                  <a:pt x="180224" y="1561852"/>
                  <a:pt x="97652" y="1808638"/>
                  <a:pt x="65839" y="2064364"/>
                </a:cubicBezTo>
                <a:cubicBezTo>
                  <a:pt x="71942" y="2050505"/>
                  <a:pt x="77283" y="2036391"/>
                  <a:pt x="82114" y="2022150"/>
                </a:cubicBezTo>
                <a:cubicBezTo>
                  <a:pt x="170103" y="1763653"/>
                  <a:pt x="279579" y="1515073"/>
                  <a:pt x="423260" y="1282260"/>
                </a:cubicBezTo>
                <a:cubicBezTo>
                  <a:pt x="630769" y="945565"/>
                  <a:pt x="895370" y="664944"/>
                  <a:pt x="1231811" y="454001"/>
                </a:cubicBezTo>
                <a:cubicBezTo>
                  <a:pt x="1535192" y="263783"/>
                  <a:pt x="1866801" y="149729"/>
                  <a:pt x="2219771" y="85645"/>
                </a:cubicBezTo>
                <a:close/>
                <a:moveTo>
                  <a:pt x="2855524" y="4364392"/>
                </a:moveTo>
                <a:cubicBezTo>
                  <a:pt x="3386633" y="4394018"/>
                  <a:pt x="3853530" y="4210158"/>
                  <a:pt x="4292327" y="3931444"/>
                </a:cubicBezTo>
                <a:cubicBezTo>
                  <a:pt x="3830134" y="4131325"/>
                  <a:pt x="3346707" y="4259111"/>
                  <a:pt x="2855652" y="4364392"/>
                </a:cubicBezTo>
                <a:close/>
                <a:moveTo>
                  <a:pt x="3869805" y="330156"/>
                </a:moveTo>
                <a:lnTo>
                  <a:pt x="3865736" y="329520"/>
                </a:lnTo>
                <a:cubicBezTo>
                  <a:pt x="3865736" y="329520"/>
                  <a:pt x="3865736" y="330410"/>
                  <a:pt x="3866499" y="330537"/>
                </a:cubicBezTo>
                <a:close/>
                <a:moveTo>
                  <a:pt x="4302117" y="3923561"/>
                </a:moveTo>
                <a:lnTo>
                  <a:pt x="4301101" y="3924959"/>
                </a:lnTo>
                <a:lnTo>
                  <a:pt x="4302880" y="3924959"/>
                </a:lnTo>
                <a:close/>
              </a:path>
            </a:pathLst>
          </a:custGeom>
          <a:solidFill>
            <a:srgbClr val="C696AD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22E97F-1DFB-D1DD-9F10-F493D4DE9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9163" y="1762169"/>
            <a:ext cx="4073110" cy="3122092"/>
          </a:xfrm>
        </p:spPr>
        <p:txBody>
          <a:bodyPr anchor="ctr"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Childhood Memories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4884261"/>
              <a:ext cx="360" cy="21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4868832"/>
                <a:ext cx="36000" cy="32709"/>
              </a:xfrm>
              <a:prstGeom prst="rect">
                <a:avLst/>
              </a:prstGeom>
            </p:spPr>
          </p:pic>
        </mc:Fallback>
      </mc:AlternateContent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D6F351B-65A3-DFC3-193C-A61493FBD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4572001"/>
            <a:ext cx="5452872" cy="1655064"/>
          </a:xfrm>
        </p:spPr>
        <p:txBody>
          <a:bodyPr anchor="t">
            <a:normAutofit/>
          </a:bodyPr>
          <a:lstStyle/>
          <a:p>
            <a:endParaRPr lang="en-US" sz="200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BBA1228-92BE-9F13-12EF-6B09A4D653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7771" y="643466"/>
            <a:ext cx="6341669" cy="55835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3EA9C68-98F0-D6DD-D8FE-A7CC1AC8989E}"/>
              </a:ext>
            </a:extLst>
          </p:cNvPr>
          <p:cNvSpPr txBox="1"/>
          <p:nvPr/>
        </p:nvSpPr>
        <p:spPr>
          <a:xfrm>
            <a:off x="5520501" y="6173200"/>
            <a:ext cx="19788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 err="1"/>
              <a:t>Imaage</a:t>
            </a:r>
            <a:r>
              <a:rPr lang="en-GB" b="1" i="1" dirty="0"/>
              <a:t> sourced from Pixabay.com</a:t>
            </a:r>
          </a:p>
        </p:txBody>
      </p:sp>
    </p:spTree>
    <p:extLst>
      <p:ext uri="{BB962C8B-B14F-4D97-AF65-F5344CB8AC3E}">
        <p14:creationId xmlns:p14="http://schemas.microsoft.com/office/powerpoint/2010/main" val="37646382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678CC48C-9275-4EFA-9B84-8E818500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Jesus, Christ, God, Holy Spirit, Gospel">
            <a:extLst>
              <a:ext uri="{FF2B5EF4-FFF2-40B4-BE49-F238E27FC236}">
                <a16:creationId xmlns:a16="http://schemas.microsoft.com/office/drawing/2014/main" id="{F3BEE8C6-AEA9-0397-370E-6C1DF734263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0335"/>
          <a:stretch/>
        </p:blipFill>
        <p:spPr bwMode="auto">
          <a:xfrm>
            <a:off x="-1" y="-1"/>
            <a:ext cx="1218895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0A324144-E9CF-4B12-A53E-FAC0D281D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45000">
                <a:schemeClr val="tx1">
                  <a:alpha val="40000"/>
                </a:schemeClr>
              </a:gs>
              <a:gs pos="100000">
                <a:schemeClr val="tx1">
                  <a:alpha val="8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9CC418-AF0A-0C8E-6EF4-49436BE33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604" y="4553712"/>
            <a:ext cx="10908792" cy="106984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  <a:t>Faith in me</a:t>
            </a:r>
            <a:b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image sourced from Pixabay.com</a:t>
            </a:r>
          </a:p>
        </p:txBody>
      </p:sp>
    </p:spTree>
    <p:extLst>
      <p:ext uri="{BB962C8B-B14F-4D97-AF65-F5344CB8AC3E}">
        <p14:creationId xmlns:p14="http://schemas.microsoft.com/office/powerpoint/2010/main" val="6726234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BA0652-F3B8-7642-A76D-6DAB12725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Maslow Hierarchy of Needs</a:t>
            </a:r>
          </a:p>
        </p:txBody>
      </p:sp>
      <p:sp>
        <p:nvSpPr>
          <p:cNvPr id="2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27432"/>
          </a:xfrm>
          <a:custGeom>
            <a:avLst/>
            <a:gdLst>
              <a:gd name="connsiteX0" fmla="*/ 0 w 3255095"/>
              <a:gd name="connsiteY0" fmla="*/ 0 h 27432"/>
              <a:gd name="connsiteX1" fmla="*/ 618468 w 3255095"/>
              <a:gd name="connsiteY1" fmla="*/ 0 h 27432"/>
              <a:gd name="connsiteX2" fmla="*/ 1269487 w 3255095"/>
              <a:gd name="connsiteY2" fmla="*/ 0 h 27432"/>
              <a:gd name="connsiteX3" fmla="*/ 1953057 w 3255095"/>
              <a:gd name="connsiteY3" fmla="*/ 0 h 27432"/>
              <a:gd name="connsiteX4" fmla="*/ 2636627 w 3255095"/>
              <a:gd name="connsiteY4" fmla="*/ 0 h 27432"/>
              <a:gd name="connsiteX5" fmla="*/ 3255095 w 3255095"/>
              <a:gd name="connsiteY5" fmla="*/ 0 h 27432"/>
              <a:gd name="connsiteX6" fmla="*/ 3255095 w 3255095"/>
              <a:gd name="connsiteY6" fmla="*/ 27432 h 27432"/>
              <a:gd name="connsiteX7" fmla="*/ 2538974 w 3255095"/>
              <a:gd name="connsiteY7" fmla="*/ 27432 h 27432"/>
              <a:gd name="connsiteX8" fmla="*/ 1822853 w 3255095"/>
              <a:gd name="connsiteY8" fmla="*/ 27432 h 27432"/>
              <a:gd name="connsiteX9" fmla="*/ 1171834 w 3255095"/>
              <a:gd name="connsiteY9" fmla="*/ 27432 h 27432"/>
              <a:gd name="connsiteX10" fmla="*/ 0 w 3255095"/>
              <a:gd name="connsiteY10" fmla="*/ 27432 h 27432"/>
              <a:gd name="connsiteX11" fmla="*/ 0 w 3255095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27432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3929" y="7395"/>
                  <a:pt x="3255140" y="21864"/>
                  <a:pt x="3255095" y="27432"/>
                </a:cubicBezTo>
                <a:cubicBezTo>
                  <a:pt x="3088545" y="32347"/>
                  <a:pt x="2687475" y="16563"/>
                  <a:pt x="2538974" y="27432"/>
                </a:cubicBezTo>
                <a:cubicBezTo>
                  <a:pt x="2390473" y="38301"/>
                  <a:pt x="2137381" y="185"/>
                  <a:pt x="1822853" y="27432"/>
                </a:cubicBezTo>
                <a:cubicBezTo>
                  <a:pt x="1508325" y="54679"/>
                  <a:pt x="1466437" y="29529"/>
                  <a:pt x="1171834" y="27432"/>
                </a:cubicBezTo>
                <a:cubicBezTo>
                  <a:pt x="877231" y="25335"/>
                  <a:pt x="561097" y="46787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55095" h="27432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5288" y="12649"/>
                  <a:pt x="3254107" y="17989"/>
                  <a:pt x="3255095" y="27432"/>
                </a:cubicBezTo>
                <a:cubicBezTo>
                  <a:pt x="3120743" y="25834"/>
                  <a:pt x="2759628" y="51606"/>
                  <a:pt x="2604076" y="27432"/>
                </a:cubicBezTo>
                <a:cubicBezTo>
                  <a:pt x="2448524" y="3258"/>
                  <a:pt x="2184336" y="28743"/>
                  <a:pt x="1887955" y="27432"/>
                </a:cubicBezTo>
                <a:cubicBezTo>
                  <a:pt x="1591574" y="26121"/>
                  <a:pt x="1548845" y="16014"/>
                  <a:pt x="1334589" y="27432"/>
                </a:cubicBezTo>
                <a:cubicBezTo>
                  <a:pt x="1120333" y="38850"/>
                  <a:pt x="996014" y="18806"/>
                  <a:pt x="683570" y="27432"/>
                </a:cubicBezTo>
                <a:cubicBezTo>
                  <a:pt x="371126" y="36058"/>
                  <a:pt x="198687" y="25311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C696AD"/>
          </a:solidFill>
          <a:ln w="38100" cap="rnd">
            <a:solidFill>
              <a:srgbClr val="C696A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88B4209-3C63-E1AA-182E-1348265B90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32570" y="500046"/>
            <a:ext cx="7825232" cy="5135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95E035A-7183-4FF3-3196-EE198F104BAA}"/>
              </a:ext>
            </a:extLst>
          </p:cNvPr>
          <p:cNvSpPr txBox="1"/>
          <p:nvPr/>
        </p:nvSpPr>
        <p:spPr>
          <a:xfrm>
            <a:off x="8875829" y="6233316"/>
            <a:ext cx="29107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i="1" dirty="0"/>
              <a:t>Image sourced from Pixabay.com</a:t>
            </a:r>
          </a:p>
        </p:txBody>
      </p:sp>
    </p:spTree>
    <p:extLst>
      <p:ext uri="{BB962C8B-B14F-4D97-AF65-F5344CB8AC3E}">
        <p14:creationId xmlns:p14="http://schemas.microsoft.com/office/powerpoint/2010/main" val="1117829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D010E05E-9237-4321-84BB-69C0F2256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999492"/>
            <a:ext cx="4889565" cy="4424065"/>
          </a:xfrm>
          <a:custGeom>
            <a:avLst/>
            <a:gdLst>
              <a:gd name="connsiteX0" fmla="*/ 2612540 w 5531319"/>
              <a:gd name="connsiteY0" fmla="*/ 836 h 4424065"/>
              <a:gd name="connsiteX1" fmla="*/ 2946310 w 5531319"/>
              <a:gd name="connsiteY1" fmla="*/ 35548 h 4424065"/>
              <a:gd name="connsiteX2" fmla="*/ 3961099 w 5531319"/>
              <a:gd name="connsiteY2" fmla="*/ 303581 h 4424065"/>
              <a:gd name="connsiteX3" fmla="*/ 4854587 w 5531319"/>
              <a:gd name="connsiteY3" fmla="*/ 764502 h 4424065"/>
              <a:gd name="connsiteX4" fmla="*/ 5377812 w 5531319"/>
              <a:gd name="connsiteY4" fmla="*/ 1339732 h 4424065"/>
              <a:gd name="connsiteX5" fmla="*/ 5526197 w 5531319"/>
              <a:gd name="connsiteY5" fmla="*/ 1825829 h 4424065"/>
              <a:gd name="connsiteX6" fmla="*/ 5510557 w 5531319"/>
              <a:gd name="connsiteY6" fmla="*/ 2199398 h 4424065"/>
              <a:gd name="connsiteX7" fmla="*/ 5509795 w 5531319"/>
              <a:gd name="connsiteY7" fmla="*/ 2402839 h 4424065"/>
              <a:gd name="connsiteX8" fmla="*/ 5323519 w 5531319"/>
              <a:gd name="connsiteY8" fmla="*/ 3144890 h 4424065"/>
              <a:gd name="connsiteX9" fmla="*/ 4853061 w 5531319"/>
              <a:gd name="connsiteY9" fmla="*/ 3612932 h 4424065"/>
              <a:gd name="connsiteX10" fmla="*/ 4316358 w 5531319"/>
              <a:gd name="connsiteY10" fmla="*/ 3982940 h 4424065"/>
              <a:gd name="connsiteX11" fmla="*/ 3352556 w 5531319"/>
              <a:gd name="connsiteY11" fmla="*/ 4386771 h 4424065"/>
              <a:gd name="connsiteX12" fmla="*/ 2770206 w 5531319"/>
              <a:gd name="connsiteY12" fmla="*/ 4412201 h 4424065"/>
              <a:gd name="connsiteX13" fmla="*/ 2514888 w 5531319"/>
              <a:gd name="connsiteY13" fmla="*/ 4393637 h 4424065"/>
              <a:gd name="connsiteX14" fmla="*/ 1903166 w 5531319"/>
              <a:gd name="connsiteY14" fmla="*/ 4263562 h 4424065"/>
              <a:gd name="connsiteX15" fmla="*/ 948392 w 5531319"/>
              <a:gd name="connsiteY15" fmla="*/ 3794249 h 4424065"/>
              <a:gd name="connsiteX16" fmla="*/ 223633 w 5531319"/>
              <a:gd name="connsiteY16" fmla="*/ 2975526 h 4424065"/>
              <a:gd name="connsiteX17" fmla="*/ 39519 w 5531319"/>
              <a:gd name="connsiteY17" fmla="*/ 2401695 h 4424065"/>
              <a:gd name="connsiteX18" fmla="*/ 16251 w 5531319"/>
              <a:gd name="connsiteY18" fmla="*/ 2300991 h 4424065"/>
              <a:gd name="connsiteX19" fmla="*/ 11800 w 5531319"/>
              <a:gd name="connsiteY19" fmla="*/ 2053556 h 4424065"/>
              <a:gd name="connsiteX20" fmla="*/ 812849 w 5531319"/>
              <a:gd name="connsiteY20" fmla="*/ 651084 h 4424065"/>
              <a:gd name="connsiteX21" fmla="*/ 2066809 w 5531319"/>
              <a:gd name="connsiteY21" fmla="*/ 52586 h 4424065"/>
              <a:gd name="connsiteX22" fmla="*/ 2332045 w 5531319"/>
              <a:gd name="connsiteY22" fmla="*/ 14441 h 4424065"/>
              <a:gd name="connsiteX23" fmla="*/ 2612540 w 5531319"/>
              <a:gd name="connsiteY23" fmla="*/ 836 h 4424065"/>
              <a:gd name="connsiteX24" fmla="*/ 5468597 w 5531319"/>
              <a:gd name="connsiteY24" fmla="*/ 2088522 h 4424065"/>
              <a:gd name="connsiteX25" fmla="*/ 5471140 w 5531319"/>
              <a:gd name="connsiteY25" fmla="*/ 1826083 h 4424065"/>
              <a:gd name="connsiteX26" fmla="*/ 5327079 w 5531319"/>
              <a:gd name="connsiteY26" fmla="*/ 1361348 h 4424065"/>
              <a:gd name="connsiteX27" fmla="*/ 4833353 w 5531319"/>
              <a:gd name="connsiteY27" fmla="*/ 816507 h 4424065"/>
              <a:gd name="connsiteX28" fmla="*/ 4063456 w 5531319"/>
              <a:gd name="connsiteY28" fmla="*/ 400724 h 4424065"/>
              <a:gd name="connsiteX29" fmla="*/ 3972543 w 5531319"/>
              <a:gd name="connsiteY29" fmla="*/ 365631 h 4424065"/>
              <a:gd name="connsiteX30" fmla="*/ 3885571 w 5531319"/>
              <a:gd name="connsiteY30" fmla="*/ 334733 h 4424065"/>
              <a:gd name="connsiteX31" fmla="*/ 4355012 w 5531319"/>
              <a:gd name="connsiteY31" fmla="*/ 579880 h 4424065"/>
              <a:gd name="connsiteX32" fmla="*/ 5144618 w 5531319"/>
              <a:gd name="connsiteY32" fmla="*/ 1290779 h 4424065"/>
              <a:gd name="connsiteX33" fmla="*/ 5468597 w 5531319"/>
              <a:gd name="connsiteY33" fmla="*/ 2088522 h 4424065"/>
              <a:gd name="connsiteX34" fmla="*/ 2219771 w 5531319"/>
              <a:gd name="connsiteY34" fmla="*/ 85645 h 4424065"/>
              <a:gd name="connsiteX35" fmla="*/ 2181626 w 5531319"/>
              <a:gd name="connsiteY35" fmla="*/ 89333 h 4424065"/>
              <a:gd name="connsiteX36" fmla="*/ 1462971 w 5531319"/>
              <a:gd name="connsiteY36" fmla="*/ 303073 h 4424065"/>
              <a:gd name="connsiteX37" fmla="*/ 308697 w 5531319"/>
              <a:gd name="connsiteY37" fmla="*/ 1338461 h 4424065"/>
              <a:gd name="connsiteX38" fmla="*/ 65839 w 5531319"/>
              <a:gd name="connsiteY38" fmla="*/ 2064364 h 4424065"/>
              <a:gd name="connsiteX39" fmla="*/ 82114 w 5531319"/>
              <a:gd name="connsiteY39" fmla="*/ 2022150 h 4424065"/>
              <a:gd name="connsiteX40" fmla="*/ 423260 w 5531319"/>
              <a:gd name="connsiteY40" fmla="*/ 1282260 h 4424065"/>
              <a:gd name="connsiteX41" fmla="*/ 1231811 w 5531319"/>
              <a:gd name="connsiteY41" fmla="*/ 454001 h 4424065"/>
              <a:gd name="connsiteX42" fmla="*/ 2219771 w 5531319"/>
              <a:gd name="connsiteY42" fmla="*/ 85645 h 4424065"/>
              <a:gd name="connsiteX43" fmla="*/ 2855524 w 5531319"/>
              <a:gd name="connsiteY43" fmla="*/ 4364392 h 4424065"/>
              <a:gd name="connsiteX44" fmla="*/ 4292327 w 5531319"/>
              <a:gd name="connsiteY44" fmla="*/ 3931444 h 4424065"/>
              <a:gd name="connsiteX45" fmla="*/ 2855652 w 5531319"/>
              <a:gd name="connsiteY45" fmla="*/ 4364392 h 4424065"/>
              <a:gd name="connsiteX46" fmla="*/ 3869805 w 5531319"/>
              <a:gd name="connsiteY46" fmla="*/ 330156 h 4424065"/>
              <a:gd name="connsiteX47" fmla="*/ 3865736 w 5531319"/>
              <a:gd name="connsiteY47" fmla="*/ 329520 h 4424065"/>
              <a:gd name="connsiteX48" fmla="*/ 3866499 w 5531319"/>
              <a:gd name="connsiteY48" fmla="*/ 330537 h 4424065"/>
              <a:gd name="connsiteX49" fmla="*/ 4302117 w 5531319"/>
              <a:gd name="connsiteY49" fmla="*/ 3923561 h 4424065"/>
              <a:gd name="connsiteX50" fmla="*/ 4301101 w 5531319"/>
              <a:gd name="connsiteY50" fmla="*/ 3924959 h 4424065"/>
              <a:gd name="connsiteX51" fmla="*/ 4302880 w 5531319"/>
              <a:gd name="connsiteY51" fmla="*/ 3924959 h 4424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5531319" h="4424065">
                <a:moveTo>
                  <a:pt x="2612540" y="836"/>
                </a:moveTo>
                <a:cubicBezTo>
                  <a:pt x="2715913" y="-4250"/>
                  <a:pt x="2831239" y="14695"/>
                  <a:pt x="2946310" y="35548"/>
                </a:cubicBezTo>
                <a:cubicBezTo>
                  <a:pt x="3291651" y="98106"/>
                  <a:pt x="3631143" y="182915"/>
                  <a:pt x="3961099" y="303581"/>
                </a:cubicBezTo>
                <a:cubicBezTo>
                  <a:pt x="4278340" y="419543"/>
                  <a:pt x="4581340" y="563350"/>
                  <a:pt x="4854587" y="764502"/>
                </a:cubicBezTo>
                <a:cubicBezTo>
                  <a:pt x="5067437" y="921152"/>
                  <a:pt x="5250407" y="1105521"/>
                  <a:pt x="5377812" y="1339732"/>
                </a:cubicBezTo>
                <a:cubicBezTo>
                  <a:pt x="5459811" y="1489986"/>
                  <a:pt x="5510303" y="1655396"/>
                  <a:pt x="5526197" y="1825829"/>
                </a:cubicBezTo>
                <a:cubicBezTo>
                  <a:pt x="5538276" y="1951327"/>
                  <a:pt x="5527341" y="2074917"/>
                  <a:pt x="5510557" y="2199398"/>
                </a:cubicBezTo>
                <a:cubicBezTo>
                  <a:pt x="5502966" y="2266991"/>
                  <a:pt x="5502712" y="2335195"/>
                  <a:pt x="5509795" y="2402839"/>
                </a:cubicBezTo>
                <a:cubicBezTo>
                  <a:pt x="5534207" y="2664197"/>
                  <a:pt x="5468471" y="2926051"/>
                  <a:pt x="5323519" y="3144890"/>
                </a:cubicBezTo>
                <a:cubicBezTo>
                  <a:pt x="5201339" y="3332234"/>
                  <a:pt x="5041041" y="3491719"/>
                  <a:pt x="4853061" y="3612932"/>
                </a:cubicBezTo>
                <a:cubicBezTo>
                  <a:pt x="4671109" y="3732072"/>
                  <a:pt x="4498565" y="3864563"/>
                  <a:pt x="4316358" y="3982940"/>
                </a:cubicBezTo>
                <a:cubicBezTo>
                  <a:pt x="4019716" y="4175573"/>
                  <a:pt x="3701076" y="4317347"/>
                  <a:pt x="3352556" y="4386771"/>
                </a:cubicBezTo>
                <a:cubicBezTo>
                  <a:pt x="3160953" y="4425590"/>
                  <a:pt x="2964455" y="4434173"/>
                  <a:pt x="2770206" y="4412201"/>
                </a:cubicBezTo>
                <a:cubicBezTo>
                  <a:pt x="2685524" y="4402537"/>
                  <a:pt x="2599952" y="4402410"/>
                  <a:pt x="2514888" y="4393637"/>
                </a:cubicBezTo>
                <a:cubicBezTo>
                  <a:pt x="2307136" y="4370851"/>
                  <a:pt x="2102208" y="4327277"/>
                  <a:pt x="1903166" y="4263562"/>
                </a:cubicBezTo>
                <a:cubicBezTo>
                  <a:pt x="1560622" y="4156119"/>
                  <a:pt x="1238931" y="4006972"/>
                  <a:pt x="948392" y="3794249"/>
                </a:cubicBezTo>
                <a:cubicBezTo>
                  <a:pt x="647553" y="3573897"/>
                  <a:pt x="396812" y="3308660"/>
                  <a:pt x="223633" y="2975526"/>
                </a:cubicBezTo>
                <a:cubicBezTo>
                  <a:pt x="129453" y="2796370"/>
                  <a:pt x="67149" y="2602198"/>
                  <a:pt x="39519" y="2401695"/>
                </a:cubicBezTo>
                <a:cubicBezTo>
                  <a:pt x="34509" y="2367555"/>
                  <a:pt x="26728" y="2333872"/>
                  <a:pt x="16251" y="2300991"/>
                </a:cubicBezTo>
                <a:cubicBezTo>
                  <a:pt x="-9180" y="2218598"/>
                  <a:pt x="-25" y="2135695"/>
                  <a:pt x="11800" y="2053556"/>
                </a:cubicBezTo>
                <a:cubicBezTo>
                  <a:pt x="93685" y="1480615"/>
                  <a:pt x="377867" y="1021983"/>
                  <a:pt x="812849" y="651084"/>
                </a:cubicBezTo>
                <a:cubicBezTo>
                  <a:pt x="1176754" y="340201"/>
                  <a:pt x="1598259" y="146042"/>
                  <a:pt x="2066809" y="52586"/>
                </a:cubicBezTo>
                <a:cubicBezTo>
                  <a:pt x="2154543" y="35039"/>
                  <a:pt x="2243040" y="23087"/>
                  <a:pt x="2332045" y="14441"/>
                </a:cubicBezTo>
                <a:cubicBezTo>
                  <a:pt x="2421051" y="5794"/>
                  <a:pt x="2508912" y="2107"/>
                  <a:pt x="2612540" y="836"/>
                </a:cubicBezTo>
                <a:close/>
                <a:moveTo>
                  <a:pt x="5468597" y="2088522"/>
                </a:moveTo>
                <a:cubicBezTo>
                  <a:pt x="5479329" y="2001424"/>
                  <a:pt x="5480181" y="1913385"/>
                  <a:pt x="5471140" y="1826083"/>
                </a:cubicBezTo>
                <a:cubicBezTo>
                  <a:pt x="5455336" y="1662962"/>
                  <a:pt x="5406306" y="1504799"/>
                  <a:pt x="5327079" y="1361348"/>
                </a:cubicBezTo>
                <a:cubicBezTo>
                  <a:pt x="5206159" y="1140233"/>
                  <a:pt x="5033361" y="965782"/>
                  <a:pt x="4833353" y="816507"/>
                </a:cubicBezTo>
                <a:cubicBezTo>
                  <a:pt x="4597234" y="640276"/>
                  <a:pt x="4336321" y="509438"/>
                  <a:pt x="4063456" y="400724"/>
                </a:cubicBezTo>
                <a:cubicBezTo>
                  <a:pt x="4033359" y="388607"/>
                  <a:pt x="4003059" y="376909"/>
                  <a:pt x="3972543" y="365631"/>
                </a:cubicBezTo>
                <a:cubicBezTo>
                  <a:pt x="3943679" y="354950"/>
                  <a:pt x="3914562" y="345033"/>
                  <a:pt x="3885571" y="334733"/>
                </a:cubicBezTo>
                <a:cubicBezTo>
                  <a:pt x="4046888" y="406840"/>
                  <a:pt x="4203652" y="488713"/>
                  <a:pt x="4355012" y="579880"/>
                </a:cubicBezTo>
                <a:cubicBezTo>
                  <a:pt x="4662081" y="768063"/>
                  <a:pt x="4933802" y="995790"/>
                  <a:pt x="5144618" y="1290779"/>
                </a:cubicBezTo>
                <a:cubicBezTo>
                  <a:pt x="5314364" y="1528042"/>
                  <a:pt x="5426257" y="1789591"/>
                  <a:pt x="5468597" y="2088522"/>
                </a:cubicBezTo>
                <a:close/>
                <a:moveTo>
                  <a:pt x="2219771" y="85645"/>
                </a:moveTo>
                <a:cubicBezTo>
                  <a:pt x="2206942" y="84005"/>
                  <a:pt x="2193909" y="85264"/>
                  <a:pt x="2181626" y="89333"/>
                </a:cubicBezTo>
                <a:cubicBezTo>
                  <a:pt x="1932919" y="125113"/>
                  <a:pt x="1690799" y="197118"/>
                  <a:pt x="1462971" y="303073"/>
                </a:cubicBezTo>
                <a:cubicBezTo>
                  <a:pt x="971788" y="529528"/>
                  <a:pt x="578129" y="865460"/>
                  <a:pt x="308697" y="1338461"/>
                </a:cubicBezTo>
                <a:cubicBezTo>
                  <a:pt x="180224" y="1561852"/>
                  <a:pt x="97652" y="1808638"/>
                  <a:pt x="65839" y="2064364"/>
                </a:cubicBezTo>
                <a:cubicBezTo>
                  <a:pt x="71942" y="2050505"/>
                  <a:pt x="77283" y="2036391"/>
                  <a:pt x="82114" y="2022150"/>
                </a:cubicBezTo>
                <a:cubicBezTo>
                  <a:pt x="170103" y="1763653"/>
                  <a:pt x="279579" y="1515073"/>
                  <a:pt x="423260" y="1282260"/>
                </a:cubicBezTo>
                <a:cubicBezTo>
                  <a:pt x="630769" y="945565"/>
                  <a:pt x="895370" y="664944"/>
                  <a:pt x="1231811" y="454001"/>
                </a:cubicBezTo>
                <a:cubicBezTo>
                  <a:pt x="1535192" y="263783"/>
                  <a:pt x="1866801" y="149729"/>
                  <a:pt x="2219771" y="85645"/>
                </a:cubicBezTo>
                <a:close/>
                <a:moveTo>
                  <a:pt x="2855524" y="4364392"/>
                </a:moveTo>
                <a:cubicBezTo>
                  <a:pt x="3386633" y="4394018"/>
                  <a:pt x="3853530" y="4210158"/>
                  <a:pt x="4292327" y="3931444"/>
                </a:cubicBezTo>
                <a:cubicBezTo>
                  <a:pt x="3830134" y="4131325"/>
                  <a:pt x="3346707" y="4259111"/>
                  <a:pt x="2855652" y="4364392"/>
                </a:cubicBezTo>
                <a:close/>
                <a:moveTo>
                  <a:pt x="3869805" y="330156"/>
                </a:moveTo>
                <a:lnTo>
                  <a:pt x="3865736" y="329520"/>
                </a:lnTo>
                <a:cubicBezTo>
                  <a:pt x="3865736" y="329520"/>
                  <a:pt x="3865736" y="330410"/>
                  <a:pt x="3866499" y="330537"/>
                </a:cubicBezTo>
                <a:close/>
                <a:moveTo>
                  <a:pt x="4302117" y="3923561"/>
                </a:moveTo>
                <a:lnTo>
                  <a:pt x="4301101" y="3924959"/>
                </a:lnTo>
                <a:lnTo>
                  <a:pt x="4302880" y="3924959"/>
                </a:lnTo>
                <a:close/>
              </a:path>
            </a:pathLst>
          </a:custGeom>
          <a:solidFill>
            <a:srgbClr val="C696AD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8ED3A0-9708-3884-23D2-D6F2B8A30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9163" y="1762169"/>
            <a:ext cx="4073110" cy="3122092"/>
          </a:xfrm>
        </p:spPr>
        <p:txBody>
          <a:bodyPr anchor="ctr">
            <a:normAutofit/>
          </a:bodyPr>
          <a:lstStyle/>
          <a:p>
            <a:pPr algn="ctr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The Johari Window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77" name="Ink 76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4884261"/>
              <a:ext cx="360" cy="2160"/>
            </p14:xfrm>
          </p:contentPart>
        </mc:Choice>
        <mc:Fallback xmlns="">
          <p:pic>
            <p:nvPicPr>
              <p:cNvPr id="77" name="Ink 76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4868832"/>
                <a:ext cx="36000" cy="32709"/>
              </a:xfrm>
              <a:prstGeom prst="rect">
                <a:avLst/>
              </a:prstGeom>
            </p:spPr>
          </p:pic>
        </mc:Fallback>
      </mc:AlternateContent>
      <p:sp>
        <p:nvSpPr>
          <p:cNvPr id="4102" name="Content Placeholder 4101">
            <a:extLst>
              <a:ext uri="{FF2B5EF4-FFF2-40B4-BE49-F238E27FC236}">
                <a16:creationId xmlns:a16="http://schemas.microsoft.com/office/drawing/2014/main" id="{F78596A3-7697-9D6B-7C06-379C84C0F3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4572001"/>
            <a:ext cx="5452872" cy="165506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2000" dirty="0"/>
          </a:p>
        </p:txBody>
      </p:sp>
      <p:pic>
        <p:nvPicPr>
          <p:cNvPr id="4098" name="Picture 2" descr="Johari Window - Arena, Blind Spot, Facade, Unknown Illustration showing a psychological model of self knowledge the johari window stock illustrations">
            <a:extLst>
              <a:ext uri="{FF2B5EF4-FFF2-40B4-BE49-F238E27FC236}">
                <a16:creationId xmlns:a16="http://schemas.microsoft.com/office/drawing/2014/main" id="{2A8BA640-B20A-74A9-E8C3-7095E1F94F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55403" y="643466"/>
            <a:ext cx="5989557" cy="6486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B43C16F-955F-663B-B38C-338F7E503646}"/>
              </a:ext>
            </a:extLst>
          </p:cNvPr>
          <p:cNvSpPr txBox="1"/>
          <p:nvPr/>
        </p:nvSpPr>
        <p:spPr>
          <a:xfrm>
            <a:off x="630936" y="6604000"/>
            <a:ext cx="19692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/>
              <a:t>Image sourced from Pixabay.com </a:t>
            </a:r>
          </a:p>
        </p:txBody>
      </p:sp>
    </p:spTree>
    <p:extLst>
      <p:ext uri="{BB962C8B-B14F-4D97-AF65-F5344CB8AC3E}">
        <p14:creationId xmlns:p14="http://schemas.microsoft.com/office/powerpoint/2010/main" val="915194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B410B-1D02-BBC7-2946-F209C7230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Sources of big T and little t trauma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489EE58-BBAD-C513-BA9C-699E9D3A94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1" y="1928812"/>
            <a:ext cx="10515600" cy="4847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662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250217"/>
            <a:ext cx="10364451" cy="1596177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Phases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 grief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Colin Murray-Parkes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095499" y="1980471"/>
            <a:ext cx="9182726" cy="3424107"/>
          </a:xfrm>
        </p:spPr>
        <p:txBody>
          <a:bodyPr>
            <a:noAutofit/>
          </a:bodyPr>
          <a:lstStyle/>
          <a:p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Shock: numbness, disbelief</a:t>
            </a:r>
          </a:p>
          <a:p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Separation &amp; pain: intense yearning, pining, emptiness</a:t>
            </a:r>
          </a:p>
          <a:p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Dispair: poor concentration, irritability, anxiety, restlessness, anger, guilt, extreme sadness, depression</a:t>
            </a:r>
          </a:p>
          <a:p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Acceptance: mood swings, depression</a:t>
            </a:r>
          </a:p>
          <a:p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Resolution &amp; reorganisation: new patterns established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50458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17406-32FF-7339-4C98-57A45B4ED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1999" cy="6858000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GB" sz="8800" dirty="0"/>
              <a:t>Sympathy</a:t>
            </a:r>
            <a:br>
              <a:rPr lang="en-GB" sz="8800" dirty="0"/>
            </a:br>
            <a:r>
              <a:rPr lang="en-GB" sz="8800" dirty="0"/>
              <a:t>V’s</a:t>
            </a:r>
            <a:br>
              <a:rPr lang="en-GB" sz="8800" dirty="0"/>
            </a:br>
            <a:r>
              <a:rPr lang="en-GB" sz="8800" dirty="0"/>
              <a:t>Empathy</a:t>
            </a:r>
          </a:p>
        </p:txBody>
      </p:sp>
    </p:spTree>
    <p:extLst>
      <p:ext uri="{BB962C8B-B14F-4D97-AF65-F5344CB8AC3E}">
        <p14:creationId xmlns:p14="http://schemas.microsoft.com/office/powerpoint/2010/main" val="2010105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25AFE5-6045-4861-4416-DABD80472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Empowerment and hope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129E8F8-60C6-F918-FB46-859BDAE286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2116931"/>
            <a:ext cx="10515600" cy="4669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3575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1DE09-BB15-25D8-02C7-535D2FA16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7383"/>
            <a:ext cx="10515600" cy="796166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0662B-D1CB-47EF-9F79-34490D505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7826"/>
            <a:ext cx="10515600" cy="4711148"/>
          </a:xfrm>
        </p:spPr>
        <p:txBody>
          <a:bodyPr>
            <a:normAutofit fontScale="77500" lnSpcReduction="20000"/>
          </a:bodyPr>
          <a:lstStyle/>
          <a:p>
            <a:r>
              <a:rPr lang="it-IT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Gillie</a:t>
            </a:r>
            <a:r>
              <a:rPr lang="it-IT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E J Bolton (2012). 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Reflective writing in counselling and psychotherapy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Sage Publications Ltd.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Dryden, W. (2011). 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Counselling in a nutshell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Los Angeles: Sage.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Dryden, W. and Reeves, A. (2008). 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Key issues for Counselling in action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London: Sage.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Hedges, F. (2010). 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Reflexivity in therapeutic practice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Basingstoke: Palgrave Macmillan.</a:t>
            </a:r>
            <a:endParaRPr lang="en-GB" sz="18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Mearns, D., Thorne, B. and McLeod, J., (2013). 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Person-centred counselling in action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.4 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ed. London: Sage.</a:t>
            </a:r>
            <a:endParaRPr lang="en-GB" sz="18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fr-FR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Nelson-Jones, R. (2014). 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Practical Counselling and Helping skills.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5 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ed.London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Sage. </a:t>
            </a: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Rogers, C.R. (1961). 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 Becoming a Person: A Therapist’s view of Psychotherapy.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London Constable.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Counselling Tutor(2018)Welcome to Counselling Tutor. Available at :</a:t>
            </a:r>
            <a:r>
              <a:rPr lang="en-GB" sz="1800" u="sng" dirty="0">
                <a:solidFill>
                  <a:srgbClr val="000000"/>
                </a:solidFill>
                <a:effectLst/>
                <a:latin typeface="Roboto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http://www.counsellingtutor.com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(Accessed: April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Counselling Tutor(2016) Boundaries in the Counselling Relationship. Available at::</a:t>
            </a:r>
            <a:r>
              <a:rPr lang="en-GB" sz="1800" u="sng" dirty="0">
                <a:solidFill>
                  <a:srgbClr val="000000"/>
                </a:solidFill>
                <a:effectLst/>
                <a:latin typeface="Roboto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http://www.counsellingtutor.com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April 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Counselling Tutor(2014)Counselling Theories Strengths and Limitations. Available at::</a:t>
            </a:r>
            <a:r>
              <a:rPr lang="en-GB" sz="1800" u="sng" dirty="0">
                <a:solidFill>
                  <a:srgbClr val="000000"/>
                </a:solidFill>
                <a:effectLst/>
                <a:latin typeface="Roboto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http://www.counsellingtutor.com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April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Counselling Tutor(2012)Qualities needed to be a psychotherapist or counsellor. Available at::</a:t>
            </a:r>
            <a:r>
              <a:rPr lang="en-GB" sz="1800" u="sng" dirty="0">
                <a:solidFill>
                  <a:srgbClr val="000000"/>
                </a:solidFill>
                <a:effectLst/>
                <a:latin typeface="Roboto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http://www.counsellingtutor.com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April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848931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SketchyVTI">
  <a:themeElements>
    <a:clrScheme name="AnalogousFromLightSeedRightStep">
      <a:dk1>
        <a:srgbClr val="000000"/>
      </a:dk1>
      <a:lt1>
        <a:srgbClr val="FFFFFF"/>
      </a:lt1>
      <a:dk2>
        <a:srgbClr val="412F24"/>
      </a:dk2>
      <a:lt2>
        <a:srgbClr val="E2E8E5"/>
      </a:lt2>
      <a:accent1>
        <a:srgbClr val="C696AD"/>
      </a:accent1>
      <a:accent2>
        <a:srgbClr val="BA7F82"/>
      </a:accent2>
      <a:accent3>
        <a:srgbClr val="BF9D89"/>
      </a:accent3>
      <a:accent4>
        <a:srgbClr val="B0A378"/>
      </a:accent4>
      <a:accent5>
        <a:srgbClr val="A0A77F"/>
      </a:accent5>
      <a:accent6>
        <a:srgbClr val="8CAE77"/>
      </a:accent6>
      <a:hlink>
        <a:srgbClr val="579075"/>
      </a:hlink>
      <a:folHlink>
        <a:srgbClr val="7F7F7F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404</Words>
  <Application>Microsoft Office PowerPoint</Application>
  <PresentationFormat>Widescreen</PresentationFormat>
  <Paragraphs>39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Arial</vt:lpstr>
      <vt:lpstr>Calibri</vt:lpstr>
      <vt:lpstr>Modern Love</vt:lpstr>
      <vt:lpstr>Roboto</vt:lpstr>
      <vt:lpstr>The Hand</vt:lpstr>
      <vt:lpstr>Times New Roman</vt:lpstr>
      <vt:lpstr>Tw Cen MT</vt:lpstr>
      <vt:lpstr>SketchyVTI</vt:lpstr>
      <vt:lpstr>Droplet</vt:lpstr>
      <vt:lpstr>Who am I’?</vt:lpstr>
      <vt:lpstr>Gibbs Reflective Cycle</vt:lpstr>
      <vt:lpstr>Childhood Memories</vt:lpstr>
      <vt:lpstr>Faith in me  image sourced from Pixabay.com</vt:lpstr>
      <vt:lpstr>Maslow Hierarchy of Needs</vt:lpstr>
      <vt:lpstr>The Johari Window</vt:lpstr>
      <vt:lpstr>Sources of big T and little t trauma</vt:lpstr>
      <vt:lpstr>Phases of grief (Colin Murray-Parkes)</vt:lpstr>
      <vt:lpstr>Sympathy V’s Empathy</vt:lpstr>
      <vt:lpstr>Empowerment and hope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Who am I’?</dc:title>
  <dc:creator>Michael Dix-Williams</dc:creator>
  <cp:lastModifiedBy>Michael Dix-Williams</cp:lastModifiedBy>
  <cp:revision>6</cp:revision>
  <dcterms:created xsi:type="dcterms:W3CDTF">2022-04-24T09:51:52Z</dcterms:created>
  <dcterms:modified xsi:type="dcterms:W3CDTF">2022-04-25T13:54:17Z</dcterms:modified>
</cp:coreProperties>
</file>