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70"/>
  </p:notesMasterIdLst>
  <p:sldIdLst>
    <p:sldId id="317" r:id="rId2"/>
    <p:sldId id="274" r:id="rId3"/>
    <p:sldId id="284" r:id="rId4"/>
    <p:sldId id="326" r:id="rId5"/>
    <p:sldId id="268" r:id="rId6"/>
    <p:sldId id="332" r:id="rId7"/>
    <p:sldId id="312" r:id="rId8"/>
    <p:sldId id="273" r:id="rId9"/>
    <p:sldId id="256" r:id="rId10"/>
    <p:sldId id="275" r:id="rId11"/>
    <p:sldId id="333" r:id="rId12"/>
    <p:sldId id="276" r:id="rId13"/>
    <p:sldId id="278" r:id="rId14"/>
    <p:sldId id="280" r:id="rId15"/>
    <p:sldId id="282" r:id="rId16"/>
    <p:sldId id="331" r:id="rId17"/>
    <p:sldId id="334" r:id="rId18"/>
    <p:sldId id="335" r:id="rId19"/>
    <p:sldId id="285" r:id="rId20"/>
    <p:sldId id="327" r:id="rId21"/>
    <p:sldId id="311" r:id="rId22"/>
    <p:sldId id="299" r:id="rId23"/>
    <p:sldId id="313" r:id="rId24"/>
    <p:sldId id="292" r:id="rId25"/>
    <p:sldId id="298" r:id="rId26"/>
    <p:sldId id="336" r:id="rId27"/>
    <p:sldId id="337" r:id="rId28"/>
    <p:sldId id="314" r:id="rId29"/>
    <p:sldId id="315" r:id="rId30"/>
    <p:sldId id="287" r:id="rId31"/>
    <p:sldId id="324" r:id="rId32"/>
    <p:sldId id="325" r:id="rId33"/>
    <p:sldId id="297" r:id="rId34"/>
    <p:sldId id="259" r:id="rId35"/>
    <p:sldId id="260" r:id="rId36"/>
    <p:sldId id="338" r:id="rId37"/>
    <p:sldId id="257" r:id="rId38"/>
    <p:sldId id="339" r:id="rId39"/>
    <p:sldId id="290" r:id="rId40"/>
    <p:sldId id="340" r:id="rId41"/>
    <p:sldId id="330" r:id="rId42"/>
    <p:sldId id="306" r:id="rId43"/>
    <p:sldId id="286" r:id="rId44"/>
    <p:sldId id="342" r:id="rId45"/>
    <p:sldId id="343" r:id="rId46"/>
    <p:sldId id="341" r:id="rId47"/>
    <p:sldId id="344" r:id="rId48"/>
    <p:sldId id="328" r:id="rId49"/>
    <p:sldId id="261" r:id="rId50"/>
    <p:sldId id="304" r:id="rId51"/>
    <p:sldId id="264" r:id="rId52"/>
    <p:sldId id="265" r:id="rId53"/>
    <p:sldId id="329" r:id="rId54"/>
    <p:sldId id="301" r:id="rId55"/>
    <p:sldId id="296" r:id="rId56"/>
    <p:sldId id="263" r:id="rId57"/>
    <p:sldId id="291" r:id="rId58"/>
    <p:sldId id="318" r:id="rId59"/>
    <p:sldId id="320" r:id="rId60"/>
    <p:sldId id="295" r:id="rId61"/>
    <p:sldId id="319" r:id="rId62"/>
    <p:sldId id="321" r:id="rId63"/>
    <p:sldId id="322" r:id="rId64"/>
    <p:sldId id="323" r:id="rId65"/>
    <p:sldId id="294" r:id="rId66"/>
    <p:sldId id="309" r:id="rId67"/>
    <p:sldId id="310" r:id="rId68"/>
    <p:sldId id="307" r:id="rId6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2F4E0C1-1774-4B21-8C67-11E2F04ECC6A}">
          <p14:sldIdLst>
            <p14:sldId id="317"/>
            <p14:sldId id="274"/>
            <p14:sldId id="284"/>
            <p14:sldId id="326"/>
            <p14:sldId id="268"/>
            <p14:sldId id="332"/>
            <p14:sldId id="312"/>
            <p14:sldId id="273"/>
            <p14:sldId id="256"/>
            <p14:sldId id="275"/>
            <p14:sldId id="333"/>
            <p14:sldId id="276"/>
            <p14:sldId id="278"/>
            <p14:sldId id="280"/>
            <p14:sldId id="282"/>
            <p14:sldId id="331"/>
            <p14:sldId id="334"/>
            <p14:sldId id="335"/>
            <p14:sldId id="285"/>
            <p14:sldId id="327"/>
            <p14:sldId id="311"/>
            <p14:sldId id="299"/>
            <p14:sldId id="313"/>
            <p14:sldId id="292"/>
            <p14:sldId id="298"/>
            <p14:sldId id="336"/>
            <p14:sldId id="337"/>
            <p14:sldId id="314"/>
            <p14:sldId id="315"/>
            <p14:sldId id="287"/>
            <p14:sldId id="324"/>
            <p14:sldId id="325"/>
            <p14:sldId id="297"/>
            <p14:sldId id="259"/>
            <p14:sldId id="260"/>
            <p14:sldId id="338"/>
            <p14:sldId id="257"/>
            <p14:sldId id="339"/>
            <p14:sldId id="290"/>
            <p14:sldId id="340"/>
            <p14:sldId id="330"/>
            <p14:sldId id="306"/>
            <p14:sldId id="286"/>
            <p14:sldId id="342"/>
            <p14:sldId id="343"/>
            <p14:sldId id="341"/>
            <p14:sldId id="344"/>
            <p14:sldId id="328"/>
            <p14:sldId id="261"/>
            <p14:sldId id="304"/>
            <p14:sldId id="264"/>
            <p14:sldId id="265"/>
            <p14:sldId id="329"/>
            <p14:sldId id="301"/>
            <p14:sldId id="296"/>
            <p14:sldId id="263"/>
            <p14:sldId id="291"/>
            <p14:sldId id="318"/>
            <p14:sldId id="320"/>
            <p14:sldId id="295"/>
            <p14:sldId id="319"/>
            <p14:sldId id="321"/>
            <p14:sldId id="322"/>
            <p14:sldId id="323"/>
            <p14:sldId id="294"/>
            <p14:sldId id="309"/>
            <p14:sldId id="310"/>
            <p14:sldId id="30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33CCFF"/>
    <a:srgbClr val="FF5050"/>
    <a:srgbClr val="66CCFF"/>
    <a:srgbClr val="FFCCCC"/>
    <a:srgbClr val="FF66CC"/>
    <a:srgbClr val="FF9966"/>
    <a:srgbClr val="FFCC99"/>
    <a:srgbClr val="9999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75" autoAdjust="0"/>
    <p:restoredTop sz="77749" autoAdjust="0"/>
  </p:normalViewPr>
  <p:slideViewPr>
    <p:cSldViewPr>
      <p:cViewPr varScale="1">
        <p:scale>
          <a:sx n="56" d="100"/>
          <a:sy n="56" d="100"/>
        </p:scale>
        <p:origin x="1518" y="72"/>
      </p:cViewPr>
      <p:guideLst>
        <p:guide orient="horz" pos="2160"/>
        <p:guide pos="2880"/>
      </p:guideLst>
    </p:cSldViewPr>
  </p:slideViewPr>
  <p:outlineViewPr>
    <p:cViewPr>
      <p:scale>
        <a:sx n="33" d="100"/>
        <a:sy n="33" d="100"/>
      </p:scale>
      <p:origin x="0" y="-8368"/>
    </p:cViewPr>
  </p:outlineViewPr>
  <p:notesTextViewPr>
    <p:cViewPr>
      <p:scale>
        <a:sx n="100" d="100"/>
        <a:sy n="100" d="100"/>
      </p:scale>
      <p:origin x="0" y="0"/>
    </p:cViewPr>
  </p:notesTextViewPr>
  <p:sorterViewPr>
    <p:cViewPr>
      <p:scale>
        <a:sx n="66" d="100"/>
        <a:sy n="66" d="100"/>
      </p:scale>
      <p:origin x="0" y="-8496"/>
    </p:cViewPr>
  </p:sorterViewPr>
  <p:notesViewPr>
    <p:cSldViewPr>
      <p:cViewPr varScale="1">
        <p:scale>
          <a:sx n="60" d="100"/>
          <a:sy n="60" d="100"/>
        </p:scale>
        <p:origin x="-2490" y="-78"/>
      </p:cViewPr>
      <p:guideLst>
        <p:guide orient="horz" pos="2880"/>
        <p:guide pos="2160"/>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72F07F5-038F-401C-A690-32BAE5AC7F10}" type="datetimeFigureOut">
              <a:rPr lang="en-US" smtClean="0"/>
              <a:pPr/>
              <a:t>2/14/2019</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dirty="0"/>
          </a:p>
        </p:txBody>
      </p:sp>
    </p:spTree>
    <p:extLst>
      <p:ext uri="{BB962C8B-B14F-4D97-AF65-F5344CB8AC3E}">
        <p14:creationId xmlns:p14="http://schemas.microsoft.com/office/powerpoint/2010/main" val="1957787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en.wikipedia.org/wiki/Activation_energy"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t>The </a:t>
            </a:r>
            <a:r>
              <a:rPr lang="en-US" altLang="en-US" b="1" dirty="0"/>
              <a:t>AIMS</a:t>
            </a:r>
            <a:r>
              <a:rPr lang="en-US" altLang="en-US" dirty="0"/>
              <a:t> of this module are to provide the user with the theoretical  ”basic chemistry” to support their understanding of  all the appropriate processes used in  Chemical Processing Plant</a:t>
            </a:r>
            <a:r>
              <a:rPr lang="en-US" altLang="en-US" baseline="0" dirty="0"/>
              <a:t>. This will include a knowledge of the basic atomic structure of elements and molecules followed by an understanding of “how and why elements” combine (periodic table of the elements) and how we can alter and take advantage of this fact. As chemistry uses a “code,” based on the first one or two letters of each elements name, it is important that the user has a basic understanding of simple chemical equations and their significance, together with an appreciation of the chemical naming convention. In any chemical plant, control and monitoring is essential and the user should also have some understanding of the significance of acidity and alkalinity (pH), concentrations and solution conductivities. This module will be delivered using a variety of teaching methods, including lecture, tutorials, exercises and a practical session and the attendees will be encouraged to adopt a “hands on” approach.</a:t>
            </a:r>
          </a:p>
          <a:p>
            <a:endParaRPr lang="en-US"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a:t>
            </a:fld>
            <a:endParaRPr lang="en-US" dirty="0"/>
          </a:p>
        </p:txBody>
      </p:sp>
    </p:spTree>
    <p:extLst>
      <p:ext uri="{BB962C8B-B14F-4D97-AF65-F5344CB8AC3E}">
        <p14:creationId xmlns:p14="http://schemas.microsoft.com/office/powerpoint/2010/main" val="1532028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Atoms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Atoms are the basic unit of chemistry. They consist of three integral</a:t>
            </a:r>
            <a:r>
              <a:rPr lang="en-GB" sz="1200" b="0" i="0" kern="1200" baseline="0" dirty="0">
                <a:solidFill>
                  <a:schemeClr val="tx1"/>
                </a:solidFill>
                <a:latin typeface="+mn-lt"/>
                <a:ea typeface="+mn-ea"/>
                <a:cs typeface="+mn-cs"/>
              </a:rPr>
              <a:t> </a:t>
            </a:r>
            <a:r>
              <a:rPr lang="en-GB" sz="1200" b="0" i="0" kern="1200" dirty="0">
                <a:solidFill>
                  <a:schemeClr val="tx1"/>
                </a:solidFill>
                <a:latin typeface="+mn-lt"/>
                <a:ea typeface="+mn-ea"/>
                <a:cs typeface="+mn-cs"/>
              </a:rPr>
              <a:t>particles</a:t>
            </a:r>
          </a:p>
          <a:p>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Protons</a:t>
            </a:r>
            <a:r>
              <a:rPr lang="en-GB" sz="1200" b="0" i="0" kern="1200" dirty="0">
                <a:solidFill>
                  <a:schemeClr val="tx1"/>
                </a:solidFill>
                <a:latin typeface="+mn-lt"/>
                <a:ea typeface="+mn-ea"/>
                <a:cs typeface="+mn-cs"/>
              </a:rPr>
              <a:t> - these are positively charged (+)</a:t>
            </a:r>
          </a:p>
          <a:p>
            <a:r>
              <a:rPr lang="en-GB" sz="1200" b="1" i="0" kern="1200" dirty="0">
                <a:solidFill>
                  <a:schemeClr val="tx1"/>
                </a:solidFill>
                <a:latin typeface="+mn-lt"/>
                <a:ea typeface="+mn-ea"/>
                <a:cs typeface="+mn-cs"/>
              </a:rPr>
              <a:t>Electrons</a:t>
            </a:r>
            <a:r>
              <a:rPr lang="en-GB" sz="1200" b="0" i="0" kern="1200" dirty="0">
                <a:solidFill>
                  <a:schemeClr val="tx1"/>
                </a:solidFill>
                <a:latin typeface="+mn-lt"/>
                <a:ea typeface="+mn-ea"/>
                <a:cs typeface="+mn-cs"/>
              </a:rPr>
              <a:t> - these are negatively charged (-)</a:t>
            </a:r>
          </a:p>
          <a:p>
            <a:r>
              <a:rPr lang="en-GB" sz="1200" b="1" i="0" kern="1200" dirty="0">
                <a:solidFill>
                  <a:schemeClr val="tx1"/>
                </a:solidFill>
                <a:latin typeface="+mn-lt"/>
                <a:ea typeface="+mn-ea"/>
                <a:cs typeface="+mn-cs"/>
              </a:rPr>
              <a:t>Neutrons</a:t>
            </a:r>
            <a:r>
              <a:rPr lang="en-GB" sz="1200" b="0" i="0" kern="1200" dirty="0">
                <a:solidFill>
                  <a:schemeClr val="tx1"/>
                </a:solidFill>
                <a:latin typeface="+mn-lt"/>
                <a:ea typeface="+mn-ea"/>
                <a:cs typeface="+mn-cs"/>
              </a:rPr>
              <a:t> - these have no charge</a:t>
            </a: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These 3 smaller particles are arranged in a particular way. In the centre is the </a:t>
            </a:r>
            <a:r>
              <a:rPr lang="en-GB" sz="1200" b="1" i="0" kern="1200" dirty="0">
                <a:solidFill>
                  <a:schemeClr val="tx1"/>
                </a:solidFill>
                <a:latin typeface="+mn-lt"/>
                <a:ea typeface="+mn-ea"/>
                <a:cs typeface="+mn-cs"/>
              </a:rPr>
              <a:t>Nucleus</a:t>
            </a:r>
            <a:r>
              <a:rPr lang="en-GB" sz="1200" b="0" i="0" kern="1200" dirty="0">
                <a:solidFill>
                  <a:schemeClr val="tx1"/>
                </a:solidFill>
                <a:latin typeface="+mn-lt"/>
                <a:ea typeface="+mn-ea"/>
                <a:cs typeface="+mn-cs"/>
              </a:rPr>
              <a:t> where you find the positive </a:t>
            </a:r>
            <a:r>
              <a:rPr lang="en-GB" sz="1200" b="1" i="0" kern="1200" dirty="0">
                <a:solidFill>
                  <a:schemeClr val="tx1"/>
                </a:solidFill>
                <a:latin typeface="+mn-lt"/>
                <a:ea typeface="+mn-ea"/>
                <a:cs typeface="+mn-cs"/>
              </a:rPr>
              <a:t>Protons</a:t>
            </a:r>
            <a:r>
              <a:rPr lang="en-GB" sz="1200" b="0" i="0" kern="1200" dirty="0">
                <a:solidFill>
                  <a:schemeClr val="tx1"/>
                </a:solidFill>
                <a:latin typeface="+mn-lt"/>
                <a:ea typeface="+mn-ea"/>
                <a:cs typeface="+mn-cs"/>
              </a:rPr>
              <a:t> and neutral </a:t>
            </a:r>
            <a:r>
              <a:rPr lang="en-GB" sz="1200" b="1" i="0" kern="1200" dirty="0">
                <a:solidFill>
                  <a:schemeClr val="tx1"/>
                </a:solidFill>
                <a:latin typeface="+mn-lt"/>
                <a:ea typeface="+mn-ea"/>
                <a:cs typeface="+mn-cs"/>
              </a:rPr>
              <a:t>Neutrons</a:t>
            </a:r>
            <a:r>
              <a:rPr lang="en-GB" sz="1200" b="0" i="0" kern="1200" dirty="0">
                <a:solidFill>
                  <a:schemeClr val="tx1"/>
                </a:solidFill>
                <a:latin typeface="+mn-lt"/>
                <a:ea typeface="+mn-ea"/>
                <a:cs typeface="+mn-cs"/>
              </a:rPr>
              <a:t>. In orbit around the nucleus are the </a:t>
            </a:r>
            <a:r>
              <a:rPr lang="en-GB" sz="1200" b="1" i="0" kern="1200" dirty="0">
                <a:solidFill>
                  <a:schemeClr val="tx1"/>
                </a:solidFill>
                <a:latin typeface="+mn-lt"/>
                <a:ea typeface="+mn-ea"/>
                <a:cs typeface="+mn-cs"/>
              </a:rPr>
              <a:t>Electrons</a:t>
            </a:r>
            <a:r>
              <a:rPr lang="en-GB" sz="1200" b="0" i="0" kern="1200" dirty="0">
                <a:solidFill>
                  <a:schemeClr val="tx1"/>
                </a:solidFill>
                <a:latin typeface="+mn-lt"/>
                <a:ea typeface="+mn-ea"/>
                <a:cs typeface="+mn-cs"/>
              </a:rPr>
              <a:t>. These are found in a series of orbits (depending on the atom) . The</a:t>
            </a:r>
            <a:r>
              <a:rPr lang="en-GB" sz="1200" b="0" i="0" kern="1200" baseline="0" dirty="0">
                <a:solidFill>
                  <a:schemeClr val="tx1"/>
                </a:solidFill>
                <a:latin typeface="+mn-lt"/>
                <a:ea typeface="+mn-ea"/>
                <a:cs typeface="+mn-cs"/>
              </a:rPr>
              <a:t> atom above is a representation of Hydrogen which has </a:t>
            </a:r>
            <a:r>
              <a:rPr lang="en-GB" sz="1200" b="1" i="0" kern="1200" baseline="0" dirty="0">
                <a:solidFill>
                  <a:schemeClr val="tx1"/>
                </a:solidFill>
                <a:latin typeface="+mn-lt"/>
                <a:ea typeface="+mn-ea"/>
                <a:cs typeface="+mn-cs"/>
              </a:rPr>
              <a:t>one</a:t>
            </a:r>
            <a:r>
              <a:rPr lang="en-GB" sz="1200" b="0" i="0" kern="1200" baseline="0" dirty="0">
                <a:solidFill>
                  <a:schemeClr val="tx1"/>
                </a:solidFill>
                <a:latin typeface="+mn-lt"/>
                <a:ea typeface="+mn-ea"/>
                <a:cs typeface="+mn-cs"/>
              </a:rPr>
              <a:t> proton and </a:t>
            </a:r>
            <a:r>
              <a:rPr lang="en-GB" sz="1200" b="1" i="0" kern="1200" baseline="0" dirty="0">
                <a:solidFill>
                  <a:schemeClr val="tx1"/>
                </a:solidFill>
                <a:latin typeface="+mn-lt"/>
                <a:ea typeface="+mn-ea"/>
                <a:cs typeface="+mn-cs"/>
              </a:rPr>
              <a:t>one</a:t>
            </a:r>
            <a:r>
              <a:rPr lang="en-GB" sz="1200" b="0" i="0" kern="1200" baseline="0" dirty="0">
                <a:solidFill>
                  <a:schemeClr val="tx1"/>
                </a:solidFill>
                <a:latin typeface="+mn-lt"/>
                <a:ea typeface="+mn-ea"/>
                <a:cs typeface="+mn-cs"/>
              </a:rPr>
              <a:t> neutron in the nucleus with </a:t>
            </a:r>
            <a:r>
              <a:rPr lang="en-GB" sz="1200" b="1" i="0" kern="1200" baseline="0" dirty="0">
                <a:solidFill>
                  <a:schemeClr val="tx1"/>
                </a:solidFill>
                <a:latin typeface="+mn-lt"/>
                <a:ea typeface="+mn-ea"/>
                <a:cs typeface="+mn-cs"/>
              </a:rPr>
              <a:t>one</a:t>
            </a:r>
            <a:r>
              <a:rPr lang="en-GB" sz="1200" b="0" i="0" kern="1200" baseline="0" dirty="0">
                <a:solidFill>
                  <a:schemeClr val="tx1"/>
                </a:solidFill>
                <a:latin typeface="+mn-lt"/>
                <a:ea typeface="+mn-ea"/>
                <a:cs typeface="+mn-cs"/>
              </a:rPr>
              <a:t> orbiting electron. </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Most of the mass of an atom is in the nucleus (neutrons and protons). The mass of an electron is about 1/2000</a:t>
            </a:r>
            <a:r>
              <a:rPr lang="en-GB" sz="1200" b="0" i="0" kern="1200" baseline="30000" dirty="0">
                <a:solidFill>
                  <a:schemeClr val="tx1"/>
                </a:solidFill>
                <a:latin typeface="+mn-lt"/>
                <a:ea typeface="+mn-ea"/>
                <a:cs typeface="+mn-cs"/>
              </a:rPr>
              <a:t>th</a:t>
            </a:r>
            <a:r>
              <a:rPr lang="en-GB" sz="1200" b="0" i="0" kern="1200" baseline="0" dirty="0">
                <a:solidFill>
                  <a:schemeClr val="tx1"/>
                </a:solidFill>
                <a:latin typeface="+mn-lt"/>
                <a:ea typeface="+mn-ea"/>
                <a:cs typeface="+mn-cs"/>
              </a:rPr>
              <a:t>  of the mass of a nucleus.</a:t>
            </a:r>
          </a:p>
          <a:p>
            <a:r>
              <a:rPr lang="en-GB" sz="1200" b="0" i="0" kern="1200" baseline="0" dirty="0">
                <a:solidFill>
                  <a:schemeClr val="tx1"/>
                </a:solidFill>
                <a:latin typeface="+mn-lt"/>
                <a:ea typeface="+mn-ea"/>
                <a:cs typeface="+mn-cs"/>
              </a:rPr>
              <a:t>Normally the total number of protons in an atom is the same as the total number of neutrons. An </a:t>
            </a:r>
            <a:r>
              <a:rPr lang="en-GB" sz="1200" b="1" i="0" kern="1200" baseline="0" dirty="0">
                <a:solidFill>
                  <a:schemeClr val="tx1"/>
                </a:solidFill>
                <a:latin typeface="+mn-lt"/>
                <a:ea typeface="+mn-ea"/>
                <a:cs typeface="+mn-cs"/>
              </a:rPr>
              <a:t>isotope </a:t>
            </a:r>
            <a:r>
              <a:rPr lang="en-GB" sz="1200" b="0" i="0" kern="1200" baseline="0" dirty="0">
                <a:solidFill>
                  <a:schemeClr val="tx1"/>
                </a:solidFill>
                <a:latin typeface="+mn-lt"/>
                <a:ea typeface="+mn-ea"/>
                <a:cs typeface="+mn-cs"/>
              </a:rPr>
              <a:t>occurs when there is a slight difference between the total number of protons and the total number of neutrons </a:t>
            </a:r>
          </a:p>
          <a:p>
            <a:endParaRPr lang="en-GB" sz="1200" b="0" i="0" kern="1200" baseline="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a:t>
            </a:fld>
            <a:endParaRPr lang="en-US" dirty="0"/>
          </a:p>
        </p:txBody>
      </p:sp>
    </p:spTree>
    <p:extLst>
      <p:ext uri="{BB962C8B-B14F-4D97-AF65-F5344CB8AC3E}">
        <p14:creationId xmlns:p14="http://schemas.microsoft.com/office/powerpoint/2010/main" val="3834644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xfrm>
            <a:off x="1085850" y="869950"/>
            <a:ext cx="4625975" cy="3470275"/>
          </a:xfrm>
          <a:ln/>
        </p:spPr>
      </p:sp>
      <p:sp>
        <p:nvSpPr>
          <p:cNvPr id="9219" name="Notes Placeholder 2"/>
          <p:cNvSpPr>
            <a:spLocks noGrp="1"/>
          </p:cNvSpPr>
          <p:nvPr>
            <p:ph type="body" idx="1"/>
          </p:nvPr>
        </p:nvSpPr>
        <p:spPr>
          <a:noFill/>
          <a:ln w="9525"/>
        </p:spPr>
        <p:txBody>
          <a:bodyPr/>
          <a:lstStyle/>
          <a:p>
            <a:r>
              <a:rPr lang="en-GB" altLang="en-US" dirty="0"/>
              <a:t>The “build</a:t>
            </a:r>
            <a:r>
              <a:rPr lang="en-GB" altLang="en-US" baseline="0" dirty="0"/>
              <a:t> up” of atoms from the simple </a:t>
            </a:r>
            <a:r>
              <a:rPr lang="en-GB" altLang="en-US" b="1" baseline="0" dirty="0"/>
              <a:t>Hydrogen</a:t>
            </a:r>
            <a:r>
              <a:rPr lang="en-GB" altLang="en-US" baseline="0" dirty="0"/>
              <a:t> atom is shown in the slide above. When the first shell has </a:t>
            </a:r>
            <a:r>
              <a:rPr lang="en-GB" altLang="en-US" b="1" baseline="0" dirty="0"/>
              <a:t>two electrons</a:t>
            </a:r>
            <a:r>
              <a:rPr lang="en-GB" altLang="en-US" baseline="0" dirty="0"/>
              <a:t> in its outermost, in this case the first, shell it is full and this is the structure of </a:t>
            </a:r>
            <a:r>
              <a:rPr lang="en-GB" altLang="en-US" b="1" baseline="0" dirty="0"/>
              <a:t>Helium</a:t>
            </a:r>
            <a:r>
              <a:rPr lang="en-GB" altLang="en-US" baseline="0" dirty="0"/>
              <a:t> which is an “inert gas”. The element </a:t>
            </a:r>
            <a:r>
              <a:rPr lang="en-GB" altLang="en-US" b="1" baseline="0" dirty="0"/>
              <a:t>Lithium</a:t>
            </a:r>
            <a:r>
              <a:rPr lang="en-GB" altLang="en-US" baseline="0" dirty="0"/>
              <a:t> is atomic number 3 as it has two electrons in its first inner shell followed by an extra </a:t>
            </a:r>
            <a:r>
              <a:rPr lang="en-GB" altLang="en-US" b="1" baseline="0" dirty="0"/>
              <a:t>single</a:t>
            </a:r>
            <a:r>
              <a:rPr lang="en-GB" altLang="en-US" baseline="0" dirty="0"/>
              <a:t> outermost electron and the configuration is shown above. Similarly </a:t>
            </a:r>
            <a:r>
              <a:rPr lang="en-GB" altLang="en-US" b="1" baseline="0" dirty="0"/>
              <a:t>Beryllium</a:t>
            </a:r>
            <a:r>
              <a:rPr lang="en-GB" altLang="en-US" baseline="0" dirty="0"/>
              <a:t> has </a:t>
            </a:r>
            <a:r>
              <a:rPr lang="en-GB" altLang="en-US" b="1" baseline="0" dirty="0"/>
              <a:t>two electrons </a:t>
            </a:r>
            <a:r>
              <a:rPr lang="en-GB" altLang="en-US" baseline="0" dirty="0"/>
              <a:t>in its inner shell followed by two further electrons in its outermost shell and the configuration is shown above.</a:t>
            </a:r>
            <a:endParaRPr lang="en-GB" altLang="en-US" dirty="0"/>
          </a:p>
        </p:txBody>
      </p:sp>
    </p:spTree>
    <p:extLst>
      <p:ext uri="{BB962C8B-B14F-4D97-AF65-F5344CB8AC3E}">
        <p14:creationId xmlns:p14="http://schemas.microsoft.com/office/powerpoint/2010/main" val="1007017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The simplified atomic</a:t>
            </a:r>
            <a:r>
              <a:rPr lang="en-GB" baseline="0" dirty="0"/>
              <a:t> configuration of the first three inert gases are shown in the slide above.</a:t>
            </a:r>
          </a:p>
          <a:p>
            <a:endParaRPr lang="en-GB" baseline="0" dirty="0"/>
          </a:p>
          <a:p>
            <a:r>
              <a:rPr lang="en-GB" baseline="0" dirty="0"/>
              <a:t>The first orbit or shell is full when it contains </a:t>
            </a:r>
            <a:r>
              <a:rPr lang="en-GB" b="1" baseline="0" dirty="0"/>
              <a:t>two </a:t>
            </a:r>
            <a:r>
              <a:rPr lang="en-GB" baseline="0" dirty="0"/>
              <a:t>electrons. (inert gas structure of helium)</a:t>
            </a:r>
          </a:p>
          <a:p>
            <a:endParaRPr lang="en-GB" baseline="0" dirty="0"/>
          </a:p>
          <a:p>
            <a:r>
              <a:rPr lang="en-GB" baseline="0" dirty="0"/>
              <a:t>The second orbit or shell is full when it contains </a:t>
            </a:r>
            <a:r>
              <a:rPr lang="en-GB" b="1" baseline="0" dirty="0"/>
              <a:t>eight</a:t>
            </a:r>
            <a:r>
              <a:rPr lang="en-GB" baseline="0" dirty="0"/>
              <a:t> electrons. (inert gas structure of neon)</a:t>
            </a:r>
          </a:p>
          <a:p>
            <a:endParaRPr lang="en-GB" baseline="0" dirty="0"/>
          </a:p>
          <a:p>
            <a:r>
              <a:rPr lang="en-GB" baseline="0" dirty="0"/>
              <a:t>The third orbit or shell is full when it contains </a:t>
            </a:r>
            <a:r>
              <a:rPr lang="en-GB" b="1" baseline="0" dirty="0"/>
              <a:t>eight</a:t>
            </a:r>
            <a:r>
              <a:rPr lang="en-GB" baseline="0" dirty="0"/>
              <a:t> electrons. (inert gas structure of argon)</a:t>
            </a:r>
          </a:p>
          <a:p>
            <a:endParaRPr lang="en-GB" baseline="0" dirty="0"/>
          </a:p>
          <a:p>
            <a:r>
              <a:rPr lang="en-GB" dirty="0"/>
              <a:t>Electrons are therefore, arranged around the nucleus in a series of </a:t>
            </a:r>
            <a:r>
              <a:rPr lang="en-GB" b="1" dirty="0"/>
              <a:t>shells</a:t>
            </a:r>
            <a:r>
              <a:rPr lang="en-GB" dirty="0"/>
              <a:t>. The </a:t>
            </a:r>
            <a:r>
              <a:rPr lang="en-GB" b="1" dirty="0"/>
              <a:t>main shells</a:t>
            </a:r>
            <a:r>
              <a:rPr lang="en-GB" dirty="0"/>
              <a:t> are the ones that we have considered so far and are </a:t>
            </a:r>
          </a:p>
          <a:p>
            <a:endParaRPr lang="en-GB" dirty="0"/>
          </a:p>
          <a:p>
            <a:r>
              <a:rPr lang="en-GB" dirty="0"/>
              <a:t>often given the notation  </a:t>
            </a:r>
            <a:r>
              <a:rPr lang="en-GB" b="1" dirty="0"/>
              <a:t>K, L, M, N. </a:t>
            </a:r>
            <a:r>
              <a:rPr lang="en-GB" b="0" dirty="0"/>
              <a:t>These main shells can in fact be sub divided further, but we will not complicate the matter at this stage.</a:t>
            </a:r>
          </a:p>
          <a:p>
            <a:endParaRPr lang="en-GB" b="0" dirty="0"/>
          </a:p>
          <a:p>
            <a:r>
              <a:rPr lang="en-GB" b="0" dirty="0"/>
              <a:t>The capacities of the shells vary:</a:t>
            </a:r>
          </a:p>
          <a:p>
            <a:endParaRPr lang="en-GB" b="0" dirty="0"/>
          </a:p>
          <a:p>
            <a:r>
              <a:rPr lang="en-GB" b="0" dirty="0"/>
              <a:t>1</a:t>
            </a:r>
            <a:r>
              <a:rPr lang="en-GB" b="0" baseline="30000" dirty="0"/>
              <a:t>st</a:t>
            </a:r>
            <a:r>
              <a:rPr lang="en-GB" b="0" dirty="0"/>
              <a:t> shell (K) = </a:t>
            </a:r>
            <a:r>
              <a:rPr lang="en-GB" b="1" dirty="0"/>
              <a:t>2 electrons</a:t>
            </a:r>
          </a:p>
          <a:p>
            <a:r>
              <a:rPr lang="en-GB" b="0" dirty="0"/>
              <a:t>2</a:t>
            </a:r>
            <a:r>
              <a:rPr lang="en-GB" b="0" baseline="30000" dirty="0"/>
              <a:t>nd</a:t>
            </a:r>
            <a:r>
              <a:rPr lang="en-GB" b="0" dirty="0"/>
              <a:t> shell</a:t>
            </a:r>
            <a:r>
              <a:rPr lang="en-GB" b="0" baseline="0" dirty="0"/>
              <a:t> (L) = </a:t>
            </a:r>
            <a:r>
              <a:rPr lang="en-GB" b="1" baseline="0" dirty="0"/>
              <a:t>8 electrons</a:t>
            </a:r>
          </a:p>
          <a:p>
            <a:r>
              <a:rPr lang="en-GB" b="0" baseline="0" dirty="0"/>
              <a:t>3</a:t>
            </a:r>
            <a:r>
              <a:rPr lang="en-GB" b="0" baseline="30000" dirty="0"/>
              <a:t>rd</a:t>
            </a:r>
            <a:r>
              <a:rPr lang="en-GB" b="0" baseline="0" dirty="0"/>
              <a:t> shell (M) = </a:t>
            </a:r>
            <a:r>
              <a:rPr lang="en-GB" b="1" baseline="0" dirty="0"/>
              <a:t>8</a:t>
            </a:r>
            <a:r>
              <a:rPr lang="en-GB" b="0" baseline="0" dirty="0"/>
              <a:t> + 10 = 18 electrons (here the complication is that the shell is full with </a:t>
            </a:r>
            <a:r>
              <a:rPr lang="en-GB" b="1" baseline="0" dirty="0"/>
              <a:t>8</a:t>
            </a:r>
            <a:r>
              <a:rPr lang="en-GB" b="0" baseline="0" dirty="0"/>
              <a:t> electrons, but a further </a:t>
            </a:r>
            <a:r>
              <a:rPr lang="en-GB" b="1" baseline="0" dirty="0"/>
              <a:t>10</a:t>
            </a:r>
            <a:r>
              <a:rPr lang="en-GB" b="0" baseline="0" dirty="0"/>
              <a:t> electrons can be added at a later stage.</a:t>
            </a:r>
          </a:p>
          <a:p>
            <a:r>
              <a:rPr lang="en-GB" b="0" baseline="0" dirty="0"/>
              <a:t>4</a:t>
            </a:r>
            <a:r>
              <a:rPr lang="en-GB" b="0" baseline="30000" dirty="0"/>
              <a:t>th</a:t>
            </a:r>
            <a:r>
              <a:rPr lang="en-GB" b="0" baseline="0" dirty="0"/>
              <a:t> shell (N) = </a:t>
            </a:r>
            <a:r>
              <a:rPr lang="en-GB" b="1" baseline="0" dirty="0"/>
              <a:t>8</a:t>
            </a:r>
            <a:r>
              <a:rPr lang="en-GB" b="0" baseline="0" dirty="0"/>
              <a:t> + 24 = 32 electrons (here the complication is that the shell is full with </a:t>
            </a:r>
            <a:r>
              <a:rPr lang="en-GB" b="1" baseline="0" dirty="0"/>
              <a:t>8</a:t>
            </a:r>
            <a:r>
              <a:rPr lang="en-GB" b="0" baseline="0" dirty="0"/>
              <a:t> electrons, but a further </a:t>
            </a:r>
            <a:r>
              <a:rPr lang="en-GB" b="1" baseline="0" dirty="0"/>
              <a:t>24</a:t>
            </a:r>
            <a:r>
              <a:rPr lang="en-GB" b="0" baseline="0" dirty="0"/>
              <a:t> electrons can be added at a later stage.</a:t>
            </a:r>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a:t>
            </a:fld>
            <a:endParaRPr lang="en-US" dirty="0"/>
          </a:p>
        </p:txBody>
      </p:sp>
    </p:spTree>
    <p:extLst>
      <p:ext uri="{BB962C8B-B14F-4D97-AF65-F5344CB8AC3E}">
        <p14:creationId xmlns:p14="http://schemas.microsoft.com/office/powerpoint/2010/main" val="68492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elements consist of ever increasing numbers of neutrons, protons and electrons after Hydrogen. The</a:t>
            </a:r>
            <a:r>
              <a:rPr lang="en-GB" baseline="0" dirty="0"/>
              <a:t> slide above shows the three dimensional configuration of Hydrogen, Oxygen and Sodium, so that the configuration of the nucleus can be appreciated.</a:t>
            </a:r>
          </a:p>
          <a:p>
            <a:r>
              <a:rPr lang="en-GB" baseline="0" dirty="0"/>
              <a:t>Hydrogen has </a:t>
            </a:r>
            <a:r>
              <a:rPr lang="en-GB" b="1" baseline="0" dirty="0"/>
              <a:t>one</a:t>
            </a:r>
            <a:r>
              <a:rPr lang="en-GB" baseline="0" dirty="0"/>
              <a:t> neutron and </a:t>
            </a:r>
            <a:r>
              <a:rPr lang="en-GB" b="1" baseline="0" dirty="0"/>
              <a:t>one</a:t>
            </a:r>
            <a:r>
              <a:rPr lang="en-GB" baseline="0" dirty="0"/>
              <a:t> proton in its core with </a:t>
            </a:r>
            <a:r>
              <a:rPr lang="en-GB" b="1" baseline="0" dirty="0"/>
              <a:t>one</a:t>
            </a:r>
            <a:r>
              <a:rPr lang="en-GB" baseline="0" dirty="0"/>
              <a:t> outermost orbiting electron. </a:t>
            </a:r>
          </a:p>
          <a:p>
            <a:r>
              <a:rPr lang="en-GB" baseline="0" dirty="0"/>
              <a:t>Oxygen which has </a:t>
            </a:r>
            <a:r>
              <a:rPr lang="en-GB" b="1" baseline="0" dirty="0"/>
              <a:t>8</a:t>
            </a:r>
            <a:r>
              <a:rPr lang="en-GB" baseline="0" dirty="0"/>
              <a:t> neutrons and </a:t>
            </a:r>
            <a:r>
              <a:rPr lang="en-GB" b="1" baseline="0" dirty="0"/>
              <a:t>8</a:t>
            </a:r>
            <a:r>
              <a:rPr lang="en-GB" baseline="0" dirty="0"/>
              <a:t> protons in its core and </a:t>
            </a:r>
            <a:r>
              <a:rPr lang="en-GB" b="1" baseline="0" dirty="0"/>
              <a:t>8</a:t>
            </a:r>
            <a:r>
              <a:rPr lang="en-GB" baseline="0" dirty="0"/>
              <a:t> orbiting electrons: </a:t>
            </a:r>
            <a:r>
              <a:rPr lang="en-GB" b="1" baseline="0" dirty="0"/>
              <a:t>two</a:t>
            </a:r>
            <a:r>
              <a:rPr lang="en-GB" baseline="0" dirty="0"/>
              <a:t> in the first shell and </a:t>
            </a:r>
            <a:r>
              <a:rPr lang="en-GB" b="1" baseline="0" dirty="0"/>
              <a:t>6</a:t>
            </a:r>
            <a:r>
              <a:rPr lang="en-GB" baseline="0" dirty="0"/>
              <a:t> in the second or outermost shell. Sodium has </a:t>
            </a:r>
            <a:r>
              <a:rPr lang="en-GB" b="1" baseline="0" dirty="0"/>
              <a:t>11</a:t>
            </a:r>
            <a:r>
              <a:rPr lang="en-GB" baseline="0" dirty="0"/>
              <a:t> neutrons and protons in its core with </a:t>
            </a:r>
            <a:r>
              <a:rPr lang="en-GB" b="1" baseline="0" dirty="0"/>
              <a:t>11</a:t>
            </a:r>
            <a:r>
              <a:rPr lang="en-GB" baseline="0" dirty="0"/>
              <a:t> orbiting electrons: </a:t>
            </a:r>
            <a:r>
              <a:rPr lang="en-GB" b="1" baseline="0" dirty="0"/>
              <a:t>two</a:t>
            </a:r>
            <a:r>
              <a:rPr lang="en-GB" baseline="0" dirty="0"/>
              <a:t> in the first shell, </a:t>
            </a:r>
            <a:r>
              <a:rPr lang="en-GB" b="1" baseline="0" dirty="0"/>
              <a:t>8</a:t>
            </a:r>
            <a:r>
              <a:rPr lang="en-GB" baseline="0" dirty="0"/>
              <a:t> in the second shell and </a:t>
            </a:r>
            <a:r>
              <a:rPr lang="en-GB" b="1" baseline="0" dirty="0"/>
              <a:t>one</a:t>
            </a:r>
            <a:r>
              <a:rPr lang="en-GB" baseline="0" dirty="0"/>
              <a:t> in the third or outermost shell. As we increase the atomic number the electrons fill up the inner shell first, then the second shell, then the third and so on.</a:t>
            </a:r>
          </a:p>
          <a:p>
            <a:r>
              <a:rPr lang="en-GB" baseline="0" dirty="0"/>
              <a:t>The first shell is full with </a:t>
            </a:r>
            <a:r>
              <a:rPr lang="en-GB" b="1" baseline="0" dirty="0"/>
              <a:t>2</a:t>
            </a:r>
            <a:r>
              <a:rPr lang="en-GB" baseline="0" dirty="0"/>
              <a:t> electrons, the second with </a:t>
            </a:r>
            <a:r>
              <a:rPr lang="en-GB" b="1" baseline="0" dirty="0"/>
              <a:t>8</a:t>
            </a:r>
            <a:r>
              <a:rPr lang="en-GB" baseline="0" dirty="0"/>
              <a:t>, the third with </a:t>
            </a:r>
            <a:r>
              <a:rPr lang="en-GB" b="1" baseline="0" dirty="0"/>
              <a:t>18</a:t>
            </a:r>
            <a:r>
              <a:rPr lang="en-GB" baseline="0" dirty="0"/>
              <a:t>, the forth with </a:t>
            </a:r>
            <a:r>
              <a:rPr lang="en-GB" b="1" baseline="0" dirty="0"/>
              <a:t>32</a:t>
            </a:r>
            <a:r>
              <a:rPr lang="en-GB" baseline="0" dirty="0"/>
              <a:t> and so on. The capacity of the shells is therefore:</a:t>
            </a:r>
          </a:p>
          <a:p>
            <a:r>
              <a:rPr lang="en-GB" b="1" baseline="0" dirty="0"/>
              <a:t>2,8,18,32,50 and 72</a:t>
            </a:r>
            <a:r>
              <a:rPr lang="en-GB" baseline="0" dirty="0"/>
              <a:t>.</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a:t>
            </a:fld>
            <a:endParaRPr lang="en-US" dirty="0"/>
          </a:p>
        </p:txBody>
      </p:sp>
    </p:spTree>
    <p:extLst>
      <p:ext uri="{BB962C8B-B14F-4D97-AF65-F5344CB8AC3E}">
        <p14:creationId xmlns:p14="http://schemas.microsoft.com/office/powerpoint/2010/main" val="1954554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When an </a:t>
            </a:r>
            <a:r>
              <a:rPr lang="en-GB" b="1" dirty="0"/>
              <a:t>atom</a:t>
            </a:r>
            <a:r>
              <a:rPr lang="en-GB" dirty="0"/>
              <a:t> loses or gains an</a:t>
            </a:r>
            <a:r>
              <a:rPr lang="en-GB" baseline="0" dirty="0"/>
              <a:t> electron (or electrons) in order to become more stable the result is an </a:t>
            </a:r>
            <a:r>
              <a:rPr lang="en-GB" b="1" baseline="0" dirty="0"/>
              <a:t>ion. </a:t>
            </a:r>
            <a:r>
              <a:rPr lang="en-GB" b="0" baseline="0" dirty="0"/>
              <a:t>The illustration of the ionic formation of Sodium is shown above. Sodium will tend to “donate” its outermost electron to elements which require electrons for stability (for example Chlorine). When Sodium “donates” its outermost electron the Sodium ion will have a net </a:t>
            </a:r>
            <a:r>
              <a:rPr lang="en-GB" b="1" baseline="0" dirty="0"/>
              <a:t>single</a:t>
            </a:r>
            <a:r>
              <a:rPr lang="en-GB" b="0" baseline="0" dirty="0"/>
              <a:t> </a:t>
            </a:r>
            <a:r>
              <a:rPr lang="en-GB" b="1" baseline="0" dirty="0"/>
              <a:t>positive</a:t>
            </a:r>
            <a:r>
              <a:rPr lang="en-GB" b="0" baseline="0" dirty="0"/>
              <a:t> charge on it because there is now an inbalance of </a:t>
            </a:r>
            <a:r>
              <a:rPr lang="en-GB" b="1" baseline="0" dirty="0"/>
              <a:t>11</a:t>
            </a:r>
            <a:r>
              <a:rPr lang="en-GB" b="0" baseline="0" dirty="0"/>
              <a:t> protons (positively charged) and </a:t>
            </a:r>
            <a:r>
              <a:rPr lang="en-GB" b="1" baseline="0" dirty="0"/>
              <a:t>10</a:t>
            </a:r>
            <a:r>
              <a:rPr lang="en-GB" b="0" baseline="0" dirty="0"/>
              <a:t> electrons (negatively charged). The notation used in chemistry is to use the element’s abbreviation followed by the number of electrons lost or gained as the superscript with the appropriate + (positive) or – (negative). E.g. </a:t>
            </a:r>
            <a:r>
              <a:rPr lang="en-GB" b="1" baseline="0" dirty="0"/>
              <a:t>Na</a:t>
            </a:r>
            <a:r>
              <a:rPr lang="en-GB" b="1" baseline="30000" dirty="0"/>
              <a:t>+</a:t>
            </a:r>
            <a:r>
              <a:rPr lang="en-GB" b="1" baseline="0" dirty="0"/>
              <a:t>, Cl</a:t>
            </a:r>
            <a:r>
              <a:rPr lang="en-GB" b="1" baseline="30000" dirty="0"/>
              <a:t>-</a:t>
            </a:r>
            <a:r>
              <a:rPr lang="en-GB" b="1" baseline="0" dirty="0"/>
              <a:t>, Mg</a:t>
            </a:r>
            <a:r>
              <a:rPr lang="en-GB" b="1" baseline="30000" dirty="0"/>
              <a:t>2+</a:t>
            </a:r>
            <a:r>
              <a:rPr lang="en-GB" b="1" baseline="0" dirty="0"/>
              <a:t>, O</a:t>
            </a:r>
            <a:r>
              <a:rPr lang="en-GB" b="1" baseline="30000" dirty="0"/>
              <a:t>2-</a:t>
            </a:r>
          </a:p>
          <a:p>
            <a:pPr marL="0" marR="0" indent="0" algn="l" defTabSz="914400" rtl="0" eaLnBrk="1" fontAlgn="auto" latinLnBrk="0" hangingPunct="1">
              <a:lnSpc>
                <a:spcPct val="100000"/>
              </a:lnSpc>
              <a:spcBef>
                <a:spcPts val="0"/>
              </a:spcBef>
              <a:spcAft>
                <a:spcPts val="0"/>
              </a:spcAft>
              <a:buClrTx/>
              <a:buSzTx/>
              <a:buFontTx/>
              <a:buNone/>
              <a:tabLst/>
              <a:defRPr/>
            </a:pPr>
            <a:r>
              <a:rPr lang="en-GB" b="0" baseline="0" dirty="0"/>
              <a:t>In effect, a sodium ion is “</a:t>
            </a:r>
            <a:r>
              <a:rPr lang="en-GB" b="1" baseline="0" dirty="0"/>
              <a:t>mimicking</a:t>
            </a:r>
            <a:r>
              <a:rPr lang="en-GB" b="0" baseline="0" dirty="0"/>
              <a:t>” the atomic arrangement of the inert gas structure of Neon (atomic number 10 with a configuration of 2, 8. (number of atoms in first and second shells)</a:t>
            </a:r>
            <a:endParaRPr lang="en-GB" b="0" dirty="0"/>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7</a:t>
            </a:fld>
            <a:endParaRPr lang="en-US" dirty="0"/>
          </a:p>
        </p:txBody>
      </p:sp>
    </p:spTree>
    <p:extLst>
      <p:ext uri="{BB962C8B-B14F-4D97-AF65-F5344CB8AC3E}">
        <p14:creationId xmlns:p14="http://schemas.microsoft.com/office/powerpoint/2010/main" val="247528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0" baseline="0" dirty="0"/>
              <a:t>The illustration of the ionic formation of Chlorine is shown above. Chlorine will tend to “accept” an electron from elements which tend to donate electrons for stability (for example Sodium). When Sodium “donates” its outermost electron to Chlorine a “</a:t>
            </a:r>
            <a:r>
              <a:rPr lang="en-GB" b="1" baseline="0" dirty="0"/>
              <a:t>Chloride</a:t>
            </a:r>
            <a:r>
              <a:rPr lang="en-GB" b="0" baseline="0" dirty="0"/>
              <a:t>” ion (note the change in name) will be produced with a net </a:t>
            </a:r>
            <a:r>
              <a:rPr lang="en-GB" b="1" baseline="0" dirty="0"/>
              <a:t>single negative </a:t>
            </a:r>
            <a:r>
              <a:rPr lang="en-GB" b="0" baseline="0" dirty="0"/>
              <a:t>charge on it because there is now an inbalance of </a:t>
            </a:r>
            <a:r>
              <a:rPr lang="en-GB" b="1" baseline="0" dirty="0"/>
              <a:t>17</a:t>
            </a:r>
            <a:r>
              <a:rPr lang="en-GB" b="0" baseline="0" dirty="0"/>
              <a:t> protons (positively charged) and </a:t>
            </a:r>
            <a:r>
              <a:rPr lang="en-GB" b="1" baseline="0" dirty="0"/>
              <a:t>18</a:t>
            </a:r>
            <a:r>
              <a:rPr lang="en-GB" b="0" baseline="0" dirty="0"/>
              <a:t> electrons (negatively charged). In effect, a chloride ion is “</a:t>
            </a:r>
            <a:r>
              <a:rPr lang="en-GB" b="1" baseline="0" dirty="0"/>
              <a:t>mimicking</a:t>
            </a:r>
            <a:r>
              <a:rPr lang="en-GB" b="0" baseline="0" dirty="0"/>
              <a:t>” the atomic arrangement of the inert gas structure of Argon (atomic number 18 with a configuration of 2, 8, 8. (number of atoms in first, second and third shells)</a:t>
            </a:r>
            <a:endParaRPr lang="en-GB" b="0"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8</a:t>
            </a:fld>
            <a:endParaRPr lang="en-US" dirty="0"/>
          </a:p>
        </p:txBody>
      </p:sp>
    </p:spTree>
    <p:extLst>
      <p:ext uri="{BB962C8B-B14F-4D97-AF65-F5344CB8AC3E}">
        <p14:creationId xmlns:p14="http://schemas.microsoft.com/office/powerpoint/2010/main" val="1453509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u="sng" kern="1200" dirty="0">
                <a:solidFill>
                  <a:schemeClr val="tx1"/>
                </a:solidFill>
                <a:latin typeface="+mn-lt"/>
                <a:ea typeface="+mn-ea"/>
                <a:cs typeface="+mn-cs"/>
              </a:rPr>
              <a:t>Periodic Table</a:t>
            </a:r>
            <a:endParaRPr lang="en-GB" sz="1200" kern="1200" dirty="0">
              <a:solidFill>
                <a:schemeClr val="tx1"/>
              </a:solidFill>
              <a:latin typeface="+mn-lt"/>
              <a:ea typeface="+mn-ea"/>
              <a:cs typeface="+mn-cs"/>
            </a:endParaRPr>
          </a:p>
          <a:p>
            <a:r>
              <a:rPr lang="en-GB" sz="1200" b="1" u="none" strike="noStrike"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Periodic</a:t>
            </a:r>
            <a:r>
              <a:rPr lang="en-GB" sz="1200" kern="1200" baseline="0" dirty="0">
                <a:solidFill>
                  <a:schemeClr val="tx1"/>
                </a:solidFill>
                <a:latin typeface="+mn-lt"/>
                <a:ea typeface="+mn-ea"/>
                <a:cs typeface="+mn-cs"/>
              </a:rPr>
              <a:t> table is an “effective” way of arranging the </a:t>
            </a:r>
            <a:r>
              <a:rPr lang="en-GB" sz="1200" b="1" kern="1200" baseline="0" dirty="0">
                <a:solidFill>
                  <a:schemeClr val="tx1"/>
                </a:solidFill>
                <a:latin typeface="+mn-lt"/>
                <a:ea typeface="+mn-ea"/>
                <a:cs typeface="+mn-cs"/>
              </a:rPr>
              <a:t>103</a:t>
            </a:r>
            <a:r>
              <a:rPr lang="en-GB" sz="1200" kern="1200" baseline="0" dirty="0">
                <a:solidFill>
                  <a:schemeClr val="tx1"/>
                </a:solidFill>
                <a:latin typeface="+mn-lt"/>
                <a:ea typeface="+mn-ea"/>
                <a:cs typeface="+mn-cs"/>
              </a:rPr>
              <a:t> elements </a:t>
            </a:r>
            <a:r>
              <a:rPr lang="en-GB" sz="1200" kern="1200" dirty="0">
                <a:solidFill>
                  <a:schemeClr val="tx1"/>
                </a:solidFill>
                <a:latin typeface="+mn-lt"/>
                <a:ea typeface="+mn-ea"/>
                <a:cs typeface="+mn-cs"/>
              </a:rPr>
              <a:t>in order of their atomic number (number of protons in the nucleus) electron configuration</a:t>
            </a:r>
            <a:r>
              <a:rPr lang="en-GB" sz="1200" kern="1200" baseline="0" dirty="0">
                <a:solidFill>
                  <a:schemeClr val="tx1"/>
                </a:solidFill>
                <a:latin typeface="+mn-lt"/>
                <a:ea typeface="+mn-ea"/>
                <a:cs typeface="+mn-cs"/>
              </a:rPr>
              <a:t> and chemical reactivity in a tabulated form</a:t>
            </a:r>
            <a:r>
              <a:rPr lang="en-GB" sz="1200" kern="1200" dirty="0">
                <a:solidFill>
                  <a:schemeClr val="tx1"/>
                </a:solidFill>
                <a:latin typeface="+mn-lt"/>
                <a:ea typeface="+mn-ea"/>
                <a:cs typeface="+mn-cs"/>
              </a:rPr>
              <a:t>.  Basically the “</a:t>
            </a:r>
            <a:r>
              <a:rPr lang="en-GB" sz="1200" b="1" kern="1200" dirty="0">
                <a:solidFill>
                  <a:schemeClr val="tx1"/>
                </a:solidFill>
                <a:latin typeface="+mn-lt"/>
                <a:ea typeface="+mn-ea"/>
                <a:cs typeface="+mn-cs"/>
              </a:rPr>
              <a:t>rows</a:t>
            </a:r>
            <a:r>
              <a:rPr lang="en-GB" sz="1200" kern="1200" dirty="0">
                <a:solidFill>
                  <a:schemeClr val="tx1"/>
                </a:solidFill>
                <a:latin typeface="+mn-lt"/>
                <a:ea typeface="+mn-ea"/>
                <a:cs typeface="+mn-cs"/>
              </a:rPr>
              <a:t>” are the </a:t>
            </a:r>
            <a:r>
              <a:rPr lang="en-GB" sz="1200" i="1" kern="1200" dirty="0">
                <a:solidFill>
                  <a:schemeClr val="tx1"/>
                </a:solidFill>
                <a:latin typeface="+mn-lt"/>
                <a:ea typeface="+mn-ea"/>
                <a:cs typeface="+mn-cs"/>
              </a:rPr>
              <a:t>Periods</a:t>
            </a:r>
            <a:r>
              <a:rPr lang="en-GB" sz="1200" kern="1200" dirty="0">
                <a:solidFill>
                  <a:schemeClr val="tx1"/>
                </a:solidFill>
                <a:latin typeface="+mn-lt"/>
                <a:ea typeface="+mn-ea"/>
                <a:cs typeface="+mn-cs"/>
              </a:rPr>
              <a:t>  and the “</a:t>
            </a:r>
            <a:r>
              <a:rPr lang="en-GB" sz="1200" b="1" kern="1200" dirty="0">
                <a:solidFill>
                  <a:schemeClr val="tx1"/>
                </a:solidFill>
                <a:latin typeface="+mn-lt"/>
                <a:ea typeface="+mn-ea"/>
                <a:cs typeface="+mn-cs"/>
              </a:rPr>
              <a:t>columns</a:t>
            </a:r>
            <a:r>
              <a:rPr lang="en-GB" sz="1200" kern="1200" dirty="0">
                <a:solidFill>
                  <a:schemeClr val="tx1"/>
                </a:solidFill>
                <a:latin typeface="+mn-lt"/>
                <a:ea typeface="+mn-ea"/>
                <a:cs typeface="+mn-cs"/>
              </a:rPr>
              <a:t>” are the </a:t>
            </a:r>
            <a:r>
              <a:rPr lang="en-GB" sz="1200" i="1" kern="1200" dirty="0">
                <a:solidFill>
                  <a:schemeClr val="tx1"/>
                </a:solidFill>
                <a:latin typeface="+mn-lt"/>
                <a:ea typeface="+mn-ea"/>
                <a:cs typeface="+mn-cs"/>
              </a:rPr>
              <a:t>Groups</a:t>
            </a:r>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The main groups are:</a:t>
            </a:r>
          </a:p>
          <a:p>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a:t>
            </a:r>
            <a:r>
              <a:rPr lang="en-GB" sz="1200" b="1" kern="1200" dirty="0">
                <a:solidFill>
                  <a:schemeClr val="tx1"/>
                </a:solidFill>
                <a:latin typeface="+mn-lt"/>
                <a:ea typeface="+mn-ea"/>
                <a:cs typeface="+mn-cs"/>
              </a:rPr>
              <a:t>Inert</a:t>
            </a:r>
            <a:r>
              <a:rPr lang="en-GB" sz="1200" b="1" kern="1200" baseline="0" dirty="0">
                <a:solidFill>
                  <a:schemeClr val="tx1"/>
                </a:solidFill>
                <a:latin typeface="+mn-lt"/>
                <a:ea typeface="+mn-ea"/>
                <a:cs typeface="+mn-cs"/>
              </a:rPr>
              <a:t> or Noble Gases</a:t>
            </a:r>
            <a:r>
              <a:rPr lang="en-GB" sz="1200" kern="1200" baseline="0" dirty="0">
                <a:solidFill>
                  <a:schemeClr val="tx1"/>
                </a:solidFill>
                <a:latin typeface="+mn-lt"/>
                <a:ea typeface="+mn-ea"/>
                <a:cs typeface="+mn-cs"/>
              </a:rPr>
              <a:t> (shown in dark blue on the far right of the table above). This group of elements </a:t>
            </a:r>
            <a:r>
              <a:rPr lang="en-GB" sz="1200" b="1" kern="1200" baseline="0" dirty="0">
                <a:solidFill>
                  <a:schemeClr val="tx1"/>
                </a:solidFill>
                <a:latin typeface="+mn-lt"/>
                <a:ea typeface="+mn-ea"/>
                <a:cs typeface="+mn-cs"/>
              </a:rPr>
              <a:t>do not react</a:t>
            </a:r>
            <a:r>
              <a:rPr lang="en-GB" sz="1200" kern="1200" baseline="0" dirty="0">
                <a:solidFill>
                  <a:schemeClr val="tx1"/>
                </a:solidFill>
                <a:latin typeface="+mn-lt"/>
                <a:ea typeface="+mn-ea"/>
                <a:cs typeface="+mn-cs"/>
              </a:rPr>
              <a:t> with other elements as they have </a:t>
            </a:r>
            <a:r>
              <a:rPr lang="en-GB" sz="1200" b="1" kern="1200" baseline="0" dirty="0">
                <a:solidFill>
                  <a:schemeClr val="tx1"/>
                </a:solidFill>
                <a:latin typeface="+mn-lt"/>
                <a:ea typeface="+mn-ea"/>
                <a:cs typeface="+mn-cs"/>
              </a:rPr>
              <a:t>full</a:t>
            </a:r>
            <a:r>
              <a:rPr lang="en-GB" sz="1200" kern="1200" baseline="0" dirty="0">
                <a:solidFill>
                  <a:schemeClr val="tx1"/>
                </a:solidFill>
                <a:latin typeface="+mn-lt"/>
                <a:ea typeface="+mn-ea"/>
                <a:cs typeface="+mn-cs"/>
              </a:rPr>
              <a:t>  and completely satisfied outer electron shells. Chemistry is based on the principle that the other elements try to “copy” these inert gases by forming mutual reactions or “agreements” with each other.</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The </a:t>
            </a:r>
            <a:r>
              <a:rPr lang="en-GB" sz="1200" b="1" kern="1200" baseline="0" dirty="0">
                <a:solidFill>
                  <a:schemeClr val="tx1"/>
                </a:solidFill>
                <a:latin typeface="+mn-lt"/>
                <a:ea typeface="+mn-ea"/>
                <a:cs typeface="+mn-cs"/>
              </a:rPr>
              <a:t>Alkaline Metals</a:t>
            </a:r>
            <a:r>
              <a:rPr lang="en-GB" sz="1200" kern="1200" baseline="0" dirty="0">
                <a:solidFill>
                  <a:schemeClr val="tx1"/>
                </a:solidFill>
                <a:latin typeface="+mn-lt"/>
                <a:ea typeface="+mn-ea"/>
                <a:cs typeface="+mn-cs"/>
              </a:rPr>
              <a:t> (shown in orange on the far left of the table above). This group of elements are </a:t>
            </a:r>
            <a:r>
              <a:rPr lang="en-GB" sz="1200" b="1" kern="1200" baseline="0" dirty="0">
                <a:solidFill>
                  <a:schemeClr val="tx1"/>
                </a:solidFill>
                <a:latin typeface="+mn-lt"/>
                <a:ea typeface="+mn-ea"/>
                <a:cs typeface="+mn-cs"/>
              </a:rPr>
              <a:t>particularly reactive</a:t>
            </a:r>
            <a:r>
              <a:rPr lang="en-GB" sz="1200" kern="1200" baseline="0" dirty="0">
                <a:solidFill>
                  <a:schemeClr val="tx1"/>
                </a:solidFill>
                <a:latin typeface="+mn-lt"/>
                <a:ea typeface="+mn-ea"/>
                <a:cs typeface="+mn-cs"/>
              </a:rPr>
              <a:t> as they only need to “loose” an electron from their outermost shell in order to “copy” the inert gas structure and so become more stable. For example: Sodium (Na) will react with water violently, as will Potassium (K). In fact as you go down this group the reaction gets more violent.</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The </a:t>
            </a:r>
            <a:r>
              <a:rPr lang="en-GB" sz="1200" b="1" kern="1200" baseline="0" dirty="0">
                <a:solidFill>
                  <a:schemeClr val="tx1"/>
                </a:solidFill>
                <a:latin typeface="+mn-lt"/>
                <a:ea typeface="+mn-ea"/>
                <a:cs typeface="+mn-cs"/>
              </a:rPr>
              <a:t>Halogens</a:t>
            </a:r>
            <a:r>
              <a:rPr lang="en-GB" sz="1200" kern="1200" baseline="0" dirty="0">
                <a:solidFill>
                  <a:schemeClr val="tx1"/>
                </a:solidFill>
                <a:latin typeface="+mn-lt"/>
                <a:ea typeface="+mn-ea"/>
                <a:cs typeface="+mn-cs"/>
              </a:rPr>
              <a:t> (shown in green on the row next to the inert gases on the table above). The halogens are Fluorine (F) Chlorine (Cl) Bromine (Br) Iodine (I) and Astaline (At). This group of elements are </a:t>
            </a:r>
            <a:r>
              <a:rPr lang="en-GB" sz="1200" b="1" kern="1200" baseline="0" dirty="0">
                <a:solidFill>
                  <a:schemeClr val="tx1"/>
                </a:solidFill>
                <a:latin typeface="+mn-lt"/>
                <a:ea typeface="+mn-ea"/>
                <a:cs typeface="+mn-cs"/>
              </a:rPr>
              <a:t>particularly reactive</a:t>
            </a:r>
            <a:r>
              <a:rPr lang="en-GB" sz="1200" kern="1200" baseline="0" dirty="0">
                <a:solidFill>
                  <a:schemeClr val="tx1"/>
                </a:solidFill>
                <a:latin typeface="+mn-lt"/>
                <a:ea typeface="+mn-ea"/>
                <a:cs typeface="+mn-cs"/>
              </a:rPr>
              <a:t> as they only need to “gain”  an electron to their outermost shell in order to “copy” the inert gas structure and so become more stable. As you go down the halogen group the elements get less reactive. For example: Chlorine is slightly less reactive than Fluorine and Bromine is slightly less reactive than Chlorine.</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The </a:t>
            </a:r>
            <a:r>
              <a:rPr lang="en-GB" sz="1200" b="1" kern="1200" baseline="0" dirty="0">
                <a:solidFill>
                  <a:schemeClr val="tx1"/>
                </a:solidFill>
                <a:latin typeface="+mn-lt"/>
                <a:ea typeface="+mn-ea"/>
                <a:cs typeface="+mn-cs"/>
              </a:rPr>
              <a:t>Alkaline Earth Metals </a:t>
            </a:r>
            <a:r>
              <a:rPr lang="en-GB" sz="1200" b="0" kern="1200" baseline="0" dirty="0">
                <a:solidFill>
                  <a:schemeClr val="tx1"/>
                </a:solidFill>
                <a:latin typeface="+mn-lt"/>
                <a:ea typeface="+mn-ea"/>
                <a:cs typeface="+mn-cs"/>
              </a:rPr>
              <a:t>(shown in yellow on the table above). This group of elements are “</a:t>
            </a:r>
            <a:r>
              <a:rPr lang="en-GB" sz="1200" b="1" kern="1200" baseline="0" dirty="0">
                <a:solidFill>
                  <a:schemeClr val="tx1"/>
                </a:solidFill>
                <a:latin typeface="+mn-lt"/>
                <a:ea typeface="+mn-ea"/>
                <a:cs typeface="+mn-cs"/>
              </a:rPr>
              <a:t>fairly reactive</a:t>
            </a:r>
            <a:r>
              <a:rPr lang="en-GB" sz="1200" b="0" kern="1200" baseline="0" dirty="0">
                <a:solidFill>
                  <a:schemeClr val="tx1"/>
                </a:solidFill>
                <a:latin typeface="+mn-lt"/>
                <a:ea typeface="+mn-ea"/>
                <a:cs typeface="+mn-cs"/>
              </a:rPr>
              <a:t>” as they need to “loose” two electrons in each case from their outermost shells in orderto “</a:t>
            </a:r>
            <a:r>
              <a:rPr lang="en-GB" sz="1200" kern="1200" baseline="0" dirty="0">
                <a:solidFill>
                  <a:schemeClr val="tx1"/>
                </a:solidFill>
                <a:latin typeface="+mn-lt"/>
                <a:ea typeface="+mn-ea"/>
                <a:cs typeface="+mn-cs"/>
              </a:rPr>
              <a:t>copy” the inert gas structure and so become more stable.</a:t>
            </a:r>
            <a:endParaRPr lang="en-GB" sz="1200" b="0" kern="1200" baseline="0" dirty="0">
              <a:solidFill>
                <a:schemeClr val="tx1"/>
              </a:solidFill>
              <a:latin typeface="+mn-lt"/>
              <a:ea typeface="+mn-ea"/>
              <a:cs typeface="+mn-cs"/>
            </a:endParaRP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The </a:t>
            </a:r>
            <a:r>
              <a:rPr lang="en-GB" sz="1200" b="1" kern="1200" baseline="0" dirty="0">
                <a:solidFill>
                  <a:schemeClr val="tx1"/>
                </a:solidFill>
                <a:latin typeface="+mn-lt"/>
                <a:ea typeface="+mn-ea"/>
                <a:cs typeface="+mn-cs"/>
              </a:rPr>
              <a:t>Transition Metals</a:t>
            </a:r>
            <a:r>
              <a:rPr lang="en-GB" sz="1200" b="0" kern="1200" baseline="0" dirty="0">
                <a:solidFill>
                  <a:schemeClr val="tx1"/>
                </a:solidFill>
                <a:latin typeface="+mn-lt"/>
                <a:ea typeface="+mn-ea"/>
                <a:cs typeface="+mn-cs"/>
              </a:rPr>
              <a:t> (shown in purple on the table above). This group of metals, which includes the greatest proportion used in manufacturing, “</a:t>
            </a:r>
            <a:r>
              <a:rPr lang="en-GB" sz="1200" b="1" kern="1200" baseline="0" dirty="0">
                <a:solidFill>
                  <a:schemeClr val="tx1"/>
                </a:solidFill>
                <a:latin typeface="+mn-lt"/>
                <a:ea typeface="+mn-ea"/>
                <a:cs typeface="+mn-cs"/>
              </a:rPr>
              <a:t>vary in reactivity</a:t>
            </a:r>
            <a:r>
              <a:rPr lang="en-GB" sz="1200" b="0" kern="1200" baseline="0" dirty="0">
                <a:solidFill>
                  <a:schemeClr val="tx1"/>
                </a:solidFill>
                <a:latin typeface="+mn-lt"/>
                <a:ea typeface="+mn-ea"/>
                <a:cs typeface="+mn-cs"/>
              </a:rPr>
              <a:t>” depending on how many electrons they need to “loose” from their outer most shells in order to “</a:t>
            </a:r>
            <a:r>
              <a:rPr lang="en-GB" sz="1200" kern="1200" baseline="0" dirty="0">
                <a:solidFill>
                  <a:schemeClr val="tx1"/>
                </a:solidFill>
                <a:latin typeface="+mn-lt"/>
                <a:ea typeface="+mn-ea"/>
                <a:cs typeface="+mn-cs"/>
              </a:rPr>
              <a:t>copy” the inert gas structure and so become more stable.</a:t>
            </a:r>
          </a:p>
          <a:p>
            <a:endParaRPr lang="en-GB" sz="1200" kern="1200" baseline="0" dirty="0">
              <a:solidFill>
                <a:schemeClr val="tx1"/>
              </a:solidFill>
              <a:latin typeface="+mn-lt"/>
              <a:ea typeface="+mn-ea"/>
              <a:cs typeface="+mn-cs"/>
            </a:endParaRPr>
          </a:p>
          <a:p>
            <a:r>
              <a:rPr lang="en-GB" sz="1200" b="1" u="sng" kern="1200" dirty="0">
                <a:solidFill>
                  <a:schemeClr val="tx1"/>
                </a:solidFill>
                <a:latin typeface="+mn-lt"/>
                <a:ea typeface="+mn-ea"/>
                <a:cs typeface="+mn-cs"/>
              </a:rPr>
              <a:t>Examples of Electronic Structure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H (Hydrogen) = 1</a:t>
            </a:r>
          </a:p>
          <a:p>
            <a:r>
              <a:rPr lang="en-GB" sz="1200" kern="1200" dirty="0">
                <a:solidFill>
                  <a:schemeClr val="tx1"/>
                </a:solidFill>
                <a:latin typeface="+mn-lt"/>
                <a:ea typeface="+mn-ea"/>
                <a:cs typeface="+mn-cs"/>
              </a:rPr>
              <a:t>Na (Sodium) =  2-8-1</a:t>
            </a:r>
          </a:p>
          <a:p>
            <a:r>
              <a:rPr lang="en-GB" sz="1200" kern="1200" dirty="0">
                <a:solidFill>
                  <a:schemeClr val="tx1"/>
                </a:solidFill>
                <a:latin typeface="+mn-lt"/>
                <a:ea typeface="+mn-ea"/>
                <a:cs typeface="+mn-cs"/>
              </a:rPr>
              <a:t>C1 (Chlorine) = 2-8-7</a:t>
            </a:r>
          </a:p>
          <a:p>
            <a:r>
              <a:rPr lang="en-GB" sz="1200" kern="1200" dirty="0">
                <a:solidFill>
                  <a:schemeClr val="tx1"/>
                </a:solidFill>
                <a:latin typeface="+mn-lt"/>
                <a:ea typeface="+mn-ea"/>
                <a:cs typeface="+mn-cs"/>
              </a:rPr>
              <a:t>Ne (Neon) = 2-8-8  </a:t>
            </a:r>
          </a:p>
          <a:p>
            <a:r>
              <a:rPr lang="en-GB" sz="1200" kern="1200" dirty="0">
                <a:solidFill>
                  <a:schemeClr val="tx1"/>
                </a:solidFill>
                <a:latin typeface="+mn-lt"/>
                <a:ea typeface="+mn-ea"/>
                <a:cs typeface="+mn-cs"/>
              </a:rPr>
              <a:t>K (Potassium) = 2-8-8-1</a:t>
            </a:r>
          </a:p>
          <a:p>
            <a:r>
              <a:rPr lang="en-GB" sz="1200" kern="1200" dirty="0">
                <a:solidFill>
                  <a:schemeClr val="tx1"/>
                </a:solidFill>
                <a:latin typeface="+mn-lt"/>
                <a:ea typeface="+mn-ea"/>
                <a:cs typeface="+mn-cs"/>
              </a:rPr>
              <a:t> </a:t>
            </a:r>
          </a:p>
          <a:p>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3737830-1592-42B1-9C40-0C9F69F41AD2}" type="slidenum">
              <a:rPr lang="en-US" smtClean="0"/>
              <a:pPr/>
              <a:t>9</a:t>
            </a:fld>
            <a:endParaRPr lang="en-US" dirty="0"/>
          </a:p>
        </p:txBody>
      </p:sp>
    </p:spTree>
    <p:extLst>
      <p:ext uri="{BB962C8B-B14F-4D97-AF65-F5344CB8AC3E}">
        <p14:creationId xmlns:p14="http://schemas.microsoft.com/office/powerpoint/2010/main" val="3293952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a:t>
            </a:r>
            <a:r>
              <a:rPr lang="en-GB" b="1" dirty="0"/>
              <a:t>Atomic Number</a:t>
            </a:r>
            <a:r>
              <a:rPr lang="en-GB" dirty="0"/>
              <a:t> relates to the number of protons in the nucleus and is unique to each atom. This will be the same as the number of electrons in a neutral atom.</a:t>
            </a:r>
          </a:p>
          <a:p>
            <a:endParaRPr lang="en-GB" dirty="0"/>
          </a:p>
          <a:p>
            <a:r>
              <a:rPr lang="en-GB" dirty="0"/>
              <a:t>The </a:t>
            </a:r>
            <a:r>
              <a:rPr lang="en-GB" b="1" dirty="0"/>
              <a:t>Element Symbol</a:t>
            </a:r>
            <a:r>
              <a:rPr lang="en-GB" dirty="0"/>
              <a:t> is a unique abbreviation for each atom. In many cases this</a:t>
            </a:r>
            <a:r>
              <a:rPr lang="en-GB" baseline="0" dirty="0"/>
              <a:t> is derived from the Latin name.</a:t>
            </a:r>
          </a:p>
          <a:p>
            <a:endParaRPr lang="en-GB" baseline="0" dirty="0"/>
          </a:p>
          <a:p>
            <a:r>
              <a:rPr lang="en-GB" baseline="0" dirty="0"/>
              <a:t>The </a:t>
            </a:r>
            <a:r>
              <a:rPr lang="en-GB" b="1" baseline="0" dirty="0"/>
              <a:t>Element Name.</a:t>
            </a:r>
          </a:p>
          <a:p>
            <a:endParaRPr lang="en-GB" b="1" baseline="0" dirty="0"/>
          </a:p>
          <a:p>
            <a:r>
              <a:rPr lang="en-GB" b="0" baseline="0" dirty="0"/>
              <a:t>The </a:t>
            </a:r>
            <a:r>
              <a:rPr lang="en-GB" b="1" baseline="0" dirty="0"/>
              <a:t>Atomic Mass</a:t>
            </a:r>
            <a:r>
              <a:rPr lang="en-GB" b="0" baseline="0" dirty="0"/>
              <a:t> which is the average mass (u) and is related to the total number of protons and neutrons in the nucleus.</a:t>
            </a:r>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10</a:t>
            </a:fld>
            <a:endParaRPr lang="en-US" dirty="0"/>
          </a:p>
        </p:txBody>
      </p:sp>
    </p:spTree>
    <p:extLst>
      <p:ext uri="{BB962C8B-B14F-4D97-AF65-F5344CB8AC3E}">
        <p14:creationId xmlns:p14="http://schemas.microsoft.com/office/powerpoint/2010/main" val="2683263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Electronegativity</a:t>
            </a:r>
            <a:r>
              <a:rPr lang="en-GB" baseline="0" dirty="0"/>
              <a:t> is a measure of the </a:t>
            </a:r>
            <a:r>
              <a:rPr lang="en-GB" b="1" baseline="0" dirty="0"/>
              <a:t>attraction</a:t>
            </a:r>
            <a:r>
              <a:rPr lang="en-GB" baseline="0" dirty="0"/>
              <a:t> an element (or radical such as for example the cyanide radical (</a:t>
            </a:r>
            <a:r>
              <a:rPr lang="en-GB" b="1" baseline="0" dirty="0"/>
              <a:t>CN</a:t>
            </a:r>
            <a:r>
              <a:rPr lang="en-GB" b="1" baseline="30000" dirty="0"/>
              <a:t>-</a:t>
            </a:r>
            <a:r>
              <a:rPr lang="en-GB" baseline="0" dirty="0"/>
              <a:t>) has for electrons.</a:t>
            </a:r>
          </a:p>
          <a:p>
            <a:r>
              <a:rPr lang="en-GB" baseline="0" dirty="0"/>
              <a:t>An electropositive element has a </a:t>
            </a:r>
            <a:r>
              <a:rPr lang="en-GB" b="1" baseline="0" dirty="0"/>
              <a:t>small number </a:t>
            </a:r>
            <a:r>
              <a:rPr lang="en-GB" baseline="0" dirty="0"/>
              <a:t>of electrons in the outermost shell. Therefore it is </a:t>
            </a:r>
            <a:r>
              <a:rPr lang="en-GB" b="1" baseline="0" dirty="0"/>
              <a:t>KEEN TO LOSE </a:t>
            </a:r>
            <a:r>
              <a:rPr lang="en-GB" baseline="0" dirty="0"/>
              <a:t>electrons to achieve the inert gas structure.</a:t>
            </a:r>
          </a:p>
          <a:p>
            <a:r>
              <a:rPr lang="en-GB" baseline="0" dirty="0"/>
              <a:t>Similarly, an electronegative element has more electrons in the outermost shell. Therefore it is </a:t>
            </a:r>
            <a:r>
              <a:rPr lang="en-GB" b="1" baseline="0" dirty="0"/>
              <a:t>KEEN TO ATTRACT </a:t>
            </a:r>
            <a:r>
              <a:rPr lang="en-GB" baseline="0" dirty="0"/>
              <a:t>electrons to achieve the inert gas structure.</a:t>
            </a:r>
          </a:p>
          <a:p>
            <a:r>
              <a:rPr lang="en-GB" baseline="0" dirty="0"/>
              <a:t>The table in the slide shown above shows the electronegativity values of the elements as derived by Pauling. Here it can be seen that the element Fluorine has the greatest value of negativity (</a:t>
            </a:r>
            <a:r>
              <a:rPr lang="en-GB" b="1" baseline="0" dirty="0"/>
              <a:t>3.98)</a:t>
            </a:r>
            <a:r>
              <a:rPr lang="en-GB" baseline="0" dirty="0"/>
              <a:t> whilst Potassium (</a:t>
            </a:r>
            <a:r>
              <a:rPr lang="en-GB" b="1" baseline="0" dirty="0"/>
              <a:t>0.82</a:t>
            </a:r>
            <a:r>
              <a:rPr lang="en-GB" baseline="0" dirty="0"/>
              <a:t>) has the lowest of the “commercially” available elements.</a:t>
            </a:r>
          </a:p>
          <a:p>
            <a:r>
              <a:rPr lang="en-GB" baseline="0" dirty="0"/>
              <a:t>Note that the inert gas elements have a value of electronegativity = 0 as they have no tendency to react with any other element.</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11</a:t>
            </a:fld>
            <a:endParaRPr lang="en-US" dirty="0"/>
          </a:p>
        </p:txBody>
      </p:sp>
    </p:spTree>
    <p:extLst>
      <p:ext uri="{BB962C8B-B14F-4D97-AF65-F5344CB8AC3E}">
        <p14:creationId xmlns:p14="http://schemas.microsoft.com/office/powerpoint/2010/main" val="38916793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Valency</a:t>
            </a:r>
            <a:r>
              <a:rPr lang="en-GB" baseline="0" dirty="0"/>
              <a:t> is the chemical term which relates to the combining power of an element. Valency is the number of electrons an element needs to loose or gain (which ever is the easiest option) from its outermost orbiting shell in order to achieve stability or the inert gas structure. The valency of Sodium for example =1, as “loosing” its outermost electron from its outermost shell is the easiest option for sodium to achieve stability. Sodium’s  electronic configuration is </a:t>
            </a:r>
            <a:r>
              <a:rPr lang="en-GB" b="1" baseline="0" dirty="0"/>
              <a:t>2, 8, 1</a:t>
            </a:r>
            <a:r>
              <a:rPr lang="en-GB" baseline="0" dirty="0"/>
              <a:t> and by loosing its outermost electron it takes on the electronic configuration of Neon which has an electronic configuration of </a:t>
            </a:r>
            <a:r>
              <a:rPr lang="en-GB" b="1" baseline="0" dirty="0"/>
              <a:t>2, 8.</a:t>
            </a:r>
          </a:p>
          <a:p>
            <a:r>
              <a:rPr lang="en-GB" b="0" baseline="0" dirty="0"/>
              <a:t>Similarly Chlorine also has a valency which=1 since this elements easiest option is to “gain” an electron from another element to achieve stability.</a:t>
            </a:r>
          </a:p>
          <a:p>
            <a:r>
              <a:rPr lang="en-GB" b="0" baseline="0" dirty="0"/>
              <a:t>Chlorines electronic configuration is </a:t>
            </a:r>
            <a:r>
              <a:rPr lang="en-GB" b="1" baseline="0" dirty="0"/>
              <a:t>2, 8, 7 </a:t>
            </a:r>
            <a:r>
              <a:rPr lang="en-GB" b="0" baseline="0" dirty="0"/>
              <a:t>and by gaining an electron from another element chlorine takes on the electronic configuration of Argon which has an electronic configuration of </a:t>
            </a:r>
            <a:r>
              <a:rPr lang="en-GB" b="1" baseline="0" dirty="0"/>
              <a:t>2, 8, 8</a:t>
            </a:r>
            <a:r>
              <a:rPr lang="en-GB" b="0" baseline="0" dirty="0"/>
              <a:t>.</a:t>
            </a:r>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12</a:t>
            </a:fld>
            <a:endParaRPr lang="en-US" dirty="0"/>
          </a:p>
        </p:txBody>
      </p:sp>
    </p:spTree>
    <p:extLst>
      <p:ext uri="{BB962C8B-B14F-4D97-AF65-F5344CB8AC3E}">
        <p14:creationId xmlns:p14="http://schemas.microsoft.com/office/powerpoint/2010/main" val="1637447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13</a:t>
            </a:fld>
            <a:endParaRPr lang="en-US" dirty="0"/>
          </a:p>
        </p:txBody>
      </p:sp>
    </p:spTree>
    <p:extLst>
      <p:ext uri="{BB962C8B-B14F-4D97-AF65-F5344CB8AC3E}">
        <p14:creationId xmlns:p14="http://schemas.microsoft.com/office/powerpoint/2010/main" val="6029280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Ionic bonding </a:t>
            </a:r>
            <a:r>
              <a:rPr lang="en-GB" dirty="0"/>
              <a:t>occurs when an electron or electrons are transferred or “</a:t>
            </a:r>
            <a:r>
              <a:rPr lang="en-GB" b="1" dirty="0"/>
              <a:t>donated</a:t>
            </a:r>
            <a:r>
              <a:rPr lang="en-GB" dirty="0"/>
              <a:t>” from one element in order to achieve mutual</a:t>
            </a:r>
            <a:r>
              <a:rPr lang="en-GB" baseline="0" dirty="0"/>
              <a:t> stability of both elements. A good example illustrating the ionic bond is Sodium Chloride where Sodium donates its electron to Chlorine. Ionic bonds tend to be strong and account for the relatively high melting points of the compounds produced. In the case of Sodium Chloride the melting point is ~ 800</a:t>
            </a:r>
            <a:r>
              <a:rPr lang="en-GB" baseline="30000" dirty="0"/>
              <a:t>o</a:t>
            </a:r>
            <a:r>
              <a:rPr lang="en-GB" baseline="0" dirty="0"/>
              <a:t>C.</a:t>
            </a:r>
          </a:p>
          <a:p>
            <a:r>
              <a:rPr lang="en-GB" baseline="0" dirty="0"/>
              <a:t>Many </a:t>
            </a:r>
            <a:r>
              <a:rPr lang="en-GB" b="1" baseline="0" dirty="0"/>
              <a:t>ionic compounds </a:t>
            </a:r>
            <a:r>
              <a:rPr lang="en-GB" baseline="0" dirty="0"/>
              <a:t>are salts and refractory ceramic materials.</a:t>
            </a:r>
          </a:p>
          <a:p>
            <a:endParaRPr lang="en-GB" baseline="0" dirty="0"/>
          </a:p>
          <a:p>
            <a:r>
              <a:rPr lang="en-GB" sz="1200" b="1" u="sng" kern="1200" dirty="0">
                <a:solidFill>
                  <a:schemeClr val="tx1"/>
                </a:solidFill>
                <a:latin typeface="+mn-lt"/>
                <a:ea typeface="+mn-ea"/>
                <a:cs typeface="+mn-cs"/>
              </a:rPr>
              <a:t>Properties of compounds held together by the ionic bond</a:t>
            </a:r>
            <a:r>
              <a:rPr lang="en-GB" sz="1200" kern="1200" dirty="0">
                <a:solidFill>
                  <a:schemeClr val="tx1"/>
                </a:solidFill>
                <a:latin typeface="+mn-lt"/>
                <a:ea typeface="+mn-ea"/>
                <a:cs typeface="+mn-cs"/>
              </a:rPr>
              <a:t>:-</a:t>
            </a: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1. High melting points - precisely defined.</a:t>
            </a:r>
          </a:p>
          <a:p>
            <a:r>
              <a:rPr lang="en-GB" sz="1200" kern="1200" dirty="0">
                <a:solidFill>
                  <a:schemeClr val="tx1"/>
                </a:solidFill>
                <a:latin typeface="+mn-lt"/>
                <a:ea typeface="+mn-ea"/>
                <a:cs typeface="+mn-cs"/>
              </a:rPr>
              <a:t>2. Good electrical conductors in dissociated state (i.e. in melt or when dissolved in water).</a:t>
            </a: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14</a:t>
            </a:fld>
            <a:endParaRPr lang="en-US" dirty="0"/>
          </a:p>
        </p:txBody>
      </p:sp>
    </p:spTree>
    <p:extLst>
      <p:ext uri="{BB962C8B-B14F-4D97-AF65-F5344CB8AC3E}">
        <p14:creationId xmlns:p14="http://schemas.microsoft.com/office/powerpoint/2010/main" val="549161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Covalent Bonds are created when electrons are “</a:t>
            </a:r>
            <a:r>
              <a:rPr lang="en-GB" b="1" dirty="0"/>
              <a:t>shared</a:t>
            </a:r>
            <a:r>
              <a:rPr lang="en-GB" dirty="0"/>
              <a:t>.” Many organic compounds based on carbon are covalently bonded.</a:t>
            </a:r>
          </a:p>
          <a:p>
            <a:endParaRPr lang="en-GB" dirty="0"/>
          </a:p>
          <a:p>
            <a:r>
              <a:rPr lang="en-GB" dirty="0"/>
              <a:t> </a:t>
            </a:r>
            <a:r>
              <a:rPr lang="en-GB" sz="1200" b="1" u="sng" kern="1200" dirty="0">
                <a:solidFill>
                  <a:schemeClr val="tx1"/>
                </a:solidFill>
                <a:latin typeface="+mn-lt"/>
                <a:ea typeface="+mn-ea"/>
                <a:cs typeface="+mn-cs"/>
              </a:rPr>
              <a:t>Properties of the Covalent Bonded Substances</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p>
          <a:p>
            <a:pPr marL="0" indent="0">
              <a:buNone/>
            </a:pPr>
            <a:r>
              <a:rPr lang="en-GB" sz="1200" kern="1200" baseline="0" dirty="0">
                <a:solidFill>
                  <a:schemeClr val="tx1"/>
                </a:solidFill>
                <a:latin typeface="+mn-lt"/>
                <a:ea typeface="+mn-ea"/>
                <a:cs typeface="+mn-cs"/>
              </a:rPr>
              <a:t>1. </a:t>
            </a:r>
            <a:r>
              <a:rPr lang="en-GB" sz="1200" kern="1200" dirty="0">
                <a:solidFill>
                  <a:schemeClr val="tx1"/>
                </a:solidFill>
                <a:latin typeface="+mn-lt"/>
                <a:ea typeface="+mn-ea"/>
                <a:cs typeface="+mn-cs"/>
              </a:rPr>
              <a:t>The bond is not removed by heating (unless decomposition takes place when the original substance does    </a:t>
            </a:r>
          </a:p>
          <a:p>
            <a:pPr marL="0" indent="0">
              <a:buNone/>
            </a:pPr>
            <a:r>
              <a:rPr lang="en-GB" sz="1200" kern="1200" dirty="0">
                <a:solidFill>
                  <a:schemeClr val="tx1"/>
                </a:solidFill>
                <a:latin typeface="+mn-lt"/>
                <a:ea typeface="+mn-ea"/>
                <a:cs typeface="+mn-cs"/>
              </a:rPr>
              <a:t>    not reform on cooling).   It is also not removed by dissolving in a solvent.</a:t>
            </a: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2. Covalent bonded materials tend to have a wide range of melting points which are less precisely defined </a:t>
            </a:r>
          </a:p>
          <a:p>
            <a:r>
              <a:rPr lang="en-GB" sz="1200" kern="1200" dirty="0">
                <a:solidFill>
                  <a:schemeClr val="tx1"/>
                </a:solidFill>
                <a:latin typeface="+mn-lt"/>
                <a:ea typeface="+mn-ea"/>
                <a:cs typeface="+mn-cs"/>
              </a:rPr>
              <a:t>    (very low for molecular gases, low for organics, high for ceramics).</a:t>
            </a: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3. Covalent bonded materials tend to have</a:t>
            </a:r>
            <a:r>
              <a:rPr lang="en-GB" sz="1200" kern="1200" baseline="0" dirty="0">
                <a:solidFill>
                  <a:schemeClr val="tx1"/>
                </a:solidFill>
                <a:latin typeface="+mn-lt"/>
                <a:ea typeface="+mn-ea"/>
                <a:cs typeface="+mn-cs"/>
              </a:rPr>
              <a:t> both l</a:t>
            </a:r>
            <a:r>
              <a:rPr lang="en-GB" sz="1200" kern="1200" dirty="0">
                <a:solidFill>
                  <a:schemeClr val="tx1"/>
                </a:solidFill>
                <a:latin typeface="+mn-lt"/>
                <a:ea typeface="+mn-ea"/>
                <a:cs typeface="+mn-cs"/>
              </a:rPr>
              <a:t>ow electrical and thermal conductivity.</a:t>
            </a:r>
            <a:endParaRPr lang="en-GB" b="0" baseline="0" dirty="0"/>
          </a:p>
          <a:p>
            <a:endParaRPr lang="en-GB" b="0" dirty="0"/>
          </a:p>
          <a:p>
            <a:endParaRPr lang="en-GB"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15</a:t>
            </a:fld>
            <a:endParaRPr lang="en-US" dirty="0"/>
          </a:p>
        </p:txBody>
      </p:sp>
    </p:spTree>
    <p:extLst>
      <p:ext uri="{BB962C8B-B14F-4D97-AF65-F5344CB8AC3E}">
        <p14:creationId xmlns:p14="http://schemas.microsoft.com/office/powerpoint/2010/main" val="288061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A third type of primary bonding is called metallic bonding,</a:t>
            </a:r>
            <a:r>
              <a:rPr lang="en-GB" sz="1200" b="0" i="0" kern="1200" baseline="0" dirty="0">
                <a:solidFill>
                  <a:schemeClr val="tx1"/>
                </a:solidFill>
                <a:effectLst/>
                <a:latin typeface="+mn-lt"/>
                <a:ea typeface="+mn-ea"/>
                <a:cs typeface="+mn-cs"/>
              </a:rPr>
              <a:t> clearly occurring</a:t>
            </a:r>
            <a:r>
              <a:rPr lang="en-GB" sz="1200" b="0" i="0" kern="1200" dirty="0">
                <a:solidFill>
                  <a:schemeClr val="tx1"/>
                </a:solidFill>
                <a:effectLst/>
                <a:latin typeface="+mn-lt"/>
                <a:ea typeface="+mn-ea"/>
                <a:cs typeface="+mn-cs"/>
              </a:rPr>
              <a:t> in metals. Here, the outer electrons are only held very loosely, and thus become </a:t>
            </a:r>
            <a:r>
              <a:rPr lang="en-GB" sz="1200" b="1" i="0" kern="1200" dirty="0">
                <a:solidFill>
                  <a:schemeClr val="tx1"/>
                </a:solidFill>
                <a:effectLst/>
                <a:latin typeface="+mn-lt"/>
                <a:ea typeface="+mn-ea"/>
                <a:cs typeface="+mn-cs"/>
              </a:rPr>
              <a:t>delocalised</a:t>
            </a:r>
            <a:r>
              <a:rPr lang="en-GB" sz="1200" b="0" i="0" kern="1200" dirty="0">
                <a:solidFill>
                  <a:schemeClr val="tx1"/>
                </a:solidFill>
                <a:effectLst/>
                <a:latin typeface="+mn-lt"/>
                <a:ea typeface="+mn-ea"/>
                <a:cs typeface="+mn-cs"/>
              </a:rPr>
              <a:t>. They can move freely through the metal, holding the structure together as they are attracted to the positive nuclei (or positive ions)</a:t>
            </a:r>
          </a:p>
          <a:p>
            <a:r>
              <a:rPr lang="en-GB" sz="1200" b="0" i="0" kern="1200" dirty="0">
                <a:solidFill>
                  <a:schemeClr val="tx1"/>
                </a:solidFill>
                <a:effectLst/>
                <a:latin typeface="+mn-lt"/>
                <a:ea typeface="+mn-ea"/>
                <a:cs typeface="+mn-cs"/>
              </a:rPr>
              <a:t>The positive nuclei are arranged in a regular lattice and this relates to the crystalline nature of metals..</a:t>
            </a:r>
          </a:p>
          <a:p>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cloud</a:t>
            </a:r>
            <a:r>
              <a:rPr lang="en-GB" sz="1200" b="0" i="0" kern="1200" dirty="0">
                <a:solidFill>
                  <a:schemeClr val="tx1"/>
                </a:solidFill>
                <a:effectLst/>
                <a:latin typeface="+mn-lt"/>
                <a:ea typeface="+mn-ea"/>
                <a:cs typeface="+mn-cs"/>
              </a:rPr>
              <a:t>" of delocalised electrons surrounds the positive nuclei and the total number of electrons will be directly proportional to the total number</a:t>
            </a:r>
            <a:r>
              <a:rPr lang="en-GB" sz="1200" b="0" i="0" kern="1200" baseline="0" dirty="0">
                <a:solidFill>
                  <a:schemeClr val="tx1"/>
                </a:solidFill>
                <a:effectLst/>
                <a:latin typeface="+mn-lt"/>
                <a:ea typeface="+mn-ea"/>
                <a:cs typeface="+mn-cs"/>
              </a:rPr>
              <a:t> of positive ions to ensure </a:t>
            </a:r>
            <a:r>
              <a:rPr lang="en-GB" sz="1200" b="1" i="0" kern="1200" baseline="0" dirty="0">
                <a:solidFill>
                  <a:schemeClr val="tx1"/>
                </a:solidFill>
                <a:effectLst/>
                <a:latin typeface="+mn-lt"/>
                <a:ea typeface="+mn-ea"/>
                <a:cs typeface="+mn-cs"/>
              </a:rPr>
              <a:t>electrical neutrality</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As the delocalised electrons are free to move (and carry a charge), metals are great </a:t>
            </a:r>
            <a:r>
              <a:rPr lang="en-GB" sz="1200" b="1" i="0" kern="1200" dirty="0">
                <a:solidFill>
                  <a:schemeClr val="tx1"/>
                </a:solidFill>
                <a:effectLst/>
                <a:latin typeface="+mn-lt"/>
                <a:ea typeface="+mn-ea"/>
                <a:cs typeface="+mn-cs"/>
              </a:rPr>
              <a:t>conductors</a:t>
            </a:r>
            <a:r>
              <a:rPr lang="en-GB" sz="1200" b="0" i="0" kern="1200" dirty="0">
                <a:solidFill>
                  <a:schemeClr val="tx1"/>
                </a:solidFill>
                <a:effectLst/>
                <a:latin typeface="+mn-lt"/>
                <a:ea typeface="+mn-ea"/>
                <a:cs typeface="+mn-cs"/>
              </a:rPr>
              <a:t>, in solid or molten state.</a:t>
            </a:r>
          </a:p>
          <a:p>
            <a:r>
              <a:rPr lang="en-GB" sz="1200" b="0" i="0" kern="1200" dirty="0">
                <a:solidFill>
                  <a:schemeClr val="tx1"/>
                </a:solidFill>
                <a:effectLst/>
                <a:latin typeface="+mn-lt"/>
                <a:ea typeface="+mn-ea"/>
                <a:cs typeface="+mn-cs"/>
              </a:rPr>
              <a:t>Metals are well bonded together with this arrangement which can be considered to be a “</a:t>
            </a:r>
            <a:r>
              <a:rPr lang="en-GB" sz="1200" b="1" i="0" kern="1200" dirty="0">
                <a:solidFill>
                  <a:schemeClr val="tx1"/>
                </a:solidFill>
                <a:effectLst/>
                <a:latin typeface="+mn-lt"/>
                <a:ea typeface="+mn-ea"/>
                <a:cs typeface="+mn-cs"/>
              </a:rPr>
              <a:t>communal</a:t>
            </a:r>
            <a:r>
              <a:rPr lang="en-GB" sz="1200" b="0" i="0" kern="1200" dirty="0">
                <a:solidFill>
                  <a:schemeClr val="tx1"/>
                </a:solidFill>
                <a:effectLst/>
                <a:latin typeface="+mn-lt"/>
                <a:ea typeface="+mn-ea"/>
                <a:cs typeface="+mn-cs"/>
              </a:rPr>
              <a:t>” bond</a:t>
            </a:r>
          </a:p>
          <a:p>
            <a:r>
              <a:rPr lang="en-GB" sz="1200" b="0" i="0" kern="1200" dirty="0">
                <a:solidFill>
                  <a:schemeClr val="tx1"/>
                </a:solidFill>
                <a:effectLst/>
                <a:latin typeface="+mn-lt"/>
                <a:ea typeface="+mn-ea"/>
                <a:cs typeface="+mn-cs"/>
              </a:rPr>
              <a:t>The more electrons there are in the outer shell and the closer they are to the nuclei, the better the bond.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Properties of Metallic Bond</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electrical and thermal conduction at all temperatures due to the free flow of electrons.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Optical opacity and reflectivity</a:t>
            </a:r>
            <a:r>
              <a:rPr lang="en-GB" sz="1200" b="0" i="0" kern="1200" baseline="0" dirty="0">
                <a:solidFill>
                  <a:schemeClr val="tx1"/>
                </a:solidFill>
                <a:effectLst/>
                <a:latin typeface="+mn-lt"/>
                <a:ea typeface="+mn-ea"/>
                <a:cs typeface="+mn-cs"/>
              </a:rPr>
              <a:t> as the free electrons oscillate in the alternating electric field of the incident light beam. They absorb the energy and the metal appears opaque. In turn oscillating electrons can emit light waves leading to a reflected beam.</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Good alloying properties. Due to the common free electron cloud and the insensitivity of metals to the atoms forming the cloud. Also, this enables metals to be easily joined, and as in the case of </a:t>
            </a:r>
            <a:r>
              <a:rPr lang="en-GB" sz="1200" b="1" i="0" kern="1200" baseline="0" dirty="0">
                <a:solidFill>
                  <a:schemeClr val="tx1"/>
                </a:solidFill>
                <a:effectLst/>
                <a:latin typeface="+mn-lt"/>
                <a:ea typeface="+mn-ea"/>
                <a:cs typeface="+mn-cs"/>
              </a:rPr>
              <a:t>brass plating steel coins</a:t>
            </a:r>
            <a:r>
              <a:rPr lang="en-GB" sz="1200" b="0" i="0" kern="1200" baseline="0" dirty="0">
                <a:solidFill>
                  <a:schemeClr val="tx1"/>
                </a:solidFill>
                <a:effectLst/>
                <a:latin typeface="+mn-lt"/>
                <a:ea typeface="+mn-ea"/>
                <a:cs typeface="+mn-cs"/>
              </a:rPr>
              <a:t>, good diffusion properties.</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High mechanical properties, as the ductility and toughness of metals relates in part to the fact that in metals atoms can slide over each other with relative ease.</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Good resistance to radiation damage.</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16</a:t>
            </a:fld>
            <a:endParaRPr lang="en-US" dirty="0"/>
          </a:p>
        </p:txBody>
      </p:sp>
    </p:spTree>
    <p:extLst>
      <p:ext uri="{BB962C8B-B14F-4D97-AF65-F5344CB8AC3E}">
        <p14:creationId xmlns:p14="http://schemas.microsoft.com/office/powerpoint/2010/main" val="2457661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molecular structure</a:t>
            </a:r>
            <a:r>
              <a:rPr lang="en-GB" dirty="0"/>
              <a:t> of water is shown above. Here it can be seen that each one of the two Hydrogen atoms shares its outermost single electron with the </a:t>
            </a:r>
            <a:r>
              <a:rPr lang="en-GB" b="1" dirty="0"/>
              <a:t>six </a:t>
            </a:r>
            <a:r>
              <a:rPr lang="en-GB" dirty="0"/>
              <a:t>outermost Oxygen electrons. Each Hydrogen</a:t>
            </a:r>
            <a:r>
              <a:rPr lang="en-GB" baseline="0" dirty="0"/>
              <a:t> atom, has in effect </a:t>
            </a:r>
            <a:r>
              <a:rPr lang="en-GB" b="1" baseline="0" dirty="0"/>
              <a:t>two</a:t>
            </a:r>
            <a:r>
              <a:rPr lang="en-GB" baseline="0" dirty="0"/>
              <a:t> electrons in their outermost shells, taking on the inert gas structure of Helium, Whilst Oxygen is now sharing eight electrons in its outermost shell, taking on the inert gas structure of Neon.</a:t>
            </a:r>
          </a:p>
          <a:p>
            <a:r>
              <a:rPr lang="en-GB" baseline="0" dirty="0"/>
              <a:t>Individually, Oxygen and Hydrogen both have very low melting points (i.e. where the elements change from liquid to solid). These melting points are both </a:t>
            </a:r>
            <a:r>
              <a:rPr lang="en-GB" b="1" baseline="0" dirty="0"/>
              <a:t>~ -270</a:t>
            </a:r>
            <a:r>
              <a:rPr lang="en-GB" b="1" baseline="30000" dirty="0"/>
              <a:t>o</a:t>
            </a:r>
            <a:r>
              <a:rPr lang="en-GB" b="1" baseline="0" dirty="0"/>
              <a:t>C</a:t>
            </a:r>
            <a:r>
              <a:rPr lang="en-GB" baseline="0" dirty="0"/>
              <a:t>,</a:t>
            </a:r>
          </a:p>
          <a:p>
            <a:r>
              <a:rPr lang="en-GB" baseline="0" dirty="0"/>
              <a:t>but when they combine to form water the melting point increases considerably to </a:t>
            </a:r>
            <a:r>
              <a:rPr lang="en-GB" b="1" baseline="0" dirty="0"/>
              <a:t>0</a:t>
            </a:r>
            <a:r>
              <a:rPr lang="en-GB" b="1" baseline="30000" dirty="0"/>
              <a:t>o</a:t>
            </a:r>
            <a:r>
              <a:rPr lang="en-GB" b="1" baseline="0" dirty="0"/>
              <a:t>C</a:t>
            </a:r>
            <a:r>
              <a:rPr lang="en-GB" baseline="0" dirty="0"/>
              <a:t>. This is an indication of the additional strength offered by the </a:t>
            </a:r>
            <a:r>
              <a:rPr lang="en-GB" b="1" baseline="0" dirty="0"/>
              <a:t>Hydrogen bond</a:t>
            </a:r>
            <a:r>
              <a:rPr lang="en-GB" baseline="0" dirty="0"/>
              <a:t>.</a:t>
            </a:r>
          </a:p>
          <a:p>
            <a:r>
              <a:rPr lang="en-GB" baseline="0" dirty="0"/>
              <a:t>The hydrogen bond is created by the attraction of the </a:t>
            </a:r>
            <a:r>
              <a:rPr lang="en-GB" i="1" baseline="0" dirty="0"/>
              <a:t>slight</a:t>
            </a:r>
            <a:r>
              <a:rPr lang="en-GB" baseline="0" dirty="0"/>
              <a:t> positive charge </a:t>
            </a:r>
            <a:r>
              <a:rPr lang="en-GB" b="1" baseline="0" dirty="0"/>
              <a:t>(</a:t>
            </a:r>
            <a:r>
              <a:rPr lang="el-GR" b="1" baseline="0" dirty="0"/>
              <a:t>δ</a:t>
            </a:r>
            <a:r>
              <a:rPr lang="en-GB" b="1" baseline="30000" dirty="0"/>
              <a:t>+</a:t>
            </a:r>
            <a:r>
              <a:rPr lang="en-GB" b="1" baseline="0" dirty="0"/>
              <a:t>)</a:t>
            </a:r>
            <a:r>
              <a:rPr lang="en-GB" baseline="0" dirty="0"/>
              <a:t> remaining on the hydrogen atom and the </a:t>
            </a:r>
            <a:r>
              <a:rPr lang="en-GB" i="1" baseline="0" dirty="0"/>
              <a:t>slight</a:t>
            </a:r>
            <a:r>
              <a:rPr lang="en-GB" baseline="0" dirty="0"/>
              <a:t> negative charge </a:t>
            </a:r>
            <a:r>
              <a:rPr lang="en-GB" b="1" baseline="0" dirty="0"/>
              <a:t>(</a:t>
            </a:r>
            <a:r>
              <a:rPr lang="el-GR" b="1" baseline="0" dirty="0"/>
              <a:t>δ</a:t>
            </a:r>
            <a:r>
              <a:rPr lang="en-GB" b="1" baseline="0" dirty="0"/>
              <a:t>-)</a:t>
            </a:r>
            <a:r>
              <a:rPr lang="en-GB" baseline="0" dirty="0"/>
              <a:t> remaining on the oxygen atom.</a:t>
            </a:r>
          </a:p>
          <a:p>
            <a:r>
              <a:rPr lang="en-GB" baseline="0" dirty="0"/>
              <a:t>The strength of the hydrogen bond is about </a:t>
            </a:r>
            <a:r>
              <a:rPr lang="en-GB" b="1" baseline="0" dirty="0"/>
              <a:t>10-20%</a:t>
            </a:r>
            <a:r>
              <a:rPr lang="en-GB" baseline="0" dirty="0"/>
              <a:t> of the strength of the main covalent bond. This secondary bond is clearly in water, but it accounts for the high strength of some polymers such as polyamide (nylon)</a:t>
            </a:r>
            <a:endParaRPr lang="en-GB"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17</a:t>
            </a:fld>
            <a:endParaRPr lang="en-US" dirty="0"/>
          </a:p>
        </p:txBody>
      </p:sp>
    </p:spTree>
    <p:extLst>
      <p:ext uri="{BB962C8B-B14F-4D97-AF65-F5344CB8AC3E}">
        <p14:creationId xmlns:p14="http://schemas.microsoft.com/office/powerpoint/2010/main" val="2433166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The </a:t>
            </a:r>
            <a:r>
              <a:rPr lang="en-GB" b="1" dirty="0"/>
              <a:t>Van der Waal’s </a:t>
            </a:r>
            <a:r>
              <a:rPr lang="en-GB" dirty="0"/>
              <a:t>bond is a weak secondary bond created by the </a:t>
            </a:r>
            <a:r>
              <a:rPr lang="en-GB" b="1" dirty="0"/>
              <a:t>imbalance</a:t>
            </a:r>
            <a:r>
              <a:rPr lang="en-GB" dirty="0"/>
              <a:t> or </a:t>
            </a:r>
            <a:r>
              <a:rPr lang="en-GB" b="1" dirty="0"/>
              <a:t>lack of symmetry </a:t>
            </a:r>
            <a:r>
              <a:rPr lang="en-GB" dirty="0"/>
              <a:t>of electrons orbiting around an atom</a:t>
            </a:r>
            <a:r>
              <a:rPr lang="en-GB" baseline="0" dirty="0"/>
              <a:t> at any one moment in time (in other words polarisation). Van der Waal’s bonds are responsible for the </a:t>
            </a:r>
            <a:r>
              <a:rPr lang="en-GB" b="1" baseline="0" dirty="0"/>
              <a:t>condensation</a:t>
            </a:r>
            <a:r>
              <a:rPr lang="en-GB" baseline="0" dirty="0"/>
              <a:t> of noble or inert gases and chemically saturated molecules to liquids and solids at low temperature. In the slide above, the “imbalance” in the electron cloud causes a more elliptical orbit and the distance between the </a:t>
            </a:r>
            <a:r>
              <a:rPr lang="en-GB" b="1" baseline="0" dirty="0"/>
              <a:t>electrons in atom A</a:t>
            </a:r>
            <a:r>
              <a:rPr lang="en-GB" baseline="0" dirty="0"/>
              <a:t> and the </a:t>
            </a:r>
            <a:r>
              <a:rPr lang="en-GB" b="1" baseline="0" dirty="0"/>
              <a:t>nucleus of atom B </a:t>
            </a:r>
            <a:r>
              <a:rPr lang="en-GB" baseline="0" dirty="0"/>
              <a:t>are close (&lt; 5nm) which creates this instantaneous bond.</a:t>
            </a:r>
          </a:p>
          <a:p>
            <a:endParaRPr lang="en-GB" baseline="0" dirty="0"/>
          </a:p>
          <a:p>
            <a:r>
              <a:rPr lang="en-GB" b="1" baseline="0" dirty="0"/>
              <a:t>Properties of Van der Waal’s Bonds</a:t>
            </a:r>
          </a:p>
          <a:p>
            <a:endParaRPr lang="en-GB" b="1" baseline="0" dirty="0"/>
          </a:p>
          <a:p>
            <a:r>
              <a:rPr lang="en-GB" b="0" baseline="0" dirty="0"/>
              <a:t>Easily removed by heating which means that simple molecular structures such as, for example, methane (CH</a:t>
            </a:r>
            <a:r>
              <a:rPr lang="en-GB" b="0" baseline="-25000" dirty="0"/>
              <a:t>4</a:t>
            </a:r>
            <a:r>
              <a:rPr lang="en-GB" b="0" baseline="0" dirty="0"/>
              <a:t>) have low melting points.</a:t>
            </a:r>
          </a:p>
          <a:p>
            <a:endParaRPr lang="en-GB" b="0" baseline="0" dirty="0"/>
          </a:p>
          <a:p>
            <a:r>
              <a:rPr lang="en-GB" b="0" baseline="0" dirty="0"/>
              <a:t>The bond will be recovered on cooling from a higher temperature.</a:t>
            </a:r>
          </a:p>
          <a:p>
            <a:endParaRPr lang="en-GB" b="0" baseline="0" dirty="0"/>
          </a:p>
          <a:p>
            <a:r>
              <a:rPr lang="en-GB" b="0" baseline="0" dirty="0"/>
              <a:t>The bonds tend to be removed by being dissolved in non-aqueous solvents (e.g. oil derivatives)</a:t>
            </a:r>
          </a:p>
          <a:p>
            <a:endParaRPr lang="en-GB" b="0" baseline="0" dirty="0"/>
          </a:p>
          <a:p>
            <a:r>
              <a:rPr lang="en-GB" b="0" baseline="0" dirty="0"/>
              <a:t>They are low strength and only contribute about 10% to the overall strength of polymers.</a:t>
            </a:r>
          </a:p>
          <a:p>
            <a:endParaRPr lang="en-GB" b="0" baseline="0" dirty="0"/>
          </a:p>
          <a:p>
            <a:r>
              <a:rPr lang="en-GB" b="0" baseline="0" dirty="0"/>
              <a:t>The </a:t>
            </a:r>
            <a:r>
              <a:rPr lang="en-GB" b="1" baseline="0" dirty="0"/>
              <a:t>long chain molecules </a:t>
            </a:r>
            <a:r>
              <a:rPr lang="en-GB" b="0" baseline="0" dirty="0"/>
              <a:t>present in polymers and specifically the </a:t>
            </a:r>
            <a:r>
              <a:rPr lang="en-GB" b="1" baseline="0" dirty="0"/>
              <a:t>polyelectrolytes</a:t>
            </a:r>
            <a:r>
              <a:rPr lang="en-GB" b="0" baseline="0" dirty="0"/>
              <a:t> used in the effluent plant, are held together by these weak Van der Waal’s bonds</a:t>
            </a:r>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18</a:t>
            </a:fld>
            <a:endParaRPr lang="en-US" dirty="0"/>
          </a:p>
        </p:txBody>
      </p:sp>
    </p:spTree>
    <p:extLst>
      <p:ext uri="{BB962C8B-B14F-4D97-AF65-F5344CB8AC3E}">
        <p14:creationId xmlns:p14="http://schemas.microsoft.com/office/powerpoint/2010/main" val="30766828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A </a:t>
            </a:r>
            <a:r>
              <a:rPr lang="en-GB" sz="1200" b="0" dirty="0">
                <a:solidFill>
                  <a:srgbClr val="FF0000"/>
                </a:solidFill>
              </a:rPr>
              <a:t>molecule</a:t>
            </a:r>
            <a:r>
              <a:rPr lang="en-GB" sz="1200" b="0" dirty="0"/>
              <a:t> is the smallest portion of a substance capable of existing independently while still retaining the properties of the original substance.  </a:t>
            </a:r>
            <a:r>
              <a:rPr lang="en-GB" dirty="0"/>
              <a:t>Atoms combine to form molecules. Molecules can be formed between the same element as in the case of, for example, Hydrogen (H</a:t>
            </a:r>
            <a:r>
              <a:rPr lang="en-GB" baseline="-25000" dirty="0"/>
              <a:t>2</a:t>
            </a:r>
            <a:r>
              <a:rPr lang="en-GB" dirty="0"/>
              <a:t>) </a:t>
            </a:r>
          </a:p>
          <a:p>
            <a:r>
              <a:rPr lang="en-GB" dirty="0"/>
              <a:t>Oxygen (O</a:t>
            </a:r>
            <a:r>
              <a:rPr lang="en-GB" baseline="-25000" dirty="0"/>
              <a:t>2</a:t>
            </a:r>
            <a:r>
              <a:rPr lang="en-GB" dirty="0"/>
              <a:t>) Nitrogen (N</a:t>
            </a:r>
            <a:r>
              <a:rPr lang="en-GB" baseline="-25000" dirty="0"/>
              <a:t>2</a:t>
            </a:r>
            <a:r>
              <a:rPr lang="en-GB" dirty="0"/>
              <a:t>) and Chlorine (Cl</a:t>
            </a:r>
            <a:r>
              <a:rPr lang="en-GB" baseline="-25000" dirty="0"/>
              <a:t>2</a:t>
            </a:r>
            <a:r>
              <a:rPr lang="en-GB" dirty="0"/>
              <a:t>). </a:t>
            </a:r>
            <a:r>
              <a:rPr lang="en-GB" b="1" dirty="0"/>
              <a:t>Or </a:t>
            </a:r>
            <a:r>
              <a:rPr lang="en-GB" b="0" dirty="0"/>
              <a:t>between </a:t>
            </a:r>
            <a:r>
              <a:rPr lang="en-GB" b="0" baseline="0" dirty="0"/>
              <a:t> two or more elements as in the case of, for example, Water (H</a:t>
            </a:r>
            <a:r>
              <a:rPr lang="en-GB" b="0" baseline="-25000" dirty="0"/>
              <a:t>2</a:t>
            </a:r>
            <a:r>
              <a:rPr lang="en-GB" b="0" baseline="0" dirty="0"/>
              <a:t>O) or Polyvinylchloride (C</a:t>
            </a:r>
            <a:r>
              <a:rPr lang="en-GB" b="0" baseline="-25000" dirty="0"/>
              <a:t>2</a:t>
            </a:r>
            <a:r>
              <a:rPr lang="en-GB" b="0" baseline="0" dirty="0"/>
              <a:t>H</a:t>
            </a:r>
            <a:r>
              <a:rPr lang="en-GB" b="0" baseline="-25000" dirty="0"/>
              <a:t>3</a:t>
            </a:r>
            <a:r>
              <a:rPr lang="en-GB" b="0" baseline="0" dirty="0"/>
              <a:t>Cl) where they are also known as compounds.</a:t>
            </a:r>
          </a:p>
          <a:p>
            <a:endParaRPr lang="en-GB" b="0" baseline="0" dirty="0"/>
          </a:p>
          <a:p>
            <a:r>
              <a:rPr lang="en-GB" b="0" baseline="0" dirty="0"/>
              <a:t>The strength of the</a:t>
            </a:r>
            <a:r>
              <a:rPr lang="en-GB" b="1" baseline="0" dirty="0"/>
              <a:t> bonds </a:t>
            </a:r>
            <a:r>
              <a:rPr lang="en-GB" b="0" baseline="0" dirty="0"/>
              <a:t>operating in the molecular structure depends on the elements and the degree of complexity of the molecule in question.</a:t>
            </a:r>
          </a:p>
          <a:p>
            <a:endParaRPr lang="en-GB" b="0" baseline="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19</a:t>
            </a:fld>
            <a:endParaRPr lang="en-US" dirty="0"/>
          </a:p>
        </p:txBody>
      </p:sp>
    </p:spTree>
    <p:extLst>
      <p:ext uri="{BB962C8B-B14F-4D97-AF65-F5344CB8AC3E}">
        <p14:creationId xmlns:p14="http://schemas.microsoft.com/office/powerpoint/2010/main" val="3179159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Some of the common simple</a:t>
            </a:r>
            <a:r>
              <a:rPr lang="en-GB" baseline="0" dirty="0"/>
              <a:t> chemical molecules are shown in the slide above. Note the differences in the atomic sizes where:</a:t>
            </a:r>
          </a:p>
          <a:p>
            <a:r>
              <a:rPr lang="en-GB" baseline="0" dirty="0"/>
              <a:t>Hydrogen is represented by the “small” </a:t>
            </a:r>
            <a:r>
              <a:rPr lang="en-GB" b="1" baseline="0" dirty="0"/>
              <a:t>purple</a:t>
            </a:r>
            <a:r>
              <a:rPr lang="en-GB" baseline="0" dirty="0"/>
              <a:t> atom, Carbon by a slightly larger </a:t>
            </a:r>
            <a:r>
              <a:rPr lang="en-GB" b="1" baseline="0" dirty="0"/>
              <a:t>blue</a:t>
            </a:r>
            <a:r>
              <a:rPr lang="en-GB" baseline="0" dirty="0"/>
              <a:t> atom, Oxygen by an even larger </a:t>
            </a:r>
            <a:r>
              <a:rPr lang="en-GB" b="1" baseline="0" dirty="0"/>
              <a:t>green</a:t>
            </a:r>
            <a:r>
              <a:rPr lang="en-GB" baseline="0" dirty="0"/>
              <a:t> atom and Nitrogen by a similarly large </a:t>
            </a:r>
            <a:r>
              <a:rPr lang="en-GB" b="1" baseline="0" dirty="0"/>
              <a:t>orange</a:t>
            </a:r>
            <a:r>
              <a:rPr lang="en-GB" baseline="0" dirty="0"/>
              <a:t> atom.</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20</a:t>
            </a:fld>
            <a:endParaRPr lang="en-US" dirty="0"/>
          </a:p>
        </p:txBody>
      </p:sp>
    </p:spTree>
    <p:extLst>
      <p:ext uri="{BB962C8B-B14F-4D97-AF65-F5344CB8AC3E}">
        <p14:creationId xmlns:p14="http://schemas.microsoft.com/office/powerpoint/2010/main" val="27544477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When a neutral atom </a:t>
            </a:r>
            <a:r>
              <a:rPr lang="en-GB" b="1" dirty="0"/>
              <a:t>looses</a:t>
            </a:r>
            <a:r>
              <a:rPr lang="en-GB" dirty="0"/>
              <a:t> an electron or electrons a positively charged</a:t>
            </a:r>
            <a:r>
              <a:rPr lang="en-GB" baseline="0" dirty="0"/>
              <a:t> ion called a </a:t>
            </a:r>
            <a:r>
              <a:rPr lang="en-GB" b="1" baseline="0" dirty="0"/>
              <a:t>CATION</a:t>
            </a:r>
            <a:r>
              <a:rPr lang="en-GB" baseline="0" dirty="0"/>
              <a:t> is produced.</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When a neutral atom </a:t>
            </a:r>
            <a:r>
              <a:rPr lang="en-GB" b="1" dirty="0"/>
              <a:t>gains</a:t>
            </a:r>
            <a:r>
              <a:rPr lang="en-GB" dirty="0"/>
              <a:t> an electron or electrons a negatively charged</a:t>
            </a:r>
            <a:r>
              <a:rPr lang="en-GB" baseline="0" dirty="0"/>
              <a:t> ion called a </a:t>
            </a:r>
            <a:r>
              <a:rPr lang="en-GB" b="1" baseline="0" dirty="0"/>
              <a:t>ANION</a:t>
            </a:r>
            <a:r>
              <a:rPr lang="en-GB" baseline="0" dirty="0"/>
              <a:t> is produced.</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When a substance is dissolved for example in water to form an electrolyte it will dissociate into </a:t>
            </a:r>
            <a:r>
              <a:rPr lang="en-GB" b="1" baseline="0" dirty="0"/>
              <a:t>ANIONS</a:t>
            </a:r>
            <a:r>
              <a:rPr lang="en-GB" baseline="0" dirty="0"/>
              <a:t> and </a:t>
            </a:r>
            <a:r>
              <a:rPr lang="en-GB" b="1" baseline="0" dirty="0"/>
              <a:t>CATIONS.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If an electrical supply is applied to this electrolyte, then the </a:t>
            </a:r>
            <a:r>
              <a:rPr lang="en-GB" b="1" baseline="0" dirty="0"/>
              <a:t>negatively</a:t>
            </a:r>
            <a:r>
              <a:rPr lang="en-GB" baseline="0" dirty="0"/>
              <a:t> charged </a:t>
            </a:r>
            <a:r>
              <a:rPr lang="en-GB" b="1" baseline="0" dirty="0"/>
              <a:t>ANIONS</a:t>
            </a:r>
            <a:r>
              <a:rPr lang="en-GB" baseline="0" dirty="0"/>
              <a:t> will move to the </a:t>
            </a:r>
            <a:r>
              <a:rPr lang="en-GB" b="1" baseline="0" dirty="0"/>
              <a:t>positive</a:t>
            </a:r>
            <a:r>
              <a:rPr lang="en-GB" baseline="0" dirty="0"/>
              <a:t> </a:t>
            </a:r>
            <a:r>
              <a:rPr lang="en-GB" b="1" baseline="0" dirty="0"/>
              <a:t>ANODE</a:t>
            </a:r>
          </a:p>
          <a:p>
            <a:pPr marL="0" marR="0" indent="0" algn="l" defTabSz="914400" rtl="0" eaLnBrk="1" fontAlgn="auto" latinLnBrk="0" hangingPunct="1">
              <a:lnSpc>
                <a:spcPct val="100000"/>
              </a:lnSpc>
              <a:spcBef>
                <a:spcPts val="0"/>
              </a:spcBef>
              <a:spcAft>
                <a:spcPts val="0"/>
              </a:spcAft>
              <a:buClrTx/>
              <a:buSzTx/>
              <a:buFontTx/>
              <a:buNone/>
              <a:tabLst/>
              <a:defRPr/>
            </a:pPr>
            <a:r>
              <a:rPr lang="en-GB" b="0" baseline="0" dirty="0"/>
              <a:t>And the </a:t>
            </a:r>
            <a:r>
              <a:rPr lang="en-GB" b="1" baseline="0" dirty="0"/>
              <a:t>positively</a:t>
            </a:r>
            <a:r>
              <a:rPr lang="en-GB" b="0" baseline="0" dirty="0"/>
              <a:t> charged </a:t>
            </a:r>
            <a:r>
              <a:rPr lang="en-GB" b="1" baseline="0" dirty="0"/>
              <a:t>CATIONS</a:t>
            </a:r>
            <a:r>
              <a:rPr lang="en-GB" b="0" baseline="0" dirty="0"/>
              <a:t> will move to the </a:t>
            </a:r>
            <a:r>
              <a:rPr lang="en-GB" b="1" baseline="0" dirty="0"/>
              <a:t>negative CATHODE.</a:t>
            </a:r>
          </a:p>
          <a:p>
            <a:pPr marL="0" marR="0" indent="0" algn="l" defTabSz="914400" rtl="0" eaLnBrk="1" fontAlgn="auto" latinLnBrk="0" hangingPunct="1">
              <a:lnSpc>
                <a:spcPct val="100000"/>
              </a:lnSpc>
              <a:spcBef>
                <a:spcPts val="0"/>
              </a:spcBef>
              <a:spcAft>
                <a:spcPts val="0"/>
              </a:spcAft>
              <a:buClrTx/>
              <a:buSzTx/>
              <a:buFontTx/>
              <a:buNone/>
              <a:tabLst/>
              <a:defRPr/>
            </a:pPr>
            <a:r>
              <a:rPr lang="en-GB" b="0" baseline="0" dirty="0"/>
              <a:t>For example, when Sodium Chloride is added to water it dissociates into a </a:t>
            </a:r>
            <a:r>
              <a:rPr lang="en-GB" b="1" baseline="0" dirty="0"/>
              <a:t>Na</a:t>
            </a:r>
            <a:r>
              <a:rPr lang="en-GB" b="1" baseline="30000" dirty="0"/>
              <a:t>+</a:t>
            </a:r>
            <a:r>
              <a:rPr lang="en-GB" b="0" baseline="0" dirty="0"/>
              <a:t> Cation and a </a:t>
            </a:r>
            <a:r>
              <a:rPr lang="en-GB" b="1" baseline="0" dirty="0"/>
              <a:t>Cl</a:t>
            </a:r>
            <a:r>
              <a:rPr lang="en-GB" b="1" baseline="30000" dirty="0"/>
              <a:t>-</a:t>
            </a:r>
            <a:r>
              <a:rPr lang="en-GB" b="0" baseline="0" dirty="0"/>
              <a:t> Anion.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21</a:t>
            </a:fld>
            <a:endParaRPr lang="en-US" dirty="0"/>
          </a:p>
        </p:txBody>
      </p:sp>
    </p:spTree>
    <p:extLst>
      <p:ext uri="{BB962C8B-B14F-4D97-AF65-F5344CB8AC3E}">
        <p14:creationId xmlns:p14="http://schemas.microsoft.com/office/powerpoint/2010/main" val="21377815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Most</a:t>
            </a:r>
            <a:r>
              <a:rPr lang="en-GB" baseline="0" dirty="0"/>
              <a:t> of the “radicals” used in </a:t>
            </a:r>
            <a:r>
              <a:rPr lang="en-GB" b="1" baseline="0" dirty="0"/>
              <a:t>inorganic chemistry </a:t>
            </a:r>
            <a:r>
              <a:rPr lang="en-GB" baseline="0" dirty="0"/>
              <a:t>are listed above. All of these radicals possess a negative charge(s) and are therefore </a:t>
            </a:r>
            <a:r>
              <a:rPr lang="en-GB" b="1" baseline="0" dirty="0"/>
              <a:t>anions.</a:t>
            </a:r>
          </a:p>
          <a:p>
            <a:r>
              <a:rPr lang="en-GB" b="0" baseline="0" dirty="0"/>
              <a:t>Metals tend to be cations as in the case of Sodium for example which is Na+.</a:t>
            </a:r>
            <a:r>
              <a:rPr lang="en-GB" sz="1200" b="0" i="0" kern="1200" dirty="0">
                <a:solidFill>
                  <a:schemeClr val="tx1"/>
                </a:solidFill>
                <a:latin typeface="+mn-lt"/>
                <a:ea typeface="+mn-ea"/>
                <a:cs typeface="+mn-cs"/>
              </a:rPr>
              <a:t> The formula for S</a:t>
            </a:r>
            <a:r>
              <a:rPr lang="en-GB" sz="1200" b="1" i="0" kern="1200" dirty="0">
                <a:solidFill>
                  <a:schemeClr val="tx1"/>
                </a:solidFill>
                <a:latin typeface="+mn-lt"/>
                <a:ea typeface="+mn-ea"/>
                <a:cs typeface="+mn-cs"/>
              </a:rPr>
              <a:t>odium Sulphite</a:t>
            </a:r>
            <a:r>
              <a:rPr lang="en-GB" sz="1200" b="0" i="0" kern="1200" dirty="0">
                <a:solidFill>
                  <a:schemeClr val="tx1"/>
                </a:solidFill>
                <a:latin typeface="+mn-lt"/>
                <a:ea typeface="+mn-ea"/>
                <a:cs typeface="+mn-cs"/>
              </a:rPr>
              <a:t>, for example is </a:t>
            </a:r>
            <a:r>
              <a:rPr lang="en-GB" sz="1200" b="1" i="0" kern="1200" dirty="0">
                <a:solidFill>
                  <a:schemeClr val="tx1"/>
                </a:solidFill>
                <a:latin typeface="+mn-lt"/>
                <a:ea typeface="+mn-ea"/>
                <a:cs typeface="+mn-cs"/>
              </a:rPr>
              <a:t>Na</a:t>
            </a:r>
            <a:r>
              <a:rPr lang="en-GB" sz="1200" b="1" i="0" kern="1200" baseline="-25000" dirty="0">
                <a:solidFill>
                  <a:schemeClr val="tx1"/>
                </a:solidFill>
                <a:latin typeface="+mn-lt"/>
                <a:ea typeface="+mn-ea"/>
                <a:cs typeface="+mn-cs"/>
              </a:rPr>
              <a:t>2</a:t>
            </a:r>
            <a:r>
              <a:rPr lang="en-GB" sz="1200" b="1" i="0" kern="1200" dirty="0">
                <a:solidFill>
                  <a:schemeClr val="tx1"/>
                </a:solidFill>
                <a:latin typeface="+mn-lt"/>
                <a:ea typeface="+mn-ea"/>
                <a:cs typeface="+mn-cs"/>
              </a:rPr>
              <a:t>SO</a:t>
            </a:r>
            <a:r>
              <a:rPr lang="en-GB" sz="1200" b="1" i="0" kern="1200" baseline="-25000" dirty="0">
                <a:solidFill>
                  <a:schemeClr val="tx1"/>
                </a:solidFill>
                <a:latin typeface="+mn-lt"/>
                <a:ea typeface="+mn-ea"/>
                <a:cs typeface="+mn-cs"/>
              </a:rPr>
              <a:t>3</a:t>
            </a:r>
            <a:r>
              <a:rPr lang="en-GB" sz="1200" b="0" i="0" kern="1200" baseline="0" dirty="0">
                <a:solidFill>
                  <a:schemeClr val="tx1"/>
                </a:solidFill>
                <a:latin typeface="+mn-lt"/>
                <a:ea typeface="+mn-ea"/>
                <a:cs typeface="+mn-cs"/>
              </a:rPr>
              <a:t>. Here</a:t>
            </a:r>
            <a:r>
              <a:rPr lang="en-GB" sz="1200" b="0" i="0" kern="1200" dirty="0">
                <a:solidFill>
                  <a:schemeClr val="tx1"/>
                </a:solidFill>
                <a:latin typeface="+mn-lt"/>
                <a:ea typeface="+mn-ea"/>
                <a:cs typeface="+mn-cs"/>
              </a:rPr>
              <a:t> the cation is </a:t>
            </a:r>
            <a:r>
              <a:rPr lang="en-GB" sz="1200" b="1" i="0" kern="1200" dirty="0">
                <a:solidFill>
                  <a:schemeClr val="tx1"/>
                </a:solidFill>
                <a:latin typeface="+mn-lt"/>
                <a:ea typeface="+mn-ea"/>
                <a:cs typeface="+mn-cs"/>
              </a:rPr>
              <a:t>Sodium</a:t>
            </a:r>
            <a:r>
              <a:rPr lang="en-GB" sz="1200" b="0" i="0" kern="1200" dirty="0">
                <a:solidFill>
                  <a:schemeClr val="tx1"/>
                </a:solidFill>
                <a:latin typeface="+mn-lt"/>
                <a:ea typeface="+mn-ea"/>
                <a:cs typeface="+mn-cs"/>
              </a:rPr>
              <a:t>, or Na</a:t>
            </a:r>
            <a:r>
              <a:rPr lang="en-GB" sz="1200" b="0" i="0" kern="1200" baseline="30000" dirty="0">
                <a:solidFill>
                  <a:schemeClr val="tx1"/>
                </a:solidFill>
                <a:latin typeface="+mn-lt"/>
                <a:ea typeface="+mn-ea"/>
                <a:cs typeface="+mn-cs"/>
              </a:rPr>
              <a:t>+</a:t>
            </a:r>
            <a:r>
              <a:rPr lang="en-GB" sz="1200" b="0" i="0" kern="1200" dirty="0">
                <a:solidFill>
                  <a:schemeClr val="tx1"/>
                </a:solidFill>
                <a:latin typeface="+mn-lt"/>
                <a:ea typeface="+mn-ea"/>
                <a:cs typeface="+mn-cs"/>
              </a:rPr>
              <a:t>, and that the anion is the </a:t>
            </a:r>
            <a:r>
              <a:rPr lang="en-GB" sz="1200" b="1" i="0" kern="1200" dirty="0">
                <a:solidFill>
                  <a:schemeClr val="tx1"/>
                </a:solidFill>
                <a:latin typeface="+mn-lt"/>
                <a:ea typeface="+mn-ea"/>
                <a:cs typeface="+mn-cs"/>
              </a:rPr>
              <a:t>Sulphite</a:t>
            </a:r>
            <a:r>
              <a:rPr lang="en-GB" sz="1200" b="0" i="0" kern="1200" dirty="0">
                <a:solidFill>
                  <a:schemeClr val="tx1"/>
                </a:solidFill>
                <a:latin typeface="+mn-lt"/>
                <a:ea typeface="+mn-ea"/>
                <a:cs typeface="+mn-cs"/>
              </a:rPr>
              <a:t> ion (SO</a:t>
            </a:r>
            <a:r>
              <a:rPr lang="en-GB" sz="1200" b="0" i="0" kern="1200" baseline="-25000" dirty="0">
                <a:solidFill>
                  <a:schemeClr val="tx1"/>
                </a:solidFill>
                <a:latin typeface="+mn-lt"/>
                <a:ea typeface="+mn-ea"/>
                <a:cs typeface="+mn-cs"/>
              </a:rPr>
              <a:t>3</a:t>
            </a:r>
            <a:r>
              <a:rPr lang="en-GB" sz="1200" b="0" i="0" kern="1200" baseline="30000" dirty="0">
                <a:solidFill>
                  <a:schemeClr val="tx1"/>
                </a:solidFill>
                <a:latin typeface="+mn-lt"/>
                <a:ea typeface="+mn-ea"/>
                <a:cs typeface="+mn-cs"/>
              </a:rPr>
              <a:t>2−</a:t>
            </a:r>
            <a:r>
              <a:rPr lang="en-GB" sz="1200" b="0" i="0" kern="1200" dirty="0">
                <a:solidFill>
                  <a:schemeClr val="tx1"/>
                </a:solidFill>
                <a:latin typeface="+mn-lt"/>
                <a:ea typeface="+mn-ea"/>
                <a:cs typeface="+mn-cs"/>
              </a:rPr>
              <a:t>). The</a:t>
            </a:r>
            <a:r>
              <a:rPr lang="en-GB" sz="1200" b="0" i="0" kern="1200" baseline="0" dirty="0">
                <a:solidFill>
                  <a:schemeClr val="tx1"/>
                </a:solidFill>
                <a:latin typeface="+mn-lt"/>
                <a:ea typeface="+mn-ea"/>
                <a:cs typeface="+mn-cs"/>
              </a:rPr>
              <a:t> subscript number 2 following the Na is due to the fact that two Sodium ions are needed to balance with one Sulphite ion. </a:t>
            </a:r>
            <a:r>
              <a:rPr lang="en-GB" sz="1200" b="0" i="0" kern="1200" dirty="0">
                <a:solidFill>
                  <a:schemeClr val="tx1"/>
                </a:solidFill>
                <a:latin typeface="+mn-lt"/>
                <a:ea typeface="+mn-ea"/>
                <a:cs typeface="+mn-cs"/>
              </a:rPr>
              <a:t>If the given formula is </a:t>
            </a:r>
            <a:r>
              <a:rPr lang="en-GB" sz="1200" b="1" i="0" kern="1200" dirty="0">
                <a:solidFill>
                  <a:schemeClr val="tx1"/>
                </a:solidFill>
                <a:latin typeface="+mn-lt"/>
                <a:ea typeface="+mn-ea"/>
                <a:cs typeface="+mn-cs"/>
              </a:rPr>
              <a:t>Ca(OH)</a:t>
            </a:r>
            <a:r>
              <a:rPr lang="en-GB" sz="1200" b="1" i="0" kern="1200" baseline="-25000" dirty="0">
                <a:solidFill>
                  <a:schemeClr val="tx1"/>
                </a:solidFill>
                <a:latin typeface="+mn-lt"/>
                <a:ea typeface="+mn-ea"/>
                <a:cs typeface="+mn-cs"/>
              </a:rPr>
              <a:t>2</a:t>
            </a:r>
            <a:r>
              <a:rPr lang="en-GB" sz="1200" b="0" i="0" kern="1200" dirty="0">
                <a:solidFill>
                  <a:schemeClr val="tx1"/>
                </a:solidFill>
                <a:latin typeface="+mn-lt"/>
                <a:ea typeface="+mn-ea"/>
                <a:cs typeface="+mn-cs"/>
              </a:rPr>
              <a:t>, it can be seen that OH</a:t>
            </a:r>
            <a:r>
              <a:rPr lang="en-GB" sz="1200" b="0" i="0" kern="1200" baseline="30000" dirty="0">
                <a:solidFill>
                  <a:schemeClr val="tx1"/>
                </a:solidFill>
                <a:latin typeface="+mn-lt"/>
                <a:ea typeface="+mn-ea"/>
                <a:cs typeface="+mn-cs"/>
              </a:rPr>
              <a:t>−</a:t>
            </a:r>
            <a:r>
              <a:rPr lang="en-GB" sz="1200" b="0" i="0" kern="1200" dirty="0">
                <a:solidFill>
                  <a:schemeClr val="tx1"/>
                </a:solidFill>
                <a:latin typeface="+mn-lt"/>
                <a:ea typeface="+mn-ea"/>
                <a:cs typeface="+mn-cs"/>
              </a:rPr>
              <a:t> is the Hydroxide ion. Since the charge on the Calcium ion is 2+, it makes sense there must be two OH</a:t>
            </a:r>
            <a:r>
              <a:rPr lang="en-GB" sz="1200" b="0" i="0" kern="1200" baseline="30000" dirty="0">
                <a:solidFill>
                  <a:schemeClr val="tx1"/>
                </a:solidFill>
                <a:latin typeface="+mn-lt"/>
                <a:ea typeface="+mn-ea"/>
                <a:cs typeface="+mn-cs"/>
              </a:rPr>
              <a:t>−</a:t>
            </a:r>
            <a:r>
              <a:rPr lang="en-GB" sz="1200" b="0" i="0" kern="1200" dirty="0">
                <a:solidFill>
                  <a:schemeClr val="tx1"/>
                </a:solidFill>
                <a:latin typeface="+mn-lt"/>
                <a:ea typeface="+mn-ea"/>
                <a:cs typeface="+mn-cs"/>
              </a:rPr>
              <a:t> ions to balance the charge. Therefore, the name of the compound is </a:t>
            </a:r>
            <a:r>
              <a:rPr lang="en-GB" sz="1200" b="1" i="0" kern="1200" dirty="0">
                <a:solidFill>
                  <a:schemeClr val="tx1"/>
                </a:solidFill>
                <a:latin typeface="+mn-lt"/>
                <a:ea typeface="+mn-ea"/>
                <a:cs typeface="+mn-cs"/>
              </a:rPr>
              <a:t>Calcium Hydroxide </a:t>
            </a:r>
            <a:r>
              <a:rPr lang="en-GB" sz="1200" b="0" i="0" kern="1200" dirty="0">
                <a:solidFill>
                  <a:schemeClr val="tx1"/>
                </a:solidFill>
                <a:latin typeface="+mn-lt"/>
                <a:ea typeface="+mn-ea"/>
                <a:cs typeface="+mn-cs"/>
              </a:rPr>
              <a:t>(slaked</a:t>
            </a:r>
            <a:r>
              <a:rPr lang="en-GB" sz="1200" b="0" i="0" kern="1200" baseline="0" dirty="0">
                <a:solidFill>
                  <a:schemeClr val="tx1"/>
                </a:solidFill>
                <a:latin typeface="+mn-lt"/>
                <a:ea typeface="+mn-ea"/>
                <a:cs typeface="+mn-cs"/>
              </a:rPr>
              <a:t> Lime)</a:t>
            </a:r>
            <a:r>
              <a:rPr lang="en-GB" sz="1200" b="0" i="0" kern="1200" dirty="0">
                <a:solidFill>
                  <a:schemeClr val="tx1"/>
                </a:solidFill>
                <a:latin typeface="+mn-lt"/>
                <a:ea typeface="+mn-ea"/>
                <a:cs typeface="+mn-cs"/>
              </a:rPr>
              <a:t>.</a:t>
            </a:r>
          </a:p>
          <a:p>
            <a:r>
              <a:rPr lang="en-GB" sz="1200" b="0" i="0" kern="1200" dirty="0">
                <a:solidFill>
                  <a:schemeClr val="tx1"/>
                </a:solidFill>
                <a:latin typeface="+mn-lt"/>
                <a:ea typeface="+mn-ea"/>
                <a:cs typeface="+mn-cs"/>
              </a:rPr>
              <a:t>NOTE! The Bisulphate radical contains hydrogen and many chemists prefer to refer</a:t>
            </a:r>
            <a:r>
              <a:rPr lang="en-GB" sz="1200" b="0" i="0" kern="1200" baseline="0" dirty="0">
                <a:solidFill>
                  <a:schemeClr val="tx1"/>
                </a:solidFill>
                <a:latin typeface="+mn-lt"/>
                <a:ea typeface="+mn-ea"/>
                <a:cs typeface="+mn-cs"/>
              </a:rPr>
              <a:t> to this radicals as “hydrogen sulphate” as it is a better indication that the formula contains “H”. Similarly the Bicarbonate radical is often referred to as “hydrogen carbonate” for the same reason.</a:t>
            </a:r>
            <a:endParaRPr lang="en-GB" sz="1200" b="0" i="0" kern="1200" dirty="0">
              <a:solidFill>
                <a:schemeClr val="tx1"/>
              </a:solidFill>
              <a:latin typeface="+mn-lt"/>
              <a:ea typeface="+mn-ea"/>
              <a:cs typeface="+mn-cs"/>
            </a:endParaRPr>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22</a:t>
            </a:fld>
            <a:endParaRPr lang="en-US" dirty="0"/>
          </a:p>
        </p:txBody>
      </p:sp>
    </p:spTree>
    <p:extLst>
      <p:ext uri="{BB962C8B-B14F-4D97-AF65-F5344CB8AC3E}">
        <p14:creationId xmlns:p14="http://schemas.microsoft.com/office/powerpoint/2010/main" val="38275229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baseline="0" dirty="0"/>
              <a:t>Metals tend to form </a:t>
            </a:r>
            <a:r>
              <a:rPr lang="en-GB" b="1" baseline="0" dirty="0"/>
              <a:t>cations</a:t>
            </a:r>
            <a:r>
              <a:rPr lang="en-GB" b="0" baseline="0" dirty="0"/>
              <a:t> as they loose atoms from their outermost shells. The common exceptions to this rule are Hydrogen and Ammonia which are included in the above table. The resultant positive charge (i.e. 1</a:t>
            </a:r>
            <a:r>
              <a:rPr lang="en-GB" b="0" baseline="30000" dirty="0"/>
              <a:t>+</a:t>
            </a:r>
            <a:r>
              <a:rPr lang="en-GB" b="0" baseline="0" dirty="0"/>
              <a:t>, 2</a:t>
            </a:r>
            <a:r>
              <a:rPr lang="en-GB" b="0" baseline="30000" dirty="0"/>
              <a:t>+</a:t>
            </a:r>
            <a:r>
              <a:rPr lang="en-GB" b="0" baseline="0" dirty="0"/>
              <a:t>, 3</a:t>
            </a:r>
            <a:r>
              <a:rPr lang="en-GB" b="0" baseline="30000" dirty="0"/>
              <a:t>+</a:t>
            </a:r>
            <a:r>
              <a:rPr lang="en-GB" b="0" baseline="0" dirty="0"/>
              <a:t> or 4</a:t>
            </a:r>
            <a:r>
              <a:rPr lang="en-GB" b="0" baseline="30000" dirty="0"/>
              <a:t>+</a:t>
            </a:r>
            <a:r>
              <a:rPr lang="en-GB" b="0" baseline="0" dirty="0"/>
              <a:t>) depends on the number of atoms each of the above elements needs to loose to form an ion. Some metals can form two (or more) cations, for example: Copper, Gold, Lead, Iron and Chromium. Note the change of the chemical name to reflect this change from </a:t>
            </a:r>
            <a:r>
              <a:rPr lang="en-GB" b="1" baseline="0" dirty="0"/>
              <a:t>OUS to IC</a:t>
            </a:r>
            <a:r>
              <a:rPr lang="en-GB" b="0" baseline="0" dirty="0"/>
              <a:t>.</a:t>
            </a:r>
            <a:endParaRPr lang="en-GB" sz="1200" b="0" i="0" kern="1200" dirty="0">
              <a:solidFill>
                <a:schemeClr val="tx1"/>
              </a:solidFill>
              <a:latin typeface="+mn-lt"/>
              <a:ea typeface="+mn-ea"/>
              <a:cs typeface="+mn-cs"/>
            </a:endParaRPr>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23</a:t>
            </a:fld>
            <a:endParaRPr lang="en-US" dirty="0"/>
          </a:p>
        </p:txBody>
      </p:sp>
    </p:spTree>
    <p:extLst>
      <p:ext uri="{BB962C8B-B14F-4D97-AF65-F5344CB8AC3E}">
        <p14:creationId xmlns:p14="http://schemas.microsoft.com/office/powerpoint/2010/main" val="38275229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24</a:t>
            </a:fld>
            <a:endParaRPr lang="en-US" dirty="0"/>
          </a:p>
        </p:txBody>
      </p:sp>
    </p:spTree>
    <p:extLst>
      <p:ext uri="{BB962C8B-B14F-4D97-AF65-F5344CB8AC3E}">
        <p14:creationId xmlns:p14="http://schemas.microsoft.com/office/powerpoint/2010/main" val="3712356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Many of the first names are metals often</a:t>
            </a:r>
            <a:r>
              <a:rPr lang="en-GB" baseline="0" dirty="0"/>
              <a:t> followed by a second named radical. Other examples include:</a:t>
            </a:r>
          </a:p>
          <a:p>
            <a:r>
              <a:rPr lang="en-GB" baseline="0" dirty="0"/>
              <a:t>Potassium Chloride (KCL)</a:t>
            </a:r>
          </a:p>
          <a:p>
            <a:r>
              <a:rPr lang="en-GB" baseline="0" dirty="0"/>
              <a:t>Carbon Disulphide (CS</a:t>
            </a:r>
            <a:r>
              <a:rPr lang="en-GB" baseline="-25000" dirty="0"/>
              <a:t>2</a:t>
            </a:r>
            <a:r>
              <a:rPr lang="en-GB" baseline="0" dirty="0"/>
              <a:t>)</a:t>
            </a:r>
          </a:p>
          <a:p>
            <a:r>
              <a:rPr lang="en-GB" baseline="0" dirty="0"/>
              <a:t>Sulphur Trioxide (SO</a:t>
            </a:r>
            <a:r>
              <a:rPr lang="en-GB" baseline="-25000" dirty="0"/>
              <a:t>3</a:t>
            </a:r>
            <a:r>
              <a:rPr lang="en-GB" baseline="0" dirty="0"/>
              <a:t>)</a:t>
            </a:r>
          </a:p>
          <a:p>
            <a:r>
              <a:rPr lang="en-GB" baseline="0" dirty="0"/>
              <a:t>Carbon Tetrachloride (CCl</a:t>
            </a:r>
            <a:r>
              <a:rPr lang="en-GB" baseline="-25000" dirty="0"/>
              <a:t>4</a:t>
            </a:r>
            <a:r>
              <a:rPr lang="en-GB" baseline="0" dirty="0"/>
              <a:t>)</a:t>
            </a:r>
          </a:p>
          <a:p>
            <a:r>
              <a:rPr lang="en-GB" baseline="0" dirty="0"/>
              <a:t>Phosphorous Pentoxide (P</a:t>
            </a:r>
            <a:r>
              <a:rPr lang="en-GB" baseline="-25000" dirty="0"/>
              <a:t>2</a:t>
            </a:r>
            <a:r>
              <a:rPr lang="en-GB" baseline="0" dirty="0"/>
              <a:t>O</a:t>
            </a:r>
            <a:r>
              <a:rPr lang="en-GB" baseline="-25000" dirty="0"/>
              <a:t>5</a:t>
            </a:r>
            <a:r>
              <a:rPr lang="en-GB" baseline="0" dirty="0"/>
              <a:t>)</a:t>
            </a: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25</a:t>
            </a:fld>
            <a:endParaRPr lang="en-US" dirty="0"/>
          </a:p>
        </p:txBody>
      </p:sp>
    </p:spTree>
    <p:extLst>
      <p:ext uri="{BB962C8B-B14F-4D97-AF65-F5344CB8AC3E}">
        <p14:creationId xmlns:p14="http://schemas.microsoft.com/office/powerpoint/2010/main" val="10357741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(diagrammatic) slide above shows the differences between the </a:t>
            </a:r>
            <a:r>
              <a:rPr lang="en-GB" b="1" dirty="0"/>
              <a:t>anhydrides</a:t>
            </a:r>
            <a:r>
              <a:rPr lang="en-GB" dirty="0"/>
              <a:t> (dry and without water added) and the hydrides for three commonly found compounds. The truly </a:t>
            </a:r>
            <a:r>
              <a:rPr lang="en-GB" b="1" dirty="0"/>
              <a:t>anhydrous</a:t>
            </a:r>
            <a:r>
              <a:rPr lang="en-GB" dirty="0"/>
              <a:t> form of copper sulphate (CuSO</a:t>
            </a:r>
            <a:r>
              <a:rPr lang="en-GB" baseline="-25000" dirty="0"/>
              <a:t>4</a:t>
            </a:r>
            <a:r>
              <a:rPr lang="en-GB" dirty="0"/>
              <a:t>) has</a:t>
            </a:r>
            <a:r>
              <a:rPr lang="en-GB" baseline="0" dirty="0"/>
              <a:t> no water in it at all, but commercial “dry” copper sulphate has about 2% water attached. Copper sulphate crystals (which take on the bright blue  appearance) contain about </a:t>
            </a:r>
            <a:r>
              <a:rPr lang="en-GB" b="1" baseline="0" dirty="0"/>
              <a:t>36%</a:t>
            </a:r>
            <a:r>
              <a:rPr lang="en-GB" baseline="0" dirty="0"/>
              <a:t> water by mass as this relates to the attached 5H</a:t>
            </a:r>
            <a:r>
              <a:rPr lang="en-GB" baseline="-25000" dirty="0"/>
              <a:t>2</a:t>
            </a:r>
            <a:r>
              <a:rPr lang="en-GB" baseline="0" dirty="0"/>
              <a:t>O </a:t>
            </a:r>
            <a:r>
              <a:rPr lang="en-GB" baseline="0" dirty="0">
                <a:solidFill>
                  <a:srgbClr val="F4511E"/>
                </a:solidFill>
              </a:rPr>
              <a:t>(</a:t>
            </a:r>
            <a:r>
              <a:rPr lang="en-GB" b="1" baseline="0" dirty="0">
                <a:solidFill>
                  <a:srgbClr val="F4511E"/>
                </a:solidFill>
              </a:rPr>
              <a:t>Decahydrate</a:t>
            </a:r>
            <a:r>
              <a:rPr lang="en-GB" baseline="0" dirty="0"/>
              <a:t>) included in the chemical formula. </a:t>
            </a:r>
          </a:p>
          <a:p>
            <a:endParaRPr lang="en-GB" baseline="0" dirty="0"/>
          </a:p>
          <a:p>
            <a:r>
              <a:rPr lang="en-GB" baseline="0" dirty="0"/>
              <a:t>Similarly the percentage water can be calculated for the </a:t>
            </a:r>
            <a:r>
              <a:rPr lang="en-GB" b="1" baseline="0" dirty="0">
                <a:solidFill>
                  <a:srgbClr val="FF0000"/>
                </a:solidFill>
              </a:rPr>
              <a:t>Decahydrate</a:t>
            </a:r>
            <a:r>
              <a:rPr lang="en-GB" baseline="0" dirty="0">
                <a:solidFill>
                  <a:srgbClr val="FF0000"/>
                </a:solidFill>
              </a:rPr>
              <a:t> (Na</a:t>
            </a:r>
            <a:r>
              <a:rPr lang="en-GB" baseline="-25000" dirty="0">
                <a:solidFill>
                  <a:srgbClr val="FF0000"/>
                </a:solidFill>
              </a:rPr>
              <a:t>2</a:t>
            </a:r>
            <a:r>
              <a:rPr lang="en-GB" baseline="0" dirty="0">
                <a:solidFill>
                  <a:srgbClr val="FF0000"/>
                </a:solidFill>
              </a:rPr>
              <a:t>CO</a:t>
            </a:r>
            <a:r>
              <a:rPr lang="en-GB" baseline="-25000" dirty="0">
                <a:solidFill>
                  <a:srgbClr val="FF0000"/>
                </a:solidFill>
              </a:rPr>
              <a:t>3</a:t>
            </a:r>
            <a:r>
              <a:rPr lang="en-GB" baseline="0" dirty="0">
                <a:solidFill>
                  <a:srgbClr val="FF0000"/>
                </a:solidFill>
              </a:rPr>
              <a:t>.10H</a:t>
            </a:r>
            <a:r>
              <a:rPr lang="en-GB" baseline="-25000" dirty="0">
                <a:solidFill>
                  <a:srgbClr val="FF0000"/>
                </a:solidFill>
              </a:rPr>
              <a:t>2</a:t>
            </a:r>
            <a:r>
              <a:rPr lang="en-GB" baseline="0" dirty="0">
                <a:solidFill>
                  <a:srgbClr val="FF0000"/>
                </a:solidFill>
              </a:rPr>
              <a:t>O) which will contain an even greater proportion of water, and this is one of the reasons why sodium salts are used, both domestically and industrially, because of their high solubility values.</a:t>
            </a:r>
          </a:p>
          <a:p>
            <a:endParaRPr lang="en-GB" baseline="0" dirty="0">
              <a:solidFill>
                <a:srgbClr val="FF0000"/>
              </a:solidFill>
            </a:endParaRPr>
          </a:p>
          <a:p>
            <a:r>
              <a:rPr lang="en-GB" baseline="0" dirty="0">
                <a:solidFill>
                  <a:srgbClr val="FF0000"/>
                </a:solidFill>
              </a:rPr>
              <a:t>Note: The high solubility of sodium carbonate causes a problem in Cyanide electroplating baths as it is difficult to remove by the conventional cooling process. This is why </a:t>
            </a:r>
            <a:r>
              <a:rPr lang="en-GB" b="1" baseline="0" dirty="0">
                <a:solidFill>
                  <a:srgbClr val="FF0000"/>
                </a:solidFill>
              </a:rPr>
              <a:t>potassium salts </a:t>
            </a:r>
            <a:r>
              <a:rPr lang="en-GB" baseline="0" dirty="0">
                <a:solidFill>
                  <a:srgbClr val="FF0000"/>
                </a:solidFill>
              </a:rPr>
              <a:t>tend to be used rather than sodium salts as they have less solubility in water. As the above slide shows the hydrated potassium carbonate has the formula: </a:t>
            </a:r>
            <a:r>
              <a:rPr lang="en-GB" b="1" baseline="0" dirty="0">
                <a:solidFill>
                  <a:srgbClr val="FF0000"/>
                </a:solidFill>
              </a:rPr>
              <a:t>K</a:t>
            </a:r>
            <a:r>
              <a:rPr lang="en-GB" b="1" baseline="-25000" dirty="0">
                <a:solidFill>
                  <a:srgbClr val="FF0000"/>
                </a:solidFill>
              </a:rPr>
              <a:t>2</a:t>
            </a:r>
            <a:r>
              <a:rPr lang="en-GB" b="1" baseline="0" dirty="0">
                <a:solidFill>
                  <a:srgbClr val="FF0000"/>
                </a:solidFill>
              </a:rPr>
              <a:t>CO3.1.5H</a:t>
            </a:r>
            <a:r>
              <a:rPr lang="en-GB" b="1" baseline="-25000" dirty="0">
                <a:solidFill>
                  <a:srgbClr val="FF0000"/>
                </a:solidFill>
              </a:rPr>
              <a:t>2</a:t>
            </a:r>
            <a:r>
              <a:rPr lang="en-GB" b="1" baseline="0" dirty="0">
                <a:solidFill>
                  <a:srgbClr val="FF0000"/>
                </a:solidFill>
              </a:rPr>
              <a:t>O. with only 1.5 H</a:t>
            </a:r>
            <a:r>
              <a:rPr lang="en-GB" b="1" baseline="-25000" dirty="0">
                <a:solidFill>
                  <a:srgbClr val="FF0000"/>
                </a:solidFill>
              </a:rPr>
              <a:t>2</a:t>
            </a:r>
            <a:r>
              <a:rPr lang="en-GB" b="1" baseline="0" dirty="0">
                <a:solidFill>
                  <a:srgbClr val="FF0000"/>
                </a:solidFill>
              </a:rPr>
              <a:t>O’s attached.</a:t>
            </a:r>
            <a:endParaRPr lang="en-GB" b="1" dirty="0">
              <a:solidFill>
                <a:srgbClr val="FF0000"/>
              </a:solidFill>
            </a:endParaRPr>
          </a:p>
        </p:txBody>
      </p:sp>
      <p:sp>
        <p:nvSpPr>
          <p:cNvPr id="4" name="Slide Number Placeholder 3"/>
          <p:cNvSpPr>
            <a:spLocks noGrp="1"/>
          </p:cNvSpPr>
          <p:nvPr>
            <p:ph type="sldNum" sz="quarter" idx="10"/>
          </p:nvPr>
        </p:nvSpPr>
        <p:spPr/>
        <p:txBody>
          <a:bodyPr/>
          <a:lstStyle/>
          <a:p>
            <a:fld id="{93737830-1592-42B1-9C40-0C9F69F41AD2}" type="slidenum">
              <a:rPr lang="en-US" smtClean="0"/>
              <a:pPr/>
              <a:t>26</a:t>
            </a:fld>
            <a:endParaRPr lang="en-US" dirty="0"/>
          </a:p>
        </p:txBody>
      </p:sp>
    </p:spTree>
    <p:extLst>
      <p:ext uri="{BB962C8B-B14F-4D97-AF65-F5344CB8AC3E}">
        <p14:creationId xmlns:p14="http://schemas.microsoft.com/office/powerpoint/2010/main" val="23294675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Cyanide</a:t>
            </a:r>
            <a:r>
              <a:rPr lang="en-GB" baseline="0" dirty="0"/>
              <a:t> is used extensively in industry due to its strongly bonded condition and its ability to combine with other substances to form stable compounds. Many chemists consider it to be a “</a:t>
            </a:r>
            <a:r>
              <a:rPr lang="en-GB" b="1" baseline="0" dirty="0"/>
              <a:t>pseudo halogen</a:t>
            </a:r>
            <a:r>
              <a:rPr lang="en-GB" baseline="0" dirty="0"/>
              <a:t>” as it behaves in a similar manner. It is the stability of this compound which poses its toxic risk, as its reaction with an acid will release HCN or hydrocyanic gas. Hydrocyanic gas is quickly absorbed into the blood stream and attaches itself to the haemoglobin in the red blood corpuscles. This prevents the transportation of oxygen</a:t>
            </a:r>
          </a:p>
          <a:p>
            <a:r>
              <a:rPr lang="en-GB" dirty="0"/>
              <a:t>in the bodies circulation system</a:t>
            </a:r>
            <a:r>
              <a:rPr lang="en-GB" baseline="0" dirty="0"/>
              <a:t> which, in effect, results in suffocation. The modern antidote for cyanide poisoning is to administer oxygen to the patient as soon as possible to mitigate against oxygen depletion</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27</a:t>
            </a:fld>
            <a:endParaRPr lang="en-US" dirty="0"/>
          </a:p>
        </p:txBody>
      </p:sp>
    </p:spTree>
    <p:extLst>
      <p:ext uri="{BB962C8B-B14F-4D97-AF65-F5344CB8AC3E}">
        <p14:creationId xmlns:p14="http://schemas.microsoft.com/office/powerpoint/2010/main" val="27637896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28</a:t>
            </a:fld>
            <a:endParaRPr lang="en-US" dirty="0"/>
          </a:p>
        </p:txBody>
      </p:sp>
    </p:spTree>
    <p:extLst>
      <p:ext uri="{BB962C8B-B14F-4D97-AF65-F5344CB8AC3E}">
        <p14:creationId xmlns:p14="http://schemas.microsoft.com/office/powerpoint/2010/main" val="34899438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29</a:t>
            </a:fld>
            <a:endParaRPr lang="en-US" dirty="0"/>
          </a:p>
        </p:txBody>
      </p:sp>
    </p:spTree>
    <p:extLst>
      <p:ext uri="{BB962C8B-B14F-4D97-AF65-F5344CB8AC3E}">
        <p14:creationId xmlns:p14="http://schemas.microsoft.com/office/powerpoint/2010/main" val="4950198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arrow (→) means yields. The reactants are a substance that undergoes a change in a chemical reaction (the left side of the arrow). The products are a substance that is formed as a result of a chemical reaction (the right side of the arrow). The chemical equation is like a mathematical equation where both sides must be equal. It is important to remember that mass cannot be created or destroyed. Therefore, we must </a:t>
            </a:r>
            <a:r>
              <a:rPr lang="en-GB" b="1" dirty="0"/>
              <a:t>balance </a:t>
            </a:r>
            <a:r>
              <a:rPr lang="en-GB" dirty="0"/>
              <a:t>the equation. </a:t>
            </a:r>
            <a:r>
              <a:rPr lang="en-GB" i="1" dirty="0"/>
              <a:t>Balancing equations</a:t>
            </a:r>
            <a:r>
              <a:rPr lang="en-GB" dirty="0"/>
              <a:t> is a "trial-and-error" method of equalizing the elements and molecules on both sides of the equation. </a:t>
            </a: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30</a:t>
            </a:fld>
            <a:endParaRPr lang="en-US" dirty="0"/>
          </a:p>
        </p:txBody>
      </p:sp>
    </p:spTree>
    <p:extLst>
      <p:ext uri="{BB962C8B-B14F-4D97-AF65-F5344CB8AC3E}">
        <p14:creationId xmlns:p14="http://schemas.microsoft.com/office/powerpoint/2010/main" val="24310189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simple Combination </a:t>
            </a:r>
            <a:r>
              <a:rPr lang="en-GB" dirty="0"/>
              <a:t>chemical reaction that occurs between two elements is very often violent, particularly if this reaction is forming an ionic bond as, for example the case between Sodium (Na) and Chlorine (Cl)</a:t>
            </a:r>
          </a:p>
          <a:p>
            <a:r>
              <a:rPr lang="en-GB" b="1" dirty="0"/>
              <a:t>Decomposition</a:t>
            </a:r>
            <a:r>
              <a:rPr lang="en-GB" dirty="0"/>
              <a:t>  of a substance to form two other substances often requires a degree of energy,</a:t>
            </a:r>
            <a:r>
              <a:rPr lang="en-GB" baseline="0" dirty="0"/>
              <a:t> either in the form of heat or electricity (electrolysis). Other examples of decomposition include the heating up of metal sulphates to liberate metal oxides and sulphur dioxide/trioxide.</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31</a:t>
            </a:fld>
            <a:endParaRPr lang="en-US" dirty="0"/>
          </a:p>
        </p:txBody>
      </p:sp>
    </p:spTree>
    <p:extLst>
      <p:ext uri="{BB962C8B-B14F-4D97-AF65-F5344CB8AC3E}">
        <p14:creationId xmlns:p14="http://schemas.microsoft.com/office/powerpoint/2010/main" val="406565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Displacement reactions are frequently used in chemistry to convert</a:t>
            </a:r>
            <a:r>
              <a:rPr lang="en-GB" baseline="0" dirty="0"/>
              <a:t> and neutralise substances which is paramount in the treatment of chemical effluent. A further example of a double displacement reaction is the combination of copper sulphate and calcium hydroxide to form copper hydroxide and calcium sulphate.</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32</a:t>
            </a:fld>
            <a:endParaRPr lang="en-US" dirty="0"/>
          </a:p>
        </p:txBody>
      </p:sp>
    </p:spTree>
    <p:extLst>
      <p:ext uri="{BB962C8B-B14F-4D97-AF65-F5344CB8AC3E}">
        <p14:creationId xmlns:p14="http://schemas.microsoft.com/office/powerpoint/2010/main" val="19100174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Understanding  stoichiometry, which relates to the amounts of substances involved before or after a reaction, is essential in chemistry as it ensures the correct proportions are used. A failure to use the appropriate amounts</a:t>
            </a:r>
            <a:r>
              <a:rPr lang="en-GB" baseline="0" dirty="0"/>
              <a:t> could lead to an incomplete reaction and this, in the case of for example effluent treatment, would result in the discharge of untreated and potentially toxic effluent.</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33</a:t>
            </a:fld>
            <a:endParaRPr lang="en-US" dirty="0"/>
          </a:p>
        </p:txBody>
      </p:sp>
    </p:spTree>
    <p:extLst>
      <p:ext uri="{BB962C8B-B14F-4D97-AF65-F5344CB8AC3E}">
        <p14:creationId xmlns:p14="http://schemas.microsoft.com/office/powerpoint/2010/main" val="10243338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Consider the electrolysis of water, a decomposition reaction. When water is subjected to an electric current, hydrogen gas and oxygen gas are formed. A chemical equation can be written to show this reaction:</a:t>
            </a:r>
          </a:p>
          <a:p>
            <a:endParaRPr lang="en-GB" dirty="0"/>
          </a:p>
          <a:p>
            <a:r>
              <a:rPr lang="en-GB" dirty="0"/>
              <a:t>H</a:t>
            </a:r>
            <a:r>
              <a:rPr lang="en-GB" baseline="-25000" dirty="0"/>
              <a:t>2</a:t>
            </a:r>
            <a:r>
              <a:rPr lang="en-GB" dirty="0"/>
              <a:t>O → H</a:t>
            </a:r>
            <a:r>
              <a:rPr lang="en-GB" baseline="-25000" dirty="0"/>
              <a:t>2</a:t>
            </a:r>
            <a:r>
              <a:rPr lang="en-GB" dirty="0"/>
              <a:t> + O</a:t>
            </a:r>
            <a:r>
              <a:rPr lang="en-GB" baseline="-25000" dirty="0"/>
              <a:t>2</a:t>
            </a:r>
          </a:p>
          <a:p>
            <a:endParaRPr lang="en-GB" baseline="-25000" dirty="0"/>
          </a:p>
          <a:p>
            <a:r>
              <a:rPr lang="en-GB" dirty="0"/>
              <a:t>When balancing an equation, the following guidelines can help:</a:t>
            </a:r>
          </a:p>
          <a:p>
            <a:endParaRPr lang="en-GB" dirty="0"/>
          </a:p>
          <a:p>
            <a:r>
              <a:rPr lang="en-GB" dirty="0"/>
              <a:t>1) Write the unbalanced equation, including the correct formulas, for all reactants and products.</a:t>
            </a:r>
          </a:p>
          <a:p>
            <a:r>
              <a:rPr lang="en-GB" dirty="0"/>
              <a:t>2) Compare the number of atoms on the reactants and product(s) sides.</a:t>
            </a:r>
          </a:p>
          <a:p>
            <a:r>
              <a:rPr lang="en-GB" dirty="0"/>
              <a:t>3) Balance the elements by changing </a:t>
            </a:r>
            <a:r>
              <a:rPr lang="en-GB" i="1" dirty="0"/>
              <a:t>the number</a:t>
            </a:r>
            <a:r>
              <a:rPr lang="en-GB" dirty="0"/>
              <a:t> of molecules or ions with coefficients. Do </a:t>
            </a:r>
            <a:r>
              <a:rPr lang="en-GB" i="1" dirty="0"/>
              <a:t>not</a:t>
            </a:r>
            <a:r>
              <a:rPr lang="en-GB" dirty="0"/>
              <a:t> change the molecules or ions. The coefficients represent the number of moles of a substance. Always balance the heavier atoms before trying to balance lighter ones such as hydrogen.</a:t>
            </a:r>
          </a:p>
          <a:p>
            <a:r>
              <a:rPr lang="en-GB" dirty="0"/>
              <a:t>If necessary, continue to rebalance and recheck. Consider reducing the coefficients so that the smallest possible whole numbers are used. </a:t>
            </a:r>
          </a:p>
          <a:p>
            <a:endParaRPr lang="en-GB" dirty="0"/>
          </a:p>
          <a:p>
            <a:r>
              <a:rPr lang="en-GB" dirty="0"/>
              <a:t>Fractions </a:t>
            </a:r>
            <a:r>
              <a:rPr lang="en-GB" i="1" dirty="0"/>
              <a:t>can</a:t>
            </a:r>
            <a:r>
              <a:rPr lang="en-GB" dirty="0"/>
              <a:t> be used for oxygen gas.</a:t>
            </a:r>
          </a:p>
          <a:p>
            <a:endParaRPr lang="en-GB" dirty="0"/>
          </a:p>
          <a:p>
            <a:r>
              <a:rPr lang="en-GB" dirty="0"/>
              <a:t>For the electrolysis of water, there are 2 hydrogen and 1 oxygen on the reactant side and 2 hydrogen and 2 oxygen on the product side of the equation.</a:t>
            </a:r>
          </a:p>
          <a:p>
            <a:endParaRPr lang="en-GB" dirty="0"/>
          </a:p>
          <a:p>
            <a:r>
              <a:rPr lang="en-GB" dirty="0"/>
              <a:t>H</a:t>
            </a:r>
            <a:r>
              <a:rPr lang="en-GB" baseline="-25000" dirty="0"/>
              <a:t>2</a:t>
            </a:r>
            <a:r>
              <a:rPr lang="en-GB" dirty="0"/>
              <a:t>O → H</a:t>
            </a:r>
            <a:r>
              <a:rPr lang="en-GB" baseline="-25000" dirty="0"/>
              <a:t>2</a:t>
            </a:r>
            <a:r>
              <a:rPr lang="en-GB" dirty="0"/>
              <a:t> + O</a:t>
            </a:r>
            <a:r>
              <a:rPr lang="en-GB" baseline="-25000" dirty="0"/>
              <a:t>2  </a:t>
            </a:r>
          </a:p>
          <a:p>
            <a:endParaRPr lang="en-GB" baseline="-25000" dirty="0"/>
          </a:p>
          <a:p>
            <a:r>
              <a:rPr lang="en-GB" dirty="0"/>
              <a:t>As this is unbalanced add 2 in front of the water to balance the oxygen:</a:t>
            </a:r>
            <a:endParaRPr lang="en-GB" baseline="-25000" dirty="0"/>
          </a:p>
          <a:p>
            <a:endParaRPr lang="en-GB" baseline="-25000" dirty="0"/>
          </a:p>
          <a:p>
            <a:r>
              <a:rPr lang="en-GB" dirty="0"/>
              <a:t>2H</a:t>
            </a:r>
            <a:r>
              <a:rPr lang="en-GB" baseline="-25000" dirty="0"/>
              <a:t>2</a:t>
            </a:r>
            <a:r>
              <a:rPr lang="en-GB" dirty="0"/>
              <a:t>O → H</a:t>
            </a:r>
            <a:r>
              <a:rPr lang="en-GB" baseline="-25000" dirty="0"/>
              <a:t>2</a:t>
            </a:r>
            <a:r>
              <a:rPr lang="en-GB" dirty="0"/>
              <a:t> + O</a:t>
            </a:r>
            <a:r>
              <a:rPr lang="en-GB" baseline="-25000" dirty="0"/>
              <a:t>2</a:t>
            </a:r>
          </a:p>
          <a:p>
            <a:endParaRPr lang="en-GB" baseline="-25000" dirty="0"/>
          </a:p>
          <a:p>
            <a:r>
              <a:rPr lang="en-GB" dirty="0"/>
              <a:t>However, this change unbalances the hydrogen, so a 2 can be added before the hydrogen gas in the product:</a:t>
            </a:r>
          </a:p>
          <a:p>
            <a:endParaRPr lang="en-GB" dirty="0"/>
          </a:p>
          <a:p>
            <a:r>
              <a:rPr lang="en-GB" dirty="0"/>
              <a:t>2H</a:t>
            </a:r>
            <a:r>
              <a:rPr lang="en-GB" baseline="-25000" dirty="0"/>
              <a:t>2</a:t>
            </a:r>
            <a:r>
              <a:rPr lang="en-GB" dirty="0"/>
              <a:t>O → 2H</a:t>
            </a:r>
            <a:r>
              <a:rPr lang="en-GB" baseline="-25000" dirty="0"/>
              <a:t>2</a:t>
            </a:r>
            <a:r>
              <a:rPr lang="en-GB" dirty="0"/>
              <a:t> + O</a:t>
            </a:r>
            <a:r>
              <a:rPr lang="en-GB" baseline="-25000" dirty="0"/>
              <a:t>2</a:t>
            </a:r>
            <a:endParaRPr lang="en-GB" dirty="0"/>
          </a:p>
          <a:p>
            <a:endParaRPr lang="en-GB" baseline="-25000"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34</a:t>
            </a:fld>
            <a:endParaRPr lang="en-US" dirty="0"/>
          </a:p>
        </p:txBody>
      </p:sp>
    </p:spTree>
    <p:extLst>
      <p:ext uri="{BB962C8B-B14F-4D97-AF65-F5344CB8AC3E}">
        <p14:creationId xmlns:p14="http://schemas.microsoft.com/office/powerpoint/2010/main" val="18584451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simple oxidation</a:t>
            </a:r>
            <a:r>
              <a:rPr lang="en-GB" baseline="0" dirty="0"/>
              <a:t> formula for the combustion of acetylene would be:</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C</a:t>
            </a:r>
            <a:r>
              <a:rPr lang="en-GB" sz="1200" b="1" baseline="-25000" dirty="0"/>
              <a:t>2</a:t>
            </a:r>
            <a:r>
              <a:rPr lang="en-GB" sz="1200" b="1" dirty="0"/>
              <a:t>H</a:t>
            </a:r>
            <a:r>
              <a:rPr lang="en-GB" sz="1200" b="1" baseline="-25000" dirty="0"/>
              <a:t>2</a:t>
            </a:r>
            <a:r>
              <a:rPr lang="en-GB" sz="1200" b="1" dirty="0"/>
              <a:t>        +     O</a:t>
            </a:r>
            <a:r>
              <a:rPr lang="en-GB" sz="1200" b="1" baseline="-25000" dirty="0"/>
              <a:t>2       </a:t>
            </a:r>
            <a:r>
              <a:rPr lang="en-GB" sz="1200" b="1" dirty="0"/>
              <a:t>=       CO</a:t>
            </a:r>
            <a:r>
              <a:rPr lang="en-GB" sz="1200" b="1" baseline="-25000" dirty="0"/>
              <a:t>2</a:t>
            </a:r>
            <a:r>
              <a:rPr lang="en-GB" sz="1200" b="1" dirty="0"/>
              <a:t>           + H</a:t>
            </a:r>
            <a:r>
              <a:rPr lang="en-GB" sz="1200" b="1" baseline="-25000" dirty="0"/>
              <a:t>2</a:t>
            </a:r>
            <a:r>
              <a:rPr lang="en-GB" sz="1200" b="1" dirty="0"/>
              <a:t>O.</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Acetylene + Oxygen = Carbon</a:t>
            </a:r>
            <a:r>
              <a:rPr lang="en-GB" sz="1200" baseline="0" dirty="0"/>
              <a:t> dioxide + Water.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a:t>In order to balance the equation, however, the following proportions are necessary:</a:t>
            </a:r>
            <a:endParaRPr lang="en-GB" sz="1200" dirty="0"/>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FF0000"/>
                </a:solidFill>
              </a:rPr>
              <a:t>2</a:t>
            </a:r>
            <a:r>
              <a:rPr lang="en-GB" sz="1200" b="1" dirty="0"/>
              <a:t>C</a:t>
            </a:r>
            <a:r>
              <a:rPr lang="en-GB" sz="1200" b="1" baseline="-25000" dirty="0"/>
              <a:t>2</a:t>
            </a:r>
            <a:r>
              <a:rPr lang="en-GB" sz="1200" b="1" dirty="0"/>
              <a:t>H</a:t>
            </a:r>
            <a:r>
              <a:rPr lang="en-GB" sz="1200" b="1" baseline="-25000" dirty="0"/>
              <a:t>2</a:t>
            </a:r>
            <a:r>
              <a:rPr lang="en-GB" sz="1200" b="1" dirty="0"/>
              <a:t> + 5O</a:t>
            </a:r>
            <a:r>
              <a:rPr lang="en-GB" sz="1200" b="1" baseline="-25000" dirty="0"/>
              <a:t>2</a:t>
            </a:r>
            <a:r>
              <a:rPr lang="en-GB" sz="1200" b="1" dirty="0"/>
              <a:t> = 4CO</a:t>
            </a:r>
            <a:r>
              <a:rPr lang="en-GB" sz="1200" b="1" baseline="-25000" dirty="0"/>
              <a:t>2</a:t>
            </a:r>
            <a:r>
              <a:rPr lang="en-GB" sz="1200" b="1" dirty="0"/>
              <a:t> + 2H</a:t>
            </a:r>
            <a:r>
              <a:rPr lang="en-GB" sz="1200" b="1" baseline="-25000" dirty="0"/>
              <a:t>2</a:t>
            </a:r>
            <a:r>
              <a:rPr lang="en-GB" sz="1200" b="1" dirty="0"/>
              <a:t>O</a:t>
            </a: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35</a:t>
            </a:fld>
            <a:endParaRPr lang="en-US" dirty="0"/>
          </a:p>
        </p:txBody>
      </p:sp>
    </p:spTree>
    <p:extLst>
      <p:ext uri="{BB962C8B-B14F-4D97-AF65-F5344CB8AC3E}">
        <p14:creationId xmlns:p14="http://schemas.microsoft.com/office/powerpoint/2010/main" val="2200991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0" dirty="0"/>
              <a:t>At first sight the above slide seams a little involved. This is because reduction</a:t>
            </a:r>
            <a:r>
              <a:rPr lang="en-US" b="0" baseline="0" dirty="0"/>
              <a:t> and oxidation reactions (</a:t>
            </a:r>
            <a:r>
              <a:rPr lang="en-US" b="1" baseline="0" dirty="0"/>
              <a:t>REDOX</a:t>
            </a:r>
            <a:r>
              <a:rPr lang="en-US" b="0" baseline="0" dirty="0"/>
              <a:t>) take place at the same time. In other words as one of the agents is </a:t>
            </a:r>
            <a:r>
              <a:rPr lang="en-US" b="1" baseline="0" dirty="0"/>
              <a:t>o</a:t>
            </a:r>
            <a:r>
              <a:rPr lang="en-US" b="1" dirty="0"/>
              <a:t>xidized</a:t>
            </a:r>
            <a:r>
              <a:rPr lang="en-US" b="0" dirty="0"/>
              <a:t> the other one is </a:t>
            </a:r>
            <a:r>
              <a:rPr lang="en-US" b="1" dirty="0"/>
              <a:t>reduced (or vice versa).</a:t>
            </a:r>
            <a:r>
              <a:rPr lang="en-US" b="0" dirty="0"/>
              <a:t> When an atom or molecule combines, or forms a chemical bond, with oxygen, it tends to </a:t>
            </a:r>
            <a:r>
              <a:rPr lang="en-US" b="1" dirty="0"/>
              <a:t>give up electrons </a:t>
            </a:r>
            <a:r>
              <a:rPr lang="en-US" b="0" dirty="0"/>
              <a:t>to oxygen. Similarly, when a molecule loses oxygen, it tends to gain electrons. Oxidation is a reaction involving </a:t>
            </a:r>
            <a:r>
              <a:rPr lang="en-US" b="1" dirty="0"/>
              <a:t>loss of electrons</a:t>
            </a:r>
            <a:r>
              <a:rPr lang="en-US" b="0" dirty="0"/>
              <a:t>, and Reduction is a reaction involving the </a:t>
            </a:r>
            <a:r>
              <a:rPr lang="en-US" b="1" dirty="0"/>
              <a:t>gain of electrons</a:t>
            </a:r>
            <a:r>
              <a:rPr lang="en-US" b="0" dirty="0"/>
              <a:t>. As the two processes, Oxidation and Reduction, occur </a:t>
            </a:r>
            <a:r>
              <a:rPr lang="en-US" b="1" dirty="0"/>
              <a:t>simultaneously</a:t>
            </a:r>
            <a:r>
              <a:rPr lang="en-US" b="0" dirty="0"/>
              <a:t> and in chemically equivalent quantities; the number of electrons lost by one substance is equaled by the number of electron gained by another substance. The substance losing electrons or electron donor undergoes Oxidation and is called Reductant. The substance gaining electrons or electron acceptor undergoes Reduction and is called Oxidant. Common Reductant substances are Carbon and Hydrogen ( readily oxidized ). Common Oxidant ( substance readily reduced ) is Oxygen. A simple way to </a:t>
            </a:r>
            <a:r>
              <a:rPr lang="en-GB" sz="1200" b="1" i="0" kern="1200" dirty="0">
                <a:solidFill>
                  <a:schemeClr val="tx1"/>
                </a:solidFill>
                <a:latin typeface="+mn-lt"/>
                <a:ea typeface="+mn-ea"/>
                <a:cs typeface="+mn-cs"/>
              </a:rPr>
              <a:t>remember</a:t>
            </a:r>
            <a:r>
              <a:rPr lang="en-GB" sz="1200" b="0" i="0" kern="1200" dirty="0">
                <a:solidFill>
                  <a:schemeClr val="tx1"/>
                </a:solidFill>
                <a:latin typeface="+mn-lt"/>
                <a:ea typeface="+mn-ea"/>
                <a:cs typeface="+mn-cs"/>
              </a:rPr>
              <a:t> this include the mnemonic devices </a:t>
            </a:r>
            <a:r>
              <a:rPr lang="en-GB" sz="1200" b="1" i="0" kern="1200" dirty="0">
                <a:solidFill>
                  <a:schemeClr val="tx1"/>
                </a:solidFill>
                <a:latin typeface="+mn-lt"/>
                <a:ea typeface="+mn-ea"/>
                <a:cs typeface="+mn-cs"/>
              </a:rPr>
              <a:t>OIL RIG</a:t>
            </a:r>
            <a:r>
              <a:rPr lang="en-GB" sz="1200" b="0" i="0" kern="1200" dirty="0">
                <a:solidFill>
                  <a:schemeClr val="tx1"/>
                </a:solidFill>
                <a:latin typeface="+mn-lt"/>
                <a:ea typeface="+mn-ea"/>
                <a:cs typeface="+mn-cs"/>
              </a:rPr>
              <a:t>, meaning "</a:t>
            </a:r>
            <a:r>
              <a:rPr lang="en-GB" sz="1200" b="1" i="0" kern="1200" dirty="0">
                <a:solidFill>
                  <a:schemeClr val="tx1"/>
                </a:solidFill>
                <a:latin typeface="+mn-lt"/>
                <a:ea typeface="+mn-ea"/>
                <a:cs typeface="+mn-cs"/>
              </a:rPr>
              <a:t>oxidation</a:t>
            </a:r>
            <a:r>
              <a:rPr lang="en-GB" sz="1200" b="0" i="0" kern="1200" dirty="0">
                <a:solidFill>
                  <a:schemeClr val="tx1"/>
                </a:solidFill>
                <a:latin typeface="+mn-lt"/>
                <a:ea typeface="+mn-ea"/>
                <a:cs typeface="+mn-cs"/>
              </a:rPr>
              <a:t> is loss" and "</a:t>
            </a:r>
            <a:r>
              <a:rPr lang="en-GB" sz="1200" b="1" i="0" kern="1200" dirty="0">
                <a:solidFill>
                  <a:schemeClr val="tx1"/>
                </a:solidFill>
                <a:latin typeface="+mn-lt"/>
                <a:ea typeface="+mn-ea"/>
                <a:cs typeface="+mn-cs"/>
              </a:rPr>
              <a:t>reduction</a:t>
            </a:r>
            <a:r>
              <a:rPr lang="en-GB" sz="1200" b="0" i="0" kern="1200" dirty="0">
                <a:solidFill>
                  <a:schemeClr val="tx1"/>
                </a:solidFill>
                <a:latin typeface="+mn-lt"/>
                <a:ea typeface="+mn-ea"/>
                <a:cs typeface="+mn-cs"/>
              </a:rPr>
              <a:t> is gain," and </a:t>
            </a:r>
            <a:r>
              <a:rPr lang="en-GB" sz="1200" b="1" i="0" kern="1200" dirty="0">
                <a:solidFill>
                  <a:schemeClr val="tx1"/>
                </a:solidFill>
                <a:latin typeface="+mn-lt"/>
                <a:ea typeface="+mn-ea"/>
                <a:cs typeface="+mn-cs"/>
              </a:rPr>
              <a:t>LEO</a:t>
            </a:r>
            <a:r>
              <a:rPr lang="en-GB" sz="1200" b="0" i="0" kern="1200" dirty="0">
                <a:solidFill>
                  <a:schemeClr val="tx1"/>
                </a:solidFill>
                <a:latin typeface="+mn-lt"/>
                <a:ea typeface="+mn-ea"/>
                <a:cs typeface="+mn-cs"/>
              </a:rPr>
              <a:t> says </a:t>
            </a:r>
            <a:r>
              <a:rPr lang="en-GB" sz="1200" b="1" i="0" kern="1200" dirty="0">
                <a:solidFill>
                  <a:schemeClr val="tx1"/>
                </a:solidFill>
                <a:latin typeface="+mn-lt"/>
                <a:ea typeface="+mn-ea"/>
                <a:cs typeface="+mn-cs"/>
              </a:rPr>
              <a:t>GER</a:t>
            </a:r>
            <a:r>
              <a:rPr lang="en-GB" sz="1200" b="0" i="0" kern="1200" dirty="0">
                <a:solidFill>
                  <a:schemeClr val="tx1"/>
                </a:solidFill>
                <a:latin typeface="+mn-lt"/>
                <a:ea typeface="+mn-ea"/>
                <a:cs typeface="+mn-cs"/>
              </a:rPr>
              <a:t>, meaning "loss of e </a:t>
            </a:r>
            <a:r>
              <a:rPr lang="en-GB" sz="1200" b="0" i="0" kern="1200" baseline="30000" dirty="0">
                <a:solidFill>
                  <a:schemeClr val="tx1"/>
                </a:solidFill>
                <a:latin typeface="+mn-lt"/>
                <a:ea typeface="+mn-ea"/>
                <a:cs typeface="+mn-cs"/>
              </a:rPr>
              <a:t>-</a:t>
            </a:r>
            <a:r>
              <a:rPr lang="en-GB" sz="1200" b="0" i="0" kern="1200" dirty="0">
                <a:solidFill>
                  <a:schemeClr val="tx1"/>
                </a:solidFill>
                <a:latin typeface="+mn-lt"/>
                <a:ea typeface="+mn-ea"/>
                <a:cs typeface="+mn-cs"/>
              </a:rPr>
              <a:t> = </a:t>
            </a:r>
            <a:r>
              <a:rPr lang="en-GB" sz="1200" b="1" i="0" kern="1200" dirty="0">
                <a:solidFill>
                  <a:schemeClr val="tx1"/>
                </a:solidFill>
                <a:latin typeface="+mn-lt"/>
                <a:ea typeface="+mn-ea"/>
                <a:cs typeface="+mn-cs"/>
              </a:rPr>
              <a:t>oxidation</a:t>
            </a:r>
            <a:r>
              <a:rPr lang="en-GB" sz="1200" b="0" i="0" kern="1200" dirty="0">
                <a:solidFill>
                  <a:schemeClr val="tx1"/>
                </a:solidFill>
                <a:latin typeface="+mn-lt"/>
                <a:ea typeface="+mn-ea"/>
                <a:cs typeface="+mn-cs"/>
              </a:rPr>
              <a:t>" and "gain of e </a:t>
            </a:r>
            <a:r>
              <a:rPr lang="en-GB" sz="1200" b="0" i="0" kern="1200" baseline="30000" dirty="0">
                <a:solidFill>
                  <a:schemeClr val="tx1"/>
                </a:solidFill>
                <a:latin typeface="+mn-lt"/>
                <a:ea typeface="+mn-ea"/>
                <a:cs typeface="+mn-cs"/>
              </a:rPr>
              <a:t>-</a:t>
            </a:r>
            <a:r>
              <a:rPr lang="en-GB" sz="1200" b="0" i="0" kern="1200" dirty="0">
                <a:solidFill>
                  <a:schemeClr val="tx1"/>
                </a:solidFill>
                <a:latin typeface="+mn-lt"/>
                <a:ea typeface="+mn-ea"/>
                <a:cs typeface="+mn-cs"/>
              </a:rPr>
              <a:t> = </a:t>
            </a:r>
            <a:r>
              <a:rPr lang="en-GB" sz="1200" b="1" i="0" kern="1200" dirty="0">
                <a:solidFill>
                  <a:schemeClr val="tx1"/>
                </a:solidFill>
                <a:latin typeface="+mn-lt"/>
                <a:ea typeface="+mn-ea"/>
                <a:cs typeface="+mn-cs"/>
              </a:rPr>
              <a:t>reduced</a:t>
            </a:r>
            <a:r>
              <a:rPr lang="en-GB" sz="1200" b="0" i="0" kern="1200" dirty="0">
                <a:solidFill>
                  <a:schemeClr val="tx1"/>
                </a:solidFill>
                <a:latin typeface="+mn-lt"/>
                <a:ea typeface="+mn-ea"/>
                <a:cs typeface="+mn-cs"/>
              </a:rPr>
              <a:t>."</a:t>
            </a:r>
            <a:endParaRPr lang="en-US" b="0" dirty="0"/>
          </a:p>
          <a:p>
            <a:endParaRPr lang="en-US"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37</a:t>
            </a:fld>
            <a:endParaRPr lang="en-US" dirty="0"/>
          </a:p>
        </p:txBody>
      </p:sp>
    </p:spTree>
    <p:extLst>
      <p:ext uri="{BB962C8B-B14F-4D97-AF65-F5344CB8AC3E}">
        <p14:creationId xmlns:p14="http://schemas.microsoft.com/office/powerpoint/2010/main" val="32809415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38</a:t>
            </a:fld>
            <a:endParaRPr lang="en-US" dirty="0"/>
          </a:p>
        </p:txBody>
      </p:sp>
    </p:spTree>
    <p:extLst>
      <p:ext uri="{BB962C8B-B14F-4D97-AF65-F5344CB8AC3E}">
        <p14:creationId xmlns:p14="http://schemas.microsoft.com/office/powerpoint/2010/main" val="8449691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slide above shows a</a:t>
            </a:r>
            <a:r>
              <a:rPr lang="en-GB" baseline="0" dirty="0"/>
              <a:t> simple example of what is meant by the chemical terms oxidation and reduction and a REDOX equation. Solid Magnesium, for example,  is </a:t>
            </a:r>
            <a:r>
              <a:rPr lang="en-GB" b="1" baseline="0" dirty="0"/>
              <a:t>oxidised</a:t>
            </a:r>
            <a:r>
              <a:rPr lang="en-GB" baseline="0" dirty="0"/>
              <a:t> when it is burnt in steam (H</a:t>
            </a:r>
            <a:r>
              <a:rPr lang="en-GB" baseline="-25000" dirty="0"/>
              <a:t>2</a:t>
            </a:r>
            <a:r>
              <a:rPr lang="en-GB" baseline="0" dirty="0"/>
              <a:t>O gas) and it </a:t>
            </a:r>
            <a:r>
              <a:rPr lang="en-GB" b="1" baseline="0" dirty="0"/>
              <a:t>looses an electron </a:t>
            </a:r>
            <a:r>
              <a:rPr lang="en-GB" b="0" baseline="0" dirty="0"/>
              <a:t>to form MgO (Magnesium Oxide).</a:t>
            </a:r>
          </a:p>
          <a:p>
            <a:r>
              <a:rPr lang="en-GB" b="0" baseline="0" dirty="0"/>
              <a:t>Similarly, Water (H</a:t>
            </a:r>
            <a:r>
              <a:rPr lang="en-GB" b="0" baseline="-25000" dirty="0"/>
              <a:t>2</a:t>
            </a:r>
            <a:r>
              <a:rPr lang="en-GB" b="0" baseline="0" dirty="0"/>
              <a:t>O) is </a:t>
            </a:r>
            <a:r>
              <a:rPr lang="en-GB" b="1" baseline="0" dirty="0"/>
              <a:t>reduced</a:t>
            </a:r>
            <a:r>
              <a:rPr lang="en-GB" b="0" baseline="0" dirty="0"/>
              <a:t> by the Magnesium to form Hydrogen gas (H</a:t>
            </a:r>
            <a:r>
              <a:rPr lang="en-GB" b="0" baseline="-25000" dirty="0"/>
              <a:t>2</a:t>
            </a:r>
            <a:r>
              <a:rPr lang="en-GB" b="0" baseline="0" dirty="0"/>
              <a:t>) by </a:t>
            </a:r>
            <a:r>
              <a:rPr lang="en-GB" b="1" baseline="0" dirty="0"/>
              <a:t>gaining an electron.</a:t>
            </a:r>
          </a:p>
          <a:p>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39</a:t>
            </a:fld>
            <a:endParaRPr lang="en-US" dirty="0"/>
          </a:p>
        </p:txBody>
      </p:sp>
    </p:spTree>
    <p:extLst>
      <p:ext uri="{BB962C8B-B14F-4D97-AF65-F5344CB8AC3E}">
        <p14:creationId xmlns:p14="http://schemas.microsoft.com/office/powerpoint/2010/main" val="327770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Hydrogen</a:t>
            </a:r>
            <a:r>
              <a:rPr lang="en-GB" b="1" baseline="0" dirty="0"/>
              <a:t> peroxide </a:t>
            </a:r>
            <a:r>
              <a:rPr lang="en-GB" baseline="0" dirty="0"/>
              <a:t>is widely used as an oxidizing and cleaning agent and is used to clean some of the electrolytes along with in line carbon filters. Similarly </a:t>
            </a:r>
            <a:r>
              <a:rPr lang="en-GB" b="1" baseline="0" dirty="0"/>
              <a:t>sodium hypochlorite </a:t>
            </a:r>
            <a:r>
              <a:rPr lang="en-GB" baseline="0" dirty="0"/>
              <a:t>is used to oxidise the cyanide radical combined with both the copper and zinc ions as the first stage in the treatment of carbonates in cyanide baths and in the effluent plant. </a:t>
            </a:r>
            <a:r>
              <a:rPr lang="en-GB" b="1" baseline="0" dirty="0"/>
              <a:t>Sulphuric acid </a:t>
            </a:r>
            <a:r>
              <a:rPr lang="en-GB" baseline="0" dirty="0"/>
              <a:t>has many uses and is mainly used in the nickel sulphamate electroplating processing route. </a:t>
            </a:r>
            <a:r>
              <a:rPr lang="en-GB" b="1" baseline="0" dirty="0"/>
              <a:t>Nitric acid</a:t>
            </a:r>
            <a:r>
              <a:rPr lang="en-GB" baseline="0" dirty="0"/>
              <a:t>, although not extensively used in the plant is a powerful oxidising agent and releases nitrous oxide and nitrogen dioxide when it reacts with many metals.</a:t>
            </a:r>
          </a:p>
          <a:p>
            <a:endParaRPr lang="en-GB" baseline="0" dirty="0"/>
          </a:p>
          <a:p>
            <a:r>
              <a:rPr lang="en-GB" b="1" i="0" baseline="0" dirty="0"/>
              <a:t>Hydrogen</a:t>
            </a:r>
            <a:r>
              <a:rPr lang="en-GB" i="0" baseline="0" dirty="0"/>
              <a:t>, in a “diluted” form</a:t>
            </a:r>
            <a:r>
              <a:rPr lang="en-GB" baseline="0" dirty="0"/>
              <a:t> is often used as a reducing agent in annealing. Here the furnace atmosphere is kept at about 5% hydrogen to act as a “bright anneal” which reduces the “bluing” on steel due to the build up of oxide layers. </a:t>
            </a:r>
            <a:r>
              <a:rPr lang="en-GB" b="1" baseline="0" dirty="0"/>
              <a:t>Carbon monoxide, </a:t>
            </a:r>
            <a:r>
              <a:rPr lang="en-GB" baseline="0" dirty="0"/>
              <a:t>used in conjunction with carbon dioxide, is a frequently used furnace atmosphere where the CO/CO</a:t>
            </a:r>
            <a:r>
              <a:rPr lang="en-GB" baseline="-25000" dirty="0"/>
              <a:t>2</a:t>
            </a:r>
            <a:r>
              <a:rPr lang="en-GB" baseline="0" dirty="0"/>
              <a:t> ratio is maintained at an appropriate level. Care must clearly be taken here as carbon monoxide is toxic. At the Royal Mint, the furnace atmosphere used in the “diffusion” process is in fact nitrogen which acts as a simple oxygen excluder. </a:t>
            </a:r>
            <a:r>
              <a:rPr lang="en-GB" b="1" baseline="0" dirty="0"/>
              <a:t>Sodium bisulphate </a:t>
            </a:r>
            <a:r>
              <a:rPr lang="en-GB" baseline="0" dirty="0"/>
              <a:t>is used in the effluent plant as a common reduction substance. Zinc, although not an obvious reducing agent, has a high affinity for oxygen and is therefore classed as a reducing agent</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40</a:t>
            </a:fld>
            <a:endParaRPr lang="en-US" dirty="0"/>
          </a:p>
        </p:txBody>
      </p:sp>
    </p:spTree>
    <p:extLst>
      <p:ext uri="{BB962C8B-B14F-4D97-AF65-F5344CB8AC3E}">
        <p14:creationId xmlns:p14="http://schemas.microsoft.com/office/powerpoint/2010/main" val="6347143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 </a:t>
            </a:r>
          </a:p>
          <a:p>
            <a:r>
              <a:rPr lang="en-GB" sz="1200" b="0" i="0" kern="1200" dirty="0">
                <a:solidFill>
                  <a:schemeClr val="tx1"/>
                </a:solidFill>
                <a:latin typeface="+mn-lt"/>
                <a:ea typeface="+mn-ea"/>
                <a:cs typeface="+mn-cs"/>
              </a:rPr>
              <a:t>Titration is a general chemical procedure used in “wet” analysis. A known property of one solution is titrated against an unknown property of another solution as shown in the slide above. In acid-base chemistry, we often use titration to determine the pH of a certain solution.</a:t>
            </a:r>
          </a:p>
          <a:p>
            <a:r>
              <a:rPr lang="en-GB" sz="1200" b="0" i="0" kern="1200" dirty="0">
                <a:solidFill>
                  <a:schemeClr val="tx1"/>
                </a:solidFill>
                <a:latin typeface="+mn-lt"/>
                <a:ea typeface="+mn-ea"/>
                <a:cs typeface="+mn-cs"/>
              </a:rPr>
              <a:t>We use this apparatus and procedure to calculate the amount of unknown acid in the receiving flask by measuring the amount of base, or titrant, it takes to neutralize the acid. There are two major ways to know when the solution has been neutralized. The first uses a pH meter in the receiving flask adding base slowly until the pH reads exactly 7. The second method uses an indicator. An indicator is an acid or base whose conjugate acid or conjugate base has a colour different from that of the original compound. The colour changes when the solution contains a 1:1 mixture of the differently coloured forms of the indicator.</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41</a:t>
            </a:fld>
            <a:endParaRPr lang="en-US" dirty="0"/>
          </a:p>
        </p:txBody>
      </p:sp>
    </p:spTree>
    <p:extLst>
      <p:ext uri="{BB962C8B-B14F-4D97-AF65-F5344CB8AC3E}">
        <p14:creationId xmlns:p14="http://schemas.microsoft.com/office/powerpoint/2010/main" val="31096350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i="0" u="sng" kern="1200" dirty="0">
                <a:solidFill>
                  <a:schemeClr val="tx1"/>
                </a:solidFill>
                <a:latin typeface="+mn-lt"/>
                <a:ea typeface="+mn-ea"/>
                <a:cs typeface="+mn-cs"/>
              </a:rPr>
              <a:t>Percent composition</a:t>
            </a:r>
            <a:r>
              <a:rPr lang="en-GB" sz="1200" b="0" i="0" kern="1200" dirty="0">
                <a:solidFill>
                  <a:schemeClr val="tx1"/>
                </a:solidFill>
                <a:latin typeface="+mn-lt"/>
                <a:ea typeface="+mn-ea"/>
                <a:cs typeface="+mn-cs"/>
              </a:rPr>
              <a:t> is the ratio parts of solute to one hundred parts of solution and is expressed as a percent. Determine the mass of solute and solution and then divide the mass of the solute by the total mass of the solution. This number is then multiplied by 100 and expressed as a percent. In dilute water solutions, we can assume that 1 mL of water-based solution has a mass of 1 gram, so 1 litre of solution has a mass of 1000 grams. The percentage composition approach is further complicated by the way in which the solutions are firstly made up. i.e.</a:t>
            </a:r>
            <a:r>
              <a:rPr lang="en-GB" sz="1200" b="0" i="0" kern="1200" baseline="0" dirty="0">
                <a:solidFill>
                  <a:schemeClr val="tx1"/>
                </a:solidFill>
                <a:latin typeface="+mn-lt"/>
                <a:ea typeface="+mn-ea"/>
                <a:cs typeface="+mn-cs"/>
              </a:rPr>
              <a:t> volume per volume, weight per volume and weight per weight. </a:t>
            </a:r>
            <a:r>
              <a:rPr lang="en-GB" sz="1200" b="1" i="0" u="sng" kern="1200" dirty="0">
                <a:solidFill>
                  <a:schemeClr val="tx1"/>
                </a:solidFill>
                <a:latin typeface="+mn-lt"/>
                <a:ea typeface="+mn-ea"/>
                <a:cs typeface="+mn-cs"/>
              </a:rPr>
              <a:t>Grams per litre</a:t>
            </a:r>
            <a:r>
              <a:rPr lang="en-GB" sz="1200" b="0" i="0" kern="1200" dirty="0">
                <a:solidFill>
                  <a:schemeClr val="tx1"/>
                </a:solidFill>
                <a:latin typeface="+mn-lt"/>
                <a:ea typeface="+mn-ea"/>
                <a:cs typeface="+mn-cs"/>
              </a:rPr>
              <a:t> represent the mass of solute divided by the volume of solution, in litres. This measure of concentration is most often used when discussing the solubility of a solid in solution.</a:t>
            </a: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 </a:t>
            </a:r>
            <a:r>
              <a:rPr lang="en-GB" sz="1200" b="1" i="0" u="sng" kern="1200" dirty="0">
                <a:solidFill>
                  <a:schemeClr val="tx1"/>
                </a:solidFill>
                <a:latin typeface="+mn-lt"/>
                <a:ea typeface="+mn-ea"/>
                <a:cs typeface="+mn-cs"/>
              </a:rPr>
              <a:t>Parts per million (ppm)</a:t>
            </a:r>
            <a:r>
              <a:rPr lang="en-GB" sz="1200" b="0" i="0" kern="1200" dirty="0">
                <a:solidFill>
                  <a:schemeClr val="tx1"/>
                </a:solidFill>
                <a:latin typeface="+mn-lt"/>
                <a:ea typeface="+mn-ea"/>
                <a:cs typeface="+mn-cs"/>
              </a:rPr>
              <a:t>, is a ratio of parts of solute to one million parts of solution, and is usually applied to very dilute solutions. It is often found in reports of concentration of water contaminants. </a:t>
            </a:r>
            <a:br>
              <a:rPr lang="en-GB" dirty="0"/>
            </a:br>
            <a:r>
              <a:rPr lang="en-GB" sz="1200" b="0" i="0" kern="1200" dirty="0">
                <a:solidFill>
                  <a:schemeClr val="tx1"/>
                </a:solidFill>
                <a:latin typeface="+mn-lt"/>
                <a:ea typeface="+mn-ea"/>
                <a:cs typeface="+mn-cs"/>
              </a:rPr>
              <a:t>To calculate parts per million, divide the mass of the solute by the total mass of the solution. This number is then multiplied by 10</a:t>
            </a:r>
            <a:r>
              <a:rPr lang="en-GB" sz="1200" b="0" i="0" kern="1200" baseline="30000" dirty="0">
                <a:solidFill>
                  <a:schemeClr val="tx1"/>
                </a:solidFill>
                <a:latin typeface="+mn-lt"/>
                <a:ea typeface="+mn-ea"/>
                <a:cs typeface="+mn-cs"/>
              </a:rPr>
              <a:t>6</a:t>
            </a:r>
            <a:r>
              <a:rPr lang="en-GB" sz="1200" b="0" i="0" kern="1200" dirty="0">
                <a:solidFill>
                  <a:schemeClr val="tx1"/>
                </a:solidFill>
                <a:latin typeface="+mn-lt"/>
                <a:ea typeface="+mn-ea"/>
                <a:cs typeface="+mn-cs"/>
              </a:rPr>
              <a:t> and expressed as parts per million (ppm). In dilute water solutions, we can assume that 1 mL of water-based solution has a mass of 1 gram, so 1 litre of solution has a mass of 1000 grams. Similarly ppm can also be represented by mg/litre.</a:t>
            </a:r>
          </a:p>
          <a:p>
            <a:endParaRPr lang="en-GB" sz="1200" b="0" i="0" kern="1200" dirty="0">
              <a:solidFill>
                <a:schemeClr val="tx1"/>
              </a:solidFill>
              <a:latin typeface="+mn-lt"/>
              <a:ea typeface="+mn-ea"/>
              <a:cs typeface="+mn-cs"/>
            </a:endParaRPr>
          </a:p>
          <a:p>
            <a:r>
              <a:rPr lang="en-GB" sz="1200" b="1" i="0" u="sng" kern="1200" dirty="0">
                <a:solidFill>
                  <a:schemeClr val="tx1"/>
                </a:solidFill>
                <a:latin typeface="+mn-lt"/>
                <a:ea typeface="+mn-ea"/>
                <a:cs typeface="+mn-cs"/>
              </a:rPr>
              <a:t>Molarity</a:t>
            </a:r>
            <a:r>
              <a:rPr lang="en-GB" sz="1200" b="0" i="0" kern="1200" dirty="0">
                <a:solidFill>
                  <a:schemeClr val="tx1"/>
                </a:solidFill>
                <a:latin typeface="+mn-lt"/>
                <a:ea typeface="+mn-ea"/>
                <a:cs typeface="+mn-cs"/>
              </a:rPr>
              <a:t> describes the concentration of a solution in moles of solute divided by litres of solution. Masses of solute must first be converted to moles using the molar mass of the solute. This is the most widely used unit for concentration when preparing solutions in chemistry and biology. The units of molarity, mol/L, are usually represented by a scripted capital “</a:t>
            </a:r>
            <a:r>
              <a:rPr lang="en-GB" sz="1200" b="1" i="1" kern="1200" dirty="0">
                <a:solidFill>
                  <a:schemeClr val="tx1"/>
                </a:solidFill>
                <a:latin typeface="+mn-lt"/>
                <a:ea typeface="+mn-ea"/>
                <a:cs typeface="+mn-cs"/>
              </a:rPr>
              <a:t>M</a:t>
            </a:r>
            <a:r>
              <a:rPr lang="en-GB" sz="1200" b="0" i="0" kern="1200" dirty="0">
                <a:solidFill>
                  <a:schemeClr val="tx1"/>
                </a:solidFill>
                <a:latin typeface="+mn-lt"/>
                <a:ea typeface="+mn-ea"/>
                <a:cs typeface="+mn-cs"/>
              </a:rPr>
              <a:t>”. </a:t>
            </a:r>
          </a:p>
          <a:p>
            <a:br>
              <a:rPr lang="en-GB" dirty="0"/>
            </a:b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42</a:t>
            </a:fld>
            <a:endParaRPr lang="en-US" dirty="0"/>
          </a:p>
        </p:txBody>
      </p:sp>
    </p:spTree>
    <p:extLst>
      <p:ext uri="{BB962C8B-B14F-4D97-AF65-F5344CB8AC3E}">
        <p14:creationId xmlns:p14="http://schemas.microsoft.com/office/powerpoint/2010/main" val="17521190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a:t>
            </a:r>
            <a:r>
              <a:rPr lang="en-GB" b="1" dirty="0"/>
              <a:t>mole</a:t>
            </a:r>
            <a:r>
              <a:rPr lang="en-GB" dirty="0"/>
              <a:t> is the new international standard for expressing a specific amount of any substance,</a:t>
            </a:r>
            <a:r>
              <a:rPr lang="en-GB" baseline="0" dirty="0"/>
              <a:t> and replaces many of the original definitions such as gram molecule, gram atom, and kilomole. The slide above includes the examples for a mole of carbon which will equal </a:t>
            </a:r>
            <a:r>
              <a:rPr lang="en-GB" b="1" baseline="0" dirty="0"/>
              <a:t>12.0</a:t>
            </a:r>
            <a:r>
              <a:rPr lang="en-GB" baseline="0" dirty="0"/>
              <a:t> grams and a mole of water which will equal </a:t>
            </a:r>
            <a:r>
              <a:rPr lang="en-GB" b="1" baseline="0" dirty="0"/>
              <a:t>18</a:t>
            </a:r>
            <a:r>
              <a:rPr lang="en-GB" baseline="0" dirty="0"/>
              <a:t> grams. To illustrate the idea of using “moles” further the following examples are given:</a:t>
            </a:r>
          </a:p>
          <a:p>
            <a:endParaRPr lang="en-GB" baseline="0" dirty="0"/>
          </a:p>
          <a:p>
            <a:r>
              <a:rPr lang="en-GB" baseline="0" dirty="0"/>
              <a:t>1 Mole of Hydrochloric  Acid (HCL) = 1 + 35.5 = </a:t>
            </a:r>
            <a:r>
              <a:rPr lang="en-GB" b="1" baseline="0" dirty="0"/>
              <a:t>36.5</a:t>
            </a:r>
            <a:r>
              <a:rPr lang="en-GB" baseline="0" dirty="0"/>
              <a:t> grams</a:t>
            </a:r>
          </a:p>
          <a:p>
            <a:r>
              <a:rPr lang="en-GB" baseline="0" dirty="0"/>
              <a:t>1 Mole of Sodium Hydroxide (NaOH) = 23 + 16 + 1 = </a:t>
            </a:r>
            <a:r>
              <a:rPr lang="en-GB" b="1" baseline="0" dirty="0"/>
              <a:t>40</a:t>
            </a:r>
            <a:r>
              <a:rPr lang="en-GB" baseline="0" dirty="0"/>
              <a:t> grams</a:t>
            </a:r>
          </a:p>
          <a:p>
            <a:r>
              <a:rPr lang="en-GB" baseline="0" dirty="0"/>
              <a:t>1 Mole of Potassium Cyanide (KCN) = 39 + 12 + 14 = </a:t>
            </a:r>
            <a:r>
              <a:rPr lang="en-GB" b="1" baseline="0" dirty="0"/>
              <a:t>65</a:t>
            </a:r>
            <a:r>
              <a:rPr lang="en-GB" baseline="0" dirty="0"/>
              <a:t> grams</a:t>
            </a:r>
          </a:p>
          <a:p>
            <a:endParaRPr lang="en-GB" baseline="0" dirty="0"/>
          </a:p>
          <a:p>
            <a:r>
              <a:rPr lang="en-GB" dirty="0">
                <a:latin typeface="+mn-lt"/>
              </a:rPr>
              <a:t>The use of “moles” in chemistry ensures that reactions between chemicals are complete and balanced. </a:t>
            </a:r>
          </a:p>
          <a:p>
            <a:endParaRPr lang="en-GB" dirty="0">
              <a:latin typeface="+mn-lt"/>
            </a:endParaRPr>
          </a:p>
          <a:p>
            <a:r>
              <a:rPr lang="en-GB" dirty="0">
                <a:latin typeface="+mn-lt"/>
              </a:rPr>
              <a:t>Mixing, for example, an acid and base, together in their appropriate “mole” amounts ensures that the correct proportions are maintained and total neutralisation takes place. This would be essential in the effluent plant.</a:t>
            </a: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43</a:t>
            </a:fld>
            <a:endParaRPr lang="en-US" dirty="0"/>
          </a:p>
        </p:txBody>
      </p:sp>
    </p:spTree>
    <p:extLst>
      <p:ext uri="{BB962C8B-B14F-4D97-AF65-F5344CB8AC3E}">
        <p14:creationId xmlns:p14="http://schemas.microsoft.com/office/powerpoint/2010/main" val="8748109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the case of carbon, the atomic mass of carbon = 12 which means that a molar solution would contain 12 grammes per litre. </a:t>
            </a:r>
          </a:p>
          <a:p>
            <a:r>
              <a:rPr lang="en-GB" baseline="0" dirty="0"/>
              <a:t>Similarly for the case of ammonia, with the chemical formula NH</a:t>
            </a:r>
            <a:r>
              <a:rPr lang="en-GB" baseline="-25000" dirty="0"/>
              <a:t>3,</a:t>
            </a:r>
            <a:r>
              <a:rPr lang="en-GB" baseline="0" dirty="0"/>
              <a:t> the molecular mass = 17 grammes (N = 14 and H = 1. Therefore 14 + ( 3 x 1 ) = 17). Therefore a molar solution of ammonia would contain 17 grammes per litre.</a:t>
            </a:r>
          </a:p>
          <a:p>
            <a:r>
              <a:rPr lang="en-GB" baseline="0" dirty="0"/>
              <a:t>Similarly for the case of sodium hypochlorite, with the chemical formula NaClO, the molecular mass = 74.4 </a:t>
            </a:r>
          </a:p>
          <a:p>
            <a:r>
              <a:rPr lang="en-GB" baseline="0" dirty="0"/>
              <a:t>(Na = 23, Cl = 35.4, O = 16. Therefore 23 + 35.4 + 16 = 74.4) </a:t>
            </a:r>
          </a:p>
          <a:p>
            <a:r>
              <a:rPr lang="en-GB" baseline="0" dirty="0"/>
              <a:t>Note: The “mole” is simply a </a:t>
            </a:r>
            <a:r>
              <a:rPr lang="en-GB" b="1" baseline="0" dirty="0"/>
              <a:t>NUMBER</a:t>
            </a:r>
            <a:r>
              <a:rPr lang="en-GB" baseline="0" dirty="0"/>
              <a:t> ( e.g.  1, 2, 0.1, 0.5 ) </a:t>
            </a:r>
          </a:p>
          <a:p>
            <a:r>
              <a:rPr lang="en-GB" baseline="0" dirty="0"/>
              <a:t>The </a:t>
            </a:r>
            <a:r>
              <a:rPr lang="en-GB" b="1" baseline="0" dirty="0"/>
              <a:t>number of molecules in </a:t>
            </a:r>
            <a:r>
              <a:rPr lang="en-GB" baseline="0" dirty="0"/>
              <a:t>the solution can be calculated by multiplying this mole number by 6.022 x 10</a:t>
            </a:r>
            <a:r>
              <a:rPr lang="en-GB" baseline="30000" dirty="0"/>
              <a:t>23</a:t>
            </a:r>
            <a:r>
              <a:rPr lang="en-GB" baseline="0" dirty="0"/>
              <a:t>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44</a:t>
            </a:fld>
            <a:endParaRPr lang="en-US" dirty="0"/>
          </a:p>
        </p:txBody>
      </p:sp>
    </p:spTree>
    <p:extLst>
      <p:ext uri="{BB962C8B-B14F-4D97-AF65-F5344CB8AC3E}">
        <p14:creationId xmlns:p14="http://schemas.microsoft.com/office/powerpoint/2010/main" val="29504425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slide above shows the interaction between the three factors associated with the concept of</a:t>
            </a:r>
            <a:r>
              <a:rPr lang="en-GB" baseline="0" dirty="0"/>
              <a:t> the “Mole.” The Mole is calculated from the mass (m) divided by the molecular mass (mm) as shown in the above formula. Note: the molecular mass is often referred to as the relative molecular mass in the literature. Similarly the mass (m) or the amount of the substance can be calculated by dividing the mole (n) by the molecular mass (mm). The molecular mass is found by summing all of the element atomic masses in the chemical formula. Similarly there is a relationship between the molecular mass (mm) and the mole (n) and the mass (m) . Here the molecular mass can be found by dividing the mole (n) by the mass.</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45</a:t>
            </a:fld>
            <a:endParaRPr lang="en-US" dirty="0"/>
          </a:p>
        </p:txBody>
      </p:sp>
    </p:spTree>
    <p:extLst>
      <p:ext uri="{BB962C8B-B14F-4D97-AF65-F5344CB8AC3E}">
        <p14:creationId xmlns:p14="http://schemas.microsoft.com/office/powerpoint/2010/main" val="39165362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46</a:t>
            </a:fld>
            <a:endParaRPr lang="en-US" dirty="0"/>
          </a:p>
        </p:txBody>
      </p:sp>
    </p:spTree>
    <p:extLst>
      <p:ext uri="{BB962C8B-B14F-4D97-AF65-F5344CB8AC3E}">
        <p14:creationId xmlns:p14="http://schemas.microsoft.com/office/powerpoint/2010/main" val="17948016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47</a:t>
            </a:fld>
            <a:endParaRPr lang="en-US" dirty="0"/>
          </a:p>
        </p:txBody>
      </p:sp>
    </p:spTree>
    <p:extLst>
      <p:ext uri="{BB962C8B-B14F-4D97-AF65-F5344CB8AC3E}">
        <p14:creationId xmlns:p14="http://schemas.microsoft.com/office/powerpoint/2010/main" val="205698763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Acidic chemicals can be “neutralised” by using alkaline chemicals and vice-versa. Industrially, this principle is used in effluent plants, since</a:t>
            </a:r>
            <a:r>
              <a:rPr lang="en-GB" baseline="0" dirty="0"/>
              <a:t> compounds with a high pH (alkaline) tend to precipitate, and so are easily removed by filtration. The slide above is a good illustration of this concept. In reality, however, the change in pH by the addition of an alkaline substance to an acid or by the addition of an acidic substance to an alkaline is not linear. This non-linearity is dealt with latter when we consider acid-base curves.</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48</a:t>
            </a:fld>
            <a:endParaRPr lang="en-US" dirty="0"/>
          </a:p>
        </p:txBody>
      </p:sp>
    </p:spTree>
    <p:extLst>
      <p:ext uri="{BB962C8B-B14F-4D97-AF65-F5344CB8AC3E}">
        <p14:creationId xmlns:p14="http://schemas.microsoft.com/office/powerpoint/2010/main" val="82892892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When an </a:t>
            </a:r>
            <a:r>
              <a:rPr lang="en-US" b="1" dirty="0"/>
              <a:t>acid</a:t>
            </a:r>
            <a:r>
              <a:rPr lang="en-US" dirty="0"/>
              <a:t> and a </a:t>
            </a:r>
            <a:r>
              <a:rPr lang="en-US" b="1" dirty="0"/>
              <a:t>base</a:t>
            </a:r>
            <a:r>
              <a:rPr lang="en-US" dirty="0"/>
              <a:t> are placed together, they react to neutralize both the acid and base properties, producing a </a:t>
            </a:r>
            <a:r>
              <a:rPr lang="en-US" b="1" dirty="0"/>
              <a:t>salt.</a:t>
            </a:r>
            <a:r>
              <a:rPr lang="en-US" dirty="0"/>
              <a:t> The H(+) cation of the acid combines with the OH(-) anion of the base to form water. The compound formed by the cation of the base and the anion of the acid is called a salt. For example, the combination of Hydrochloric Acid and Sodium Hydroxide produces common table salt, </a:t>
            </a:r>
            <a:r>
              <a:rPr lang="en-US" b="1" dirty="0"/>
              <a:t>NaCl</a:t>
            </a:r>
            <a:r>
              <a:rPr lang="en-US" b="0" baseline="0" dirty="0"/>
              <a:t> and the combination of Sulphuric Acid and Calcium Hydroxide produces Calcium Sulphate </a:t>
            </a:r>
            <a:r>
              <a:rPr lang="en-US" b="1" baseline="0" dirty="0"/>
              <a:t>CaSO</a:t>
            </a:r>
            <a:r>
              <a:rPr lang="en-US" b="1" baseline="-25000" dirty="0"/>
              <a:t>4 </a:t>
            </a:r>
            <a:r>
              <a:rPr lang="en-US" b="0" baseline="0" dirty="0"/>
              <a:t>(“Plaster of Paris”)</a:t>
            </a:r>
          </a:p>
          <a:p>
            <a:endParaRPr lang="en-US" dirty="0"/>
          </a:p>
          <a:p>
            <a:r>
              <a:rPr lang="en-US" dirty="0"/>
              <a:t>The word </a:t>
            </a:r>
            <a:r>
              <a:rPr lang="en-US" b="1" dirty="0"/>
              <a:t>salt</a:t>
            </a:r>
            <a:r>
              <a:rPr lang="en-US" dirty="0"/>
              <a:t> is a general term which applies to the products of all such acid-base reactions. </a:t>
            </a:r>
          </a:p>
          <a:p>
            <a:endParaRPr lang="en-US"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49</a:t>
            </a:fld>
            <a:endParaRPr lang="en-US" dirty="0"/>
          </a:p>
        </p:txBody>
      </p:sp>
    </p:spTree>
    <p:extLst>
      <p:ext uri="{BB962C8B-B14F-4D97-AF65-F5344CB8AC3E}">
        <p14:creationId xmlns:p14="http://schemas.microsoft.com/office/powerpoint/2010/main" val="247208932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Indicators</a:t>
            </a:r>
            <a:r>
              <a:rPr lang="en-GB" dirty="0"/>
              <a:t> are used in chemistry to identify the neutral pH point of 7.0. At this point the reactions between the reactants will be balanced. The balanced point(s) are determined</a:t>
            </a:r>
            <a:r>
              <a:rPr lang="en-GB" baseline="0" dirty="0"/>
              <a:t> by the chemical technique of “Titration” where an indicator is added and one reactant is titrated against the other. The colours shown in the above slide reflect pH levels above 7.</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50</a:t>
            </a:fld>
            <a:endParaRPr lang="en-US" dirty="0"/>
          </a:p>
        </p:txBody>
      </p:sp>
    </p:spTree>
    <p:extLst>
      <p:ext uri="{BB962C8B-B14F-4D97-AF65-F5344CB8AC3E}">
        <p14:creationId xmlns:p14="http://schemas.microsoft.com/office/powerpoint/2010/main" val="350143162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Text Box 1"/>
          <p:cNvSpPr txBox="1">
            <a:spLocks noChangeArrowheads="1"/>
          </p:cNvSpPr>
          <p:nvPr/>
        </p:nvSpPr>
        <p:spPr bwMode="auto">
          <a:xfrm>
            <a:off x="1140814" y="751391"/>
            <a:ext cx="4516048" cy="3708702"/>
          </a:xfrm>
          <a:prstGeom prst="rect">
            <a:avLst/>
          </a:prstGeom>
          <a:solidFill>
            <a:srgbClr val="FFFFFF"/>
          </a:solidFill>
          <a:ln w="9525">
            <a:solidFill>
              <a:srgbClr val="000000"/>
            </a:solidFill>
            <a:miter lim="800000"/>
            <a:headEnd/>
            <a:tailEnd/>
          </a:ln>
        </p:spPr>
        <p:txBody>
          <a:bodyPr wrap="none" anchor="ctr"/>
          <a:lstStyle/>
          <a:p>
            <a:endParaRPr lang="en-US" dirty="0"/>
          </a:p>
        </p:txBody>
      </p:sp>
      <p:sp>
        <p:nvSpPr>
          <p:cNvPr id="62467" name="Rectangle 2"/>
          <p:cNvSpPr txBox="1">
            <a:spLocks noGrp="1" noChangeArrowheads="1"/>
          </p:cNvSpPr>
          <p:nvPr>
            <p:ph type="body"/>
          </p:nvPr>
        </p:nvSpPr>
        <p:spPr>
          <a:xfrm>
            <a:off x="906357" y="4718600"/>
            <a:ext cx="4984962" cy="4179184"/>
          </a:xfrm>
          <a:noFill/>
          <a:ln/>
        </p:spPr>
        <p:txBody>
          <a:bodyPr wrap="none" anchor="ctr"/>
          <a:lstStyle/>
          <a:p>
            <a:r>
              <a:rPr lang="en-US" dirty="0"/>
              <a:t>Acidity is in effect related to the amount of hydrogen ions in a compound or reagent. The expression pH means “parts hydrogen.” Acids have, therefore, a large amount of hydrogen and alkaline materials a small amount.</a:t>
            </a:r>
          </a:p>
        </p:txBody>
      </p:sp>
    </p:spTree>
    <p:extLst>
      <p:ext uri="{BB962C8B-B14F-4D97-AF65-F5344CB8AC3E}">
        <p14:creationId xmlns:p14="http://schemas.microsoft.com/office/powerpoint/2010/main" val="22085431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3490" name="Text Box 1"/>
          <p:cNvSpPr txBox="1">
            <a:spLocks noChangeArrowheads="1"/>
          </p:cNvSpPr>
          <p:nvPr/>
        </p:nvSpPr>
        <p:spPr bwMode="auto">
          <a:xfrm>
            <a:off x="1140814" y="751391"/>
            <a:ext cx="4516048" cy="3708702"/>
          </a:xfrm>
          <a:prstGeom prst="rect">
            <a:avLst/>
          </a:prstGeom>
          <a:solidFill>
            <a:srgbClr val="FFFFFF"/>
          </a:solidFill>
          <a:ln w="9525">
            <a:solidFill>
              <a:srgbClr val="000000"/>
            </a:solidFill>
            <a:miter lim="800000"/>
            <a:headEnd/>
            <a:tailEnd/>
          </a:ln>
        </p:spPr>
        <p:txBody>
          <a:bodyPr wrap="none" anchor="ctr"/>
          <a:lstStyle/>
          <a:p>
            <a:endParaRPr lang="en-US" dirty="0"/>
          </a:p>
        </p:txBody>
      </p:sp>
      <p:sp>
        <p:nvSpPr>
          <p:cNvPr id="63491" name="Rectangle 2"/>
          <p:cNvSpPr txBox="1">
            <a:spLocks noGrp="1" noChangeArrowheads="1"/>
          </p:cNvSpPr>
          <p:nvPr>
            <p:ph type="body"/>
          </p:nvPr>
        </p:nvSpPr>
        <p:spPr>
          <a:xfrm>
            <a:off x="906357" y="4718600"/>
            <a:ext cx="4984962" cy="4179184"/>
          </a:xfrm>
          <a:noFill/>
          <a:ln/>
        </p:spPr>
        <p:txBody>
          <a:bodyPr wrap="none" anchor="ctr"/>
          <a:lstStyle/>
          <a:p>
            <a:r>
              <a:rPr lang="en-US" dirty="0"/>
              <a:t>The</a:t>
            </a:r>
            <a:r>
              <a:rPr lang="en-US" baseline="0" dirty="0"/>
              <a:t> pH scale ranges from 0 to 14 with the strong acids showing a low pH and the hydroxides showing a high pH. De-ionised water has a pH of 7 as is considered to be neutral. The pH of human skin is 5.5. For information the strongest acid with a pH of 0 (based on fluorine, hydrogen and antimony) is Fluoroantimonic acid (In other words a derivative of hydrofluoric acid)</a:t>
            </a:r>
            <a:endParaRPr lang="en-US" dirty="0"/>
          </a:p>
        </p:txBody>
      </p:sp>
    </p:spTree>
    <p:extLst>
      <p:ext uri="{BB962C8B-B14F-4D97-AF65-F5344CB8AC3E}">
        <p14:creationId xmlns:p14="http://schemas.microsoft.com/office/powerpoint/2010/main" val="56958182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pH meters are used in chemical plant to measure and control reactions taking place. They are delicate instruments and need constant attention and monitoring to ensure that they are accurate.</a:t>
            </a:r>
          </a:p>
        </p:txBody>
      </p:sp>
      <p:sp>
        <p:nvSpPr>
          <p:cNvPr id="4" name="Slide Number Placeholder 3"/>
          <p:cNvSpPr>
            <a:spLocks noGrp="1"/>
          </p:cNvSpPr>
          <p:nvPr>
            <p:ph type="sldNum" sz="quarter" idx="10"/>
          </p:nvPr>
        </p:nvSpPr>
        <p:spPr/>
        <p:txBody>
          <a:bodyPr/>
          <a:lstStyle/>
          <a:p>
            <a:fld id="{93737830-1592-42B1-9C40-0C9F69F41AD2}" type="slidenum">
              <a:rPr lang="en-US" smtClean="0"/>
              <a:pPr/>
              <a:t>53</a:t>
            </a:fld>
            <a:endParaRPr lang="en-US" dirty="0"/>
          </a:p>
        </p:txBody>
      </p:sp>
    </p:spTree>
    <p:extLst>
      <p:ext uri="{BB962C8B-B14F-4D97-AF65-F5344CB8AC3E}">
        <p14:creationId xmlns:p14="http://schemas.microsoft.com/office/powerpoint/2010/main" val="279332101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Strong acids include Hydrofluoric</a:t>
            </a:r>
            <a:r>
              <a:rPr lang="en-GB" baseline="0" dirty="0"/>
              <a:t> Acid (HF) Hydrochloric Acid (HCL) Sulphuric Acid (H</a:t>
            </a:r>
            <a:r>
              <a:rPr lang="en-GB" baseline="-25000" dirty="0"/>
              <a:t>2</a:t>
            </a:r>
            <a:r>
              <a:rPr lang="en-GB" baseline="0" dirty="0"/>
              <a:t>SO</a:t>
            </a:r>
            <a:r>
              <a:rPr lang="en-GB" baseline="-25000" dirty="0"/>
              <a:t>4</a:t>
            </a:r>
            <a:r>
              <a:rPr lang="en-GB" baseline="0" dirty="0"/>
              <a:t>) and Nitric Acid (HNO</a:t>
            </a:r>
            <a:r>
              <a:rPr lang="en-GB" baseline="-25000" dirty="0"/>
              <a:t>3</a:t>
            </a:r>
            <a:r>
              <a:rPr lang="en-GB" baseline="0" dirty="0"/>
              <a:t>)</a:t>
            </a:r>
          </a:p>
          <a:p>
            <a:r>
              <a:rPr lang="en-GB" baseline="0" dirty="0"/>
              <a:t>Strong Bases include Sodium Hydroxide (NaOH) and Potassium Hydroxide (KOH)</a:t>
            </a: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54</a:t>
            </a:fld>
            <a:endParaRPr lang="en-US" dirty="0"/>
          </a:p>
        </p:txBody>
      </p:sp>
    </p:spTree>
    <p:extLst>
      <p:ext uri="{BB962C8B-B14F-4D97-AF65-F5344CB8AC3E}">
        <p14:creationId xmlns:p14="http://schemas.microsoft.com/office/powerpoint/2010/main" val="203506775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There are two types of heat in chemistry. The first is caused by physical activity. As you get more </a:t>
            </a:r>
            <a:r>
              <a:rPr lang="en-GB" sz="1200" b="1" i="0" kern="1200" dirty="0">
                <a:solidFill>
                  <a:schemeClr val="tx1"/>
                </a:solidFill>
                <a:latin typeface="+mn-lt"/>
                <a:ea typeface="+mn-ea"/>
                <a:cs typeface="+mn-cs"/>
              </a:rPr>
              <a:t>kinetic energy</a:t>
            </a:r>
            <a:r>
              <a:rPr lang="en-GB" sz="1200" b="0" i="0" kern="1200" dirty="0">
                <a:solidFill>
                  <a:schemeClr val="tx1"/>
                </a:solidFill>
                <a:latin typeface="+mn-lt"/>
                <a:ea typeface="+mn-ea"/>
                <a:cs typeface="+mn-cs"/>
              </a:rPr>
              <a:t>, there is more activity in the system. This extra activity causes more </a:t>
            </a:r>
            <a:r>
              <a:rPr lang="en-GB" sz="1200" b="1" i="0" kern="1200" dirty="0">
                <a:solidFill>
                  <a:schemeClr val="tx1"/>
                </a:solidFill>
                <a:latin typeface="+mn-lt"/>
                <a:ea typeface="+mn-ea"/>
                <a:cs typeface="+mn-cs"/>
              </a:rPr>
              <a:t>molecular collisions</a:t>
            </a:r>
            <a:r>
              <a:rPr lang="en-GB" sz="1200" b="0" i="0" kern="1200" dirty="0">
                <a:solidFill>
                  <a:schemeClr val="tx1"/>
                </a:solidFill>
                <a:latin typeface="+mn-lt"/>
                <a:ea typeface="+mn-ea"/>
                <a:cs typeface="+mn-cs"/>
              </a:rPr>
              <a:t>  to occur. The collisions create the heat. This happens,</a:t>
            </a:r>
            <a:r>
              <a:rPr lang="en-GB" sz="1200" b="0" i="0" kern="1200" baseline="0" dirty="0">
                <a:solidFill>
                  <a:schemeClr val="tx1"/>
                </a:solidFill>
                <a:latin typeface="+mn-lt"/>
                <a:ea typeface="+mn-ea"/>
                <a:cs typeface="+mn-cs"/>
              </a:rPr>
              <a:t> for example, </a:t>
            </a:r>
            <a:r>
              <a:rPr lang="en-GB" sz="1200" b="0" i="0" kern="1200" dirty="0">
                <a:solidFill>
                  <a:schemeClr val="tx1"/>
                </a:solidFill>
                <a:latin typeface="+mn-lt"/>
                <a:ea typeface="+mn-ea"/>
                <a:cs typeface="+mn-cs"/>
              </a:rPr>
              <a:t>when you increase the pressure in a system. Chemical processes cause the second type of heat. Instead of exciting a system and feeling the heat, chemical bonds are made and broken, and the energy is then released. A release of energy charges up the system and the molecules bounce around faster, resulting in that physical or kinetic activity. The opposite can also happen. Sometimes bonds are made and broken and energy is absorbed. The system then gets colder as the temperature goes down.</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55</a:t>
            </a:fld>
            <a:endParaRPr lang="en-US" dirty="0"/>
          </a:p>
        </p:txBody>
      </p:sp>
    </p:spTree>
    <p:extLst>
      <p:ext uri="{BB962C8B-B14F-4D97-AF65-F5344CB8AC3E}">
        <p14:creationId xmlns:p14="http://schemas.microsoft.com/office/powerpoint/2010/main" val="242876107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term </a:t>
            </a:r>
            <a:r>
              <a:rPr lang="en-GB" b="1" dirty="0"/>
              <a:t>ENTHALPY</a:t>
            </a:r>
            <a:r>
              <a:rPr lang="en-GB" baseline="0" dirty="0"/>
              <a:t> in thermodynamics relates to the amount of energy consumed or liberated. In many chemical reactions this is usually in the form of heat. </a:t>
            </a:r>
            <a:r>
              <a:rPr lang="en-GB" dirty="0"/>
              <a:t>The term </a:t>
            </a:r>
            <a:r>
              <a:rPr lang="en-GB" b="1" dirty="0"/>
              <a:t>ENTROPY </a:t>
            </a:r>
            <a:r>
              <a:rPr lang="en-GB" b="0" dirty="0"/>
              <a:t>in thermodynamics relates to the degree of “Disorder”. This tends to increase with temperature</a:t>
            </a:r>
            <a:r>
              <a:rPr lang="en-GB" b="0" baseline="0" dirty="0"/>
              <a:t> as the material moves from a solid to gaseous state.</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baseline="0" dirty="0">
                <a:solidFill>
                  <a:schemeClr val="tx2"/>
                </a:solidFill>
              </a:rPr>
              <a:t>The basic thermodynamic equation that relates these factors together is </a:t>
            </a:r>
            <a:r>
              <a:rPr lang="en-GB" sz="1200" b="1" dirty="0">
                <a:solidFill>
                  <a:schemeClr val="tx2"/>
                </a:solidFill>
              </a:rPr>
              <a:t> ΔG = ΔH - T ΔS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2"/>
                </a:solidFill>
              </a:rPr>
              <a:t>Where:</a:t>
            </a:r>
          </a:p>
          <a:p>
            <a:r>
              <a:rPr lang="en-GB" sz="1200" dirty="0"/>
              <a:t>G is Free Energy</a:t>
            </a:r>
          </a:p>
          <a:p>
            <a:r>
              <a:rPr lang="en-GB" sz="1200" dirty="0"/>
              <a:t>H is Enthalpy</a:t>
            </a:r>
          </a:p>
          <a:p>
            <a:r>
              <a:rPr lang="en-GB" sz="1200" dirty="0"/>
              <a:t>T is Temperature</a:t>
            </a:r>
          </a:p>
          <a:p>
            <a:r>
              <a:rPr lang="en-GB" sz="1200" dirty="0"/>
              <a:t>S is Entropy</a:t>
            </a:r>
          </a:p>
          <a:p>
            <a:endParaRPr lang="en-GB" sz="1200" dirty="0"/>
          </a:p>
          <a:p>
            <a:r>
              <a:rPr lang="en-GB" dirty="0"/>
              <a:t>Enthalpy is in effect energy</a:t>
            </a:r>
            <a:r>
              <a:rPr lang="en-GB" baseline="0" dirty="0"/>
              <a:t> which in the case of the equation above is negative. Negative enthalpy is characteristic of an </a:t>
            </a:r>
            <a:r>
              <a:rPr lang="en-GB" b="1" baseline="0" dirty="0"/>
              <a:t>Exothermic</a:t>
            </a:r>
            <a:r>
              <a:rPr lang="en-GB" baseline="0" dirty="0"/>
              <a:t> reaction.</a:t>
            </a:r>
            <a:r>
              <a:rPr lang="en-GB" dirty="0"/>
              <a:t> Typical examples of exothermic reactions are </a:t>
            </a:r>
            <a:r>
              <a:rPr lang="en-GB" b="1" dirty="0"/>
              <a:t>precipitation</a:t>
            </a:r>
            <a:r>
              <a:rPr lang="en-GB" dirty="0"/>
              <a:t> and </a:t>
            </a:r>
            <a:r>
              <a:rPr lang="en-GB" b="1" dirty="0"/>
              <a:t>crystallization</a:t>
            </a:r>
            <a:r>
              <a:rPr lang="en-GB" dirty="0"/>
              <a:t>, in which ordered solids are formed from disordered gaseous or liquid phases. Positive</a:t>
            </a:r>
            <a:r>
              <a:rPr lang="en-GB" baseline="0" dirty="0"/>
              <a:t> enthalpy is characteristic of an </a:t>
            </a:r>
            <a:r>
              <a:rPr lang="en-GB" b="1" baseline="0" dirty="0"/>
              <a:t>Endothermic </a:t>
            </a:r>
            <a:r>
              <a:rPr lang="en-GB" b="0" baseline="0" dirty="0"/>
              <a:t>r</a:t>
            </a:r>
            <a:r>
              <a:rPr lang="en-GB" baseline="0" dirty="0"/>
              <a:t>eaction. </a:t>
            </a:r>
            <a:r>
              <a:rPr lang="en-GB" dirty="0"/>
              <a:t>The reaction between </a:t>
            </a:r>
            <a:r>
              <a:rPr lang="en-GB" b="1" dirty="0"/>
              <a:t>Carbon Dioxide </a:t>
            </a:r>
            <a:r>
              <a:rPr lang="en-GB" dirty="0"/>
              <a:t>and C</a:t>
            </a:r>
            <a:r>
              <a:rPr lang="en-GB" b="1" dirty="0"/>
              <a:t>arbon</a:t>
            </a:r>
            <a:r>
              <a:rPr lang="en-GB" dirty="0"/>
              <a:t> to form </a:t>
            </a:r>
            <a:r>
              <a:rPr lang="en-GB" b="1" dirty="0"/>
              <a:t>Carbon Monoxide </a:t>
            </a:r>
            <a:r>
              <a:rPr lang="en-GB" b="0" dirty="0"/>
              <a:t>is endothermic at temperatures above approximately 800 °C. (it is exothermic below this temperature).</a:t>
            </a:r>
          </a:p>
          <a:p>
            <a:r>
              <a:rPr lang="en-GB" b="0" baseline="0" dirty="0"/>
              <a:t>.</a:t>
            </a:r>
            <a:endParaRPr lang="en-GB" b="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tx2"/>
              </a:solidFill>
            </a:endParaRPr>
          </a:p>
          <a:p>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56</a:t>
            </a:fld>
            <a:endParaRPr lang="en-US" dirty="0"/>
          </a:p>
        </p:txBody>
      </p:sp>
    </p:spTree>
    <p:extLst>
      <p:ext uri="{BB962C8B-B14F-4D97-AF65-F5344CB8AC3E}">
        <p14:creationId xmlns:p14="http://schemas.microsoft.com/office/powerpoint/2010/main" val="275089955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dirty="0"/>
              <a:t>Reactant Concentrations</a:t>
            </a:r>
            <a:r>
              <a:rPr lang="en-GB" sz="1200" b="0" dirty="0"/>
              <a:t>, which usually make the reaction happen at a faster rate if raised through increased collisions per unit time. Some reactions, however, have rates that are </a:t>
            </a:r>
            <a:r>
              <a:rPr lang="en-GB" sz="1200" b="0" i="1" dirty="0"/>
              <a:t>independent</a:t>
            </a:r>
            <a:r>
              <a:rPr lang="en-GB" sz="1200" b="0" dirty="0"/>
              <a:t> of reactant concentrations. These are called </a:t>
            </a:r>
            <a:r>
              <a:rPr lang="en-GB" sz="1200" b="1" dirty="0"/>
              <a:t>Zero Order Reactions</a:t>
            </a:r>
            <a:r>
              <a:rPr lang="en-GB" sz="1200" b="0" dirty="0"/>
              <a:t>.</a:t>
            </a:r>
          </a:p>
          <a:p>
            <a:endParaRPr lang="en-GB" sz="1200" b="0" dirty="0"/>
          </a:p>
          <a:p>
            <a:r>
              <a:rPr lang="en-GB" sz="1200" b="1" dirty="0"/>
              <a:t>Contact Surface</a:t>
            </a:r>
            <a:r>
              <a:rPr lang="en-GB" sz="1200" b="1" baseline="0" dirty="0"/>
              <a:t> Area</a:t>
            </a:r>
            <a:r>
              <a:rPr lang="en-GB" sz="1200" b="1" dirty="0"/>
              <a:t> between the Reactants</a:t>
            </a:r>
            <a:r>
              <a:rPr lang="en-GB" sz="1200" b="0" dirty="0"/>
              <a:t>, in particular solid ones in heterogeneous systems. Larger surface areas lead to higher reaction rates. This factor is taken</a:t>
            </a:r>
            <a:r>
              <a:rPr lang="en-GB" sz="1200" b="0" baseline="0" dirty="0"/>
              <a:t> into consideration in the choice of anodes. A large surface area for the anode improves the process efficiency and this is the reason for using anode bags filled with small balls (nickel plating) or small pieces of cropped bar (copper plating)</a:t>
            </a:r>
            <a:endParaRPr lang="en-GB" sz="1200" b="0" dirty="0"/>
          </a:p>
          <a:p>
            <a:endParaRPr lang="en-GB" sz="1200" b="0" dirty="0"/>
          </a:p>
          <a:p>
            <a:r>
              <a:rPr lang="en-GB" sz="1200" b="1" dirty="0"/>
              <a:t>Pressure</a:t>
            </a:r>
            <a:r>
              <a:rPr lang="en-GB" sz="1200" b="0" dirty="0"/>
              <a:t> – increasing the pressure decreases the volume between molecules and therefore increases the frequency of collisions between the molecules.</a:t>
            </a:r>
          </a:p>
          <a:p>
            <a:endParaRPr lang="en-GB" sz="1200" b="0" dirty="0"/>
          </a:p>
          <a:p>
            <a:r>
              <a:rPr lang="en-GB" sz="1200" b="1" dirty="0"/>
              <a:t>Temperature</a:t>
            </a:r>
            <a:r>
              <a:rPr lang="en-GB" sz="1200" b="0" dirty="0"/>
              <a:t>, which hastens reactions if raised, since higher temperature increases the energy of the molecules, creating more collisions per unit time.</a:t>
            </a:r>
          </a:p>
          <a:p>
            <a:endParaRPr lang="en-GB" sz="1200" b="0" dirty="0">
              <a:hlinkClick r:id="rId3" action="ppaction://hlinkfile" tooltip="Activation energy"/>
            </a:endParaRPr>
          </a:p>
          <a:p>
            <a:r>
              <a:rPr lang="en-GB" sz="1200" b="1" dirty="0"/>
              <a:t>Activation Energy,</a:t>
            </a:r>
            <a:r>
              <a:rPr lang="en-GB" sz="1200" b="0" dirty="0"/>
              <a:t> which is defined as the amount of energy required to make the reaction start and carry on spontaneously. Higher activation energy implies that the reactants need more energy to start than a reaction with a lower activation energy.</a:t>
            </a:r>
          </a:p>
          <a:p>
            <a:endParaRPr lang="en-GB" sz="1200" b="0" dirty="0"/>
          </a:p>
          <a:p>
            <a:r>
              <a:rPr lang="en-GB" sz="1200" b="0" dirty="0"/>
              <a:t>The presence or absence of a </a:t>
            </a:r>
            <a:r>
              <a:rPr lang="en-GB" sz="1200" b="1" dirty="0"/>
              <a:t>Catalyst</a:t>
            </a:r>
            <a:r>
              <a:rPr lang="en-GB" sz="1200" b="0" dirty="0"/>
              <a:t>. Catalysts are substances which change the pathway (mechanism) of a reaction which in turn increases the speed of a reaction by lowering the </a:t>
            </a:r>
            <a:r>
              <a:rPr lang="en-GB" sz="1200" b="1" dirty="0"/>
              <a:t>Activation Energy </a:t>
            </a:r>
            <a:r>
              <a:rPr lang="en-GB" sz="1200" b="0" dirty="0"/>
              <a:t>needed for the reaction to take place. A catalyst is not destroyed or changed during a reaction, so it can be used again.</a:t>
            </a:r>
          </a:p>
          <a:p>
            <a:r>
              <a:rPr lang="en-GB" sz="1200" b="0" dirty="0"/>
              <a:t>For some reactions, the presence of </a:t>
            </a:r>
            <a:r>
              <a:rPr lang="en-GB" sz="1200" b="1" dirty="0"/>
              <a:t>Electromagnetic Radiation</a:t>
            </a:r>
            <a:r>
              <a:rPr lang="en-GB" sz="1200" b="0" dirty="0"/>
              <a:t>, most notably </a:t>
            </a:r>
            <a:r>
              <a:rPr lang="en-GB" sz="1200" b="1" dirty="0"/>
              <a:t>Ultraviolet Light</a:t>
            </a:r>
            <a:r>
              <a:rPr lang="en-GB" sz="1200" b="0" dirty="0"/>
              <a:t>, is needed to promote the breaking of bonds to start the reaction. This is particularly true for reactions involving  </a:t>
            </a:r>
            <a:r>
              <a:rPr lang="en-GB" sz="1200" b="1" dirty="0"/>
              <a:t>Radicals</a:t>
            </a:r>
            <a:r>
              <a:rPr lang="en-GB" sz="1200" b="0" dirty="0"/>
              <a:t>.</a:t>
            </a:r>
          </a:p>
          <a:p>
            <a:endParaRPr lang="en-GB" sz="1200" b="0" dirty="0"/>
          </a:p>
          <a:p>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57</a:t>
            </a:fld>
            <a:endParaRPr lang="en-US" dirty="0"/>
          </a:p>
        </p:txBody>
      </p:sp>
    </p:spTree>
    <p:extLst>
      <p:ext uri="{BB962C8B-B14F-4D97-AF65-F5344CB8AC3E}">
        <p14:creationId xmlns:p14="http://schemas.microsoft.com/office/powerpoint/2010/main" val="106975504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Increasing the concentration of chemical reactants increases the amount of molecular collisions which</a:t>
            </a:r>
            <a:r>
              <a:rPr lang="en-GB" baseline="0" dirty="0"/>
              <a:t> will increase the overall reaction rate.</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58</a:t>
            </a:fld>
            <a:endParaRPr lang="en-US" dirty="0"/>
          </a:p>
        </p:txBody>
      </p:sp>
    </p:spTree>
    <p:extLst>
      <p:ext uri="{BB962C8B-B14F-4D97-AF65-F5344CB8AC3E}">
        <p14:creationId xmlns:p14="http://schemas.microsoft.com/office/powerpoint/2010/main" val="28211741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Increasing the </a:t>
            </a:r>
            <a:r>
              <a:rPr lang="en-GB" b="1" dirty="0"/>
              <a:t>contact surface area </a:t>
            </a:r>
            <a:r>
              <a:rPr lang="en-GB" dirty="0"/>
              <a:t>of chemical reactants (e.g. by reducing the particle size) increases the amount of molecular collisions which</a:t>
            </a:r>
            <a:r>
              <a:rPr lang="en-GB" baseline="0" dirty="0"/>
              <a:t> will increase the overall reaction rate.</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59</a:t>
            </a:fld>
            <a:endParaRPr lang="en-US" dirty="0"/>
          </a:p>
        </p:txBody>
      </p:sp>
    </p:spTree>
    <p:extLst>
      <p:ext uri="{BB962C8B-B14F-4D97-AF65-F5344CB8AC3E}">
        <p14:creationId xmlns:p14="http://schemas.microsoft.com/office/powerpoint/2010/main" val="127809013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Increasing the pressure in a chemical reaction increases the amount of molecular collisions which</a:t>
            </a:r>
            <a:r>
              <a:rPr lang="en-GB" baseline="0" dirty="0"/>
              <a:t> will increase the overall reaction rate.</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60</a:t>
            </a:fld>
            <a:endParaRPr lang="en-US" dirty="0"/>
          </a:p>
        </p:txBody>
      </p:sp>
    </p:spTree>
    <p:extLst>
      <p:ext uri="{BB962C8B-B14F-4D97-AF65-F5344CB8AC3E}">
        <p14:creationId xmlns:p14="http://schemas.microsoft.com/office/powerpoint/2010/main" val="383497529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Atoms are completely at rest at </a:t>
            </a:r>
            <a:r>
              <a:rPr lang="en-GB" b="1" dirty="0"/>
              <a:t>ABSOLUTE ZERO </a:t>
            </a:r>
            <a:r>
              <a:rPr lang="en-GB" dirty="0"/>
              <a:t>which is </a:t>
            </a:r>
            <a:r>
              <a:rPr lang="en-GB" b="1" dirty="0"/>
              <a:t>-273</a:t>
            </a:r>
            <a:r>
              <a:rPr lang="en-GB" b="1" baseline="30000" dirty="0"/>
              <a:t>o</a:t>
            </a:r>
            <a:r>
              <a:rPr lang="en-GB" b="1" dirty="0"/>
              <a:t>C. </a:t>
            </a:r>
            <a:r>
              <a:rPr lang="en-GB" dirty="0"/>
              <a:t>Increasing the</a:t>
            </a:r>
            <a:r>
              <a:rPr lang="en-GB" baseline="0" dirty="0"/>
              <a:t> </a:t>
            </a:r>
            <a:r>
              <a:rPr lang="en-GB" b="1" baseline="0" dirty="0"/>
              <a:t>temperature</a:t>
            </a:r>
            <a:r>
              <a:rPr lang="en-GB" baseline="0" dirty="0"/>
              <a:t> of </a:t>
            </a:r>
            <a:r>
              <a:rPr lang="en-GB" dirty="0"/>
              <a:t>chemical reactants from this point increases the</a:t>
            </a:r>
            <a:r>
              <a:rPr lang="en-GB" baseline="0" dirty="0"/>
              <a:t> overall </a:t>
            </a:r>
            <a:r>
              <a:rPr lang="en-GB" b="1" baseline="0" dirty="0"/>
              <a:t>energy</a:t>
            </a:r>
            <a:r>
              <a:rPr lang="en-GB" baseline="0" dirty="0"/>
              <a:t> of the atoms and the extent to which they </a:t>
            </a:r>
            <a:r>
              <a:rPr lang="en-GB" b="1" baseline="0" dirty="0"/>
              <a:t>vibrate</a:t>
            </a:r>
            <a:r>
              <a:rPr lang="en-GB" baseline="0" dirty="0"/>
              <a:t>.  The greater the vibration of the atoms  the greater the number of collisions and therefore the greater the overall reaction rate. As a rough guide, the rate at which chemical reactions proceed doubles for every </a:t>
            </a:r>
            <a:r>
              <a:rPr lang="en-GB" b="1" baseline="0" dirty="0"/>
              <a:t>10</a:t>
            </a:r>
            <a:r>
              <a:rPr lang="en-GB" b="1" baseline="30000" dirty="0"/>
              <a:t>o</a:t>
            </a:r>
            <a:r>
              <a:rPr lang="en-GB" b="1" baseline="0" dirty="0"/>
              <a:t>C</a:t>
            </a:r>
            <a:r>
              <a:rPr lang="en-GB" baseline="0" dirty="0"/>
              <a:t> increase in temperature</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61</a:t>
            </a:fld>
            <a:endParaRPr lang="en-US" dirty="0"/>
          </a:p>
        </p:txBody>
      </p:sp>
    </p:spTree>
    <p:extLst>
      <p:ext uri="{BB962C8B-B14F-4D97-AF65-F5344CB8AC3E}">
        <p14:creationId xmlns:p14="http://schemas.microsoft.com/office/powerpoint/2010/main" val="237347029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baseline="0" dirty="0"/>
              <a:t>Activation Energy </a:t>
            </a:r>
            <a:r>
              <a:rPr lang="en-GB" baseline="0" dirty="0"/>
              <a:t>is defined as the minimum amount of energy required to </a:t>
            </a:r>
            <a:r>
              <a:rPr lang="en-GB" b="1" baseline="0" dirty="0"/>
              <a:t>start</a:t>
            </a:r>
            <a:r>
              <a:rPr lang="en-GB" baseline="0" dirty="0"/>
              <a:t> a reaction and can be represented by the “</a:t>
            </a:r>
            <a:r>
              <a:rPr lang="en-GB" b="1" baseline="0" dirty="0"/>
              <a:t>Boulder and Mountain” </a:t>
            </a:r>
            <a:r>
              <a:rPr lang="en-GB" b="0" baseline="0" dirty="0"/>
              <a:t>analogy as shown in the above slide. Here, in order to start the reaction the boulder must be “</a:t>
            </a:r>
            <a:r>
              <a:rPr lang="en-GB" b="1" baseline="0" dirty="0"/>
              <a:t>pushed</a:t>
            </a:r>
            <a:r>
              <a:rPr lang="en-GB" b="0" baseline="0" dirty="0"/>
              <a:t>” from a position on the mountain (dependent on how much energy there is in the reactants) “</a:t>
            </a:r>
            <a:r>
              <a:rPr lang="en-GB" b="1" baseline="0" dirty="0"/>
              <a:t>over</a:t>
            </a:r>
            <a:r>
              <a:rPr lang="en-GB" b="0" baseline="0" dirty="0"/>
              <a:t>” the mountain. Once the boulder goes over the </a:t>
            </a:r>
            <a:r>
              <a:rPr lang="en-GB" b="1" baseline="0" dirty="0"/>
              <a:t>peak</a:t>
            </a:r>
            <a:r>
              <a:rPr lang="en-GB" b="0" baseline="0" dirty="0"/>
              <a:t> of the mountain it is in a state of “freefall” and the reaction can proceed (often at an accelerated rate).</a:t>
            </a:r>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62</a:t>
            </a:fld>
            <a:endParaRPr lang="en-US" dirty="0"/>
          </a:p>
        </p:txBody>
      </p:sp>
    </p:spTree>
    <p:extLst>
      <p:ext uri="{BB962C8B-B14F-4D97-AF65-F5344CB8AC3E}">
        <p14:creationId xmlns:p14="http://schemas.microsoft.com/office/powerpoint/2010/main" val="394077648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baseline="0" dirty="0"/>
              <a:t>Catalysts</a:t>
            </a:r>
            <a:r>
              <a:rPr lang="en-GB" b="0" baseline="0" dirty="0"/>
              <a:t> are substances which reduce the </a:t>
            </a:r>
            <a:r>
              <a:rPr lang="en-GB" b="1" baseline="0" dirty="0"/>
              <a:t>Activation Energy </a:t>
            </a:r>
            <a:r>
              <a:rPr lang="en-GB" b="0" baseline="0" dirty="0"/>
              <a:t>and this is shown in the slide above where Boulders “tunnel” their way through the mountain using the same</a:t>
            </a:r>
            <a:r>
              <a:rPr lang="en-GB" b="1" baseline="0" dirty="0"/>
              <a:t> </a:t>
            </a:r>
            <a:r>
              <a:rPr lang="en-GB" b="0" baseline="0" dirty="0"/>
              <a:t>analogy as shown in the previous slide. Here, in order to start the reaction the boulder must be “</a:t>
            </a:r>
            <a:r>
              <a:rPr lang="en-GB" b="1" baseline="0" dirty="0"/>
              <a:t>pushed</a:t>
            </a:r>
            <a:r>
              <a:rPr lang="en-GB" b="0" baseline="0" dirty="0"/>
              <a:t>” from a position on the mountain (dependent on how much energy there is in the reactants) “</a:t>
            </a:r>
            <a:r>
              <a:rPr lang="en-GB" b="1" baseline="0" dirty="0"/>
              <a:t>through</a:t>
            </a:r>
            <a:r>
              <a:rPr lang="en-GB" b="0" baseline="0" dirty="0"/>
              <a:t>” the mountain. Once the boulder has “</a:t>
            </a:r>
            <a:r>
              <a:rPr lang="en-GB" b="1" baseline="0" dirty="0"/>
              <a:t>tunnelled</a:t>
            </a:r>
            <a:r>
              <a:rPr lang="en-GB" b="0" baseline="0" dirty="0"/>
              <a:t>” through the mountain it is in a state of “freefall” and the reaction can proceed (often at an accelerated rate).</a:t>
            </a:r>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63</a:t>
            </a:fld>
            <a:endParaRPr lang="en-US" dirty="0"/>
          </a:p>
        </p:txBody>
      </p:sp>
    </p:spTree>
    <p:extLst>
      <p:ext uri="{BB962C8B-B14F-4D97-AF65-F5344CB8AC3E}">
        <p14:creationId xmlns:p14="http://schemas.microsoft.com/office/powerpoint/2010/main" val="148927080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Electromagnetic Radiation </a:t>
            </a:r>
            <a:r>
              <a:rPr lang="en-GB" dirty="0"/>
              <a:t>and in particular ultraviolet light provides the energy required for many reactions to proceed. A good example of this type of reaction which is dependent on activation by</a:t>
            </a:r>
            <a:r>
              <a:rPr lang="en-GB" baseline="0" dirty="0"/>
              <a:t> ultraviolet light is the reaction of Hydrogen and Chlorine. Equal volumes Hydrogen and Chlorine are added to a “small” polyethylene bag which is then exposed to ultraviolet light using burning Magnesium ribbon. A violent reaction will take place causing the development </a:t>
            </a:r>
            <a:r>
              <a:rPr lang="en-GB" b="1" baseline="0" dirty="0"/>
              <a:t>Hydrogen Chloride gas </a:t>
            </a:r>
            <a:r>
              <a:rPr lang="en-GB" baseline="0" dirty="0"/>
              <a:t>which will cause an explosion and burst the bag.</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64</a:t>
            </a:fld>
            <a:endParaRPr lang="en-US" dirty="0"/>
          </a:p>
        </p:txBody>
      </p:sp>
    </p:spTree>
    <p:extLst>
      <p:ext uri="{BB962C8B-B14F-4D97-AF65-F5344CB8AC3E}">
        <p14:creationId xmlns:p14="http://schemas.microsoft.com/office/powerpoint/2010/main" val="160363386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Increasing</a:t>
            </a:r>
            <a:r>
              <a:rPr lang="en-GB" baseline="0" dirty="0"/>
              <a:t> the temperature, concentration of the reactants and pressure all increase the rate of reaction. The simple explanation of this increase in reaction rate is that more collisions tend to occur and the increase in temperature offers the reaction more energy.</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65</a:t>
            </a:fld>
            <a:endParaRPr lang="en-US" dirty="0"/>
          </a:p>
        </p:txBody>
      </p:sp>
    </p:spTree>
    <p:extLst>
      <p:ext uri="{BB962C8B-B14F-4D97-AF65-F5344CB8AC3E}">
        <p14:creationId xmlns:p14="http://schemas.microsoft.com/office/powerpoint/2010/main" val="25525953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Electrolytes break down in a suitable solvent such as water (aqueous</a:t>
            </a:r>
            <a:r>
              <a:rPr lang="en-GB" baseline="0" dirty="0"/>
              <a:t> solution) to form negatively charged </a:t>
            </a:r>
            <a:r>
              <a:rPr lang="en-GB" b="1" baseline="0" dirty="0"/>
              <a:t>Anions</a:t>
            </a:r>
            <a:r>
              <a:rPr lang="en-GB" baseline="0" dirty="0"/>
              <a:t> and positively charged </a:t>
            </a:r>
            <a:r>
              <a:rPr lang="en-GB" b="1" baseline="0" dirty="0"/>
              <a:t>Cations</a:t>
            </a:r>
            <a:r>
              <a:rPr lang="en-GB" baseline="0" dirty="0"/>
              <a:t>.</a:t>
            </a:r>
          </a:p>
          <a:p>
            <a:r>
              <a:rPr lang="en-GB" baseline="0" dirty="0"/>
              <a:t>Although the electrolyte is normally electrically neutral, a voltage is applied to the electrolyte will cause promote conduction by movement of the ions.</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66</a:t>
            </a:fld>
            <a:endParaRPr lang="en-US" dirty="0"/>
          </a:p>
        </p:txBody>
      </p:sp>
    </p:spTree>
    <p:extLst>
      <p:ext uri="{BB962C8B-B14F-4D97-AF65-F5344CB8AC3E}">
        <p14:creationId xmlns:p14="http://schemas.microsoft.com/office/powerpoint/2010/main" val="147568485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principle for measuring the </a:t>
            </a:r>
            <a:r>
              <a:rPr lang="en-US" b="1" dirty="0"/>
              <a:t>conductivity of solutions</a:t>
            </a:r>
            <a:r>
              <a:rPr lang="en-US" dirty="0"/>
              <a:t> (electrolytes) is shown above. An external potential difference (voltage) is applied to the</a:t>
            </a:r>
            <a:r>
              <a:rPr lang="en-US" baseline="0" dirty="0"/>
              <a:t> </a:t>
            </a:r>
            <a:r>
              <a:rPr lang="en-US" dirty="0"/>
              <a:t>circuit which includes an </a:t>
            </a:r>
            <a:r>
              <a:rPr lang="en-US" baseline="0" dirty="0"/>
              <a:t>ammeter connected in series. The conductivity of a solution will depend on the electrolyte type, temperature and concentration (the greater the number of </a:t>
            </a:r>
            <a:r>
              <a:rPr lang="en-US" b="1" baseline="0" dirty="0"/>
              <a:t>anions and cations </a:t>
            </a:r>
            <a:r>
              <a:rPr lang="en-US" baseline="0" dirty="0"/>
              <a:t>in the solution the greater the conductivity). Similarly, increasing the temperature of the electrolyte increases the conductivity by giving these </a:t>
            </a:r>
            <a:r>
              <a:rPr lang="en-US" b="1" baseline="0" dirty="0"/>
              <a:t>ions</a:t>
            </a:r>
            <a:r>
              <a:rPr lang="en-US" baseline="0" dirty="0"/>
              <a:t> more energy.</a:t>
            </a:r>
            <a:endParaRPr lang="en-US"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67</a:t>
            </a:fld>
            <a:endParaRPr lang="en-US" dirty="0"/>
          </a:p>
        </p:txBody>
      </p:sp>
    </p:spTree>
    <p:extLst>
      <p:ext uri="{BB962C8B-B14F-4D97-AF65-F5344CB8AC3E}">
        <p14:creationId xmlns:p14="http://schemas.microsoft.com/office/powerpoint/2010/main" val="131611778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conductivity of electrolytes tends to be measured in micro seimens per centimetre (</a:t>
            </a:r>
            <a:r>
              <a:rPr lang="el-GR" b="1" dirty="0"/>
              <a:t>μ</a:t>
            </a:r>
            <a:r>
              <a:rPr lang="en-GB" b="1" dirty="0"/>
              <a:t>S-cm</a:t>
            </a:r>
            <a:r>
              <a:rPr lang="en-GB" dirty="0"/>
              <a:t>) as</a:t>
            </a:r>
            <a:r>
              <a:rPr lang="en-GB" baseline="0" dirty="0"/>
              <a:t> these units are appropriate for very low “ionic” concentration. There is a relationship between (</a:t>
            </a:r>
            <a:r>
              <a:rPr lang="el-GR" b="1" dirty="0"/>
              <a:t>μ</a:t>
            </a:r>
            <a:r>
              <a:rPr lang="en-GB" b="1" dirty="0"/>
              <a:t>S-cm</a:t>
            </a:r>
            <a:r>
              <a:rPr lang="en-GB" b="0" dirty="0"/>
              <a:t>) and the specific resistance of the electrolyte as shown in the above table showing</a:t>
            </a:r>
            <a:r>
              <a:rPr lang="en-GB" b="0" baseline="0" dirty="0"/>
              <a:t> some common electrolytes. Note for example most tap water is about 50 </a:t>
            </a:r>
            <a:r>
              <a:rPr lang="el-GR" b="1" dirty="0"/>
              <a:t>μ</a:t>
            </a:r>
            <a:r>
              <a:rPr lang="en-GB" b="1" dirty="0"/>
              <a:t>S-cm.</a:t>
            </a:r>
          </a:p>
          <a:p>
            <a:r>
              <a:rPr lang="en-GB" b="0" dirty="0"/>
              <a:t>Measuring the conductivity of solutions is one of the main methods of monitoring the concentration and condition of solutions which is essential in electroplating and effluent control. Note that </a:t>
            </a:r>
            <a:r>
              <a:rPr lang="en-GB" b="0" baseline="0" dirty="0"/>
              <a:t>the specific conductance of distilled water = 1. This was the original reference point for this scale before the process for de-ionized water was introduced.</a:t>
            </a:r>
          </a:p>
          <a:p>
            <a:r>
              <a:rPr lang="en-GB" b="0" baseline="0" dirty="0"/>
              <a:t>The above values, superimposed onto this diagram, are determined at 20</a:t>
            </a:r>
            <a:r>
              <a:rPr lang="en-GB" b="0" baseline="30000" dirty="0"/>
              <a:t>o</a:t>
            </a:r>
            <a:r>
              <a:rPr lang="en-GB" b="0" baseline="0" dirty="0"/>
              <a:t>C.</a:t>
            </a:r>
          </a:p>
          <a:p>
            <a:r>
              <a:rPr lang="en-GB" b="0" baseline="0" dirty="0"/>
              <a:t>The conductivity of solutions relates directly to the concentration of ions and, unlike metals, conductivity tends to increase with temperature.</a:t>
            </a:r>
            <a:endParaRPr lang="en-GB" b="0"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68</a:t>
            </a:fld>
            <a:endParaRPr lang="en-US" dirty="0"/>
          </a:p>
        </p:txBody>
      </p:sp>
    </p:spTree>
    <p:extLst>
      <p:ext uri="{BB962C8B-B14F-4D97-AF65-F5344CB8AC3E}">
        <p14:creationId xmlns:p14="http://schemas.microsoft.com/office/powerpoint/2010/main" val="22717024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jpe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2" y="0"/>
            <a:ext cx="9144000" cy="8654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ctrTitle" hasCustomPrompt="1"/>
          </p:nvPr>
        </p:nvSpPr>
        <p:spPr>
          <a:xfrm>
            <a:off x="187778" y="2454390"/>
            <a:ext cx="8768442" cy="1325674"/>
          </a:xfrm>
        </p:spPr>
        <p:txBody>
          <a:bodyPr anchor="ctr">
            <a:normAutofit/>
          </a:bodyPr>
          <a:lstStyle>
            <a:lvl1pPr algn="ctr">
              <a:defRPr sz="4400">
                <a:solidFill>
                  <a:schemeClr val="tx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87778" y="3838804"/>
            <a:ext cx="8768442" cy="488271"/>
          </a:xfrm>
        </p:spPr>
        <p:txBody>
          <a:bodyPr/>
          <a:lstStyle>
            <a:lvl1pPr marL="0" indent="0" algn="ctr">
              <a:buNone/>
              <a:defRPr sz="2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4926" y="138793"/>
            <a:ext cx="4134148" cy="2126134"/>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355" y="4613904"/>
            <a:ext cx="1943100" cy="1243584"/>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8628" y="4613904"/>
            <a:ext cx="1715440" cy="1243584"/>
          </a:xfrm>
          <a:prstGeom prst="rect">
            <a:avLst/>
          </a:prstGeom>
        </p:spPr>
      </p:pic>
      <p:sp>
        <p:nvSpPr>
          <p:cNvPr id="11" name="TextBox 10"/>
          <p:cNvSpPr txBox="1"/>
          <p:nvPr/>
        </p:nvSpPr>
        <p:spPr>
          <a:xfrm>
            <a:off x="130629" y="6049736"/>
            <a:ext cx="8901791" cy="307777"/>
          </a:xfrm>
          <a:prstGeom prst="rect">
            <a:avLst/>
          </a:prstGeom>
          <a:noFill/>
        </p:spPr>
        <p:txBody>
          <a:bodyPr wrap="square" rtlCol="0">
            <a:spAutoFit/>
          </a:bodyPr>
          <a:lstStyle/>
          <a:p>
            <a:pPr algn="ctr"/>
            <a:r>
              <a:rPr lang="en-GB" sz="1400" b="1" i="0" kern="1200" dirty="0">
                <a:solidFill>
                  <a:schemeClr val="tx1"/>
                </a:solidFill>
                <a:effectLst/>
                <a:latin typeface="+mj-lt"/>
                <a:ea typeface="+mn-ea"/>
                <a:cs typeface="+mn-cs"/>
              </a:rPr>
              <a:t>metal</a:t>
            </a:r>
            <a:r>
              <a:rPr lang="en-GB" sz="1400" b="0" i="0" kern="1200" dirty="0">
                <a:solidFill>
                  <a:schemeClr val="tx1"/>
                </a:solidFill>
                <a:effectLst/>
                <a:latin typeface="+mj-lt"/>
                <a:ea typeface="+mn-ea"/>
                <a:cs typeface="+mn-cs"/>
              </a:rPr>
              <a:t> has been made possible by the EU’s Convergence European Social Fund through the Welsh Government.</a:t>
            </a:r>
            <a:endParaRPr lang="en-GB" sz="1400" dirty="0">
              <a:latin typeface="+mj-lt"/>
            </a:endParaRPr>
          </a:p>
        </p:txBody>
      </p:sp>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80470" y="4638168"/>
            <a:ext cx="2399843" cy="1269917"/>
          </a:xfrm>
          <a:prstGeom prst="rect">
            <a:avLst/>
          </a:prstGeom>
        </p:spPr>
      </p:pic>
    </p:spTree>
    <p:extLst>
      <p:ext uri="{BB962C8B-B14F-4D97-AF65-F5344CB8AC3E}">
        <p14:creationId xmlns:p14="http://schemas.microsoft.com/office/powerpoint/2010/main" val="39046759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999" y="936000"/>
            <a:ext cx="8928000" cy="5472000"/>
          </a:xfrm>
        </p:spPr>
        <p:txBody>
          <a:bodyPr/>
          <a:lstStyle>
            <a:lvl1pPr>
              <a:defRPr sz="28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20" name="Title 19"/>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392989351"/>
      </p:ext>
    </p:extLst>
  </p:cSld>
  <p:clrMapOvr>
    <a:masterClrMapping/>
  </p:clrMapOvr>
  <p:transition>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amp; Heading">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999" y="1584000"/>
            <a:ext cx="8928000" cy="4806000"/>
          </a:xfrm>
        </p:spPr>
        <p:txBody>
          <a:bodyPr/>
          <a:lstStyle>
            <a:lvl1pPr>
              <a:defRPr sz="28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20" name="Title 19"/>
          <p:cNvSpPr>
            <a:spLocks noGrp="1"/>
          </p:cNvSpPr>
          <p:nvPr>
            <p:ph type="title"/>
          </p:nvPr>
        </p:nvSpPr>
        <p:spPr/>
        <p:txBody>
          <a:bodyPr/>
          <a:lstStyle/>
          <a:p>
            <a:r>
              <a:rPr lang="en-US"/>
              <a:t>Click to edit Master title style</a:t>
            </a:r>
            <a:endParaRPr lang="en-GB" dirty="0"/>
          </a:p>
        </p:txBody>
      </p:sp>
      <p:sp>
        <p:nvSpPr>
          <p:cNvPr id="22" name="Text Placeholder 21"/>
          <p:cNvSpPr>
            <a:spLocks noGrp="1"/>
          </p:cNvSpPr>
          <p:nvPr>
            <p:ph type="body" sz="quarter" idx="13" hasCustomPrompt="1"/>
          </p:nvPr>
        </p:nvSpPr>
        <p:spPr>
          <a:xfrm>
            <a:off x="108000" y="936000"/>
            <a:ext cx="8928000" cy="612000"/>
          </a:xfrm>
        </p:spPr>
        <p:txBody>
          <a:bodyPr anchor="ctr">
            <a:normAutofit/>
          </a:bodyPr>
          <a:lstStyle>
            <a:lvl1pPr marL="0" indent="0">
              <a:buNone/>
              <a:defRPr sz="2800" baseline="0">
                <a:solidFill>
                  <a:schemeClr val="tx2"/>
                </a:solidFill>
                <a:latin typeface="+mn-lt"/>
              </a:defRPr>
            </a:lvl1pPr>
          </a:lstStyle>
          <a:p>
            <a:pPr lvl="0"/>
            <a:r>
              <a:rPr lang="en-US" dirty="0"/>
              <a:t>Click to edit sub heading</a:t>
            </a:r>
            <a:endParaRPr lang="en-GB" dirty="0"/>
          </a:p>
        </p:txBody>
      </p:sp>
    </p:spTree>
    <p:extLst>
      <p:ext uri="{BB962C8B-B14F-4D97-AF65-F5344CB8AC3E}">
        <p14:creationId xmlns:p14="http://schemas.microsoft.com/office/powerpoint/2010/main" val="1484699489"/>
      </p:ext>
    </p:extLst>
  </p:cSld>
  <p:clrMapOvr>
    <a:masterClrMapping/>
  </p:clrMapOvr>
  <p:transition>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Divider">
    <p:bg>
      <p:bgPr>
        <a:solidFill>
          <a:srgbClr val="F4511E"/>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108000" y="4589464"/>
            <a:ext cx="8901791" cy="1500187"/>
          </a:xfrm>
        </p:spPr>
        <p:txBody>
          <a:bodyPr>
            <a:normAutofit/>
          </a:bodyPr>
          <a:lstStyle>
            <a:lvl1pPr marL="0" indent="0">
              <a:buNone/>
              <a:defRPr sz="280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section description</a:t>
            </a:r>
          </a:p>
        </p:txBody>
      </p:sp>
      <p:sp>
        <p:nvSpPr>
          <p:cNvPr id="4" name="Date Placeholder 3"/>
          <p:cNvSpPr>
            <a:spLocks noGrp="1"/>
          </p:cNvSpPr>
          <p:nvPr>
            <p:ph type="dt" sz="half" idx="10"/>
          </p:nvPr>
        </p:nvSpPr>
        <p:spPr/>
        <p:txBody>
          <a:bodyPr/>
          <a:lstStyle>
            <a:lvl1pPr>
              <a:defRPr>
                <a:solidFill>
                  <a:schemeClr val="bg1"/>
                </a:solidFill>
              </a:defRPr>
            </a:lvl1p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B6F15528-21DE-4FAA-801E-634DDDAF4B2B}" type="slidenum">
              <a:rPr lang="en-US" smtClean="0"/>
              <a:pPr/>
              <a:t>‹#›</a:t>
            </a:fld>
            <a:endParaRPr lang="en-US" dirty="0"/>
          </a:p>
        </p:txBody>
      </p:sp>
      <p:sp>
        <p:nvSpPr>
          <p:cNvPr id="12" name="Title 11"/>
          <p:cNvSpPr>
            <a:spLocks noGrp="1"/>
          </p:cNvSpPr>
          <p:nvPr>
            <p:ph type="title" hasCustomPrompt="1"/>
          </p:nvPr>
        </p:nvSpPr>
        <p:spPr>
          <a:xfrm>
            <a:off x="108000" y="3126921"/>
            <a:ext cx="8901791" cy="1267963"/>
          </a:xfrm>
        </p:spPr>
        <p:txBody>
          <a:bodyPr>
            <a:normAutofit/>
          </a:bodyPr>
          <a:lstStyle>
            <a:lvl1pPr>
              <a:defRPr sz="4000"/>
            </a:lvl1pPr>
          </a:lstStyle>
          <a:p>
            <a:r>
              <a:rPr lang="en-US" dirty="0"/>
              <a:t>Click to edit section title</a:t>
            </a:r>
            <a:endParaRPr lang="en-GB" dirty="0"/>
          </a:p>
        </p:txBody>
      </p:sp>
    </p:spTree>
    <p:extLst>
      <p:ext uri="{BB962C8B-B14F-4D97-AF65-F5344CB8AC3E}">
        <p14:creationId xmlns:p14="http://schemas.microsoft.com/office/powerpoint/2010/main" val="1928564379"/>
      </p:ext>
    </p:extLst>
  </p:cSld>
  <p:clrMapOvr>
    <a:masterClrMapping/>
  </p:clrMapOvr>
  <p:transition>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One Picture &amp; Tex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108000" y="5688454"/>
            <a:ext cx="8928000" cy="665844"/>
          </a:xfrm>
        </p:spPr>
        <p:txBody>
          <a:bodyPr>
            <a:normAutofit/>
          </a:bodyPr>
          <a:lstStyle>
            <a:lvl1pPr marL="0" indent="0">
              <a:buNone/>
              <a:defRPr sz="2400"/>
            </a:lvl1pPr>
          </a:lstStyle>
          <a:p>
            <a:pPr lvl="0"/>
            <a:r>
              <a:rPr lang="en-US" dirty="0"/>
              <a:t>Click to edit image description</a:t>
            </a:r>
          </a:p>
          <a:p>
            <a:pPr lvl="0"/>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2" name="Picture Placeholder 11"/>
          <p:cNvSpPr>
            <a:spLocks noGrp="1"/>
          </p:cNvSpPr>
          <p:nvPr>
            <p:ph type="pic" sz="quarter" idx="13"/>
          </p:nvPr>
        </p:nvSpPr>
        <p:spPr>
          <a:xfrm>
            <a:off x="108000" y="936000"/>
            <a:ext cx="8928000" cy="4596025"/>
          </a:xfrm>
        </p:spPr>
        <p:txBody>
          <a:bodyPr/>
          <a:lstStyle>
            <a:lvl1pPr>
              <a:defRPr>
                <a:latin typeface="+mj-lt"/>
              </a:defRPr>
            </a:lvl1pPr>
          </a:lstStyle>
          <a:p>
            <a:r>
              <a:rPr lang="en-US" dirty="0"/>
              <a:t>Click icon to add picture</a:t>
            </a:r>
            <a:endParaRPr lang="en-GB" dirty="0"/>
          </a:p>
        </p:txBody>
      </p:sp>
      <p:sp>
        <p:nvSpPr>
          <p:cNvPr id="16" name="Title 15"/>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4137717745"/>
      </p:ext>
    </p:extLst>
  </p:cSld>
  <p:clrMapOvr>
    <a:masterClrMapping/>
  </p:clrMapOvr>
  <p:transition>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One Picture &amp; Text &amp; Headin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108000" y="5688454"/>
            <a:ext cx="8928000" cy="665844"/>
          </a:xfrm>
        </p:spPr>
        <p:txBody>
          <a:bodyPr>
            <a:normAutofit/>
          </a:bodyPr>
          <a:lstStyle>
            <a:lvl1pPr marL="0" indent="0">
              <a:buNone/>
              <a:defRPr sz="2400"/>
            </a:lvl1pPr>
          </a:lstStyle>
          <a:p>
            <a:pPr lvl="0"/>
            <a:r>
              <a:rPr lang="en-US" dirty="0"/>
              <a:t>Click to edit image description</a:t>
            </a:r>
          </a:p>
          <a:p>
            <a:pPr lvl="0"/>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2" name="Picture Placeholder 11"/>
          <p:cNvSpPr>
            <a:spLocks noGrp="1"/>
          </p:cNvSpPr>
          <p:nvPr>
            <p:ph type="pic" sz="quarter" idx="13"/>
          </p:nvPr>
        </p:nvSpPr>
        <p:spPr>
          <a:xfrm>
            <a:off x="108000" y="1636965"/>
            <a:ext cx="8928000" cy="3926976"/>
          </a:xfrm>
        </p:spPr>
        <p:txBody>
          <a:bodyPr/>
          <a:lstStyle>
            <a:lvl1pPr>
              <a:defRPr>
                <a:latin typeface="+mj-lt"/>
              </a:defRPr>
            </a:lvl1pPr>
          </a:lstStyle>
          <a:p>
            <a:r>
              <a:rPr lang="en-US" dirty="0"/>
              <a:t>Click icon to add picture</a:t>
            </a:r>
            <a:endParaRPr lang="en-GB" dirty="0"/>
          </a:p>
        </p:txBody>
      </p:sp>
      <p:sp>
        <p:nvSpPr>
          <p:cNvPr id="16" name="Title 15"/>
          <p:cNvSpPr>
            <a:spLocks noGrp="1"/>
          </p:cNvSpPr>
          <p:nvPr>
            <p:ph type="title"/>
          </p:nvPr>
        </p:nvSpPr>
        <p:spPr/>
        <p:txBody>
          <a:bodyPr/>
          <a:lstStyle/>
          <a:p>
            <a:r>
              <a:rPr lang="en-US"/>
              <a:t>Click to edit Master title style</a:t>
            </a:r>
            <a:endParaRPr lang="en-GB"/>
          </a:p>
        </p:txBody>
      </p:sp>
      <p:sp>
        <p:nvSpPr>
          <p:cNvPr id="17" name="Text Placeholder 21"/>
          <p:cNvSpPr>
            <a:spLocks noGrp="1"/>
          </p:cNvSpPr>
          <p:nvPr>
            <p:ph type="body" sz="quarter" idx="14" hasCustomPrompt="1"/>
          </p:nvPr>
        </p:nvSpPr>
        <p:spPr>
          <a:xfrm>
            <a:off x="108000" y="936000"/>
            <a:ext cx="8928000" cy="612000"/>
          </a:xfrm>
        </p:spPr>
        <p:txBody>
          <a:bodyPr anchor="ctr">
            <a:normAutofit/>
          </a:bodyPr>
          <a:lstStyle>
            <a:lvl1pPr marL="0" indent="0">
              <a:buNone/>
              <a:defRPr sz="2800" baseline="0">
                <a:solidFill>
                  <a:schemeClr val="tx2"/>
                </a:solidFill>
                <a:latin typeface="+mn-lt"/>
              </a:defRPr>
            </a:lvl1pPr>
          </a:lstStyle>
          <a:p>
            <a:pPr lvl="0"/>
            <a:r>
              <a:rPr lang="en-US" dirty="0"/>
              <a:t>Click to edit sub heading</a:t>
            </a:r>
            <a:endParaRPr lang="en-GB" dirty="0"/>
          </a:p>
        </p:txBody>
      </p:sp>
    </p:spTree>
    <p:extLst>
      <p:ext uri="{BB962C8B-B14F-4D97-AF65-F5344CB8AC3E}">
        <p14:creationId xmlns:p14="http://schemas.microsoft.com/office/powerpoint/2010/main" val="3398246780"/>
      </p:ext>
    </p:extLst>
  </p:cSld>
  <p:clrMapOvr>
    <a:masterClrMapping/>
  </p:clrMapOvr>
  <p:transition>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One Pictur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2" name="Picture Placeholder 11"/>
          <p:cNvSpPr>
            <a:spLocks noGrp="1"/>
          </p:cNvSpPr>
          <p:nvPr>
            <p:ph type="pic" sz="quarter" idx="13"/>
          </p:nvPr>
        </p:nvSpPr>
        <p:spPr>
          <a:xfrm>
            <a:off x="107999" y="936000"/>
            <a:ext cx="8928000" cy="5400000"/>
          </a:xfrm>
        </p:spPr>
        <p:txBody>
          <a:bodyPr/>
          <a:lstStyle>
            <a:lvl1pPr>
              <a:defRPr>
                <a:latin typeface="+mj-lt"/>
              </a:defRPr>
            </a:lvl1pPr>
          </a:lstStyle>
          <a:p>
            <a:r>
              <a:rPr lang="en-US" dirty="0"/>
              <a:t>Click icon to add picture</a:t>
            </a:r>
            <a:endParaRPr lang="en-GB" dirty="0"/>
          </a:p>
        </p:txBody>
      </p:sp>
      <p:sp>
        <p:nvSpPr>
          <p:cNvPr id="16" name="Title 15"/>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407871314"/>
      </p:ext>
    </p:extLst>
  </p:cSld>
  <p:clrMapOvr>
    <a:masterClrMapping/>
  </p:clrMapOvr>
  <p:transition>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One Picture &amp; Headin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2" name="Picture Placeholder 11"/>
          <p:cNvSpPr>
            <a:spLocks noGrp="1"/>
          </p:cNvSpPr>
          <p:nvPr>
            <p:ph type="pic" sz="quarter" idx="13"/>
          </p:nvPr>
        </p:nvSpPr>
        <p:spPr>
          <a:xfrm>
            <a:off x="107999" y="1636964"/>
            <a:ext cx="8928000" cy="4699035"/>
          </a:xfrm>
        </p:spPr>
        <p:txBody>
          <a:bodyPr/>
          <a:lstStyle>
            <a:lvl1pPr>
              <a:defRPr>
                <a:latin typeface="+mj-lt"/>
              </a:defRPr>
            </a:lvl1pPr>
          </a:lstStyle>
          <a:p>
            <a:r>
              <a:rPr lang="en-US" dirty="0"/>
              <a:t>Click icon to add picture</a:t>
            </a:r>
            <a:endParaRPr lang="en-GB" dirty="0"/>
          </a:p>
        </p:txBody>
      </p:sp>
      <p:sp>
        <p:nvSpPr>
          <p:cNvPr id="16" name="Title 15"/>
          <p:cNvSpPr>
            <a:spLocks noGrp="1"/>
          </p:cNvSpPr>
          <p:nvPr>
            <p:ph type="title"/>
          </p:nvPr>
        </p:nvSpPr>
        <p:spPr/>
        <p:txBody>
          <a:bodyPr/>
          <a:lstStyle/>
          <a:p>
            <a:r>
              <a:rPr lang="en-US"/>
              <a:t>Click to edit Master title style</a:t>
            </a:r>
            <a:endParaRPr lang="en-GB"/>
          </a:p>
        </p:txBody>
      </p:sp>
      <p:sp>
        <p:nvSpPr>
          <p:cNvPr id="7" name="Text Placeholder 21"/>
          <p:cNvSpPr>
            <a:spLocks noGrp="1"/>
          </p:cNvSpPr>
          <p:nvPr>
            <p:ph type="body" sz="quarter" idx="14" hasCustomPrompt="1"/>
          </p:nvPr>
        </p:nvSpPr>
        <p:spPr>
          <a:xfrm>
            <a:off x="108000" y="936000"/>
            <a:ext cx="8928000" cy="612000"/>
          </a:xfrm>
        </p:spPr>
        <p:txBody>
          <a:bodyPr anchor="ctr">
            <a:normAutofit/>
          </a:bodyPr>
          <a:lstStyle>
            <a:lvl1pPr marL="0" indent="0">
              <a:buNone/>
              <a:defRPr sz="2800" baseline="0">
                <a:solidFill>
                  <a:schemeClr val="tx2"/>
                </a:solidFill>
                <a:latin typeface="+mn-lt"/>
              </a:defRPr>
            </a:lvl1pPr>
          </a:lstStyle>
          <a:p>
            <a:pPr lvl="0"/>
            <a:r>
              <a:rPr lang="en-US" dirty="0"/>
              <a:t>Click to edit sub heading</a:t>
            </a:r>
            <a:endParaRPr lang="en-GB" dirty="0"/>
          </a:p>
        </p:txBody>
      </p:sp>
    </p:spTree>
    <p:extLst>
      <p:ext uri="{BB962C8B-B14F-4D97-AF65-F5344CB8AC3E}">
        <p14:creationId xmlns:p14="http://schemas.microsoft.com/office/powerpoint/2010/main" val="3355797688"/>
      </p:ext>
    </p:extLst>
  </p:cSld>
  <p:clrMapOvr>
    <a:masterClrMapping/>
  </p:clrMapOvr>
  <p:transition>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Pictures">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122463" y="5549661"/>
            <a:ext cx="4359729" cy="665844"/>
          </a:xfrm>
        </p:spPr>
        <p:txBody>
          <a:bodyPr>
            <a:normAutofit/>
          </a:bodyPr>
          <a:lstStyle>
            <a:lvl1pPr marL="0" indent="0">
              <a:buNone/>
              <a:defRPr sz="2000"/>
            </a:lvl1pPr>
          </a:lstStyle>
          <a:p>
            <a:pPr lvl="0"/>
            <a:r>
              <a:rPr lang="en-US" dirty="0"/>
              <a:t>Click to edit image description</a:t>
            </a:r>
          </a:p>
          <a:p>
            <a:pPr lvl="0"/>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0" name="Picture Placeholder 9"/>
          <p:cNvSpPr>
            <a:spLocks noGrp="1"/>
          </p:cNvSpPr>
          <p:nvPr>
            <p:ph type="pic" sz="quarter" idx="13"/>
          </p:nvPr>
        </p:nvSpPr>
        <p:spPr>
          <a:xfrm>
            <a:off x="108000" y="936000"/>
            <a:ext cx="4359954" cy="4491056"/>
          </a:xfrm>
        </p:spPr>
        <p:txBody>
          <a:bodyPr/>
          <a:lstStyle/>
          <a:p>
            <a:r>
              <a:rPr lang="en-US" dirty="0"/>
              <a:t>Click icon to add picture</a:t>
            </a:r>
            <a:endParaRPr lang="en-GB" dirty="0"/>
          </a:p>
        </p:txBody>
      </p:sp>
      <p:sp>
        <p:nvSpPr>
          <p:cNvPr id="11" name="Picture Placeholder 9"/>
          <p:cNvSpPr>
            <a:spLocks noGrp="1"/>
          </p:cNvSpPr>
          <p:nvPr>
            <p:ph type="pic" sz="quarter" idx="14"/>
          </p:nvPr>
        </p:nvSpPr>
        <p:spPr>
          <a:xfrm>
            <a:off x="4661807" y="936000"/>
            <a:ext cx="4370613" cy="4491056"/>
          </a:xfrm>
        </p:spPr>
        <p:txBody>
          <a:bodyPr/>
          <a:lstStyle/>
          <a:p>
            <a:r>
              <a:rPr lang="en-US" dirty="0"/>
              <a:t>Click icon to add picture</a:t>
            </a:r>
            <a:endParaRPr lang="en-GB" dirty="0"/>
          </a:p>
        </p:txBody>
      </p:sp>
      <p:sp>
        <p:nvSpPr>
          <p:cNvPr id="12" name="Content Placeholder 2"/>
          <p:cNvSpPr>
            <a:spLocks noGrp="1"/>
          </p:cNvSpPr>
          <p:nvPr>
            <p:ph idx="15" hasCustomPrompt="1"/>
          </p:nvPr>
        </p:nvSpPr>
        <p:spPr>
          <a:xfrm>
            <a:off x="4661807" y="5549661"/>
            <a:ext cx="4370614" cy="665844"/>
          </a:xfrm>
        </p:spPr>
        <p:txBody>
          <a:bodyPr>
            <a:normAutofit/>
          </a:bodyPr>
          <a:lstStyle>
            <a:lvl1pPr marL="0" indent="0">
              <a:buNone/>
              <a:defRPr sz="2000"/>
            </a:lvl1pPr>
          </a:lstStyle>
          <a:p>
            <a:pPr lvl="0"/>
            <a:r>
              <a:rPr lang="en-US" dirty="0"/>
              <a:t>Click to edit image description</a:t>
            </a:r>
          </a:p>
          <a:p>
            <a:pPr lvl="0"/>
            <a:endParaRPr lang="en-US" dirty="0"/>
          </a:p>
        </p:txBody>
      </p:sp>
      <p:sp>
        <p:nvSpPr>
          <p:cNvPr id="13" name="Title 12"/>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9911540"/>
      </p:ext>
    </p:extLst>
  </p:cSld>
  <p:clrMapOvr>
    <a:masterClrMapping/>
  </p:clrMapOvr>
  <p:transition>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wo Pictures &amp; Headin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122463" y="5549661"/>
            <a:ext cx="4359729" cy="665844"/>
          </a:xfrm>
        </p:spPr>
        <p:txBody>
          <a:bodyPr>
            <a:normAutofit/>
          </a:bodyPr>
          <a:lstStyle>
            <a:lvl1pPr marL="0" indent="0">
              <a:buNone/>
              <a:defRPr sz="2000"/>
            </a:lvl1pPr>
          </a:lstStyle>
          <a:p>
            <a:pPr lvl="0"/>
            <a:r>
              <a:rPr lang="en-US" dirty="0"/>
              <a:t>Click to edit image description</a:t>
            </a:r>
          </a:p>
          <a:p>
            <a:pPr lvl="0"/>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0" name="Picture Placeholder 9"/>
          <p:cNvSpPr>
            <a:spLocks noGrp="1"/>
          </p:cNvSpPr>
          <p:nvPr>
            <p:ph type="pic" sz="quarter" idx="13"/>
          </p:nvPr>
        </p:nvSpPr>
        <p:spPr>
          <a:xfrm>
            <a:off x="108000" y="1636964"/>
            <a:ext cx="4359954" cy="3790091"/>
          </a:xfrm>
        </p:spPr>
        <p:txBody>
          <a:bodyPr/>
          <a:lstStyle/>
          <a:p>
            <a:r>
              <a:rPr lang="en-US" dirty="0"/>
              <a:t>Click icon to add picture</a:t>
            </a:r>
            <a:endParaRPr lang="en-GB" dirty="0"/>
          </a:p>
        </p:txBody>
      </p:sp>
      <p:sp>
        <p:nvSpPr>
          <p:cNvPr id="11" name="Picture Placeholder 9"/>
          <p:cNvSpPr>
            <a:spLocks noGrp="1"/>
          </p:cNvSpPr>
          <p:nvPr>
            <p:ph type="pic" sz="quarter" idx="14"/>
          </p:nvPr>
        </p:nvSpPr>
        <p:spPr>
          <a:xfrm>
            <a:off x="4661807" y="1636964"/>
            <a:ext cx="4370613" cy="3790091"/>
          </a:xfrm>
        </p:spPr>
        <p:txBody>
          <a:bodyPr/>
          <a:lstStyle/>
          <a:p>
            <a:r>
              <a:rPr lang="en-US" dirty="0"/>
              <a:t>Click icon to add picture</a:t>
            </a:r>
            <a:endParaRPr lang="en-GB" dirty="0"/>
          </a:p>
        </p:txBody>
      </p:sp>
      <p:sp>
        <p:nvSpPr>
          <p:cNvPr id="12" name="Content Placeholder 2"/>
          <p:cNvSpPr>
            <a:spLocks noGrp="1"/>
          </p:cNvSpPr>
          <p:nvPr>
            <p:ph idx="15" hasCustomPrompt="1"/>
          </p:nvPr>
        </p:nvSpPr>
        <p:spPr>
          <a:xfrm>
            <a:off x="4661807" y="5549661"/>
            <a:ext cx="4370614" cy="665844"/>
          </a:xfrm>
        </p:spPr>
        <p:txBody>
          <a:bodyPr>
            <a:normAutofit/>
          </a:bodyPr>
          <a:lstStyle>
            <a:lvl1pPr marL="0" indent="0">
              <a:buNone/>
              <a:defRPr sz="2000"/>
            </a:lvl1pPr>
          </a:lstStyle>
          <a:p>
            <a:pPr lvl="0"/>
            <a:r>
              <a:rPr lang="en-US" dirty="0"/>
              <a:t>Click to edit image description</a:t>
            </a:r>
          </a:p>
          <a:p>
            <a:pPr lvl="0"/>
            <a:endParaRPr lang="en-US" dirty="0"/>
          </a:p>
        </p:txBody>
      </p:sp>
      <p:sp>
        <p:nvSpPr>
          <p:cNvPr id="13" name="Title 12"/>
          <p:cNvSpPr>
            <a:spLocks noGrp="1"/>
          </p:cNvSpPr>
          <p:nvPr>
            <p:ph type="title"/>
          </p:nvPr>
        </p:nvSpPr>
        <p:spPr/>
        <p:txBody>
          <a:bodyPr/>
          <a:lstStyle/>
          <a:p>
            <a:r>
              <a:rPr lang="en-US"/>
              <a:t>Click to edit Master title style</a:t>
            </a:r>
            <a:endParaRPr lang="en-GB"/>
          </a:p>
        </p:txBody>
      </p:sp>
      <p:sp>
        <p:nvSpPr>
          <p:cNvPr id="14" name="Text Placeholder 21"/>
          <p:cNvSpPr>
            <a:spLocks noGrp="1"/>
          </p:cNvSpPr>
          <p:nvPr>
            <p:ph type="body" sz="quarter" idx="16" hasCustomPrompt="1"/>
          </p:nvPr>
        </p:nvSpPr>
        <p:spPr>
          <a:xfrm>
            <a:off x="108000" y="936000"/>
            <a:ext cx="8928000" cy="612000"/>
          </a:xfrm>
        </p:spPr>
        <p:txBody>
          <a:bodyPr anchor="ctr">
            <a:normAutofit/>
          </a:bodyPr>
          <a:lstStyle>
            <a:lvl1pPr marL="0" indent="0">
              <a:buNone/>
              <a:defRPr sz="2800" baseline="0">
                <a:solidFill>
                  <a:schemeClr val="tx2"/>
                </a:solidFill>
                <a:latin typeface="+mn-lt"/>
              </a:defRPr>
            </a:lvl1pPr>
          </a:lstStyle>
          <a:p>
            <a:pPr lvl="0"/>
            <a:r>
              <a:rPr lang="en-US" dirty="0"/>
              <a:t>Click to edit sub heading</a:t>
            </a:r>
            <a:endParaRPr lang="en-GB" dirty="0"/>
          </a:p>
        </p:txBody>
      </p:sp>
    </p:spTree>
    <p:extLst>
      <p:ext uri="{BB962C8B-B14F-4D97-AF65-F5344CB8AC3E}">
        <p14:creationId xmlns:p14="http://schemas.microsoft.com/office/powerpoint/2010/main" val="3516381928"/>
      </p:ext>
    </p:extLst>
  </p:cSld>
  <p:clrMapOvr>
    <a:masterClrMapping/>
  </p:clrMapOvr>
  <p:transition>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Video (YouTube &amp; Lo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
        <p:nvSpPr>
          <p:cNvPr id="7" name="Media Placeholder 6"/>
          <p:cNvSpPr>
            <a:spLocks noGrp="1"/>
          </p:cNvSpPr>
          <p:nvPr>
            <p:ph type="media" sz="quarter" idx="13" hasCustomPrompt="1"/>
          </p:nvPr>
        </p:nvSpPr>
        <p:spPr>
          <a:xfrm>
            <a:off x="107999" y="936000"/>
            <a:ext cx="8928000" cy="5400000"/>
          </a:xfrm>
        </p:spPr>
        <p:txBody>
          <a:bodyPr/>
          <a:lstStyle>
            <a:lvl1pPr>
              <a:defRPr/>
            </a:lvl1pPr>
          </a:lstStyle>
          <a:p>
            <a:r>
              <a:rPr lang="en-GB" dirty="0"/>
              <a:t>Click icon to insert video</a:t>
            </a:r>
          </a:p>
        </p:txBody>
      </p:sp>
    </p:spTree>
    <p:extLst>
      <p:ext uri="{BB962C8B-B14F-4D97-AF65-F5344CB8AC3E}">
        <p14:creationId xmlns:p14="http://schemas.microsoft.com/office/powerpoint/2010/main" val="1881971750"/>
      </p:ext>
    </p:extLst>
  </p:cSld>
  <p:clrMapOvr>
    <a:masterClrMapping/>
  </p:clrMapOvr>
  <p:transition>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ideo (YouTube &amp; Local) &amp; Headin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
        <p:nvSpPr>
          <p:cNvPr id="7" name="Media Placeholder 6"/>
          <p:cNvSpPr>
            <a:spLocks noGrp="1"/>
          </p:cNvSpPr>
          <p:nvPr>
            <p:ph type="media" sz="quarter" idx="13" hasCustomPrompt="1"/>
          </p:nvPr>
        </p:nvSpPr>
        <p:spPr>
          <a:xfrm>
            <a:off x="107999" y="1636964"/>
            <a:ext cx="8928000" cy="4699035"/>
          </a:xfrm>
        </p:spPr>
        <p:txBody>
          <a:bodyPr/>
          <a:lstStyle>
            <a:lvl1pPr>
              <a:defRPr/>
            </a:lvl1pPr>
          </a:lstStyle>
          <a:p>
            <a:r>
              <a:rPr lang="en-GB" dirty="0"/>
              <a:t>Click icon to insert video</a:t>
            </a:r>
          </a:p>
        </p:txBody>
      </p:sp>
      <p:sp>
        <p:nvSpPr>
          <p:cNvPr id="8" name="Text Placeholder 21"/>
          <p:cNvSpPr>
            <a:spLocks noGrp="1"/>
          </p:cNvSpPr>
          <p:nvPr>
            <p:ph type="body" sz="quarter" idx="14" hasCustomPrompt="1"/>
          </p:nvPr>
        </p:nvSpPr>
        <p:spPr>
          <a:xfrm>
            <a:off x="108000" y="936000"/>
            <a:ext cx="8928000" cy="612000"/>
          </a:xfrm>
        </p:spPr>
        <p:txBody>
          <a:bodyPr anchor="ctr">
            <a:normAutofit/>
          </a:bodyPr>
          <a:lstStyle>
            <a:lvl1pPr marL="0" indent="0">
              <a:buNone/>
              <a:defRPr sz="2800" baseline="0">
                <a:solidFill>
                  <a:schemeClr val="tx2"/>
                </a:solidFill>
                <a:latin typeface="+mn-lt"/>
              </a:defRPr>
            </a:lvl1pPr>
          </a:lstStyle>
          <a:p>
            <a:pPr lvl="0"/>
            <a:r>
              <a:rPr lang="en-US" dirty="0"/>
              <a:t>Click to edit sub heading</a:t>
            </a:r>
            <a:endParaRPr lang="en-GB" dirty="0"/>
          </a:p>
        </p:txBody>
      </p:sp>
    </p:spTree>
    <p:extLst>
      <p:ext uri="{BB962C8B-B14F-4D97-AF65-F5344CB8AC3E}">
        <p14:creationId xmlns:p14="http://schemas.microsoft.com/office/powerpoint/2010/main" val="3891645941"/>
      </p:ext>
    </p:extLst>
  </p:cSld>
  <p:clrMapOvr>
    <a:masterClrMapping/>
  </p:clrMapOvr>
  <p:transition>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Online Imag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
        <p:nvSpPr>
          <p:cNvPr id="13" name="Title 12"/>
          <p:cNvSpPr>
            <a:spLocks noGrp="1"/>
          </p:cNvSpPr>
          <p:nvPr>
            <p:ph type="title"/>
          </p:nvPr>
        </p:nvSpPr>
        <p:spPr/>
        <p:txBody>
          <a:bodyPr/>
          <a:lstStyle/>
          <a:p>
            <a:r>
              <a:rPr lang="en-US"/>
              <a:t>Click to edit Master title style</a:t>
            </a:r>
            <a:endParaRPr lang="en-GB"/>
          </a:p>
        </p:txBody>
      </p:sp>
      <p:sp>
        <p:nvSpPr>
          <p:cNvPr id="15" name="Online Image Placeholder 14"/>
          <p:cNvSpPr>
            <a:spLocks noGrp="1"/>
          </p:cNvSpPr>
          <p:nvPr>
            <p:ph type="clipArt" sz="quarter" idx="13" hasCustomPrompt="1"/>
          </p:nvPr>
        </p:nvSpPr>
        <p:spPr>
          <a:xfrm>
            <a:off x="108000" y="936000"/>
            <a:ext cx="8928000" cy="5400000"/>
          </a:xfrm>
        </p:spPr>
        <p:txBody>
          <a:bodyPr/>
          <a:lstStyle>
            <a:lvl1pPr>
              <a:defRPr/>
            </a:lvl1pPr>
          </a:lstStyle>
          <a:p>
            <a:r>
              <a:rPr lang="en-GB" dirty="0"/>
              <a:t>Click icon to insert an online image</a:t>
            </a:r>
          </a:p>
        </p:txBody>
      </p:sp>
    </p:spTree>
    <p:extLst>
      <p:ext uri="{BB962C8B-B14F-4D97-AF65-F5344CB8AC3E}">
        <p14:creationId xmlns:p14="http://schemas.microsoft.com/office/powerpoint/2010/main" val="2246949149"/>
      </p:ext>
    </p:extLst>
  </p:cSld>
  <p:clrMapOvr>
    <a:masterClrMapping/>
  </p:clrMapOvr>
  <p:transition>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Online Image &amp; Tex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
        <p:nvSpPr>
          <p:cNvPr id="13" name="Title 12"/>
          <p:cNvSpPr>
            <a:spLocks noGrp="1"/>
          </p:cNvSpPr>
          <p:nvPr>
            <p:ph type="title"/>
          </p:nvPr>
        </p:nvSpPr>
        <p:spPr/>
        <p:txBody>
          <a:bodyPr/>
          <a:lstStyle/>
          <a:p>
            <a:r>
              <a:rPr lang="en-US"/>
              <a:t>Click to edit Master title style</a:t>
            </a:r>
            <a:endParaRPr lang="en-GB"/>
          </a:p>
        </p:txBody>
      </p:sp>
      <p:sp>
        <p:nvSpPr>
          <p:cNvPr id="15" name="Online Image Placeholder 14"/>
          <p:cNvSpPr>
            <a:spLocks noGrp="1"/>
          </p:cNvSpPr>
          <p:nvPr>
            <p:ph type="clipArt" sz="quarter" idx="13" hasCustomPrompt="1"/>
          </p:nvPr>
        </p:nvSpPr>
        <p:spPr>
          <a:xfrm>
            <a:off x="107999" y="936000"/>
            <a:ext cx="8928000" cy="4627941"/>
          </a:xfrm>
        </p:spPr>
        <p:txBody>
          <a:bodyPr/>
          <a:lstStyle/>
          <a:p>
            <a:r>
              <a:rPr lang="en-GB" dirty="0"/>
              <a:t>Click icon to insert an online image</a:t>
            </a:r>
          </a:p>
        </p:txBody>
      </p:sp>
      <p:sp>
        <p:nvSpPr>
          <p:cNvPr id="7" name="Content Placeholder 2"/>
          <p:cNvSpPr>
            <a:spLocks noGrp="1"/>
          </p:cNvSpPr>
          <p:nvPr>
            <p:ph idx="1" hasCustomPrompt="1"/>
          </p:nvPr>
        </p:nvSpPr>
        <p:spPr>
          <a:xfrm>
            <a:off x="108000" y="5688454"/>
            <a:ext cx="8928000" cy="665844"/>
          </a:xfrm>
        </p:spPr>
        <p:txBody>
          <a:bodyPr>
            <a:normAutofit/>
          </a:bodyPr>
          <a:lstStyle>
            <a:lvl1pPr marL="0" indent="0">
              <a:buNone/>
              <a:defRPr sz="2400"/>
            </a:lvl1pPr>
          </a:lstStyle>
          <a:p>
            <a:pPr lvl="0"/>
            <a:r>
              <a:rPr lang="en-US" dirty="0"/>
              <a:t>Click to edit image description</a:t>
            </a:r>
          </a:p>
          <a:p>
            <a:pPr lvl="0"/>
            <a:endParaRPr lang="en-US" dirty="0"/>
          </a:p>
        </p:txBody>
      </p:sp>
    </p:spTree>
    <p:extLst>
      <p:ext uri="{BB962C8B-B14F-4D97-AF65-F5344CB8AC3E}">
        <p14:creationId xmlns:p14="http://schemas.microsoft.com/office/powerpoint/2010/main" val="67230081"/>
      </p:ext>
    </p:extLst>
  </p:cSld>
  <p:clrMapOvr>
    <a:masterClrMapping/>
  </p:clrMapOvr>
  <p:transition>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1371600" y="400050"/>
            <a:ext cx="7085013" cy="1428750"/>
          </a:xfrm>
        </p:spPr>
        <p:txBody>
          <a:bodyPr/>
          <a:lstStyle/>
          <a:p>
            <a:r>
              <a:rPr lang="en-US"/>
              <a:t>Click to edit Master title style</a:t>
            </a:r>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1"/>
            <a:ext cx="9144000" cy="847034"/>
          </a:xfrm>
          <a:prstGeom prst="rect">
            <a:avLst/>
          </a:prstGeom>
          <a:solidFill>
            <a:srgbClr val="F4511E"/>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2" name="Title Placeholder 1"/>
          <p:cNvSpPr>
            <a:spLocks noGrp="1"/>
          </p:cNvSpPr>
          <p:nvPr>
            <p:ph type="title"/>
          </p:nvPr>
        </p:nvSpPr>
        <p:spPr>
          <a:xfrm>
            <a:off x="108000" y="1"/>
            <a:ext cx="7415890" cy="847034"/>
          </a:xfrm>
          <a:prstGeom prst="rect">
            <a:avLst/>
          </a:prstGeom>
        </p:spPr>
        <p:txBody>
          <a:bodyPr vert="horz" lIns="91440" tIns="45720" rIns="91440" bIns="45720" rtlCol="0" anchor="ctr">
            <a:normAutofit/>
          </a:bodyPr>
          <a:lstStyle/>
          <a:p>
            <a:r>
              <a:rPr lang="en-US" dirty="0"/>
              <a:t>Click to edit course title</a:t>
            </a:r>
          </a:p>
        </p:txBody>
      </p:sp>
      <p:sp>
        <p:nvSpPr>
          <p:cNvPr id="3" name="Text Placeholder 2"/>
          <p:cNvSpPr>
            <a:spLocks noGrp="1"/>
          </p:cNvSpPr>
          <p:nvPr>
            <p:ph type="body" idx="1"/>
          </p:nvPr>
        </p:nvSpPr>
        <p:spPr>
          <a:xfrm>
            <a:off x="108000" y="990000"/>
            <a:ext cx="8901791" cy="5400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00" y="6475179"/>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2/14/2019</a:t>
            </a:fld>
            <a:endParaRPr lang="en-US" dirty="0"/>
          </a:p>
        </p:txBody>
      </p:sp>
      <p:sp>
        <p:nvSpPr>
          <p:cNvPr id="5" name="Footer Placeholder 4"/>
          <p:cNvSpPr>
            <a:spLocks noGrp="1"/>
          </p:cNvSpPr>
          <p:nvPr>
            <p:ph type="ftr" sz="quarter" idx="3"/>
          </p:nvPr>
        </p:nvSpPr>
        <p:spPr>
          <a:xfrm>
            <a:off x="3028950" y="647881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975020" y="647881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pic>
        <p:nvPicPr>
          <p:cNvPr id="11" name="Picture 10"/>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658099" y="119721"/>
            <a:ext cx="1374321" cy="607594"/>
          </a:xfrm>
          <a:prstGeom prst="rect">
            <a:avLst/>
          </a:prstGeom>
        </p:spPr>
      </p:pic>
    </p:spTree>
    <p:extLst>
      <p:ext uri="{BB962C8B-B14F-4D97-AF65-F5344CB8AC3E}">
        <p14:creationId xmlns:p14="http://schemas.microsoft.com/office/powerpoint/2010/main" val="90539997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ransition>
    <p:push dir="u"/>
  </p:transition>
  <p:txStyles>
    <p:titleStyle>
      <a:lvl1pPr algn="l" defTabSz="914400" rtl="0" eaLnBrk="1" latinLnBrk="0" hangingPunct="1">
        <a:lnSpc>
          <a:spcPct val="90000"/>
        </a:lnSpc>
        <a:spcBef>
          <a:spcPct val="0"/>
        </a:spcBef>
        <a:buNone/>
        <a:defRPr sz="3200" b="0" i="0" u="none"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u="none"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0.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5.xml"/><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a:t>Basic Chemistry</a:t>
            </a:r>
          </a:p>
        </p:txBody>
      </p:sp>
      <p:sp>
        <p:nvSpPr>
          <p:cNvPr id="2" name="Content Placeholder 1"/>
          <p:cNvSpPr>
            <a:spLocks noGrp="1"/>
          </p:cNvSpPr>
          <p:nvPr>
            <p:ph type="subTitle" idx="1"/>
          </p:nvPr>
        </p:nvSpPr>
        <p:spPr/>
        <p:txBody>
          <a:bodyPr>
            <a:normAutofit/>
          </a:bodyPr>
          <a:lstStyle/>
          <a:p>
            <a:r>
              <a:rPr lang="en-US" dirty="0"/>
              <a:t>Dr Phil Holden</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5284322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Basic Atomic Structure (Hydrogen)</a:t>
            </a:r>
          </a:p>
        </p:txBody>
      </p:sp>
      <p:sp>
        <p:nvSpPr>
          <p:cNvPr id="4" name="Oval 3"/>
          <p:cNvSpPr/>
          <p:nvPr/>
        </p:nvSpPr>
        <p:spPr>
          <a:xfrm>
            <a:off x="3581400" y="2895600"/>
            <a:ext cx="1981200" cy="1905000"/>
          </a:xfrm>
          <a:prstGeom prst="ellipse">
            <a:avLst/>
          </a:prstGeom>
          <a:solidFill>
            <a:schemeClr val="bg2">
              <a:lumMod val="8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5" name="Oval 4"/>
          <p:cNvSpPr/>
          <p:nvPr/>
        </p:nvSpPr>
        <p:spPr>
          <a:xfrm>
            <a:off x="3581400" y="3352800"/>
            <a:ext cx="91440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sp>
        <p:nvSpPr>
          <p:cNvPr id="6" name="Oval 5"/>
          <p:cNvSpPr/>
          <p:nvPr/>
        </p:nvSpPr>
        <p:spPr>
          <a:xfrm>
            <a:off x="4648200" y="3352800"/>
            <a:ext cx="914400" cy="91440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C000"/>
              </a:solidFill>
            </a:endParaRPr>
          </a:p>
        </p:txBody>
      </p:sp>
      <p:sp>
        <p:nvSpPr>
          <p:cNvPr id="7" name="Oval 6"/>
          <p:cNvSpPr/>
          <p:nvPr/>
        </p:nvSpPr>
        <p:spPr>
          <a:xfrm>
            <a:off x="2667000" y="1905000"/>
            <a:ext cx="3810000" cy="3810000"/>
          </a:xfrm>
          <a:prstGeom prst="ellipse">
            <a:avLst/>
          </a:prstGeom>
          <a:noFill/>
          <a:ln w="3810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8" name="Oval 7"/>
          <p:cNvSpPr/>
          <p:nvPr/>
        </p:nvSpPr>
        <p:spPr>
          <a:xfrm>
            <a:off x="4419600" y="1752600"/>
            <a:ext cx="304800" cy="304800"/>
          </a:xfrm>
          <a:prstGeom prst="ellipse">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838200" y="1371600"/>
            <a:ext cx="2991973" cy="523220"/>
          </a:xfrm>
          <a:prstGeom prst="rect">
            <a:avLst/>
          </a:prstGeom>
          <a:noFill/>
        </p:spPr>
        <p:txBody>
          <a:bodyPr wrap="none" rtlCol="0">
            <a:spAutoFit/>
          </a:bodyPr>
          <a:lstStyle/>
          <a:p>
            <a:r>
              <a:rPr lang="en-GB" sz="2800" b="1" dirty="0"/>
              <a:t>Electron (negative)</a:t>
            </a:r>
          </a:p>
        </p:txBody>
      </p:sp>
      <p:sp>
        <p:nvSpPr>
          <p:cNvPr id="10" name="TextBox 9"/>
          <p:cNvSpPr txBox="1"/>
          <p:nvPr/>
        </p:nvSpPr>
        <p:spPr>
          <a:xfrm>
            <a:off x="304800" y="5715000"/>
            <a:ext cx="2680542" cy="523220"/>
          </a:xfrm>
          <a:prstGeom prst="rect">
            <a:avLst/>
          </a:prstGeom>
          <a:noFill/>
        </p:spPr>
        <p:txBody>
          <a:bodyPr wrap="none" rtlCol="0">
            <a:spAutoFit/>
          </a:bodyPr>
          <a:lstStyle/>
          <a:p>
            <a:r>
              <a:rPr lang="en-GB" sz="2800" b="1" dirty="0"/>
              <a:t>Proton (positive)</a:t>
            </a:r>
          </a:p>
        </p:txBody>
      </p:sp>
      <p:sp>
        <p:nvSpPr>
          <p:cNvPr id="11" name="TextBox 10"/>
          <p:cNvSpPr txBox="1"/>
          <p:nvPr/>
        </p:nvSpPr>
        <p:spPr>
          <a:xfrm>
            <a:off x="6400800" y="5715000"/>
            <a:ext cx="1510798" cy="523220"/>
          </a:xfrm>
          <a:prstGeom prst="rect">
            <a:avLst/>
          </a:prstGeom>
          <a:noFill/>
        </p:spPr>
        <p:txBody>
          <a:bodyPr wrap="none" rtlCol="0">
            <a:spAutoFit/>
          </a:bodyPr>
          <a:lstStyle/>
          <a:p>
            <a:r>
              <a:rPr lang="en-GB" sz="2800" b="1" dirty="0"/>
              <a:t>Neutron </a:t>
            </a:r>
          </a:p>
        </p:txBody>
      </p:sp>
      <p:cxnSp>
        <p:nvCxnSpPr>
          <p:cNvPr id="13" name="Straight Arrow Connector 12"/>
          <p:cNvCxnSpPr/>
          <p:nvPr/>
        </p:nvCxnSpPr>
        <p:spPr>
          <a:xfrm>
            <a:off x="3810000" y="1676400"/>
            <a:ext cx="838200" cy="2286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3048000" y="3886200"/>
            <a:ext cx="990600" cy="20574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flipV="1">
            <a:off x="5105400" y="3810000"/>
            <a:ext cx="1295400" cy="2209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Oval 40"/>
          <p:cNvSpPr/>
          <p:nvPr/>
        </p:nvSpPr>
        <p:spPr>
          <a:xfrm>
            <a:off x="2344223" y="1675582"/>
            <a:ext cx="720080" cy="720507"/>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Oval 1"/>
          <p:cNvSpPr/>
          <p:nvPr/>
        </p:nvSpPr>
        <p:spPr>
          <a:xfrm>
            <a:off x="5813941" y="1675583"/>
            <a:ext cx="720080"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94" name="Title 1"/>
          <p:cNvSpPr>
            <a:spLocks noGrp="1"/>
          </p:cNvSpPr>
          <p:nvPr>
            <p:ph type="title"/>
          </p:nvPr>
        </p:nvSpPr>
        <p:spPr/>
        <p:txBody>
          <a:bodyPr/>
          <a:lstStyle/>
          <a:p>
            <a:r>
              <a:rPr lang="en-GB" altLang="en-US" dirty="0"/>
              <a:t>Atomic Configuration of First 4 Elements</a:t>
            </a:r>
          </a:p>
        </p:txBody>
      </p:sp>
      <p:sp>
        <p:nvSpPr>
          <p:cNvPr id="4" name="Oval 3"/>
          <p:cNvSpPr/>
          <p:nvPr/>
        </p:nvSpPr>
        <p:spPr>
          <a:xfrm>
            <a:off x="1925603" y="1261309"/>
            <a:ext cx="1546225" cy="15049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6" name="Oval 5"/>
          <p:cNvSpPr/>
          <p:nvPr/>
        </p:nvSpPr>
        <p:spPr>
          <a:xfrm>
            <a:off x="3122577" y="247098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198" name="TextBox 9"/>
          <p:cNvSpPr txBox="1">
            <a:spLocks noChangeArrowheads="1"/>
          </p:cNvSpPr>
          <p:nvPr/>
        </p:nvSpPr>
        <p:spPr bwMode="auto">
          <a:xfrm>
            <a:off x="1584291" y="2940884"/>
            <a:ext cx="2156937" cy="523220"/>
          </a:xfrm>
          <a:prstGeom prst="rect">
            <a:avLst/>
          </a:prstGeom>
          <a:noFill/>
          <a:ln w="9525">
            <a:noFill/>
            <a:miter lim="800000"/>
            <a:headEnd/>
            <a:tailEnd/>
          </a:ln>
        </p:spPr>
        <p:txBody>
          <a:bodyPr wrap="none">
            <a:spAutoFit/>
          </a:bodyPr>
          <a:lstStyle/>
          <a:p>
            <a:r>
              <a:rPr lang="en-GB" altLang="en-US" sz="2800" b="1" dirty="0"/>
              <a:t>Hydrogen (H)</a:t>
            </a:r>
          </a:p>
        </p:txBody>
      </p:sp>
      <p:sp>
        <p:nvSpPr>
          <p:cNvPr id="8199" name="TextBox 15"/>
          <p:cNvSpPr txBox="1">
            <a:spLocks noChangeArrowheads="1"/>
          </p:cNvSpPr>
          <p:nvPr/>
        </p:nvSpPr>
        <p:spPr bwMode="auto">
          <a:xfrm>
            <a:off x="2133600" y="6172200"/>
            <a:ext cx="1861407" cy="523220"/>
          </a:xfrm>
          <a:prstGeom prst="rect">
            <a:avLst/>
          </a:prstGeom>
          <a:noFill/>
          <a:ln w="9525">
            <a:noFill/>
            <a:miter lim="800000"/>
            <a:headEnd/>
            <a:tailEnd/>
          </a:ln>
        </p:spPr>
        <p:txBody>
          <a:bodyPr wrap="none">
            <a:spAutoFit/>
          </a:bodyPr>
          <a:lstStyle/>
          <a:p>
            <a:r>
              <a:rPr lang="en-GB" altLang="en-US" sz="2800" b="1" dirty="0"/>
              <a:t>Lithium (Li)</a:t>
            </a:r>
          </a:p>
        </p:txBody>
      </p:sp>
      <p:sp>
        <p:nvSpPr>
          <p:cNvPr id="30" name="Oval 29"/>
          <p:cNvSpPr/>
          <p:nvPr/>
        </p:nvSpPr>
        <p:spPr>
          <a:xfrm>
            <a:off x="5400869" y="1261309"/>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8212" name="TextBox 40"/>
          <p:cNvSpPr txBox="1">
            <a:spLocks noChangeArrowheads="1"/>
          </p:cNvSpPr>
          <p:nvPr/>
        </p:nvSpPr>
        <p:spPr bwMode="auto">
          <a:xfrm>
            <a:off x="4953000" y="6172200"/>
            <a:ext cx="2305439" cy="523220"/>
          </a:xfrm>
          <a:prstGeom prst="rect">
            <a:avLst/>
          </a:prstGeom>
          <a:noFill/>
          <a:ln w="9525">
            <a:noFill/>
            <a:miter lim="800000"/>
            <a:headEnd/>
            <a:tailEnd/>
          </a:ln>
        </p:spPr>
        <p:txBody>
          <a:bodyPr wrap="none">
            <a:spAutoFit/>
          </a:bodyPr>
          <a:lstStyle/>
          <a:p>
            <a:r>
              <a:rPr lang="en-GB" altLang="en-US" sz="2800" b="1" dirty="0"/>
              <a:t>Beryllium (Be)</a:t>
            </a:r>
          </a:p>
        </p:txBody>
      </p:sp>
      <p:sp>
        <p:nvSpPr>
          <p:cNvPr id="43" name="Oval 42"/>
          <p:cNvSpPr/>
          <p:nvPr/>
        </p:nvSpPr>
        <p:spPr>
          <a:xfrm>
            <a:off x="1385840" y="3832200"/>
            <a:ext cx="2340000" cy="234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219" name="TextBox 47"/>
          <p:cNvSpPr txBox="1">
            <a:spLocks noChangeArrowheads="1"/>
          </p:cNvSpPr>
          <p:nvPr/>
        </p:nvSpPr>
        <p:spPr bwMode="auto">
          <a:xfrm>
            <a:off x="5324669" y="2937709"/>
            <a:ext cx="1965603" cy="523220"/>
          </a:xfrm>
          <a:prstGeom prst="rect">
            <a:avLst/>
          </a:prstGeom>
          <a:noFill/>
          <a:ln w="9525">
            <a:noFill/>
            <a:miter lim="800000"/>
            <a:headEnd/>
            <a:tailEnd/>
          </a:ln>
        </p:spPr>
        <p:txBody>
          <a:bodyPr wrap="none">
            <a:spAutoFit/>
          </a:bodyPr>
          <a:lstStyle/>
          <a:p>
            <a:r>
              <a:rPr lang="en-GB" altLang="en-US" sz="2800" b="1" dirty="0"/>
              <a:t>Helium (He)</a:t>
            </a:r>
          </a:p>
        </p:txBody>
      </p:sp>
      <p:sp>
        <p:nvSpPr>
          <p:cNvPr id="27" name="Oval 26"/>
          <p:cNvSpPr/>
          <p:nvPr/>
        </p:nvSpPr>
        <p:spPr>
          <a:xfrm>
            <a:off x="5511349" y="143811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8" name="Oval 27"/>
          <p:cNvSpPr/>
          <p:nvPr/>
        </p:nvSpPr>
        <p:spPr>
          <a:xfrm>
            <a:off x="6663477" y="237422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3" name="Oval 32"/>
          <p:cNvSpPr/>
          <p:nvPr/>
        </p:nvSpPr>
        <p:spPr>
          <a:xfrm>
            <a:off x="1880737" y="445118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8" name="Oval 47"/>
          <p:cNvSpPr/>
          <p:nvPr/>
        </p:nvSpPr>
        <p:spPr>
          <a:xfrm>
            <a:off x="3235820" y="404636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7" name="Oval 36"/>
          <p:cNvSpPr/>
          <p:nvPr/>
        </p:nvSpPr>
        <p:spPr>
          <a:xfrm>
            <a:off x="5880219" y="1768997"/>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8" name="Oval 37"/>
          <p:cNvSpPr/>
          <p:nvPr/>
        </p:nvSpPr>
        <p:spPr>
          <a:xfrm>
            <a:off x="6173180" y="1768997"/>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9" name="Oval 38"/>
          <p:cNvSpPr/>
          <p:nvPr/>
        </p:nvSpPr>
        <p:spPr>
          <a:xfrm>
            <a:off x="5880144" y="2057128"/>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2" name="Oval 41"/>
          <p:cNvSpPr/>
          <p:nvPr/>
        </p:nvSpPr>
        <p:spPr>
          <a:xfrm>
            <a:off x="6170124" y="2058007"/>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1" name="Oval 30"/>
          <p:cNvSpPr/>
          <p:nvPr/>
        </p:nvSpPr>
        <p:spPr>
          <a:xfrm>
            <a:off x="2198972" y="4663206"/>
            <a:ext cx="720080"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Oval 43"/>
          <p:cNvSpPr/>
          <p:nvPr/>
        </p:nvSpPr>
        <p:spPr>
          <a:xfrm>
            <a:off x="1785900" y="4248932"/>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46" name="Oval 45"/>
          <p:cNvSpPr/>
          <p:nvPr/>
        </p:nvSpPr>
        <p:spPr>
          <a:xfrm>
            <a:off x="3048508" y="536184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 name="TextBox 2"/>
          <p:cNvSpPr txBox="1"/>
          <p:nvPr/>
        </p:nvSpPr>
        <p:spPr>
          <a:xfrm>
            <a:off x="2335745" y="4614539"/>
            <a:ext cx="576064" cy="830997"/>
          </a:xfrm>
          <a:prstGeom prst="rect">
            <a:avLst/>
          </a:prstGeom>
          <a:noFill/>
        </p:spPr>
        <p:txBody>
          <a:bodyPr wrap="square" rtlCol="0">
            <a:spAutoFit/>
          </a:bodyPr>
          <a:lstStyle/>
          <a:p>
            <a:r>
              <a:rPr lang="en-GB" sz="2400" b="1" dirty="0">
                <a:solidFill>
                  <a:srgbClr val="FF0000"/>
                </a:solidFill>
              </a:rPr>
              <a:t>3P</a:t>
            </a:r>
          </a:p>
          <a:p>
            <a:r>
              <a:rPr lang="en-GB" sz="2400" b="1" dirty="0">
                <a:solidFill>
                  <a:srgbClr val="00B050"/>
                </a:solidFill>
              </a:rPr>
              <a:t>3N</a:t>
            </a:r>
          </a:p>
        </p:txBody>
      </p:sp>
      <p:sp>
        <p:nvSpPr>
          <p:cNvPr id="54" name="Oval 53"/>
          <p:cNvSpPr/>
          <p:nvPr/>
        </p:nvSpPr>
        <p:spPr>
          <a:xfrm>
            <a:off x="5070270" y="3832200"/>
            <a:ext cx="2340000" cy="234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5" name="Oval 54"/>
          <p:cNvSpPr/>
          <p:nvPr/>
        </p:nvSpPr>
        <p:spPr>
          <a:xfrm>
            <a:off x="5565167" y="445118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6" name="Oval 55"/>
          <p:cNvSpPr/>
          <p:nvPr/>
        </p:nvSpPr>
        <p:spPr>
          <a:xfrm>
            <a:off x="6920250" y="404636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7" name="Oval 56"/>
          <p:cNvSpPr/>
          <p:nvPr/>
        </p:nvSpPr>
        <p:spPr>
          <a:xfrm>
            <a:off x="5893648" y="4631370"/>
            <a:ext cx="688819"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Oval 57"/>
          <p:cNvSpPr/>
          <p:nvPr/>
        </p:nvSpPr>
        <p:spPr>
          <a:xfrm>
            <a:off x="5470330" y="4248932"/>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59" name="Oval 58"/>
          <p:cNvSpPr/>
          <p:nvPr/>
        </p:nvSpPr>
        <p:spPr>
          <a:xfrm>
            <a:off x="6732938" y="536184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0" name="TextBox 59"/>
          <p:cNvSpPr txBox="1"/>
          <p:nvPr/>
        </p:nvSpPr>
        <p:spPr>
          <a:xfrm>
            <a:off x="5982522" y="4608564"/>
            <a:ext cx="750416" cy="830997"/>
          </a:xfrm>
          <a:prstGeom prst="rect">
            <a:avLst/>
          </a:prstGeom>
          <a:noFill/>
        </p:spPr>
        <p:txBody>
          <a:bodyPr wrap="square" rtlCol="0">
            <a:spAutoFit/>
          </a:bodyPr>
          <a:lstStyle/>
          <a:p>
            <a:r>
              <a:rPr lang="en-GB" sz="2400" b="1" dirty="0">
                <a:solidFill>
                  <a:srgbClr val="FF0000"/>
                </a:solidFill>
              </a:rPr>
              <a:t>4P</a:t>
            </a:r>
          </a:p>
          <a:p>
            <a:r>
              <a:rPr lang="en-GB" sz="2400" b="1" dirty="0">
                <a:solidFill>
                  <a:srgbClr val="00B050"/>
                </a:solidFill>
              </a:rPr>
              <a:t>4N</a:t>
            </a:r>
            <a:endParaRPr lang="en-GB" sz="2000" b="1" dirty="0">
              <a:solidFill>
                <a:srgbClr val="00B050"/>
              </a:solidFill>
            </a:endParaRPr>
          </a:p>
        </p:txBody>
      </p:sp>
      <p:sp>
        <p:nvSpPr>
          <p:cNvPr id="61" name="Oval 60"/>
          <p:cNvSpPr/>
          <p:nvPr/>
        </p:nvSpPr>
        <p:spPr>
          <a:xfrm>
            <a:off x="5415044" y="580092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4" name="Oval 33"/>
          <p:cNvSpPr/>
          <p:nvPr/>
        </p:nvSpPr>
        <p:spPr>
          <a:xfrm>
            <a:off x="2418835" y="1882385"/>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0" name="Oval 39"/>
          <p:cNvSpPr/>
          <p:nvPr/>
        </p:nvSpPr>
        <p:spPr>
          <a:xfrm>
            <a:off x="2741569" y="1882385"/>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Atomic Configuration of  the Inert Gases</a:t>
            </a:r>
          </a:p>
        </p:txBody>
      </p:sp>
      <p:sp>
        <p:nvSpPr>
          <p:cNvPr id="4" name="Oval 3"/>
          <p:cNvSpPr/>
          <p:nvPr/>
        </p:nvSpPr>
        <p:spPr>
          <a:xfrm>
            <a:off x="952624" y="1519736"/>
            <a:ext cx="720080"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a:off x="539552" y="1105462"/>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6" name="TextBox 47"/>
          <p:cNvSpPr txBox="1">
            <a:spLocks noChangeArrowheads="1"/>
          </p:cNvSpPr>
          <p:nvPr/>
        </p:nvSpPr>
        <p:spPr bwMode="auto">
          <a:xfrm>
            <a:off x="251520" y="2781862"/>
            <a:ext cx="2109715" cy="954107"/>
          </a:xfrm>
          <a:prstGeom prst="rect">
            <a:avLst/>
          </a:prstGeom>
          <a:noFill/>
          <a:ln w="9525">
            <a:noFill/>
            <a:miter lim="800000"/>
            <a:headEnd/>
            <a:tailEnd/>
          </a:ln>
        </p:spPr>
        <p:txBody>
          <a:bodyPr wrap="square">
            <a:spAutoFit/>
          </a:bodyPr>
          <a:lstStyle/>
          <a:p>
            <a:r>
              <a:rPr lang="en-GB" altLang="en-US" sz="2800" b="1" dirty="0"/>
              <a:t>Helium (He)</a:t>
            </a:r>
          </a:p>
          <a:p>
            <a:r>
              <a:rPr lang="en-GB" altLang="en-US" sz="2800" b="1" dirty="0"/>
              <a:t>          2</a:t>
            </a:r>
          </a:p>
        </p:txBody>
      </p:sp>
      <p:sp>
        <p:nvSpPr>
          <p:cNvPr id="7" name="Oval 6"/>
          <p:cNvSpPr/>
          <p:nvPr/>
        </p:nvSpPr>
        <p:spPr>
          <a:xfrm>
            <a:off x="650032" y="128227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 name="Oval 7"/>
          <p:cNvSpPr/>
          <p:nvPr/>
        </p:nvSpPr>
        <p:spPr>
          <a:xfrm>
            <a:off x="1802160" y="221837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 name="Oval 8"/>
          <p:cNvSpPr/>
          <p:nvPr/>
        </p:nvSpPr>
        <p:spPr>
          <a:xfrm>
            <a:off x="1018902" y="1613150"/>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 name="Oval 9"/>
          <p:cNvSpPr/>
          <p:nvPr/>
        </p:nvSpPr>
        <p:spPr>
          <a:xfrm>
            <a:off x="1311863" y="1613150"/>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 name="Oval 10"/>
          <p:cNvSpPr/>
          <p:nvPr/>
        </p:nvSpPr>
        <p:spPr>
          <a:xfrm>
            <a:off x="1018827" y="1901281"/>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 name="Oval 11"/>
          <p:cNvSpPr/>
          <p:nvPr/>
        </p:nvSpPr>
        <p:spPr>
          <a:xfrm>
            <a:off x="1308807" y="1902160"/>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3" name="Oval 12"/>
          <p:cNvSpPr/>
          <p:nvPr/>
        </p:nvSpPr>
        <p:spPr>
          <a:xfrm>
            <a:off x="6552881" y="2026468"/>
            <a:ext cx="720080"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6139809" y="1612194"/>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15" name="TextBox 47"/>
          <p:cNvSpPr txBox="1">
            <a:spLocks noChangeArrowheads="1"/>
          </p:cNvSpPr>
          <p:nvPr/>
        </p:nvSpPr>
        <p:spPr bwMode="auto">
          <a:xfrm>
            <a:off x="6350096" y="3802270"/>
            <a:ext cx="1712328" cy="954107"/>
          </a:xfrm>
          <a:prstGeom prst="rect">
            <a:avLst/>
          </a:prstGeom>
          <a:noFill/>
          <a:ln w="9525">
            <a:noFill/>
            <a:miter lim="800000"/>
            <a:headEnd/>
            <a:tailEnd/>
          </a:ln>
        </p:spPr>
        <p:txBody>
          <a:bodyPr wrap="none">
            <a:spAutoFit/>
          </a:bodyPr>
          <a:lstStyle/>
          <a:p>
            <a:r>
              <a:rPr lang="en-GB" altLang="en-US" sz="2800" b="1" dirty="0"/>
              <a:t>Neon (Ne)</a:t>
            </a:r>
          </a:p>
          <a:p>
            <a:r>
              <a:rPr lang="en-GB" altLang="en-US" sz="2800" b="1" dirty="0"/>
              <a:t>      2,8</a:t>
            </a:r>
          </a:p>
        </p:txBody>
      </p:sp>
      <p:sp>
        <p:nvSpPr>
          <p:cNvPr id="16" name="Oval 15"/>
          <p:cNvSpPr/>
          <p:nvPr/>
        </p:nvSpPr>
        <p:spPr>
          <a:xfrm>
            <a:off x="6250289" y="178900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7" name="Oval 16"/>
          <p:cNvSpPr/>
          <p:nvPr/>
        </p:nvSpPr>
        <p:spPr>
          <a:xfrm>
            <a:off x="7402417" y="272510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2" name="Oval 21"/>
          <p:cNvSpPr/>
          <p:nvPr/>
        </p:nvSpPr>
        <p:spPr>
          <a:xfrm>
            <a:off x="5652120" y="1105462"/>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p:cNvSpPr/>
          <p:nvPr/>
        </p:nvSpPr>
        <p:spPr>
          <a:xfrm>
            <a:off x="6815815" y="103168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4" name="Oval 23"/>
          <p:cNvSpPr/>
          <p:nvPr/>
        </p:nvSpPr>
        <p:spPr>
          <a:xfrm>
            <a:off x="6815815" y="352824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5" name="Oval 24"/>
          <p:cNvSpPr/>
          <p:nvPr/>
        </p:nvSpPr>
        <p:spPr>
          <a:xfrm>
            <a:off x="5555815" y="230007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6" name="Oval 25"/>
          <p:cNvSpPr/>
          <p:nvPr/>
        </p:nvSpPr>
        <p:spPr>
          <a:xfrm>
            <a:off x="8075815" y="226275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7" name="Oval 26"/>
          <p:cNvSpPr/>
          <p:nvPr/>
        </p:nvSpPr>
        <p:spPr>
          <a:xfrm>
            <a:off x="7686319" y="137214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8" name="Oval 27"/>
          <p:cNvSpPr/>
          <p:nvPr/>
        </p:nvSpPr>
        <p:spPr>
          <a:xfrm>
            <a:off x="7660919" y="320995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9" name="Oval 28"/>
          <p:cNvSpPr/>
          <p:nvPr/>
        </p:nvSpPr>
        <p:spPr>
          <a:xfrm>
            <a:off x="5929318" y="138894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0" name="Oval 29"/>
          <p:cNvSpPr/>
          <p:nvPr/>
        </p:nvSpPr>
        <p:spPr>
          <a:xfrm>
            <a:off x="5929317" y="311873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1" name="TextBox 30"/>
          <p:cNvSpPr txBox="1"/>
          <p:nvPr/>
        </p:nvSpPr>
        <p:spPr>
          <a:xfrm>
            <a:off x="6617689" y="2044632"/>
            <a:ext cx="720000" cy="720000"/>
          </a:xfrm>
          <a:prstGeom prst="rect">
            <a:avLst/>
          </a:prstGeom>
          <a:noFill/>
        </p:spPr>
        <p:txBody>
          <a:bodyPr wrap="square" rtlCol="0">
            <a:spAutoFit/>
          </a:bodyPr>
          <a:lstStyle/>
          <a:p>
            <a:r>
              <a:rPr lang="en-GB" sz="2000" b="1" dirty="0">
                <a:solidFill>
                  <a:srgbClr val="FF0000"/>
                </a:solidFill>
              </a:rPr>
              <a:t>10P</a:t>
            </a:r>
          </a:p>
          <a:p>
            <a:r>
              <a:rPr lang="en-GB" sz="2000" b="1" dirty="0">
                <a:solidFill>
                  <a:srgbClr val="00B050"/>
                </a:solidFill>
              </a:rPr>
              <a:t>10N</a:t>
            </a:r>
          </a:p>
        </p:txBody>
      </p:sp>
      <p:sp>
        <p:nvSpPr>
          <p:cNvPr id="32" name="Oval 31"/>
          <p:cNvSpPr/>
          <p:nvPr/>
        </p:nvSpPr>
        <p:spPr>
          <a:xfrm>
            <a:off x="3517700" y="4155296"/>
            <a:ext cx="720080" cy="720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Oval 32"/>
          <p:cNvSpPr/>
          <p:nvPr/>
        </p:nvSpPr>
        <p:spPr>
          <a:xfrm>
            <a:off x="3104628" y="3741022"/>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34" name="TextBox 47"/>
          <p:cNvSpPr txBox="1">
            <a:spLocks noChangeArrowheads="1"/>
          </p:cNvSpPr>
          <p:nvPr/>
        </p:nvSpPr>
        <p:spPr bwMode="auto">
          <a:xfrm>
            <a:off x="5481484" y="5638731"/>
            <a:ext cx="1730217" cy="954107"/>
          </a:xfrm>
          <a:prstGeom prst="rect">
            <a:avLst/>
          </a:prstGeom>
          <a:noFill/>
          <a:ln w="9525">
            <a:noFill/>
            <a:miter lim="800000"/>
            <a:headEnd/>
            <a:tailEnd/>
          </a:ln>
        </p:spPr>
        <p:txBody>
          <a:bodyPr wrap="none">
            <a:spAutoFit/>
          </a:bodyPr>
          <a:lstStyle/>
          <a:p>
            <a:r>
              <a:rPr lang="en-GB" altLang="en-US" sz="2800" b="1" dirty="0"/>
              <a:t>Argon (Ar)</a:t>
            </a:r>
          </a:p>
          <a:p>
            <a:r>
              <a:rPr lang="en-GB" altLang="en-US" sz="2800" b="1" dirty="0"/>
              <a:t>    2,8,8  </a:t>
            </a:r>
          </a:p>
        </p:txBody>
      </p:sp>
      <p:sp>
        <p:nvSpPr>
          <p:cNvPr id="35" name="Oval 34"/>
          <p:cNvSpPr/>
          <p:nvPr/>
        </p:nvSpPr>
        <p:spPr>
          <a:xfrm>
            <a:off x="3215108" y="391783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6" name="Oval 35"/>
          <p:cNvSpPr/>
          <p:nvPr/>
        </p:nvSpPr>
        <p:spPr>
          <a:xfrm>
            <a:off x="4367236" y="4853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7" name="Oval 36"/>
          <p:cNvSpPr/>
          <p:nvPr/>
        </p:nvSpPr>
        <p:spPr>
          <a:xfrm>
            <a:off x="2616939" y="3234290"/>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p:cNvSpPr/>
          <p:nvPr/>
        </p:nvSpPr>
        <p:spPr>
          <a:xfrm>
            <a:off x="3780634" y="316051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9" name="Oval 38"/>
          <p:cNvSpPr/>
          <p:nvPr/>
        </p:nvSpPr>
        <p:spPr>
          <a:xfrm>
            <a:off x="3780634" y="565706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0" name="Oval 39"/>
          <p:cNvSpPr/>
          <p:nvPr/>
        </p:nvSpPr>
        <p:spPr>
          <a:xfrm>
            <a:off x="2520634" y="442890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1" name="Oval 40"/>
          <p:cNvSpPr/>
          <p:nvPr/>
        </p:nvSpPr>
        <p:spPr>
          <a:xfrm>
            <a:off x="5040634" y="439158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2" name="Oval 41"/>
          <p:cNvSpPr/>
          <p:nvPr/>
        </p:nvSpPr>
        <p:spPr>
          <a:xfrm>
            <a:off x="4722042" y="358503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3" name="Oval 42"/>
          <p:cNvSpPr/>
          <p:nvPr/>
        </p:nvSpPr>
        <p:spPr>
          <a:xfrm>
            <a:off x="4625738" y="533877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4" name="Oval 43"/>
          <p:cNvSpPr/>
          <p:nvPr/>
        </p:nvSpPr>
        <p:spPr>
          <a:xfrm>
            <a:off x="2894137" y="351777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5" name="Oval 44"/>
          <p:cNvSpPr/>
          <p:nvPr/>
        </p:nvSpPr>
        <p:spPr>
          <a:xfrm>
            <a:off x="2894136" y="524755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6" name="TextBox 45"/>
          <p:cNvSpPr txBox="1"/>
          <p:nvPr/>
        </p:nvSpPr>
        <p:spPr>
          <a:xfrm>
            <a:off x="3605773" y="4155296"/>
            <a:ext cx="780109" cy="707886"/>
          </a:xfrm>
          <a:prstGeom prst="rect">
            <a:avLst/>
          </a:prstGeom>
          <a:noFill/>
        </p:spPr>
        <p:txBody>
          <a:bodyPr wrap="square" rtlCol="0">
            <a:spAutoFit/>
          </a:bodyPr>
          <a:lstStyle/>
          <a:p>
            <a:r>
              <a:rPr lang="en-GB" sz="2000" b="1" dirty="0">
                <a:solidFill>
                  <a:srgbClr val="FF0000"/>
                </a:solidFill>
              </a:rPr>
              <a:t>18P</a:t>
            </a:r>
          </a:p>
          <a:p>
            <a:r>
              <a:rPr lang="en-GB" sz="2000" b="1" dirty="0">
                <a:solidFill>
                  <a:srgbClr val="00B050"/>
                </a:solidFill>
              </a:rPr>
              <a:t>18N</a:t>
            </a:r>
          </a:p>
        </p:txBody>
      </p:sp>
      <p:sp>
        <p:nvSpPr>
          <p:cNvPr id="47" name="Oval 46"/>
          <p:cNvSpPr/>
          <p:nvPr/>
        </p:nvSpPr>
        <p:spPr>
          <a:xfrm>
            <a:off x="2076937" y="2646053"/>
            <a:ext cx="3604371" cy="3642754"/>
          </a:xfrm>
          <a:prstGeom prst="ellipse">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Oval 47"/>
          <p:cNvSpPr/>
          <p:nvPr/>
        </p:nvSpPr>
        <p:spPr>
          <a:xfrm>
            <a:off x="3781181" y="255904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9" name="Oval 48"/>
          <p:cNvSpPr/>
          <p:nvPr/>
        </p:nvSpPr>
        <p:spPr>
          <a:xfrm>
            <a:off x="3800473" y="618136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0" name="Oval 49"/>
          <p:cNvSpPr/>
          <p:nvPr/>
        </p:nvSpPr>
        <p:spPr>
          <a:xfrm>
            <a:off x="1987876" y="441201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1" name="Oval 50"/>
          <p:cNvSpPr/>
          <p:nvPr/>
        </p:nvSpPr>
        <p:spPr>
          <a:xfrm>
            <a:off x="5612703" y="438907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2" name="Oval 51"/>
          <p:cNvSpPr/>
          <p:nvPr/>
        </p:nvSpPr>
        <p:spPr>
          <a:xfrm>
            <a:off x="5136938" y="316051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3" name="Oval 52"/>
          <p:cNvSpPr/>
          <p:nvPr/>
        </p:nvSpPr>
        <p:spPr>
          <a:xfrm>
            <a:off x="2406447" y="316051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4" name="Oval 53"/>
          <p:cNvSpPr/>
          <p:nvPr/>
        </p:nvSpPr>
        <p:spPr>
          <a:xfrm>
            <a:off x="2614798" y="577338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5" name="Oval 54"/>
          <p:cNvSpPr/>
          <p:nvPr/>
        </p:nvSpPr>
        <p:spPr>
          <a:xfrm>
            <a:off x="5088787" y="566410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Tree>
    <p:extLst>
      <p:ext uri="{BB962C8B-B14F-4D97-AF65-F5344CB8AC3E}">
        <p14:creationId xmlns:p14="http://schemas.microsoft.com/office/powerpoint/2010/main" val="3882659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of hydrogen, oxygen  and sodium atoms with proton, electrons and neutrons labeled."/>
          <p:cNvPicPr>
            <a:picLocks noChangeAspect="1" noChangeArrowheads="1"/>
          </p:cNvPicPr>
          <p:nvPr/>
        </p:nvPicPr>
        <p:blipFill>
          <a:blip r:embed="rId3" cstate="print"/>
          <a:srcRect b="4044"/>
          <a:stretch>
            <a:fillRect/>
          </a:stretch>
        </p:blipFill>
        <p:spPr bwMode="auto">
          <a:xfrm>
            <a:off x="2680717" y="908720"/>
            <a:ext cx="3763491" cy="5824695"/>
          </a:xfrm>
          <a:prstGeom prst="rect">
            <a:avLst/>
          </a:prstGeom>
          <a:noFill/>
        </p:spPr>
      </p:pic>
      <p:sp>
        <p:nvSpPr>
          <p:cNvPr id="5" name="Title 4"/>
          <p:cNvSpPr>
            <a:spLocks noGrp="1"/>
          </p:cNvSpPr>
          <p:nvPr>
            <p:ph type="title"/>
          </p:nvPr>
        </p:nvSpPr>
        <p:spPr/>
        <p:txBody>
          <a:bodyPr/>
          <a:lstStyle/>
          <a:p>
            <a:r>
              <a:rPr lang="en-GB" dirty="0"/>
              <a:t>Atomic Structure of the Elements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1: Atomic Configuration</a:t>
            </a:r>
          </a:p>
        </p:txBody>
      </p:sp>
      <p:sp>
        <p:nvSpPr>
          <p:cNvPr id="3" name="Content Placeholder 2"/>
          <p:cNvSpPr>
            <a:spLocks noGrp="1"/>
          </p:cNvSpPr>
          <p:nvPr>
            <p:ph idx="1"/>
          </p:nvPr>
        </p:nvSpPr>
        <p:spPr/>
        <p:txBody>
          <a:bodyPr>
            <a:normAutofit lnSpcReduction="10000"/>
          </a:bodyPr>
          <a:lstStyle/>
          <a:p>
            <a:pPr marL="0" indent="0">
              <a:buNone/>
            </a:pPr>
            <a:r>
              <a:rPr lang="en-GB" dirty="0"/>
              <a:t>   </a:t>
            </a:r>
          </a:p>
          <a:p>
            <a:pPr marL="0" indent="0">
              <a:buNone/>
            </a:pPr>
            <a:r>
              <a:rPr lang="en-GB" dirty="0"/>
              <a:t>    </a:t>
            </a:r>
            <a:r>
              <a:rPr lang="en-GB" b="1" dirty="0">
                <a:latin typeface="+mn-lt"/>
              </a:rPr>
              <a:t>Sketch the </a:t>
            </a:r>
            <a:r>
              <a:rPr lang="en-GB" b="1" dirty="0">
                <a:solidFill>
                  <a:srgbClr val="FF0000"/>
                </a:solidFill>
                <a:latin typeface="+mn-lt"/>
              </a:rPr>
              <a:t>simple atomic configurations </a:t>
            </a:r>
            <a:r>
              <a:rPr lang="en-GB" b="1" dirty="0">
                <a:latin typeface="+mn-lt"/>
              </a:rPr>
              <a:t>of the following   </a:t>
            </a:r>
          </a:p>
          <a:p>
            <a:pPr marL="0" indent="0">
              <a:buNone/>
            </a:pPr>
            <a:r>
              <a:rPr lang="en-GB" b="1" dirty="0">
                <a:latin typeface="+mn-lt"/>
              </a:rPr>
              <a:t>    elements.</a:t>
            </a:r>
          </a:p>
          <a:p>
            <a:pPr marL="0" indent="0">
              <a:buNone/>
            </a:pPr>
            <a:endParaRPr lang="en-GB" b="1" dirty="0">
              <a:latin typeface="+mn-lt"/>
            </a:endParaRPr>
          </a:p>
          <a:p>
            <a:pPr marL="0" indent="0">
              <a:buNone/>
            </a:pPr>
            <a:r>
              <a:rPr lang="en-GB" b="1" dirty="0">
                <a:latin typeface="+mn-lt"/>
              </a:rPr>
              <a:t>    Boron</a:t>
            </a:r>
          </a:p>
          <a:p>
            <a:pPr marL="0" indent="0">
              <a:buNone/>
            </a:pPr>
            <a:r>
              <a:rPr lang="en-GB" b="1" dirty="0">
                <a:latin typeface="+mn-lt"/>
              </a:rPr>
              <a:t>    Nitrogen</a:t>
            </a:r>
          </a:p>
          <a:p>
            <a:pPr marL="0" indent="0">
              <a:buNone/>
            </a:pPr>
            <a:r>
              <a:rPr lang="en-GB" b="1" dirty="0">
                <a:latin typeface="+mn-lt"/>
              </a:rPr>
              <a:t>    Magnesium</a:t>
            </a:r>
          </a:p>
          <a:p>
            <a:pPr marL="0" indent="0">
              <a:buNone/>
            </a:pPr>
            <a:r>
              <a:rPr lang="en-GB" b="1" dirty="0">
                <a:latin typeface="+mn-lt"/>
              </a:rPr>
              <a:t>    Sulphur</a:t>
            </a:r>
          </a:p>
          <a:p>
            <a:pPr marL="0" indent="0">
              <a:buNone/>
            </a:pPr>
            <a:r>
              <a:rPr lang="en-GB" b="1" dirty="0">
                <a:latin typeface="+mn-lt"/>
              </a:rPr>
              <a:t>    Potassium</a:t>
            </a:r>
          </a:p>
          <a:p>
            <a:pPr marL="0" indent="0">
              <a:buNone/>
            </a:pPr>
            <a:r>
              <a:rPr lang="en-GB" b="1" dirty="0">
                <a:latin typeface="+mn-lt"/>
              </a:rPr>
              <a:t>    Calcium</a:t>
            </a:r>
          </a:p>
          <a:p>
            <a:pPr marL="0" indent="0">
              <a:buNone/>
            </a:pPr>
            <a:r>
              <a:rPr lang="en-GB" b="1" dirty="0">
                <a:latin typeface="+mn-lt"/>
              </a:rPr>
              <a:t>     </a:t>
            </a:r>
          </a:p>
          <a:p>
            <a:endParaRPr lang="en-GB" dirty="0"/>
          </a:p>
        </p:txBody>
      </p:sp>
    </p:spTree>
    <p:extLst>
      <p:ext uri="{BB962C8B-B14F-4D97-AF65-F5344CB8AC3E}">
        <p14:creationId xmlns:p14="http://schemas.microsoft.com/office/powerpoint/2010/main" val="2330966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Atoms and Ions (Sodium)</a:t>
            </a:r>
          </a:p>
        </p:txBody>
      </p:sp>
      <p:sp>
        <p:nvSpPr>
          <p:cNvPr id="20" name="Rectangle 45"/>
          <p:cNvSpPr>
            <a:spLocks noChangeArrowheads="1"/>
          </p:cNvSpPr>
          <p:nvPr/>
        </p:nvSpPr>
        <p:spPr bwMode="auto">
          <a:xfrm>
            <a:off x="1115616" y="5661248"/>
            <a:ext cx="2409315" cy="951543"/>
          </a:xfrm>
          <a:prstGeom prst="rect">
            <a:avLst/>
          </a:prstGeom>
          <a:noFill/>
          <a:ln w="12700">
            <a:noFill/>
            <a:miter lim="800000"/>
            <a:headEnd/>
            <a:tailEnd/>
          </a:ln>
        </p:spPr>
        <p:txBody>
          <a:bodyPr wrap="none" lIns="90488" tIns="44450" rIns="90488" bIns="44450">
            <a:spAutoFit/>
          </a:bodyPr>
          <a:lstStyle/>
          <a:p>
            <a:r>
              <a:rPr lang="en-US" altLang="en-US" sz="2800" b="1" dirty="0">
                <a:solidFill>
                  <a:schemeClr val="hlink"/>
                </a:solidFill>
              </a:rPr>
              <a:t>  Sodium Atom</a:t>
            </a:r>
          </a:p>
          <a:p>
            <a:r>
              <a:rPr lang="en-US" altLang="en-US" sz="2800" b="1" dirty="0">
                <a:solidFill>
                  <a:schemeClr val="hlink"/>
                </a:solidFill>
              </a:rPr>
              <a:t>  (Na)    2 - 8 - 1</a:t>
            </a:r>
          </a:p>
        </p:txBody>
      </p:sp>
      <p:sp>
        <p:nvSpPr>
          <p:cNvPr id="52" name="Rectangle 45"/>
          <p:cNvSpPr>
            <a:spLocks noChangeArrowheads="1"/>
          </p:cNvSpPr>
          <p:nvPr/>
        </p:nvSpPr>
        <p:spPr bwMode="auto">
          <a:xfrm>
            <a:off x="6012160" y="5661248"/>
            <a:ext cx="2221763" cy="951543"/>
          </a:xfrm>
          <a:prstGeom prst="rect">
            <a:avLst/>
          </a:prstGeom>
          <a:noFill/>
          <a:ln w="12700">
            <a:noFill/>
            <a:miter lim="800000"/>
            <a:headEnd/>
            <a:tailEnd/>
          </a:ln>
        </p:spPr>
        <p:txBody>
          <a:bodyPr wrap="none" lIns="90488" tIns="44450" rIns="90488" bIns="44450">
            <a:spAutoFit/>
          </a:bodyPr>
          <a:lstStyle/>
          <a:p>
            <a:r>
              <a:rPr lang="en-US" altLang="en-US" sz="2400" b="1" dirty="0">
                <a:solidFill>
                  <a:schemeClr val="hlink"/>
                </a:solidFill>
              </a:rPr>
              <a:t>   </a:t>
            </a:r>
            <a:r>
              <a:rPr lang="en-US" altLang="en-US" sz="2800" b="1" dirty="0">
                <a:solidFill>
                  <a:schemeClr val="hlink"/>
                </a:solidFill>
              </a:rPr>
              <a:t>Sodium </a:t>
            </a:r>
            <a:r>
              <a:rPr lang="en-US" altLang="en-US" sz="2800" b="1" dirty="0">
                <a:solidFill>
                  <a:srgbClr val="FF0000"/>
                </a:solidFill>
              </a:rPr>
              <a:t>Ion</a:t>
            </a:r>
          </a:p>
          <a:p>
            <a:r>
              <a:rPr lang="en-US" altLang="en-US" sz="2800" b="1" dirty="0">
                <a:solidFill>
                  <a:schemeClr val="hlink"/>
                </a:solidFill>
              </a:rPr>
              <a:t>  (</a:t>
            </a:r>
            <a:r>
              <a:rPr lang="en-US" altLang="en-US" sz="2800" b="1" dirty="0">
                <a:solidFill>
                  <a:srgbClr val="FF0000"/>
                </a:solidFill>
              </a:rPr>
              <a:t>Na</a:t>
            </a:r>
            <a:r>
              <a:rPr lang="en-US" altLang="en-US" sz="2800" b="1" baseline="30000" dirty="0">
                <a:solidFill>
                  <a:srgbClr val="FF0000"/>
                </a:solidFill>
              </a:rPr>
              <a:t>+</a:t>
            </a:r>
            <a:r>
              <a:rPr lang="en-US" altLang="en-US" sz="2800" b="1" dirty="0">
                <a:solidFill>
                  <a:schemeClr val="hlink"/>
                </a:solidFill>
              </a:rPr>
              <a:t>)    2 – </a:t>
            </a:r>
            <a:r>
              <a:rPr lang="en-US" altLang="en-US" sz="2800" b="1" dirty="0">
                <a:solidFill>
                  <a:srgbClr val="FF0000"/>
                </a:solidFill>
              </a:rPr>
              <a:t>8</a:t>
            </a:r>
            <a:r>
              <a:rPr lang="en-US" altLang="en-US" sz="2800" b="1" dirty="0">
                <a:solidFill>
                  <a:schemeClr val="hlink"/>
                </a:solidFill>
              </a:rPr>
              <a:t> </a:t>
            </a:r>
          </a:p>
        </p:txBody>
      </p:sp>
      <p:sp>
        <p:nvSpPr>
          <p:cNvPr id="39" name="TextBox 38"/>
          <p:cNvSpPr txBox="1"/>
          <p:nvPr/>
        </p:nvSpPr>
        <p:spPr>
          <a:xfrm>
            <a:off x="3179255" y="1473996"/>
            <a:ext cx="3028842" cy="523220"/>
          </a:xfrm>
          <a:prstGeom prst="rect">
            <a:avLst/>
          </a:prstGeom>
          <a:noFill/>
        </p:spPr>
        <p:txBody>
          <a:bodyPr wrap="none" rtlCol="0">
            <a:spAutoFit/>
          </a:bodyPr>
          <a:lstStyle/>
          <a:p>
            <a:r>
              <a:rPr lang="en-GB" sz="2800" b="1" dirty="0">
                <a:sym typeface="Wingdings" panose="05000000000000000000" pitchFamily="2" charset="2"/>
              </a:rPr>
              <a:t> </a:t>
            </a:r>
            <a:r>
              <a:rPr lang="en-GB" sz="2800" b="1" dirty="0"/>
              <a:t>Loss of Electron </a:t>
            </a:r>
          </a:p>
        </p:txBody>
      </p:sp>
      <p:sp>
        <p:nvSpPr>
          <p:cNvPr id="78" name="Oval 77"/>
          <p:cNvSpPr/>
          <p:nvPr/>
        </p:nvSpPr>
        <p:spPr>
          <a:xfrm>
            <a:off x="2192368" y="3282059"/>
            <a:ext cx="720080"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Oval 78"/>
          <p:cNvSpPr/>
          <p:nvPr/>
        </p:nvSpPr>
        <p:spPr>
          <a:xfrm>
            <a:off x="1779296" y="2867785"/>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80" name="Oval 79"/>
          <p:cNvSpPr/>
          <p:nvPr/>
        </p:nvSpPr>
        <p:spPr>
          <a:xfrm>
            <a:off x="1889776" y="304459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1" name="Oval 80"/>
          <p:cNvSpPr/>
          <p:nvPr/>
        </p:nvSpPr>
        <p:spPr>
          <a:xfrm>
            <a:off x="3041904" y="398069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2" name="Oval 81"/>
          <p:cNvSpPr/>
          <p:nvPr/>
        </p:nvSpPr>
        <p:spPr>
          <a:xfrm>
            <a:off x="1291607" y="2361053"/>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3" name="Oval 82"/>
          <p:cNvSpPr/>
          <p:nvPr/>
        </p:nvSpPr>
        <p:spPr>
          <a:xfrm>
            <a:off x="2455302" y="228727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4" name="Oval 83"/>
          <p:cNvSpPr/>
          <p:nvPr/>
        </p:nvSpPr>
        <p:spPr>
          <a:xfrm>
            <a:off x="2455302" y="478383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5" name="Oval 84"/>
          <p:cNvSpPr/>
          <p:nvPr/>
        </p:nvSpPr>
        <p:spPr>
          <a:xfrm>
            <a:off x="1195302" y="355566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6" name="Oval 85"/>
          <p:cNvSpPr/>
          <p:nvPr/>
        </p:nvSpPr>
        <p:spPr>
          <a:xfrm>
            <a:off x="3715302" y="351834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7" name="Oval 86"/>
          <p:cNvSpPr/>
          <p:nvPr/>
        </p:nvSpPr>
        <p:spPr>
          <a:xfrm>
            <a:off x="3396710" y="271179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8" name="Oval 87"/>
          <p:cNvSpPr/>
          <p:nvPr/>
        </p:nvSpPr>
        <p:spPr>
          <a:xfrm>
            <a:off x="3300406" y="446554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9" name="Oval 88"/>
          <p:cNvSpPr/>
          <p:nvPr/>
        </p:nvSpPr>
        <p:spPr>
          <a:xfrm>
            <a:off x="1568805" y="264453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0" name="Oval 89"/>
          <p:cNvSpPr/>
          <p:nvPr/>
        </p:nvSpPr>
        <p:spPr>
          <a:xfrm>
            <a:off x="1568804" y="437432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1" name="TextBox 90"/>
          <p:cNvSpPr txBox="1"/>
          <p:nvPr/>
        </p:nvSpPr>
        <p:spPr>
          <a:xfrm>
            <a:off x="2241780" y="3282059"/>
            <a:ext cx="780109" cy="707886"/>
          </a:xfrm>
          <a:prstGeom prst="rect">
            <a:avLst/>
          </a:prstGeom>
          <a:noFill/>
        </p:spPr>
        <p:txBody>
          <a:bodyPr wrap="square" rtlCol="0">
            <a:spAutoFit/>
          </a:bodyPr>
          <a:lstStyle/>
          <a:p>
            <a:r>
              <a:rPr lang="en-GB" sz="2000" b="1" dirty="0">
                <a:solidFill>
                  <a:srgbClr val="FF0000"/>
                </a:solidFill>
              </a:rPr>
              <a:t>11P</a:t>
            </a:r>
          </a:p>
          <a:p>
            <a:r>
              <a:rPr lang="en-GB" sz="2000" b="1" dirty="0">
                <a:solidFill>
                  <a:srgbClr val="00B050"/>
                </a:solidFill>
              </a:rPr>
              <a:t>11N</a:t>
            </a:r>
          </a:p>
        </p:txBody>
      </p:sp>
      <p:sp>
        <p:nvSpPr>
          <p:cNvPr id="92" name="Oval 91"/>
          <p:cNvSpPr/>
          <p:nvPr/>
        </p:nvSpPr>
        <p:spPr>
          <a:xfrm>
            <a:off x="751605" y="1772816"/>
            <a:ext cx="3604371" cy="3642754"/>
          </a:xfrm>
          <a:prstGeom prst="ellipse">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3" name="Oval 92"/>
          <p:cNvSpPr/>
          <p:nvPr/>
        </p:nvSpPr>
        <p:spPr>
          <a:xfrm>
            <a:off x="2455849" y="168581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2" name="Oval 101"/>
          <p:cNvSpPr/>
          <p:nvPr/>
        </p:nvSpPr>
        <p:spPr>
          <a:xfrm>
            <a:off x="6305277" y="3282059"/>
            <a:ext cx="720080" cy="720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3" name="Oval 102"/>
          <p:cNvSpPr/>
          <p:nvPr/>
        </p:nvSpPr>
        <p:spPr>
          <a:xfrm>
            <a:off x="5892205" y="2867785"/>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104" name="Oval 103"/>
          <p:cNvSpPr/>
          <p:nvPr/>
        </p:nvSpPr>
        <p:spPr>
          <a:xfrm>
            <a:off x="6002685" y="304459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5" name="Oval 104"/>
          <p:cNvSpPr/>
          <p:nvPr/>
        </p:nvSpPr>
        <p:spPr>
          <a:xfrm>
            <a:off x="7154813" y="398069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6" name="Oval 105"/>
          <p:cNvSpPr/>
          <p:nvPr/>
        </p:nvSpPr>
        <p:spPr>
          <a:xfrm>
            <a:off x="5404516" y="2361053"/>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7" name="Oval 106"/>
          <p:cNvSpPr/>
          <p:nvPr/>
        </p:nvSpPr>
        <p:spPr>
          <a:xfrm>
            <a:off x="6568211" y="228727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8" name="Oval 107"/>
          <p:cNvSpPr/>
          <p:nvPr/>
        </p:nvSpPr>
        <p:spPr>
          <a:xfrm>
            <a:off x="6568211" y="478383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9" name="Oval 108"/>
          <p:cNvSpPr/>
          <p:nvPr/>
        </p:nvSpPr>
        <p:spPr>
          <a:xfrm>
            <a:off x="5308211" y="355566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0" name="Oval 109"/>
          <p:cNvSpPr/>
          <p:nvPr/>
        </p:nvSpPr>
        <p:spPr>
          <a:xfrm>
            <a:off x="7828211" y="351834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1" name="Oval 110"/>
          <p:cNvSpPr/>
          <p:nvPr/>
        </p:nvSpPr>
        <p:spPr>
          <a:xfrm>
            <a:off x="7509619" y="271179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2" name="Oval 111"/>
          <p:cNvSpPr/>
          <p:nvPr/>
        </p:nvSpPr>
        <p:spPr>
          <a:xfrm>
            <a:off x="7413315" y="446554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3" name="Oval 112"/>
          <p:cNvSpPr/>
          <p:nvPr/>
        </p:nvSpPr>
        <p:spPr>
          <a:xfrm>
            <a:off x="5681714" y="264453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4" name="Oval 113"/>
          <p:cNvSpPr/>
          <p:nvPr/>
        </p:nvSpPr>
        <p:spPr>
          <a:xfrm>
            <a:off x="5681713" y="437432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5" name="TextBox 114"/>
          <p:cNvSpPr txBox="1"/>
          <p:nvPr/>
        </p:nvSpPr>
        <p:spPr>
          <a:xfrm>
            <a:off x="6373373" y="3315833"/>
            <a:ext cx="780109" cy="707886"/>
          </a:xfrm>
          <a:prstGeom prst="rect">
            <a:avLst/>
          </a:prstGeom>
          <a:noFill/>
        </p:spPr>
        <p:txBody>
          <a:bodyPr wrap="square" rtlCol="0">
            <a:spAutoFit/>
          </a:bodyPr>
          <a:lstStyle/>
          <a:p>
            <a:r>
              <a:rPr lang="en-GB" sz="2000" b="1" dirty="0">
                <a:solidFill>
                  <a:srgbClr val="FF0000"/>
                </a:solidFill>
              </a:rPr>
              <a:t>11P</a:t>
            </a:r>
          </a:p>
          <a:p>
            <a:r>
              <a:rPr lang="en-GB" sz="2000" b="1" dirty="0">
                <a:solidFill>
                  <a:srgbClr val="00B050"/>
                </a:solidFill>
              </a:rPr>
              <a:t>11N</a:t>
            </a:r>
          </a:p>
        </p:txBody>
      </p:sp>
      <p:sp>
        <p:nvSpPr>
          <p:cNvPr id="116" name="Oval 115"/>
          <p:cNvSpPr/>
          <p:nvPr/>
        </p:nvSpPr>
        <p:spPr>
          <a:xfrm>
            <a:off x="4864514" y="1772816"/>
            <a:ext cx="3604371" cy="3642754"/>
          </a:xfrm>
          <a:prstGeom prst="ellipse">
            <a:avLst/>
          </a:prstGeom>
          <a:noFill/>
          <a:ln>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Atoms and Ions (Chlorine)</a:t>
            </a:r>
          </a:p>
        </p:txBody>
      </p:sp>
      <p:sp>
        <p:nvSpPr>
          <p:cNvPr id="8" name="Rectangle 45"/>
          <p:cNvSpPr>
            <a:spLocks noChangeArrowheads="1"/>
          </p:cNvSpPr>
          <p:nvPr/>
        </p:nvSpPr>
        <p:spPr bwMode="auto">
          <a:xfrm>
            <a:off x="1250697" y="5728887"/>
            <a:ext cx="2494145" cy="951543"/>
          </a:xfrm>
          <a:prstGeom prst="rect">
            <a:avLst/>
          </a:prstGeom>
          <a:noFill/>
          <a:ln w="12700">
            <a:noFill/>
            <a:miter lim="800000"/>
            <a:headEnd/>
            <a:tailEnd/>
          </a:ln>
        </p:spPr>
        <p:txBody>
          <a:bodyPr wrap="none" lIns="90488" tIns="44450" rIns="90488" bIns="44450">
            <a:spAutoFit/>
          </a:bodyPr>
          <a:lstStyle/>
          <a:p>
            <a:r>
              <a:rPr lang="en-US" altLang="en-US" sz="2800" b="1" dirty="0">
                <a:solidFill>
                  <a:schemeClr val="hlink"/>
                </a:solidFill>
              </a:rPr>
              <a:t>  Chlorine Atom</a:t>
            </a:r>
          </a:p>
          <a:p>
            <a:r>
              <a:rPr lang="en-US" altLang="en-US" sz="2800" b="1" dirty="0">
                <a:solidFill>
                  <a:schemeClr val="hlink"/>
                </a:solidFill>
              </a:rPr>
              <a:t>   (Cl)    2 - 8 - 7</a:t>
            </a:r>
          </a:p>
        </p:txBody>
      </p:sp>
      <p:sp>
        <p:nvSpPr>
          <p:cNvPr id="25" name="Rectangle 45"/>
          <p:cNvSpPr>
            <a:spLocks noChangeArrowheads="1"/>
          </p:cNvSpPr>
          <p:nvPr/>
        </p:nvSpPr>
        <p:spPr bwMode="auto">
          <a:xfrm>
            <a:off x="5724128" y="5589240"/>
            <a:ext cx="2346797" cy="1013098"/>
          </a:xfrm>
          <a:prstGeom prst="rect">
            <a:avLst/>
          </a:prstGeom>
          <a:noFill/>
          <a:ln w="12700">
            <a:noFill/>
            <a:miter lim="800000"/>
            <a:headEnd/>
            <a:tailEnd/>
          </a:ln>
        </p:spPr>
        <p:txBody>
          <a:bodyPr wrap="none" lIns="90488" tIns="44450" rIns="90488" bIns="44450">
            <a:spAutoFit/>
          </a:bodyPr>
          <a:lstStyle/>
          <a:p>
            <a:r>
              <a:rPr lang="en-US" altLang="en-US" sz="2400" b="1" dirty="0">
                <a:solidFill>
                  <a:schemeClr val="hlink"/>
                </a:solidFill>
              </a:rPr>
              <a:t>   </a:t>
            </a:r>
            <a:r>
              <a:rPr lang="en-US" altLang="en-US" sz="2800" b="1" dirty="0">
                <a:solidFill>
                  <a:schemeClr val="hlink"/>
                </a:solidFill>
              </a:rPr>
              <a:t>Chloride</a:t>
            </a:r>
            <a:r>
              <a:rPr lang="en-US" altLang="en-US" sz="3200" b="1" dirty="0">
                <a:solidFill>
                  <a:schemeClr val="hlink"/>
                </a:solidFill>
              </a:rPr>
              <a:t> </a:t>
            </a:r>
            <a:r>
              <a:rPr lang="en-US" altLang="en-US" sz="2800" b="1" dirty="0">
                <a:solidFill>
                  <a:srgbClr val="FF0000"/>
                </a:solidFill>
              </a:rPr>
              <a:t>Ion</a:t>
            </a:r>
          </a:p>
          <a:p>
            <a:r>
              <a:rPr lang="en-US" altLang="en-US" sz="2800" b="1" dirty="0">
                <a:solidFill>
                  <a:schemeClr val="hlink"/>
                </a:solidFill>
              </a:rPr>
              <a:t>  (</a:t>
            </a:r>
            <a:r>
              <a:rPr lang="en-US" altLang="en-US" sz="2800" b="1" dirty="0">
                <a:solidFill>
                  <a:srgbClr val="FF0000"/>
                </a:solidFill>
              </a:rPr>
              <a:t>Cl</a:t>
            </a:r>
            <a:r>
              <a:rPr lang="en-US" altLang="en-US" sz="2800" b="1" baseline="30000" dirty="0">
                <a:solidFill>
                  <a:srgbClr val="FF0000"/>
                </a:solidFill>
              </a:rPr>
              <a:t>-</a:t>
            </a:r>
            <a:r>
              <a:rPr lang="en-US" altLang="en-US" sz="2800" b="1" dirty="0">
                <a:solidFill>
                  <a:schemeClr val="hlink"/>
                </a:solidFill>
              </a:rPr>
              <a:t>)    2 - 8 - </a:t>
            </a:r>
            <a:r>
              <a:rPr lang="en-US" altLang="en-US" sz="2800" b="1" dirty="0">
                <a:solidFill>
                  <a:srgbClr val="FF0000"/>
                </a:solidFill>
              </a:rPr>
              <a:t>8</a:t>
            </a:r>
          </a:p>
        </p:txBody>
      </p:sp>
      <p:sp>
        <p:nvSpPr>
          <p:cNvPr id="37" name="TextBox 36"/>
          <p:cNvSpPr txBox="1"/>
          <p:nvPr/>
        </p:nvSpPr>
        <p:spPr>
          <a:xfrm>
            <a:off x="3131840" y="1340768"/>
            <a:ext cx="3004797" cy="523220"/>
          </a:xfrm>
          <a:prstGeom prst="rect">
            <a:avLst/>
          </a:prstGeom>
          <a:noFill/>
        </p:spPr>
        <p:txBody>
          <a:bodyPr wrap="none" rtlCol="0">
            <a:spAutoFit/>
          </a:bodyPr>
          <a:lstStyle/>
          <a:p>
            <a:r>
              <a:rPr lang="en-GB" sz="2800" b="1" dirty="0"/>
              <a:t>Gain of Electron </a:t>
            </a:r>
            <a:r>
              <a:rPr lang="en-GB" sz="2800" b="1" dirty="0">
                <a:sym typeface="Wingdings" pitchFamily="2" charset="2"/>
              </a:rPr>
              <a:t></a:t>
            </a:r>
            <a:endParaRPr lang="en-GB" sz="2800" b="1" dirty="0"/>
          </a:p>
        </p:txBody>
      </p:sp>
      <p:sp>
        <p:nvSpPr>
          <p:cNvPr id="48" name="TextBox 47"/>
          <p:cNvSpPr txBox="1"/>
          <p:nvPr/>
        </p:nvSpPr>
        <p:spPr>
          <a:xfrm>
            <a:off x="4355976" y="2492896"/>
            <a:ext cx="587020" cy="584775"/>
          </a:xfrm>
          <a:prstGeom prst="rect">
            <a:avLst/>
          </a:prstGeom>
          <a:noFill/>
        </p:spPr>
        <p:txBody>
          <a:bodyPr wrap="none" rtlCol="0">
            <a:spAutoFit/>
          </a:bodyPr>
          <a:lstStyle/>
          <a:p>
            <a:r>
              <a:rPr lang="en-GB" sz="3200" b="1" dirty="0">
                <a:sym typeface="Wingdings" pitchFamily="2" charset="2"/>
              </a:rPr>
              <a:t></a:t>
            </a:r>
            <a:endParaRPr lang="en-GB" sz="3200" b="1" dirty="0"/>
          </a:p>
        </p:txBody>
      </p:sp>
      <p:sp>
        <p:nvSpPr>
          <p:cNvPr id="55" name="Oval 54"/>
          <p:cNvSpPr/>
          <p:nvPr/>
        </p:nvSpPr>
        <p:spPr>
          <a:xfrm>
            <a:off x="2184078" y="3211719"/>
            <a:ext cx="720080" cy="720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Oval 55"/>
          <p:cNvSpPr/>
          <p:nvPr/>
        </p:nvSpPr>
        <p:spPr>
          <a:xfrm>
            <a:off x="1771006" y="2797445"/>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57" name="Oval 56"/>
          <p:cNvSpPr/>
          <p:nvPr/>
        </p:nvSpPr>
        <p:spPr>
          <a:xfrm>
            <a:off x="1881486" y="297425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8" name="Oval 57"/>
          <p:cNvSpPr/>
          <p:nvPr/>
        </p:nvSpPr>
        <p:spPr>
          <a:xfrm>
            <a:off x="3033614" y="391035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9" name="Oval 58"/>
          <p:cNvSpPr/>
          <p:nvPr/>
        </p:nvSpPr>
        <p:spPr>
          <a:xfrm>
            <a:off x="1283317" y="2290713"/>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Oval 59"/>
          <p:cNvSpPr/>
          <p:nvPr/>
        </p:nvSpPr>
        <p:spPr>
          <a:xfrm>
            <a:off x="2447012" y="2216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1" name="Oval 60"/>
          <p:cNvSpPr/>
          <p:nvPr/>
        </p:nvSpPr>
        <p:spPr>
          <a:xfrm>
            <a:off x="2447012" y="471349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2" name="Oval 61"/>
          <p:cNvSpPr/>
          <p:nvPr/>
        </p:nvSpPr>
        <p:spPr>
          <a:xfrm>
            <a:off x="1187012" y="348532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3" name="Oval 62"/>
          <p:cNvSpPr/>
          <p:nvPr/>
        </p:nvSpPr>
        <p:spPr>
          <a:xfrm>
            <a:off x="3707012" y="344800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4" name="Oval 63"/>
          <p:cNvSpPr/>
          <p:nvPr/>
        </p:nvSpPr>
        <p:spPr>
          <a:xfrm>
            <a:off x="3388420" y="264145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5" name="Oval 64"/>
          <p:cNvSpPr/>
          <p:nvPr/>
        </p:nvSpPr>
        <p:spPr>
          <a:xfrm>
            <a:off x="3292116" y="439520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6" name="Oval 65"/>
          <p:cNvSpPr/>
          <p:nvPr/>
        </p:nvSpPr>
        <p:spPr>
          <a:xfrm>
            <a:off x="1560515" y="257419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7" name="Oval 66"/>
          <p:cNvSpPr/>
          <p:nvPr/>
        </p:nvSpPr>
        <p:spPr>
          <a:xfrm>
            <a:off x="1560514" y="430398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8" name="TextBox 67"/>
          <p:cNvSpPr txBox="1"/>
          <p:nvPr/>
        </p:nvSpPr>
        <p:spPr>
          <a:xfrm>
            <a:off x="2257446" y="3211719"/>
            <a:ext cx="780109" cy="707886"/>
          </a:xfrm>
          <a:prstGeom prst="rect">
            <a:avLst/>
          </a:prstGeom>
          <a:noFill/>
        </p:spPr>
        <p:txBody>
          <a:bodyPr wrap="square" rtlCol="0">
            <a:spAutoFit/>
          </a:bodyPr>
          <a:lstStyle/>
          <a:p>
            <a:r>
              <a:rPr lang="en-GB" sz="2000" b="1" dirty="0">
                <a:solidFill>
                  <a:srgbClr val="FF0000"/>
                </a:solidFill>
              </a:rPr>
              <a:t>17P</a:t>
            </a:r>
          </a:p>
          <a:p>
            <a:r>
              <a:rPr lang="en-GB" sz="2000" b="1" dirty="0">
                <a:solidFill>
                  <a:srgbClr val="00B050"/>
                </a:solidFill>
              </a:rPr>
              <a:t>17N</a:t>
            </a:r>
          </a:p>
        </p:txBody>
      </p:sp>
      <p:sp>
        <p:nvSpPr>
          <p:cNvPr id="69" name="Oval 68"/>
          <p:cNvSpPr/>
          <p:nvPr/>
        </p:nvSpPr>
        <p:spPr>
          <a:xfrm>
            <a:off x="743315" y="1702476"/>
            <a:ext cx="3604371" cy="3642754"/>
          </a:xfrm>
          <a:prstGeom prst="ellipse">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Oval 70"/>
          <p:cNvSpPr/>
          <p:nvPr/>
        </p:nvSpPr>
        <p:spPr>
          <a:xfrm>
            <a:off x="2466851" y="523779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2" name="Oval 71"/>
          <p:cNvSpPr/>
          <p:nvPr/>
        </p:nvSpPr>
        <p:spPr>
          <a:xfrm>
            <a:off x="654254" y="346844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3" name="Oval 72"/>
          <p:cNvSpPr/>
          <p:nvPr/>
        </p:nvSpPr>
        <p:spPr>
          <a:xfrm>
            <a:off x="4279081" y="344549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4" name="Oval 73"/>
          <p:cNvSpPr/>
          <p:nvPr/>
        </p:nvSpPr>
        <p:spPr>
          <a:xfrm>
            <a:off x="3803316" y="2216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5" name="Oval 74"/>
          <p:cNvSpPr/>
          <p:nvPr/>
        </p:nvSpPr>
        <p:spPr>
          <a:xfrm>
            <a:off x="1072825" y="2216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6" name="Oval 75"/>
          <p:cNvSpPr/>
          <p:nvPr/>
        </p:nvSpPr>
        <p:spPr>
          <a:xfrm>
            <a:off x="1281176" y="482980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7" name="Oval 76"/>
          <p:cNvSpPr/>
          <p:nvPr/>
        </p:nvSpPr>
        <p:spPr>
          <a:xfrm>
            <a:off x="3755165" y="472052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9" name="Oval 78"/>
          <p:cNvSpPr/>
          <p:nvPr/>
        </p:nvSpPr>
        <p:spPr>
          <a:xfrm>
            <a:off x="6248499" y="3211719"/>
            <a:ext cx="720080" cy="720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Oval 79"/>
          <p:cNvSpPr/>
          <p:nvPr/>
        </p:nvSpPr>
        <p:spPr>
          <a:xfrm>
            <a:off x="5835427" y="2797445"/>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81" name="Oval 80"/>
          <p:cNvSpPr/>
          <p:nvPr/>
        </p:nvSpPr>
        <p:spPr>
          <a:xfrm>
            <a:off x="5945907" y="297425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2" name="Oval 81"/>
          <p:cNvSpPr/>
          <p:nvPr/>
        </p:nvSpPr>
        <p:spPr>
          <a:xfrm>
            <a:off x="7098035" y="391035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3" name="Oval 82"/>
          <p:cNvSpPr/>
          <p:nvPr/>
        </p:nvSpPr>
        <p:spPr>
          <a:xfrm>
            <a:off x="5347738" y="2290713"/>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4" name="Oval 83"/>
          <p:cNvSpPr/>
          <p:nvPr/>
        </p:nvSpPr>
        <p:spPr>
          <a:xfrm>
            <a:off x="6511433" y="2216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5" name="Oval 84"/>
          <p:cNvSpPr/>
          <p:nvPr/>
        </p:nvSpPr>
        <p:spPr>
          <a:xfrm>
            <a:off x="6511433" y="471349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6" name="Oval 85"/>
          <p:cNvSpPr/>
          <p:nvPr/>
        </p:nvSpPr>
        <p:spPr>
          <a:xfrm>
            <a:off x="5251433" y="348532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7" name="Oval 86"/>
          <p:cNvSpPr/>
          <p:nvPr/>
        </p:nvSpPr>
        <p:spPr>
          <a:xfrm>
            <a:off x="7771433" y="344800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8" name="Oval 87"/>
          <p:cNvSpPr/>
          <p:nvPr/>
        </p:nvSpPr>
        <p:spPr>
          <a:xfrm>
            <a:off x="7452841" y="264145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9" name="Oval 88"/>
          <p:cNvSpPr/>
          <p:nvPr/>
        </p:nvSpPr>
        <p:spPr>
          <a:xfrm>
            <a:off x="7356537" y="439520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0" name="Oval 89"/>
          <p:cNvSpPr/>
          <p:nvPr/>
        </p:nvSpPr>
        <p:spPr>
          <a:xfrm>
            <a:off x="5624936" y="257419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1" name="Oval 90"/>
          <p:cNvSpPr/>
          <p:nvPr/>
        </p:nvSpPr>
        <p:spPr>
          <a:xfrm>
            <a:off x="5624935" y="430398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2" name="TextBox 91"/>
          <p:cNvSpPr txBox="1"/>
          <p:nvPr/>
        </p:nvSpPr>
        <p:spPr>
          <a:xfrm>
            <a:off x="6318223" y="3244543"/>
            <a:ext cx="780109" cy="707886"/>
          </a:xfrm>
          <a:prstGeom prst="rect">
            <a:avLst/>
          </a:prstGeom>
          <a:noFill/>
        </p:spPr>
        <p:txBody>
          <a:bodyPr wrap="square" rtlCol="0">
            <a:spAutoFit/>
          </a:bodyPr>
          <a:lstStyle/>
          <a:p>
            <a:r>
              <a:rPr lang="en-GB" sz="2000" b="1" dirty="0">
                <a:solidFill>
                  <a:srgbClr val="FF0000"/>
                </a:solidFill>
              </a:rPr>
              <a:t>17P</a:t>
            </a:r>
          </a:p>
          <a:p>
            <a:r>
              <a:rPr lang="en-GB" sz="2000" b="1" dirty="0">
                <a:solidFill>
                  <a:srgbClr val="00B050"/>
                </a:solidFill>
              </a:rPr>
              <a:t>17N</a:t>
            </a:r>
          </a:p>
        </p:txBody>
      </p:sp>
      <p:sp>
        <p:nvSpPr>
          <p:cNvPr id="93" name="Oval 92"/>
          <p:cNvSpPr/>
          <p:nvPr/>
        </p:nvSpPr>
        <p:spPr>
          <a:xfrm>
            <a:off x="4807736" y="1702476"/>
            <a:ext cx="3604371" cy="3642754"/>
          </a:xfrm>
          <a:prstGeom prst="ellipse">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Oval 93"/>
          <p:cNvSpPr/>
          <p:nvPr/>
        </p:nvSpPr>
        <p:spPr>
          <a:xfrm>
            <a:off x="6531272" y="5237791"/>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5" name="Oval 94"/>
          <p:cNvSpPr/>
          <p:nvPr/>
        </p:nvSpPr>
        <p:spPr>
          <a:xfrm>
            <a:off x="4718675" y="346844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6" name="Oval 95"/>
          <p:cNvSpPr/>
          <p:nvPr/>
        </p:nvSpPr>
        <p:spPr>
          <a:xfrm>
            <a:off x="8343502" y="344549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7" name="Oval 96"/>
          <p:cNvSpPr/>
          <p:nvPr/>
        </p:nvSpPr>
        <p:spPr>
          <a:xfrm>
            <a:off x="7867737" y="2216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8" name="Oval 97"/>
          <p:cNvSpPr/>
          <p:nvPr/>
        </p:nvSpPr>
        <p:spPr>
          <a:xfrm>
            <a:off x="5137246" y="221693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9" name="Oval 98"/>
          <p:cNvSpPr/>
          <p:nvPr/>
        </p:nvSpPr>
        <p:spPr>
          <a:xfrm>
            <a:off x="5345597" y="482980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0" name="Oval 99"/>
          <p:cNvSpPr/>
          <p:nvPr/>
        </p:nvSpPr>
        <p:spPr>
          <a:xfrm>
            <a:off x="7819586" y="4720524"/>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1" name="Oval 100"/>
          <p:cNvSpPr/>
          <p:nvPr/>
        </p:nvSpPr>
        <p:spPr>
          <a:xfrm>
            <a:off x="6531271" y="1605254"/>
            <a:ext cx="192609" cy="194444"/>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iodic table.png"/>
          <p:cNvPicPr>
            <a:picLocks noChangeAspect="1"/>
          </p:cNvPicPr>
          <p:nvPr/>
        </p:nvPicPr>
        <p:blipFill>
          <a:blip r:embed="rId3" cstate="print"/>
          <a:stretch>
            <a:fillRect/>
          </a:stretch>
        </p:blipFill>
        <p:spPr>
          <a:xfrm>
            <a:off x="0" y="0"/>
            <a:ext cx="9144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AutoShape 2" descr="https://yoletsdosomechemistry.files.wordpress.com/2012/10/carbon.gif"/>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4" name="Title 3"/>
          <p:cNvSpPr>
            <a:spLocks noGrp="1"/>
          </p:cNvSpPr>
          <p:nvPr>
            <p:ph type="title"/>
          </p:nvPr>
        </p:nvSpPr>
        <p:spPr/>
        <p:txBody>
          <a:bodyPr/>
          <a:lstStyle/>
          <a:p>
            <a:r>
              <a:rPr lang="en-GB" dirty="0"/>
              <a:t>Periodic Table of Elements Notation</a:t>
            </a:r>
          </a:p>
        </p:txBody>
      </p:sp>
      <p:sp>
        <p:nvSpPr>
          <p:cNvPr id="6" name="TextBox 5"/>
          <p:cNvSpPr txBox="1"/>
          <p:nvPr/>
        </p:nvSpPr>
        <p:spPr>
          <a:xfrm>
            <a:off x="3962400" y="2209800"/>
            <a:ext cx="2362200" cy="2985433"/>
          </a:xfrm>
          <a:prstGeom prst="rect">
            <a:avLst/>
          </a:prstGeom>
          <a:noFill/>
        </p:spPr>
        <p:txBody>
          <a:bodyPr wrap="square" rtlCol="0">
            <a:spAutoFit/>
          </a:bodyPr>
          <a:lstStyle/>
          <a:p>
            <a:r>
              <a:rPr lang="en-GB" dirty="0"/>
              <a:t>                 </a:t>
            </a:r>
            <a:r>
              <a:rPr lang="en-GB" sz="4000" b="1" dirty="0"/>
              <a:t>11</a:t>
            </a:r>
          </a:p>
          <a:p>
            <a:r>
              <a:rPr lang="en-GB" sz="3600" dirty="0"/>
              <a:t>       </a:t>
            </a:r>
            <a:r>
              <a:rPr lang="en-GB" sz="5400" b="1" dirty="0"/>
              <a:t>Na</a:t>
            </a:r>
          </a:p>
          <a:p>
            <a:r>
              <a:rPr lang="en-GB" sz="5400" b="1" dirty="0"/>
              <a:t>  </a:t>
            </a:r>
            <a:r>
              <a:rPr lang="en-GB" sz="4000" b="1" dirty="0"/>
              <a:t>Sodium</a:t>
            </a:r>
          </a:p>
          <a:p>
            <a:r>
              <a:rPr lang="en-GB" sz="4000" b="1" dirty="0"/>
              <a:t>     22.99</a:t>
            </a:r>
            <a:endParaRPr lang="en-GB" sz="3600" b="1" dirty="0"/>
          </a:p>
        </p:txBody>
      </p:sp>
      <p:sp>
        <p:nvSpPr>
          <p:cNvPr id="7" name="Rectangle 6"/>
          <p:cNvSpPr/>
          <p:nvPr/>
        </p:nvSpPr>
        <p:spPr>
          <a:xfrm>
            <a:off x="3657600" y="1828800"/>
            <a:ext cx="3124200" cy="38100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457200" y="2209800"/>
            <a:ext cx="2540952" cy="523220"/>
          </a:xfrm>
          <a:prstGeom prst="rect">
            <a:avLst/>
          </a:prstGeom>
          <a:noFill/>
        </p:spPr>
        <p:txBody>
          <a:bodyPr wrap="none" rtlCol="0">
            <a:spAutoFit/>
          </a:bodyPr>
          <a:lstStyle/>
          <a:p>
            <a:r>
              <a:rPr lang="en-GB" sz="2800" b="1" dirty="0"/>
              <a:t>Atomic Number</a:t>
            </a:r>
          </a:p>
        </p:txBody>
      </p:sp>
      <p:sp>
        <p:nvSpPr>
          <p:cNvPr id="9" name="TextBox 8"/>
          <p:cNvSpPr txBox="1"/>
          <p:nvPr/>
        </p:nvSpPr>
        <p:spPr>
          <a:xfrm>
            <a:off x="457200" y="3048000"/>
            <a:ext cx="2596801" cy="523220"/>
          </a:xfrm>
          <a:prstGeom prst="rect">
            <a:avLst/>
          </a:prstGeom>
          <a:noFill/>
        </p:spPr>
        <p:txBody>
          <a:bodyPr wrap="none" rtlCol="0">
            <a:spAutoFit/>
          </a:bodyPr>
          <a:lstStyle/>
          <a:p>
            <a:r>
              <a:rPr lang="en-GB" sz="2800" b="1" dirty="0"/>
              <a:t>Element Symbol</a:t>
            </a:r>
          </a:p>
        </p:txBody>
      </p:sp>
      <p:sp>
        <p:nvSpPr>
          <p:cNvPr id="10" name="TextBox 9"/>
          <p:cNvSpPr txBox="1"/>
          <p:nvPr/>
        </p:nvSpPr>
        <p:spPr>
          <a:xfrm>
            <a:off x="457200" y="3886200"/>
            <a:ext cx="2385461" cy="523220"/>
          </a:xfrm>
          <a:prstGeom prst="rect">
            <a:avLst/>
          </a:prstGeom>
          <a:noFill/>
        </p:spPr>
        <p:txBody>
          <a:bodyPr wrap="none" rtlCol="0">
            <a:spAutoFit/>
          </a:bodyPr>
          <a:lstStyle/>
          <a:p>
            <a:r>
              <a:rPr lang="en-GB" sz="2800" b="1" dirty="0"/>
              <a:t>Element Name</a:t>
            </a:r>
          </a:p>
        </p:txBody>
      </p:sp>
      <p:sp>
        <p:nvSpPr>
          <p:cNvPr id="11" name="TextBox 10"/>
          <p:cNvSpPr txBox="1"/>
          <p:nvPr/>
        </p:nvSpPr>
        <p:spPr>
          <a:xfrm>
            <a:off x="457200" y="4572000"/>
            <a:ext cx="2095317" cy="523220"/>
          </a:xfrm>
          <a:prstGeom prst="rect">
            <a:avLst/>
          </a:prstGeom>
          <a:noFill/>
        </p:spPr>
        <p:txBody>
          <a:bodyPr wrap="none" rtlCol="0">
            <a:spAutoFit/>
          </a:bodyPr>
          <a:lstStyle/>
          <a:p>
            <a:r>
              <a:rPr lang="en-GB" sz="2800" b="1" dirty="0"/>
              <a:t>Atomic Mass</a:t>
            </a:r>
          </a:p>
        </p:txBody>
      </p:sp>
      <p:cxnSp>
        <p:nvCxnSpPr>
          <p:cNvPr id="13" name="Straight Arrow Connector 12"/>
          <p:cNvCxnSpPr/>
          <p:nvPr/>
        </p:nvCxnSpPr>
        <p:spPr>
          <a:xfrm>
            <a:off x="3200400" y="2514600"/>
            <a:ext cx="16764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200400" y="3352800"/>
            <a:ext cx="15240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2971800" y="4191000"/>
            <a:ext cx="12954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2743200" y="4876800"/>
            <a:ext cx="17526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Electropositivity and Electronegativity</a:t>
            </a:r>
          </a:p>
        </p:txBody>
      </p:sp>
      <p:pic>
        <p:nvPicPr>
          <p:cNvPr id="1028" name="Picture 4" descr="http://butane.chem.uiuc.edu/pshapley/Enlist/Labs/LiquidSol/ene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484784"/>
            <a:ext cx="8002333" cy="28803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Table 10"/>
          <p:cNvGraphicFramePr>
            <a:graphicFrameLocks noGrp="1"/>
          </p:cNvGraphicFramePr>
          <p:nvPr>
            <p:extLst>
              <p:ext uri="{D42A27DB-BD31-4B8C-83A1-F6EECF244321}">
                <p14:modId xmlns:p14="http://schemas.microsoft.com/office/powerpoint/2010/main" val="4099755673"/>
              </p:ext>
            </p:extLst>
          </p:nvPr>
        </p:nvGraphicFramePr>
        <p:xfrm>
          <a:off x="1840418" y="4869160"/>
          <a:ext cx="5400600" cy="720080"/>
        </p:xfrm>
        <a:graphic>
          <a:graphicData uri="http://schemas.openxmlformats.org/drawingml/2006/table">
            <a:tbl>
              <a:tblPr firstRow="1" bandRow="1">
                <a:tableStyleId>{5C22544A-7EE6-4342-B048-85BDC9FD1C3A}</a:tableStyleId>
              </a:tblPr>
              <a:tblGrid>
                <a:gridCol w="675075">
                  <a:extLst>
                    <a:ext uri="{9D8B030D-6E8A-4147-A177-3AD203B41FA5}">
                      <a16:colId xmlns:a16="http://schemas.microsoft.com/office/drawing/2014/main" val="3835390774"/>
                    </a:ext>
                  </a:extLst>
                </a:gridCol>
                <a:gridCol w="675075">
                  <a:extLst>
                    <a:ext uri="{9D8B030D-6E8A-4147-A177-3AD203B41FA5}">
                      <a16:colId xmlns:a16="http://schemas.microsoft.com/office/drawing/2014/main" val="4008440865"/>
                    </a:ext>
                  </a:extLst>
                </a:gridCol>
                <a:gridCol w="675075">
                  <a:extLst>
                    <a:ext uri="{9D8B030D-6E8A-4147-A177-3AD203B41FA5}">
                      <a16:colId xmlns:a16="http://schemas.microsoft.com/office/drawing/2014/main" val="1040149650"/>
                    </a:ext>
                  </a:extLst>
                </a:gridCol>
                <a:gridCol w="675075">
                  <a:extLst>
                    <a:ext uri="{9D8B030D-6E8A-4147-A177-3AD203B41FA5}">
                      <a16:colId xmlns:a16="http://schemas.microsoft.com/office/drawing/2014/main" val="3045909489"/>
                    </a:ext>
                  </a:extLst>
                </a:gridCol>
                <a:gridCol w="675075">
                  <a:extLst>
                    <a:ext uri="{9D8B030D-6E8A-4147-A177-3AD203B41FA5}">
                      <a16:colId xmlns:a16="http://schemas.microsoft.com/office/drawing/2014/main" val="244785326"/>
                    </a:ext>
                  </a:extLst>
                </a:gridCol>
                <a:gridCol w="675075">
                  <a:extLst>
                    <a:ext uri="{9D8B030D-6E8A-4147-A177-3AD203B41FA5}">
                      <a16:colId xmlns:a16="http://schemas.microsoft.com/office/drawing/2014/main" val="3686300251"/>
                    </a:ext>
                  </a:extLst>
                </a:gridCol>
                <a:gridCol w="675075">
                  <a:extLst>
                    <a:ext uri="{9D8B030D-6E8A-4147-A177-3AD203B41FA5}">
                      <a16:colId xmlns:a16="http://schemas.microsoft.com/office/drawing/2014/main" val="2097212009"/>
                    </a:ext>
                  </a:extLst>
                </a:gridCol>
                <a:gridCol w="675075">
                  <a:extLst>
                    <a:ext uri="{9D8B030D-6E8A-4147-A177-3AD203B41FA5}">
                      <a16:colId xmlns:a16="http://schemas.microsoft.com/office/drawing/2014/main" val="2516050161"/>
                    </a:ext>
                  </a:extLst>
                </a:gridCol>
              </a:tblGrid>
              <a:tr h="720080">
                <a:tc>
                  <a:txBody>
                    <a:bodyPr/>
                    <a:lstStyle/>
                    <a:p>
                      <a:endParaRPr lang="en-GB" dirty="0">
                        <a:solidFill>
                          <a:srgbClr val="FF0000"/>
                        </a:solidFill>
                      </a:endParaRPr>
                    </a:p>
                  </a:txBody>
                  <a:tcPr>
                    <a:solidFill>
                      <a:srgbClr val="66FFFF"/>
                    </a:solidFill>
                  </a:tcPr>
                </a:tc>
                <a:tc>
                  <a:txBody>
                    <a:bodyPr/>
                    <a:lstStyle/>
                    <a:p>
                      <a:endParaRPr lang="en-GB" dirty="0">
                        <a:solidFill>
                          <a:srgbClr val="92D050"/>
                        </a:solidFill>
                      </a:endParaRPr>
                    </a:p>
                  </a:txBody>
                  <a:tcPr>
                    <a:solidFill>
                      <a:srgbClr val="00FF00"/>
                    </a:solidFill>
                  </a:tcPr>
                </a:tc>
                <a:tc>
                  <a:txBody>
                    <a:bodyPr/>
                    <a:lstStyle/>
                    <a:p>
                      <a:endParaRPr lang="en-GB" dirty="0"/>
                    </a:p>
                  </a:txBody>
                  <a:tcPr>
                    <a:solidFill>
                      <a:srgbClr val="CCFFCC"/>
                    </a:solidFill>
                  </a:tcPr>
                </a:tc>
                <a:tc>
                  <a:txBody>
                    <a:bodyPr/>
                    <a:lstStyle/>
                    <a:p>
                      <a:endParaRPr lang="en-GB" dirty="0"/>
                    </a:p>
                  </a:txBody>
                  <a:tcPr>
                    <a:solidFill>
                      <a:srgbClr val="FFFF00"/>
                    </a:solidFill>
                  </a:tcPr>
                </a:tc>
                <a:tc>
                  <a:txBody>
                    <a:bodyPr/>
                    <a:lstStyle/>
                    <a:p>
                      <a:endParaRPr lang="en-GB" dirty="0"/>
                    </a:p>
                  </a:txBody>
                  <a:tcPr>
                    <a:solidFill>
                      <a:srgbClr val="FFC000"/>
                    </a:solidFill>
                  </a:tcPr>
                </a:tc>
                <a:tc>
                  <a:txBody>
                    <a:bodyPr/>
                    <a:lstStyle/>
                    <a:p>
                      <a:endParaRPr lang="en-GB" dirty="0"/>
                    </a:p>
                  </a:txBody>
                  <a:tcPr>
                    <a:solidFill>
                      <a:srgbClr val="CC00FF"/>
                    </a:solidFill>
                  </a:tcPr>
                </a:tc>
                <a:tc>
                  <a:txBody>
                    <a:bodyPr/>
                    <a:lstStyle/>
                    <a:p>
                      <a:endParaRPr lang="en-GB" dirty="0"/>
                    </a:p>
                  </a:txBody>
                  <a:tcPr>
                    <a:solidFill>
                      <a:srgbClr val="FF0000"/>
                    </a:solidFill>
                  </a:tcPr>
                </a:tc>
                <a:tc>
                  <a:txBody>
                    <a:bodyPr/>
                    <a:lstStyle/>
                    <a:p>
                      <a:endParaRPr lang="en-GB" dirty="0"/>
                    </a:p>
                  </a:txBody>
                  <a:tcPr>
                    <a:solidFill>
                      <a:srgbClr val="66CCFF"/>
                    </a:solidFill>
                  </a:tcPr>
                </a:tc>
                <a:extLst>
                  <a:ext uri="{0D108BD9-81ED-4DB2-BD59-A6C34878D82A}">
                    <a16:rowId xmlns:a16="http://schemas.microsoft.com/office/drawing/2014/main" val="176596773"/>
                  </a:ext>
                </a:extLst>
              </a:tr>
            </a:tbl>
          </a:graphicData>
        </a:graphic>
      </p:graphicFrame>
      <p:cxnSp>
        <p:nvCxnSpPr>
          <p:cNvPr id="13" name="Straight Connector 12"/>
          <p:cNvCxnSpPr/>
          <p:nvPr/>
        </p:nvCxnSpPr>
        <p:spPr>
          <a:xfrm>
            <a:off x="1840418" y="5877272"/>
            <a:ext cx="5400600" cy="0"/>
          </a:xfrm>
          <a:prstGeom prst="line">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2483768" y="6019847"/>
            <a:ext cx="4296112" cy="523220"/>
          </a:xfrm>
          <a:prstGeom prst="rect">
            <a:avLst/>
          </a:prstGeom>
          <a:noFill/>
        </p:spPr>
        <p:txBody>
          <a:bodyPr wrap="none" rtlCol="0">
            <a:spAutoFit/>
          </a:bodyPr>
          <a:lstStyle/>
          <a:p>
            <a:r>
              <a:rPr lang="en-GB" sz="2800" b="1" dirty="0"/>
              <a:t>Increasing Electronegativity</a:t>
            </a:r>
          </a:p>
        </p:txBody>
      </p:sp>
    </p:spTree>
    <p:extLst>
      <p:ext uri="{BB962C8B-B14F-4D97-AF65-F5344CB8AC3E}">
        <p14:creationId xmlns:p14="http://schemas.microsoft.com/office/powerpoint/2010/main" val="2184331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Valency</a:t>
            </a:r>
          </a:p>
        </p:txBody>
      </p:sp>
      <p:sp>
        <p:nvSpPr>
          <p:cNvPr id="3" name="Content Placeholder 2"/>
          <p:cNvSpPr>
            <a:spLocks noGrp="1"/>
          </p:cNvSpPr>
          <p:nvPr>
            <p:ph idx="1"/>
          </p:nvPr>
        </p:nvSpPr>
        <p:spPr>
          <a:xfrm>
            <a:off x="683568" y="2636912"/>
            <a:ext cx="7704856" cy="3888432"/>
          </a:xfrm>
          <a:solidFill>
            <a:srgbClr val="FFCCCC"/>
          </a:solidFill>
          <a:ln>
            <a:noFill/>
          </a:ln>
        </p:spPr>
        <p:txBody>
          <a:bodyPr>
            <a:noAutofit/>
          </a:bodyPr>
          <a:lstStyle/>
          <a:p>
            <a:pPr marL="0" indent="0">
              <a:buNone/>
            </a:pPr>
            <a:r>
              <a:rPr lang="en-GB" sz="3200" b="1" dirty="0">
                <a:latin typeface="+mn-lt"/>
              </a:rPr>
              <a:t>  Valency is the number of electrons an </a:t>
            </a:r>
          </a:p>
          <a:p>
            <a:pPr marL="0" indent="0">
              <a:buNone/>
            </a:pPr>
            <a:r>
              <a:rPr lang="en-GB" sz="3200" b="1" dirty="0">
                <a:latin typeface="+mn-lt"/>
              </a:rPr>
              <a:t>  element needs to </a:t>
            </a:r>
            <a:r>
              <a:rPr lang="en-GB" sz="3200" b="1" dirty="0">
                <a:solidFill>
                  <a:srgbClr val="0070C0"/>
                </a:solidFill>
                <a:latin typeface="+mn-lt"/>
              </a:rPr>
              <a:t>loose or gain </a:t>
            </a:r>
            <a:r>
              <a:rPr lang="en-GB" sz="3200" b="1" dirty="0">
                <a:latin typeface="+mn-lt"/>
              </a:rPr>
              <a:t>to achieve  </a:t>
            </a:r>
          </a:p>
          <a:p>
            <a:pPr marL="0" indent="0">
              <a:buNone/>
            </a:pPr>
            <a:r>
              <a:rPr lang="en-GB" sz="3200" b="1" dirty="0">
                <a:latin typeface="+mn-lt"/>
              </a:rPr>
              <a:t>  stability (inert gas structure</a:t>
            </a:r>
            <a:r>
              <a:rPr lang="en-GB" sz="3200" dirty="0">
                <a:latin typeface="+mn-lt"/>
              </a:rPr>
              <a:t>)</a:t>
            </a:r>
          </a:p>
          <a:p>
            <a:pPr marL="0" indent="0">
              <a:buNone/>
            </a:pPr>
            <a:r>
              <a:rPr lang="en-GB" sz="3200" b="1" dirty="0">
                <a:latin typeface="+mn-lt"/>
              </a:rPr>
              <a:t>  E.g. the valencies of Sodium  and</a:t>
            </a:r>
          </a:p>
          <a:p>
            <a:pPr marL="0" indent="0">
              <a:buNone/>
            </a:pPr>
            <a:r>
              <a:rPr lang="en-GB" sz="3200" b="1" dirty="0">
                <a:latin typeface="+mn-lt"/>
              </a:rPr>
              <a:t>  Chlorine both = </a:t>
            </a:r>
            <a:r>
              <a:rPr lang="en-GB" sz="3200" b="1" dirty="0">
                <a:solidFill>
                  <a:srgbClr val="0070C0"/>
                </a:solidFill>
                <a:latin typeface="+mn-lt"/>
              </a:rPr>
              <a:t>1</a:t>
            </a:r>
            <a:r>
              <a:rPr lang="en-GB" sz="3200" b="1" dirty="0">
                <a:latin typeface="+mn-lt"/>
              </a:rPr>
              <a:t>, whilst the valencies of </a:t>
            </a:r>
          </a:p>
          <a:p>
            <a:pPr marL="0" indent="0">
              <a:buNone/>
            </a:pPr>
            <a:r>
              <a:rPr lang="en-GB" sz="3200" b="1" dirty="0">
                <a:latin typeface="+mn-lt"/>
              </a:rPr>
              <a:t>  Oxygen and Magnesium = </a:t>
            </a:r>
            <a:r>
              <a:rPr lang="en-GB" sz="3200" b="1" dirty="0">
                <a:solidFill>
                  <a:srgbClr val="0070C0"/>
                </a:solidFill>
                <a:latin typeface="+mn-lt"/>
              </a:rPr>
              <a:t>2</a:t>
            </a:r>
          </a:p>
          <a:p>
            <a:endParaRPr lang="en-GB" sz="2000" dirty="0"/>
          </a:p>
        </p:txBody>
      </p:sp>
      <p:sp>
        <p:nvSpPr>
          <p:cNvPr id="4" name="TextBox 3"/>
          <p:cNvSpPr txBox="1"/>
          <p:nvPr/>
        </p:nvSpPr>
        <p:spPr>
          <a:xfrm>
            <a:off x="683568" y="1124744"/>
            <a:ext cx="7704856" cy="1296143"/>
          </a:xfrm>
          <a:prstGeom prst="rect">
            <a:avLst/>
          </a:prstGeom>
          <a:solidFill>
            <a:srgbClr val="33CCFF"/>
          </a:solidFill>
        </p:spPr>
        <p:txBody>
          <a:bodyPr wrap="square" rtlCol="0">
            <a:spAutoFit/>
          </a:bodyPr>
          <a:lstStyle/>
          <a:p>
            <a:r>
              <a:rPr lang="en-GB" sz="4000" b="1" dirty="0"/>
              <a:t> </a:t>
            </a:r>
            <a:r>
              <a:rPr lang="en-GB" sz="3200" b="1" dirty="0"/>
              <a:t>Valency is defined as the “</a:t>
            </a:r>
            <a:r>
              <a:rPr lang="en-GB" sz="3200" b="1" dirty="0">
                <a:solidFill>
                  <a:srgbClr val="FF0000"/>
                </a:solidFill>
              </a:rPr>
              <a:t>Combining  </a:t>
            </a:r>
          </a:p>
          <a:p>
            <a:r>
              <a:rPr lang="en-GB" sz="3200" b="1" dirty="0">
                <a:solidFill>
                  <a:srgbClr val="FF0000"/>
                </a:solidFill>
              </a:rPr>
              <a:t>  Power</a:t>
            </a:r>
            <a:r>
              <a:rPr lang="en-GB" sz="3200" b="1" dirty="0"/>
              <a:t>” of an element</a:t>
            </a:r>
            <a:r>
              <a:rPr lang="en-GB" sz="3600" b="1" dirty="0"/>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Chemical Bonding</a:t>
            </a:r>
          </a:p>
        </p:txBody>
      </p:sp>
      <p:sp>
        <p:nvSpPr>
          <p:cNvPr id="3" name="Content Placeholder 2"/>
          <p:cNvSpPr>
            <a:spLocks noGrp="1"/>
          </p:cNvSpPr>
          <p:nvPr>
            <p:ph idx="1"/>
          </p:nvPr>
        </p:nvSpPr>
        <p:spPr>
          <a:xfrm>
            <a:off x="539552" y="3933056"/>
            <a:ext cx="7992888" cy="2304256"/>
          </a:xfrm>
          <a:solidFill>
            <a:srgbClr val="FFCCCC"/>
          </a:solidFill>
        </p:spPr>
        <p:txBody>
          <a:bodyPr>
            <a:normAutofit/>
          </a:bodyPr>
          <a:lstStyle/>
          <a:p>
            <a:pPr>
              <a:buNone/>
            </a:pPr>
            <a:r>
              <a:rPr lang="en-GB" sz="3200" b="1" dirty="0">
                <a:latin typeface="+mn-lt"/>
              </a:rPr>
              <a:t>   Chemical bonds include primary strong bonds such as </a:t>
            </a:r>
            <a:r>
              <a:rPr lang="en-GB" sz="3200" b="1" dirty="0">
                <a:solidFill>
                  <a:srgbClr val="0070C0"/>
                </a:solidFill>
                <a:latin typeface="+mn-lt"/>
              </a:rPr>
              <a:t>Ionic, Covalent and Metallic</a:t>
            </a:r>
            <a:r>
              <a:rPr lang="en-GB" sz="3200" b="1" dirty="0">
                <a:solidFill>
                  <a:srgbClr val="FF0000"/>
                </a:solidFill>
                <a:latin typeface="+mn-lt"/>
              </a:rPr>
              <a:t> </a:t>
            </a:r>
            <a:r>
              <a:rPr lang="en-GB" sz="3200" b="1" dirty="0">
                <a:latin typeface="+mn-lt"/>
              </a:rPr>
              <a:t>bonds and secondary weaker bonds such as the </a:t>
            </a:r>
            <a:r>
              <a:rPr lang="en-GB" sz="3200" b="1" dirty="0">
                <a:solidFill>
                  <a:srgbClr val="0070C0"/>
                </a:solidFill>
                <a:latin typeface="+mn-lt"/>
              </a:rPr>
              <a:t>Hydrogen</a:t>
            </a:r>
            <a:r>
              <a:rPr lang="en-GB" sz="3200" b="1" dirty="0">
                <a:latin typeface="+mn-lt"/>
              </a:rPr>
              <a:t> and </a:t>
            </a:r>
            <a:r>
              <a:rPr lang="en-GB" sz="3200" b="1" dirty="0">
                <a:solidFill>
                  <a:srgbClr val="0070C0"/>
                </a:solidFill>
                <a:latin typeface="+mn-lt"/>
              </a:rPr>
              <a:t>Van</a:t>
            </a:r>
            <a:r>
              <a:rPr lang="en-GB" sz="3200" b="1" dirty="0">
                <a:solidFill>
                  <a:srgbClr val="FF0000"/>
                </a:solidFill>
                <a:latin typeface="+mn-lt"/>
              </a:rPr>
              <a:t> </a:t>
            </a:r>
            <a:r>
              <a:rPr lang="en-GB" sz="3200" b="1" dirty="0">
                <a:solidFill>
                  <a:srgbClr val="0070C0"/>
                </a:solidFill>
                <a:latin typeface="+mn-lt"/>
              </a:rPr>
              <a:t>der Wall’s </a:t>
            </a:r>
            <a:r>
              <a:rPr lang="en-GB" sz="3200" b="1" dirty="0">
                <a:latin typeface="+mn-lt"/>
              </a:rPr>
              <a:t>bond.</a:t>
            </a:r>
            <a:endParaRPr lang="en-GB" sz="2400" b="1" dirty="0">
              <a:latin typeface="+mn-lt"/>
            </a:endParaRPr>
          </a:p>
        </p:txBody>
      </p:sp>
      <p:sp>
        <p:nvSpPr>
          <p:cNvPr id="4" name="TextBox 3"/>
          <p:cNvSpPr txBox="1"/>
          <p:nvPr/>
        </p:nvSpPr>
        <p:spPr>
          <a:xfrm>
            <a:off x="552351" y="1605215"/>
            <a:ext cx="7992888" cy="1569660"/>
          </a:xfrm>
          <a:prstGeom prst="rect">
            <a:avLst/>
          </a:prstGeom>
          <a:solidFill>
            <a:srgbClr val="66CCFF"/>
          </a:solidFill>
        </p:spPr>
        <p:txBody>
          <a:bodyPr wrap="square" rtlCol="0">
            <a:spAutoFit/>
          </a:bodyPr>
          <a:lstStyle/>
          <a:p>
            <a:r>
              <a:rPr lang="en-GB" sz="3200" b="1" dirty="0"/>
              <a:t>A chemical bond is an attraction between </a:t>
            </a:r>
            <a:r>
              <a:rPr lang="en-GB" sz="3200" b="1" dirty="0">
                <a:solidFill>
                  <a:srgbClr val="FF0000"/>
                </a:solidFill>
              </a:rPr>
              <a:t>atoms</a:t>
            </a:r>
            <a:r>
              <a:rPr lang="en-GB" sz="3200" b="1" dirty="0"/>
              <a:t> that allows the formation of </a:t>
            </a:r>
            <a:r>
              <a:rPr lang="en-GB" sz="3200" b="1" dirty="0">
                <a:solidFill>
                  <a:srgbClr val="FF0000"/>
                </a:solidFill>
              </a:rPr>
              <a:t>chemical substances</a:t>
            </a:r>
            <a:r>
              <a:rPr lang="en-GB" sz="3200" b="1" dirty="0"/>
              <a:t> that contain two or more atoms</a:t>
            </a:r>
            <a:endParaRPr lang="en-GB"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altLang="en-US" dirty="0"/>
              <a:t>Primary Bonds : Ionic e.g. Sodium Chloride</a:t>
            </a:r>
          </a:p>
        </p:txBody>
      </p:sp>
      <p:sp>
        <p:nvSpPr>
          <p:cNvPr id="52" name="Rectangle 45"/>
          <p:cNvSpPr>
            <a:spLocks noChangeArrowheads="1"/>
          </p:cNvSpPr>
          <p:nvPr/>
        </p:nvSpPr>
        <p:spPr bwMode="auto">
          <a:xfrm>
            <a:off x="1115616" y="5589240"/>
            <a:ext cx="2327561" cy="951543"/>
          </a:xfrm>
          <a:prstGeom prst="rect">
            <a:avLst/>
          </a:prstGeom>
          <a:noFill/>
          <a:ln w="12700">
            <a:noFill/>
            <a:miter lim="800000"/>
            <a:headEnd/>
            <a:tailEnd/>
          </a:ln>
        </p:spPr>
        <p:txBody>
          <a:bodyPr wrap="none" lIns="90488" tIns="44450" rIns="90488" bIns="44450">
            <a:spAutoFit/>
          </a:bodyPr>
          <a:lstStyle/>
          <a:p>
            <a:r>
              <a:rPr lang="en-US" altLang="en-US" sz="2400" b="1" dirty="0">
                <a:solidFill>
                  <a:schemeClr val="hlink"/>
                </a:solidFill>
              </a:rPr>
              <a:t>      </a:t>
            </a:r>
            <a:r>
              <a:rPr lang="en-US" altLang="en-US" sz="2800" b="1" dirty="0">
                <a:solidFill>
                  <a:schemeClr val="hlink"/>
                </a:solidFill>
              </a:rPr>
              <a:t>Sodium </a:t>
            </a:r>
            <a:endParaRPr lang="en-US" altLang="en-US" sz="2800" b="1" dirty="0">
              <a:solidFill>
                <a:srgbClr val="FF0000"/>
              </a:solidFill>
            </a:endParaRPr>
          </a:p>
          <a:p>
            <a:r>
              <a:rPr lang="en-US" altLang="en-US" sz="2800" b="1" dirty="0">
                <a:solidFill>
                  <a:schemeClr val="hlink"/>
                </a:solidFill>
              </a:rPr>
              <a:t>  (Na)    2 - 8- 1</a:t>
            </a:r>
          </a:p>
        </p:txBody>
      </p:sp>
      <p:sp>
        <p:nvSpPr>
          <p:cNvPr id="63" name="Rectangle 45"/>
          <p:cNvSpPr>
            <a:spLocks noChangeArrowheads="1"/>
          </p:cNvSpPr>
          <p:nvPr/>
        </p:nvSpPr>
        <p:spPr bwMode="auto">
          <a:xfrm>
            <a:off x="5652120" y="5517232"/>
            <a:ext cx="2273059" cy="1013098"/>
          </a:xfrm>
          <a:prstGeom prst="rect">
            <a:avLst/>
          </a:prstGeom>
          <a:noFill/>
          <a:ln w="12700">
            <a:noFill/>
            <a:miter lim="800000"/>
            <a:headEnd/>
            <a:tailEnd/>
          </a:ln>
        </p:spPr>
        <p:txBody>
          <a:bodyPr wrap="none" lIns="90488" tIns="44450" rIns="90488" bIns="44450">
            <a:spAutoFit/>
          </a:bodyPr>
          <a:lstStyle/>
          <a:p>
            <a:r>
              <a:rPr lang="en-US" altLang="en-US" sz="2400" b="1" dirty="0">
                <a:solidFill>
                  <a:schemeClr val="hlink"/>
                </a:solidFill>
              </a:rPr>
              <a:t>       </a:t>
            </a:r>
            <a:r>
              <a:rPr lang="en-US" altLang="en-US" sz="2800" b="1" dirty="0">
                <a:solidFill>
                  <a:schemeClr val="hlink"/>
                </a:solidFill>
              </a:rPr>
              <a:t>Chlorine</a:t>
            </a:r>
            <a:r>
              <a:rPr lang="en-US" altLang="en-US" sz="3200" b="1" dirty="0">
                <a:solidFill>
                  <a:schemeClr val="hlink"/>
                </a:solidFill>
              </a:rPr>
              <a:t> </a:t>
            </a:r>
            <a:endParaRPr lang="en-US" altLang="en-US" sz="2800" b="1" dirty="0">
              <a:solidFill>
                <a:srgbClr val="FF0000"/>
              </a:solidFill>
            </a:endParaRPr>
          </a:p>
          <a:p>
            <a:r>
              <a:rPr lang="en-US" altLang="en-US" sz="2800" b="1" dirty="0">
                <a:solidFill>
                  <a:schemeClr val="hlink"/>
                </a:solidFill>
              </a:rPr>
              <a:t>  (Cl)    2 - 8 - 7</a:t>
            </a:r>
          </a:p>
        </p:txBody>
      </p:sp>
      <p:cxnSp>
        <p:nvCxnSpPr>
          <p:cNvPr id="90" name="Straight Arrow Connector 89"/>
          <p:cNvCxnSpPr/>
          <p:nvPr/>
        </p:nvCxnSpPr>
        <p:spPr>
          <a:xfrm>
            <a:off x="2859899" y="1626489"/>
            <a:ext cx="3312368"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1" name="TextBox 90"/>
          <p:cNvSpPr txBox="1"/>
          <p:nvPr/>
        </p:nvSpPr>
        <p:spPr>
          <a:xfrm>
            <a:off x="3206908" y="1049613"/>
            <a:ext cx="2843854" cy="523220"/>
          </a:xfrm>
          <a:prstGeom prst="rect">
            <a:avLst/>
          </a:prstGeom>
          <a:noFill/>
        </p:spPr>
        <p:txBody>
          <a:bodyPr wrap="square" rtlCol="0">
            <a:spAutoFit/>
          </a:bodyPr>
          <a:lstStyle/>
          <a:p>
            <a:r>
              <a:rPr lang="en-GB" sz="2800" b="1" dirty="0">
                <a:solidFill>
                  <a:srgbClr val="FF0000"/>
                </a:solidFill>
              </a:rPr>
              <a:t>Electron Transfer</a:t>
            </a:r>
          </a:p>
        </p:txBody>
      </p:sp>
      <p:sp>
        <p:nvSpPr>
          <p:cNvPr id="46" name="Oval 45"/>
          <p:cNvSpPr/>
          <p:nvPr/>
        </p:nvSpPr>
        <p:spPr>
          <a:xfrm>
            <a:off x="2010363" y="3188874"/>
            <a:ext cx="720080" cy="720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Oval 46"/>
          <p:cNvSpPr/>
          <p:nvPr/>
        </p:nvSpPr>
        <p:spPr>
          <a:xfrm>
            <a:off x="1597291" y="2774600"/>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89" name="Oval 88"/>
          <p:cNvSpPr/>
          <p:nvPr/>
        </p:nvSpPr>
        <p:spPr>
          <a:xfrm>
            <a:off x="1707771" y="295140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2" name="Oval 91"/>
          <p:cNvSpPr/>
          <p:nvPr/>
        </p:nvSpPr>
        <p:spPr>
          <a:xfrm>
            <a:off x="2859899" y="388751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3" name="Oval 92"/>
          <p:cNvSpPr/>
          <p:nvPr/>
        </p:nvSpPr>
        <p:spPr>
          <a:xfrm>
            <a:off x="1109602" y="2267868"/>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Oval 93"/>
          <p:cNvSpPr/>
          <p:nvPr/>
        </p:nvSpPr>
        <p:spPr>
          <a:xfrm>
            <a:off x="2273297" y="219408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5" name="Oval 94"/>
          <p:cNvSpPr/>
          <p:nvPr/>
        </p:nvSpPr>
        <p:spPr>
          <a:xfrm>
            <a:off x="2273297" y="469064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6" name="Oval 95"/>
          <p:cNvSpPr/>
          <p:nvPr/>
        </p:nvSpPr>
        <p:spPr>
          <a:xfrm>
            <a:off x="1013297" y="346248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7" name="Oval 96"/>
          <p:cNvSpPr/>
          <p:nvPr/>
        </p:nvSpPr>
        <p:spPr>
          <a:xfrm>
            <a:off x="3533297" y="342516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8" name="Oval 97"/>
          <p:cNvSpPr/>
          <p:nvPr/>
        </p:nvSpPr>
        <p:spPr>
          <a:xfrm>
            <a:off x="3214705" y="261860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9" name="Oval 98"/>
          <p:cNvSpPr/>
          <p:nvPr/>
        </p:nvSpPr>
        <p:spPr>
          <a:xfrm>
            <a:off x="3118401" y="437235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0" name="Oval 99"/>
          <p:cNvSpPr/>
          <p:nvPr/>
        </p:nvSpPr>
        <p:spPr>
          <a:xfrm>
            <a:off x="1386800" y="255135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1" name="Oval 100"/>
          <p:cNvSpPr/>
          <p:nvPr/>
        </p:nvSpPr>
        <p:spPr>
          <a:xfrm>
            <a:off x="1386799" y="428113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2" name="TextBox 101"/>
          <p:cNvSpPr txBox="1"/>
          <p:nvPr/>
        </p:nvSpPr>
        <p:spPr>
          <a:xfrm>
            <a:off x="2090384" y="3218688"/>
            <a:ext cx="780109" cy="707886"/>
          </a:xfrm>
          <a:prstGeom prst="rect">
            <a:avLst/>
          </a:prstGeom>
          <a:noFill/>
        </p:spPr>
        <p:txBody>
          <a:bodyPr wrap="square" rtlCol="0">
            <a:spAutoFit/>
          </a:bodyPr>
          <a:lstStyle/>
          <a:p>
            <a:r>
              <a:rPr lang="en-GB" sz="2000" b="1" dirty="0">
                <a:solidFill>
                  <a:srgbClr val="FF0000"/>
                </a:solidFill>
              </a:rPr>
              <a:t>11P</a:t>
            </a:r>
          </a:p>
          <a:p>
            <a:r>
              <a:rPr lang="en-GB" sz="2000" b="1" dirty="0">
                <a:solidFill>
                  <a:srgbClr val="00B050"/>
                </a:solidFill>
              </a:rPr>
              <a:t>11N</a:t>
            </a:r>
          </a:p>
        </p:txBody>
      </p:sp>
      <p:sp>
        <p:nvSpPr>
          <p:cNvPr id="103" name="Oval 102"/>
          <p:cNvSpPr/>
          <p:nvPr/>
        </p:nvSpPr>
        <p:spPr>
          <a:xfrm>
            <a:off x="569600" y="1679631"/>
            <a:ext cx="3604371" cy="3642754"/>
          </a:xfrm>
          <a:prstGeom prst="ellipse">
            <a:avLst/>
          </a:prstGeom>
          <a:noFill/>
          <a:ln>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4" name="Oval 103"/>
          <p:cNvSpPr/>
          <p:nvPr/>
        </p:nvSpPr>
        <p:spPr>
          <a:xfrm>
            <a:off x="2273297" y="1603586"/>
            <a:ext cx="192609" cy="194444"/>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5" name="Oval 104"/>
          <p:cNvSpPr/>
          <p:nvPr/>
        </p:nvSpPr>
        <p:spPr>
          <a:xfrm>
            <a:off x="6353354" y="3232954"/>
            <a:ext cx="720080" cy="720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6" name="Oval 105"/>
          <p:cNvSpPr/>
          <p:nvPr/>
        </p:nvSpPr>
        <p:spPr>
          <a:xfrm>
            <a:off x="5940282" y="2818680"/>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107" name="Oval 106"/>
          <p:cNvSpPr/>
          <p:nvPr/>
        </p:nvSpPr>
        <p:spPr>
          <a:xfrm>
            <a:off x="6050762" y="299548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8" name="Oval 107"/>
          <p:cNvSpPr/>
          <p:nvPr/>
        </p:nvSpPr>
        <p:spPr>
          <a:xfrm>
            <a:off x="7202890" y="393159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9" name="Oval 108"/>
          <p:cNvSpPr/>
          <p:nvPr/>
        </p:nvSpPr>
        <p:spPr>
          <a:xfrm>
            <a:off x="5452593" y="2311948"/>
            <a:ext cx="2520000" cy="252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0" name="Oval 109"/>
          <p:cNvSpPr/>
          <p:nvPr/>
        </p:nvSpPr>
        <p:spPr>
          <a:xfrm>
            <a:off x="6616288" y="223816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1" name="Oval 110"/>
          <p:cNvSpPr/>
          <p:nvPr/>
        </p:nvSpPr>
        <p:spPr>
          <a:xfrm>
            <a:off x="6616288" y="473472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2" name="Oval 111"/>
          <p:cNvSpPr/>
          <p:nvPr/>
        </p:nvSpPr>
        <p:spPr>
          <a:xfrm>
            <a:off x="5356288" y="350656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3" name="Oval 112"/>
          <p:cNvSpPr/>
          <p:nvPr/>
        </p:nvSpPr>
        <p:spPr>
          <a:xfrm>
            <a:off x="7876288" y="346924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4" name="Oval 113"/>
          <p:cNvSpPr/>
          <p:nvPr/>
        </p:nvSpPr>
        <p:spPr>
          <a:xfrm>
            <a:off x="7557696" y="266268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5" name="Oval 114"/>
          <p:cNvSpPr/>
          <p:nvPr/>
        </p:nvSpPr>
        <p:spPr>
          <a:xfrm>
            <a:off x="7461392" y="441643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6" name="Oval 115"/>
          <p:cNvSpPr/>
          <p:nvPr/>
        </p:nvSpPr>
        <p:spPr>
          <a:xfrm>
            <a:off x="5729791" y="259543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7" name="Oval 116"/>
          <p:cNvSpPr/>
          <p:nvPr/>
        </p:nvSpPr>
        <p:spPr>
          <a:xfrm>
            <a:off x="5729790" y="432521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8" name="TextBox 117"/>
          <p:cNvSpPr txBox="1"/>
          <p:nvPr/>
        </p:nvSpPr>
        <p:spPr>
          <a:xfrm>
            <a:off x="6413839" y="3212522"/>
            <a:ext cx="780109" cy="707886"/>
          </a:xfrm>
          <a:prstGeom prst="rect">
            <a:avLst/>
          </a:prstGeom>
          <a:noFill/>
        </p:spPr>
        <p:txBody>
          <a:bodyPr wrap="square" rtlCol="0">
            <a:spAutoFit/>
          </a:bodyPr>
          <a:lstStyle/>
          <a:p>
            <a:r>
              <a:rPr lang="en-GB" sz="2000" b="1" dirty="0">
                <a:solidFill>
                  <a:srgbClr val="FF0000"/>
                </a:solidFill>
              </a:rPr>
              <a:t>17P</a:t>
            </a:r>
          </a:p>
          <a:p>
            <a:r>
              <a:rPr lang="en-GB" sz="2000" b="1" dirty="0">
                <a:solidFill>
                  <a:srgbClr val="00B050"/>
                </a:solidFill>
              </a:rPr>
              <a:t>17N</a:t>
            </a:r>
          </a:p>
        </p:txBody>
      </p:sp>
      <p:sp>
        <p:nvSpPr>
          <p:cNvPr id="119" name="Oval 118"/>
          <p:cNvSpPr/>
          <p:nvPr/>
        </p:nvSpPr>
        <p:spPr>
          <a:xfrm>
            <a:off x="4912591" y="1723711"/>
            <a:ext cx="3604371" cy="3642754"/>
          </a:xfrm>
          <a:prstGeom prst="ellipse">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0" name="Oval 119"/>
          <p:cNvSpPr/>
          <p:nvPr/>
        </p:nvSpPr>
        <p:spPr>
          <a:xfrm>
            <a:off x="6636127" y="525902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1" name="Oval 120"/>
          <p:cNvSpPr/>
          <p:nvPr/>
        </p:nvSpPr>
        <p:spPr>
          <a:xfrm>
            <a:off x="4823530" y="348967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2" name="Oval 121"/>
          <p:cNvSpPr/>
          <p:nvPr/>
        </p:nvSpPr>
        <p:spPr>
          <a:xfrm>
            <a:off x="8448357" y="346672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3" name="Oval 122"/>
          <p:cNvSpPr/>
          <p:nvPr/>
        </p:nvSpPr>
        <p:spPr>
          <a:xfrm>
            <a:off x="7972592" y="223816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4" name="Oval 123"/>
          <p:cNvSpPr/>
          <p:nvPr/>
        </p:nvSpPr>
        <p:spPr>
          <a:xfrm>
            <a:off x="5242101" y="223816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5" name="Oval 124"/>
          <p:cNvSpPr/>
          <p:nvPr/>
        </p:nvSpPr>
        <p:spPr>
          <a:xfrm>
            <a:off x="5450452" y="485104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6" name="Oval 125"/>
          <p:cNvSpPr/>
          <p:nvPr/>
        </p:nvSpPr>
        <p:spPr>
          <a:xfrm>
            <a:off x="7924441" y="474175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7" name="Oval 126"/>
          <p:cNvSpPr/>
          <p:nvPr/>
        </p:nvSpPr>
        <p:spPr>
          <a:xfrm>
            <a:off x="6636126" y="1626489"/>
            <a:ext cx="192609" cy="194444"/>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6567802" y="4094399"/>
            <a:ext cx="1260000" cy="126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Oval 2"/>
          <p:cNvSpPr/>
          <p:nvPr/>
        </p:nvSpPr>
        <p:spPr>
          <a:xfrm>
            <a:off x="6747802" y="4277199"/>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362" name="Rectangle 2"/>
          <p:cNvSpPr>
            <a:spLocks noGrp="1" noChangeArrowheads="1"/>
          </p:cNvSpPr>
          <p:nvPr>
            <p:ph type="title"/>
          </p:nvPr>
        </p:nvSpPr>
        <p:spPr/>
        <p:txBody>
          <a:bodyPr/>
          <a:lstStyle/>
          <a:p>
            <a:r>
              <a:rPr lang="en-US" altLang="en-US" dirty="0"/>
              <a:t>Primary Bonds : Covalent</a:t>
            </a:r>
          </a:p>
        </p:txBody>
      </p:sp>
      <p:sp>
        <p:nvSpPr>
          <p:cNvPr id="15371" name="Rectangle 11"/>
          <p:cNvSpPr>
            <a:spLocks noChangeArrowheads="1"/>
          </p:cNvSpPr>
          <p:nvPr/>
        </p:nvSpPr>
        <p:spPr bwMode="auto">
          <a:xfrm>
            <a:off x="2379895" y="1707333"/>
            <a:ext cx="227013" cy="582211"/>
          </a:xfrm>
          <a:prstGeom prst="rect">
            <a:avLst/>
          </a:prstGeom>
          <a:noFill/>
          <a:ln w="12700">
            <a:noFill/>
            <a:miter lim="800000"/>
            <a:headEnd/>
            <a:tailEnd/>
          </a:ln>
        </p:spPr>
        <p:txBody>
          <a:bodyPr wrap="square" lIns="90488" tIns="44450" rIns="90488" bIns="44450">
            <a:spAutoFit/>
          </a:bodyPr>
          <a:lstStyle/>
          <a:p>
            <a:r>
              <a:rPr lang="en-US" altLang="en-US" sz="3200" b="1" dirty="0"/>
              <a:t>+</a:t>
            </a:r>
          </a:p>
        </p:txBody>
      </p:sp>
      <p:sp>
        <p:nvSpPr>
          <p:cNvPr id="15380" name="Line 20"/>
          <p:cNvSpPr>
            <a:spLocks noChangeShapeType="1"/>
          </p:cNvSpPr>
          <p:nvPr/>
        </p:nvSpPr>
        <p:spPr bwMode="auto">
          <a:xfrm>
            <a:off x="4705794" y="1978489"/>
            <a:ext cx="552450" cy="0"/>
          </a:xfrm>
          <a:prstGeom prst="line">
            <a:avLst/>
          </a:prstGeom>
          <a:noFill/>
          <a:ln w="50800">
            <a:solidFill>
              <a:schemeClr val="tx1"/>
            </a:solidFill>
            <a:round/>
            <a:headEnd/>
            <a:tailEnd type="triangle" w="med" len="med"/>
          </a:ln>
        </p:spPr>
        <p:txBody>
          <a:bodyPr/>
          <a:lstStyle/>
          <a:p>
            <a:endParaRPr lang="en-GB" dirty="0"/>
          </a:p>
        </p:txBody>
      </p:sp>
      <p:sp>
        <p:nvSpPr>
          <p:cNvPr id="15388" name="Rectangle 28"/>
          <p:cNvSpPr>
            <a:spLocks noChangeArrowheads="1"/>
          </p:cNvSpPr>
          <p:nvPr/>
        </p:nvSpPr>
        <p:spPr bwMode="auto">
          <a:xfrm>
            <a:off x="1329182" y="2965607"/>
            <a:ext cx="2882970" cy="459100"/>
          </a:xfrm>
          <a:prstGeom prst="rect">
            <a:avLst/>
          </a:prstGeom>
          <a:noFill/>
          <a:ln w="12700">
            <a:noFill/>
            <a:miter lim="800000"/>
            <a:headEnd/>
            <a:tailEnd/>
          </a:ln>
        </p:spPr>
        <p:txBody>
          <a:bodyPr wrap="none" lIns="90488" tIns="44450" rIns="90488" bIns="44450">
            <a:spAutoFit/>
          </a:bodyPr>
          <a:lstStyle/>
          <a:p>
            <a:r>
              <a:rPr lang="en-US" altLang="en-US" sz="2400" b="1" dirty="0"/>
              <a:t>Two Hydrogen atoms</a:t>
            </a:r>
          </a:p>
        </p:txBody>
      </p:sp>
      <p:sp>
        <p:nvSpPr>
          <p:cNvPr id="15389" name="Rectangle 29"/>
          <p:cNvSpPr>
            <a:spLocks noChangeArrowheads="1"/>
          </p:cNvSpPr>
          <p:nvPr/>
        </p:nvSpPr>
        <p:spPr bwMode="auto">
          <a:xfrm>
            <a:off x="5667819" y="2941794"/>
            <a:ext cx="2676055" cy="459100"/>
          </a:xfrm>
          <a:prstGeom prst="rect">
            <a:avLst/>
          </a:prstGeom>
          <a:noFill/>
          <a:ln w="12700">
            <a:noFill/>
            <a:miter lim="800000"/>
            <a:headEnd/>
            <a:tailEnd/>
          </a:ln>
        </p:spPr>
        <p:txBody>
          <a:bodyPr wrap="none" lIns="90488" tIns="44450" rIns="90488" bIns="44450">
            <a:spAutoFit/>
          </a:bodyPr>
          <a:lstStyle/>
          <a:p>
            <a:r>
              <a:rPr lang="en-US" altLang="en-US" sz="2400" b="1" dirty="0"/>
              <a:t>Hydrogen Molecule</a:t>
            </a:r>
          </a:p>
        </p:txBody>
      </p:sp>
      <p:sp>
        <p:nvSpPr>
          <p:cNvPr id="15394" name="Rectangle 34"/>
          <p:cNvSpPr>
            <a:spLocks noChangeArrowheads="1"/>
          </p:cNvSpPr>
          <p:nvPr/>
        </p:nvSpPr>
        <p:spPr bwMode="auto">
          <a:xfrm>
            <a:off x="2810163" y="4387354"/>
            <a:ext cx="440827" cy="582211"/>
          </a:xfrm>
          <a:prstGeom prst="rect">
            <a:avLst/>
          </a:prstGeom>
          <a:noFill/>
          <a:ln w="12700">
            <a:noFill/>
            <a:miter lim="800000"/>
            <a:headEnd/>
            <a:tailEnd/>
          </a:ln>
        </p:spPr>
        <p:txBody>
          <a:bodyPr wrap="none" lIns="90488" tIns="44450" rIns="90488" bIns="44450">
            <a:spAutoFit/>
          </a:bodyPr>
          <a:lstStyle/>
          <a:p>
            <a:r>
              <a:rPr lang="en-US" altLang="en-US" dirty="0"/>
              <a:t> </a:t>
            </a:r>
            <a:r>
              <a:rPr lang="en-US" altLang="en-US" sz="3200" b="1" dirty="0"/>
              <a:t>+</a:t>
            </a:r>
            <a:endParaRPr lang="en-US" altLang="en-US" b="1" dirty="0"/>
          </a:p>
        </p:txBody>
      </p:sp>
      <p:sp>
        <p:nvSpPr>
          <p:cNvPr id="15395" name="Rectangle 35"/>
          <p:cNvSpPr>
            <a:spLocks noChangeArrowheads="1"/>
          </p:cNvSpPr>
          <p:nvPr/>
        </p:nvSpPr>
        <p:spPr bwMode="auto">
          <a:xfrm>
            <a:off x="691992" y="6010477"/>
            <a:ext cx="2133599" cy="459100"/>
          </a:xfrm>
          <a:prstGeom prst="rect">
            <a:avLst/>
          </a:prstGeom>
          <a:noFill/>
          <a:ln w="12700">
            <a:noFill/>
            <a:miter lim="800000"/>
            <a:headEnd/>
            <a:tailEnd/>
          </a:ln>
        </p:spPr>
        <p:txBody>
          <a:bodyPr wrap="square" lIns="90488" tIns="44450" rIns="90488" bIns="44450">
            <a:spAutoFit/>
          </a:bodyPr>
          <a:lstStyle/>
          <a:p>
            <a:r>
              <a:rPr lang="en-US" altLang="en-US" sz="2400" b="1" dirty="0"/>
              <a:t>1 Carbon Atom</a:t>
            </a:r>
          </a:p>
        </p:txBody>
      </p:sp>
      <p:sp>
        <p:nvSpPr>
          <p:cNvPr id="15396" name="Rectangle 36"/>
          <p:cNvSpPr>
            <a:spLocks noChangeArrowheads="1"/>
          </p:cNvSpPr>
          <p:nvPr/>
        </p:nvSpPr>
        <p:spPr bwMode="auto">
          <a:xfrm>
            <a:off x="2848419" y="5532594"/>
            <a:ext cx="2530502" cy="459100"/>
          </a:xfrm>
          <a:prstGeom prst="rect">
            <a:avLst/>
          </a:prstGeom>
          <a:noFill/>
          <a:ln w="12700">
            <a:noFill/>
            <a:miter lim="800000"/>
            <a:headEnd/>
            <a:tailEnd/>
          </a:ln>
        </p:spPr>
        <p:txBody>
          <a:bodyPr wrap="none" lIns="90488" tIns="44450" rIns="90488" bIns="44450">
            <a:spAutoFit/>
          </a:bodyPr>
          <a:lstStyle/>
          <a:p>
            <a:r>
              <a:rPr lang="en-US" altLang="en-US" sz="2400" b="1" dirty="0"/>
              <a:t>4 Hydrogen Atoms</a:t>
            </a:r>
          </a:p>
        </p:txBody>
      </p:sp>
      <p:sp>
        <p:nvSpPr>
          <p:cNvPr id="15397" name="Line 37"/>
          <p:cNvSpPr>
            <a:spLocks noChangeShapeType="1"/>
          </p:cNvSpPr>
          <p:nvPr/>
        </p:nvSpPr>
        <p:spPr bwMode="auto">
          <a:xfrm>
            <a:off x="5102696" y="4686633"/>
            <a:ext cx="552450" cy="0"/>
          </a:xfrm>
          <a:prstGeom prst="line">
            <a:avLst/>
          </a:prstGeom>
          <a:noFill/>
          <a:ln w="50800">
            <a:solidFill>
              <a:schemeClr val="tx1"/>
            </a:solidFill>
            <a:round/>
            <a:headEnd/>
            <a:tailEnd type="triangle" w="med" len="med"/>
          </a:ln>
        </p:spPr>
        <p:txBody>
          <a:bodyPr/>
          <a:lstStyle/>
          <a:p>
            <a:endParaRPr lang="en-GB" dirty="0"/>
          </a:p>
        </p:txBody>
      </p:sp>
      <p:sp>
        <p:nvSpPr>
          <p:cNvPr id="15421" name="Rectangle 61"/>
          <p:cNvSpPr>
            <a:spLocks noChangeArrowheads="1"/>
          </p:cNvSpPr>
          <p:nvPr/>
        </p:nvSpPr>
        <p:spPr bwMode="auto">
          <a:xfrm>
            <a:off x="5956128" y="6129056"/>
            <a:ext cx="2871787" cy="459100"/>
          </a:xfrm>
          <a:prstGeom prst="rect">
            <a:avLst/>
          </a:prstGeom>
          <a:noFill/>
          <a:ln w="12700">
            <a:noFill/>
            <a:miter lim="800000"/>
            <a:headEnd/>
            <a:tailEnd/>
          </a:ln>
        </p:spPr>
        <p:txBody>
          <a:bodyPr wrap="square" lIns="90488" tIns="44450" rIns="90488" bIns="44450">
            <a:spAutoFit/>
          </a:bodyPr>
          <a:lstStyle/>
          <a:p>
            <a:r>
              <a:rPr lang="en-US" altLang="en-US" sz="2400" b="1" dirty="0"/>
              <a:t>Methane Molecule</a:t>
            </a:r>
          </a:p>
        </p:txBody>
      </p:sp>
      <p:sp>
        <p:nvSpPr>
          <p:cNvPr id="68" name="Oval 67"/>
          <p:cNvSpPr/>
          <p:nvPr/>
        </p:nvSpPr>
        <p:spPr>
          <a:xfrm>
            <a:off x="1165772" y="1611025"/>
            <a:ext cx="720080" cy="720507"/>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Oval 68"/>
          <p:cNvSpPr/>
          <p:nvPr/>
        </p:nvSpPr>
        <p:spPr>
          <a:xfrm>
            <a:off x="747152" y="1196752"/>
            <a:ext cx="1546225" cy="15049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70" name="Oval 69"/>
          <p:cNvSpPr/>
          <p:nvPr/>
        </p:nvSpPr>
        <p:spPr>
          <a:xfrm>
            <a:off x="1944126" y="240642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1" name="Oval 70"/>
          <p:cNvSpPr/>
          <p:nvPr/>
        </p:nvSpPr>
        <p:spPr>
          <a:xfrm>
            <a:off x="1240384" y="1817828"/>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2" name="Oval 71"/>
          <p:cNvSpPr/>
          <p:nvPr/>
        </p:nvSpPr>
        <p:spPr>
          <a:xfrm>
            <a:off x="1563118" y="1817828"/>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3" name="Oval 72"/>
          <p:cNvSpPr/>
          <p:nvPr/>
        </p:nvSpPr>
        <p:spPr>
          <a:xfrm>
            <a:off x="3262428" y="1611025"/>
            <a:ext cx="720080" cy="720507"/>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Oval 73"/>
          <p:cNvSpPr/>
          <p:nvPr/>
        </p:nvSpPr>
        <p:spPr>
          <a:xfrm>
            <a:off x="2843808" y="1196752"/>
            <a:ext cx="1546225" cy="15049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75" name="Oval 74"/>
          <p:cNvSpPr/>
          <p:nvPr/>
        </p:nvSpPr>
        <p:spPr>
          <a:xfrm>
            <a:off x="4040782" y="240642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6" name="Oval 75"/>
          <p:cNvSpPr/>
          <p:nvPr/>
        </p:nvSpPr>
        <p:spPr>
          <a:xfrm>
            <a:off x="3337040" y="1817828"/>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7" name="Oval 76"/>
          <p:cNvSpPr/>
          <p:nvPr/>
        </p:nvSpPr>
        <p:spPr>
          <a:xfrm>
            <a:off x="3659774" y="1817828"/>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8" name="Oval 77"/>
          <p:cNvSpPr/>
          <p:nvPr/>
        </p:nvSpPr>
        <p:spPr>
          <a:xfrm>
            <a:off x="5882596" y="1611046"/>
            <a:ext cx="720080" cy="720507"/>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Oval 78"/>
          <p:cNvSpPr/>
          <p:nvPr/>
        </p:nvSpPr>
        <p:spPr>
          <a:xfrm>
            <a:off x="5463976" y="1196773"/>
            <a:ext cx="1546225" cy="15049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80" name="Oval 79"/>
          <p:cNvSpPr/>
          <p:nvPr/>
        </p:nvSpPr>
        <p:spPr>
          <a:xfrm>
            <a:off x="6923514" y="166788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1" name="Oval 80"/>
          <p:cNvSpPr/>
          <p:nvPr/>
        </p:nvSpPr>
        <p:spPr>
          <a:xfrm>
            <a:off x="5957208" y="1817849"/>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2" name="Oval 81"/>
          <p:cNvSpPr/>
          <p:nvPr/>
        </p:nvSpPr>
        <p:spPr>
          <a:xfrm>
            <a:off x="6279942" y="1817849"/>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3" name="Oval 82"/>
          <p:cNvSpPr/>
          <p:nvPr/>
        </p:nvSpPr>
        <p:spPr>
          <a:xfrm>
            <a:off x="7437774" y="1611025"/>
            <a:ext cx="720080" cy="720507"/>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4" name="Oval 83"/>
          <p:cNvSpPr/>
          <p:nvPr/>
        </p:nvSpPr>
        <p:spPr>
          <a:xfrm>
            <a:off x="7019154" y="1196752"/>
            <a:ext cx="1546225" cy="15049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85" name="Oval 84"/>
          <p:cNvSpPr/>
          <p:nvPr/>
        </p:nvSpPr>
        <p:spPr>
          <a:xfrm>
            <a:off x="6931028" y="195552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6" name="Oval 85"/>
          <p:cNvSpPr/>
          <p:nvPr/>
        </p:nvSpPr>
        <p:spPr>
          <a:xfrm>
            <a:off x="7512386" y="1817828"/>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7" name="Oval 86"/>
          <p:cNvSpPr/>
          <p:nvPr/>
        </p:nvSpPr>
        <p:spPr>
          <a:xfrm>
            <a:off x="7835120" y="1817828"/>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8" name="Oval 87"/>
          <p:cNvSpPr/>
          <p:nvPr/>
        </p:nvSpPr>
        <p:spPr>
          <a:xfrm>
            <a:off x="438018" y="3508460"/>
            <a:ext cx="2340000" cy="234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9" name="Oval 88"/>
          <p:cNvSpPr/>
          <p:nvPr/>
        </p:nvSpPr>
        <p:spPr>
          <a:xfrm>
            <a:off x="926576" y="408940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0" name="Oval 89"/>
          <p:cNvSpPr/>
          <p:nvPr/>
        </p:nvSpPr>
        <p:spPr>
          <a:xfrm>
            <a:off x="2281659" y="368458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1" name="Oval 90"/>
          <p:cNvSpPr/>
          <p:nvPr/>
        </p:nvSpPr>
        <p:spPr>
          <a:xfrm>
            <a:off x="1244811" y="4301425"/>
            <a:ext cx="720080" cy="74166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2" name="Oval 91"/>
          <p:cNvSpPr/>
          <p:nvPr/>
        </p:nvSpPr>
        <p:spPr>
          <a:xfrm>
            <a:off x="831739" y="3887151"/>
            <a:ext cx="1546225" cy="1506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93" name="Oval 92"/>
          <p:cNvSpPr/>
          <p:nvPr/>
        </p:nvSpPr>
        <p:spPr>
          <a:xfrm>
            <a:off x="2094347" y="500006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4" name="TextBox 93"/>
          <p:cNvSpPr txBox="1"/>
          <p:nvPr/>
        </p:nvSpPr>
        <p:spPr>
          <a:xfrm>
            <a:off x="1381584" y="4252758"/>
            <a:ext cx="576064" cy="830997"/>
          </a:xfrm>
          <a:prstGeom prst="rect">
            <a:avLst/>
          </a:prstGeom>
          <a:noFill/>
        </p:spPr>
        <p:txBody>
          <a:bodyPr wrap="square" rtlCol="0">
            <a:spAutoFit/>
          </a:bodyPr>
          <a:lstStyle/>
          <a:p>
            <a:r>
              <a:rPr lang="en-GB" sz="2400" b="1" dirty="0">
                <a:solidFill>
                  <a:srgbClr val="FF0000"/>
                </a:solidFill>
              </a:rPr>
              <a:t>6P</a:t>
            </a:r>
          </a:p>
          <a:p>
            <a:r>
              <a:rPr lang="en-GB" sz="2400" b="1" dirty="0">
                <a:solidFill>
                  <a:srgbClr val="00B050"/>
                </a:solidFill>
              </a:rPr>
              <a:t>6N</a:t>
            </a:r>
          </a:p>
        </p:txBody>
      </p:sp>
      <p:sp>
        <p:nvSpPr>
          <p:cNvPr id="95" name="Oval 94"/>
          <p:cNvSpPr/>
          <p:nvPr/>
        </p:nvSpPr>
        <p:spPr>
          <a:xfrm>
            <a:off x="726881" y="371769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6" name="Oval 95"/>
          <p:cNvSpPr/>
          <p:nvPr/>
        </p:nvSpPr>
        <p:spPr>
          <a:xfrm>
            <a:off x="695263" y="541191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7" name="Oval 96"/>
          <p:cNvSpPr/>
          <p:nvPr/>
        </p:nvSpPr>
        <p:spPr>
          <a:xfrm>
            <a:off x="2283590" y="545756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8" name="Oval 97"/>
          <p:cNvSpPr/>
          <p:nvPr/>
        </p:nvSpPr>
        <p:spPr>
          <a:xfrm>
            <a:off x="3734515" y="4321240"/>
            <a:ext cx="720080" cy="720507"/>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9" name="Oval 98"/>
          <p:cNvSpPr/>
          <p:nvPr/>
        </p:nvSpPr>
        <p:spPr>
          <a:xfrm>
            <a:off x="3315895" y="3906967"/>
            <a:ext cx="1546225" cy="15049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bg1"/>
              </a:solidFill>
            </a:endParaRPr>
          </a:p>
        </p:txBody>
      </p:sp>
      <p:sp>
        <p:nvSpPr>
          <p:cNvPr id="100" name="Oval 99"/>
          <p:cNvSpPr/>
          <p:nvPr/>
        </p:nvSpPr>
        <p:spPr>
          <a:xfrm>
            <a:off x="4512869" y="511664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1" name="Oval 100"/>
          <p:cNvSpPr/>
          <p:nvPr/>
        </p:nvSpPr>
        <p:spPr>
          <a:xfrm>
            <a:off x="3809127" y="4528043"/>
            <a:ext cx="285750" cy="28575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2" name="Oval 101"/>
          <p:cNvSpPr/>
          <p:nvPr/>
        </p:nvSpPr>
        <p:spPr>
          <a:xfrm>
            <a:off x="4131861" y="4528043"/>
            <a:ext cx="285750" cy="28575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 name="Oval 1"/>
          <p:cNvSpPr/>
          <p:nvPr/>
        </p:nvSpPr>
        <p:spPr>
          <a:xfrm>
            <a:off x="6975648" y="4493199"/>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7021974" y="4460110"/>
            <a:ext cx="577263" cy="523220"/>
          </a:xfrm>
          <a:prstGeom prst="rect">
            <a:avLst/>
          </a:prstGeom>
          <a:noFill/>
        </p:spPr>
        <p:txBody>
          <a:bodyPr wrap="square" rtlCol="0">
            <a:spAutoFit/>
          </a:bodyPr>
          <a:lstStyle/>
          <a:p>
            <a:r>
              <a:rPr lang="en-GB" sz="1400" b="1" dirty="0">
                <a:solidFill>
                  <a:srgbClr val="FF0000"/>
                </a:solidFill>
              </a:rPr>
              <a:t>6P</a:t>
            </a:r>
          </a:p>
          <a:p>
            <a:r>
              <a:rPr lang="en-GB" sz="1400" b="1" dirty="0">
                <a:solidFill>
                  <a:srgbClr val="00B050"/>
                </a:solidFill>
              </a:rPr>
              <a:t>6N</a:t>
            </a:r>
          </a:p>
        </p:txBody>
      </p:sp>
      <p:sp>
        <p:nvSpPr>
          <p:cNvPr id="6" name="Oval 5"/>
          <p:cNvSpPr/>
          <p:nvPr/>
        </p:nvSpPr>
        <p:spPr>
          <a:xfrm>
            <a:off x="7137234" y="4027002"/>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3" name="Oval 112"/>
          <p:cNvSpPr/>
          <p:nvPr/>
        </p:nvSpPr>
        <p:spPr>
          <a:xfrm>
            <a:off x="7137234" y="5308789"/>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4" name="Oval 113"/>
          <p:cNvSpPr/>
          <p:nvPr/>
        </p:nvSpPr>
        <p:spPr>
          <a:xfrm>
            <a:off x="7775963" y="4675726"/>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5" name="Oval 114"/>
          <p:cNvSpPr/>
          <p:nvPr/>
        </p:nvSpPr>
        <p:spPr>
          <a:xfrm>
            <a:off x="6511641" y="4670399"/>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6" name="Oval 115"/>
          <p:cNvSpPr/>
          <p:nvPr/>
        </p:nvSpPr>
        <p:spPr>
          <a:xfrm>
            <a:off x="6811743" y="4375733"/>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7" name="Oval 116"/>
          <p:cNvSpPr/>
          <p:nvPr/>
        </p:nvSpPr>
        <p:spPr>
          <a:xfrm>
            <a:off x="7479648" y="4973604"/>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9" name="Oval 118"/>
          <p:cNvSpPr/>
          <p:nvPr/>
        </p:nvSpPr>
        <p:spPr>
          <a:xfrm>
            <a:off x="5930741" y="3577002"/>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0" name="Oval 119"/>
          <p:cNvSpPr/>
          <p:nvPr/>
        </p:nvSpPr>
        <p:spPr>
          <a:xfrm>
            <a:off x="6158587" y="3793002"/>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1" name="TextBox 120"/>
          <p:cNvSpPr txBox="1"/>
          <p:nvPr/>
        </p:nvSpPr>
        <p:spPr>
          <a:xfrm>
            <a:off x="6220762" y="3762592"/>
            <a:ext cx="495825" cy="523220"/>
          </a:xfrm>
          <a:prstGeom prst="rect">
            <a:avLst/>
          </a:prstGeom>
          <a:noFill/>
        </p:spPr>
        <p:txBody>
          <a:bodyPr wrap="square" rtlCol="0">
            <a:spAutoFit/>
          </a:bodyPr>
          <a:lstStyle/>
          <a:p>
            <a:r>
              <a:rPr lang="en-GB" sz="1400" b="1" dirty="0">
                <a:solidFill>
                  <a:srgbClr val="FF0000"/>
                </a:solidFill>
              </a:rPr>
              <a:t>1P</a:t>
            </a:r>
          </a:p>
          <a:p>
            <a:r>
              <a:rPr lang="en-GB" sz="1400" b="1" dirty="0">
                <a:solidFill>
                  <a:srgbClr val="00B050"/>
                </a:solidFill>
              </a:rPr>
              <a:t>1N</a:t>
            </a:r>
          </a:p>
        </p:txBody>
      </p:sp>
      <p:sp>
        <p:nvSpPr>
          <p:cNvPr id="127" name="Oval 126"/>
          <p:cNvSpPr/>
          <p:nvPr/>
        </p:nvSpPr>
        <p:spPr>
          <a:xfrm>
            <a:off x="6662587" y="4273407"/>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2" name="Oval 131"/>
          <p:cNvSpPr/>
          <p:nvPr/>
        </p:nvSpPr>
        <p:spPr>
          <a:xfrm>
            <a:off x="7570334" y="3577002"/>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3" name="Oval 132"/>
          <p:cNvSpPr/>
          <p:nvPr/>
        </p:nvSpPr>
        <p:spPr>
          <a:xfrm>
            <a:off x="7798180" y="3793002"/>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4" name="TextBox 133"/>
          <p:cNvSpPr txBox="1"/>
          <p:nvPr/>
        </p:nvSpPr>
        <p:spPr>
          <a:xfrm>
            <a:off x="7860355" y="3762592"/>
            <a:ext cx="495825" cy="523220"/>
          </a:xfrm>
          <a:prstGeom prst="rect">
            <a:avLst/>
          </a:prstGeom>
          <a:noFill/>
        </p:spPr>
        <p:txBody>
          <a:bodyPr wrap="square" rtlCol="0">
            <a:spAutoFit/>
          </a:bodyPr>
          <a:lstStyle/>
          <a:p>
            <a:r>
              <a:rPr lang="en-GB" sz="1400" b="1" dirty="0">
                <a:solidFill>
                  <a:srgbClr val="FF0000"/>
                </a:solidFill>
              </a:rPr>
              <a:t>1P</a:t>
            </a:r>
          </a:p>
          <a:p>
            <a:r>
              <a:rPr lang="en-GB" sz="1400" b="1" dirty="0">
                <a:solidFill>
                  <a:srgbClr val="00B050"/>
                </a:solidFill>
              </a:rPr>
              <a:t>1N</a:t>
            </a:r>
          </a:p>
        </p:txBody>
      </p:sp>
      <p:sp>
        <p:nvSpPr>
          <p:cNvPr id="135" name="Oval 134"/>
          <p:cNvSpPr/>
          <p:nvPr/>
        </p:nvSpPr>
        <p:spPr>
          <a:xfrm>
            <a:off x="7629020" y="4261002"/>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6" name="Oval 135"/>
          <p:cNvSpPr/>
          <p:nvPr/>
        </p:nvSpPr>
        <p:spPr>
          <a:xfrm>
            <a:off x="5956128" y="5005434"/>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7" name="Oval 136"/>
          <p:cNvSpPr/>
          <p:nvPr/>
        </p:nvSpPr>
        <p:spPr>
          <a:xfrm>
            <a:off x="6183974" y="5221434"/>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8" name="TextBox 137"/>
          <p:cNvSpPr txBox="1"/>
          <p:nvPr/>
        </p:nvSpPr>
        <p:spPr>
          <a:xfrm>
            <a:off x="6246149" y="5191024"/>
            <a:ext cx="495825" cy="523220"/>
          </a:xfrm>
          <a:prstGeom prst="rect">
            <a:avLst/>
          </a:prstGeom>
          <a:noFill/>
        </p:spPr>
        <p:txBody>
          <a:bodyPr wrap="square" rtlCol="0">
            <a:spAutoFit/>
          </a:bodyPr>
          <a:lstStyle/>
          <a:p>
            <a:r>
              <a:rPr lang="en-GB" sz="1400" b="1" dirty="0">
                <a:solidFill>
                  <a:srgbClr val="FF0000"/>
                </a:solidFill>
              </a:rPr>
              <a:t>1P</a:t>
            </a:r>
          </a:p>
          <a:p>
            <a:r>
              <a:rPr lang="en-GB" sz="1400" b="1" dirty="0">
                <a:solidFill>
                  <a:srgbClr val="00B050"/>
                </a:solidFill>
              </a:rPr>
              <a:t>1N</a:t>
            </a:r>
          </a:p>
        </p:txBody>
      </p:sp>
      <p:sp>
        <p:nvSpPr>
          <p:cNvPr id="139" name="Oval 138"/>
          <p:cNvSpPr/>
          <p:nvPr/>
        </p:nvSpPr>
        <p:spPr>
          <a:xfrm>
            <a:off x="6708529" y="5110483"/>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0" name="Oval 139"/>
          <p:cNvSpPr/>
          <p:nvPr/>
        </p:nvSpPr>
        <p:spPr>
          <a:xfrm>
            <a:off x="7518529" y="5030131"/>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1" name="Oval 140"/>
          <p:cNvSpPr/>
          <p:nvPr/>
        </p:nvSpPr>
        <p:spPr>
          <a:xfrm>
            <a:off x="7746375" y="5246131"/>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2" name="TextBox 141"/>
          <p:cNvSpPr txBox="1"/>
          <p:nvPr/>
        </p:nvSpPr>
        <p:spPr>
          <a:xfrm>
            <a:off x="7808550" y="5215721"/>
            <a:ext cx="495825" cy="523220"/>
          </a:xfrm>
          <a:prstGeom prst="rect">
            <a:avLst/>
          </a:prstGeom>
          <a:noFill/>
        </p:spPr>
        <p:txBody>
          <a:bodyPr wrap="square" rtlCol="0">
            <a:spAutoFit/>
          </a:bodyPr>
          <a:lstStyle/>
          <a:p>
            <a:r>
              <a:rPr lang="en-GB" sz="1400" b="1" dirty="0">
                <a:solidFill>
                  <a:srgbClr val="FF0000"/>
                </a:solidFill>
              </a:rPr>
              <a:t>1P</a:t>
            </a:r>
          </a:p>
          <a:p>
            <a:r>
              <a:rPr lang="en-GB" sz="1400" b="1" dirty="0">
                <a:solidFill>
                  <a:srgbClr val="00B050"/>
                </a:solidFill>
              </a:rPr>
              <a:t>1N</a:t>
            </a:r>
          </a:p>
        </p:txBody>
      </p:sp>
      <p:sp>
        <p:nvSpPr>
          <p:cNvPr id="143" name="Oval 142"/>
          <p:cNvSpPr/>
          <p:nvPr/>
        </p:nvSpPr>
        <p:spPr>
          <a:xfrm>
            <a:off x="7618934" y="5092254"/>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Bonds : Metallic</a:t>
            </a:r>
          </a:p>
        </p:txBody>
      </p:sp>
      <p:sp>
        <p:nvSpPr>
          <p:cNvPr id="4" name="Oval 3"/>
          <p:cNvSpPr/>
          <p:nvPr/>
        </p:nvSpPr>
        <p:spPr>
          <a:xfrm>
            <a:off x="3137195"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3200247" y="1772816"/>
            <a:ext cx="413896" cy="646331"/>
          </a:xfrm>
          <a:prstGeom prst="rect">
            <a:avLst/>
          </a:prstGeom>
          <a:noFill/>
        </p:spPr>
        <p:txBody>
          <a:bodyPr wrap="none" rtlCol="0">
            <a:spAutoFit/>
          </a:bodyPr>
          <a:lstStyle/>
          <a:p>
            <a:r>
              <a:rPr lang="en-GB" sz="3600" b="1" dirty="0"/>
              <a:t>+</a:t>
            </a:r>
          </a:p>
        </p:txBody>
      </p:sp>
      <p:sp>
        <p:nvSpPr>
          <p:cNvPr id="7" name="Oval 6"/>
          <p:cNvSpPr/>
          <p:nvPr/>
        </p:nvSpPr>
        <p:spPr>
          <a:xfrm>
            <a:off x="3794223"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857275" y="1772816"/>
            <a:ext cx="413896" cy="646331"/>
          </a:xfrm>
          <a:prstGeom prst="rect">
            <a:avLst/>
          </a:prstGeom>
          <a:noFill/>
        </p:spPr>
        <p:txBody>
          <a:bodyPr wrap="none" rtlCol="0">
            <a:spAutoFit/>
          </a:bodyPr>
          <a:lstStyle/>
          <a:p>
            <a:r>
              <a:rPr lang="en-GB" sz="3600" b="1" dirty="0"/>
              <a:t>+</a:t>
            </a:r>
          </a:p>
        </p:txBody>
      </p:sp>
      <p:sp>
        <p:nvSpPr>
          <p:cNvPr id="9" name="Oval 8"/>
          <p:cNvSpPr/>
          <p:nvPr/>
        </p:nvSpPr>
        <p:spPr>
          <a:xfrm>
            <a:off x="1823139"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p:cNvSpPr txBox="1"/>
          <p:nvPr/>
        </p:nvSpPr>
        <p:spPr>
          <a:xfrm>
            <a:off x="1883611" y="1772815"/>
            <a:ext cx="479528" cy="646331"/>
          </a:xfrm>
          <a:prstGeom prst="rect">
            <a:avLst/>
          </a:prstGeom>
          <a:noFill/>
          <a:effectLst>
            <a:glow rad="228600">
              <a:schemeClr val="accent3">
                <a:satMod val="175000"/>
                <a:alpha val="40000"/>
              </a:schemeClr>
            </a:glow>
          </a:effectLst>
        </p:spPr>
        <p:txBody>
          <a:bodyPr wrap="square" rtlCol="0">
            <a:spAutoFit/>
          </a:bodyPr>
          <a:lstStyle/>
          <a:p>
            <a:r>
              <a:rPr lang="en-GB" sz="3600" b="1" dirty="0"/>
              <a:t>+</a:t>
            </a:r>
          </a:p>
        </p:txBody>
      </p:sp>
      <p:sp>
        <p:nvSpPr>
          <p:cNvPr id="11" name="Oval 10"/>
          <p:cNvSpPr/>
          <p:nvPr/>
        </p:nvSpPr>
        <p:spPr>
          <a:xfrm>
            <a:off x="2480167"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p:cNvSpPr txBox="1"/>
          <p:nvPr/>
        </p:nvSpPr>
        <p:spPr>
          <a:xfrm>
            <a:off x="2543219" y="1772816"/>
            <a:ext cx="413896" cy="646331"/>
          </a:xfrm>
          <a:prstGeom prst="rect">
            <a:avLst/>
          </a:prstGeom>
          <a:noFill/>
        </p:spPr>
        <p:txBody>
          <a:bodyPr wrap="none" rtlCol="0">
            <a:spAutoFit/>
          </a:bodyPr>
          <a:lstStyle/>
          <a:p>
            <a:r>
              <a:rPr lang="en-GB" sz="3600" b="1" dirty="0"/>
              <a:t>+</a:t>
            </a:r>
          </a:p>
        </p:txBody>
      </p:sp>
      <p:sp>
        <p:nvSpPr>
          <p:cNvPr id="21" name="Oval 20"/>
          <p:cNvSpPr/>
          <p:nvPr/>
        </p:nvSpPr>
        <p:spPr>
          <a:xfrm>
            <a:off x="3140147"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p:cNvSpPr txBox="1"/>
          <p:nvPr/>
        </p:nvSpPr>
        <p:spPr>
          <a:xfrm>
            <a:off x="3203199" y="2419147"/>
            <a:ext cx="413896" cy="646331"/>
          </a:xfrm>
          <a:prstGeom prst="rect">
            <a:avLst/>
          </a:prstGeom>
          <a:noFill/>
        </p:spPr>
        <p:txBody>
          <a:bodyPr wrap="none" rtlCol="0">
            <a:spAutoFit/>
          </a:bodyPr>
          <a:lstStyle/>
          <a:p>
            <a:r>
              <a:rPr lang="en-GB" sz="3600" b="1" dirty="0"/>
              <a:t>+</a:t>
            </a:r>
          </a:p>
        </p:txBody>
      </p:sp>
      <p:sp>
        <p:nvSpPr>
          <p:cNvPr id="23" name="Oval 22"/>
          <p:cNvSpPr/>
          <p:nvPr/>
        </p:nvSpPr>
        <p:spPr>
          <a:xfrm>
            <a:off x="3797175"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p:cNvSpPr txBox="1"/>
          <p:nvPr/>
        </p:nvSpPr>
        <p:spPr>
          <a:xfrm>
            <a:off x="3860227" y="2419147"/>
            <a:ext cx="413896" cy="646331"/>
          </a:xfrm>
          <a:prstGeom prst="rect">
            <a:avLst/>
          </a:prstGeom>
          <a:noFill/>
        </p:spPr>
        <p:txBody>
          <a:bodyPr wrap="none" rtlCol="0">
            <a:spAutoFit/>
          </a:bodyPr>
          <a:lstStyle/>
          <a:p>
            <a:r>
              <a:rPr lang="en-GB" sz="3600" b="1" dirty="0"/>
              <a:t>+</a:t>
            </a:r>
          </a:p>
        </p:txBody>
      </p:sp>
      <p:sp>
        <p:nvSpPr>
          <p:cNvPr id="25" name="Oval 24"/>
          <p:cNvSpPr/>
          <p:nvPr/>
        </p:nvSpPr>
        <p:spPr>
          <a:xfrm>
            <a:off x="1826091"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p:cNvSpPr txBox="1"/>
          <p:nvPr/>
        </p:nvSpPr>
        <p:spPr>
          <a:xfrm>
            <a:off x="1889143" y="2419147"/>
            <a:ext cx="413896" cy="646331"/>
          </a:xfrm>
          <a:prstGeom prst="rect">
            <a:avLst/>
          </a:prstGeom>
          <a:noFill/>
        </p:spPr>
        <p:txBody>
          <a:bodyPr wrap="none" rtlCol="0">
            <a:spAutoFit/>
          </a:bodyPr>
          <a:lstStyle/>
          <a:p>
            <a:r>
              <a:rPr lang="en-GB" sz="3600" b="1" dirty="0"/>
              <a:t>+</a:t>
            </a:r>
          </a:p>
        </p:txBody>
      </p:sp>
      <p:sp>
        <p:nvSpPr>
          <p:cNvPr id="27" name="Oval 26"/>
          <p:cNvSpPr/>
          <p:nvPr/>
        </p:nvSpPr>
        <p:spPr>
          <a:xfrm>
            <a:off x="2483119"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p:cNvSpPr txBox="1"/>
          <p:nvPr/>
        </p:nvSpPr>
        <p:spPr>
          <a:xfrm>
            <a:off x="2546171" y="2419147"/>
            <a:ext cx="413896" cy="646331"/>
          </a:xfrm>
          <a:prstGeom prst="rect">
            <a:avLst/>
          </a:prstGeom>
          <a:noFill/>
        </p:spPr>
        <p:txBody>
          <a:bodyPr wrap="none" rtlCol="0">
            <a:spAutoFit/>
          </a:bodyPr>
          <a:lstStyle/>
          <a:p>
            <a:r>
              <a:rPr lang="en-GB" sz="3600" b="1" dirty="0"/>
              <a:t>+</a:t>
            </a:r>
          </a:p>
        </p:txBody>
      </p:sp>
      <p:sp>
        <p:nvSpPr>
          <p:cNvPr id="29" name="Oval 28"/>
          <p:cNvSpPr/>
          <p:nvPr/>
        </p:nvSpPr>
        <p:spPr>
          <a:xfrm>
            <a:off x="5805092"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p:cNvSpPr txBox="1"/>
          <p:nvPr/>
        </p:nvSpPr>
        <p:spPr>
          <a:xfrm>
            <a:off x="5868144" y="1772816"/>
            <a:ext cx="413896" cy="646331"/>
          </a:xfrm>
          <a:prstGeom prst="rect">
            <a:avLst/>
          </a:prstGeom>
          <a:noFill/>
        </p:spPr>
        <p:txBody>
          <a:bodyPr wrap="none" rtlCol="0">
            <a:spAutoFit/>
          </a:bodyPr>
          <a:lstStyle/>
          <a:p>
            <a:r>
              <a:rPr lang="en-GB" sz="3600" b="1" dirty="0"/>
              <a:t>+</a:t>
            </a:r>
          </a:p>
        </p:txBody>
      </p:sp>
      <p:sp>
        <p:nvSpPr>
          <p:cNvPr id="31" name="Oval 30"/>
          <p:cNvSpPr/>
          <p:nvPr/>
        </p:nvSpPr>
        <p:spPr>
          <a:xfrm>
            <a:off x="6462120"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TextBox 31"/>
          <p:cNvSpPr txBox="1"/>
          <p:nvPr/>
        </p:nvSpPr>
        <p:spPr>
          <a:xfrm>
            <a:off x="6525172" y="1772816"/>
            <a:ext cx="413896" cy="646331"/>
          </a:xfrm>
          <a:prstGeom prst="rect">
            <a:avLst/>
          </a:prstGeom>
          <a:noFill/>
        </p:spPr>
        <p:txBody>
          <a:bodyPr wrap="none" rtlCol="0">
            <a:spAutoFit/>
          </a:bodyPr>
          <a:lstStyle/>
          <a:p>
            <a:r>
              <a:rPr lang="en-GB" sz="3600" b="1" dirty="0"/>
              <a:t>+</a:t>
            </a:r>
          </a:p>
        </p:txBody>
      </p:sp>
      <p:sp>
        <p:nvSpPr>
          <p:cNvPr id="33" name="Oval 32"/>
          <p:cNvSpPr/>
          <p:nvPr/>
        </p:nvSpPr>
        <p:spPr>
          <a:xfrm>
            <a:off x="4491036"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p:cNvSpPr txBox="1"/>
          <p:nvPr/>
        </p:nvSpPr>
        <p:spPr>
          <a:xfrm>
            <a:off x="4554088" y="1772816"/>
            <a:ext cx="413896" cy="646331"/>
          </a:xfrm>
          <a:prstGeom prst="rect">
            <a:avLst/>
          </a:prstGeom>
          <a:noFill/>
        </p:spPr>
        <p:txBody>
          <a:bodyPr wrap="none" rtlCol="0">
            <a:spAutoFit/>
          </a:bodyPr>
          <a:lstStyle/>
          <a:p>
            <a:r>
              <a:rPr lang="en-GB" sz="3600" b="1" dirty="0"/>
              <a:t>+</a:t>
            </a:r>
          </a:p>
        </p:txBody>
      </p:sp>
      <p:sp>
        <p:nvSpPr>
          <p:cNvPr id="35" name="Oval 34"/>
          <p:cNvSpPr/>
          <p:nvPr/>
        </p:nvSpPr>
        <p:spPr>
          <a:xfrm>
            <a:off x="5148064" y="1825982"/>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TextBox 35"/>
          <p:cNvSpPr txBox="1"/>
          <p:nvPr/>
        </p:nvSpPr>
        <p:spPr>
          <a:xfrm>
            <a:off x="5211116" y="1772816"/>
            <a:ext cx="413896" cy="646331"/>
          </a:xfrm>
          <a:prstGeom prst="rect">
            <a:avLst/>
          </a:prstGeom>
          <a:noFill/>
        </p:spPr>
        <p:txBody>
          <a:bodyPr wrap="none" rtlCol="0">
            <a:spAutoFit/>
          </a:bodyPr>
          <a:lstStyle/>
          <a:p>
            <a:r>
              <a:rPr lang="en-GB" sz="3600" b="1" dirty="0"/>
              <a:t>+</a:t>
            </a:r>
          </a:p>
        </p:txBody>
      </p:sp>
      <p:sp>
        <p:nvSpPr>
          <p:cNvPr id="37" name="Oval 36"/>
          <p:cNvSpPr/>
          <p:nvPr/>
        </p:nvSpPr>
        <p:spPr>
          <a:xfrm>
            <a:off x="5808044"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TextBox 37"/>
          <p:cNvSpPr txBox="1"/>
          <p:nvPr/>
        </p:nvSpPr>
        <p:spPr>
          <a:xfrm>
            <a:off x="5871096" y="2419147"/>
            <a:ext cx="413896" cy="646331"/>
          </a:xfrm>
          <a:prstGeom prst="rect">
            <a:avLst/>
          </a:prstGeom>
          <a:noFill/>
        </p:spPr>
        <p:txBody>
          <a:bodyPr wrap="none" rtlCol="0">
            <a:spAutoFit/>
          </a:bodyPr>
          <a:lstStyle/>
          <a:p>
            <a:r>
              <a:rPr lang="en-GB" sz="3600" b="1" dirty="0"/>
              <a:t>+</a:t>
            </a:r>
          </a:p>
        </p:txBody>
      </p:sp>
      <p:sp>
        <p:nvSpPr>
          <p:cNvPr id="39" name="Oval 38"/>
          <p:cNvSpPr/>
          <p:nvPr/>
        </p:nvSpPr>
        <p:spPr>
          <a:xfrm>
            <a:off x="6465072"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TextBox 39"/>
          <p:cNvSpPr txBox="1"/>
          <p:nvPr/>
        </p:nvSpPr>
        <p:spPr>
          <a:xfrm>
            <a:off x="6528124" y="2419147"/>
            <a:ext cx="413896" cy="646331"/>
          </a:xfrm>
          <a:prstGeom prst="rect">
            <a:avLst/>
          </a:prstGeom>
          <a:noFill/>
        </p:spPr>
        <p:txBody>
          <a:bodyPr wrap="none" rtlCol="0">
            <a:spAutoFit/>
          </a:bodyPr>
          <a:lstStyle/>
          <a:p>
            <a:r>
              <a:rPr lang="en-GB" sz="3600" b="1" dirty="0"/>
              <a:t>+</a:t>
            </a:r>
          </a:p>
        </p:txBody>
      </p:sp>
      <p:sp>
        <p:nvSpPr>
          <p:cNvPr id="41" name="Oval 40"/>
          <p:cNvSpPr/>
          <p:nvPr/>
        </p:nvSpPr>
        <p:spPr>
          <a:xfrm>
            <a:off x="4493988"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TextBox 41"/>
          <p:cNvSpPr txBox="1"/>
          <p:nvPr/>
        </p:nvSpPr>
        <p:spPr>
          <a:xfrm>
            <a:off x="4557040" y="2419147"/>
            <a:ext cx="413896" cy="646331"/>
          </a:xfrm>
          <a:prstGeom prst="rect">
            <a:avLst/>
          </a:prstGeom>
          <a:noFill/>
        </p:spPr>
        <p:txBody>
          <a:bodyPr wrap="none" rtlCol="0">
            <a:spAutoFit/>
          </a:bodyPr>
          <a:lstStyle/>
          <a:p>
            <a:r>
              <a:rPr lang="en-GB" sz="3600" b="1" dirty="0"/>
              <a:t>+</a:t>
            </a:r>
          </a:p>
        </p:txBody>
      </p:sp>
      <p:sp>
        <p:nvSpPr>
          <p:cNvPr id="43" name="Oval 42"/>
          <p:cNvSpPr/>
          <p:nvPr/>
        </p:nvSpPr>
        <p:spPr>
          <a:xfrm>
            <a:off x="5151016" y="247231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p:cNvSpPr txBox="1"/>
          <p:nvPr/>
        </p:nvSpPr>
        <p:spPr>
          <a:xfrm>
            <a:off x="5214068" y="2419147"/>
            <a:ext cx="413896" cy="646331"/>
          </a:xfrm>
          <a:prstGeom prst="rect">
            <a:avLst/>
          </a:prstGeom>
          <a:noFill/>
        </p:spPr>
        <p:txBody>
          <a:bodyPr wrap="none" rtlCol="0">
            <a:spAutoFit/>
          </a:bodyPr>
          <a:lstStyle/>
          <a:p>
            <a:r>
              <a:rPr lang="en-GB" sz="3600" b="1" dirty="0"/>
              <a:t>+</a:t>
            </a:r>
          </a:p>
        </p:txBody>
      </p:sp>
      <p:sp>
        <p:nvSpPr>
          <p:cNvPr id="77" name="Oval 76"/>
          <p:cNvSpPr/>
          <p:nvPr/>
        </p:nvSpPr>
        <p:spPr>
          <a:xfrm>
            <a:off x="3137195"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TextBox 77"/>
          <p:cNvSpPr txBox="1"/>
          <p:nvPr/>
        </p:nvSpPr>
        <p:spPr>
          <a:xfrm>
            <a:off x="3200247" y="3065477"/>
            <a:ext cx="413896" cy="646331"/>
          </a:xfrm>
          <a:prstGeom prst="rect">
            <a:avLst/>
          </a:prstGeom>
          <a:noFill/>
        </p:spPr>
        <p:txBody>
          <a:bodyPr wrap="none" rtlCol="0">
            <a:spAutoFit/>
          </a:bodyPr>
          <a:lstStyle/>
          <a:p>
            <a:r>
              <a:rPr lang="en-GB" sz="3600" b="1" dirty="0"/>
              <a:t>+</a:t>
            </a:r>
          </a:p>
        </p:txBody>
      </p:sp>
      <p:sp>
        <p:nvSpPr>
          <p:cNvPr id="79" name="Oval 78"/>
          <p:cNvSpPr/>
          <p:nvPr/>
        </p:nvSpPr>
        <p:spPr>
          <a:xfrm>
            <a:off x="3794223"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TextBox 79"/>
          <p:cNvSpPr txBox="1"/>
          <p:nvPr/>
        </p:nvSpPr>
        <p:spPr>
          <a:xfrm>
            <a:off x="3857275" y="3065477"/>
            <a:ext cx="413896" cy="646331"/>
          </a:xfrm>
          <a:prstGeom prst="rect">
            <a:avLst/>
          </a:prstGeom>
          <a:noFill/>
        </p:spPr>
        <p:txBody>
          <a:bodyPr wrap="none" rtlCol="0">
            <a:spAutoFit/>
          </a:bodyPr>
          <a:lstStyle/>
          <a:p>
            <a:r>
              <a:rPr lang="en-GB" sz="3600" b="1" dirty="0"/>
              <a:t>+</a:t>
            </a:r>
          </a:p>
        </p:txBody>
      </p:sp>
      <p:sp>
        <p:nvSpPr>
          <p:cNvPr id="81" name="Oval 80"/>
          <p:cNvSpPr/>
          <p:nvPr/>
        </p:nvSpPr>
        <p:spPr>
          <a:xfrm>
            <a:off x="1823139"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2" name="TextBox 81"/>
          <p:cNvSpPr txBox="1"/>
          <p:nvPr/>
        </p:nvSpPr>
        <p:spPr>
          <a:xfrm>
            <a:off x="1883611" y="3065476"/>
            <a:ext cx="479528" cy="646331"/>
          </a:xfrm>
          <a:prstGeom prst="rect">
            <a:avLst/>
          </a:prstGeom>
          <a:noFill/>
          <a:effectLst>
            <a:glow rad="228600">
              <a:schemeClr val="accent3">
                <a:satMod val="175000"/>
                <a:alpha val="40000"/>
              </a:schemeClr>
            </a:glow>
          </a:effectLst>
        </p:spPr>
        <p:txBody>
          <a:bodyPr wrap="square" rtlCol="0">
            <a:spAutoFit/>
          </a:bodyPr>
          <a:lstStyle/>
          <a:p>
            <a:r>
              <a:rPr lang="en-GB" sz="3600" b="1" dirty="0"/>
              <a:t>+</a:t>
            </a:r>
          </a:p>
        </p:txBody>
      </p:sp>
      <p:sp>
        <p:nvSpPr>
          <p:cNvPr id="83" name="Oval 82"/>
          <p:cNvSpPr/>
          <p:nvPr/>
        </p:nvSpPr>
        <p:spPr>
          <a:xfrm>
            <a:off x="2480167"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4" name="TextBox 83"/>
          <p:cNvSpPr txBox="1"/>
          <p:nvPr/>
        </p:nvSpPr>
        <p:spPr>
          <a:xfrm>
            <a:off x="2543219" y="3065477"/>
            <a:ext cx="413896" cy="646331"/>
          </a:xfrm>
          <a:prstGeom prst="rect">
            <a:avLst/>
          </a:prstGeom>
          <a:noFill/>
        </p:spPr>
        <p:txBody>
          <a:bodyPr wrap="none" rtlCol="0">
            <a:spAutoFit/>
          </a:bodyPr>
          <a:lstStyle/>
          <a:p>
            <a:r>
              <a:rPr lang="en-GB" sz="3600" b="1" dirty="0"/>
              <a:t>+</a:t>
            </a:r>
          </a:p>
        </p:txBody>
      </p:sp>
      <p:sp>
        <p:nvSpPr>
          <p:cNvPr id="85" name="Oval 84"/>
          <p:cNvSpPr/>
          <p:nvPr/>
        </p:nvSpPr>
        <p:spPr>
          <a:xfrm>
            <a:off x="3140147"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6" name="TextBox 85"/>
          <p:cNvSpPr txBox="1"/>
          <p:nvPr/>
        </p:nvSpPr>
        <p:spPr>
          <a:xfrm>
            <a:off x="3203199" y="3711808"/>
            <a:ext cx="413896" cy="646331"/>
          </a:xfrm>
          <a:prstGeom prst="rect">
            <a:avLst/>
          </a:prstGeom>
          <a:noFill/>
        </p:spPr>
        <p:txBody>
          <a:bodyPr wrap="none" rtlCol="0">
            <a:spAutoFit/>
          </a:bodyPr>
          <a:lstStyle/>
          <a:p>
            <a:r>
              <a:rPr lang="en-GB" sz="3600" b="1" dirty="0"/>
              <a:t>+</a:t>
            </a:r>
          </a:p>
        </p:txBody>
      </p:sp>
      <p:sp>
        <p:nvSpPr>
          <p:cNvPr id="87" name="Oval 86"/>
          <p:cNvSpPr/>
          <p:nvPr/>
        </p:nvSpPr>
        <p:spPr>
          <a:xfrm>
            <a:off x="3797175"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8" name="TextBox 87"/>
          <p:cNvSpPr txBox="1"/>
          <p:nvPr/>
        </p:nvSpPr>
        <p:spPr>
          <a:xfrm>
            <a:off x="3860227" y="3711808"/>
            <a:ext cx="413896" cy="646331"/>
          </a:xfrm>
          <a:prstGeom prst="rect">
            <a:avLst/>
          </a:prstGeom>
          <a:noFill/>
        </p:spPr>
        <p:txBody>
          <a:bodyPr wrap="none" rtlCol="0">
            <a:spAutoFit/>
          </a:bodyPr>
          <a:lstStyle/>
          <a:p>
            <a:r>
              <a:rPr lang="en-GB" sz="3600" b="1" dirty="0"/>
              <a:t>+</a:t>
            </a:r>
          </a:p>
        </p:txBody>
      </p:sp>
      <p:sp>
        <p:nvSpPr>
          <p:cNvPr id="89" name="Oval 88"/>
          <p:cNvSpPr/>
          <p:nvPr/>
        </p:nvSpPr>
        <p:spPr>
          <a:xfrm>
            <a:off x="1826091"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0" name="TextBox 89"/>
          <p:cNvSpPr txBox="1"/>
          <p:nvPr/>
        </p:nvSpPr>
        <p:spPr>
          <a:xfrm>
            <a:off x="1889143" y="3711808"/>
            <a:ext cx="413896" cy="646331"/>
          </a:xfrm>
          <a:prstGeom prst="rect">
            <a:avLst/>
          </a:prstGeom>
          <a:noFill/>
        </p:spPr>
        <p:txBody>
          <a:bodyPr wrap="none" rtlCol="0">
            <a:spAutoFit/>
          </a:bodyPr>
          <a:lstStyle/>
          <a:p>
            <a:r>
              <a:rPr lang="en-GB" sz="3600" b="1" dirty="0"/>
              <a:t>+</a:t>
            </a:r>
          </a:p>
        </p:txBody>
      </p:sp>
      <p:sp>
        <p:nvSpPr>
          <p:cNvPr id="91" name="Oval 90"/>
          <p:cNvSpPr/>
          <p:nvPr/>
        </p:nvSpPr>
        <p:spPr>
          <a:xfrm>
            <a:off x="2483119"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2" name="TextBox 91"/>
          <p:cNvSpPr txBox="1"/>
          <p:nvPr/>
        </p:nvSpPr>
        <p:spPr>
          <a:xfrm>
            <a:off x="2546171" y="3711808"/>
            <a:ext cx="413896" cy="646331"/>
          </a:xfrm>
          <a:prstGeom prst="rect">
            <a:avLst/>
          </a:prstGeom>
          <a:noFill/>
        </p:spPr>
        <p:txBody>
          <a:bodyPr wrap="none" rtlCol="0">
            <a:spAutoFit/>
          </a:bodyPr>
          <a:lstStyle/>
          <a:p>
            <a:r>
              <a:rPr lang="en-GB" sz="3600" b="1" dirty="0"/>
              <a:t>+</a:t>
            </a:r>
          </a:p>
        </p:txBody>
      </p:sp>
      <p:sp>
        <p:nvSpPr>
          <p:cNvPr id="93" name="Oval 92"/>
          <p:cNvSpPr/>
          <p:nvPr/>
        </p:nvSpPr>
        <p:spPr>
          <a:xfrm>
            <a:off x="5805092"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TextBox 93"/>
          <p:cNvSpPr txBox="1"/>
          <p:nvPr/>
        </p:nvSpPr>
        <p:spPr>
          <a:xfrm>
            <a:off x="5868144" y="3065477"/>
            <a:ext cx="413896" cy="646331"/>
          </a:xfrm>
          <a:prstGeom prst="rect">
            <a:avLst/>
          </a:prstGeom>
          <a:noFill/>
        </p:spPr>
        <p:txBody>
          <a:bodyPr wrap="none" rtlCol="0">
            <a:spAutoFit/>
          </a:bodyPr>
          <a:lstStyle/>
          <a:p>
            <a:r>
              <a:rPr lang="en-GB" sz="3600" b="1" dirty="0"/>
              <a:t>+</a:t>
            </a:r>
          </a:p>
        </p:txBody>
      </p:sp>
      <p:sp>
        <p:nvSpPr>
          <p:cNvPr id="95" name="Oval 94"/>
          <p:cNvSpPr/>
          <p:nvPr/>
        </p:nvSpPr>
        <p:spPr>
          <a:xfrm>
            <a:off x="6462120"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6" name="TextBox 95"/>
          <p:cNvSpPr txBox="1"/>
          <p:nvPr/>
        </p:nvSpPr>
        <p:spPr>
          <a:xfrm>
            <a:off x="6525172" y="3065477"/>
            <a:ext cx="413896" cy="646331"/>
          </a:xfrm>
          <a:prstGeom prst="rect">
            <a:avLst/>
          </a:prstGeom>
          <a:noFill/>
        </p:spPr>
        <p:txBody>
          <a:bodyPr wrap="none" rtlCol="0">
            <a:spAutoFit/>
          </a:bodyPr>
          <a:lstStyle/>
          <a:p>
            <a:r>
              <a:rPr lang="en-GB" sz="3600" b="1" dirty="0"/>
              <a:t>+</a:t>
            </a:r>
          </a:p>
        </p:txBody>
      </p:sp>
      <p:sp>
        <p:nvSpPr>
          <p:cNvPr id="97" name="Oval 96"/>
          <p:cNvSpPr/>
          <p:nvPr/>
        </p:nvSpPr>
        <p:spPr>
          <a:xfrm>
            <a:off x="4491036"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8" name="TextBox 97"/>
          <p:cNvSpPr txBox="1"/>
          <p:nvPr/>
        </p:nvSpPr>
        <p:spPr>
          <a:xfrm>
            <a:off x="4554088" y="3065477"/>
            <a:ext cx="413896" cy="646331"/>
          </a:xfrm>
          <a:prstGeom prst="rect">
            <a:avLst/>
          </a:prstGeom>
          <a:noFill/>
        </p:spPr>
        <p:txBody>
          <a:bodyPr wrap="none" rtlCol="0">
            <a:spAutoFit/>
          </a:bodyPr>
          <a:lstStyle/>
          <a:p>
            <a:r>
              <a:rPr lang="en-GB" sz="3600" b="1" dirty="0"/>
              <a:t>+</a:t>
            </a:r>
          </a:p>
        </p:txBody>
      </p:sp>
      <p:sp>
        <p:nvSpPr>
          <p:cNvPr id="99" name="Oval 98"/>
          <p:cNvSpPr/>
          <p:nvPr/>
        </p:nvSpPr>
        <p:spPr>
          <a:xfrm>
            <a:off x="5148064" y="311864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0" name="TextBox 99"/>
          <p:cNvSpPr txBox="1"/>
          <p:nvPr/>
        </p:nvSpPr>
        <p:spPr>
          <a:xfrm>
            <a:off x="5211116" y="3065477"/>
            <a:ext cx="413896" cy="646331"/>
          </a:xfrm>
          <a:prstGeom prst="rect">
            <a:avLst/>
          </a:prstGeom>
          <a:noFill/>
        </p:spPr>
        <p:txBody>
          <a:bodyPr wrap="none" rtlCol="0">
            <a:spAutoFit/>
          </a:bodyPr>
          <a:lstStyle/>
          <a:p>
            <a:r>
              <a:rPr lang="en-GB" sz="3600" b="1" dirty="0"/>
              <a:t>+</a:t>
            </a:r>
          </a:p>
        </p:txBody>
      </p:sp>
      <p:sp>
        <p:nvSpPr>
          <p:cNvPr id="101" name="Oval 100"/>
          <p:cNvSpPr/>
          <p:nvPr/>
        </p:nvSpPr>
        <p:spPr>
          <a:xfrm>
            <a:off x="5808044"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2" name="TextBox 101"/>
          <p:cNvSpPr txBox="1"/>
          <p:nvPr/>
        </p:nvSpPr>
        <p:spPr>
          <a:xfrm>
            <a:off x="5871096" y="3711808"/>
            <a:ext cx="413896" cy="646331"/>
          </a:xfrm>
          <a:prstGeom prst="rect">
            <a:avLst/>
          </a:prstGeom>
          <a:noFill/>
        </p:spPr>
        <p:txBody>
          <a:bodyPr wrap="none" rtlCol="0">
            <a:spAutoFit/>
          </a:bodyPr>
          <a:lstStyle/>
          <a:p>
            <a:r>
              <a:rPr lang="en-GB" sz="3600" b="1" dirty="0"/>
              <a:t>+</a:t>
            </a:r>
          </a:p>
        </p:txBody>
      </p:sp>
      <p:sp>
        <p:nvSpPr>
          <p:cNvPr id="103" name="Oval 102"/>
          <p:cNvSpPr/>
          <p:nvPr/>
        </p:nvSpPr>
        <p:spPr>
          <a:xfrm>
            <a:off x="6465072"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4" name="TextBox 103"/>
          <p:cNvSpPr txBox="1"/>
          <p:nvPr/>
        </p:nvSpPr>
        <p:spPr>
          <a:xfrm>
            <a:off x="6528124" y="3711808"/>
            <a:ext cx="413896" cy="646331"/>
          </a:xfrm>
          <a:prstGeom prst="rect">
            <a:avLst/>
          </a:prstGeom>
          <a:noFill/>
        </p:spPr>
        <p:txBody>
          <a:bodyPr wrap="none" rtlCol="0">
            <a:spAutoFit/>
          </a:bodyPr>
          <a:lstStyle/>
          <a:p>
            <a:r>
              <a:rPr lang="en-GB" sz="3600" b="1" dirty="0"/>
              <a:t>+</a:t>
            </a:r>
          </a:p>
        </p:txBody>
      </p:sp>
      <p:sp>
        <p:nvSpPr>
          <p:cNvPr id="105" name="Oval 104"/>
          <p:cNvSpPr/>
          <p:nvPr/>
        </p:nvSpPr>
        <p:spPr>
          <a:xfrm>
            <a:off x="4493988"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6" name="TextBox 105"/>
          <p:cNvSpPr txBox="1"/>
          <p:nvPr/>
        </p:nvSpPr>
        <p:spPr>
          <a:xfrm>
            <a:off x="4557040" y="3711808"/>
            <a:ext cx="413896" cy="646331"/>
          </a:xfrm>
          <a:prstGeom prst="rect">
            <a:avLst/>
          </a:prstGeom>
          <a:noFill/>
        </p:spPr>
        <p:txBody>
          <a:bodyPr wrap="none" rtlCol="0">
            <a:spAutoFit/>
          </a:bodyPr>
          <a:lstStyle/>
          <a:p>
            <a:r>
              <a:rPr lang="en-GB" sz="3600" b="1" dirty="0"/>
              <a:t>+</a:t>
            </a:r>
          </a:p>
        </p:txBody>
      </p:sp>
      <p:sp>
        <p:nvSpPr>
          <p:cNvPr id="107" name="Oval 106"/>
          <p:cNvSpPr/>
          <p:nvPr/>
        </p:nvSpPr>
        <p:spPr>
          <a:xfrm>
            <a:off x="5151016" y="3764974"/>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8" name="TextBox 107"/>
          <p:cNvSpPr txBox="1"/>
          <p:nvPr/>
        </p:nvSpPr>
        <p:spPr>
          <a:xfrm>
            <a:off x="5214068" y="3711808"/>
            <a:ext cx="413896" cy="646331"/>
          </a:xfrm>
          <a:prstGeom prst="rect">
            <a:avLst/>
          </a:prstGeom>
          <a:noFill/>
        </p:spPr>
        <p:txBody>
          <a:bodyPr wrap="none" rtlCol="0">
            <a:spAutoFit/>
          </a:bodyPr>
          <a:lstStyle/>
          <a:p>
            <a:r>
              <a:rPr lang="en-GB" sz="3600" b="1" dirty="0"/>
              <a:t>+</a:t>
            </a:r>
          </a:p>
        </p:txBody>
      </p:sp>
      <p:sp>
        <p:nvSpPr>
          <p:cNvPr id="109" name="Oval 108"/>
          <p:cNvSpPr/>
          <p:nvPr/>
        </p:nvSpPr>
        <p:spPr>
          <a:xfrm>
            <a:off x="2980382" y="2292759"/>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0" name="Oval 109"/>
          <p:cNvSpPr/>
          <p:nvPr/>
        </p:nvSpPr>
        <p:spPr>
          <a:xfrm>
            <a:off x="2327219" y="1575205"/>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1" name="Oval 110"/>
          <p:cNvSpPr/>
          <p:nvPr/>
        </p:nvSpPr>
        <p:spPr>
          <a:xfrm>
            <a:off x="5649192" y="1595776"/>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2" name="Oval 111"/>
          <p:cNvSpPr/>
          <p:nvPr/>
        </p:nvSpPr>
        <p:spPr>
          <a:xfrm>
            <a:off x="2319259" y="3603808"/>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3" name="Oval 112"/>
          <p:cNvSpPr/>
          <p:nvPr/>
        </p:nvSpPr>
        <p:spPr>
          <a:xfrm>
            <a:off x="1488747" y="2910514"/>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4" name="Oval 113"/>
          <p:cNvSpPr/>
          <p:nvPr/>
        </p:nvSpPr>
        <p:spPr>
          <a:xfrm>
            <a:off x="4986088" y="3603808"/>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5" name="Oval 114"/>
          <p:cNvSpPr/>
          <p:nvPr/>
        </p:nvSpPr>
        <p:spPr>
          <a:xfrm>
            <a:off x="6311234" y="2325353"/>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6" name="Oval 115"/>
          <p:cNvSpPr/>
          <p:nvPr/>
        </p:nvSpPr>
        <p:spPr>
          <a:xfrm>
            <a:off x="4330960" y="1503651"/>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7" name="Oval 116"/>
          <p:cNvSpPr/>
          <p:nvPr/>
        </p:nvSpPr>
        <p:spPr>
          <a:xfrm>
            <a:off x="5040064" y="4380322"/>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8" name="Oval 117"/>
          <p:cNvSpPr/>
          <p:nvPr/>
        </p:nvSpPr>
        <p:spPr>
          <a:xfrm>
            <a:off x="7119148" y="4034973"/>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9" name="Oval 118"/>
          <p:cNvSpPr/>
          <p:nvPr/>
        </p:nvSpPr>
        <p:spPr>
          <a:xfrm>
            <a:off x="7119148" y="3044579"/>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0" name="Oval 119"/>
          <p:cNvSpPr/>
          <p:nvPr/>
        </p:nvSpPr>
        <p:spPr>
          <a:xfrm>
            <a:off x="2518171" y="4390625"/>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1" name="Oval 120"/>
          <p:cNvSpPr/>
          <p:nvPr/>
        </p:nvSpPr>
        <p:spPr>
          <a:xfrm>
            <a:off x="1568419" y="2562009"/>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2" name="Oval 121"/>
          <p:cNvSpPr/>
          <p:nvPr/>
        </p:nvSpPr>
        <p:spPr>
          <a:xfrm>
            <a:off x="7074200" y="2378092"/>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3" name="Oval 122"/>
          <p:cNvSpPr/>
          <p:nvPr/>
        </p:nvSpPr>
        <p:spPr>
          <a:xfrm>
            <a:off x="4347592" y="2930060"/>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4" name="Oval 123"/>
          <p:cNvSpPr/>
          <p:nvPr/>
        </p:nvSpPr>
        <p:spPr>
          <a:xfrm>
            <a:off x="3518981" y="4464469"/>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5" name="Oval 124"/>
          <p:cNvSpPr/>
          <p:nvPr/>
        </p:nvSpPr>
        <p:spPr>
          <a:xfrm>
            <a:off x="6311234" y="4380322"/>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6" name="Oval 125"/>
          <p:cNvSpPr/>
          <p:nvPr/>
        </p:nvSpPr>
        <p:spPr>
          <a:xfrm>
            <a:off x="3329089" y="1379776"/>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7" name="Oval 126"/>
          <p:cNvSpPr/>
          <p:nvPr/>
        </p:nvSpPr>
        <p:spPr>
          <a:xfrm>
            <a:off x="5028419" y="2396964"/>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8" name="Oval 127"/>
          <p:cNvSpPr/>
          <p:nvPr/>
        </p:nvSpPr>
        <p:spPr>
          <a:xfrm>
            <a:off x="1563319" y="3825381"/>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9" name="Oval 128"/>
          <p:cNvSpPr/>
          <p:nvPr/>
        </p:nvSpPr>
        <p:spPr>
          <a:xfrm>
            <a:off x="7044365" y="1575205"/>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0" name="Oval 129"/>
          <p:cNvSpPr/>
          <p:nvPr/>
        </p:nvSpPr>
        <p:spPr>
          <a:xfrm>
            <a:off x="6204506" y="3603808"/>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1" name="Oval 130"/>
          <p:cNvSpPr/>
          <p:nvPr/>
        </p:nvSpPr>
        <p:spPr>
          <a:xfrm>
            <a:off x="5729750" y="2957476"/>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2" name="Oval 131"/>
          <p:cNvSpPr/>
          <p:nvPr/>
        </p:nvSpPr>
        <p:spPr>
          <a:xfrm>
            <a:off x="1427059" y="3401882"/>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3" name="Oval 132"/>
          <p:cNvSpPr/>
          <p:nvPr/>
        </p:nvSpPr>
        <p:spPr>
          <a:xfrm>
            <a:off x="1654045" y="1730637"/>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4" name="Oval 133"/>
          <p:cNvSpPr/>
          <p:nvPr/>
        </p:nvSpPr>
        <p:spPr>
          <a:xfrm>
            <a:off x="2960957" y="2886089"/>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5" name="Oval 134"/>
          <p:cNvSpPr/>
          <p:nvPr/>
        </p:nvSpPr>
        <p:spPr>
          <a:xfrm>
            <a:off x="3650441" y="2419145"/>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6" name="Oval 135"/>
          <p:cNvSpPr/>
          <p:nvPr/>
        </p:nvSpPr>
        <p:spPr>
          <a:xfrm>
            <a:off x="6939068" y="3473625"/>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7" name="Oval 136"/>
          <p:cNvSpPr/>
          <p:nvPr/>
        </p:nvSpPr>
        <p:spPr>
          <a:xfrm>
            <a:off x="4400227" y="4304974"/>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8" name="Oval 137"/>
          <p:cNvSpPr/>
          <p:nvPr/>
        </p:nvSpPr>
        <p:spPr>
          <a:xfrm>
            <a:off x="3770956" y="3606439"/>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9" name="Oval 138"/>
          <p:cNvSpPr/>
          <p:nvPr/>
        </p:nvSpPr>
        <p:spPr>
          <a:xfrm>
            <a:off x="5034901" y="1697608"/>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0" name="Oval 139"/>
          <p:cNvSpPr/>
          <p:nvPr/>
        </p:nvSpPr>
        <p:spPr>
          <a:xfrm>
            <a:off x="1765454" y="2311145"/>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1" name="Oval 140"/>
          <p:cNvSpPr/>
          <p:nvPr/>
        </p:nvSpPr>
        <p:spPr>
          <a:xfrm>
            <a:off x="1985139" y="5733256"/>
            <a:ext cx="216000" cy="216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2" name="Oval 141"/>
          <p:cNvSpPr/>
          <p:nvPr/>
        </p:nvSpPr>
        <p:spPr>
          <a:xfrm>
            <a:off x="1831723" y="4993683"/>
            <a:ext cx="540000" cy="540000"/>
          </a:xfrm>
          <a:prstGeom prst="ellipse">
            <a:avLst/>
          </a:prstGeom>
          <a:effectLst>
            <a:glow rad="127000">
              <a:srgbClr val="FFFF00"/>
            </a:glow>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3" name="TextBox 142"/>
          <p:cNvSpPr txBox="1"/>
          <p:nvPr/>
        </p:nvSpPr>
        <p:spPr>
          <a:xfrm>
            <a:off x="1894775" y="4940517"/>
            <a:ext cx="413896" cy="646331"/>
          </a:xfrm>
          <a:prstGeom prst="rect">
            <a:avLst/>
          </a:prstGeom>
          <a:noFill/>
        </p:spPr>
        <p:txBody>
          <a:bodyPr wrap="none" rtlCol="0">
            <a:spAutoFit/>
          </a:bodyPr>
          <a:lstStyle/>
          <a:p>
            <a:r>
              <a:rPr lang="en-GB" sz="3600" b="1" dirty="0"/>
              <a:t>+</a:t>
            </a:r>
          </a:p>
        </p:txBody>
      </p:sp>
      <p:sp>
        <p:nvSpPr>
          <p:cNvPr id="144" name="TextBox 143"/>
          <p:cNvSpPr txBox="1"/>
          <p:nvPr/>
        </p:nvSpPr>
        <p:spPr>
          <a:xfrm>
            <a:off x="2726124" y="5035848"/>
            <a:ext cx="1712836" cy="461665"/>
          </a:xfrm>
          <a:prstGeom prst="rect">
            <a:avLst/>
          </a:prstGeom>
          <a:noFill/>
        </p:spPr>
        <p:txBody>
          <a:bodyPr wrap="square" rtlCol="0">
            <a:spAutoFit/>
          </a:bodyPr>
          <a:lstStyle/>
          <a:p>
            <a:r>
              <a:rPr lang="en-GB" sz="2400" b="1" dirty="0"/>
              <a:t>Metal Ions</a:t>
            </a:r>
          </a:p>
        </p:txBody>
      </p:sp>
      <p:sp>
        <p:nvSpPr>
          <p:cNvPr id="145" name="TextBox 144"/>
          <p:cNvSpPr txBox="1"/>
          <p:nvPr/>
        </p:nvSpPr>
        <p:spPr>
          <a:xfrm>
            <a:off x="2687390" y="5606882"/>
            <a:ext cx="5196977" cy="461665"/>
          </a:xfrm>
          <a:prstGeom prst="rect">
            <a:avLst/>
          </a:prstGeom>
          <a:noFill/>
        </p:spPr>
        <p:txBody>
          <a:bodyPr wrap="square" rtlCol="0">
            <a:spAutoFit/>
          </a:bodyPr>
          <a:lstStyle/>
          <a:p>
            <a:r>
              <a:rPr lang="en-GB" sz="2400" b="1" dirty="0"/>
              <a:t>Free electrons in an “electron cloud”</a:t>
            </a:r>
          </a:p>
        </p:txBody>
      </p:sp>
    </p:spTree>
    <p:extLst>
      <p:ext uri="{BB962C8B-B14F-4D97-AF65-F5344CB8AC3E}">
        <p14:creationId xmlns:p14="http://schemas.microsoft.com/office/powerpoint/2010/main" val="2367337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Bonds: The Hydrogen Bond</a:t>
            </a:r>
          </a:p>
        </p:txBody>
      </p:sp>
      <p:sp>
        <p:nvSpPr>
          <p:cNvPr id="4" name="Oval 3"/>
          <p:cNvSpPr/>
          <p:nvPr/>
        </p:nvSpPr>
        <p:spPr>
          <a:xfrm rot="6447899">
            <a:off x="695460" y="2365997"/>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rot="6447899">
            <a:off x="983492" y="2582021"/>
            <a:ext cx="720080" cy="720080"/>
          </a:xfrm>
          <a:prstGeom prst="ellipse">
            <a:avLst/>
          </a:prstGeom>
          <a:solidFill>
            <a:srgbClr val="33CC33"/>
          </a:solidFill>
          <a:ln>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rot="6447899">
            <a:off x="1559556" y="2366331"/>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rot="6447899">
            <a:off x="2169651" y="1297592"/>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rot="6447899">
            <a:off x="2457683" y="1513616"/>
            <a:ext cx="720080" cy="720080"/>
          </a:xfrm>
          <a:prstGeom prst="ellipse">
            <a:avLst/>
          </a:prstGeom>
          <a:solidFill>
            <a:srgbClr val="33CC33"/>
          </a:solidFill>
          <a:ln>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rot="6447899">
            <a:off x="3033747" y="1297926"/>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rot="6447899">
            <a:off x="3643841" y="2365662"/>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rot="6447899">
            <a:off x="3931873" y="2581686"/>
            <a:ext cx="720080" cy="720080"/>
          </a:xfrm>
          <a:prstGeom prst="ellipse">
            <a:avLst/>
          </a:prstGeom>
          <a:solidFill>
            <a:srgbClr val="33CC33"/>
          </a:solidFill>
          <a:ln>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rot="6447899">
            <a:off x="4507937" y="2365996"/>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4" name="Straight Connector 13"/>
          <p:cNvCxnSpPr/>
          <p:nvPr/>
        </p:nvCxnSpPr>
        <p:spPr>
          <a:xfrm flipV="1">
            <a:off x="1970209" y="2142237"/>
            <a:ext cx="540032" cy="319937"/>
          </a:xfrm>
          <a:prstGeom prst="line">
            <a:avLst/>
          </a:prstGeom>
          <a:ln w="34925">
            <a:prstDash val="sys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3138310" y="2142237"/>
            <a:ext cx="526927" cy="288032"/>
          </a:xfrm>
          <a:prstGeom prst="line">
            <a:avLst/>
          </a:prstGeom>
          <a:ln w="34925">
            <a:prstDash val="sys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flipH="1">
            <a:off x="704584" y="3768547"/>
            <a:ext cx="866648" cy="1077218"/>
          </a:xfrm>
          <a:prstGeom prst="rect">
            <a:avLst/>
          </a:prstGeom>
          <a:noFill/>
        </p:spPr>
        <p:txBody>
          <a:bodyPr wrap="square" rtlCol="0">
            <a:spAutoFit/>
          </a:bodyPr>
          <a:lstStyle/>
          <a:p>
            <a:r>
              <a:rPr lang="el-GR" sz="3200" dirty="0">
                <a:solidFill>
                  <a:srgbClr val="FF0000"/>
                </a:solidFill>
              </a:rPr>
              <a:t>δ</a:t>
            </a:r>
            <a:r>
              <a:rPr lang="en-GB" sz="3200" dirty="0">
                <a:solidFill>
                  <a:srgbClr val="FF0000"/>
                </a:solidFill>
              </a:rPr>
              <a:t>+</a:t>
            </a:r>
          </a:p>
          <a:p>
            <a:r>
              <a:rPr lang="en-GB" sz="3200" dirty="0">
                <a:solidFill>
                  <a:srgbClr val="7030A0"/>
                </a:solidFill>
              </a:rPr>
              <a:t>H</a:t>
            </a:r>
          </a:p>
        </p:txBody>
      </p:sp>
      <p:sp>
        <p:nvSpPr>
          <p:cNvPr id="13" name="Rectangle 12"/>
          <p:cNvSpPr/>
          <p:nvPr/>
        </p:nvSpPr>
        <p:spPr>
          <a:xfrm>
            <a:off x="652159" y="5343778"/>
            <a:ext cx="967064" cy="1077218"/>
          </a:xfrm>
          <a:prstGeom prst="rect">
            <a:avLst/>
          </a:prstGeom>
        </p:spPr>
        <p:txBody>
          <a:bodyPr wrap="square">
            <a:spAutoFit/>
          </a:bodyPr>
          <a:lstStyle/>
          <a:p>
            <a:r>
              <a:rPr lang="en-GB" sz="3200" dirty="0">
                <a:solidFill>
                  <a:srgbClr val="7030A0"/>
                </a:solidFill>
              </a:rPr>
              <a:t>H</a:t>
            </a:r>
          </a:p>
          <a:p>
            <a:r>
              <a:rPr lang="el-GR" sz="3200" dirty="0">
                <a:solidFill>
                  <a:srgbClr val="FF0000"/>
                </a:solidFill>
              </a:rPr>
              <a:t>δ</a:t>
            </a:r>
            <a:r>
              <a:rPr lang="en-GB" sz="3200" dirty="0">
                <a:solidFill>
                  <a:srgbClr val="FF0000"/>
                </a:solidFill>
              </a:rPr>
              <a:t>+</a:t>
            </a:r>
            <a:endParaRPr lang="en-GB" sz="3200" dirty="0"/>
          </a:p>
        </p:txBody>
      </p:sp>
      <p:sp>
        <p:nvSpPr>
          <p:cNvPr id="15" name="Rectangle 14"/>
          <p:cNvSpPr/>
          <p:nvPr/>
        </p:nvSpPr>
        <p:spPr>
          <a:xfrm>
            <a:off x="5458511" y="5343778"/>
            <a:ext cx="924159" cy="1077218"/>
          </a:xfrm>
          <a:prstGeom prst="rect">
            <a:avLst/>
          </a:prstGeom>
        </p:spPr>
        <p:txBody>
          <a:bodyPr wrap="square">
            <a:spAutoFit/>
          </a:bodyPr>
          <a:lstStyle/>
          <a:p>
            <a:r>
              <a:rPr lang="en-GB" sz="3200" dirty="0">
                <a:solidFill>
                  <a:srgbClr val="7030A0"/>
                </a:solidFill>
              </a:rPr>
              <a:t>H</a:t>
            </a:r>
          </a:p>
          <a:p>
            <a:r>
              <a:rPr lang="el-GR" sz="3200" dirty="0">
                <a:solidFill>
                  <a:srgbClr val="FF0000"/>
                </a:solidFill>
              </a:rPr>
              <a:t>δ</a:t>
            </a:r>
            <a:r>
              <a:rPr lang="en-GB" sz="3200" dirty="0">
                <a:solidFill>
                  <a:srgbClr val="FF0000"/>
                </a:solidFill>
              </a:rPr>
              <a:t>+</a:t>
            </a:r>
            <a:endParaRPr lang="en-GB" sz="3200" dirty="0"/>
          </a:p>
        </p:txBody>
      </p:sp>
      <p:sp>
        <p:nvSpPr>
          <p:cNvPr id="19" name="Rectangle 18"/>
          <p:cNvSpPr/>
          <p:nvPr/>
        </p:nvSpPr>
        <p:spPr>
          <a:xfrm>
            <a:off x="1703079" y="4318051"/>
            <a:ext cx="789213" cy="1077218"/>
          </a:xfrm>
          <a:prstGeom prst="rect">
            <a:avLst/>
          </a:prstGeom>
        </p:spPr>
        <p:txBody>
          <a:bodyPr wrap="square">
            <a:spAutoFit/>
          </a:bodyPr>
          <a:lstStyle/>
          <a:p>
            <a:r>
              <a:rPr lang="el-GR" sz="3200" dirty="0">
                <a:solidFill>
                  <a:srgbClr val="FF0000"/>
                </a:solidFill>
              </a:rPr>
              <a:t>δ</a:t>
            </a:r>
            <a:r>
              <a:rPr lang="en-GB" sz="3200" dirty="0">
                <a:solidFill>
                  <a:srgbClr val="0070C0"/>
                </a:solidFill>
              </a:rPr>
              <a:t>-</a:t>
            </a:r>
            <a:r>
              <a:rPr lang="en-GB" sz="3200" dirty="0">
                <a:solidFill>
                  <a:srgbClr val="00B050"/>
                </a:solidFill>
              </a:rPr>
              <a:t>O</a:t>
            </a:r>
          </a:p>
        </p:txBody>
      </p:sp>
      <p:sp>
        <p:nvSpPr>
          <p:cNvPr id="21" name="TextBox 20"/>
          <p:cNvSpPr txBox="1"/>
          <p:nvPr/>
        </p:nvSpPr>
        <p:spPr>
          <a:xfrm flipH="1">
            <a:off x="3204929" y="4307156"/>
            <a:ext cx="866648" cy="1077218"/>
          </a:xfrm>
          <a:prstGeom prst="rect">
            <a:avLst/>
          </a:prstGeom>
          <a:noFill/>
        </p:spPr>
        <p:txBody>
          <a:bodyPr wrap="square" rtlCol="0">
            <a:spAutoFit/>
          </a:bodyPr>
          <a:lstStyle/>
          <a:p>
            <a:r>
              <a:rPr lang="el-GR" sz="3200" dirty="0">
                <a:solidFill>
                  <a:srgbClr val="FF0000"/>
                </a:solidFill>
              </a:rPr>
              <a:t>δ</a:t>
            </a:r>
            <a:r>
              <a:rPr lang="en-GB" sz="3200" dirty="0">
                <a:solidFill>
                  <a:srgbClr val="FF0000"/>
                </a:solidFill>
              </a:rPr>
              <a:t>+</a:t>
            </a:r>
          </a:p>
          <a:p>
            <a:r>
              <a:rPr lang="en-GB" sz="3200" dirty="0">
                <a:solidFill>
                  <a:srgbClr val="7030A0"/>
                </a:solidFill>
              </a:rPr>
              <a:t>H</a:t>
            </a:r>
          </a:p>
        </p:txBody>
      </p:sp>
      <p:sp>
        <p:nvSpPr>
          <p:cNvPr id="22" name="Rectangle 21"/>
          <p:cNvSpPr/>
          <p:nvPr/>
        </p:nvSpPr>
        <p:spPr>
          <a:xfrm>
            <a:off x="4423123" y="4307156"/>
            <a:ext cx="789213" cy="1077218"/>
          </a:xfrm>
          <a:prstGeom prst="rect">
            <a:avLst/>
          </a:prstGeom>
        </p:spPr>
        <p:txBody>
          <a:bodyPr wrap="square">
            <a:spAutoFit/>
          </a:bodyPr>
          <a:lstStyle/>
          <a:p>
            <a:r>
              <a:rPr lang="el-GR" sz="3200" dirty="0">
                <a:solidFill>
                  <a:srgbClr val="FF0000"/>
                </a:solidFill>
              </a:rPr>
              <a:t>δ</a:t>
            </a:r>
            <a:r>
              <a:rPr lang="en-GB" sz="3200" dirty="0">
                <a:solidFill>
                  <a:srgbClr val="0070C0"/>
                </a:solidFill>
              </a:rPr>
              <a:t>-</a:t>
            </a:r>
            <a:r>
              <a:rPr lang="en-GB" sz="3200" dirty="0">
                <a:solidFill>
                  <a:srgbClr val="00B050"/>
                </a:solidFill>
              </a:rPr>
              <a:t>O</a:t>
            </a:r>
          </a:p>
        </p:txBody>
      </p:sp>
      <p:cxnSp>
        <p:nvCxnSpPr>
          <p:cNvPr id="23" name="Straight Connector 22"/>
          <p:cNvCxnSpPr/>
          <p:nvPr/>
        </p:nvCxnSpPr>
        <p:spPr>
          <a:xfrm>
            <a:off x="1106541" y="4579572"/>
            <a:ext cx="598331" cy="41963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V="1">
            <a:off x="1070116" y="5252635"/>
            <a:ext cx="629104" cy="37632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3654187" y="5086595"/>
            <a:ext cx="750405" cy="52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877278" y="5195477"/>
            <a:ext cx="598331" cy="41963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2139853" y="5090083"/>
            <a:ext cx="1111589" cy="0"/>
          </a:xfrm>
          <a:prstGeom prst="line">
            <a:avLst/>
          </a:prstGeom>
          <a:ln w="50800">
            <a:prstDash val="sysDot"/>
          </a:ln>
        </p:spPr>
        <p:style>
          <a:lnRef idx="1">
            <a:schemeClr val="accent1"/>
          </a:lnRef>
          <a:fillRef idx="0">
            <a:schemeClr val="accent1"/>
          </a:fillRef>
          <a:effectRef idx="0">
            <a:schemeClr val="accent1"/>
          </a:effectRef>
          <a:fontRef idx="minor">
            <a:schemeClr val="tx1"/>
          </a:fontRef>
        </p:style>
      </p:cxnSp>
      <p:sp>
        <p:nvSpPr>
          <p:cNvPr id="49" name="Oval 48"/>
          <p:cNvSpPr/>
          <p:nvPr/>
        </p:nvSpPr>
        <p:spPr>
          <a:xfrm>
            <a:off x="6521358" y="2047666"/>
            <a:ext cx="1260000" cy="126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Oval 49"/>
          <p:cNvSpPr/>
          <p:nvPr/>
        </p:nvSpPr>
        <p:spPr>
          <a:xfrm>
            <a:off x="6701358" y="2230466"/>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Oval 50"/>
          <p:cNvSpPr/>
          <p:nvPr/>
        </p:nvSpPr>
        <p:spPr>
          <a:xfrm>
            <a:off x="6929204" y="2446466"/>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p:cNvSpPr txBox="1"/>
          <p:nvPr/>
        </p:nvSpPr>
        <p:spPr>
          <a:xfrm>
            <a:off x="6975530" y="2413377"/>
            <a:ext cx="577263" cy="523220"/>
          </a:xfrm>
          <a:prstGeom prst="rect">
            <a:avLst/>
          </a:prstGeom>
          <a:noFill/>
        </p:spPr>
        <p:txBody>
          <a:bodyPr wrap="square" rtlCol="0">
            <a:spAutoFit/>
          </a:bodyPr>
          <a:lstStyle/>
          <a:p>
            <a:r>
              <a:rPr lang="en-GB" sz="1400" b="1" dirty="0">
                <a:solidFill>
                  <a:srgbClr val="FF0000"/>
                </a:solidFill>
              </a:rPr>
              <a:t>8P</a:t>
            </a:r>
          </a:p>
          <a:p>
            <a:r>
              <a:rPr lang="en-GB" sz="1400" b="1" dirty="0">
                <a:solidFill>
                  <a:srgbClr val="00B050"/>
                </a:solidFill>
              </a:rPr>
              <a:t>8N</a:t>
            </a:r>
          </a:p>
        </p:txBody>
      </p:sp>
      <p:sp>
        <p:nvSpPr>
          <p:cNvPr id="53" name="Oval 52"/>
          <p:cNvSpPr/>
          <p:nvPr/>
        </p:nvSpPr>
        <p:spPr>
          <a:xfrm>
            <a:off x="7090790" y="1980269"/>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Oval 53"/>
          <p:cNvSpPr/>
          <p:nvPr/>
        </p:nvSpPr>
        <p:spPr>
          <a:xfrm>
            <a:off x="7090790" y="3262056"/>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Oval 54"/>
          <p:cNvSpPr/>
          <p:nvPr/>
        </p:nvSpPr>
        <p:spPr>
          <a:xfrm>
            <a:off x="7729519" y="2628993"/>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Oval 55"/>
          <p:cNvSpPr/>
          <p:nvPr/>
        </p:nvSpPr>
        <p:spPr>
          <a:xfrm>
            <a:off x="6465197" y="2623666"/>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Oval 56"/>
          <p:cNvSpPr/>
          <p:nvPr/>
        </p:nvSpPr>
        <p:spPr>
          <a:xfrm>
            <a:off x="6765299" y="2329000"/>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Oval 57"/>
          <p:cNvSpPr/>
          <p:nvPr/>
        </p:nvSpPr>
        <p:spPr>
          <a:xfrm>
            <a:off x="7433204" y="2926871"/>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Oval 58"/>
          <p:cNvSpPr/>
          <p:nvPr/>
        </p:nvSpPr>
        <p:spPr>
          <a:xfrm>
            <a:off x="5884297" y="1530269"/>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Oval 59"/>
          <p:cNvSpPr/>
          <p:nvPr/>
        </p:nvSpPr>
        <p:spPr>
          <a:xfrm>
            <a:off x="6112143" y="1746269"/>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1" name="TextBox 60"/>
          <p:cNvSpPr txBox="1"/>
          <p:nvPr/>
        </p:nvSpPr>
        <p:spPr>
          <a:xfrm>
            <a:off x="6174318" y="1715859"/>
            <a:ext cx="495825" cy="523220"/>
          </a:xfrm>
          <a:prstGeom prst="rect">
            <a:avLst/>
          </a:prstGeom>
          <a:noFill/>
        </p:spPr>
        <p:txBody>
          <a:bodyPr wrap="square" rtlCol="0">
            <a:spAutoFit/>
          </a:bodyPr>
          <a:lstStyle/>
          <a:p>
            <a:r>
              <a:rPr lang="en-GB" sz="1400" b="1" dirty="0">
                <a:solidFill>
                  <a:srgbClr val="FF0000"/>
                </a:solidFill>
              </a:rPr>
              <a:t>1P</a:t>
            </a:r>
          </a:p>
          <a:p>
            <a:r>
              <a:rPr lang="en-GB" sz="1400" b="1" dirty="0">
                <a:solidFill>
                  <a:srgbClr val="00B050"/>
                </a:solidFill>
              </a:rPr>
              <a:t>1N</a:t>
            </a:r>
          </a:p>
        </p:txBody>
      </p:sp>
      <p:sp>
        <p:nvSpPr>
          <p:cNvPr id="62" name="Oval 61"/>
          <p:cNvSpPr/>
          <p:nvPr/>
        </p:nvSpPr>
        <p:spPr>
          <a:xfrm>
            <a:off x="6616143" y="2226674"/>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3" name="Oval 62"/>
          <p:cNvSpPr/>
          <p:nvPr/>
        </p:nvSpPr>
        <p:spPr>
          <a:xfrm>
            <a:off x="7523890" y="1530269"/>
            <a:ext cx="900000" cy="9000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Oval 63"/>
          <p:cNvSpPr/>
          <p:nvPr/>
        </p:nvSpPr>
        <p:spPr>
          <a:xfrm>
            <a:off x="7751736" y="1746269"/>
            <a:ext cx="468000" cy="468000"/>
          </a:xfrm>
          <a:prstGeom prst="ellipse">
            <a:avLst/>
          </a:prstGeom>
          <a:solidFill>
            <a:schemeClr val="bg2">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TextBox 64"/>
          <p:cNvSpPr txBox="1"/>
          <p:nvPr/>
        </p:nvSpPr>
        <p:spPr>
          <a:xfrm>
            <a:off x="7813911" y="1715859"/>
            <a:ext cx="495825" cy="523220"/>
          </a:xfrm>
          <a:prstGeom prst="rect">
            <a:avLst/>
          </a:prstGeom>
          <a:noFill/>
        </p:spPr>
        <p:txBody>
          <a:bodyPr wrap="square" rtlCol="0">
            <a:spAutoFit/>
          </a:bodyPr>
          <a:lstStyle/>
          <a:p>
            <a:r>
              <a:rPr lang="en-GB" sz="1400" b="1" dirty="0">
                <a:solidFill>
                  <a:srgbClr val="FF0000"/>
                </a:solidFill>
              </a:rPr>
              <a:t>1P</a:t>
            </a:r>
          </a:p>
          <a:p>
            <a:r>
              <a:rPr lang="en-GB" sz="1400" b="1" dirty="0">
                <a:solidFill>
                  <a:srgbClr val="00B050"/>
                </a:solidFill>
              </a:rPr>
              <a:t>1N</a:t>
            </a:r>
          </a:p>
        </p:txBody>
      </p:sp>
      <p:sp>
        <p:nvSpPr>
          <p:cNvPr id="66" name="Oval 65"/>
          <p:cNvSpPr/>
          <p:nvPr/>
        </p:nvSpPr>
        <p:spPr>
          <a:xfrm>
            <a:off x="7582576" y="2214269"/>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Oval 68"/>
          <p:cNvSpPr/>
          <p:nvPr/>
        </p:nvSpPr>
        <p:spPr>
          <a:xfrm>
            <a:off x="6662085" y="3063750"/>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Oval 71"/>
          <p:cNvSpPr/>
          <p:nvPr/>
        </p:nvSpPr>
        <p:spPr>
          <a:xfrm>
            <a:off x="7572490" y="3045521"/>
            <a:ext cx="108000" cy="108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Oval 72"/>
          <p:cNvSpPr/>
          <p:nvPr/>
        </p:nvSpPr>
        <p:spPr>
          <a:xfrm>
            <a:off x="3409463" y="1946400"/>
            <a:ext cx="1800000" cy="1800000"/>
          </a:xfrm>
          <a:prstGeom prst="ellipse">
            <a:avLst/>
          </a:prstGeom>
          <a:noFill/>
          <a:ln w="19050">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5" name="Straight Arrow Connector 74"/>
          <p:cNvCxnSpPr/>
          <p:nvPr/>
        </p:nvCxnSpPr>
        <p:spPr>
          <a:xfrm flipV="1">
            <a:off x="5325358" y="2681965"/>
            <a:ext cx="916889" cy="222734"/>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77" name="Oval 76"/>
          <p:cNvSpPr/>
          <p:nvPr/>
        </p:nvSpPr>
        <p:spPr>
          <a:xfrm rot="6447899">
            <a:off x="6138889" y="4723108"/>
            <a:ext cx="432048" cy="432048"/>
          </a:xfrm>
          <a:prstGeom prst="ellipse">
            <a:avLst/>
          </a:prstGeom>
          <a:solidFill>
            <a:srgbClr val="7030A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Oval 77"/>
          <p:cNvSpPr/>
          <p:nvPr/>
        </p:nvSpPr>
        <p:spPr>
          <a:xfrm rot="6447899">
            <a:off x="5994874" y="3734929"/>
            <a:ext cx="720080" cy="720080"/>
          </a:xfrm>
          <a:prstGeom prst="ellipse">
            <a:avLst/>
          </a:prstGeom>
          <a:solidFill>
            <a:srgbClr val="33CC33"/>
          </a:solidFill>
          <a:ln>
            <a:solidFill>
              <a:schemeClr val="tx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TextBox 75"/>
          <p:cNvSpPr txBox="1"/>
          <p:nvPr/>
        </p:nvSpPr>
        <p:spPr>
          <a:xfrm>
            <a:off x="6910060" y="3833359"/>
            <a:ext cx="1638917" cy="523220"/>
          </a:xfrm>
          <a:prstGeom prst="rect">
            <a:avLst/>
          </a:prstGeom>
          <a:noFill/>
        </p:spPr>
        <p:txBody>
          <a:bodyPr wrap="square" rtlCol="0">
            <a:spAutoFit/>
          </a:bodyPr>
          <a:lstStyle/>
          <a:p>
            <a:r>
              <a:rPr lang="en-GB" sz="2800" b="1" dirty="0">
                <a:solidFill>
                  <a:srgbClr val="00CC00"/>
                </a:solidFill>
              </a:rPr>
              <a:t>Oxygen</a:t>
            </a:r>
          </a:p>
        </p:txBody>
      </p:sp>
      <p:sp>
        <p:nvSpPr>
          <p:cNvPr id="80" name="TextBox 79"/>
          <p:cNvSpPr txBox="1"/>
          <p:nvPr/>
        </p:nvSpPr>
        <p:spPr>
          <a:xfrm>
            <a:off x="1619223" y="5702148"/>
            <a:ext cx="2280688" cy="461665"/>
          </a:xfrm>
          <a:prstGeom prst="rect">
            <a:avLst/>
          </a:prstGeom>
          <a:noFill/>
        </p:spPr>
        <p:txBody>
          <a:bodyPr wrap="square" rtlCol="0">
            <a:spAutoFit/>
          </a:bodyPr>
          <a:lstStyle/>
          <a:p>
            <a:r>
              <a:rPr lang="en-GB" sz="2400" b="1" dirty="0">
                <a:solidFill>
                  <a:srgbClr val="CC00FF"/>
                </a:solidFill>
              </a:rPr>
              <a:t>Hydrogen Bond</a:t>
            </a:r>
          </a:p>
        </p:txBody>
      </p:sp>
      <p:sp>
        <p:nvSpPr>
          <p:cNvPr id="81" name="TextBox 80"/>
          <p:cNvSpPr txBox="1"/>
          <p:nvPr/>
        </p:nvSpPr>
        <p:spPr>
          <a:xfrm>
            <a:off x="6975530" y="4668232"/>
            <a:ext cx="1638917" cy="523220"/>
          </a:xfrm>
          <a:prstGeom prst="rect">
            <a:avLst/>
          </a:prstGeom>
          <a:noFill/>
        </p:spPr>
        <p:txBody>
          <a:bodyPr wrap="square" rtlCol="0">
            <a:spAutoFit/>
          </a:bodyPr>
          <a:lstStyle/>
          <a:p>
            <a:r>
              <a:rPr lang="en-GB" sz="2800" b="1" dirty="0">
                <a:solidFill>
                  <a:srgbClr val="CC00FF"/>
                </a:solidFill>
              </a:rPr>
              <a:t>Hydrogen</a:t>
            </a:r>
          </a:p>
        </p:txBody>
      </p:sp>
      <p:cxnSp>
        <p:nvCxnSpPr>
          <p:cNvPr id="82" name="Straight Arrow Connector 81"/>
          <p:cNvCxnSpPr/>
          <p:nvPr/>
        </p:nvCxnSpPr>
        <p:spPr>
          <a:xfrm flipH="1" flipV="1">
            <a:off x="2723551" y="5210032"/>
            <a:ext cx="1" cy="537134"/>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639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p:cNvSpPr/>
          <p:nvPr/>
        </p:nvSpPr>
        <p:spPr>
          <a:xfrm>
            <a:off x="842584" y="1574022"/>
            <a:ext cx="2160000" cy="2160000"/>
          </a:xfrm>
          <a:prstGeom prst="ellipse">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Oval 3"/>
          <p:cNvSpPr/>
          <p:nvPr/>
        </p:nvSpPr>
        <p:spPr>
          <a:xfrm>
            <a:off x="1472584" y="2204022"/>
            <a:ext cx="900000" cy="900000"/>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a:effectLst>
            <a:glow rad="127000">
              <a:srgbClr val="FF0000"/>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TextBox 4"/>
          <p:cNvSpPr txBox="1"/>
          <p:nvPr/>
        </p:nvSpPr>
        <p:spPr>
          <a:xfrm flipH="1">
            <a:off x="1675257" y="2112074"/>
            <a:ext cx="499355" cy="523220"/>
          </a:xfrm>
          <a:prstGeom prst="rect">
            <a:avLst/>
          </a:prstGeom>
          <a:noFill/>
        </p:spPr>
        <p:txBody>
          <a:bodyPr wrap="square" rtlCol="0">
            <a:spAutoFit/>
          </a:bodyPr>
          <a:lstStyle/>
          <a:p>
            <a:r>
              <a:rPr lang="en-GB" sz="2800" b="1" dirty="0"/>
              <a:t>+</a:t>
            </a:r>
          </a:p>
        </p:txBody>
      </p:sp>
      <p:sp>
        <p:nvSpPr>
          <p:cNvPr id="7" name="TextBox 6"/>
          <p:cNvSpPr txBox="1"/>
          <p:nvPr/>
        </p:nvSpPr>
        <p:spPr>
          <a:xfrm flipH="1">
            <a:off x="1976640" y="2356452"/>
            <a:ext cx="432048" cy="523220"/>
          </a:xfrm>
          <a:prstGeom prst="rect">
            <a:avLst/>
          </a:prstGeom>
          <a:noFill/>
        </p:spPr>
        <p:txBody>
          <a:bodyPr wrap="square" rtlCol="0">
            <a:spAutoFit/>
          </a:bodyPr>
          <a:lstStyle/>
          <a:p>
            <a:r>
              <a:rPr lang="en-GB" sz="2800" b="1" dirty="0"/>
              <a:t>+</a:t>
            </a:r>
          </a:p>
        </p:txBody>
      </p:sp>
      <p:sp>
        <p:nvSpPr>
          <p:cNvPr id="8" name="TextBox 7"/>
          <p:cNvSpPr txBox="1"/>
          <p:nvPr/>
        </p:nvSpPr>
        <p:spPr>
          <a:xfrm flipH="1">
            <a:off x="1508488" y="2373684"/>
            <a:ext cx="432048" cy="523220"/>
          </a:xfrm>
          <a:prstGeom prst="rect">
            <a:avLst/>
          </a:prstGeom>
          <a:noFill/>
        </p:spPr>
        <p:txBody>
          <a:bodyPr wrap="square" rtlCol="0">
            <a:spAutoFit/>
          </a:bodyPr>
          <a:lstStyle/>
          <a:p>
            <a:r>
              <a:rPr lang="en-GB" sz="2800" b="1" dirty="0"/>
              <a:t>+</a:t>
            </a:r>
          </a:p>
        </p:txBody>
      </p:sp>
      <p:sp>
        <p:nvSpPr>
          <p:cNvPr id="9" name="TextBox 8"/>
          <p:cNvSpPr txBox="1"/>
          <p:nvPr/>
        </p:nvSpPr>
        <p:spPr>
          <a:xfrm flipH="1">
            <a:off x="1742564" y="2618062"/>
            <a:ext cx="432048" cy="523220"/>
          </a:xfrm>
          <a:prstGeom prst="rect">
            <a:avLst/>
          </a:prstGeom>
          <a:noFill/>
        </p:spPr>
        <p:txBody>
          <a:bodyPr wrap="square" rtlCol="0">
            <a:spAutoFit/>
          </a:bodyPr>
          <a:lstStyle/>
          <a:p>
            <a:r>
              <a:rPr lang="en-GB" sz="2800" b="1" dirty="0"/>
              <a:t>+</a:t>
            </a:r>
          </a:p>
        </p:txBody>
      </p:sp>
      <p:sp>
        <p:nvSpPr>
          <p:cNvPr id="10" name="Title 9"/>
          <p:cNvSpPr>
            <a:spLocks noGrp="1"/>
          </p:cNvSpPr>
          <p:nvPr>
            <p:ph type="title"/>
          </p:nvPr>
        </p:nvSpPr>
        <p:spPr/>
        <p:txBody>
          <a:bodyPr/>
          <a:lstStyle/>
          <a:p>
            <a:r>
              <a:rPr lang="en-GB" dirty="0"/>
              <a:t>Secondary Bonds: Van der Waal’s Bond</a:t>
            </a:r>
          </a:p>
        </p:txBody>
      </p:sp>
      <p:sp>
        <p:nvSpPr>
          <p:cNvPr id="12" name="Oval 11"/>
          <p:cNvSpPr/>
          <p:nvPr/>
        </p:nvSpPr>
        <p:spPr>
          <a:xfrm>
            <a:off x="2408688" y="201485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3" name="Oval 12"/>
          <p:cNvSpPr/>
          <p:nvPr/>
        </p:nvSpPr>
        <p:spPr>
          <a:xfrm>
            <a:off x="1117907" y="220402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4" name="Oval 13"/>
          <p:cNvSpPr/>
          <p:nvPr/>
        </p:nvSpPr>
        <p:spPr>
          <a:xfrm>
            <a:off x="1305770" y="309845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5" name="Oval 14"/>
          <p:cNvSpPr/>
          <p:nvPr/>
        </p:nvSpPr>
        <p:spPr>
          <a:xfrm>
            <a:off x="2497656" y="291757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6" name="Oval 15"/>
          <p:cNvSpPr/>
          <p:nvPr/>
        </p:nvSpPr>
        <p:spPr>
          <a:xfrm>
            <a:off x="4383785" y="1574022"/>
            <a:ext cx="2160000" cy="2160000"/>
          </a:xfrm>
          <a:prstGeom prst="ellipse">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5013785" y="2204022"/>
            <a:ext cx="900000" cy="900000"/>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a:effectLst>
            <a:glow rad="127000">
              <a:srgbClr val="FF0000"/>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8" name="TextBox 17"/>
          <p:cNvSpPr txBox="1"/>
          <p:nvPr/>
        </p:nvSpPr>
        <p:spPr>
          <a:xfrm flipH="1">
            <a:off x="5216458" y="2112074"/>
            <a:ext cx="499355" cy="523220"/>
          </a:xfrm>
          <a:prstGeom prst="rect">
            <a:avLst/>
          </a:prstGeom>
          <a:noFill/>
        </p:spPr>
        <p:txBody>
          <a:bodyPr wrap="square" rtlCol="0">
            <a:spAutoFit/>
          </a:bodyPr>
          <a:lstStyle/>
          <a:p>
            <a:r>
              <a:rPr lang="en-GB" sz="2800" b="1" dirty="0"/>
              <a:t>+</a:t>
            </a:r>
          </a:p>
        </p:txBody>
      </p:sp>
      <p:sp>
        <p:nvSpPr>
          <p:cNvPr id="19" name="TextBox 18"/>
          <p:cNvSpPr txBox="1"/>
          <p:nvPr/>
        </p:nvSpPr>
        <p:spPr>
          <a:xfrm flipH="1">
            <a:off x="5517841" y="2356452"/>
            <a:ext cx="432048" cy="523220"/>
          </a:xfrm>
          <a:prstGeom prst="rect">
            <a:avLst/>
          </a:prstGeom>
          <a:noFill/>
        </p:spPr>
        <p:txBody>
          <a:bodyPr wrap="square" rtlCol="0">
            <a:spAutoFit/>
          </a:bodyPr>
          <a:lstStyle/>
          <a:p>
            <a:r>
              <a:rPr lang="en-GB" sz="2800" b="1" dirty="0"/>
              <a:t>+</a:t>
            </a:r>
          </a:p>
        </p:txBody>
      </p:sp>
      <p:sp>
        <p:nvSpPr>
          <p:cNvPr id="20" name="TextBox 19"/>
          <p:cNvSpPr txBox="1"/>
          <p:nvPr/>
        </p:nvSpPr>
        <p:spPr>
          <a:xfrm flipH="1">
            <a:off x="5049689" y="2373684"/>
            <a:ext cx="432048" cy="523220"/>
          </a:xfrm>
          <a:prstGeom prst="rect">
            <a:avLst/>
          </a:prstGeom>
          <a:noFill/>
        </p:spPr>
        <p:txBody>
          <a:bodyPr wrap="square" rtlCol="0">
            <a:spAutoFit/>
          </a:bodyPr>
          <a:lstStyle/>
          <a:p>
            <a:r>
              <a:rPr lang="en-GB" sz="2800" b="1" dirty="0"/>
              <a:t>+</a:t>
            </a:r>
          </a:p>
        </p:txBody>
      </p:sp>
      <p:sp>
        <p:nvSpPr>
          <p:cNvPr id="21" name="TextBox 20"/>
          <p:cNvSpPr txBox="1"/>
          <p:nvPr/>
        </p:nvSpPr>
        <p:spPr>
          <a:xfrm flipH="1">
            <a:off x="5283765" y="2618062"/>
            <a:ext cx="432048" cy="523220"/>
          </a:xfrm>
          <a:prstGeom prst="rect">
            <a:avLst/>
          </a:prstGeom>
          <a:noFill/>
        </p:spPr>
        <p:txBody>
          <a:bodyPr wrap="square" rtlCol="0">
            <a:spAutoFit/>
          </a:bodyPr>
          <a:lstStyle/>
          <a:p>
            <a:r>
              <a:rPr lang="en-GB" sz="2800" b="1" dirty="0"/>
              <a:t>+</a:t>
            </a:r>
          </a:p>
        </p:txBody>
      </p:sp>
      <p:sp>
        <p:nvSpPr>
          <p:cNvPr id="22" name="Oval 21"/>
          <p:cNvSpPr/>
          <p:nvPr/>
        </p:nvSpPr>
        <p:spPr>
          <a:xfrm>
            <a:off x="5949889" y="201485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3" name="Oval 22"/>
          <p:cNvSpPr/>
          <p:nvPr/>
        </p:nvSpPr>
        <p:spPr>
          <a:xfrm>
            <a:off x="4659108" y="2204022"/>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4" name="Oval 23"/>
          <p:cNvSpPr/>
          <p:nvPr/>
        </p:nvSpPr>
        <p:spPr>
          <a:xfrm>
            <a:off x="4846971" y="3098458"/>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5" name="Oval 24"/>
          <p:cNvSpPr/>
          <p:nvPr/>
        </p:nvSpPr>
        <p:spPr>
          <a:xfrm>
            <a:off x="6038857" y="291757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6" name="Oval 25"/>
          <p:cNvSpPr/>
          <p:nvPr/>
        </p:nvSpPr>
        <p:spPr>
          <a:xfrm>
            <a:off x="500536" y="4240457"/>
            <a:ext cx="2880000" cy="1944000"/>
          </a:xfrm>
          <a:prstGeom prst="ellipse">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Oval 26"/>
          <p:cNvSpPr/>
          <p:nvPr/>
        </p:nvSpPr>
        <p:spPr>
          <a:xfrm>
            <a:off x="1113126" y="4762457"/>
            <a:ext cx="900000" cy="900000"/>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a:effectLst>
            <a:glow rad="127000">
              <a:srgbClr val="FF0000"/>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28" name="TextBox 27"/>
          <p:cNvSpPr txBox="1"/>
          <p:nvPr/>
        </p:nvSpPr>
        <p:spPr>
          <a:xfrm flipH="1">
            <a:off x="1315799" y="4670509"/>
            <a:ext cx="499355" cy="523220"/>
          </a:xfrm>
          <a:prstGeom prst="rect">
            <a:avLst/>
          </a:prstGeom>
          <a:noFill/>
        </p:spPr>
        <p:txBody>
          <a:bodyPr wrap="square" rtlCol="0">
            <a:spAutoFit/>
          </a:bodyPr>
          <a:lstStyle/>
          <a:p>
            <a:r>
              <a:rPr lang="en-GB" sz="2800" b="1" dirty="0"/>
              <a:t>+</a:t>
            </a:r>
          </a:p>
        </p:txBody>
      </p:sp>
      <p:sp>
        <p:nvSpPr>
          <p:cNvPr id="29" name="TextBox 28"/>
          <p:cNvSpPr txBox="1"/>
          <p:nvPr/>
        </p:nvSpPr>
        <p:spPr>
          <a:xfrm flipH="1">
            <a:off x="1617182" y="4914887"/>
            <a:ext cx="432048" cy="523220"/>
          </a:xfrm>
          <a:prstGeom prst="rect">
            <a:avLst/>
          </a:prstGeom>
          <a:noFill/>
        </p:spPr>
        <p:txBody>
          <a:bodyPr wrap="square" rtlCol="0">
            <a:spAutoFit/>
          </a:bodyPr>
          <a:lstStyle/>
          <a:p>
            <a:r>
              <a:rPr lang="en-GB" sz="2800" b="1" dirty="0"/>
              <a:t>+</a:t>
            </a:r>
          </a:p>
        </p:txBody>
      </p:sp>
      <p:sp>
        <p:nvSpPr>
          <p:cNvPr id="30" name="TextBox 29"/>
          <p:cNvSpPr txBox="1"/>
          <p:nvPr/>
        </p:nvSpPr>
        <p:spPr>
          <a:xfrm flipH="1">
            <a:off x="1149030" y="4932119"/>
            <a:ext cx="432048" cy="523220"/>
          </a:xfrm>
          <a:prstGeom prst="rect">
            <a:avLst/>
          </a:prstGeom>
          <a:noFill/>
        </p:spPr>
        <p:txBody>
          <a:bodyPr wrap="square" rtlCol="0">
            <a:spAutoFit/>
          </a:bodyPr>
          <a:lstStyle/>
          <a:p>
            <a:r>
              <a:rPr lang="en-GB" sz="2800" b="1" dirty="0"/>
              <a:t>+</a:t>
            </a:r>
          </a:p>
        </p:txBody>
      </p:sp>
      <p:sp>
        <p:nvSpPr>
          <p:cNvPr id="31" name="TextBox 30"/>
          <p:cNvSpPr txBox="1"/>
          <p:nvPr/>
        </p:nvSpPr>
        <p:spPr>
          <a:xfrm flipH="1">
            <a:off x="1383106" y="5176497"/>
            <a:ext cx="432048" cy="523220"/>
          </a:xfrm>
          <a:prstGeom prst="rect">
            <a:avLst/>
          </a:prstGeom>
          <a:noFill/>
        </p:spPr>
        <p:txBody>
          <a:bodyPr wrap="square" rtlCol="0">
            <a:spAutoFit/>
          </a:bodyPr>
          <a:lstStyle/>
          <a:p>
            <a:r>
              <a:rPr lang="en-GB" sz="2800" b="1" dirty="0"/>
              <a:t>+</a:t>
            </a:r>
          </a:p>
        </p:txBody>
      </p:sp>
      <p:sp>
        <p:nvSpPr>
          <p:cNvPr id="32" name="Oval 31"/>
          <p:cNvSpPr/>
          <p:nvPr/>
        </p:nvSpPr>
        <p:spPr>
          <a:xfrm>
            <a:off x="2049230" y="457328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3" name="Oval 32"/>
          <p:cNvSpPr/>
          <p:nvPr/>
        </p:nvSpPr>
        <p:spPr>
          <a:xfrm>
            <a:off x="2665067" y="483489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4" name="Oval 33"/>
          <p:cNvSpPr/>
          <p:nvPr/>
        </p:nvSpPr>
        <p:spPr>
          <a:xfrm>
            <a:off x="6475701" y="4896066"/>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5" name="Oval 34"/>
          <p:cNvSpPr/>
          <p:nvPr/>
        </p:nvSpPr>
        <p:spPr>
          <a:xfrm>
            <a:off x="2138198" y="547601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 name="TextBox 10"/>
          <p:cNvSpPr txBox="1"/>
          <p:nvPr/>
        </p:nvSpPr>
        <p:spPr>
          <a:xfrm flipH="1">
            <a:off x="1245486" y="952019"/>
            <a:ext cx="1390100" cy="523220"/>
          </a:xfrm>
          <a:prstGeom prst="rect">
            <a:avLst/>
          </a:prstGeom>
          <a:noFill/>
        </p:spPr>
        <p:txBody>
          <a:bodyPr wrap="square" rtlCol="0">
            <a:spAutoFit/>
          </a:bodyPr>
          <a:lstStyle/>
          <a:p>
            <a:r>
              <a:rPr lang="en-GB" sz="2800" b="1" dirty="0"/>
              <a:t>Atom A</a:t>
            </a:r>
          </a:p>
        </p:txBody>
      </p:sp>
      <p:sp>
        <p:nvSpPr>
          <p:cNvPr id="37" name="Oval 36"/>
          <p:cNvSpPr/>
          <p:nvPr/>
        </p:nvSpPr>
        <p:spPr>
          <a:xfrm>
            <a:off x="4161933" y="4245800"/>
            <a:ext cx="2880000" cy="1944000"/>
          </a:xfrm>
          <a:prstGeom prst="ellipse">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p:cNvSpPr/>
          <p:nvPr/>
        </p:nvSpPr>
        <p:spPr>
          <a:xfrm>
            <a:off x="4712923" y="4760019"/>
            <a:ext cx="900000" cy="900000"/>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a:effectLst>
            <a:glow rad="127000">
              <a:srgbClr val="FF0000"/>
            </a:glo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39" name="TextBox 38"/>
          <p:cNvSpPr txBox="1"/>
          <p:nvPr/>
        </p:nvSpPr>
        <p:spPr>
          <a:xfrm flipH="1">
            <a:off x="4915596" y="4668071"/>
            <a:ext cx="499355" cy="523220"/>
          </a:xfrm>
          <a:prstGeom prst="rect">
            <a:avLst/>
          </a:prstGeom>
          <a:noFill/>
        </p:spPr>
        <p:txBody>
          <a:bodyPr wrap="square" rtlCol="0">
            <a:spAutoFit/>
          </a:bodyPr>
          <a:lstStyle/>
          <a:p>
            <a:r>
              <a:rPr lang="en-GB" sz="2800" b="1" dirty="0"/>
              <a:t>+</a:t>
            </a:r>
          </a:p>
        </p:txBody>
      </p:sp>
      <p:sp>
        <p:nvSpPr>
          <p:cNvPr id="40" name="TextBox 39"/>
          <p:cNvSpPr txBox="1"/>
          <p:nvPr/>
        </p:nvSpPr>
        <p:spPr>
          <a:xfrm flipH="1">
            <a:off x="5216979" y="4912449"/>
            <a:ext cx="432048" cy="523220"/>
          </a:xfrm>
          <a:prstGeom prst="rect">
            <a:avLst/>
          </a:prstGeom>
          <a:noFill/>
        </p:spPr>
        <p:txBody>
          <a:bodyPr wrap="square" rtlCol="0">
            <a:spAutoFit/>
          </a:bodyPr>
          <a:lstStyle/>
          <a:p>
            <a:r>
              <a:rPr lang="en-GB" sz="2800" b="1" dirty="0"/>
              <a:t>+</a:t>
            </a:r>
          </a:p>
        </p:txBody>
      </p:sp>
      <p:sp>
        <p:nvSpPr>
          <p:cNvPr id="41" name="TextBox 40"/>
          <p:cNvSpPr txBox="1"/>
          <p:nvPr/>
        </p:nvSpPr>
        <p:spPr>
          <a:xfrm flipH="1">
            <a:off x="4748827" y="4929681"/>
            <a:ext cx="432048" cy="523220"/>
          </a:xfrm>
          <a:prstGeom prst="rect">
            <a:avLst/>
          </a:prstGeom>
          <a:noFill/>
        </p:spPr>
        <p:txBody>
          <a:bodyPr wrap="square" rtlCol="0">
            <a:spAutoFit/>
          </a:bodyPr>
          <a:lstStyle/>
          <a:p>
            <a:r>
              <a:rPr lang="en-GB" sz="2800" b="1" dirty="0"/>
              <a:t>+</a:t>
            </a:r>
          </a:p>
        </p:txBody>
      </p:sp>
      <p:sp>
        <p:nvSpPr>
          <p:cNvPr id="42" name="TextBox 41"/>
          <p:cNvSpPr txBox="1"/>
          <p:nvPr/>
        </p:nvSpPr>
        <p:spPr>
          <a:xfrm flipH="1">
            <a:off x="4982903" y="5174059"/>
            <a:ext cx="432048" cy="523220"/>
          </a:xfrm>
          <a:prstGeom prst="rect">
            <a:avLst/>
          </a:prstGeom>
          <a:noFill/>
        </p:spPr>
        <p:txBody>
          <a:bodyPr wrap="square" rtlCol="0">
            <a:spAutoFit/>
          </a:bodyPr>
          <a:lstStyle/>
          <a:p>
            <a:r>
              <a:rPr lang="en-GB" sz="2800" b="1" dirty="0"/>
              <a:t>+</a:t>
            </a:r>
          </a:p>
        </p:txBody>
      </p:sp>
      <p:sp>
        <p:nvSpPr>
          <p:cNvPr id="43" name="Oval 42"/>
          <p:cNvSpPr/>
          <p:nvPr/>
        </p:nvSpPr>
        <p:spPr>
          <a:xfrm>
            <a:off x="5819469" y="4588485"/>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4" name="Oval 43"/>
          <p:cNvSpPr/>
          <p:nvPr/>
        </p:nvSpPr>
        <p:spPr>
          <a:xfrm>
            <a:off x="6430423" y="4912449"/>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5" name="Oval 44"/>
          <p:cNvSpPr/>
          <p:nvPr/>
        </p:nvSpPr>
        <p:spPr>
          <a:xfrm>
            <a:off x="6430424" y="5405613"/>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6" name="Oval 45"/>
          <p:cNvSpPr/>
          <p:nvPr/>
        </p:nvSpPr>
        <p:spPr>
          <a:xfrm>
            <a:off x="5793461" y="5600057"/>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7" name="Oval 46"/>
          <p:cNvSpPr/>
          <p:nvPr/>
        </p:nvSpPr>
        <p:spPr>
          <a:xfrm>
            <a:off x="2709317" y="5495700"/>
            <a:ext cx="192609" cy="19444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8" name="TextBox 47"/>
          <p:cNvSpPr txBox="1"/>
          <p:nvPr/>
        </p:nvSpPr>
        <p:spPr>
          <a:xfrm flipH="1">
            <a:off x="4822791" y="953042"/>
            <a:ext cx="1390100" cy="523220"/>
          </a:xfrm>
          <a:prstGeom prst="rect">
            <a:avLst/>
          </a:prstGeom>
          <a:noFill/>
        </p:spPr>
        <p:txBody>
          <a:bodyPr wrap="square" rtlCol="0">
            <a:spAutoFit/>
          </a:bodyPr>
          <a:lstStyle/>
          <a:p>
            <a:r>
              <a:rPr lang="en-GB" sz="2800" b="1" dirty="0"/>
              <a:t>Atom B</a:t>
            </a:r>
          </a:p>
        </p:txBody>
      </p:sp>
      <p:sp>
        <p:nvSpPr>
          <p:cNvPr id="50" name="TextBox 49"/>
          <p:cNvSpPr txBox="1"/>
          <p:nvPr/>
        </p:nvSpPr>
        <p:spPr>
          <a:xfrm flipH="1">
            <a:off x="7064802" y="2896904"/>
            <a:ext cx="1567502" cy="954107"/>
          </a:xfrm>
          <a:prstGeom prst="rect">
            <a:avLst/>
          </a:prstGeom>
          <a:noFill/>
        </p:spPr>
        <p:txBody>
          <a:bodyPr wrap="square" rtlCol="0">
            <a:spAutoFit/>
          </a:bodyPr>
          <a:lstStyle/>
          <a:p>
            <a:r>
              <a:rPr lang="en-GB" sz="2800" b="1" dirty="0"/>
              <a:t>Electron    </a:t>
            </a:r>
          </a:p>
          <a:p>
            <a:r>
              <a:rPr lang="en-GB" sz="2800" b="1" dirty="0"/>
              <a:t>  Cloud</a:t>
            </a:r>
          </a:p>
        </p:txBody>
      </p:sp>
      <p:sp>
        <p:nvSpPr>
          <p:cNvPr id="51" name="TextBox 50"/>
          <p:cNvSpPr txBox="1"/>
          <p:nvPr/>
        </p:nvSpPr>
        <p:spPr>
          <a:xfrm flipH="1">
            <a:off x="7064802" y="1491632"/>
            <a:ext cx="1390100" cy="523220"/>
          </a:xfrm>
          <a:prstGeom prst="rect">
            <a:avLst/>
          </a:prstGeom>
          <a:noFill/>
        </p:spPr>
        <p:txBody>
          <a:bodyPr wrap="square" rtlCol="0">
            <a:spAutoFit/>
          </a:bodyPr>
          <a:lstStyle/>
          <a:p>
            <a:r>
              <a:rPr lang="en-GB" sz="2800" b="1" dirty="0"/>
              <a:t>Nucleus</a:t>
            </a:r>
          </a:p>
        </p:txBody>
      </p:sp>
      <p:cxnSp>
        <p:nvCxnSpPr>
          <p:cNvPr id="52" name="Straight Arrow Connector 51"/>
          <p:cNvCxnSpPr>
            <a:stCxn id="51" idx="3"/>
          </p:cNvCxnSpPr>
          <p:nvPr/>
        </p:nvCxnSpPr>
        <p:spPr>
          <a:xfrm flipH="1">
            <a:off x="5694098" y="1753242"/>
            <a:ext cx="1370704" cy="74734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p:nvPr/>
        </p:nvCxnSpPr>
        <p:spPr>
          <a:xfrm flipH="1">
            <a:off x="5715813" y="3373957"/>
            <a:ext cx="1284770" cy="871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0" name="TextBox 59"/>
          <p:cNvSpPr txBox="1"/>
          <p:nvPr/>
        </p:nvSpPr>
        <p:spPr>
          <a:xfrm flipH="1">
            <a:off x="2760383" y="5925670"/>
            <a:ext cx="2080977" cy="461665"/>
          </a:xfrm>
          <a:prstGeom prst="rect">
            <a:avLst/>
          </a:prstGeom>
          <a:noFill/>
        </p:spPr>
        <p:txBody>
          <a:bodyPr wrap="square" rtlCol="0">
            <a:spAutoFit/>
          </a:bodyPr>
          <a:lstStyle/>
          <a:p>
            <a:r>
              <a:rPr lang="en-GB" sz="2400" b="1" dirty="0"/>
              <a:t> at time t + </a:t>
            </a:r>
            <a:r>
              <a:rPr lang="el-GR" sz="2400" b="1" dirty="0"/>
              <a:t>δ</a:t>
            </a:r>
            <a:r>
              <a:rPr lang="en-GB" sz="2400" b="1" dirty="0"/>
              <a:t>t</a:t>
            </a:r>
          </a:p>
        </p:txBody>
      </p:sp>
      <p:cxnSp>
        <p:nvCxnSpPr>
          <p:cNvPr id="61" name="Straight Arrow Connector 60"/>
          <p:cNvCxnSpPr/>
          <p:nvPr/>
        </p:nvCxnSpPr>
        <p:spPr>
          <a:xfrm flipH="1">
            <a:off x="3005656" y="2649590"/>
            <a:ext cx="1402311" cy="8864"/>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6" name="Straight Arrow Connector 65"/>
          <p:cNvCxnSpPr>
            <a:stCxn id="37" idx="2"/>
          </p:cNvCxnSpPr>
          <p:nvPr/>
        </p:nvCxnSpPr>
        <p:spPr>
          <a:xfrm flipH="1" flipV="1">
            <a:off x="3365372" y="5214451"/>
            <a:ext cx="796561" cy="3349"/>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8" name="TextBox 67"/>
          <p:cNvSpPr txBox="1"/>
          <p:nvPr/>
        </p:nvSpPr>
        <p:spPr>
          <a:xfrm flipH="1">
            <a:off x="2990467" y="2876167"/>
            <a:ext cx="1390100" cy="461665"/>
          </a:xfrm>
          <a:prstGeom prst="rect">
            <a:avLst/>
          </a:prstGeom>
          <a:noFill/>
        </p:spPr>
        <p:txBody>
          <a:bodyPr wrap="square" rtlCol="0">
            <a:spAutoFit/>
          </a:bodyPr>
          <a:lstStyle/>
          <a:p>
            <a:r>
              <a:rPr lang="en-GB" sz="2400" b="1" dirty="0"/>
              <a:t> at time t</a:t>
            </a:r>
          </a:p>
        </p:txBody>
      </p:sp>
      <p:sp>
        <p:nvSpPr>
          <p:cNvPr id="69" name="TextBox 68"/>
          <p:cNvSpPr txBox="1"/>
          <p:nvPr/>
        </p:nvSpPr>
        <p:spPr>
          <a:xfrm flipH="1">
            <a:off x="3200414" y="4494624"/>
            <a:ext cx="1390100" cy="461665"/>
          </a:xfrm>
          <a:prstGeom prst="rect">
            <a:avLst/>
          </a:prstGeom>
          <a:noFill/>
        </p:spPr>
        <p:txBody>
          <a:bodyPr wrap="square" rtlCol="0">
            <a:spAutoFit/>
          </a:bodyPr>
          <a:lstStyle/>
          <a:p>
            <a:r>
              <a:rPr lang="en-GB" sz="2400" b="1" dirty="0"/>
              <a:t> &lt; 5nm</a:t>
            </a:r>
          </a:p>
        </p:txBody>
      </p:sp>
    </p:spTree>
    <p:extLst>
      <p:ext uri="{BB962C8B-B14F-4D97-AF65-F5344CB8AC3E}">
        <p14:creationId xmlns:p14="http://schemas.microsoft.com/office/powerpoint/2010/main" val="1917728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1" name="Straight Connector 40"/>
          <p:cNvCxnSpPr/>
          <p:nvPr/>
        </p:nvCxnSpPr>
        <p:spPr>
          <a:xfrm>
            <a:off x="6623146" y="4097427"/>
            <a:ext cx="176404" cy="330229"/>
          </a:xfrm>
          <a:prstGeom prst="line">
            <a:avLst/>
          </a:prstGeom>
          <a:ln w="1016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flipV="1">
            <a:off x="6581785" y="3204352"/>
            <a:ext cx="179586" cy="384892"/>
          </a:xfrm>
          <a:prstGeom prst="line">
            <a:avLst/>
          </a:prstGeom>
          <a:ln w="101600">
            <a:solidFill>
              <a:srgbClr val="00FF0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flipV="1">
            <a:off x="5122261" y="4099064"/>
            <a:ext cx="179586" cy="384892"/>
          </a:xfrm>
          <a:prstGeom prst="line">
            <a:avLst/>
          </a:prstGeom>
          <a:ln w="1016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5125379" y="3269178"/>
            <a:ext cx="176404" cy="330229"/>
          </a:xfrm>
          <a:prstGeom prst="line">
            <a:avLst/>
          </a:prstGeom>
          <a:ln w="101600">
            <a:solidFill>
              <a:srgbClr val="7030A0"/>
            </a:solidFill>
          </a:ln>
        </p:spPr>
        <p:style>
          <a:lnRef idx="1">
            <a:schemeClr val="accent1"/>
          </a:lnRef>
          <a:fillRef idx="0">
            <a:schemeClr val="accent1"/>
          </a:fillRef>
          <a:effectRef idx="0">
            <a:schemeClr val="accent1"/>
          </a:effectRef>
          <a:fontRef idx="minor">
            <a:schemeClr val="tx1"/>
          </a:fontRef>
        </p:style>
      </p:cxnSp>
      <p:sp>
        <p:nvSpPr>
          <p:cNvPr id="16" name="Oval 15"/>
          <p:cNvSpPr/>
          <p:nvPr/>
        </p:nvSpPr>
        <p:spPr>
          <a:xfrm>
            <a:off x="2299503" y="3361064"/>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Molecules and Compounds</a:t>
            </a:r>
          </a:p>
        </p:txBody>
      </p:sp>
      <p:sp>
        <p:nvSpPr>
          <p:cNvPr id="9" name="Oval 8"/>
          <p:cNvSpPr/>
          <p:nvPr/>
        </p:nvSpPr>
        <p:spPr>
          <a:xfrm>
            <a:off x="1269399" y="1622963"/>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4893815" y="1630371"/>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5448575" y="1630371"/>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1348473" y="3361064"/>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1661988" y="3649064"/>
            <a:ext cx="900000" cy="900000"/>
          </a:xfrm>
          <a:prstGeom prst="ellipse">
            <a:avLst/>
          </a:prstGeom>
          <a:solidFill>
            <a:srgbClr val="00CC0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2195736" y="1628800"/>
            <a:ext cx="1040221" cy="954107"/>
          </a:xfrm>
          <a:prstGeom prst="rect">
            <a:avLst/>
          </a:prstGeom>
          <a:noFill/>
        </p:spPr>
        <p:txBody>
          <a:bodyPr wrap="none" rtlCol="0">
            <a:spAutoFit/>
          </a:bodyPr>
          <a:lstStyle/>
          <a:p>
            <a:r>
              <a:rPr lang="en-GB" sz="2800" b="1" dirty="0"/>
              <a:t>Atom</a:t>
            </a:r>
          </a:p>
          <a:p>
            <a:r>
              <a:rPr lang="en-GB" sz="2800" b="1" dirty="0"/>
              <a:t>e.g. H</a:t>
            </a:r>
          </a:p>
        </p:txBody>
      </p:sp>
      <p:sp>
        <p:nvSpPr>
          <p:cNvPr id="23" name="TextBox 22"/>
          <p:cNvSpPr txBox="1"/>
          <p:nvPr/>
        </p:nvSpPr>
        <p:spPr>
          <a:xfrm>
            <a:off x="6318782" y="1625417"/>
            <a:ext cx="1572866" cy="954107"/>
          </a:xfrm>
          <a:prstGeom prst="rect">
            <a:avLst/>
          </a:prstGeom>
          <a:noFill/>
        </p:spPr>
        <p:txBody>
          <a:bodyPr wrap="none" rtlCol="0">
            <a:spAutoFit/>
          </a:bodyPr>
          <a:lstStyle/>
          <a:p>
            <a:r>
              <a:rPr lang="en-GB" sz="2800" b="1" dirty="0"/>
              <a:t>Molecule</a:t>
            </a:r>
          </a:p>
          <a:p>
            <a:r>
              <a:rPr lang="en-GB" sz="2800" b="1" dirty="0"/>
              <a:t>e.g. H</a:t>
            </a:r>
            <a:r>
              <a:rPr lang="en-GB" sz="2800" b="1" baseline="-25000" dirty="0"/>
              <a:t>2</a:t>
            </a:r>
          </a:p>
        </p:txBody>
      </p:sp>
      <p:sp>
        <p:nvSpPr>
          <p:cNvPr id="24" name="TextBox 23"/>
          <p:cNvSpPr txBox="1"/>
          <p:nvPr/>
        </p:nvSpPr>
        <p:spPr>
          <a:xfrm>
            <a:off x="5104673" y="5138091"/>
            <a:ext cx="2666179" cy="1384995"/>
          </a:xfrm>
          <a:prstGeom prst="rect">
            <a:avLst/>
          </a:prstGeom>
          <a:noFill/>
        </p:spPr>
        <p:txBody>
          <a:bodyPr wrap="none" rtlCol="0">
            <a:spAutoFit/>
          </a:bodyPr>
          <a:lstStyle/>
          <a:p>
            <a:r>
              <a:rPr lang="en-GB" sz="2800" b="1" dirty="0"/>
              <a:t>Molecule and</a:t>
            </a:r>
          </a:p>
          <a:p>
            <a:r>
              <a:rPr lang="en-GB" sz="2800" b="1" dirty="0"/>
              <a:t>  Compound</a:t>
            </a:r>
          </a:p>
          <a:p>
            <a:r>
              <a:rPr lang="en-GB" sz="2800" b="1" dirty="0"/>
              <a:t> e.g. PVC  C</a:t>
            </a:r>
            <a:r>
              <a:rPr lang="en-GB" sz="2800" b="1" baseline="-25000" dirty="0"/>
              <a:t>2</a:t>
            </a:r>
            <a:r>
              <a:rPr lang="en-GB" sz="2800" b="1" dirty="0"/>
              <a:t>H</a:t>
            </a:r>
            <a:r>
              <a:rPr lang="en-GB" sz="2800" b="1" baseline="-25000" dirty="0"/>
              <a:t>3</a:t>
            </a:r>
            <a:r>
              <a:rPr lang="en-GB" sz="2800" b="1" dirty="0"/>
              <a:t>Cl</a:t>
            </a:r>
          </a:p>
        </p:txBody>
      </p:sp>
      <p:cxnSp>
        <p:nvCxnSpPr>
          <p:cNvPr id="26" name="Straight Connector 25"/>
          <p:cNvCxnSpPr/>
          <p:nvPr/>
        </p:nvCxnSpPr>
        <p:spPr>
          <a:xfrm>
            <a:off x="5652408" y="3748042"/>
            <a:ext cx="597616" cy="0"/>
          </a:xfrm>
          <a:prstGeom prst="line">
            <a:avLst/>
          </a:prstGeom>
          <a:ln w="1016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5652408" y="3937064"/>
            <a:ext cx="597616" cy="0"/>
          </a:xfrm>
          <a:prstGeom prst="line">
            <a:avLst/>
          </a:prstGeom>
          <a:ln w="101600">
            <a:solidFill>
              <a:srgbClr val="00B0F0"/>
            </a:solidFill>
          </a:ln>
        </p:spPr>
        <p:style>
          <a:lnRef idx="1">
            <a:schemeClr val="accent1"/>
          </a:lnRef>
          <a:fillRef idx="0">
            <a:schemeClr val="accent1"/>
          </a:fillRef>
          <a:effectRef idx="0">
            <a:schemeClr val="accent1"/>
          </a:effectRef>
          <a:fontRef idx="minor">
            <a:schemeClr val="tx1"/>
          </a:fontRef>
        </p:style>
      </p:cxnSp>
      <p:sp>
        <p:nvSpPr>
          <p:cNvPr id="17" name="Oval 16"/>
          <p:cNvSpPr/>
          <p:nvPr/>
        </p:nvSpPr>
        <p:spPr>
          <a:xfrm>
            <a:off x="5033581" y="3517788"/>
            <a:ext cx="684000" cy="684000"/>
          </a:xfrm>
          <a:prstGeom prst="ellipse">
            <a:avLst/>
          </a:prstGeom>
          <a:solidFill>
            <a:srgbClr val="66CCFF"/>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Oval 24"/>
          <p:cNvSpPr/>
          <p:nvPr/>
        </p:nvSpPr>
        <p:spPr>
          <a:xfrm>
            <a:off x="6163236" y="3517788"/>
            <a:ext cx="684000" cy="684000"/>
          </a:xfrm>
          <a:prstGeom prst="ellipse">
            <a:avLst/>
          </a:prstGeom>
          <a:solidFill>
            <a:srgbClr val="00B0F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Oval 33"/>
          <p:cNvSpPr/>
          <p:nvPr/>
        </p:nvSpPr>
        <p:spPr>
          <a:xfrm>
            <a:off x="4725783" y="2750920"/>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Oval 34"/>
          <p:cNvSpPr/>
          <p:nvPr/>
        </p:nvSpPr>
        <p:spPr>
          <a:xfrm>
            <a:off x="4725783" y="4427656"/>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p:cNvSpPr/>
          <p:nvPr/>
        </p:nvSpPr>
        <p:spPr>
          <a:xfrm>
            <a:off x="6505236" y="2714920"/>
            <a:ext cx="612000" cy="612000"/>
          </a:xfrm>
          <a:prstGeom prst="ellipse">
            <a:avLst/>
          </a:prstGeom>
          <a:solidFill>
            <a:srgbClr val="00FF0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Oval 41"/>
          <p:cNvSpPr/>
          <p:nvPr/>
        </p:nvSpPr>
        <p:spPr>
          <a:xfrm>
            <a:off x="6563425" y="4423160"/>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p:cNvSpPr txBox="1"/>
          <p:nvPr/>
        </p:nvSpPr>
        <p:spPr>
          <a:xfrm>
            <a:off x="1168165" y="5138092"/>
            <a:ext cx="2217274" cy="1384995"/>
          </a:xfrm>
          <a:prstGeom prst="rect">
            <a:avLst/>
          </a:prstGeom>
          <a:noFill/>
        </p:spPr>
        <p:txBody>
          <a:bodyPr wrap="none" rtlCol="0">
            <a:spAutoFit/>
          </a:bodyPr>
          <a:lstStyle/>
          <a:p>
            <a:r>
              <a:rPr lang="en-GB" sz="2800" b="1" dirty="0"/>
              <a:t>Molecule and</a:t>
            </a:r>
          </a:p>
          <a:p>
            <a:r>
              <a:rPr lang="en-GB" sz="2800" b="1" dirty="0"/>
              <a:t>  Compound</a:t>
            </a:r>
          </a:p>
          <a:p>
            <a:r>
              <a:rPr lang="en-GB" sz="2800" b="1" dirty="0"/>
              <a:t>     e.g.H</a:t>
            </a:r>
            <a:r>
              <a:rPr lang="en-GB" sz="2800" b="1" baseline="-25000" dirty="0"/>
              <a:t>2</a:t>
            </a:r>
            <a:r>
              <a:rPr lang="en-GB" sz="2800" b="1" dirty="0"/>
              <a:t>O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3348302" y="1208941"/>
            <a:ext cx="5760202" cy="4524315"/>
          </a:xfrm>
          <a:prstGeom prst="rect">
            <a:avLst/>
          </a:prstGeom>
          <a:noFill/>
        </p:spPr>
        <p:txBody>
          <a:bodyPr wrap="square" rtlCol="0">
            <a:spAutoFit/>
          </a:bodyPr>
          <a:lstStyle/>
          <a:p>
            <a:pPr algn="ctr"/>
            <a:r>
              <a:rPr lang="en-US" sz="2400" dirty="0"/>
              <a:t>Water 			Ammonia</a:t>
            </a:r>
          </a:p>
          <a:p>
            <a:pPr algn="ctr"/>
            <a:endParaRPr lang="en-US" sz="2400" dirty="0"/>
          </a:p>
          <a:p>
            <a:pPr algn="ctr"/>
            <a:endParaRPr lang="en-US" sz="2400" dirty="0"/>
          </a:p>
          <a:p>
            <a:pPr algn="ctr"/>
            <a:endParaRPr lang="en-US" sz="2400" dirty="0"/>
          </a:p>
          <a:p>
            <a:pPr algn="ctr"/>
            <a:endParaRPr lang="en-US" sz="2400" dirty="0"/>
          </a:p>
          <a:p>
            <a:pPr algn="ctr"/>
            <a:r>
              <a:rPr lang="en-US" sz="2400" dirty="0"/>
              <a:t>H</a:t>
            </a:r>
            <a:r>
              <a:rPr lang="en-US" sz="2400" baseline="-25000" dirty="0"/>
              <a:t>2</a:t>
            </a:r>
            <a:r>
              <a:rPr lang="en-US" sz="2400" dirty="0"/>
              <a:t>O			NH</a:t>
            </a:r>
            <a:r>
              <a:rPr lang="en-US" sz="2400" baseline="-25000" dirty="0"/>
              <a:t>3</a:t>
            </a:r>
          </a:p>
          <a:p>
            <a:pPr algn="ctr"/>
            <a:endParaRPr lang="en-US" sz="2400" dirty="0"/>
          </a:p>
          <a:p>
            <a:pPr algn="ctr"/>
            <a:r>
              <a:rPr lang="en-US" sz="2400" dirty="0"/>
              <a:t>Carbon Dioxide	Hydrogen Peroxide</a:t>
            </a:r>
          </a:p>
          <a:p>
            <a:pPr algn="ctr"/>
            <a:endParaRPr lang="en-US" sz="2400" dirty="0"/>
          </a:p>
          <a:p>
            <a:pPr algn="ctr"/>
            <a:endParaRPr lang="en-US" sz="2400" dirty="0"/>
          </a:p>
          <a:p>
            <a:pPr algn="ctr"/>
            <a:endParaRPr lang="en-US" sz="2400" dirty="0"/>
          </a:p>
          <a:p>
            <a:pPr algn="ctr"/>
            <a:r>
              <a:rPr lang="en-US" sz="2400" dirty="0"/>
              <a:t>CO</a:t>
            </a:r>
            <a:r>
              <a:rPr lang="en-US" sz="2400" baseline="-25000" dirty="0"/>
              <a:t>2</a:t>
            </a:r>
            <a:r>
              <a:rPr lang="en-US" sz="2400" dirty="0"/>
              <a:t>			H</a:t>
            </a:r>
            <a:r>
              <a:rPr lang="en-US" sz="2400" baseline="-25000" dirty="0"/>
              <a:t>2</a:t>
            </a:r>
            <a:r>
              <a:rPr lang="en-US" sz="2400" dirty="0"/>
              <a:t>O</a:t>
            </a:r>
            <a:r>
              <a:rPr lang="en-US" sz="2400" baseline="-25000" dirty="0"/>
              <a:t>2</a:t>
            </a:r>
          </a:p>
        </p:txBody>
      </p:sp>
      <p:sp>
        <p:nvSpPr>
          <p:cNvPr id="2" name="Title 1"/>
          <p:cNvSpPr>
            <a:spLocks noGrp="1"/>
          </p:cNvSpPr>
          <p:nvPr>
            <p:ph type="title"/>
          </p:nvPr>
        </p:nvSpPr>
        <p:spPr/>
        <p:txBody>
          <a:bodyPr/>
          <a:lstStyle/>
          <a:p>
            <a:r>
              <a:rPr lang="en-GB" dirty="0"/>
              <a:t>Common Simple Chemical Molecules</a:t>
            </a:r>
          </a:p>
        </p:txBody>
      </p:sp>
      <p:grpSp>
        <p:nvGrpSpPr>
          <p:cNvPr id="37" name="Group 36"/>
          <p:cNvGrpSpPr/>
          <p:nvPr/>
        </p:nvGrpSpPr>
        <p:grpSpPr>
          <a:xfrm>
            <a:off x="3708342" y="1677013"/>
            <a:ext cx="5050131" cy="3506996"/>
            <a:chOff x="2134349" y="2092804"/>
            <a:chExt cx="5050131" cy="3506996"/>
          </a:xfrm>
        </p:grpSpPr>
        <p:sp>
          <p:nvSpPr>
            <p:cNvPr id="7" name="Freeform 6"/>
            <p:cNvSpPr/>
            <p:nvPr/>
          </p:nvSpPr>
          <p:spPr>
            <a:xfrm>
              <a:off x="2699696" y="2348880"/>
              <a:ext cx="864096" cy="864096"/>
            </a:xfrm>
            <a:custGeom>
              <a:avLst/>
              <a:gdLst>
                <a:gd name="connsiteX0" fmla="*/ 432048 w 864096"/>
                <a:gd name="connsiteY0" fmla="*/ 0 h 864096"/>
                <a:gd name="connsiteX1" fmla="*/ 864096 w 864096"/>
                <a:gd name="connsiteY1" fmla="*/ 432048 h 864096"/>
                <a:gd name="connsiteX2" fmla="*/ 830144 w 864096"/>
                <a:gd name="connsiteY2" fmla="*/ 600221 h 864096"/>
                <a:gd name="connsiteX3" fmla="*/ 826507 w 864096"/>
                <a:gd name="connsiteY3" fmla="*/ 606922 h 864096"/>
                <a:gd name="connsiteX4" fmla="*/ 820684 w 864096"/>
                <a:gd name="connsiteY4" fmla="*/ 607508 h 864096"/>
                <a:gd name="connsiteX5" fmla="*/ 652604 w 864096"/>
                <a:gd name="connsiteY5" fmla="*/ 775588 h 864096"/>
                <a:gd name="connsiteX6" fmla="*/ 649819 w 864096"/>
                <a:gd name="connsiteY6" fmla="*/ 803223 h 864096"/>
                <a:gd name="connsiteX7" fmla="*/ 600221 w 864096"/>
                <a:gd name="connsiteY7" fmla="*/ 830144 h 864096"/>
                <a:gd name="connsiteX8" fmla="*/ 432048 w 864096"/>
                <a:gd name="connsiteY8" fmla="*/ 864096 h 864096"/>
                <a:gd name="connsiteX9" fmla="*/ 263875 w 864096"/>
                <a:gd name="connsiteY9" fmla="*/ 830144 h 864096"/>
                <a:gd name="connsiteX10" fmla="*/ 251767 w 864096"/>
                <a:gd name="connsiteY10" fmla="*/ 823572 h 864096"/>
                <a:gd name="connsiteX11" fmla="*/ 252216 w 864096"/>
                <a:gd name="connsiteY11" fmla="*/ 819120 h 864096"/>
                <a:gd name="connsiteX12" fmla="*/ 36216 w 864096"/>
                <a:gd name="connsiteY12" fmla="*/ 603120 h 864096"/>
                <a:gd name="connsiteX13" fmla="*/ 35562 w 864096"/>
                <a:gd name="connsiteY13" fmla="*/ 603186 h 864096"/>
                <a:gd name="connsiteX14" fmla="*/ 33953 w 864096"/>
                <a:gd name="connsiteY14" fmla="*/ 600221 h 864096"/>
                <a:gd name="connsiteX15" fmla="*/ 0 w 864096"/>
                <a:gd name="connsiteY15" fmla="*/ 432048 h 864096"/>
                <a:gd name="connsiteX16" fmla="*/ 432048 w 864096"/>
                <a:gd name="connsiteY16" fmla="*/ 0 h 864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4096" h="864096">
                  <a:moveTo>
                    <a:pt x="432048" y="0"/>
                  </a:moveTo>
                  <a:cubicBezTo>
                    <a:pt x="670662" y="0"/>
                    <a:pt x="864096" y="193434"/>
                    <a:pt x="864096" y="432048"/>
                  </a:cubicBezTo>
                  <a:cubicBezTo>
                    <a:pt x="864096" y="491702"/>
                    <a:pt x="852006" y="548531"/>
                    <a:pt x="830144" y="600221"/>
                  </a:cubicBezTo>
                  <a:lnTo>
                    <a:pt x="826507" y="606922"/>
                  </a:lnTo>
                  <a:lnTo>
                    <a:pt x="820684" y="607508"/>
                  </a:lnTo>
                  <a:cubicBezTo>
                    <a:pt x="736318" y="624772"/>
                    <a:pt x="669868" y="691222"/>
                    <a:pt x="652604" y="775588"/>
                  </a:cubicBezTo>
                  <a:lnTo>
                    <a:pt x="649819" y="803223"/>
                  </a:lnTo>
                  <a:lnTo>
                    <a:pt x="600221" y="830144"/>
                  </a:lnTo>
                  <a:cubicBezTo>
                    <a:pt x="548531" y="852007"/>
                    <a:pt x="491702" y="864096"/>
                    <a:pt x="432048" y="864096"/>
                  </a:cubicBezTo>
                  <a:cubicBezTo>
                    <a:pt x="372395" y="864096"/>
                    <a:pt x="315565" y="852007"/>
                    <a:pt x="263875" y="830144"/>
                  </a:cubicBezTo>
                  <a:lnTo>
                    <a:pt x="251767" y="823572"/>
                  </a:lnTo>
                  <a:lnTo>
                    <a:pt x="252216" y="819120"/>
                  </a:lnTo>
                  <a:cubicBezTo>
                    <a:pt x="252216" y="699826"/>
                    <a:pt x="155510" y="603120"/>
                    <a:pt x="36216" y="603120"/>
                  </a:cubicBezTo>
                  <a:lnTo>
                    <a:pt x="35562" y="603186"/>
                  </a:lnTo>
                  <a:lnTo>
                    <a:pt x="33953" y="600221"/>
                  </a:lnTo>
                  <a:cubicBezTo>
                    <a:pt x="12090" y="548531"/>
                    <a:pt x="0" y="491702"/>
                    <a:pt x="0" y="432048"/>
                  </a:cubicBezTo>
                  <a:cubicBezTo>
                    <a:pt x="0" y="193434"/>
                    <a:pt x="193434" y="0"/>
                    <a:pt x="432048" y="0"/>
                  </a:cubicBezTo>
                  <a:close/>
                </a:path>
              </a:pathLst>
            </a:custGeom>
            <a:solidFill>
              <a:srgbClr val="00B050"/>
            </a:solidFill>
            <a:ln>
              <a:solidFill>
                <a:srgbClr val="000000"/>
              </a:solidFill>
            </a:ln>
            <a:scene3d>
              <a:camera prst="orthographicFront"/>
              <a:lightRig rig="threePt" dir="t"/>
            </a:scene3d>
            <a:sp3d>
              <a:bevelT h="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20"/>
            <p:cNvSpPr/>
            <p:nvPr/>
          </p:nvSpPr>
          <p:spPr>
            <a:xfrm>
              <a:off x="5580112" y="2397790"/>
              <a:ext cx="864000" cy="815091"/>
            </a:xfrm>
            <a:custGeom>
              <a:avLst/>
              <a:gdLst>
                <a:gd name="connsiteX0" fmla="*/ 236284 w 864000"/>
                <a:gd name="connsiteY0" fmla="*/ 0 h 815091"/>
                <a:gd name="connsiteX1" fmla="*/ 279265 w 864000"/>
                <a:gd name="connsiteY1" fmla="*/ 63750 h 815091"/>
                <a:gd name="connsiteX2" fmla="*/ 432000 w 864000"/>
                <a:gd name="connsiteY2" fmla="*/ 127015 h 815091"/>
                <a:gd name="connsiteX3" fmla="*/ 584736 w 864000"/>
                <a:gd name="connsiteY3" fmla="*/ 63750 h 815091"/>
                <a:gd name="connsiteX4" fmla="*/ 627717 w 864000"/>
                <a:gd name="connsiteY4" fmla="*/ 0 h 815091"/>
                <a:gd name="connsiteX5" fmla="*/ 673536 w 864000"/>
                <a:gd name="connsiteY5" fmla="*/ 24870 h 815091"/>
                <a:gd name="connsiteX6" fmla="*/ 864000 w 864000"/>
                <a:gd name="connsiteY6" fmla="*/ 383091 h 815091"/>
                <a:gd name="connsiteX7" fmla="*/ 830052 w 864000"/>
                <a:gd name="connsiteY7" fmla="*/ 551245 h 815091"/>
                <a:gd name="connsiteX8" fmla="*/ 827375 w 864000"/>
                <a:gd name="connsiteY8" fmla="*/ 556177 h 815091"/>
                <a:gd name="connsiteX9" fmla="*/ 807876 w 864000"/>
                <a:gd name="connsiteY9" fmla="*/ 554211 h 815091"/>
                <a:gd name="connsiteX10" fmla="*/ 591876 w 864000"/>
                <a:gd name="connsiteY10" fmla="*/ 770211 h 815091"/>
                <a:gd name="connsiteX11" fmla="*/ 593196 w 864000"/>
                <a:gd name="connsiteY11" fmla="*/ 783302 h 815091"/>
                <a:gd name="connsiteX12" fmla="*/ 519063 w 864000"/>
                <a:gd name="connsiteY12" fmla="*/ 806314 h 815091"/>
                <a:gd name="connsiteX13" fmla="*/ 432000 w 864000"/>
                <a:gd name="connsiteY13" fmla="*/ 815091 h 815091"/>
                <a:gd name="connsiteX14" fmla="*/ 344937 w 864000"/>
                <a:gd name="connsiteY14" fmla="*/ 806314 h 815091"/>
                <a:gd name="connsiteX15" fmla="*/ 279297 w 864000"/>
                <a:gd name="connsiteY15" fmla="*/ 785939 h 815091"/>
                <a:gd name="connsiteX16" fmla="*/ 280882 w 864000"/>
                <a:gd name="connsiteY16" fmla="*/ 770211 h 815091"/>
                <a:gd name="connsiteX17" fmla="*/ 64882 w 864000"/>
                <a:gd name="connsiteY17" fmla="*/ 554211 h 815091"/>
                <a:gd name="connsiteX18" fmla="*/ 37080 w 864000"/>
                <a:gd name="connsiteY18" fmla="*/ 557014 h 815091"/>
                <a:gd name="connsiteX19" fmla="*/ 33949 w 864000"/>
                <a:gd name="connsiteY19" fmla="*/ 551245 h 815091"/>
                <a:gd name="connsiteX20" fmla="*/ 0 w 864000"/>
                <a:gd name="connsiteY20" fmla="*/ 383091 h 815091"/>
                <a:gd name="connsiteX21" fmla="*/ 190465 w 864000"/>
                <a:gd name="connsiteY21" fmla="*/ 24870 h 815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64000" h="815091">
                  <a:moveTo>
                    <a:pt x="236284" y="0"/>
                  </a:moveTo>
                  <a:lnTo>
                    <a:pt x="279265" y="63750"/>
                  </a:lnTo>
                  <a:cubicBezTo>
                    <a:pt x="318353" y="102839"/>
                    <a:pt x="372353" y="127015"/>
                    <a:pt x="432000" y="127015"/>
                  </a:cubicBezTo>
                  <a:cubicBezTo>
                    <a:pt x="491647" y="127015"/>
                    <a:pt x="545647" y="102839"/>
                    <a:pt x="584736" y="63750"/>
                  </a:cubicBezTo>
                  <a:lnTo>
                    <a:pt x="627717" y="0"/>
                  </a:lnTo>
                  <a:lnTo>
                    <a:pt x="673536" y="24870"/>
                  </a:lnTo>
                  <a:cubicBezTo>
                    <a:pt x="788448" y="102503"/>
                    <a:pt x="864000" y="233974"/>
                    <a:pt x="864000" y="383091"/>
                  </a:cubicBezTo>
                  <a:cubicBezTo>
                    <a:pt x="864000" y="442738"/>
                    <a:pt x="851912" y="499561"/>
                    <a:pt x="830052" y="551245"/>
                  </a:cubicBezTo>
                  <a:lnTo>
                    <a:pt x="827375" y="556177"/>
                  </a:lnTo>
                  <a:lnTo>
                    <a:pt x="807876" y="554211"/>
                  </a:lnTo>
                  <a:cubicBezTo>
                    <a:pt x="688582" y="554211"/>
                    <a:pt x="591876" y="650917"/>
                    <a:pt x="591876" y="770211"/>
                  </a:cubicBezTo>
                  <a:lnTo>
                    <a:pt x="593196" y="783302"/>
                  </a:lnTo>
                  <a:lnTo>
                    <a:pt x="519063" y="806314"/>
                  </a:lnTo>
                  <a:cubicBezTo>
                    <a:pt x="490941" y="812069"/>
                    <a:pt x="461824" y="815091"/>
                    <a:pt x="432000" y="815091"/>
                  </a:cubicBezTo>
                  <a:cubicBezTo>
                    <a:pt x="402177" y="815091"/>
                    <a:pt x="373059" y="812069"/>
                    <a:pt x="344937" y="806314"/>
                  </a:cubicBezTo>
                  <a:lnTo>
                    <a:pt x="279297" y="785939"/>
                  </a:lnTo>
                  <a:lnTo>
                    <a:pt x="280882" y="770211"/>
                  </a:lnTo>
                  <a:cubicBezTo>
                    <a:pt x="280882" y="650917"/>
                    <a:pt x="184176" y="554211"/>
                    <a:pt x="64882" y="554211"/>
                  </a:cubicBezTo>
                  <a:lnTo>
                    <a:pt x="37080" y="557014"/>
                  </a:lnTo>
                  <a:lnTo>
                    <a:pt x="33949" y="551245"/>
                  </a:lnTo>
                  <a:cubicBezTo>
                    <a:pt x="12089" y="499561"/>
                    <a:pt x="0" y="442738"/>
                    <a:pt x="0" y="383091"/>
                  </a:cubicBezTo>
                  <a:cubicBezTo>
                    <a:pt x="0" y="233974"/>
                    <a:pt x="75552" y="102503"/>
                    <a:pt x="190465" y="24870"/>
                  </a:cubicBezTo>
                  <a:close/>
                </a:path>
              </a:pathLst>
            </a:custGeom>
            <a:solidFill>
              <a:schemeClr val="tx2"/>
            </a:solidFill>
            <a:ln>
              <a:solidFill>
                <a:srgbClr val="000000"/>
              </a:solidFill>
            </a:ln>
            <a:scene3d>
              <a:camera prst="orthographicFront"/>
              <a:lightRig rig="threePt" dir="t"/>
            </a:scene3d>
            <a:sp3d>
              <a:bevelT h="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p:cNvSpPr/>
            <p:nvPr/>
          </p:nvSpPr>
          <p:spPr>
            <a:xfrm>
              <a:off x="3347912" y="2952000"/>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p:cNvSpPr/>
            <p:nvPr/>
          </p:nvSpPr>
          <p:spPr>
            <a:xfrm>
              <a:off x="2519912" y="2952000"/>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28"/>
            <p:cNvSpPr/>
            <p:nvPr/>
          </p:nvSpPr>
          <p:spPr>
            <a:xfrm>
              <a:off x="2134349" y="4735800"/>
              <a:ext cx="1959381" cy="864000"/>
            </a:xfrm>
            <a:custGeom>
              <a:avLst/>
              <a:gdLst>
                <a:gd name="connsiteX0" fmla="*/ 1527381 w 1959381"/>
                <a:gd name="connsiteY0" fmla="*/ 0 h 864000"/>
                <a:gd name="connsiteX1" fmla="*/ 1959381 w 1959381"/>
                <a:gd name="connsiteY1" fmla="*/ 432000 h 864000"/>
                <a:gd name="connsiteX2" fmla="*/ 1527381 w 1959381"/>
                <a:gd name="connsiteY2" fmla="*/ 864000 h 864000"/>
                <a:gd name="connsiteX3" fmla="*/ 1129330 w 1959381"/>
                <a:gd name="connsiteY3" fmla="*/ 600154 h 864000"/>
                <a:gd name="connsiteX4" fmla="*/ 1124857 w 1959381"/>
                <a:gd name="connsiteY4" fmla="*/ 585744 h 864000"/>
                <a:gd name="connsiteX5" fmla="*/ 1126352 w 1959381"/>
                <a:gd name="connsiteY5" fmla="*/ 584736 h 864000"/>
                <a:gd name="connsiteX6" fmla="*/ 1189617 w 1959381"/>
                <a:gd name="connsiteY6" fmla="*/ 432000 h 864000"/>
                <a:gd name="connsiteX7" fmla="*/ 1126352 w 1959381"/>
                <a:gd name="connsiteY7" fmla="*/ 279265 h 864000"/>
                <a:gd name="connsiteX8" fmla="*/ 1124857 w 1959381"/>
                <a:gd name="connsiteY8" fmla="*/ 278257 h 864000"/>
                <a:gd name="connsiteX9" fmla="*/ 1129330 w 1959381"/>
                <a:gd name="connsiteY9" fmla="*/ 263846 h 864000"/>
                <a:gd name="connsiteX10" fmla="*/ 1527381 w 1959381"/>
                <a:gd name="connsiteY10" fmla="*/ 0 h 864000"/>
                <a:gd name="connsiteX11" fmla="*/ 432000 w 1959381"/>
                <a:gd name="connsiteY11" fmla="*/ 0 h 864000"/>
                <a:gd name="connsiteX12" fmla="*/ 830051 w 1959381"/>
                <a:gd name="connsiteY12" fmla="*/ 263846 h 864000"/>
                <a:gd name="connsiteX13" fmla="*/ 832422 w 1959381"/>
                <a:gd name="connsiteY13" fmla="*/ 271484 h 864000"/>
                <a:gd name="connsiteX14" fmla="*/ 820882 w 1959381"/>
                <a:gd name="connsiteY14" fmla="*/ 279265 h 864000"/>
                <a:gd name="connsiteX15" fmla="*/ 757617 w 1959381"/>
                <a:gd name="connsiteY15" fmla="*/ 432000 h 864000"/>
                <a:gd name="connsiteX16" fmla="*/ 820882 w 1959381"/>
                <a:gd name="connsiteY16" fmla="*/ 584736 h 864000"/>
                <a:gd name="connsiteX17" fmla="*/ 832422 w 1959381"/>
                <a:gd name="connsiteY17" fmla="*/ 592516 h 864000"/>
                <a:gd name="connsiteX18" fmla="*/ 830051 w 1959381"/>
                <a:gd name="connsiteY18" fmla="*/ 600154 h 864000"/>
                <a:gd name="connsiteX19" fmla="*/ 432000 w 1959381"/>
                <a:gd name="connsiteY19" fmla="*/ 864000 h 864000"/>
                <a:gd name="connsiteX20" fmla="*/ 0 w 1959381"/>
                <a:gd name="connsiteY20" fmla="*/ 432000 h 864000"/>
                <a:gd name="connsiteX21" fmla="*/ 432000 w 1959381"/>
                <a:gd name="connsiteY21" fmla="*/ 0 h 86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59381" h="864000">
                  <a:moveTo>
                    <a:pt x="1527381" y="0"/>
                  </a:moveTo>
                  <a:cubicBezTo>
                    <a:pt x="1765968" y="0"/>
                    <a:pt x="1959381" y="193413"/>
                    <a:pt x="1959381" y="432000"/>
                  </a:cubicBezTo>
                  <a:cubicBezTo>
                    <a:pt x="1959381" y="670587"/>
                    <a:pt x="1765968" y="864000"/>
                    <a:pt x="1527381" y="864000"/>
                  </a:cubicBezTo>
                  <a:cubicBezTo>
                    <a:pt x="1348441" y="864000"/>
                    <a:pt x="1194911" y="755205"/>
                    <a:pt x="1129330" y="600154"/>
                  </a:cubicBezTo>
                  <a:lnTo>
                    <a:pt x="1124857" y="585744"/>
                  </a:lnTo>
                  <a:lnTo>
                    <a:pt x="1126352" y="584736"/>
                  </a:lnTo>
                  <a:cubicBezTo>
                    <a:pt x="1165441" y="545647"/>
                    <a:pt x="1189617" y="491647"/>
                    <a:pt x="1189617" y="432000"/>
                  </a:cubicBezTo>
                  <a:cubicBezTo>
                    <a:pt x="1189617" y="372353"/>
                    <a:pt x="1165441" y="318353"/>
                    <a:pt x="1126352" y="279265"/>
                  </a:cubicBezTo>
                  <a:lnTo>
                    <a:pt x="1124857" y="278257"/>
                  </a:lnTo>
                  <a:lnTo>
                    <a:pt x="1129330" y="263846"/>
                  </a:lnTo>
                  <a:cubicBezTo>
                    <a:pt x="1194911" y="108795"/>
                    <a:pt x="1348441" y="0"/>
                    <a:pt x="1527381" y="0"/>
                  </a:cubicBezTo>
                  <a:close/>
                  <a:moveTo>
                    <a:pt x="432000" y="0"/>
                  </a:moveTo>
                  <a:cubicBezTo>
                    <a:pt x="610940" y="0"/>
                    <a:pt x="764470" y="108795"/>
                    <a:pt x="830051" y="263846"/>
                  </a:cubicBezTo>
                  <a:lnTo>
                    <a:pt x="832422" y="271484"/>
                  </a:lnTo>
                  <a:lnTo>
                    <a:pt x="820882" y="279265"/>
                  </a:lnTo>
                  <a:cubicBezTo>
                    <a:pt x="781794" y="318353"/>
                    <a:pt x="757617" y="372353"/>
                    <a:pt x="757617" y="432000"/>
                  </a:cubicBezTo>
                  <a:cubicBezTo>
                    <a:pt x="757617" y="491647"/>
                    <a:pt x="781794" y="545647"/>
                    <a:pt x="820882" y="584736"/>
                  </a:cubicBezTo>
                  <a:lnTo>
                    <a:pt x="832422" y="592516"/>
                  </a:lnTo>
                  <a:lnTo>
                    <a:pt x="830051" y="600154"/>
                  </a:lnTo>
                  <a:cubicBezTo>
                    <a:pt x="764470" y="755205"/>
                    <a:pt x="610940" y="864000"/>
                    <a:pt x="432000" y="864000"/>
                  </a:cubicBezTo>
                  <a:cubicBezTo>
                    <a:pt x="193413" y="864000"/>
                    <a:pt x="0" y="670587"/>
                    <a:pt x="0" y="432000"/>
                  </a:cubicBezTo>
                  <a:cubicBezTo>
                    <a:pt x="0" y="193413"/>
                    <a:pt x="193413" y="0"/>
                    <a:pt x="432000" y="0"/>
                  </a:cubicBezTo>
                  <a:close/>
                </a:path>
              </a:pathLst>
            </a:custGeom>
            <a:solidFill>
              <a:srgbClr val="00B050"/>
            </a:solidFill>
            <a:ln>
              <a:solidFill>
                <a:srgbClr val="000000"/>
              </a:solidFill>
            </a:ln>
            <a:scene3d>
              <a:camera prst="orthographicFront"/>
              <a:lightRig rig="threePt" dir="t"/>
            </a:scene3d>
            <a:sp3d>
              <a:bevelT h="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p:cNvSpPr/>
            <p:nvPr/>
          </p:nvSpPr>
          <p:spPr>
            <a:xfrm>
              <a:off x="5428994" y="2952000"/>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p:cNvSpPr/>
            <p:nvPr/>
          </p:nvSpPr>
          <p:spPr>
            <a:xfrm>
              <a:off x="6171988" y="2952000"/>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p:cNvSpPr/>
            <p:nvPr/>
          </p:nvSpPr>
          <p:spPr>
            <a:xfrm>
              <a:off x="5796112" y="2092804"/>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33"/>
            <p:cNvSpPr/>
            <p:nvPr/>
          </p:nvSpPr>
          <p:spPr>
            <a:xfrm>
              <a:off x="5187702" y="4735800"/>
              <a:ext cx="1653547" cy="864000"/>
            </a:xfrm>
            <a:custGeom>
              <a:avLst/>
              <a:gdLst>
                <a:gd name="connsiteX0" fmla="*/ 1256459 w 1653547"/>
                <a:gd name="connsiteY0" fmla="*/ 0 h 864000"/>
                <a:gd name="connsiteX1" fmla="*/ 1614680 w 1653547"/>
                <a:gd name="connsiteY1" fmla="*/ 190465 h 864000"/>
                <a:gd name="connsiteX2" fmla="*/ 1653547 w 1653547"/>
                <a:gd name="connsiteY2" fmla="*/ 262071 h 864000"/>
                <a:gd name="connsiteX3" fmla="*/ 1628044 w 1653547"/>
                <a:gd name="connsiteY3" fmla="*/ 279265 h 864000"/>
                <a:gd name="connsiteX4" fmla="*/ 1564779 w 1653547"/>
                <a:gd name="connsiteY4" fmla="*/ 432000 h 864000"/>
                <a:gd name="connsiteX5" fmla="*/ 1628044 w 1653547"/>
                <a:gd name="connsiteY5" fmla="*/ 584736 h 864000"/>
                <a:gd name="connsiteX6" fmla="*/ 1653547 w 1653547"/>
                <a:gd name="connsiteY6" fmla="*/ 601930 h 864000"/>
                <a:gd name="connsiteX7" fmla="*/ 1614680 w 1653547"/>
                <a:gd name="connsiteY7" fmla="*/ 673536 h 864000"/>
                <a:gd name="connsiteX8" fmla="*/ 1256459 w 1653547"/>
                <a:gd name="connsiteY8" fmla="*/ 864000 h 864000"/>
                <a:gd name="connsiteX9" fmla="*/ 824459 w 1653547"/>
                <a:gd name="connsiteY9" fmla="*/ 432000 h 864000"/>
                <a:gd name="connsiteX10" fmla="*/ 1256459 w 1653547"/>
                <a:gd name="connsiteY10" fmla="*/ 0 h 864000"/>
                <a:gd name="connsiteX11" fmla="*/ 392363 w 1653547"/>
                <a:gd name="connsiteY11" fmla="*/ 0 h 864000"/>
                <a:gd name="connsiteX12" fmla="*/ 824363 w 1653547"/>
                <a:gd name="connsiteY12" fmla="*/ 432000 h 864000"/>
                <a:gd name="connsiteX13" fmla="*/ 392363 w 1653547"/>
                <a:gd name="connsiteY13" fmla="*/ 864000 h 864000"/>
                <a:gd name="connsiteX14" fmla="*/ 34142 w 1653547"/>
                <a:gd name="connsiteY14" fmla="*/ 673536 h 864000"/>
                <a:gd name="connsiteX15" fmla="*/ 0 w 1653547"/>
                <a:gd name="connsiteY15" fmla="*/ 610634 h 864000"/>
                <a:gd name="connsiteX16" fmla="*/ 38413 w 1653547"/>
                <a:gd name="connsiteY16" fmla="*/ 584736 h 864000"/>
                <a:gd name="connsiteX17" fmla="*/ 101677 w 1653547"/>
                <a:gd name="connsiteY17" fmla="*/ 432000 h 864000"/>
                <a:gd name="connsiteX18" fmla="*/ 38413 w 1653547"/>
                <a:gd name="connsiteY18" fmla="*/ 279265 h 864000"/>
                <a:gd name="connsiteX19" fmla="*/ 0 w 1653547"/>
                <a:gd name="connsiteY19" fmla="*/ 253367 h 864000"/>
                <a:gd name="connsiteX20" fmla="*/ 34142 w 1653547"/>
                <a:gd name="connsiteY20" fmla="*/ 190465 h 864000"/>
                <a:gd name="connsiteX21" fmla="*/ 392363 w 1653547"/>
                <a:gd name="connsiteY21" fmla="*/ 0 h 86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53547" h="864000">
                  <a:moveTo>
                    <a:pt x="1256459" y="0"/>
                  </a:moveTo>
                  <a:cubicBezTo>
                    <a:pt x="1405576" y="0"/>
                    <a:pt x="1537047" y="75552"/>
                    <a:pt x="1614680" y="190465"/>
                  </a:cubicBezTo>
                  <a:lnTo>
                    <a:pt x="1653547" y="262071"/>
                  </a:lnTo>
                  <a:lnTo>
                    <a:pt x="1628044" y="279265"/>
                  </a:lnTo>
                  <a:cubicBezTo>
                    <a:pt x="1588956" y="318353"/>
                    <a:pt x="1564779" y="372353"/>
                    <a:pt x="1564779" y="432000"/>
                  </a:cubicBezTo>
                  <a:cubicBezTo>
                    <a:pt x="1564779" y="491647"/>
                    <a:pt x="1588956" y="545647"/>
                    <a:pt x="1628044" y="584736"/>
                  </a:cubicBezTo>
                  <a:lnTo>
                    <a:pt x="1653547" y="601930"/>
                  </a:lnTo>
                  <a:lnTo>
                    <a:pt x="1614680" y="673536"/>
                  </a:lnTo>
                  <a:cubicBezTo>
                    <a:pt x="1537047" y="788448"/>
                    <a:pt x="1405576" y="864000"/>
                    <a:pt x="1256459" y="864000"/>
                  </a:cubicBezTo>
                  <a:cubicBezTo>
                    <a:pt x="1017872" y="864000"/>
                    <a:pt x="824459" y="670587"/>
                    <a:pt x="824459" y="432000"/>
                  </a:cubicBezTo>
                  <a:cubicBezTo>
                    <a:pt x="824459" y="193413"/>
                    <a:pt x="1017872" y="0"/>
                    <a:pt x="1256459" y="0"/>
                  </a:cubicBezTo>
                  <a:close/>
                  <a:moveTo>
                    <a:pt x="392363" y="0"/>
                  </a:moveTo>
                  <a:cubicBezTo>
                    <a:pt x="630950" y="0"/>
                    <a:pt x="824363" y="193413"/>
                    <a:pt x="824363" y="432000"/>
                  </a:cubicBezTo>
                  <a:cubicBezTo>
                    <a:pt x="824363" y="670587"/>
                    <a:pt x="630950" y="864000"/>
                    <a:pt x="392363" y="864000"/>
                  </a:cubicBezTo>
                  <a:cubicBezTo>
                    <a:pt x="243246" y="864000"/>
                    <a:pt x="111776" y="788448"/>
                    <a:pt x="34142" y="673536"/>
                  </a:cubicBezTo>
                  <a:lnTo>
                    <a:pt x="0" y="610634"/>
                  </a:lnTo>
                  <a:lnTo>
                    <a:pt x="38413" y="584736"/>
                  </a:lnTo>
                  <a:cubicBezTo>
                    <a:pt x="77501" y="545647"/>
                    <a:pt x="101677" y="491647"/>
                    <a:pt x="101677" y="432000"/>
                  </a:cubicBezTo>
                  <a:cubicBezTo>
                    <a:pt x="101677" y="372353"/>
                    <a:pt x="77501" y="318353"/>
                    <a:pt x="38413" y="279265"/>
                  </a:cubicBezTo>
                  <a:lnTo>
                    <a:pt x="0" y="253367"/>
                  </a:lnTo>
                  <a:lnTo>
                    <a:pt x="34142" y="190465"/>
                  </a:lnTo>
                  <a:cubicBezTo>
                    <a:pt x="111776" y="75552"/>
                    <a:pt x="243246" y="0"/>
                    <a:pt x="392363" y="0"/>
                  </a:cubicBezTo>
                  <a:close/>
                </a:path>
              </a:pathLst>
            </a:custGeom>
            <a:solidFill>
              <a:srgbClr val="00B050"/>
            </a:solidFill>
            <a:ln>
              <a:solidFill>
                <a:srgbClr val="000000"/>
              </a:solidFill>
            </a:ln>
            <a:scene3d>
              <a:camera prst="orthographicFront"/>
              <a:lightRig rig="threePt" dir="t"/>
            </a:scene3d>
            <a:sp3d>
              <a:bevelT h="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p:cNvSpPr/>
            <p:nvPr/>
          </p:nvSpPr>
          <p:spPr>
            <a:xfrm>
              <a:off x="2891966" y="4951800"/>
              <a:ext cx="432000" cy="432000"/>
            </a:xfrm>
            <a:prstGeom prst="ellipse">
              <a:avLst/>
            </a:prstGeom>
            <a:solidFill>
              <a:srgbClr val="00B0F0"/>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p:cNvSpPr/>
            <p:nvPr/>
          </p:nvSpPr>
          <p:spPr>
            <a:xfrm>
              <a:off x="6752480" y="4951800"/>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p:cNvSpPr/>
            <p:nvPr/>
          </p:nvSpPr>
          <p:spPr>
            <a:xfrm>
              <a:off x="4857378" y="4951800"/>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0" name="Group 39"/>
          <p:cNvGrpSpPr/>
          <p:nvPr/>
        </p:nvGrpSpPr>
        <p:grpSpPr>
          <a:xfrm>
            <a:off x="202769" y="2348880"/>
            <a:ext cx="2713047" cy="2186448"/>
            <a:chOff x="3599945" y="5779056"/>
            <a:chExt cx="2713047" cy="2186448"/>
          </a:xfrm>
        </p:grpSpPr>
        <p:sp>
          <p:nvSpPr>
            <p:cNvPr id="39" name="Oval 38"/>
            <p:cNvSpPr/>
            <p:nvPr/>
          </p:nvSpPr>
          <p:spPr>
            <a:xfrm>
              <a:off x="3599945" y="5779056"/>
              <a:ext cx="432000" cy="432000"/>
            </a:xfrm>
            <a:prstGeom prst="ellipse">
              <a:avLst/>
            </a:prstGeom>
            <a:solidFill>
              <a:srgbClr val="9572A7"/>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Box 37"/>
            <p:cNvSpPr txBox="1"/>
            <p:nvPr/>
          </p:nvSpPr>
          <p:spPr>
            <a:xfrm>
              <a:off x="4031946" y="5779056"/>
              <a:ext cx="1561046" cy="2031325"/>
            </a:xfrm>
            <a:prstGeom prst="rect">
              <a:avLst/>
            </a:prstGeom>
            <a:noFill/>
          </p:spPr>
          <p:txBody>
            <a:bodyPr wrap="square" rtlCol="0">
              <a:spAutoFit/>
            </a:bodyPr>
            <a:lstStyle/>
            <a:p>
              <a:r>
                <a:rPr lang="en-US" dirty="0"/>
                <a:t>Hydrogen</a:t>
              </a:r>
            </a:p>
            <a:p>
              <a:endParaRPr lang="en-US" dirty="0"/>
            </a:p>
            <a:p>
              <a:pPr algn="r"/>
              <a:r>
                <a:rPr lang="en-US" dirty="0"/>
                <a:t>Oxygen</a:t>
              </a:r>
            </a:p>
            <a:p>
              <a:endParaRPr lang="en-US" dirty="0"/>
            </a:p>
            <a:p>
              <a:r>
                <a:rPr lang="en-US" dirty="0"/>
                <a:t>Carbon</a:t>
              </a:r>
            </a:p>
            <a:p>
              <a:endParaRPr lang="en-US" dirty="0"/>
            </a:p>
            <a:p>
              <a:pPr algn="r"/>
              <a:r>
                <a:rPr lang="en-US" dirty="0"/>
                <a:t>Nitrogen</a:t>
              </a:r>
            </a:p>
          </p:txBody>
        </p:sp>
        <p:sp>
          <p:nvSpPr>
            <p:cNvPr id="41" name="Oval 40"/>
            <p:cNvSpPr/>
            <p:nvPr/>
          </p:nvSpPr>
          <p:spPr>
            <a:xfrm>
              <a:off x="5592992" y="6165304"/>
              <a:ext cx="720000" cy="720000"/>
            </a:xfrm>
            <a:prstGeom prst="ellipse">
              <a:avLst/>
            </a:prstGeom>
            <a:solidFill>
              <a:srgbClr val="00B050"/>
            </a:solidFill>
            <a:ln>
              <a:solidFill>
                <a:srgbClr val="000000"/>
              </a:solidFill>
            </a:ln>
            <a:scene3d>
              <a:camera prst="orthographicFront"/>
              <a:lightRig rig="threePt" dir="t"/>
            </a:scene3d>
            <a:sp3d>
              <a:bevelT h="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p:cNvSpPr/>
            <p:nvPr/>
          </p:nvSpPr>
          <p:spPr>
            <a:xfrm>
              <a:off x="3599945" y="6850409"/>
              <a:ext cx="432000" cy="432000"/>
            </a:xfrm>
            <a:prstGeom prst="ellipse">
              <a:avLst/>
            </a:prstGeom>
            <a:solidFill>
              <a:srgbClr val="00B0F0"/>
            </a:solidFill>
            <a:ln>
              <a:solidFill>
                <a:srgbClr val="000000"/>
              </a:solidFill>
            </a:ln>
            <a:scene3d>
              <a:camera prst="orthographicFront"/>
              <a:lightRig rig="threePt" dir="t"/>
            </a:scene3d>
            <a:sp3d>
              <a:bevelT w="241300" h="146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Oval 42"/>
            <p:cNvSpPr/>
            <p:nvPr/>
          </p:nvSpPr>
          <p:spPr>
            <a:xfrm>
              <a:off x="5592992" y="7245504"/>
              <a:ext cx="720000" cy="720000"/>
            </a:xfrm>
            <a:prstGeom prst="ellipse">
              <a:avLst/>
            </a:prstGeom>
            <a:solidFill>
              <a:schemeClr val="tx2"/>
            </a:solidFill>
            <a:ln>
              <a:solidFill>
                <a:srgbClr val="000000"/>
              </a:solidFill>
            </a:ln>
            <a:scene3d>
              <a:camera prst="orthographicFront"/>
              <a:lightRig rig="threePt" dir="t"/>
            </a:scene3d>
            <a:sp3d>
              <a:bevelT h="127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Rectangle 44"/>
          <p:cNvSpPr/>
          <p:nvPr/>
        </p:nvSpPr>
        <p:spPr>
          <a:xfrm rot="18630570">
            <a:off x="2745108" y="1754217"/>
            <a:ext cx="1836593" cy="923330"/>
          </a:xfrm>
          <a:prstGeom prst="rect">
            <a:avLst/>
          </a:prstGeom>
          <a:noFill/>
        </p:spPr>
        <p:txBody>
          <a:bodyPr wrap="none" lIns="91440" tIns="45720" rIns="91440" bIns="45720">
            <a:prstTxWarp prst="textArchUp">
              <a:avLst/>
            </a:prstTxWarp>
            <a:spAutoFit/>
          </a:bodyPr>
          <a:lstStyle/>
          <a:p>
            <a:pPr algn="ctr"/>
            <a:r>
              <a:rPr lang="en-US" sz="3600" b="1" cap="none" spc="0" dirty="0">
                <a:ln w="12700">
                  <a:solidFill>
                    <a:schemeClr val="tx2"/>
                  </a:solidFill>
                  <a:prstDash val="solid"/>
                </a:ln>
                <a:noFill/>
                <a:effectLst/>
              </a:rPr>
              <a:t>Project </a:t>
            </a:r>
          </a:p>
          <a:p>
            <a:pPr algn="ctr"/>
            <a:r>
              <a:rPr lang="en-US" sz="3600" b="1" cap="none" spc="0" dirty="0">
                <a:ln w="12700">
                  <a:solidFill>
                    <a:schemeClr val="tx2"/>
                  </a:solidFill>
                  <a:prstDash val="solid"/>
                </a:ln>
                <a:noFill/>
                <a:effectLst/>
              </a:rPr>
              <a:t>metal</a:t>
            </a:r>
          </a:p>
        </p:txBody>
      </p:sp>
    </p:spTree>
    <p:extLst>
      <p:ext uri="{BB962C8B-B14F-4D97-AF65-F5344CB8AC3E}">
        <p14:creationId xmlns:p14="http://schemas.microsoft.com/office/powerpoint/2010/main" val="197844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Anions and Cations</a:t>
            </a:r>
          </a:p>
        </p:txBody>
      </p:sp>
      <p:sp>
        <p:nvSpPr>
          <p:cNvPr id="5" name="Oval 4"/>
          <p:cNvSpPr/>
          <p:nvPr/>
        </p:nvSpPr>
        <p:spPr>
          <a:xfrm>
            <a:off x="3923928" y="2079449"/>
            <a:ext cx="1296144" cy="1296000"/>
          </a:xfrm>
          <a:prstGeom prst="ellipse">
            <a:avLst/>
          </a:prstGeom>
          <a:solidFill>
            <a:srgbClr val="00B050"/>
          </a:solidFill>
          <a:ln>
            <a:solidFill>
              <a:srgbClr val="00B05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B050"/>
              </a:solidFill>
            </a:endParaRPr>
          </a:p>
        </p:txBody>
      </p:sp>
      <p:sp>
        <p:nvSpPr>
          <p:cNvPr id="6" name="Oval 5"/>
          <p:cNvSpPr/>
          <p:nvPr/>
        </p:nvSpPr>
        <p:spPr>
          <a:xfrm>
            <a:off x="1737085" y="3978133"/>
            <a:ext cx="1296144" cy="1296000"/>
          </a:xfrm>
          <a:prstGeom prst="ellipse">
            <a:avLst/>
          </a:prstGeom>
          <a:solidFill>
            <a:srgbClr val="FF0000"/>
          </a:solidFill>
          <a:ln>
            <a:solidFill>
              <a:srgbClr val="FF000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B050"/>
              </a:solidFill>
            </a:endParaRPr>
          </a:p>
        </p:txBody>
      </p:sp>
      <p:sp>
        <p:nvSpPr>
          <p:cNvPr id="7" name="Oval 6"/>
          <p:cNvSpPr/>
          <p:nvPr/>
        </p:nvSpPr>
        <p:spPr>
          <a:xfrm>
            <a:off x="6012160" y="3933056"/>
            <a:ext cx="1296144" cy="1296000"/>
          </a:xfrm>
          <a:prstGeom prst="ellipse">
            <a:avLst/>
          </a:prstGeom>
          <a:solidFill>
            <a:srgbClr val="00B0F0"/>
          </a:solidFill>
          <a:ln>
            <a:solidFill>
              <a:srgbClr val="00B0F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B050"/>
              </a:solidFill>
            </a:endParaRPr>
          </a:p>
        </p:txBody>
      </p:sp>
      <p:sp>
        <p:nvSpPr>
          <p:cNvPr id="10" name="TextBox 9"/>
          <p:cNvSpPr txBox="1"/>
          <p:nvPr/>
        </p:nvSpPr>
        <p:spPr>
          <a:xfrm>
            <a:off x="6156176" y="4149080"/>
            <a:ext cx="1067921" cy="954107"/>
          </a:xfrm>
          <a:prstGeom prst="rect">
            <a:avLst/>
          </a:prstGeom>
          <a:noFill/>
        </p:spPr>
        <p:txBody>
          <a:bodyPr wrap="none" rtlCol="0">
            <a:spAutoFit/>
          </a:bodyPr>
          <a:lstStyle/>
          <a:p>
            <a:r>
              <a:rPr lang="en-GB" sz="2800" b="1" dirty="0"/>
              <a:t>Anion</a:t>
            </a:r>
          </a:p>
          <a:p>
            <a:r>
              <a:rPr lang="en-GB" sz="2800" b="1" dirty="0"/>
              <a:t>    (-)</a:t>
            </a:r>
            <a:endParaRPr lang="en-GB" sz="2400" b="1" dirty="0"/>
          </a:p>
        </p:txBody>
      </p:sp>
      <p:sp>
        <p:nvSpPr>
          <p:cNvPr id="11" name="TextBox 10"/>
          <p:cNvSpPr txBox="1"/>
          <p:nvPr/>
        </p:nvSpPr>
        <p:spPr>
          <a:xfrm>
            <a:off x="1907704" y="4149080"/>
            <a:ext cx="1147943" cy="954107"/>
          </a:xfrm>
          <a:prstGeom prst="rect">
            <a:avLst/>
          </a:prstGeom>
          <a:noFill/>
        </p:spPr>
        <p:txBody>
          <a:bodyPr wrap="none" rtlCol="0">
            <a:spAutoFit/>
          </a:bodyPr>
          <a:lstStyle/>
          <a:p>
            <a:r>
              <a:rPr lang="en-GB" sz="2800" b="1" dirty="0"/>
              <a:t>Cation</a:t>
            </a:r>
          </a:p>
          <a:p>
            <a:r>
              <a:rPr lang="en-GB" sz="2800" b="1" dirty="0"/>
              <a:t>   (+)</a:t>
            </a:r>
          </a:p>
        </p:txBody>
      </p:sp>
      <p:sp>
        <p:nvSpPr>
          <p:cNvPr id="13" name="Rectangle 12"/>
          <p:cNvSpPr/>
          <p:nvPr/>
        </p:nvSpPr>
        <p:spPr>
          <a:xfrm>
            <a:off x="3923928" y="2276872"/>
            <a:ext cx="1368152" cy="954107"/>
          </a:xfrm>
          <a:prstGeom prst="rect">
            <a:avLst/>
          </a:prstGeom>
        </p:spPr>
        <p:txBody>
          <a:bodyPr wrap="square">
            <a:spAutoFit/>
          </a:bodyPr>
          <a:lstStyle/>
          <a:p>
            <a:r>
              <a:rPr lang="en-GB" sz="2800" b="1" dirty="0"/>
              <a:t>Neutral</a:t>
            </a:r>
          </a:p>
          <a:p>
            <a:r>
              <a:rPr lang="en-GB" sz="2800" b="1" dirty="0"/>
              <a:t>  Atom</a:t>
            </a:r>
            <a:endParaRPr lang="en-GB" sz="2000" b="1" dirty="0"/>
          </a:p>
        </p:txBody>
      </p:sp>
      <p:cxnSp>
        <p:nvCxnSpPr>
          <p:cNvPr id="21" name="Straight Arrow Connector 20"/>
          <p:cNvCxnSpPr/>
          <p:nvPr/>
        </p:nvCxnSpPr>
        <p:spPr>
          <a:xfrm flipH="1">
            <a:off x="2915816" y="3212976"/>
            <a:ext cx="1080120" cy="864096"/>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5148064" y="3212976"/>
            <a:ext cx="1008112" cy="864096"/>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619672" y="2780928"/>
            <a:ext cx="1584176" cy="830997"/>
          </a:xfrm>
          <a:prstGeom prst="rect">
            <a:avLst/>
          </a:prstGeom>
          <a:noFill/>
        </p:spPr>
        <p:txBody>
          <a:bodyPr wrap="square" rtlCol="0">
            <a:spAutoFit/>
          </a:bodyPr>
          <a:lstStyle/>
          <a:p>
            <a:r>
              <a:rPr lang="en-GB" sz="2400" b="1" dirty="0">
                <a:solidFill>
                  <a:srgbClr val="FF0000"/>
                </a:solidFill>
              </a:rPr>
              <a:t>    Loss </a:t>
            </a:r>
            <a:r>
              <a:rPr lang="en-GB" sz="2400" b="1" dirty="0"/>
              <a:t>of electron(s)</a:t>
            </a:r>
            <a:endParaRPr lang="en-GB" b="1" dirty="0"/>
          </a:p>
        </p:txBody>
      </p:sp>
      <p:sp>
        <p:nvSpPr>
          <p:cNvPr id="30" name="TextBox 29"/>
          <p:cNvSpPr txBox="1"/>
          <p:nvPr/>
        </p:nvSpPr>
        <p:spPr>
          <a:xfrm>
            <a:off x="5868144" y="2780928"/>
            <a:ext cx="1584176" cy="830997"/>
          </a:xfrm>
          <a:prstGeom prst="rect">
            <a:avLst/>
          </a:prstGeom>
          <a:noFill/>
        </p:spPr>
        <p:txBody>
          <a:bodyPr wrap="square" rtlCol="0">
            <a:spAutoFit/>
          </a:bodyPr>
          <a:lstStyle/>
          <a:p>
            <a:r>
              <a:rPr lang="en-GB" sz="2400" b="1" dirty="0"/>
              <a:t>    </a:t>
            </a:r>
            <a:r>
              <a:rPr lang="en-GB" sz="2400" b="1" dirty="0">
                <a:solidFill>
                  <a:srgbClr val="00B0F0"/>
                </a:solidFill>
              </a:rPr>
              <a:t>Gain</a:t>
            </a:r>
            <a:r>
              <a:rPr lang="en-GB" sz="2400" b="1" dirty="0"/>
              <a:t> of electron(s)</a:t>
            </a:r>
            <a:endParaRPr lang="en-GB" b="1" dirty="0"/>
          </a:p>
        </p:txBody>
      </p:sp>
      <p:sp>
        <p:nvSpPr>
          <p:cNvPr id="3" name="TextBox 2"/>
          <p:cNvSpPr txBox="1"/>
          <p:nvPr/>
        </p:nvSpPr>
        <p:spPr>
          <a:xfrm>
            <a:off x="1468990" y="5584012"/>
            <a:ext cx="1793504" cy="461665"/>
          </a:xfrm>
          <a:prstGeom prst="rect">
            <a:avLst/>
          </a:prstGeom>
          <a:noFill/>
        </p:spPr>
        <p:txBody>
          <a:bodyPr wrap="none" rtlCol="0">
            <a:spAutoFit/>
          </a:bodyPr>
          <a:lstStyle/>
          <a:p>
            <a:r>
              <a:rPr lang="en-GB" sz="2400" b="1" dirty="0"/>
              <a:t>Most Metals</a:t>
            </a:r>
          </a:p>
        </p:txBody>
      </p:sp>
      <p:sp>
        <p:nvSpPr>
          <p:cNvPr id="14" name="TextBox 13"/>
          <p:cNvSpPr txBox="1"/>
          <p:nvPr/>
        </p:nvSpPr>
        <p:spPr>
          <a:xfrm>
            <a:off x="5763480" y="5584012"/>
            <a:ext cx="2088649" cy="830997"/>
          </a:xfrm>
          <a:prstGeom prst="rect">
            <a:avLst/>
          </a:prstGeom>
          <a:noFill/>
        </p:spPr>
        <p:txBody>
          <a:bodyPr wrap="none" rtlCol="0">
            <a:spAutoFit/>
          </a:bodyPr>
          <a:lstStyle/>
          <a:p>
            <a:r>
              <a:rPr lang="en-GB" sz="2400" b="1" dirty="0"/>
              <a:t>Most Halogens</a:t>
            </a:r>
          </a:p>
          <a:p>
            <a:r>
              <a:rPr lang="en-GB" sz="2400" b="1" dirty="0"/>
              <a:t>&amp; Non Metals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Chemical Radicals (Anions)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88041611"/>
              </p:ext>
            </p:extLst>
          </p:nvPr>
        </p:nvGraphicFramePr>
        <p:xfrm>
          <a:off x="518864" y="1191344"/>
          <a:ext cx="8229600" cy="533400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1295400">
                  <a:extLst>
                    <a:ext uri="{9D8B030D-6E8A-4147-A177-3AD203B41FA5}">
                      <a16:colId xmlns:a16="http://schemas.microsoft.com/office/drawing/2014/main" val="20001"/>
                    </a:ext>
                  </a:extLst>
                </a:gridCol>
                <a:gridCol w="2971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tblGrid>
              <a:tr h="370840">
                <a:tc>
                  <a:txBody>
                    <a:bodyPr/>
                    <a:lstStyle/>
                    <a:p>
                      <a:r>
                        <a:rPr lang="en-GB" sz="2000" dirty="0"/>
                        <a:t>RADICAL </a:t>
                      </a:r>
                      <a:endParaRPr lang="en-GB" sz="2000" b="1" dirty="0"/>
                    </a:p>
                  </a:txBody>
                  <a:tcPr/>
                </a:tc>
                <a:tc>
                  <a:txBody>
                    <a:bodyPr/>
                    <a:lstStyle/>
                    <a:p>
                      <a:r>
                        <a:rPr lang="en-GB" sz="2000" dirty="0"/>
                        <a:t>FORMULA</a:t>
                      </a:r>
                      <a:endParaRPr lang="en-GB" sz="2000" b="1" dirty="0"/>
                    </a:p>
                  </a:txBody>
                  <a:tcPr/>
                </a:tc>
                <a:tc>
                  <a:txBody>
                    <a:bodyPr/>
                    <a:lstStyle/>
                    <a:p>
                      <a:r>
                        <a:rPr lang="en-GB" sz="2000" dirty="0"/>
                        <a:t>RADICAL</a:t>
                      </a:r>
                      <a:endParaRPr lang="en-GB" sz="2000" b="1" dirty="0"/>
                    </a:p>
                  </a:txBody>
                  <a:tcPr/>
                </a:tc>
                <a:tc>
                  <a:txBody>
                    <a:bodyPr/>
                    <a:lstStyle/>
                    <a:p>
                      <a:r>
                        <a:rPr lang="en-GB" sz="2000" dirty="0"/>
                        <a:t>FORMULA</a:t>
                      </a:r>
                      <a:endParaRPr lang="en-GB" sz="2000" b="1" dirty="0"/>
                    </a:p>
                  </a:txBody>
                  <a:tcPr/>
                </a:tc>
                <a:extLst>
                  <a:ext uri="{0D108BD9-81ED-4DB2-BD59-A6C34878D82A}">
                    <a16:rowId xmlns:a16="http://schemas.microsoft.com/office/drawing/2014/main" val="10000"/>
                  </a:ext>
                </a:extLst>
              </a:tr>
              <a:tr h="370840">
                <a:tc>
                  <a:txBody>
                    <a:bodyPr/>
                    <a:lstStyle/>
                    <a:p>
                      <a:r>
                        <a:rPr lang="en-GB" sz="2400" b="1" dirty="0"/>
                        <a:t>Sulphite </a:t>
                      </a:r>
                    </a:p>
                  </a:txBody>
                  <a:tcPr>
                    <a:solidFill>
                      <a:srgbClr val="FFFF00"/>
                    </a:solidFill>
                  </a:tcPr>
                </a:tc>
                <a:tc>
                  <a:txBody>
                    <a:bodyPr/>
                    <a:lstStyle/>
                    <a:p>
                      <a:r>
                        <a:rPr lang="en-GB" sz="2400" b="1" dirty="0"/>
                        <a:t>SO</a:t>
                      </a:r>
                      <a:r>
                        <a:rPr lang="en-GB" sz="2400" b="1" baseline="-25000" dirty="0"/>
                        <a:t>3</a:t>
                      </a:r>
                      <a:r>
                        <a:rPr lang="en-GB" sz="2400" b="1" baseline="30000" dirty="0"/>
                        <a:t>2-</a:t>
                      </a:r>
                      <a:endParaRPr lang="en-GB" sz="2400" b="1" baseline="30000" dirty="0">
                        <a:solidFill>
                          <a:srgbClr val="FF0000"/>
                        </a:solidFill>
                      </a:endParaRPr>
                    </a:p>
                  </a:txBody>
                  <a:tcPr>
                    <a:solidFill>
                      <a:srgbClr val="FFFF00"/>
                    </a:solidFill>
                  </a:tcPr>
                </a:tc>
                <a:tc>
                  <a:txBody>
                    <a:bodyPr/>
                    <a:lstStyle/>
                    <a:p>
                      <a:r>
                        <a:rPr lang="en-GB" sz="2400" b="1" dirty="0"/>
                        <a:t>Carbonate</a:t>
                      </a:r>
                    </a:p>
                  </a:txBody>
                  <a:tcPr>
                    <a:solidFill>
                      <a:srgbClr val="CCFFCC"/>
                    </a:solidFill>
                  </a:tcPr>
                </a:tc>
                <a:tc>
                  <a:txBody>
                    <a:bodyPr/>
                    <a:lstStyle/>
                    <a:p>
                      <a:r>
                        <a:rPr lang="en-GB" sz="2400" b="1" dirty="0"/>
                        <a:t>CO</a:t>
                      </a:r>
                      <a:r>
                        <a:rPr lang="en-GB" sz="2400" b="1" baseline="-25000" dirty="0"/>
                        <a:t>3</a:t>
                      </a:r>
                      <a:r>
                        <a:rPr lang="en-GB" sz="2400" b="1" baseline="30000" dirty="0"/>
                        <a:t>2-</a:t>
                      </a:r>
                      <a:endParaRPr lang="en-GB" sz="2400" b="1" baseline="30000" dirty="0">
                        <a:solidFill>
                          <a:srgbClr val="FF0000"/>
                        </a:solidFill>
                      </a:endParaRPr>
                    </a:p>
                  </a:txBody>
                  <a:tcPr>
                    <a:solidFill>
                      <a:srgbClr val="CCFFCC"/>
                    </a:solidFill>
                  </a:tcPr>
                </a:tc>
                <a:extLst>
                  <a:ext uri="{0D108BD9-81ED-4DB2-BD59-A6C34878D82A}">
                    <a16:rowId xmlns:a16="http://schemas.microsoft.com/office/drawing/2014/main" val="10001"/>
                  </a:ext>
                </a:extLst>
              </a:tr>
              <a:tr h="370840">
                <a:tc>
                  <a:txBody>
                    <a:bodyPr/>
                    <a:lstStyle/>
                    <a:p>
                      <a:r>
                        <a:rPr lang="en-GB" sz="2400" b="1" dirty="0"/>
                        <a:t>Sulphate  </a:t>
                      </a:r>
                    </a:p>
                  </a:txBody>
                  <a:tcPr>
                    <a:solidFill>
                      <a:srgbClr val="FFFF00"/>
                    </a:solidFill>
                  </a:tcPr>
                </a:tc>
                <a:tc>
                  <a:txBody>
                    <a:bodyPr/>
                    <a:lstStyle/>
                    <a:p>
                      <a:r>
                        <a:rPr lang="en-GB" sz="2400" b="1" dirty="0"/>
                        <a:t>SO</a:t>
                      </a:r>
                      <a:r>
                        <a:rPr lang="en-GB" sz="2400" b="1" baseline="-25000" dirty="0"/>
                        <a:t>4</a:t>
                      </a:r>
                      <a:r>
                        <a:rPr lang="en-GB" sz="2400" b="1" baseline="30000" dirty="0"/>
                        <a:t>2-</a:t>
                      </a:r>
                      <a:endParaRPr lang="en-GB" sz="2400" b="1" baseline="30000" dirty="0">
                        <a:solidFill>
                          <a:srgbClr val="FF0000"/>
                        </a:solidFill>
                      </a:endParaRPr>
                    </a:p>
                  </a:txBody>
                  <a:tcPr>
                    <a:solidFill>
                      <a:srgbClr val="FFFF00"/>
                    </a:solidFill>
                  </a:tcPr>
                </a:tc>
                <a:tc>
                  <a:txBody>
                    <a:bodyPr/>
                    <a:lstStyle/>
                    <a:p>
                      <a:r>
                        <a:rPr lang="en-GB" sz="2400" b="1" dirty="0"/>
                        <a:t>Bicarbonate</a:t>
                      </a:r>
                    </a:p>
                  </a:txBody>
                  <a:tcPr>
                    <a:solidFill>
                      <a:srgbClr val="CCFFCC"/>
                    </a:solidFill>
                  </a:tcPr>
                </a:tc>
                <a:tc>
                  <a:txBody>
                    <a:bodyPr/>
                    <a:lstStyle/>
                    <a:p>
                      <a:r>
                        <a:rPr lang="en-GB" sz="2400" b="1" dirty="0"/>
                        <a:t>HCO</a:t>
                      </a:r>
                      <a:r>
                        <a:rPr lang="en-GB" sz="2400" b="1" baseline="-25000" dirty="0"/>
                        <a:t>3</a:t>
                      </a:r>
                      <a:r>
                        <a:rPr lang="en-GB" sz="2400" b="1" baseline="30000" dirty="0"/>
                        <a:t>-</a:t>
                      </a:r>
                      <a:endParaRPr lang="en-GB" sz="2400" b="1" baseline="30000" dirty="0">
                        <a:solidFill>
                          <a:srgbClr val="FF0000"/>
                        </a:solidFill>
                      </a:endParaRPr>
                    </a:p>
                  </a:txBody>
                  <a:tcPr>
                    <a:solidFill>
                      <a:srgbClr val="CCFFCC"/>
                    </a:solidFill>
                  </a:tcPr>
                </a:tc>
                <a:extLst>
                  <a:ext uri="{0D108BD9-81ED-4DB2-BD59-A6C34878D82A}">
                    <a16:rowId xmlns:a16="http://schemas.microsoft.com/office/drawing/2014/main" val="10002"/>
                  </a:ext>
                </a:extLst>
              </a:tr>
              <a:tr h="370840">
                <a:tc>
                  <a:txBody>
                    <a:bodyPr/>
                    <a:lstStyle/>
                    <a:p>
                      <a:r>
                        <a:rPr lang="en-GB" sz="2400" b="1" dirty="0"/>
                        <a:t>Bisulphate</a:t>
                      </a:r>
                    </a:p>
                  </a:txBody>
                  <a:tcPr>
                    <a:solidFill>
                      <a:srgbClr val="FFFF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HSO</a:t>
                      </a:r>
                      <a:r>
                        <a:rPr lang="en-GB" sz="2400" b="1" baseline="-25000" dirty="0"/>
                        <a:t>4</a:t>
                      </a:r>
                      <a:r>
                        <a:rPr lang="en-GB" sz="2400" b="1" baseline="30000" dirty="0"/>
                        <a:t>-</a:t>
                      </a:r>
                      <a:endParaRPr lang="en-GB" sz="3600" b="1" baseline="30000" dirty="0">
                        <a:solidFill>
                          <a:srgbClr val="FF0000"/>
                        </a:solidFill>
                      </a:endParaRPr>
                    </a:p>
                  </a:txBody>
                  <a:tcPr>
                    <a:solidFill>
                      <a:srgbClr val="FFFF00"/>
                    </a:solidFill>
                  </a:tcPr>
                </a:tc>
                <a:tc>
                  <a:txBody>
                    <a:bodyPr/>
                    <a:lstStyle/>
                    <a:p>
                      <a:r>
                        <a:rPr lang="en-GB" sz="2400" b="1" dirty="0"/>
                        <a:t>Chromate</a:t>
                      </a:r>
                    </a:p>
                  </a:txBody>
                  <a:tcPr>
                    <a:solidFill>
                      <a:srgbClr val="FFC000"/>
                    </a:solidFill>
                  </a:tcPr>
                </a:tc>
                <a:tc>
                  <a:txBody>
                    <a:bodyPr/>
                    <a:lstStyle/>
                    <a:p>
                      <a:r>
                        <a:rPr lang="en-GB" sz="2400" b="1" dirty="0"/>
                        <a:t>CrO</a:t>
                      </a:r>
                      <a:r>
                        <a:rPr lang="en-GB" sz="2400" b="1" baseline="-25000" dirty="0"/>
                        <a:t>4</a:t>
                      </a:r>
                      <a:r>
                        <a:rPr lang="en-GB" sz="2400" b="1" baseline="30000" dirty="0"/>
                        <a:t>2-</a:t>
                      </a:r>
                      <a:endParaRPr lang="en-GB" sz="2400" b="1" baseline="30000" dirty="0">
                        <a:solidFill>
                          <a:srgbClr val="FF0000"/>
                        </a:solidFill>
                      </a:endParaRPr>
                    </a:p>
                  </a:txBody>
                  <a:tcPr>
                    <a:solidFill>
                      <a:srgbClr val="FFC000"/>
                    </a:solidFill>
                  </a:tcPr>
                </a:tc>
                <a:extLst>
                  <a:ext uri="{0D108BD9-81ED-4DB2-BD59-A6C34878D82A}">
                    <a16:rowId xmlns:a16="http://schemas.microsoft.com/office/drawing/2014/main" val="10003"/>
                  </a:ext>
                </a:extLst>
              </a:tr>
              <a:tr h="370840">
                <a:tc>
                  <a:txBody>
                    <a:bodyPr/>
                    <a:lstStyle/>
                    <a:p>
                      <a:r>
                        <a:rPr lang="en-GB" sz="2400" b="1" dirty="0"/>
                        <a:t>Nitrite </a:t>
                      </a:r>
                    </a:p>
                  </a:txBody>
                  <a:tcPr>
                    <a:solidFill>
                      <a:srgbClr val="FF0000"/>
                    </a:solidFill>
                  </a:tcPr>
                </a:tc>
                <a:tc>
                  <a:txBody>
                    <a:bodyPr/>
                    <a:lstStyle/>
                    <a:p>
                      <a:r>
                        <a:rPr lang="en-GB" sz="2400" b="1" dirty="0"/>
                        <a:t>NO</a:t>
                      </a:r>
                      <a:r>
                        <a:rPr lang="en-GB" sz="2400" b="1" baseline="-25000" dirty="0"/>
                        <a:t>2</a:t>
                      </a:r>
                      <a:r>
                        <a:rPr lang="en-GB" sz="2400" b="1" baseline="30000" dirty="0"/>
                        <a:t>-</a:t>
                      </a:r>
                      <a:endParaRPr lang="en-GB" sz="2400" b="1" baseline="30000" dirty="0">
                        <a:solidFill>
                          <a:srgbClr val="FF0000"/>
                        </a:solidFill>
                      </a:endParaRPr>
                    </a:p>
                  </a:txBody>
                  <a:tcPr>
                    <a:solidFill>
                      <a:srgbClr val="FF0000"/>
                    </a:solidFill>
                  </a:tcPr>
                </a:tc>
                <a:tc>
                  <a:txBody>
                    <a:bodyPr/>
                    <a:lstStyle/>
                    <a:p>
                      <a:r>
                        <a:rPr lang="en-GB" sz="2400" b="1" dirty="0"/>
                        <a:t>Dichromate</a:t>
                      </a:r>
                    </a:p>
                  </a:txBody>
                  <a:tcPr>
                    <a:solidFill>
                      <a:srgbClr val="FFC000"/>
                    </a:solidFill>
                  </a:tcPr>
                </a:tc>
                <a:tc>
                  <a:txBody>
                    <a:bodyPr/>
                    <a:lstStyle/>
                    <a:p>
                      <a:r>
                        <a:rPr lang="en-GB" sz="2400" b="1" dirty="0"/>
                        <a:t>Cr</a:t>
                      </a:r>
                      <a:r>
                        <a:rPr lang="en-GB" sz="2400" b="1" baseline="-25000" dirty="0"/>
                        <a:t>2</a:t>
                      </a:r>
                      <a:r>
                        <a:rPr lang="en-GB" sz="2400" b="1" dirty="0"/>
                        <a:t>O</a:t>
                      </a:r>
                      <a:r>
                        <a:rPr lang="en-GB" sz="2400" b="1" baseline="-25000" dirty="0"/>
                        <a:t>7</a:t>
                      </a:r>
                      <a:r>
                        <a:rPr lang="en-GB" sz="2400" b="1" baseline="30000" dirty="0"/>
                        <a:t>2-</a:t>
                      </a:r>
                      <a:endParaRPr lang="en-GB" sz="2400" b="1" baseline="30000" dirty="0">
                        <a:solidFill>
                          <a:srgbClr val="FF0000"/>
                        </a:solidFill>
                      </a:endParaRPr>
                    </a:p>
                  </a:txBody>
                  <a:tcPr>
                    <a:solidFill>
                      <a:srgbClr val="FFC000"/>
                    </a:solidFill>
                  </a:tcPr>
                </a:tc>
                <a:extLst>
                  <a:ext uri="{0D108BD9-81ED-4DB2-BD59-A6C34878D82A}">
                    <a16:rowId xmlns:a16="http://schemas.microsoft.com/office/drawing/2014/main" val="10004"/>
                  </a:ext>
                </a:extLst>
              </a:tr>
              <a:tr h="370840">
                <a:tc>
                  <a:txBody>
                    <a:bodyPr/>
                    <a:lstStyle/>
                    <a:p>
                      <a:r>
                        <a:rPr lang="en-GB" sz="2400" b="1" dirty="0"/>
                        <a:t>Nitrate  </a:t>
                      </a:r>
                    </a:p>
                  </a:txBody>
                  <a:tcPr>
                    <a:solidFill>
                      <a:srgbClr val="FF0000"/>
                    </a:solidFill>
                  </a:tcPr>
                </a:tc>
                <a:tc>
                  <a:txBody>
                    <a:bodyPr/>
                    <a:lstStyle/>
                    <a:p>
                      <a:r>
                        <a:rPr lang="en-GB" sz="2400" b="1" dirty="0"/>
                        <a:t>NO</a:t>
                      </a:r>
                      <a:r>
                        <a:rPr lang="en-GB" sz="2400" b="1" baseline="-25000" dirty="0"/>
                        <a:t>3</a:t>
                      </a:r>
                      <a:r>
                        <a:rPr lang="en-GB" sz="2400" b="1" baseline="30000" dirty="0"/>
                        <a:t>-</a:t>
                      </a:r>
                      <a:endParaRPr lang="en-GB" sz="2400" b="1" baseline="30000" dirty="0">
                        <a:solidFill>
                          <a:srgbClr val="FF0000"/>
                        </a:solidFill>
                      </a:endParaRPr>
                    </a:p>
                  </a:txBody>
                  <a:tcPr>
                    <a:solidFill>
                      <a:srgbClr val="FF0000"/>
                    </a:solidFill>
                  </a:tcPr>
                </a:tc>
                <a:tc>
                  <a:txBody>
                    <a:bodyPr/>
                    <a:lstStyle/>
                    <a:p>
                      <a:r>
                        <a:rPr lang="en-GB" sz="2400" b="1" dirty="0"/>
                        <a:t>Phosphate</a:t>
                      </a:r>
                    </a:p>
                  </a:txBody>
                  <a:tcPr>
                    <a:solidFill>
                      <a:schemeClr val="accent6">
                        <a:lumMod val="20000"/>
                        <a:lumOff val="80000"/>
                      </a:schemeClr>
                    </a:solidFill>
                  </a:tcPr>
                </a:tc>
                <a:tc>
                  <a:txBody>
                    <a:bodyPr/>
                    <a:lstStyle/>
                    <a:p>
                      <a:r>
                        <a:rPr lang="en-GB" sz="2400" b="1" dirty="0"/>
                        <a:t>PO</a:t>
                      </a:r>
                      <a:r>
                        <a:rPr lang="en-GB" sz="2400" b="1" baseline="-25000" dirty="0"/>
                        <a:t>4</a:t>
                      </a:r>
                      <a:r>
                        <a:rPr lang="en-GB" sz="2400" b="1" baseline="30000" dirty="0"/>
                        <a:t>3-</a:t>
                      </a:r>
                      <a:endParaRPr lang="en-GB" sz="2400" b="1" baseline="30000" dirty="0">
                        <a:solidFill>
                          <a:srgbClr val="FF0000"/>
                        </a:solidFill>
                      </a:endParaRPr>
                    </a:p>
                  </a:txBody>
                  <a:tcPr>
                    <a:solidFill>
                      <a:schemeClr val="accent6">
                        <a:lumMod val="20000"/>
                        <a:lumOff val="80000"/>
                      </a:schemeClr>
                    </a:solidFill>
                  </a:tcPr>
                </a:tc>
                <a:extLst>
                  <a:ext uri="{0D108BD9-81ED-4DB2-BD59-A6C34878D82A}">
                    <a16:rowId xmlns:a16="http://schemas.microsoft.com/office/drawing/2014/main" val="10005"/>
                  </a:ext>
                </a:extLst>
              </a:tr>
              <a:tr h="370840">
                <a:tc>
                  <a:txBody>
                    <a:bodyPr/>
                    <a:lstStyle/>
                    <a:p>
                      <a:r>
                        <a:rPr lang="en-GB" sz="2400" b="1" dirty="0"/>
                        <a:t>Cyanide</a:t>
                      </a:r>
                    </a:p>
                  </a:txBody>
                  <a:tcPr>
                    <a:solidFill>
                      <a:srgbClr val="CC00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CN</a:t>
                      </a:r>
                      <a:r>
                        <a:rPr lang="en-GB" sz="2400" b="1" baseline="30000" dirty="0"/>
                        <a:t>-</a:t>
                      </a:r>
                      <a:endParaRPr lang="en-GB" sz="3600" b="1" baseline="-25000" dirty="0"/>
                    </a:p>
                  </a:txBody>
                  <a:tcPr>
                    <a:solidFill>
                      <a:srgbClr val="CC00FF"/>
                    </a:solidFill>
                  </a:tcPr>
                </a:tc>
                <a:tc>
                  <a:txBody>
                    <a:bodyPr/>
                    <a:lstStyle/>
                    <a:p>
                      <a:r>
                        <a:rPr lang="en-GB" sz="2400" b="1" dirty="0"/>
                        <a:t>Phosphide</a:t>
                      </a:r>
                    </a:p>
                  </a:txBody>
                  <a:tcPr>
                    <a:solidFill>
                      <a:schemeClr val="accent6">
                        <a:lumMod val="20000"/>
                        <a:lumOff val="8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P</a:t>
                      </a:r>
                      <a:r>
                        <a:rPr lang="en-GB" sz="2400" b="1" baseline="30000" dirty="0"/>
                        <a:t>3-</a:t>
                      </a:r>
                      <a:endParaRPr lang="en-GB" sz="3600" b="1" baseline="-25000" dirty="0">
                        <a:solidFill>
                          <a:srgbClr val="FF0000"/>
                        </a:solidFill>
                      </a:endParaRPr>
                    </a:p>
                  </a:txBody>
                  <a:tcPr>
                    <a:solidFill>
                      <a:schemeClr val="accent6">
                        <a:lumMod val="20000"/>
                        <a:lumOff val="80000"/>
                      </a:schemeClr>
                    </a:solidFill>
                  </a:tcPr>
                </a:tc>
                <a:extLst>
                  <a:ext uri="{0D108BD9-81ED-4DB2-BD59-A6C34878D82A}">
                    <a16:rowId xmlns:a16="http://schemas.microsoft.com/office/drawing/2014/main" val="10006"/>
                  </a:ext>
                </a:extLst>
              </a:tr>
              <a:tr h="370840">
                <a:tc>
                  <a:txBody>
                    <a:bodyPr/>
                    <a:lstStyle/>
                    <a:p>
                      <a:r>
                        <a:rPr lang="en-GB" sz="2400" b="1" dirty="0"/>
                        <a:t>Hypochlorite </a:t>
                      </a:r>
                    </a:p>
                  </a:txBody>
                  <a:tcPr>
                    <a:solidFill>
                      <a:srgbClr val="00CC00"/>
                    </a:solidFill>
                  </a:tcPr>
                </a:tc>
                <a:tc>
                  <a:txBody>
                    <a:bodyPr/>
                    <a:lstStyle/>
                    <a:p>
                      <a:r>
                        <a:rPr lang="en-GB" sz="2400" b="1" dirty="0"/>
                        <a:t>CLO</a:t>
                      </a:r>
                      <a:r>
                        <a:rPr lang="en-GB" sz="2400" b="1" baseline="30000" dirty="0"/>
                        <a:t>-</a:t>
                      </a:r>
                      <a:endParaRPr lang="en-GB" sz="2400" b="1" baseline="30000" dirty="0">
                        <a:solidFill>
                          <a:srgbClr val="FF0000"/>
                        </a:solidFill>
                      </a:endParaRPr>
                    </a:p>
                  </a:txBody>
                  <a:tcPr>
                    <a:solidFill>
                      <a:srgbClr val="00CC00"/>
                    </a:solidFill>
                  </a:tcPr>
                </a:tc>
                <a:tc>
                  <a:txBody>
                    <a:bodyPr/>
                    <a:lstStyle/>
                    <a:p>
                      <a:r>
                        <a:rPr lang="en-GB" sz="2400" b="1" dirty="0"/>
                        <a:t>Hydrogen Phosphate</a:t>
                      </a:r>
                    </a:p>
                  </a:txBody>
                  <a:tcPr>
                    <a:solidFill>
                      <a:schemeClr val="accent6">
                        <a:lumMod val="20000"/>
                        <a:lumOff val="80000"/>
                      </a:schemeClr>
                    </a:solidFill>
                  </a:tcPr>
                </a:tc>
                <a:tc>
                  <a:txBody>
                    <a:bodyPr/>
                    <a:lstStyle/>
                    <a:p>
                      <a:r>
                        <a:rPr lang="en-GB" sz="2400" b="1" dirty="0"/>
                        <a:t>HPO</a:t>
                      </a:r>
                      <a:r>
                        <a:rPr lang="en-GB" sz="2400" b="1" baseline="-25000" dirty="0"/>
                        <a:t>4</a:t>
                      </a:r>
                      <a:r>
                        <a:rPr lang="en-GB" sz="2400" b="1" baseline="30000" dirty="0"/>
                        <a:t>2-</a:t>
                      </a:r>
                      <a:endParaRPr lang="en-GB" sz="2400" b="1" baseline="30000" dirty="0">
                        <a:solidFill>
                          <a:srgbClr val="FF0000"/>
                        </a:solidFill>
                      </a:endParaRPr>
                    </a:p>
                  </a:txBody>
                  <a:tcPr>
                    <a:solidFill>
                      <a:schemeClr val="accent6">
                        <a:lumMod val="20000"/>
                        <a:lumOff val="80000"/>
                      </a:schemeClr>
                    </a:solidFill>
                  </a:tcPr>
                </a:tc>
                <a:extLst>
                  <a:ext uri="{0D108BD9-81ED-4DB2-BD59-A6C34878D82A}">
                    <a16:rowId xmlns:a16="http://schemas.microsoft.com/office/drawing/2014/main" val="10007"/>
                  </a:ext>
                </a:extLst>
              </a:tr>
              <a:tr h="370840">
                <a:tc>
                  <a:txBody>
                    <a:bodyPr/>
                    <a:lstStyle/>
                    <a:p>
                      <a:r>
                        <a:rPr lang="en-GB" sz="2400" b="1" dirty="0"/>
                        <a:t>Chlorite  </a:t>
                      </a:r>
                    </a:p>
                  </a:txBody>
                  <a:tcPr>
                    <a:solidFill>
                      <a:srgbClr val="00CC00"/>
                    </a:solidFill>
                  </a:tcPr>
                </a:tc>
                <a:tc>
                  <a:txBody>
                    <a:bodyPr/>
                    <a:lstStyle/>
                    <a:p>
                      <a:r>
                        <a:rPr lang="en-GB" sz="2400" b="1" dirty="0"/>
                        <a:t>CLO</a:t>
                      </a:r>
                      <a:r>
                        <a:rPr lang="en-GB" sz="2400" b="1" baseline="-25000" dirty="0"/>
                        <a:t>2</a:t>
                      </a:r>
                      <a:r>
                        <a:rPr lang="en-GB" sz="2400" b="1" baseline="30000" dirty="0"/>
                        <a:t>-</a:t>
                      </a:r>
                      <a:endParaRPr lang="en-GB" sz="2400" b="1" baseline="30000" dirty="0">
                        <a:solidFill>
                          <a:srgbClr val="FF0000"/>
                        </a:solidFill>
                      </a:endParaRPr>
                    </a:p>
                  </a:txBody>
                  <a:tcPr>
                    <a:solidFill>
                      <a:srgbClr val="00CC00"/>
                    </a:solidFill>
                  </a:tcPr>
                </a:tc>
                <a:tc>
                  <a:txBody>
                    <a:bodyPr/>
                    <a:lstStyle/>
                    <a:p>
                      <a:r>
                        <a:rPr lang="en-GB" sz="2400" b="1" dirty="0"/>
                        <a:t>Oxide</a:t>
                      </a:r>
                    </a:p>
                  </a:txBody>
                  <a:tcPr>
                    <a:solidFill>
                      <a:srgbClr val="66FFFF"/>
                    </a:solidFill>
                  </a:tcPr>
                </a:tc>
                <a:tc>
                  <a:txBody>
                    <a:bodyPr/>
                    <a:lstStyle/>
                    <a:p>
                      <a:r>
                        <a:rPr lang="en-GB" sz="2400" b="1" dirty="0"/>
                        <a:t>O</a:t>
                      </a:r>
                      <a:r>
                        <a:rPr lang="en-GB" sz="2400" b="1" baseline="30000" dirty="0"/>
                        <a:t>2-</a:t>
                      </a:r>
                      <a:endParaRPr lang="en-GB" sz="2400" b="1" baseline="30000" dirty="0">
                        <a:solidFill>
                          <a:srgbClr val="FF0000"/>
                        </a:solidFill>
                      </a:endParaRPr>
                    </a:p>
                  </a:txBody>
                  <a:tcPr>
                    <a:solidFill>
                      <a:srgbClr val="66FFFF"/>
                    </a:solidFill>
                  </a:tcPr>
                </a:tc>
                <a:extLst>
                  <a:ext uri="{0D108BD9-81ED-4DB2-BD59-A6C34878D82A}">
                    <a16:rowId xmlns:a16="http://schemas.microsoft.com/office/drawing/2014/main" val="10008"/>
                  </a:ext>
                </a:extLst>
              </a:tr>
              <a:tr h="370840">
                <a:tc>
                  <a:txBody>
                    <a:bodyPr/>
                    <a:lstStyle/>
                    <a:p>
                      <a:r>
                        <a:rPr lang="en-GB" sz="2400" b="1" dirty="0"/>
                        <a:t>Chlorate</a:t>
                      </a:r>
                    </a:p>
                  </a:txBody>
                  <a:tcPr>
                    <a:solidFill>
                      <a:srgbClr val="00CC00"/>
                    </a:solidFill>
                  </a:tcPr>
                </a:tc>
                <a:tc>
                  <a:txBody>
                    <a:bodyPr/>
                    <a:lstStyle/>
                    <a:p>
                      <a:r>
                        <a:rPr lang="en-GB" sz="2400" b="1" dirty="0"/>
                        <a:t>CLO</a:t>
                      </a:r>
                      <a:r>
                        <a:rPr lang="en-GB" sz="2400" b="1" baseline="-25000" dirty="0"/>
                        <a:t>3</a:t>
                      </a:r>
                      <a:r>
                        <a:rPr lang="en-GB" sz="2400" b="1" baseline="30000" dirty="0"/>
                        <a:t>-</a:t>
                      </a:r>
                      <a:endParaRPr lang="en-GB" sz="2400" b="1" baseline="30000" dirty="0">
                        <a:solidFill>
                          <a:srgbClr val="FF0000"/>
                        </a:solidFill>
                      </a:endParaRPr>
                    </a:p>
                  </a:txBody>
                  <a:tcPr>
                    <a:solidFill>
                      <a:srgbClr val="00CC00"/>
                    </a:solidFill>
                  </a:tcPr>
                </a:tc>
                <a:tc>
                  <a:txBody>
                    <a:bodyPr/>
                    <a:lstStyle/>
                    <a:p>
                      <a:r>
                        <a:rPr lang="en-GB" sz="2400" b="1" dirty="0"/>
                        <a:t>Peroxide</a:t>
                      </a:r>
                    </a:p>
                  </a:txBody>
                  <a:tcPr>
                    <a:solidFill>
                      <a:srgbClr val="66FFFF"/>
                    </a:solidFill>
                  </a:tcPr>
                </a:tc>
                <a:tc>
                  <a:txBody>
                    <a:bodyPr/>
                    <a:lstStyle/>
                    <a:p>
                      <a:r>
                        <a:rPr lang="en-GB" sz="2400" b="1" dirty="0"/>
                        <a:t>O</a:t>
                      </a:r>
                      <a:r>
                        <a:rPr lang="en-GB" sz="2400" b="1" baseline="-25000" dirty="0"/>
                        <a:t>2</a:t>
                      </a:r>
                      <a:r>
                        <a:rPr lang="en-GB" sz="2400" b="1" baseline="30000" dirty="0"/>
                        <a:t>2-</a:t>
                      </a:r>
                      <a:endParaRPr lang="en-GB" sz="2400" b="1" baseline="30000" dirty="0">
                        <a:solidFill>
                          <a:srgbClr val="FF0000"/>
                        </a:solidFill>
                      </a:endParaRPr>
                    </a:p>
                  </a:txBody>
                  <a:tcPr>
                    <a:solidFill>
                      <a:srgbClr val="66FFFF"/>
                    </a:solidFill>
                  </a:tcPr>
                </a:tc>
                <a:extLst>
                  <a:ext uri="{0D108BD9-81ED-4DB2-BD59-A6C34878D82A}">
                    <a16:rowId xmlns:a16="http://schemas.microsoft.com/office/drawing/2014/main" val="10009"/>
                  </a:ext>
                </a:extLst>
              </a:tr>
              <a:tr h="370840">
                <a:tc>
                  <a:txBody>
                    <a:bodyPr/>
                    <a:lstStyle/>
                    <a:p>
                      <a:r>
                        <a:rPr lang="en-GB" sz="2400" b="1" dirty="0"/>
                        <a:t>Perchlorate</a:t>
                      </a:r>
                    </a:p>
                  </a:txBody>
                  <a:tcPr>
                    <a:solidFill>
                      <a:srgbClr val="00CC00"/>
                    </a:solidFill>
                  </a:tcPr>
                </a:tc>
                <a:tc>
                  <a:txBody>
                    <a:bodyPr/>
                    <a:lstStyle/>
                    <a:p>
                      <a:r>
                        <a:rPr lang="en-GB" sz="2400" b="1" dirty="0"/>
                        <a:t>CLO</a:t>
                      </a:r>
                      <a:r>
                        <a:rPr lang="en-GB" sz="2400" b="1" baseline="-25000" dirty="0"/>
                        <a:t>4</a:t>
                      </a:r>
                      <a:r>
                        <a:rPr lang="en-GB" sz="2400" b="1" baseline="30000" dirty="0"/>
                        <a:t>-</a:t>
                      </a:r>
                      <a:endParaRPr lang="en-GB" sz="2400" b="1" baseline="30000" dirty="0">
                        <a:solidFill>
                          <a:srgbClr val="FF0000"/>
                        </a:solidFill>
                      </a:endParaRPr>
                    </a:p>
                  </a:txBody>
                  <a:tcPr>
                    <a:solidFill>
                      <a:srgbClr val="00CC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Hydroxide</a:t>
                      </a:r>
                    </a:p>
                    <a:p>
                      <a:endParaRPr lang="en-GB" sz="2400" b="1" dirty="0"/>
                    </a:p>
                  </a:txBody>
                  <a:tcPr>
                    <a:solidFill>
                      <a:srgbClr val="66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OH</a:t>
                      </a:r>
                      <a:r>
                        <a:rPr lang="en-GB" sz="2400" b="1" baseline="30000" dirty="0"/>
                        <a:t>-</a:t>
                      </a:r>
                    </a:p>
                    <a:p>
                      <a:endParaRPr lang="en-GB" sz="2400" b="1" baseline="30000" dirty="0">
                        <a:solidFill>
                          <a:srgbClr val="FF0000"/>
                        </a:solidFill>
                      </a:endParaRPr>
                    </a:p>
                  </a:txBody>
                  <a:tcPr>
                    <a:solidFill>
                      <a:srgbClr val="66FFFF"/>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(Cations)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88149948"/>
              </p:ext>
            </p:extLst>
          </p:nvPr>
        </p:nvGraphicFramePr>
        <p:xfrm>
          <a:off x="467544" y="1119336"/>
          <a:ext cx="8229600" cy="5334000"/>
        </p:xfrm>
        <a:graphic>
          <a:graphicData uri="http://schemas.openxmlformats.org/drawingml/2006/table">
            <a:tbl>
              <a:tblPr firstRow="1" bandRow="1">
                <a:tableStyleId>{5C22544A-7EE6-4342-B048-85BDC9FD1C3A}</a:tableStyleId>
              </a:tblPr>
              <a:tblGrid>
                <a:gridCol w="2602632">
                  <a:extLst>
                    <a:ext uri="{9D8B030D-6E8A-4147-A177-3AD203B41FA5}">
                      <a16:colId xmlns:a16="http://schemas.microsoft.com/office/drawing/2014/main" val="20000"/>
                    </a:ext>
                  </a:extLst>
                </a:gridCol>
                <a:gridCol w="1008112">
                  <a:extLst>
                    <a:ext uri="{9D8B030D-6E8A-4147-A177-3AD203B41FA5}">
                      <a16:colId xmlns:a16="http://schemas.microsoft.com/office/drawing/2014/main" val="20001"/>
                    </a:ext>
                  </a:extLst>
                </a:gridCol>
                <a:gridCol w="3528392">
                  <a:extLst>
                    <a:ext uri="{9D8B030D-6E8A-4147-A177-3AD203B41FA5}">
                      <a16:colId xmlns:a16="http://schemas.microsoft.com/office/drawing/2014/main" val="20002"/>
                    </a:ext>
                  </a:extLst>
                </a:gridCol>
                <a:gridCol w="1090464">
                  <a:extLst>
                    <a:ext uri="{9D8B030D-6E8A-4147-A177-3AD203B41FA5}">
                      <a16:colId xmlns:a16="http://schemas.microsoft.com/office/drawing/2014/main" val="20003"/>
                    </a:ext>
                  </a:extLst>
                </a:gridCol>
              </a:tblGrid>
              <a:tr h="370840">
                <a:tc>
                  <a:txBody>
                    <a:bodyPr/>
                    <a:lstStyle/>
                    <a:p>
                      <a:r>
                        <a:rPr lang="en-GB" sz="2000" dirty="0"/>
                        <a:t>METAL /NON METAL</a:t>
                      </a:r>
                      <a:endParaRPr lang="en-GB" sz="2000" b="1" dirty="0"/>
                    </a:p>
                  </a:txBody>
                  <a:tcPr/>
                </a:tc>
                <a:tc>
                  <a:txBody>
                    <a:bodyPr/>
                    <a:lstStyle/>
                    <a:p>
                      <a:r>
                        <a:rPr lang="en-GB" sz="2000" dirty="0"/>
                        <a:t>ION</a:t>
                      </a:r>
                      <a:endParaRPr lang="en-GB" sz="2000" b="1" dirty="0"/>
                    </a:p>
                  </a:txBody>
                  <a:tcPr/>
                </a:tc>
                <a:tc>
                  <a:txBody>
                    <a:bodyPr/>
                    <a:lstStyle/>
                    <a:p>
                      <a:r>
                        <a:rPr lang="en-GB" sz="2000" dirty="0"/>
                        <a:t>METAL</a:t>
                      </a:r>
                      <a:endParaRPr lang="en-GB" sz="2000" b="1" dirty="0"/>
                    </a:p>
                  </a:txBody>
                  <a:tcPr/>
                </a:tc>
                <a:tc>
                  <a:txBody>
                    <a:bodyPr/>
                    <a:lstStyle/>
                    <a:p>
                      <a:r>
                        <a:rPr lang="en-GB" sz="2000" dirty="0"/>
                        <a:t>ION</a:t>
                      </a:r>
                      <a:endParaRPr lang="en-GB" sz="2000" b="1" dirty="0"/>
                    </a:p>
                  </a:txBody>
                  <a:tcPr/>
                </a:tc>
                <a:extLst>
                  <a:ext uri="{0D108BD9-81ED-4DB2-BD59-A6C34878D82A}">
                    <a16:rowId xmlns:a16="http://schemas.microsoft.com/office/drawing/2014/main" val="10000"/>
                  </a:ext>
                </a:extLst>
              </a:tr>
              <a:tr h="370840">
                <a:tc>
                  <a:txBody>
                    <a:bodyPr/>
                    <a:lstStyle/>
                    <a:p>
                      <a:r>
                        <a:rPr lang="en-GB" sz="2400" b="1" dirty="0"/>
                        <a:t>Ammonia </a:t>
                      </a:r>
                    </a:p>
                  </a:txBody>
                  <a:tcPr/>
                </a:tc>
                <a:tc>
                  <a:txBody>
                    <a:bodyPr/>
                    <a:lstStyle/>
                    <a:p>
                      <a:r>
                        <a:rPr lang="en-GB" sz="2400" b="1" dirty="0"/>
                        <a:t>NH</a:t>
                      </a:r>
                      <a:r>
                        <a:rPr lang="en-GB" sz="2400" b="1" baseline="-25000" dirty="0"/>
                        <a:t>4</a:t>
                      </a:r>
                      <a:r>
                        <a:rPr lang="en-GB" sz="2400" b="1" baseline="30000" dirty="0"/>
                        <a:t>+</a:t>
                      </a:r>
                      <a:endParaRPr lang="en-GB" sz="2400" b="1" baseline="30000" dirty="0">
                        <a:solidFill>
                          <a:srgbClr val="FF0000"/>
                        </a:solidFill>
                      </a:endParaRPr>
                    </a:p>
                  </a:txBody>
                  <a:tcPr/>
                </a:tc>
                <a:tc>
                  <a:txBody>
                    <a:bodyPr/>
                    <a:lstStyle/>
                    <a:p>
                      <a:r>
                        <a:rPr lang="en-GB" sz="2400" b="1" dirty="0"/>
                        <a:t>Magnesium</a:t>
                      </a:r>
                    </a:p>
                  </a:txBody>
                  <a:tcPr>
                    <a:solidFill>
                      <a:schemeClr val="bg2"/>
                    </a:solidFill>
                  </a:tcPr>
                </a:tc>
                <a:tc>
                  <a:txBody>
                    <a:bodyPr/>
                    <a:lstStyle/>
                    <a:p>
                      <a:r>
                        <a:rPr lang="en-GB" sz="2400" b="1" dirty="0"/>
                        <a:t>Mg</a:t>
                      </a:r>
                      <a:r>
                        <a:rPr lang="en-GB" sz="2400" b="1" baseline="30000" dirty="0"/>
                        <a:t>2+</a:t>
                      </a:r>
                      <a:endParaRPr lang="en-GB" sz="2400" b="1" baseline="30000" dirty="0">
                        <a:solidFill>
                          <a:srgbClr val="FF0000"/>
                        </a:solidFill>
                      </a:endParaRPr>
                    </a:p>
                  </a:txBody>
                  <a:tcPr>
                    <a:solidFill>
                      <a:schemeClr val="bg2"/>
                    </a:solidFill>
                  </a:tcPr>
                </a:tc>
                <a:extLst>
                  <a:ext uri="{0D108BD9-81ED-4DB2-BD59-A6C34878D82A}">
                    <a16:rowId xmlns:a16="http://schemas.microsoft.com/office/drawing/2014/main" val="10001"/>
                  </a:ext>
                </a:extLst>
              </a:tr>
              <a:tr h="370840">
                <a:tc>
                  <a:txBody>
                    <a:bodyPr/>
                    <a:lstStyle/>
                    <a:p>
                      <a:r>
                        <a:rPr lang="en-GB" sz="2400" b="1" dirty="0"/>
                        <a:t>Hydrogen  </a:t>
                      </a:r>
                    </a:p>
                  </a:txBody>
                  <a:tcPr>
                    <a:solidFill>
                      <a:srgbClr val="00B0F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H</a:t>
                      </a:r>
                      <a:r>
                        <a:rPr lang="en-GB" sz="2400" b="1" baseline="30000" dirty="0"/>
                        <a:t>+</a:t>
                      </a:r>
                      <a:endParaRPr lang="en-GB" sz="2400" b="1" baseline="30000" dirty="0">
                        <a:solidFill>
                          <a:srgbClr val="FF0000"/>
                        </a:solidFill>
                      </a:endParaRPr>
                    </a:p>
                  </a:txBody>
                  <a:tcPr>
                    <a:solidFill>
                      <a:srgbClr val="00B0F0"/>
                    </a:solidFill>
                  </a:tcPr>
                </a:tc>
                <a:tc>
                  <a:txBody>
                    <a:bodyPr/>
                    <a:lstStyle/>
                    <a:p>
                      <a:r>
                        <a:rPr lang="en-GB" sz="2400" b="1" dirty="0"/>
                        <a:t>Calcium</a:t>
                      </a:r>
                    </a:p>
                  </a:txBody>
                  <a:tcPr>
                    <a:solidFill>
                      <a:schemeClr val="bg2">
                        <a:lumMod val="95000"/>
                      </a:schemeClr>
                    </a:solidFill>
                  </a:tcPr>
                </a:tc>
                <a:tc>
                  <a:txBody>
                    <a:bodyPr/>
                    <a:lstStyle/>
                    <a:p>
                      <a:r>
                        <a:rPr lang="en-GB" sz="2400" b="1" dirty="0"/>
                        <a:t>Ca</a:t>
                      </a:r>
                      <a:r>
                        <a:rPr lang="en-GB" sz="2400" b="1" baseline="30000" dirty="0"/>
                        <a:t>2+</a:t>
                      </a:r>
                      <a:endParaRPr lang="en-GB" sz="2400" b="1" baseline="30000" dirty="0">
                        <a:solidFill>
                          <a:srgbClr val="FF0000"/>
                        </a:solidFill>
                      </a:endParaRPr>
                    </a:p>
                  </a:txBody>
                  <a:tcPr>
                    <a:solidFill>
                      <a:schemeClr val="bg2">
                        <a:lumMod val="95000"/>
                      </a:schemeClr>
                    </a:solidFill>
                  </a:tcPr>
                </a:tc>
                <a:extLst>
                  <a:ext uri="{0D108BD9-81ED-4DB2-BD59-A6C34878D82A}">
                    <a16:rowId xmlns:a16="http://schemas.microsoft.com/office/drawing/2014/main" val="10002"/>
                  </a:ext>
                </a:extLst>
              </a:tr>
              <a:tr h="370840">
                <a:tc>
                  <a:txBody>
                    <a:bodyPr/>
                    <a:lstStyle/>
                    <a:p>
                      <a:r>
                        <a:rPr lang="en-GB" sz="2400" b="1" dirty="0"/>
                        <a:t>Sodium</a:t>
                      </a:r>
                    </a:p>
                  </a:txBody>
                  <a:tcPr>
                    <a:solidFill>
                      <a:srgbClr val="FFFF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Na</a:t>
                      </a:r>
                      <a:r>
                        <a:rPr lang="en-GB" sz="2400" b="1" baseline="30000" dirty="0"/>
                        <a:t>+</a:t>
                      </a:r>
                      <a:endParaRPr lang="en-GB" sz="3600" b="1" baseline="30000" dirty="0">
                        <a:solidFill>
                          <a:srgbClr val="FF0000"/>
                        </a:solidFill>
                      </a:endParaRPr>
                    </a:p>
                  </a:txBody>
                  <a:tcPr>
                    <a:solidFill>
                      <a:srgbClr val="FFFF00"/>
                    </a:solidFill>
                  </a:tcPr>
                </a:tc>
                <a:tc>
                  <a:txBody>
                    <a:bodyPr/>
                    <a:lstStyle/>
                    <a:p>
                      <a:r>
                        <a:rPr lang="en-GB" sz="2400" b="1" dirty="0"/>
                        <a:t>Chromium (11) Chromous</a:t>
                      </a:r>
                    </a:p>
                  </a:txBody>
                  <a:tcPr>
                    <a:solidFill>
                      <a:srgbClr val="FFCC99"/>
                    </a:solidFill>
                  </a:tcPr>
                </a:tc>
                <a:tc>
                  <a:txBody>
                    <a:bodyPr/>
                    <a:lstStyle/>
                    <a:p>
                      <a:r>
                        <a:rPr lang="en-GB" sz="2400" b="1" dirty="0"/>
                        <a:t>Cr</a:t>
                      </a:r>
                      <a:r>
                        <a:rPr lang="en-GB" sz="2400" b="1" baseline="30000" dirty="0"/>
                        <a:t>2+</a:t>
                      </a:r>
                      <a:endParaRPr lang="en-GB" sz="2400" b="1" baseline="30000" dirty="0">
                        <a:solidFill>
                          <a:srgbClr val="FF0000"/>
                        </a:solidFill>
                      </a:endParaRPr>
                    </a:p>
                  </a:txBody>
                  <a:tcPr>
                    <a:solidFill>
                      <a:srgbClr val="FFCC99"/>
                    </a:solidFill>
                  </a:tcPr>
                </a:tc>
                <a:extLst>
                  <a:ext uri="{0D108BD9-81ED-4DB2-BD59-A6C34878D82A}">
                    <a16:rowId xmlns:a16="http://schemas.microsoft.com/office/drawing/2014/main" val="10003"/>
                  </a:ext>
                </a:extLst>
              </a:tr>
              <a:tr h="370840">
                <a:tc>
                  <a:txBody>
                    <a:bodyPr/>
                    <a:lstStyle/>
                    <a:p>
                      <a:r>
                        <a:rPr lang="en-GB" sz="2400" b="1" dirty="0"/>
                        <a:t>Potassium</a:t>
                      </a:r>
                    </a:p>
                  </a:txBody>
                  <a:tcPr>
                    <a:solidFill>
                      <a:srgbClr val="9966FF"/>
                    </a:solidFill>
                  </a:tcPr>
                </a:tc>
                <a:tc>
                  <a:txBody>
                    <a:bodyPr/>
                    <a:lstStyle/>
                    <a:p>
                      <a:r>
                        <a:rPr lang="en-GB" sz="2400" b="1" dirty="0"/>
                        <a:t>K</a:t>
                      </a:r>
                      <a:r>
                        <a:rPr lang="en-GB" sz="2400" b="1" baseline="30000" dirty="0"/>
                        <a:t>+</a:t>
                      </a:r>
                      <a:endParaRPr lang="en-GB" sz="2400" b="1" baseline="30000" dirty="0">
                        <a:solidFill>
                          <a:srgbClr val="FF0000"/>
                        </a:solidFill>
                      </a:endParaRPr>
                    </a:p>
                  </a:txBody>
                  <a:tcPr>
                    <a:solidFill>
                      <a:srgbClr val="9966FF"/>
                    </a:solidFill>
                  </a:tcPr>
                </a:tc>
                <a:tc>
                  <a:txBody>
                    <a:bodyPr/>
                    <a:lstStyle/>
                    <a:p>
                      <a:r>
                        <a:rPr lang="en-GB" sz="2400" b="1" dirty="0"/>
                        <a:t>Chromium (111) Chromic</a:t>
                      </a:r>
                    </a:p>
                  </a:txBody>
                  <a:tcPr>
                    <a:solidFill>
                      <a:srgbClr val="FFCC99"/>
                    </a:solidFill>
                  </a:tcPr>
                </a:tc>
                <a:tc>
                  <a:txBody>
                    <a:bodyPr/>
                    <a:lstStyle/>
                    <a:p>
                      <a:r>
                        <a:rPr lang="en-GB" sz="2400" b="1" dirty="0"/>
                        <a:t>Cr</a:t>
                      </a:r>
                      <a:r>
                        <a:rPr lang="en-GB" sz="2400" b="1" baseline="30000" dirty="0"/>
                        <a:t>3+</a:t>
                      </a:r>
                      <a:endParaRPr lang="en-GB" sz="2400" b="1" baseline="30000" dirty="0">
                        <a:solidFill>
                          <a:srgbClr val="FF0000"/>
                        </a:solidFill>
                      </a:endParaRPr>
                    </a:p>
                  </a:txBody>
                  <a:tcPr>
                    <a:solidFill>
                      <a:srgbClr val="FFCC99"/>
                    </a:solidFill>
                  </a:tcPr>
                </a:tc>
                <a:extLst>
                  <a:ext uri="{0D108BD9-81ED-4DB2-BD59-A6C34878D82A}">
                    <a16:rowId xmlns:a16="http://schemas.microsoft.com/office/drawing/2014/main" val="10004"/>
                  </a:ext>
                </a:extLst>
              </a:tr>
              <a:tr h="370840">
                <a:tc>
                  <a:txBody>
                    <a:bodyPr/>
                    <a:lstStyle/>
                    <a:p>
                      <a:r>
                        <a:rPr lang="en-GB" sz="2400" b="1" dirty="0"/>
                        <a:t>Silver</a:t>
                      </a:r>
                    </a:p>
                  </a:txBody>
                  <a:tcPr>
                    <a:solidFill>
                      <a:srgbClr val="C0C0C0"/>
                    </a:solidFill>
                  </a:tcPr>
                </a:tc>
                <a:tc>
                  <a:txBody>
                    <a:bodyPr/>
                    <a:lstStyle/>
                    <a:p>
                      <a:r>
                        <a:rPr lang="en-GB" sz="2400" b="1" dirty="0"/>
                        <a:t>Ag</a:t>
                      </a:r>
                      <a:r>
                        <a:rPr lang="en-GB" sz="2400" b="1" baseline="30000" dirty="0"/>
                        <a:t>+</a:t>
                      </a:r>
                      <a:endParaRPr lang="en-GB" sz="2400" b="1" baseline="30000" dirty="0">
                        <a:solidFill>
                          <a:srgbClr val="FF0000"/>
                        </a:solidFill>
                      </a:endParaRPr>
                    </a:p>
                  </a:txBody>
                  <a:tcPr>
                    <a:solidFill>
                      <a:srgbClr val="C0C0C0"/>
                    </a:solidFill>
                  </a:tcPr>
                </a:tc>
                <a:tc>
                  <a:txBody>
                    <a:bodyPr/>
                    <a:lstStyle/>
                    <a:p>
                      <a:r>
                        <a:rPr lang="en-GB" sz="2400" b="1" dirty="0"/>
                        <a:t>Gold (111) Auric</a:t>
                      </a:r>
                    </a:p>
                  </a:txBody>
                  <a:tcPr>
                    <a:solidFill>
                      <a:srgbClr val="FF9900"/>
                    </a:solidFill>
                  </a:tcPr>
                </a:tc>
                <a:tc>
                  <a:txBody>
                    <a:bodyPr/>
                    <a:lstStyle/>
                    <a:p>
                      <a:r>
                        <a:rPr lang="en-GB" sz="2400" b="1" dirty="0"/>
                        <a:t>Au</a:t>
                      </a:r>
                      <a:r>
                        <a:rPr lang="en-GB" sz="2400" b="1" baseline="30000" dirty="0"/>
                        <a:t>3+</a:t>
                      </a:r>
                      <a:endParaRPr lang="en-GB" sz="2400" b="1" baseline="30000" dirty="0">
                        <a:solidFill>
                          <a:srgbClr val="FF0000"/>
                        </a:solidFill>
                      </a:endParaRPr>
                    </a:p>
                  </a:txBody>
                  <a:tcPr>
                    <a:solidFill>
                      <a:srgbClr val="FF9900"/>
                    </a:solidFill>
                  </a:tcPr>
                </a:tc>
                <a:extLst>
                  <a:ext uri="{0D108BD9-81ED-4DB2-BD59-A6C34878D82A}">
                    <a16:rowId xmlns:a16="http://schemas.microsoft.com/office/drawing/2014/main" val="10005"/>
                  </a:ext>
                </a:extLst>
              </a:tr>
              <a:tr h="370840">
                <a:tc>
                  <a:txBody>
                    <a:bodyPr/>
                    <a:lstStyle/>
                    <a:p>
                      <a:r>
                        <a:rPr lang="en-GB" sz="2400" b="1" dirty="0"/>
                        <a:t>Copper(1) Cuprous</a:t>
                      </a:r>
                    </a:p>
                  </a:txBody>
                  <a:tcPr>
                    <a:solidFill>
                      <a:srgbClr val="FF505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Cu</a:t>
                      </a:r>
                      <a:r>
                        <a:rPr lang="en-GB" sz="2400" b="1" baseline="30000" dirty="0"/>
                        <a:t>+</a:t>
                      </a:r>
                      <a:endParaRPr lang="en-GB" sz="3600" b="1" baseline="30000" dirty="0">
                        <a:solidFill>
                          <a:srgbClr val="FF0000"/>
                        </a:solidFill>
                      </a:endParaRPr>
                    </a:p>
                  </a:txBody>
                  <a:tcPr>
                    <a:solidFill>
                      <a:srgbClr val="FF5050"/>
                    </a:solidFill>
                  </a:tcPr>
                </a:tc>
                <a:tc>
                  <a:txBody>
                    <a:bodyPr/>
                    <a:lstStyle/>
                    <a:p>
                      <a:r>
                        <a:rPr lang="en-GB" sz="2400" b="1" dirty="0"/>
                        <a:t>Lead (11) Plumbous</a:t>
                      </a:r>
                    </a:p>
                  </a:txBody>
                  <a:tcPr>
                    <a:solidFill>
                      <a:schemeClr val="bg2">
                        <a:lumMod val="6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Pb</a:t>
                      </a:r>
                      <a:r>
                        <a:rPr lang="en-GB" sz="2400" b="1" baseline="30000" dirty="0"/>
                        <a:t>2+</a:t>
                      </a:r>
                      <a:endParaRPr lang="en-GB" sz="3600" b="1" baseline="30000" dirty="0">
                        <a:solidFill>
                          <a:srgbClr val="FF0000"/>
                        </a:solidFill>
                      </a:endParaRPr>
                    </a:p>
                  </a:txBody>
                  <a:tcPr>
                    <a:solidFill>
                      <a:schemeClr val="bg2">
                        <a:lumMod val="65000"/>
                      </a:schemeClr>
                    </a:solidFill>
                  </a:tcPr>
                </a:tc>
                <a:extLst>
                  <a:ext uri="{0D108BD9-81ED-4DB2-BD59-A6C34878D82A}">
                    <a16:rowId xmlns:a16="http://schemas.microsoft.com/office/drawing/2014/main" val="10006"/>
                  </a:ext>
                </a:extLst>
              </a:tr>
              <a:tr h="370840">
                <a:tc>
                  <a:txBody>
                    <a:bodyPr/>
                    <a:lstStyle/>
                    <a:p>
                      <a:r>
                        <a:rPr lang="en-GB" sz="2400" b="1" dirty="0"/>
                        <a:t>Copper (11) Cupric</a:t>
                      </a:r>
                    </a:p>
                  </a:txBody>
                  <a:tcPr>
                    <a:solidFill>
                      <a:srgbClr val="FF5050"/>
                    </a:solidFill>
                  </a:tcPr>
                </a:tc>
                <a:tc>
                  <a:txBody>
                    <a:bodyPr/>
                    <a:lstStyle/>
                    <a:p>
                      <a:r>
                        <a:rPr lang="en-GB" sz="2400" b="1" dirty="0"/>
                        <a:t>Cu</a:t>
                      </a:r>
                      <a:r>
                        <a:rPr lang="en-GB" sz="2400" b="1" baseline="30000" dirty="0"/>
                        <a:t>2+</a:t>
                      </a:r>
                      <a:endParaRPr lang="en-GB" sz="2400" b="1" baseline="30000" dirty="0">
                        <a:solidFill>
                          <a:srgbClr val="FF0000"/>
                        </a:solidFill>
                      </a:endParaRPr>
                    </a:p>
                  </a:txBody>
                  <a:tcPr>
                    <a:solidFill>
                      <a:srgbClr val="FF5050"/>
                    </a:solidFill>
                  </a:tcPr>
                </a:tc>
                <a:tc>
                  <a:txBody>
                    <a:bodyPr/>
                    <a:lstStyle/>
                    <a:p>
                      <a:r>
                        <a:rPr lang="en-GB" sz="2400" b="1" dirty="0"/>
                        <a:t>Lead (1V) Plumbic</a:t>
                      </a:r>
                    </a:p>
                  </a:txBody>
                  <a:tcPr>
                    <a:solidFill>
                      <a:schemeClr val="bg2">
                        <a:lumMod val="65000"/>
                      </a:schemeClr>
                    </a:solidFill>
                  </a:tcPr>
                </a:tc>
                <a:tc>
                  <a:txBody>
                    <a:bodyPr/>
                    <a:lstStyle/>
                    <a:p>
                      <a:r>
                        <a:rPr lang="en-GB" sz="2400" b="1" dirty="0"/>
                        <a:t>Pb</a:t>
                      </a:r>
                      <a:r>
                        <a:rPr lang="en-GB" sz="2400" b="1" baseline="30000" dirty="0"/>
                        <a:t>4+</a:t>
                      </a:r>
                      <a:endParaRPr lang="en-GB" sz="2400" b="1" baseline="30000" dirty="0">
                        <a:solidFill>
                          <a:srgbClr val="FF0000"/>
                        </a:solidFill>
                      </a:endParaRPr>
                    </a:p>
                  </a:txBody>
                  <a:tcPr>
                    <a:solidFill>
                      <a:schemeClr val="bg2">
                        <a:lumMod val="65000"/>
                      </a:schemeClr>
                    </a:solidFill>
                  </a:tcPr>
                </a:tc>
                <a:extLst>
                  <a:ext uri="{0D108BD9-81ED-4DB2-BD59-A6C34878D82A}">
                    <a16:rowId xmlns:a16="http://schemas.microsoft.com/office/drawing/2014/main" val="10007"/>
                  </a:ext>
                </a:extLst>
              </a:tr>
              <a:tr h="370840">
                <a:tc>
                  <a:txBody>
                    <a:bodyPr/>
                    <a:lstStyle/>
                    <a:p>
                      <a:r>
                        <a:rPr lang="en-GB" sz="2400" b="1" dirty="0"/>
                        <a:t>Gold (1) Aurous  </a:t>
                      </a:r>
                    </a:p>
                  </a:txBody>
                  <a:tcPr>
                    <a:solidFill>
                      <a:srgbClr val="FF9900"/>
                    </a:solidFill>
                  </a:tcPr>
                </a:tc>
                <a:tc>
                  <a:txBody>
                    <a:bodyPr/>
                    <a:lstStyle/>
                    <a:p>
                      <a:r>
                        <a:rPr lang="en-GB" sz="2400" b="1" dirty="0"/>
                        <a:t>Au</a:t>
                      </a:r>
                      <a:r>
                        <a:rPr lang="en-GB" sz="2400" b="1" baseline="30000" dirty="0"/>
                        <a:t>+</a:t>
                      </a:r>
                      <a:endParaRPr lang="en-GB" sz="2400" b="1" baseline="30000" dirty="0">
                        <a:solidFill>
                          <a:srgbClr val="FF0000"/>
                        </a:solidFill>
                      </a:endParaRPr>
                    </a:p>
                  </a:txBody>
                  <a:tcPr>
                    <a:solidFill>
                      <a:srgbClr val="FF9900"/>
                    </a:solidFill>
                  </a:tcPr>
                </a:tc>
                <a:tc>
                  <a:txBody>
                    <a:bodyPr/>
                    <a:lstStyle/>
                    <a:p>
                      <a:r>
                        <a:rPr lang="en-GB" sz="2400" b="1" dirty="0"/>
                        <a:t>Iron (11) Ferrous</a:t>
                      </a:r>
                    </a:p>
                  </a:txBody>
                  <a:tcPr>
                    <a:solidFill>
                      <a:srgbClr val="00FF00"/>
                    </a:solidFill>
                  </a:tcPr>
                </a:tc>
                <a:tc>
                  <a:txBody>
                    <a:bodyPr/>
                    <a:lstStyle/>
                    <a:p>
                      <a:r>
                        <a:rPr lang="en-GB" sz="2400" b="1" dirty="0"/>
                        <a:t>Fe</a:t>
                      </a:r>
                      <a:r>
                        <a:rPr lang="en-GB" sz="2400" b="1" baseline="30000" dirty="0"/>
                        <a:t>2+</a:t>
                      </a:r>
                      <a:endParaRPr lang="en-GB" sz="2400" b="1" baseline="30000" dirty="0">
                        <a:solidFill>
                          <a:srgbClr val="FF0000"/>
                        </a:solidFill>
                      </a:endParaRPr>
                    </a:p>
                  </a:txBody>
                  <a:tcPr>
                    <a:solidFill>
                      <a:srgbClr val="00FF00"/>
                    </a:solidFill>
                  </a:tcPr>
                </a:tc>
                <a:extLst>
                  <a:ext uri="{0D108BD9-81ED-4DB2-BD59-A6C34878D82A}">
                    <a16:rowId xmlns:a16="http://schemas.microsoft.com/office/drawing/2014/main" val="10008"/>
                  </a:ext>
                </a:extLst>
              </a:tr>
              <a:tr h="370840">
                <a:tc>
                  <a:txBody>
                    <a:bodyPr/>
                    <a:lstStyle/>
                    <a:p>
                      <a:r>
                        <a:rPr lang="en-GB" sz="2400" b="1" dirty="0"/>
                        <a:t>Zinc</a:t>
                      </a:r>
                    </a:p>
                  </a:txBody>
                  <a:tcPr>
                    <a:solidFill>
                      <a:schemeClr val="bg2">
                        <a:lumMod val="75000"/>
                      </a:schemeClr>
                    </a:solidFill>
                  </a:tcPr>
                </a:tc>
                <a:tc>
                  <a:txBody>
                    <a:bodyPr/>
                    <a:lstStyle/>
                    <a:p>
                      <a:r>
                        <a:rPr lang="en-GB" sz="2400" b="1" dirty="0"/>
                        <a:t>Zn</a:t>
                      </a:r>
                      <a:r>
                        <a:rPr lang="en-GB" sz="2400" b="1" baseline="30000" dirty="0"/>
                        <a:t>2+</a:t>
                      </a:r>
                      <a:endParaRPr lang="en-GB" sz="2400" b="1" baseline="30000" dirty="0">
                        <a:solidFill>
                          <a:srgbClr val="FF0000"/>
                        </a:solidFill>
                      </a:endParaRPr>
                    </a:p>
                  </a:txBody>
                  <a:tcPr>
                    <a:solidFill>
                      <a:schemeClr val="bg2">
                        <a:lumMod val="75000"/>
                      </a:schemeClr>
                    </a:solidFill>
                  </a:tcPr>
                </a:tc>
                <a:tc>
                  <a:txBody>
                    <a:bodyPr/>
                    <a:lstStyle/>
                    <a:p>
                      <a:r>
                        <a:rPr lang="en-GB" sz="2400" b="1" dirty="0"/>
                        <a:t>Iron (111) Ferric</a:t>
                      </a:r>
                    </a:p>
                  </a:txBody>
                  <a:tcPr>
                    <a:solidFill>
                      <a:srgbClr val="00FF00"/>
                    </a:solidFill>
                  </a:tcPr>
                </a:tc>
                <a:tc>
                  <a:txBody>
                    <a:bodyPr/>
                    <a:lstStyle/>
                    <a:p>
                      <a:r>
                        <a:rPr lang="en-GB" sz="2400" b="1" dirty="0"/>
                        <a:t>Fe</a:t>
                      </a:r>
                      <a:r>
                        <a:rPr lang="en-GB" sz="2400" b="1" baseline="30000" dirty="0"/>
                        <a:t>3+</a:t>
                      </a:r>
                      <a:endParaRPr lang="en-GB" sz="2400" b="1" baseline="30000" dirty="0">
                        <a:solidFill>
                          <a:srgbClr val="FF0000"/>
                        </a:solidFill>
                      </a:endParaRPr>
                    </a:p>
                  </a:txBody>
                  <a:tcPr>
                    <a:solidFill>
                      <a:srgbClr val="00FF00"/>
                    </a:solidFill>
                  </a:tcPr>
                </a:tc>
                <a:extLst>
                  <a:ext uri="{0D108BD9-81ED-4DB2-BD59-A6C34878D82A}">
                    <a16:rowId xmlns:a16="http://schemas.microsoft.com/office/drawing/2014/main" val="10009"/>
                  </a:ext>
                </a:extLst>
              </a:tr>
              <a:tr h="370840">
                <a:tc>
                  <a:txBody>
                    <a:bodyPr/>
                    <a:lstStyle/>
                    <a:p>
                      <a:r>
                        <a:rPr lang="en-GB" sz="2400" b="1" dirty="0"/>
                        <a:t>Nickel</a:t>
                      </a:r>
                    </a:p>
                  </a:txBody>
                  <a:tcPr>
                    <a:solidFill>
                      <a:srgbClr val="CCFFCC"/>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Ni</a:t>
                      </a:r>
                      <a:r>
                        <a:rPr lang="en-GB" sz="2400" b="1" baseline="30000" dirty="0"/>
                        <a:t>2+</a:t>
                      </a:r>
                    </a:p>
                    <a:p>
                      <a:endParaRPr lang="en-GB" sz="2400" b="1" baseline="30000" dirty="0">
                        <a:solidFill>
                          <a:srgbClr val="FF0000"/>
                        </a:solidFill>
                      </a:endParaRPr>
                    </a:p>
                  </a:txBody>
                  <a:tcPr>
                    <a:solidFill>
                      <a:srgbClr val="CCFFCC"/>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Aluminium</a:t>
                      </a:r>
                    </a:p>
                    <a:p>
                      <a:endParaRPr lang="en-GB" sz="2400" b="1" dirty="0"/>
                    </a:p>
                  </a:txBody>
                  <a:tcPr>
                    <a:solidFill>
                      <a:schemeClr val="bg2">
                        <a:lumMod val="8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Al</a:t>
                      </a:r>
                      <a:r>
                        <a:rPr lang="en-GB" sz="2400" b="1" baseline="30000" dirty="0"/>
                        <a:t>3+</a:t>
                      </a:r>
                      <a:endParaRPr lang="en-GB" sz="2400" b="1" baseline="30000" dirty="0">
                        <a:solidFill>
                          <a:srgbClr val="FF0000"/>
                        </a:solidFill>
                      </a:endParaRPr>
                    </a:p>
                  </a:txBody>
                  <a:tcPr>
                    <a:solidFill>
                      <a:schemeClr val="bg2">
                        <a:lumMod val="95000"/>
                      </a:schemeClr>
                    </a:solidFill>
                  </a:tcPr>
                </a:tc>
                <a:extLst>
                  <a:ext uri="{0D108BD9-81ED-4DB2-BD59-A6C34878D82A}">
                    <a16:rowId xmlns:a16="http://schemas.microsoft.com/office/drawing/2014/main" val="10010"/>
                  </a:ext>
                </a:extLst>
              </a:tr>
            </a:tbl>
          </a:graphicData>
        </a:graphic>
      </p:graphicFrame>
      <p:sp>
        <p:nvSpPr>
          <p:cNvPr id="3" name="Rectangle 2"/>
          <p:cNvSpPr/>
          <p:nvPr/>
        </p:nvSpPr>
        <p:spPr>
          <a:xfrm>
            <a:off x="-1682897" y="1169472"/>
            <a:ext cx="1146468" cy="369332"/>
          </a:xfrm>
          <a:prstGeom prst="rect">
            <a:avLst/>
          </a:prstGeom>
        </p:spPr>
        <p:txBody>
          <a:bodyPr wrap="none">
            <a:spAutoFit/>
          </a:bodyPr>
          <a:lstStyle/>
          <a:p>
            <a:r>
              <a:rPr lang="en-GB" dirty="0"/>
              <a:t>Ammonia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Naming/ Identifying Chemicals</a:t>
            </a:r>
          </a:p>
        </p:txBody>
      </p:sp>
      <p:sp>
        <p:nvSpPr>
          <p:cNvPr id="5" name="Content Placeholder 4"/>
          <p:cNvSpPr>
            <a:spLocks noGrp="1"/>
          </p:cNvSpPr>
          <p:nvPr>
            <p:ph idx="1"/>
          </p:nvPr>
        </p:nvSpPr>
        <p:spPr>
          <a:xfrm>
            <a:off x="395536" y="1052736"/>
            <a:ext cx="8280918" cy="2952328"/>
          </a:xfrm>
          <a:solidFill>
            <a:srgbClr val="66CCFF"/>
          </a:solidFill>
        </p:spPr>
        <p:txBody>
          <a:bodyPr>
            <a:noAutofit/>
          </a:bodyPr>
          <a:lstStyle/>
          <a:p>
            <a:pPr>
              <a:buNone/>
            </a:pPr>
            <a:r>
              <a:rPr lang="en-GB" sz="3200" dirty="0"/>
              <a:t>   </a:t>
            </a:r>
            <a:r>
              <a:rPr lang="en-GB" sz="3600" b="1" dirty="0">
                <a:latin typeface="+mn-lt"/>
              </a:rPr>
              <a:t>Simple </a:t>
            </a:r>
            <a:r>
              <a:rPr lang="en-GB" sz="3600" b="1" i="1" dirty="0">
                <a:latin typeface="+mn-lt"/>
              </a:rPr>
              <a:t>Inorganic</a:t>
            </a:r>
            <a:r>
              <a:rPr lang="en-GB" sz="3600" b="1" dirty="0">
                <a:latin typeface="+mn-lt"/>
              </a:rPr>
              <a:t> Chemical Compounds usually comprise of </a:t>
            </a:r>
            <a:r>
              <a:rPr lang="en-GB" sz="3600" b="1" dirty="0">
                <a:solidFill>
                  <a:srgbClr val="FF0000"/>
                </a:solidFill>
                <a:latin typeface="+mn-lt"/>
              </a:rPr>
              <a:t>TWO</a:t>
            </a:r>
            <a:r>
              <a:rPr lang="en-GB" sz="3600" b="1" dirty="0">
                <a:latin typeface="+mn-lt"/>
              </a:rPr>
              <a:t> elements. The first word is the name of the first element (usually the </a:t>
            </a:r>
            <a:r>
              <a:rPr lang="en-GB" sz="3600" b="1" dirty="0">
                <a:solidFill>
                  <a:srgbClr val="FF0000"/>
                </a:solidFill>
                <a:latin typeface="+mn-lt"/>
              </a:rPr>
              <a:t>cation</a:t>
            </a:r>
            <a:r>
              <a:rPr lang="en-GB" sz="3600" b="1" dirty="0">
                <a:latin typeface="+mn-lt"/>
              </a:rPr>
              <a:t>) and the second word  relates to the second element (usually the </a:t>
            </a:r>
            <a:r>
              <a:rPr lang="en-GB" sz="3600" b="1" dirty="0">
                <a:solidFill>
                  <a:srgbClr val="FF0000"/>
                </a:solidFill>
                <a:latin typeface="+mn-lt"/>
              </a:rPr>
              <a:t>anion</a:t>
            </a:r>
            <a:r>
              <a:rPr lang="en-GB" sz="3600" b="1" dirty="0">
                <a:latin typeface="+mn-lt"/>
              </a:rPr>
              <a:t>)</a:t>
            </a:r>
            <a:endParaRPr lang="en-GB" sz="4000" b="1" dirty="0">
              <a:solidFill>
                <a:srgbClr val="FF0000"/>
              </a:solidFill>
              <a:latin typeface="+mn-lt"/>
            </a:endParaRPr>
          </a:p>
        </p:txBody>
      </p:sp>
      <p:sp>
        <p:nvSpPr>
          <p:cNvPr id="3" name="Rectangle 2"/>
          <p:cNvSpPr/>
          <p:nvPr/>
        </p:nvSpPr>
        <p:spPr>
          <a:xfrm>
            <a:off x="395537" y="4293096"/>
            <a:ext cx="8280918" cy="2185214"/>
          </a:xfrm>
          <a:prstGeom prst="rect">
            <a:avLst/>
          </a:prstGeom>
          <a:solidFill>
            <a:srgbClr val="FFCCCC"/>
          </a:solidFill>
        </p:spPr>
        <p:txBody>
          <a:bodyPr wrap="square">
            <a:spAutoFit/>
          </a:bodyPr>
          <a:lstStyle/>
          <a:p>
            <a:pPr>
              <a:buNone/>
            </a:pPr>
            <a:r>
              <a:rPr lang="en-GB" sz="3200" b="1" dirty="0"/>
              <a:t>The name then usually ends in </a:t>
            </a:r>
            <a:r>
              <a:rPr lang="en-GB" sz="3200" b="1" i="1" dirty="0"/>
              <a:t>IDE</a:t>
            </a:r>
            <a:r>
              <a:rPr lang="en-GB" sz="3200" b="1" dirty="0">
                <a:solidFill>
                  <a:srgbClr val="0070C0"/>
                </a:solidFill>
              </a:rPr>
              <a:t> </a:t>
            </a:r>
            <a:r>
              <a:rPr lang="en-GB" sz="3200" b="1" dirty="0"/>
              <a:t>and can include the prefix to reflect the number: Di, Tri, Tetra etc.</a:t>
            </a:r>
            <a:endParaRPr lang="en-GB" sz="3200" b="1" dirty="0">
              <a:solidFill>
                <a:srgbClr val="0070C0"/>
              </a:solidFill>
            </a:endParaRPr>
          </a:p>
          <a:p>
            <a:pPr>
              <a:buNone/>
            </a:pPr>
            <a:r>
              <a:rPr lang="en-GB" sz="4000" b="1" dirty="0">
                <a:solidFill>
                  <a:srgbClr val="0070C0"/>
                </a:solidFill>
              </a:rPr>
              <a:t>         </a:t>
            </a:r>
            <a:r>
              <a:rPr lang="en-GB" sz="4000" b="1" dirty="0">
                <a:solidFill>
                  <a:srgbClr val="FF0000"/>
                </a:solidFill>
              </a:rPr>
              <a:t>E.G. CARBON TETRACHLORIDE</a:t>
            </a:r>
            <a:endParaRPr lang="en-GB" sz="3600" b="1" dirty="0">
              <a:solidFill>
                <a:srgbClr val="FF00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Chemical Names (Prefixes)</a:t>
            </a:r>
          </a:p>
        </p:txBody>
      </p:sp>
      <p:graphicFrame>
        <p:nvGraphicFramePr>
          <p:cNvPr id="6" name="Table 5"/>
          <p:cNvGraphicFramePr>
            <a:graphicFrameLocks noGrp="1"/>
          </p:cNvGraphicFramePr>
          <p:nvPr>
            <p:extLst>
              <p:ext uri="{D42A27DB-BD31-4B8C-83A1-F6EECF244321}">
                <p14:modId xmlns:p14="http://schemas.microsoft.com/office/powerpoint/2010/main" val="1887941196"/>
              </p:ext>
            </p:extLst>
          </p:nvPr>
        </p:nvGraphicFramePr>
        <p:xfrm>
          <a:off x="914400" y="1066800"/>
          <a:ext cx="7391400" cy="5443089"/>
        </p:xfrm>
        <a:graphic>
          <a:graphicData uri="http://schemas.openxmlformats.org/drawingml/2006/table">
            <a:tbl>
              <a:tblPr firstRow="1" bandRow="1">
                <a:tableStyleId>{5C22544A-7EE6-4342-B048-85BDC9FD1C3A}</a:tableStyleId>
              </a:tblPr>
              <a:tblGrid>
                <a:gridCol w="2463800">
                  <a:extLst>
                    <a:ext uri="{9D8B030D-6E8A-4147-A177-3AD203B41FA5}">
                      <a16:colId xmlns:a16="http://schemas.microsoft.com/office/drawing/2014/main" val="20000"/>
                    </a:ext>
                  </a:extLst>
                </a:gridCol>
                <a:gridCol w="2463800">
                  <a:extLst>
                    <a:ext uri="{9D8B030D-6E8A-4147-A177-3AD203B41FA5}">
                      <a16:colId xmlns:a16="http://schemas.microsoft.com/office/drawing/2014/main" val="20001"/>
                    </a:ext>
                  </a:extLst>
                </a:gridCol>
                <a:gridCol w="2463800">
                  <a:extLst>
                    <a:ext uri="{9D8B030D-6E8A-4147-A177-3AD203B41FA5}">
                      <a16:colId xmlns:a16="http://schemas.microsoft.com/office/drawing/2014/main" val="20002"/>
                    </a:ext>
                  </a:extLst>
                </a:gridCol>
              </a:tblGrid>
              <a:tr h="501714">
                <a:tc>
                  <a:txBody>
                    <a:bodyPr/>
                    <a:lstStyle/>
                    <a:p>
                      <a:r>
                        <a:rPr lang="en-GB" sz="2800" dirty="0"/>
                        <a:t>NUMBER</a:t>
                      </a:r>
                      <a:endParaRPr lang="en-GB" sz="2800" b="1" dirty="0">
                        <a:solidFill>
                          <a:schemeClr val="tx1"/>
                        </a:solidFill>
                      </a:endParaRPr>
                    </a:p>
                  </a:txBody>
                  <a:tcPr/>
                </a:tc>
                <a:tc>
                  <a:txBody>
                    <a:bodyPr/>
                    <a:lstStyle/>
                    <a:p>
                      <a:r>
                        <a:rPr lang="en-GB" sz="2800" dirty="0"/>
                        <a:t>PREFIX</a:t>
                      </a:r>
                      <a:endParaRPr lang="en-GB" sz="2800" b="1" dirty="0">
                        <a:solidFill>
                          <a:schemeClr val="tx1"/>
                        </a:solidFill>
                      </a:endParaRPr>
                    </a:p>
                  </a:txBody>
                  <a:tcPr/>
                </a:tc>
                <a:tc>
                  <a:txBody>
                    <a:bodyPr/>
                    <a:lstStyle/>
                    <a:p>
                      <a:r>
                        <a:rPr lang="en-GB" sz="2800" dirty="0"/>
                        <a:t>EXAMPLE</a:t>
                      </a:r>
                      <a:endParaRPr lang="en-GB" sz="2800" b="1" dirty="0">
                        <a:solidFill>
                          <a:schemeClr val="tx1"/>
                        </a:solidFill>
                      </a:endParaRPr>
                    </a:p>
                  </a:txBody>
                  <a:tcPr/>
                </a:tc>
                <a:extLst>
                  <a:ext uri="{0D108BD9-81ED-4DB2-BD59-A6C34878D82A}">
                    <a16:rowId xmlns:a16="http://schemas.microsoft.com/office/drawing/2014/main" val="10000"/>
                  </a:ext>
                </a:extLst>
              </a:tr>
              <a:tr h="501714">
                <a:tc>
                  <a:txBody>
                    <a:bodyPr/>
                    <a:lstStyle/>
                    <a:p>
                      <a:r>
                        <a:rPr lang="en-GB" sz="2400" b="1" dirty="0"/>
                        <a:t>1</a:t>
                      </a:r>
                    </a:p>
                  </a:txBody>
                  <a:tcPr/>
                </a:tc>
                <a:tc>
                  <a:txBody>
                    <a:bodyPr/>
                    <a:lstStyle/>
                    <a:p>
                      <a:r>
                        <a:rPr lang="en-GB" sz="2800" b="1" dirty="0"/>
                        <a:t>None</a:t>
                      </a:r>
                    </a:p>
                  </a:txBody>
                  <a:tcPr/>
                </a:tc>
                <a:tc>
                  <a:txBody>
                    <a:bodyPr/>
                    <a:lstStyle/>
                    <a:p>
                      <a:r>
                        <a:rPr lang="en-GB" sz="2400" b="1" dirty="0"/>
                        <a:t>CHLORIDE</a:t>
                      </a:r>
                    </a:p>
                  </a:txBody>
                  <a:tcPr/>
                </a:tc>
                <a:extLst>
                  <a:ext uri="{0D108BD9-81ED-4DB2-BD59-A6C34878D82A}">
                    <a16:rowId xmlns:a16="http://schemas.microsoft.com/office/drawing/2014/main" val="10001"/>
                  </a:ext>
                </a:extLst>
              </a:tr>
              <a:tr h="489641">
                <a:tc>
                  <a:txBody>
                    <a:bodyPr/>
                    <a:lstStyle/>
                    <a:p>
                      <a:r>
                        <a:rPr lang="en-GB" sz="2400" b="1" dirty="0"/>
                        <a:t>2</a:t>
                      </a:r>
                    </a:p>
                  </a:txBody>
                  <a:tcPr/>
                </a:tc>
                <a:tc>
                  <a:txBody>
                    <a:bodyPr/>
                    <a:lstStyle/>
                    <a:p>
                      <a:r>
                        <a:rPr lang="en-GB" sz="2400" b="1" dirty="0"/>
                        <a:t>DI</a:t>
                      </a:r>
                    </a:p>
                  </a:txBody>
                  <a:tcPr/>
                </a:tc>
                <a:tc>
                  <a:txBody>
                    <a:bodyPr/>
                    <a:lstStyle/>
                    <a:p>
                      <a:r>
                        <a:rPr lang="en-GB" sz="2400" b="1" dirty="0"/>
                        <a:t>DISULPHIDE</a:t>
                      </a:r>
                    </a:p>
                  </a:txBody>
                  <a:tcPr/>
                </a:tc>
                <a:extLst>
                  <a:ext uri="{0D108BD9-81ED-4DB2-BD59-A6C34878D82A}">
                    <a16:rowId xmlns:a16="http://schemas.microsoft.com/office/drawing/2014/main" val="10002"/>
                  </a:ext>
                </a:extLst>
              </a:tr>
              <a:tr h="489641">
                <a:tc>
                  <a:txBody>
                    <a:bodyPr/>
                    <a:lstStyle/>
                    <a:p>
                      <a:r>
                        <a:rPr lang="en-GB" sz="2400" b="1" dirty="0"/>
                        <a:t>3</a:t>
                      </a:r>
                    </a:p>
                  </a:txBody>
                  <a:tcPr/>
                </a:tc>
                <a:tc>
                  <a:txBody>
                    <a:bodyPr/>
                    <a:lstStyle/>
                    <a:p>
                      <a:r>
                        <a:rPr lang="en-GB" sz="2400" b="1" dirty="0"/>
                        <a:t>TRI</a:t>
                      </a:r>
                    </a:p>
                  </a:txBody>
                  <a:tcPr/>
                </a:tc>
                <a:tc>
                  <a:txBody>
                    <a:bodyPr/>
                    <a:lstStyle/>
                    <a:p>
                      <a:r>
                        <a:rPr lang="en-GB" sz="2400" b="1" dirty="0"/>
                        <a:t>TRIOXIDE</a:t>
                      </a:r>
                    </a:p>
                  </a:txBody>
                  <a:tcPr/>
                </a:tc>
                <a:extLst>
                  <a:ext uri="{0D108BD9-81ED-4DB2-BD59-A6C34878D82A}">
                    <a16:rowId xmlns:a16="http://schemas.microsoft.com/office/drawing/2014/main" val="10003"/>
                  </a:ext>
                </a:extLst>
              </a:tr>
              <a:tr h="489641">
                <a:tc>
                  <a:txBody>
                    <a:bodyPr/>
                    <a:lstStyle/>
                    <a:p>
                      <a:r>
                        <a:rPr lang="en-GB" sz="2400" b="1" dirty="0"/>
                        <a:t>4</a:t>
                      </a:r>
                    </a:p>
                  </a:txBody>
                  <a:tcPr/>
                </a:tc>
                <a:tc>
                  <a:txBody>
                    <a:bodyPr/>
                    <a:lstStyle/>
                    <a:p>
                      <a:r>
                        <a:rPr lang="en-GB" sz="2400" b="1" dirty="0"/>
                        <a:t>TETRA</a:t>
                      </a:r>
                    </a:p>
                  </a:txBody>
                  <a:tcPr/>
                </a:tc>
                <a:tc>
                  <a:txBody>
                    <a:bodyPr/>
                    <a:lstStyle/>
                    <a:p>
                      <a:r>
                        <a:rPr lang="en-GB" sz="2400" b="1" dirty="0"/>
                        <a:t>TETRACHLORIDE</a:t>
                      </a:r>
                    </a:p>
                  </a:txBody>
                  <a:tcPr/>
                </a:tc>
                <a:extLst>
                  <a:ext uri="{0D108BD9-81ED-4DB2-BD59-A6C34878D82A}">
                    <a16:rowId xmlns:a16="http://schemas.microsoft.com/office/drawing/2014/main" val="10004"/>
                  </a:ext>
                </a:extLst>
              </a:tr>
              <a:tr h="489641">
                <a:tc>
                  <a:txBody>
                    <a:bodyPr/>
                    <a:lstStyle/>
                    <a:p>
                      <a:r>
                        <a:rPr lang="en-GB" sz="2400" b="1" dirty="0"/>
                        <a:t>5</a:t>
                      </a:r>
                    </a:p>
                  </a:txBody>
                  <a:tcPr/>
                </a:tc>
                <a:tc>
                  <a:txBody>
                    <a:bodyPr/>
                    <a:lstStyle/>
                    <a:p>
                      <a:r>
                        <a:rPr lang="en-GB" sz="2400" b="1" dirty="0"/>
                        <a:t>PENTA</a:t>
                      </a:r>
                    </a:p>
                  </a:txBody>
                  <a:tcPr/>
                </a:tc>
                <a:tc>
                  <a:txBody>
                    <a:bodyPr/>
                    <a:lstStyle/>
                    <a:p>
                      <a:r>
                        <a:rPr lang="en-GB" sz="2400" b="1" dirty="0"/>
                        <a:t>PENTOXIDE</a:t>
                      </a:r>
                    </a:p>
                  </a:txBody>
                  <a:tcPr/>
                </a:tc>
                <a:extLst>
                  <a:ext uri="{0D108BD9-81ED-4DB2-BD59-A6C34878D82A}">
                    <a16:rowId xmlns:a16="http://schemas.microsoft.com/office/drawing/2014/main" val="10005"/>
                  </a:ext>
                </a:extLst>
              </a:tr>
              <a:tr h="489641">
                <a:tc>
                  <a:txBody>
                    <a:bodyPr/>
                    <a:lstStyle/>
                    <a:p>
                      <a:r>
                        <a:rPr lang="en-GB" sz="2400" b="1" dirty="0"/>
                        <a:t>6</a:t>
                      </a:r>
                    </a:p>
                  </a:txBody>
                  <a:tcPr/>
                </a:tc>
                <a:tc>
                  <a:txBody>
                    <a:bodyPr/>
                    <a:lstStyle/>
                    <a:p>
                      <a:r>
                        <a:rPr lang="en-GB" sz="2400" b="1" dirty="0"/>
                        <a:t>HEXA</a:t>
                      </a:r>
                    </a:p>
                  </a:txBody>
                  <a:tcPr/>
                </a:tc>
                <a:tc>
                  <a:txBody>
                    <a:bodyPr/>
                    <a:lstStyle/>
                    <a:p>
                      <a:r>
                        <a:rPr lang="en-GB" sz="2400" b="1" dirty="0"/>
                        <a:t>HEXAFLORIDE</a:t>
                      </a:r>
                    </a:p>
                  </a:txBody>
                  <a:tcPr/>
                </a:tc>
                <a:extLst>
                  <a:ext uri="{0D108BD9-81ED-4DB2-BD59-A6C34878D82A}">
                    <a16:rowId xmlns:a16="http://schemas.microsoft.com/office/drawing/2014/main" val="10006"/>
                  </a:ext>
                </a:extLst>
              </a:tr>
              <a:tr h="489641">
                <a:tc>
                  <a:txBody>
                    <a:bodyPr/>
                    <a:lstStyle/>
                    <a:p>
                      <a:r>
                        <a:rPr lang="en-GB" sz="2400" b="1" dirty="0"/>
                        <a:t>7</a:t>
                      </a:r>
                    </a:p>
                  </a:txBody>
                  <a:tcPr/>
                </a:tc>
                <a:tc>
                  <a:txBody>
                    <a:bodyPr/>
                    <a:lstStyle/>
                    <a:p>
                      <a:r>
                        <a:rPr lang="en-GB" sz="2400" b="1" dirty="0"/>
                        <a:t>HEPTA</a:t>
                      </a:r>
                    </a:p>
                  </a:txBody>
                  <a:tcPr/>
                </a:tc>
                <a:tc>
                  <a:txBody>
                    <a:bodyPr/>
                    <a:lstStyle/>
                    <a:p>
                      <a:r>
                        <a:rPr lang="en-GB" sz="2400" b="1" dirty="0"/>
                        <a:t>HEPTAHYDRATE</a:t>
                      </a:r>
                    </a:p>
                  </a:txBody>
                  <a:tcPr/>
                </a:tc>
                <a:extLst>
                  <a:ext uri="{0D108BD9-81ED-4DB2-BD59-A6C34878D82A}">
                    <a16:rowId xmlns:a16="http://schemas.microsoft.com/office/drawing/2014/main" val="10007"/>
                  </a:ext>
                </a:extLst>
              </a:tr>
              <a:tr h="489641">
                <a:tc>
                  <a:txBody>
                    <a:bodyPr/>
                    <a:lstStyle/>
                    <a:p>
                      <a:r>
                        <a:rPr lang="en-GB" sz="2400" b="1" dirty="0"/>
                        <a:t>8</a:t>
                      </a:r>
                    </a:p>
                  </a:txBody>
                  <a:tcPr/>
                </a:tc>
                <a:tc>
                  <a:txBody>
                    <a:bodyPr/>
                    <a:lstStyle/>
                    <a:p>
                      <a:r>
                        <a:rPr lang="en-GB" sz="2400" b="1" dirty="0"/>
                        <a:t>OCTA</a:t>
                      </a:r>
                    </a:p>
                  </a:txBody>
                  <a:tcPr/>
                </a:tc>
                <a:tc>
                  <a:txBody>
                    <a:bodyPr/>
                    <a:lstStyle/>
                    <a:p>
                      <a:r>
                        <a:rPr lang="en-GB" sz="2400" b="1" dirty="0"/>
                        <a:t>OCTA-ACETATE</a:t>
                      </a:r>
                    </a:p>
                  </a:txBody>
                  <a:tcPr/>
                </a:tc>
                <a:extLst>
                  <a:ext uri="{0D108BD9-81ED-4DB2-BD59-A6C34878D82A}">
                    <a16:rowId xmlns:a16="http://schemas.microsoft.com/office/drawing/2014/main" val="10008"/>
                  </a:ext>
                </a:extLst>
              </a:tr>
              <a:tr h="489641">
                <a:tc>
                  <a:txBody>
                    <a:bodyPr/>
                    <a:lstStyle/>
                    <a:p>
                      <a:r>
                        <a:rPr lang="en-GB" sz="2400" b="1" dirty="0"/>
                        <a:t>9</a:t>
                      </a:r>
                    </a:p>
                  </a:txBody>
                  <a:tcPr/>
                </a:tc>
                <a:tc>
                  <a:txBody>
                    <a:bodyPr/>
                    <a:lstStyle/>
                    <a:p>
                      <a:r>
                        <a:rPr lang="en-GB" sz="2400" b="1" dirty="0"/>
                        <a:t>NONA</a:t>
                      </a:r>
                    </a:p>
                  </a:txBody>
                  <a:tcPr/>
                </a:tc>
                <a:tc>
                  <a:txBody>
                    <a:bodyPr/>
                    <a:lstStyle/>
                    <a:p>
                      <a:r>
                        <a:rPr lang="en-GB" sz="2400" b="1" dirty="0"/>
                        <a:t>NONACHLORIDE</a:t>
                      </a:r>
                    </a:p>
                  </a:txBody>
                  <a:tcPr/>
                </a:tc>
                <a:extLst>
                  <a:ext uri="{0D108BD9-81ED-4DB2-BD59-A6C34878D82A}">
                    <a16:rowId xmlns:a16="http://schemas.microsoft.com/office/drawing/2014/main" val="10009"/>
                  </a:ext>
                </a:extLst>
              </a:tr>
              <a:tr h="489641">
                <a:tc>
                  <a:txBody>
                    <a:bodyPr/>
                    <a:lstStyle/>
                    <a:p>
                      <a:r>
                        <a:rPr lang="en-GB" sz="2400" b="1" dirty="0"/>
                        <a:t>10</a:t>
                      </a:r>
                    </a:p>
                  </a:txBody>
                  <a:tcPr/>
                </a:tc>
                <a:tc>
                  <a:txBody>
                    <a:bodyPr/>
                    <a:lstStyle/>
                    <a:p>
                      <a:r>
                        <a:rPr lang="en-GB" sz="2400" b="1" dirty="0"/>
                        <a:t>DECA</a:t>
                      </a:r>
                    </a:p>
                  </a:txBody>
                  <a:tcPr/>
                </a:tc>
                <a:tc>
                  <a:txBody>
                    <a:bodyPr/>
                    <a:lstStyle/>
                    <a:p>
                      <a:r>
                        <a:rPr lang="en-GB" sz="2400" b="1" dirty="0"/>
                        <a:t>DECAHYDRATE</a:t>
                      </a:r>
                    </a:p>
                  </a:txBody>
                  <a:tcPr/>
                </a:tc>
                <a:extLst>
                  <a:ext uri="{0D108BD9-81ED-4DB2-BD59-A6C34878D82A}">
                    <a16:rowId xmlns:a16="http://schemas.microsoft.com/office/drawing/2014/main" val="10010"/>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Chemical Hydrides and Anhydrides</a:t>
            </a:r>
          </a:p>
        </p:txBody>
      </p:sp>
      <p:sp>
        <p:nvSpPr>
          <p:cNvPr id="3" name="Rectangle 2"/>
          <p:cNvSpPr/>
          <p:nvPr/>
        </p:nvSpPr>
        <p:spPr>
          <a:xfrm>
            <a:off x="1213596" y="2287650"/>
            <a:ext cx="1152128" cy="1008112"/>
          </a:xfrm>
          <a:prstGeom prst="rect">
            <a:avLst/>
          </a:prstGeom>
          <a:pattFill prst="lgConfetti">
            <a:fgClr>
              <a:srgbClr val="33CCFF"/>
            </a:fgClr>
            <a:bgClr>
              <a:schemeClr val="bg1"/>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p:cNvCxnSpPr/>
          <p:nvPr/>
        </p:nvCxnSpPr>
        <p:spPr>
          <a:xfrm>
            <a:off x="1213770" y="1855602"/>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365724" y="1859050"/>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Arc 7"/>
          <p:cNvSpPr/>
          <p:nvPr/>
        </p:nvSpPr>
        <p:spPr>
          <a:xfrm>
            <a:off x="951853" y="1737875"/>
            <a:ext cx="261743" cy="333751"/>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0" name="Arc 9"/>
          <p:cNvSpPr/>
          <p:nvPr/>
        </p:nvSpPr>
        <p:spPr>
          <a:xfrm rot="16353437">
            <a:off x="2375086" y="1756645"/>
            <a:ext cx="290134" cy="296209"/>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1" name="Rectangle 10"/>
          <p:cNvSpPr/>
          <p:nvPr/>
        </p:nvSpPr>
        <p:spPr>
          <a:xfrm>
            <a:off x="3995936" y="2276872"/>
            <a:ext cx="1152128" cy="1008112"/>
          </a:xfrm>
          <a:prstGeom prst="rect">
            <a:avLst/>
          </a:prstGeom>
          <a:pattFill prst="lgConfetti">
            <a:fgClr>
              <a:srgbClr val="FFFF00"/>
            </a:fgClr>
            <a:bgClr>
              <a:schemeClr val="bg1"/>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p:cNvCxnSpPr/>
          <p:nvPr/>
        </p:nvCxnSpPr>
        <p:spPr>
          <a:xfrm>
            <a:off x="3996110" y="1844824"/>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148064" y="1848272"/>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Arc 13"/>
          <p:cNvSpPr/>
          <p:nvPr/>
        </p:nvSpPr>
        <p:spPr>
          <a:xfrm>
            <a:off x="3734193" y="1727097"/>
            <a:ext cx="261743" cy="333751"/>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5" name="Arc 14"/>
          <p:cNvSpPr/>
          <p:nvPr/>
        </p:nvSpPr>
        <p:spPr>
          <a:xfrm rot="16353437">
            <a:off x="5157426" y="1745867"/>
            <a:ext cx="290134" cy="296209"/>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6" name="Rectangle 15"/>
          <p:cNvSpPr/>
          <p:nvPr/>
        </p:nvSpPr>
        <p:spPr>
          <a:xfrm>
            <a:off x="6783597" y="2276872"/>
            <a:ext cx="1152128" cy="1008112"/>
          </a:xfrm>
          <a:prstGeom prst="rect">
            <a:avLst/>
          </a:prstGeom>
          <a:pattFill prst="lgConfetti">
            <a:fgClr>
              <a:srgbClr val="9999FF"/>
            </a:fgClr>
            <a:bgClr>
              <a:schemeClr val="bg1"/>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7" name="Straight Connector 16"/>
          <p:cNvCxnSpPr/>
          <p:nvPr/>
        </p:nvCxnSpPr>
        <p:spPr>
          <a:xfrm>
            <a:off x="6783771" y="1844824"/>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7935725" y="1848272"/>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Arc 18"/>
          <p:cNvSpPr/>
          <p:nvPr/>
        </p:nvSpPr>
        <p:spPr>
          <a:xfrm>
            <a:off x="6521854" y="1727097"/>
            <a:ext cx="261743" cy="333751"/>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20" name="Arc 19"/>
          <p:cNvSpPr/>
          <p:nvPr/>
        </p:nvSpPr>
        <p:spPr>
          <a:xfrm rot="16353437">
            <a:off x="7945087" y="1745867"/>
            <a:ext cx="290134" cy="296209"/>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26" name="Rectangle 25"/>
          <p:cNvSpPr/>
          <p:nvPr/>
        </p:nvSpPr>
        <p:spPr>
          <a:xfrm>
            <a:off x="1249238" y="5072814"/>
            <a:ext cx="1152128" cy="1008112"/>
          </a:xfrm>
          <a:prstGeom prst="rect">
            <a:avLst/>
          </a:prstGeom>
          <a:pattFill prst="pct80">
            <a:fgClr>
              <a:srgbClr val="0070C0"/>
            </a:fgClr>
            <a:bgClr>
              <a:schemeClr val="bg1"/>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cxnSp>
        <p:nvCxnSpPr>
          <p:cNvPr id="27" name="Straight Connector 26"/>
          <p:cNvCxnSpPr/>
          <p:nvPr/>
        </p:nvCxnSpPr>
        <p:spPr>
          <a:xfrm>
            <a:off x="1249412" y="4640766"/>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2401366" y="4644214"/>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Arc 28"/>
          <p:cNvSpPr/>
          <p:nvPr/>
        </p:nvSpPr>
        <p:spPr>
          <a:xfrm>
            <a:off x="987495" y="4523039"/>
            <a:ext cx="261743" cy="333751"/>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dirty="0"/>
          </a:p>
        </p:txBody>
      </p:sp>
      <p:sp>
        <p:nvSpPr>
          <p:cNvPr id="30" name="Arc 29"/>
          <p:cNvSpPr/>
          <p:nvPr/>
        </p:nvSpPr>
        <p:spPr>
          <a:xfrm rot="16353437">
            <a:off x="2410728" y="4541809"/>
            <a:ext cx="290134" cy="296209"/>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dirty="0"/>
          </a:p>
        </p:txBody>
      </p:sp>
      <p:sp>
        <p:nvSpPr>
          <p:cNvPr id="31" name="Rectangle 30"/>
          <p:cNvSpPr/>
          <p:nvPr/>
        </p:nvSpPr>
        <p:spPr>
          <a:xfrm>
            <a:off x="4004534" y="5072814"/>
            <a:ext cx="1152128" cy="1008112"/>
          </a:xfrm>
          <a:prstGeom prst="rect">
            <a:avLst/>
          </a:prstGeom>
          <a:pattFill prst="pct10">
            <a:fgClr>
              <a:schemeClr val="bg1"/>
            </a:fgClr>
            <a:bgClr>
              <a:srgbClr val="FFC000"/>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2" name="Straight Connector 31"/>
          <p:cNvCxnSpPr/>
          <p:nvPr/>
        </p:nvCxnSpPr>
        <p:spPr>
          <a:xfrm>
            <a:off x="4004708" y="4640766"/>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5156662" y="4644214"/>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Arc 33"/>
          <p:cNvSpPr/>
          <p:nvPr/>
        </p:nvSpPr>
        <p:spPr>
          <a:xfrm>
            <a:off x="3742791" y="4523039"/>
            <a:ext cx="261743" cy="333751"/>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35" name="Arc 34"/>
          <p:cNvSpPr/>
          <p:nvPr/>
        </p:nvSpPr>
        <p:spPr>
          <a:xfrm rot="16353437">
            <a:off x="5166024" y="4541809"/>
            <a:ext cx="290134" cy="296209"/>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cxnSp>
        <p:nvCxnSpPr>
          <p:cNvPr id="37" name="Straight Connector 36"/>
          <p:cNvCxnSpPr/>
          <p:nvPr/>
        </p:nvCxnSpPr>
        <p:spPr>
          <a:xfrm>
            <a:off x="6792369" y="4640766"/>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944323" y="4644214"/>
            <a:ext cx="0" cy="43204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Arc 38"/>
          <p:cNvSpPr/>
          <p:nvPr/>
        </p:nvSpPr>
        <p:spPr>
          <a:xfrm>
            <a:off x="6530452" y="4523039"/>
            <a:ext cx="261743" cy="333751"/>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40" name="Arc 39"/>
          <p:cNvSpPr/>
          <p:nvPr/>
        </p:nvSpPr>
        <p:spPr>
          <a:xfrm rot="16353437">
            <a:off x="7953685" y="4541809"/>
            <a:ext cx="290134" cy="296209"/>
          </a:xfrm>
          <a:prstGeom prst="arc">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5" name="TextBox 4"/>
          <p:cNvSpPr txBox="1"/>
          <p:nvPr/>
        </p:nvSpPr>
        <p:spPr>
          <a:xfrm>
            <a:off x="3414157" y="3899478"/>
            <a:ext cx="2313903" cy="523220"/>
          </a:xfrm>
          <a:prstGeom prst="rect">
            <a:avLst/>
          </a:prstGeom>
          <a:solidFill>
            <a:srgbClr val="66CCFF"/>
          </a:solidFill>
        </p:spPr>
        <p:txBody>
          <a:bodyPr wrap="none" rtlCol="0">
            <a:spAutoFit/>
          </a:bodyPr>
          <a:lstStyle/>
          <a:p>
            <a:r>
              <a:rPr lang="en-GB" sz="2800" dirty="0"/>
              <a:t>Hydride Forms</a:t>
            </a:r>
          </a:p>
        </p:txBody>
      </p:sp>
      <p:sp>
        <p:nvSpPr>
          <p:cNvPr id="41" name="TextBox 40"/>
          <p:cNvSpPr txBox="1"/>
          <p:nvPr/>
        </p:nvSpPr>
        <p:spPr>
          <a:xfrm>
            <a:off x="3225860" y="978397"/>
            <a:ext cx="2669513" cy="523220"/>
          </a:xfrm>
          <a:prstGeom prst="rect">
            <a:avLst/>
          </a:prstGeom>
          <a:solidFill>
            <a:srgbClr val="FFCCCC"/>
          </a:solidFill>
        </p:spPr>
        <p:txBody>
          <a:bodyPr wrap="none" rtlCol="0">
            <a:spAutoFit/>
          </a:bodyPr>
          <a:lstStyle/>
          <a:p>
            <a:r>
              <a:rPr lang="en-GB" sz="2800" dirty="0"/>
              <a:t>Anhydride Forms</a:t>
            </a:r>
          </a:p>
        </p:txBody>
      </p:sp>
      <p:sp>
        <p:nvSpPr>
          <p:cNvPr id="42" name="TextBox 41"/>
          <p:cNvSpPr txBox="1"/>
          <p:nvPr/>
        </p:nvSpPr>
        <p:spPr>
          <a:xfrm>
            <a:off x="1213596" y="3338464"/>
            <a:ext cx="1101584" cy="523220"/>
          </a:xfrm>
          <a:prstGeom prst="rect">
            <a:avLst/>
          </a:prstGeom>
          <a:noFill/>
        </p:spPr>
        <p:txBody>
          <a:bodyPr wrap="none" rtlCol="0">
            <a:spAutoFit/>
          </a:bodyPr>
          <a:lstStyle/>
          <a:p>
            <a:r>
              <a:rPr lang="en-GB" sz="2800" b="1" dirty="0"/>
              <a:t>CuSO</a:t>
            </a:r>
            <a:r>
              <a:rPr lang="en-GB" sz="2800" b="1" baseline="-25000" dirty="0"/>
              <a:t>4</a:t>
            </a:r>
          </a:p>
        </p:txBody>
      </p:sp>
      <p:sp>
        <p:nvSpPr>
          <p:cNvPr id="44" name="TextBox 43"/>
          <p:cNvSpPr txBox="1"/>
          <p:nvPr/>
        </p:nvSpPr>
        <p:spPr>
          <a:xfrm>
            <a:off x="3934267" y="3286098"/>
            <a:ext cx="1273682" cy="523220"/>
          </a:xfrm>
          <a:prstGeom prst="rect">
            <a:avLst/>
          </a:prstGeom>
          <a:noFill/>
        </p:spPr>
        <p:txBody>
          <a:bodyPr wrap="none" rtlCol="0">
            <a:spAutoFit/>
          </a:bodyPr>
          <a:lstStyle/>
          <a:p>
            <a:r>
              <a:rPr lang="en-GB" sz="2800" b="1" dirty="0"/>
              <a:t>Na</a:t>
            </a:r>
            <a:r>
              <a:rPr lang="en-GB" sz="2800" b="1" baseline="-25000" dirty="0"/>
              <a:t>2</a:t>
            </a:r>
            <a:r>
              <a:rPr lang="en-GB" sz="2800" b="1" dirty="0"/>
              <a:t>CO</a:t>
            </a:r>
            <a:r>
              <a:rPr lang="en-GB" sz="2800" b="1" baseline="-25000" dirty="0"/>
              <a:t>3</a:t>
            </a:r>
          </a:p>
        </p:txBody>
      </p:sp>
      <p:sp>
        <p:nvSpPr>
          <p:cNvPr id="45" name="TextBox 44"/>
          <p:cNvSpPr txBox="1"/>
          <p:nvPr/>
        </p:nvSpPr>
        <p:spPr>
          <a:xfrm>
            <a:off x="791110" y="6085328"/>
            <a:ext cx="2196714" cy="523220"/>
          </a:xfrm>
          <a:prstGeom prst="rect">
            <a:avLst/>
          </a:prstGeom>
          <a:noFill/>
        </p:spPr>
        <p:txBody>
          <a:bodyPr wrap="square" rtlCol="0">
            <a:spAutoFit/>
          </a:bodyPr>
          <a:lstStyle/>
          <a:p>
            <a:r>
              <a:rPr lang="en-GB" sz="2800" b="1" dirty="0"/>
              <a:t>CuSO</a:t>
            </a:r>
            <a:r>
              <a:rPr lang="en-GB" sz="2800" b="1" baseline="-25000" dirty="0"/>
              <a:t>4</a:t>
            </a:r>
            <a:r>
              <a:rPr lang="en-GB" sz="2800" b="1" dirty="0"/>
              <a:t>.5H</a:t>
            </a:r>
            <a:r>
              <a:rPr lang="en-GB" sz="2800" b="1" baseline="-25000" dirty="0"/>
              <a:t>2</a:t>
            </a:r>
            <a:r>
              <a:rPr lang="en-GB" sz="2800" b="1" dirty="0"/>
              <a:t>0</a:t>
            </a:r>
            <a:endParaRPr lang="en-GB" sz="2800" b="1" baseline="-25000" dirty="0"/>
          </a:p>
        </p:txBody>
      </p:sp>
      <p:sp>
        <p:nvSpPr>
          <p:cNvPr id="47" name="TextBox 46"/>
          <p:cNvSpPr txBox="1"/>
          <p:nvPr/>
        </p:nvSpPr>
        <p:spPr>
          <a:xfrm>
            <a:off x="3727660" y="6085328"/>
            <a:ext cx="2382064" cy="523220"/>
          </a:xfrm>
          <a:prstGeom prst="rect">
            <a:avLst/>
          </a:prstGeom>
          <a:noFill/>
        </p:spPr>
        <p:txBody>
          <a:bodyPr wrap="square" rtlCol="0">
            <a:spAutoFit/>
          </a:bodyPr>
          <a:lstStyle/>
          <a:p>
            <a:r>
              <a:rPr lang="en-GB" sz="2800" b="1" dirty="0"/>
              <a:t>Na</a:t>
            </a:r>
            <a:r>
              <a:rPr lang="en-GB" sz="2800" b="1" baseline="-25000" dirty="0"/>
              <a:t>2</a:t>
            </a:r>
            <a:r>
              <a:rPr lang="en-GB" sz="2800" b="1" dirty="0"/>
              <a:t>CO</a:t>
            </a:r>
            <a:r>
              <a:rPr lang="en-GB" sz="2800" b="1" baseline="-25000" dirty="0"/>
              <a:t>3</a:t>
            </a:r>
            <a:r>
              <a:rPr lang="en-GB" sz="2800" b="1" dirty="0"/>
              <a:t>.10H</a:t>
            </a:r>
            <a:r>
              <a:rPr lang="en-GB" sz="2800" b="1" baseline="-25000" dirty="0"/>
              <a:t>2</a:t>
            </a:r>
            <a:r>
              <a:rPr lang="en-GB" sz="2800" b="1" dirty="0"/>
              <a:t>0</a:t>
            </a:r>
            <a:endParaRPr lang="en-GB" sz="2800" b="1" baseline="-25000" dirty="0"/>
          </a:p>
        </p:txBody>
      </p:sp>
      <p:sp>
        <p:nvSpPr>
          <p:cNvPr id="43" name="TextBox 42"/>
          <p:cNvSpPr txBox="1"/>
          <p:nvPr/>
        </p:nvSpPr>
        <p:spPr>
          <a:xfrm>
            <a:off x="6774175" y="3295762"/>
            <a:ext cx="1229054" cy="523220"/>
          </a:xfrm>
          <a:prstGeom prst="rect">
            <a:avLst/>
          </a:prstGeom>
          <a:noFill/>
        </p:spPr>
        <p:txBody>
          <a:bodyPr wrap="none" rtlCol="0">
            <a:spAutoFit/>
          </a:bodyPr>
          <a:lstStyle/>
          <a:p>
            <a:r>
              <a:rPr lang="en-GB" sz="2800" b="1" dirty="0"/>
              <a:t>Ka</a:t>
            </a:r>
            <a:r>
              <a:rPr lang="en-GB" sz="2800" b="1" baseline="-25000" dirty="0"/>
              <a:t>2</a:t>
            </a:r>
            <a:r>
              <a:rPr lang="en-GB" sz="2800" b="1" dirty="0"/>
              <a:t>CO</a:t>
            </a:r>
            <a:r>
              <a:rPr lang="en-GB" sz="2800" b="1" baseline="-25000" dirty="0"/>
              <a:t>3</a:t>
            </a:r>
          </a:p>
        </p:txBody>
      </p:sp>
      <p:sp>
        <p:nvSpPr>
          <p:cNvPr id="46" name="TextBox 45"/>
          <p:cNvSpPr txBox="1"/>
          <p:nvPr/>
        </p:nvSpPr>
        <p:spPr>
          <a:xfrm>
            <a:off x="6332858" y="6085328"/>
            <a:ext cx="2382064" cy="523220"/>
          </a:xfrm>
          <a:prstGeom prst="rect">
            <a:avLst/>
          </a:prstGeom>
          <a:noFill/>
        </p:spPr>
        <p:txBody>
          <a:bodyPr wrap="square" rtlCol="0">
            <a:spAutoFit/>
          </a:bodyPr>
          <a:lstStyle/>
          <a:p>
            <a:r>
              <a:rPr lang="en-GB" sz="2800" b="1" dirty="0"/>
              <a:t>K</a:t>
            </a:r>
            <a:r>
              <a:rPr lang="en-GB" sz="2800" b="1" baseline="-25000" dirty="0"/>
              <a:t>2</a:t>
            </a:r>
            <a:r>
              <a:rPr lang="en-GB" sz="2800" b="1" dirty="0"/>
              <a:t>CO</a:t>
            </a:r>
            <a:r>
              <a:rPr lang="en-GB" sz="2800" b="1" baseline="-25000" dirty="0"/>
              <a:t>3</a:t>
            </a:r>
            <a:r>
              <a:rPr lang="en-GB" sz="2800" b="1" dirty="0"/>
              <a:t>.1.5H</a:t>
            </a:r>
            <a:r>
              <a:rPr lang="en-GB" sz="2800" b="1" baseline="-25000" dirty="0"/>
              <a:t>2</a:t>
            </a:r>
            <a:r>
              <a:rPr lang="en-GB" sz="2800" b="1" dirty="0"/>
              <a:t>0</a:t>
            </a:r>
            <a:endParaRPr lang="en-GB" sz="2800" b="1" baseline="-25000" dirty="0"/>
          </a:p>
        </p:txBody>
      </p:sp>
      <p:sp>
        <p:nvSpPr>
          <p:cNvPr id="48" name="Rectangle 47"/>
          <p:cNvSpPr/>
          <p:nvPr/>
        </p:nvSpPr>
        <p:spPr>
          <a:xfrm>
            <a:off x="6792195" y="5080664"/>
            <a:ext cx="1152128" cy="1008112"/>
          </a:xfrm>
          <a:prstGeom prst="rect">
            <a:avLst/>
          </a:prstGeom>
          <a:pattFill prst="pct10">
            <a:fgClr>
              <a:schemeClr val="bg1"/>
            </a:fgClr>
            <a:bgClr>
              <a:srgbClr val="7030A0"/>
            </a:bgClr>
          </a:patt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899403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Cyanide Radical</a:t>
            </a:r>
          </a:p>
        </p:txBody>
      </p:sp>
      <p:sp>
        <p:nvSpPr>
          <p:cNvPr id="4" name="Oval 3"/>
          <p:cNvSpPr/>
          <p:nvPr/>
        </p:nvSpPr>
        <p:spPr>
          <a:xfrm>
            <a:off x="2735825" y="1543789"/>
            <a:ext cx="1800000" cy="1800000"/>
          </a:xfrm>
          <a:prstGeom prst="ellipse">
            <a:avLst/>
          </a:prstGeom>
          <a:solidFill>
            <a:srgbClr val="00B050"/>
          </a:solidFill>
          <a:ln>
            <a:noFill/>
          </a:ln>
          <a:effectLst>
            <a:innerShdw blurRad="3810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a:off x="3779912" y="1543789"/>
            <a:ext cx="1800000" cy="1800000"/>
          </a:xfrm>
          <a:prstGeom prst="ellipse">
            <a:avLst/>
          </a:prstGeom>
          <a:solidFill>
            <a:srgbClr val="FF0000"/>
          </a:solidFill>
          <a:ln>
            <a:noFill/>
          </a:ln>
          <a:effectLst>
            <a:innerShdw blurRad="3810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3059832" y="3672286"/>
            <a:ext cx="2323072" cy="1323439"/>
          </a:xfrm>
          <a:prstGeom prst="rect">
            <a:avLst/>
          </a:prstGeom>
          <a:noFill/>
        </p:spPr>
        <p:txBody>
          <a:bodyPr wrap="none" rtlCol="0">
            <a:spAutoFit/>
          </a:bodyPr>
          <a:lstStyle/>
          <a:p>
            <a:r>
              <a:rPr lang="en-GB" sz="8000" dirty="0"/>
              <a:t>C   N </a:t>
            </a:r>
          </a:p>
        </p:txBody>
      </p:sp>
      <p:cxnSp>
        <p:nvCxnSpPr>
          <p:cNvPr id="13" name="Straight Connector 12"/>
          <p:cNvCxnSpPr/>
          <p:nvPr/>
        </p:nvCxnSpPr>
        <p:spPr>
          <a:xfrm flipH="1">
            <a:off x="3779841" y="4176342"/>
            <a:ext cx="57606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3779841" y="4320358"/>
            <a:ext cx="57606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3779999" y="4448460"/>
            <a:ext cx="57606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5076056" y="4104334"/>
            <a:ext cx="216024" cy="0"/>
          </a:xfrm>
          <a:prstGeom prst="line">
            <a:avLst/>
          </a:prstGeom>
          <a:ln w="63500">
            <a:solidFill>
              <a:srgbClr val="00B0F0"/>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802818" y="1975837"/>
            <a:ext cx="1410964" cy="584775"/>
          </a:xfrm>
          <a:prstGeom prst="rect">
            <a:avLst/>
          </a:prstGeom>
          <a:noFill/>
        </p:spPr>
        <p:txBody>
          <a:bodyPr wrap="none" rtlCol="0">
            <a:spAutoFit/>
          </a:bodyPr>
          <a:lstStyle/>
          <a:p>
            <a:r>
              <a:rPr lang="en-GB" sz="3200" b="1" dirty="0"/>
              <a:t>Carbon</a:t>
            </a:r>
          </a:p>
        </p:txBody>
      </p:sp>
      <p:sp>
        <p:nvSpPr>
          <p:cNvPr id="11" name="TextBox 10"/>
          <p:cNvSpPr txBox="1"/>
          <p:nvPr/>
        </p:nvSpPr>
        <p:spPr>
          <a:xfrm>
            <a:off x="6444208" y="2000544"/>
            <a:ext cx="1677254" cy="584775"/>
          </a:xfrm>
          <a:prstGeom prst="rect">
            <a:avLst/>
          </a:prstGeom>
          <a:noFill/>
        </p:spPr>
        <p:txBody>
          <a:bodyPr wrap="none" rtlCol="0">
            <a:spAutoFit/>
          </a:bodyPr>
          <a:lstStyle/>
          <a:p>
            <a:r>
              <a:rPr lang="en-GB" sz="3200" b="1" dirty="0"/>
              <a:t>Nitrogen</a:t>
            </a:r>
          </a:p>
        </p:txBody>
      </p:sp>
      <p:cxnSp>
        <p:nvCxnSpPr>
          <p:cNvPr id="8" name="Straight Arrow Connector 7"/>
          <p:cNvCxnSpPr/>
          <p:nvPr/>
        </p:nvCxnSpPr>
        <p:spPr>
          <a:xfrm>
            <a:off x="2213782" y="2292932"/>
            <a:ext cx="104408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112060" y="2292932"/>
            <a:ext cx="1044087" cy="0"/>
          </a:xfrm>
          <a:prstGeom prst="straightConnector1">
            <a:avLst/>
          </a:prstGeom>
          <a:ln w="38100">
            <a:headEnd type="triangle"/>
            <a:tailEnd type="non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41789" y="4995725"/>
            <a:ext cx="8588072" cy="1261884"/>
          </a:xfrm>
          <a:prstGeom prst="rect">
            <a:avLst/>
          </a:prstGeom>
          <a:noFill/>
        </p:spPr>
        <p:txBody>
          <a:bodyPr wrap="square" rtlCol="0">
            <a:spAutoFit/>
          </a:bodyPr>
          <a:lstStyle/>
          <a:p>
            <a:r>
              <a:rPr lang="en-GB" sz="2800" b="1" dirty="0"/>
              <a:t> </a:t>
            </a:r>
            <a:r>
              <a:rPr lang="en-GB" sz="2400" b="1" dirty="0"/>
              <a:t>Carbon (valency = 4) is </a:t>
            </a:r>
            <a:r>
              <a:rPr lang="en-GB" sz="2400" b="1" i="1" dirty="0"/>
              <a:t>strongly</a:t>
            </a:r>
            <a:r>
              <a:rPr lang="en-GB" sz="2400" b="1" dirty="0"/>
              <a:t> bonded to  Nitrogen  (valency = 3) </a:t>
            </a:r>
          </a:p>
          <a:p>
            <a:r>
              <a:rPr lang="en-GB" sz="2400" b="1" dirty="0"/>
              <a:t>                                             to form: </a:t>
            </a:r>
          </a:p>
          <a:p>
            <a:r>
              <a:rPr lang="en-GB" sz="2400" b="1" dirty="0"/>
              <a:t>           The cyanide radical  ANION with a net </a:t>
            </a:r>
            <a:r>
              <a:rPr lang="en-GB" sz="2400" b="1" dirty="0">
                <a:solidFill>
                  <a:srgbClr val="3FC1D3"/>
                </a:solidFill>
              </a:rPr>
              <a:t>negative</a:t>
            </a:r>
            <a:r>
              <a:rPr lang="en-GB" sz="2400" b="1" dirty="0"/>
              <a:t> charge</a:t>
            </a:r>
          </a:p>
        </p:txBody>
      </p:sp>
    </p:spTree>
    <p:extLst>
      <p:ext uri="{BB962C8B-B14F-4D97-AF65-F5344CB8AC3E}">
        <p14:creationId xmlns:p14="http://schemas.microsoft.com/office/powerpoint/2010/main" val="2460531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2 Chemical Names </a:t>
            </a:r>
          </a:p>
        </p:txBody>
      </p:sp>
      <p:sp>
        <p:nvSpPr>
          <p:cNvPr id="3" name="Content Placeholder 2"/>
          <p:cNvSpPr>
            <a:spLocks noGrp="1"/>
          </p:cNvSpPr>
          <p:nvPr>
            <p:ph idx="1"/>
          </p:nvPr>
        </p:nvSpPr>
        <p:spPr/>
        <p:txBody>
          <a:bodyPr/>
          <a:lstStyle/>
          <a:p>
            <a:pPr>
              <a:buNone/>
            </a:pPr>
            <a:r>
              <a:rPr lang="en-GB" sz="3200" dirty="0">
                <a:solidFill>
                  <a:schemeClr val="tx2"/>
                </a:solidFill>
                <a:latin typeface="+mn-lt"/>
              </a:rPr>
              <a:t>           </a:t>
            </a:r>
            <a:r>
              <a:rPr lang="en-GB" sz="3200" b="1" dirty="0">
                <a:latin typeface="+mn-lt"/>
              </a:rPr>
              <a:t>What are the Chemical Names given to the    </a:t>
            </a:r>
          </a:p>
          <a:p>
            <a:pPr>
              <a:buNone/>
            </a:pPr>
            <a:r>
              <a:rPr lang="en-GB" sz="3200" b="1" dirty="0">
                <a:latin typeface="+mn-lt"/>
              </a:rPr>
              <a:t>                     following chemical formulae</a:t>
            </a:r>
            <a:r>
              <a:rPr lang="en-GB" b="1" dirty="0">
                <a:latin typeface="+mn-lt"/>
              </a:rPr>
              <a:t>:</a:t>
            </a:r>
          </a:p>
          <a:p>
            <a:pPr>
              <a:buNone/>
            </a:pPr>
            <a:endParaRPr lang="en-GB" b="1" dirty="0">
              <a:solidFill>
                <a:schemeClr val="tx2"/>
              </a:solidFill>
              <a:latin typeface="+mn-lt"/>
            </a:endParaRPr>
          </a:p>
          <a:p>
            <a:pPr marL="514350" indent="-514350">
              <a:buAutoNum type="arabicPeriod"/>
            </a:pPr>
            <a:r>
              <a:rPr lang="en-GB" b="1" dirty="0">
                <a:latin typeface="+mn-lt"/>
              </a:rPr>
              <a:t>CaCO</a:t>
            </a:r>
            <a:r>
              <a:rPr lang="en-GB" b="1" baseline="-25000" dirty="0">
                <a:latin typeface="+mn-lt"/>
              </a:rPr>
              <a:t>3   </a:t>
            </a:r>
            <a:r>
              <a:rPr lang="en-GB" b="1" dirty="0">
                <a:latin typeface="+mn-lt"/>
              </a:rPr>
              <a:t>                      6.   Ca(HCO</a:t>
            </a:r>
            <a:r>
              <a:rPr lang="en-GB" b="1" baseline="-25000" dirty="0">
                <a:latin typeface="+mn-lt"/>
              </a:rPr>
              <a:t>3</a:t>
            </a:r>
            <a:r>
              <a:rPr lang="en-GB" b="1" dirty="0">
                <a:latin typeface="+mn-lt"/>
              </a:rPr>
              <a:t>)</a:t>
            </a:r>
            <a:r>
              <a:rPr lang="en-GB" b="1" baseline="-25000" dirty="0">
                <a:latin typeface="+mn-lt"/>
              </a:rPr>
              <a:t>2</a:t>
            </a:r>
            <a:endParaRPr lang="en-GB" b="1" dirty="0">
              <a:latin typeface="+mn-lt"/>
            </a:endParaRPr>
          </a:p>
          <a:p>
            <a:pPr marL="514350" indent="-514350">
              <a:buAutoNum type="arabicPeriod"/>
            </a:pPr>
            <a:r>
              <a:rPr lang="en-GB" b="1" dirty="0">
                <a:latin typeface="+mn-lt"/>
              </a:rPr>
              <a:t>KNO</a:t>
            </a:r>
            <a:r>
              <a:rPr lang="en-GB" b="1" baseline="-25000" dirty="0">
                <a:latin typeface="+mn-lt"/>
              </a:rPr>
              <a:t>3</a:t>
            </a:r>
            <a:r>
              <a:rPr lang="en-GB" b="1" dirty="0">
                <a:latin typeface="+mn-lt"/>
              </a:rPr>
              <a:t>                          7.   K</a:t>
            </a:r>
            <a:r>
              <a:rPr lang="en-GB" b="1" baseline="-25000" dirty="0">
                <a:latin typeface="+mn-lt"/>
              </a:rPr>
              <a:t>2</a:t>
            </a:r>
            <a:r>
              <a:rPr lang="en-GB" b="1" dirty="0">
                <a:latin typeface="+mn-lt"/>
              </a:rPr>
              <a:t>SO</a:t>
            </a:r>
            <a:r>
              <a:rPr lang="en-GB" b="1" baseline="-25000" dirty="0">
                <a:latin typeface="+mn-lt"/>
              </a:rPr>
              <a:t>3</a:t>
            </a:r>
          </a:p>
          <a:p>
            <a:pPr marL="514350" indent="-514350">
              <a:buAutoNum type="arabicPeriod"/>
            </a:pPr>
            <a:r>
              <a:rPr lang="en-GB" b="1" dirty="0">
                <a:latin typeface="+mn-lt"/>
              </a:rPr>
              <a:t>NaCLO                        8.   Mg(CLO</a:t>
            </a:r>
            <a:r>
              <a:rPr lang="en-GB" b="1" baseline="-25000" dirty="0">
                <a:latin typeface="+mn-lt"/>
              </a:rPr>
              <a:t>4</a:t>
            </a:r>
            <a:r>
              <a:rPr lang="en-GB" b="1" dirty="0">
                <a:latin typeface="+mn-lt"/>
              </a:rPr>
              <a:t>)</a:t>
            </a:r>
            <a:r>
              <a:rPr lang="en-GB" b="1" baseline="-25000" dirty="0">
                <a:latin typeface="+mn-lt"/>
              </a:rPr>
              <a:t>2</a:t>
            </a:r>
            <a:r>
              <a:rPr lang="en-GB" b="1" dirty="0">
                <a:latin typeface="+mn-lt"/>
              </a:rPr>
              <a:t> </a:t>
            </a:r>
          </a:p>
          <a:p>
            <a:pPr marL="514350" indent="-514350">
              <a:buAutoNum type="arabicPeriod"/>
            </a:pPr>
            <a:r>
              <a:rPr lang="en-GB" b="1" dirty="0">
                <a:latin typeface="+mn-lt"/>
              </a:rPr>
              <a:t>Zn(CN)</a:t>
            </a:r>
            <a:r>
              <a:rPr lang="en-GB" b="1" baseline="-25000" dirty="0">
                <a:latin typeface="+mn-lt"/>
              </a:rPr>
              <a:t>2</a:t>
            </a:r>
            <a:r>
              <a:rPr lang="en-GB" b="1" dirty="0">
                <a:latin typeface="+mn-lt"/>
              </a:rPr>
              <a:t>                      9.   Al(NO</a:t>
            </a:r>
            <a:r>
              <a:rPr lang="en-GB" b="1" baseline="-25000" dirty="0">
                <a:latin typeface="+mn-lt"/>
              </a:rPr>
              <a:t>3</a:t>
            </a:r>
            <a:r>
              <a:rPr lang="en-GB" b="1" dirty="0">
                <a:latin typeface="+mn-lt"/>
              </a:rPr>
              <a:t>)</a:t>
            </a:r>
            <a:r>
              <a:rPr lang="en-GB" b="1" baseline="-25000" dirty="0">
                <a:latin typeface="+mn-lt"/>
              </a:rPr>
              <a:t>3                              </a:t>
            </a:r>
          </a:p>
          <a:p>
            <a:pPr marL="514350" indent="-514350">
              <a:buAutoNum type="arabicPeriod"/>
            </a:pPr>
            <a:r>
              <a:rPr lang="en-GB" b="1" dirty="0">
                <a:latin typeface="+mn-lt"/>
              </a:rPr>
              <a:t>Ca</a:t>
            </a:r>
            <a:r>
              <a:rPr lang="en-GB" b="1" baseline="-25000" dirty="0">
                <a:latin typeface="+mn-lt"/>
              </a:rPr>
              <a:t>3</a:t>
            </a:r>
            <a:r>
              <a:rPr lang="en-GB" b="1" dirty="0">
                <a:latin typeface="+mn-lt"/>
              </a:rPr>
              <a:t>P</a:t>
            </a:r>
            <a:r>
              <a:rPr lang="en-GB" b="1" baseline="-25000" dirty="0">
                <a:latin typeface="+mn-lt"/>
              </a:rPr>
              <a:t>2</a:t>
            </a:r>
            <a:r>
              <a:rPr lang="en-GB" b="1" dirty="0">
                <a:latin typeface="+mn-lt"/>
              </a:rPr>
              <a:t>                         10. (NH</a:t>
            </a:r>
            <a:r>
              <a:rPr lang="en-GB" b="1" baseline="-25000" dirty="0">
                <a:latin typeface="+mn-lt"/>
              </a:rPr>
              <a:t>4</a:t>
            </a:r>
            <a:r>
              <a:rPr lang="en-GB" b="1" dirty="0">
                <a:latin typeface="+mn-lt"/>
              </a:rPr>
              <a:t>)</a:t>
            </a:r>
            <a:r>
              <a:rPr lang="en-GB" b="1" baseline="-25000" dirty="0">
                <a:latin typeface="+mn-lt"/>
              </a:rPr>
              <a:t>2</a:t>
            </a:r>
            <a:r>
              <a:rPr lang="en-GB" b="1" dirty="0">
                <a:latin typeface="+mn-lt"/>
              </a:rPr>
              <a:t>Cr</a:t>
            </a:r>
            <a:r>
              <a:rPr lang="en-GB" b="1" baseline="-25000" dirty="0">
                <a:latin typeface="+mn-lt"/>
              </a:rPr>
              <a:t>2</a:t>
            </a:r>
            <a:r>
              <a:rPr lang="en-GB" b="1" dirty="0">
                <a:latin typeface="+mn-lt"/>
              </a:rPr>
              <a:t>O</a:t>
            </a:r>
            <a:r>
              <a:rPr lang="en-GB" b="1" baseline="-25000" dirty="0">
                <a:latin typeface="+mn-lt"/>
              </a:rPr>
              <a:t>7</a:t>
            </a:r>
            <a:r>
              <a:rPr lang="en-GB" b="1" dirty="0">
                <a:latin typeface="+mn-lt"/>
              </a:rPr>
              <a:t> </a:t>
            </a:r>
          </a:p>
          <a:p>
            <a:pPr marL="514350" indent="-514350">
              <a:buAutoNum type="arabicPeriod"/>
            </a:pPr>
            <a:endParaRPr lang="en-GB" dirty="0">
              <a:latin typeface="+mn-lt"/>
            </a:endParaRPr>
          </a:p>
          <a:p>
            <a:pPr marL="514350" indent="-514350">
              <a:buAutoNum type="arabicPeriod"/>
            </a:pPr>
            <a:endParaRPr lang="en-GB" dirty="0">
              <a:latin typeface="+mn-lt"/>
            </a:endParaRPr>
          </a:p>
          <a:p>
            <a:pPr marL="514350" indent="-514350">
              <a:buAutoNum type="arabicPeriod"/>
            </a:pPr>
            <a:endParaRPr lang="en-GB" baseline="-25000" dirty="0"/>
          </a:p>
          <a:p>
            <a:pPr marL="514350" indent="-514350">
              <a:buAutoNum type="arabicPeriod"/>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3 Chemical Formulae</a:t>
            </a:r>
          </a:p>
        </p:txBody>
      </p:sp>
      <p:sp>
        <p:nvSpPr>
          <p:cNvPr id="3" name="Content Placeholder 2"/>
          <p:cNvSpPr>
            <a:spLocks noGrp="1"/>
          </p:cNvSpPr>
          <p:nvPr>
            <p:ph idx="1"/>
          </p:nvPr>
        </p:nvSpPr>
        <p:spPr/>
        <p:txBody>
          <a:bodyPr>
            <a:normAutofit/>
          </a:bodyPr>
          <a:lstStyle/>
          <a:p>
            <a:pPr>
              <a:buNone/>
            </a:pPr>
            <a:r>
              <a:rPr lang="en-GB" b="1" dirty="0">
                <a:solidFill>
                  <a:schemeClr val="tx2"/>
                </a:solidFill>
              </a:rPr>
              <a:t>           </a:t>
            </a:r>
            <a:r>
              <a:rPr lang="en-GB" sz="3200" b="1" dirty="0">
                <a:latin typeface="+mn-lt"/>
              </a:rPr>
              <a:t>What are the Chemical Formulae for the   </a:t>
            </a:r>
          </a:p>
          <a:p>
            <a:pPr>
              <a:buNone/>
            </a:pPr>
            <a:r>
              <a:rPr lang="en-GB" sz="3200" b="1" dirty="0">
                <a:latin typeface="+mn-lt"/>
              </a:rPr>
              <a:t>                 following Chemical Molecules:</a:t>
            </a:r>
          </a:p>
          <a:p>
            <a:pPr>
              <a:buNone/>
            </a:pPr>
            <a:r>
              <a:rPr lang="en-GB" sz="3200" b="1" dirty="0">
                <a:latin typeface="+mn-lt"/>
              </a:rPr>
              <a:t>   </a:t>
            </a:r>
          </a:p>
          <a:p>
            <a:pPr>
              <a:buNone/>
            </a:pPr>
            <a:r>
              <a:rPr lang="en-GB" dirty="0">
                <a:latin typeface="+mn-lt"/>
              </a:rPr>
              <a:t> </a:t>
            </a:r>
            <a:r>
              <a:rPr lang="en-GB" sz="2800" b="1" dirty="0">
                <a:latin typeface="+mn-lt"/>
              </a:rPr>
              <a:t>1.  Copper Carbonate      6.  Potassium Hydroxide</a:t>
            </a:r>
          </a:p>
          <a:p>
            <a:pPr>
              <a:buNone/>
            </a:pPr>
            <a:r>
              <a:rPr lang="en-GB" sz="2800" b="1" dirty="0">
                <a:latin typeface="+mn-lt"/>
              </a:rPr>
              <a:t> 2.  Potassium Chlorate     7.  Nickel Sulphate</a:t>
            </a:r>
          </a:p>
          <a:p>
            <a:pPr>
              <a:buNone/>
            </a:pPr>
            <a:r>
              <a:rPr lang="en-GB" sz="2800" b="1" dirty="0">
                <a:latin typeface="+mn-lt"/>
              </a:rPr>
              <a:t> 3.  Sodium Bicarbonate   8.  Calcium Hydroxide</a:t>
            </a:r>
          </a:p>
          <a:p>
            <a:pPr>
              <a:buNone/>
            </a:pPr>
            <a:r>
              <a:rPr lang="en-GB" sz="2800" b="1" dirty="0">
                <a:latin typeface="+mn-lt"/>
              </a:rPr>
              <a:t> 4.  Sulphuric Acid              9.  Ammonium Chloride</a:t>
            </a:r>
          </a:p>
          <a:p>
            <a:pPr>
              <a:buNone/>
            </a:pPr>
            <a:r>
              <a:rPr lang="en-GB" sz="2800" b="1" dirty="0">
                <a:latin typeface="+mn-lt"/>
              </a:rPr>
              <a:t> 5.  Sodium Bisulphite      10. Nickel Sulphamate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Types of Chemical Equations</a:t>
            </a:r>
          </a:p>
        </p:txBody>
      </p:sp>
      <p:graphicFrame>
        <p:nvGraphicFramePr>
          <p:cNvPr id="3" name="Table 2"/>
          <p:cNvGraphicFramePr>
            <a:graphicFrameLocks noGrp="1"/>
          </p:cNvGraphicFramePr>
          <p:nvPr>
            <p:extLst>
              <p:ext uri="{D42A27DB-BD31-4B8C-83A1-F6EECF244321}">
                <p14:modId xmlns:p14="http://schemas.microsoft.com/office/powerpoint/2010/main" val="3130528138"/>
              </p:ext>
            </p:extLst>
          </p:nvPr>
        </p:nvGraphicFramePr>
        <p:xfrm>
          <a:off x="251520" y="1556792"/>
          <a:ext cx="8762999" cy="4114800"/>
        </p:xfrm>
        <a:graphic>
          <a:graphicData uri="http://schemas.openxmlformats.org/drawingml/2006/table">
            <a:tbl>
              <a:tblPr firstRow="1" bandRow="1">
                <a:tableStyleId>{5C22544A-7EE6-4342-B048-85BDC9FD1C3A}</a:tableStyleId>
              </a:tblPr>
              <a:tblGrid>
                <a:gridCol w="2389908">
                  <a:extLst>
                    <a:ext uri="{9D8B030D-6E8A-4147-A177-3AD203B41FA5}">
                      <a16:colId xmlns:a16="http://schemas.microsoft.com/office/drawing/2014/main" val="20000"/>
                    </a:ext>
                  </a:extLst>
                </a:gridCol>
                <a:gridCol w="2774002">
                  <a:extLst>
                    <a:ext uri="{9D8B030D-6E8A-4147-A177-3AD203B41FA5}">
                      <a16:colId xmlns:a16="http://schemas.microsoft.com/office/drawing/2014/main" val="20001"/>
                    </a:ext>
                  </a:extLst>
                </a:gridCol>
                <a:gridCol w="3599089">
                  <a:extLst>
                    <a:ext uri="{9D8B030D-6E8A-4147-A177-3AD203B41FA5}">
                      <a16:colId xmlns:a16="http://schemas.microsoft.com/office/drawing/2014/main" val="20002"/>
                    </a:ext>
                  </a:extLst>
                </a:gridCol>
              </a:tblGrid>
              <a:tr h="774290">
                <a:tc>
                  <a:txBody>
                    <a:bodyPr/>
                    <a:lstStyle/>
                    <a:p>
                      <a:r>
                        <a:rPr lang="en-GB" sz="2400" baseline="0" dirty="0">
                          <a:solidFill>
                            <a:schemeClr val="bg1"/>
                          </a:solidFill>
                        </a:rPr>
                        <a:t>REACTION TYPE</a:t>
                      </a:r>
                    </a:p>
                  </a:txBody>
                  <a:tcPr>
                    <a:solidFill>
                      <a:srgbClr val="00B0F0"/>
                    </a:solidFill>
                  </a:tcPr>
                </a:tc>
                <a:tc>
                  <a:txBody>
                    <a:bodyPr/>
                    <a:lstStyle/>
                    <a:p>
                      <a:r>
                        <a:rPr lang="en-GB" sz="2400" baseline="0" dirty="0">
                          <a:solidFill>
                            <a:schemeClr val="bg1"/>
                          </a:solidFill>
                        </a:rPr>
                        <a:t>       GENERIC</a:t>
                      </a:r>
                    </a:p>
                  </a:txBody>
                  <a:tcPr>
                    <a:solidFill>
                      <a:srgbClr val="00B0F0"/>
                    </a:solidFill>
                  </a:tcPr>
                </a:tc>
                <a:tc>
                  <a:txBody>
                    <a:bodyPr/>
                    <a:lstStyle/>
                    <a:p>
                      <a:r>
                        <a:rPr lang="en-GB" sz="2400" dirty="0">
                          <a:solidFill>
                            <a:schemeClr val="bg1"/>
                          </a:solidFill>
                        </a:rPr>
                        <a:t>        EXAMPLE</a:t>
                      </a:r>
                    </a:p>
                  </a:txBody>
                  <a:tcPr>
                    <a:solidFill>
                      <a:srgbClr val="00B0F0"/>
                    </a:solidFill>
                  </a:tcPr>
                </a:tc>
                <a:extLst>
                  <a:ext uri="{0D108BD9-81ED-4DB2-BD59-A6C34878D82A}">
                    <a16:rowId xmlns:a16="http://schemas.microsoft.com/office/drawing/2014/main" val="10000"/>
                  </a:ext>
                </a:extLst>
              </a:tr>
              <a:tr h="774290">
                <a:tc>
                  <a:txBody>
                    <a:bodyPr/>
                    <a:lstStyle/>
                    <a:p>
                      <a:r>
                        <a:rPr lang="en-GB" sz="2400" b="1" dirty="0"/>
                        <a:t>Combination</a:t>
                      </a:r>
                    </a:p>
                  </a:txBody>
                  <a:tcPr>
                    <a:solidFill>
                      <a:srgbClr val="00FF00"/>
                    </a:solidFill>
                  </a:tcPr>
                </a:tc>
                <a:tc>
                  <a:txBody>
                    <a:bodyPr/>
                    <a:lstStyle/>
                    <a:p>
                      <a:r>
                        <a:rPr lang="en-GB" sz="2400" b="1" dirty="0"/>
                        <a:t>        A + B</a:t>
                      </a:r>
                      <a:r>
                        <a:rPr lang="en-GB" sz="2400" b="1" baseline="0" dirty="0"/>
                        <a:t> </a:t>
                      </a:r>
                      <a:r>
                        <a:rPr lang="en-GB" sz="2400" b="1" baseline="0" dirty="0">
                          <a:sym typeface="Wingdings" panose="05000000000000000000" pitchFamily="2" charset="2"/>
                        </a:rPr>
                        <a:t> </a:t>
                      </a:r>
                      <a:r>
                        <a:rPr lang="en-GB" sz="2400" b="1" baseline="0" dirty="0"/>
                        <a:t>C</a:t>
                      </a:r>
                      <a:endParaRPr lang="en-GB" sz="2400" b="1" dirty="0"/>
                    </a:p>
                  </a:txBody>
                  <a:tcPr>
                    <a:solidFill>
                      <a:srgbClr val="00FF00"/>
                    </a:solidFill>
                  </a:tcPr>
                </a:tc>
                <a:tc>
                  <a:txBody>
                    <a:bodyPr/>
                    <a:lstStyle/>
                    <a:p>
                      <a:r>
                        <a:rPr lang="en-GB" sz="2400" b="1" dirty="0"/>
                        <a:t>       H</a:t>
                      </a:r>
                      <a:r>
                        <a:rPr lang="en-GB" sz="2400" b="1" baseline="-25000" dirty="0"/>
                        <a:t>2 </a:t>
                      </a:r>
                      <a:r>
                        <a:rPr lang="en-GB" sz="2400" b="1" dirty="0"/>
                        <a:t>+Cl</a:t>
                      </a:r>
                      <a:r>
                        <a:rPr lang="en-GB" sz="2400" b="1" baseline="-25000" dirty="0"/>
                        <a:t>2 </a:t>
                      </a:r>
                      <a:r>
                        <a:rPr lang="en-GB" sz="2400" b="1" baseline="0" dirty="0">
                          <a:sym typeface="Wingdings" panose="05000000000000000000" pitchFamily="2" charset="2"/>
                        </a:rPr>
                        <a:t> </a:t>
                      </a:r>
                      <a:r>
                        <a:rPr lang="en-GB" sz="2400" b="1" dirty="0"/>
                        <a:t> </a:t>
                      </a:r>
                      <a:r>
                        <a:rPr lang="en-GB" sz="2400" b="1" dirty="0">
                          <a:solidFill>
                            <a:srgbClr val="FF0000"/>
                          </a:solidFill>
                        </a:rPr>
                        <a:t>2</a:t>
                      </a:r>
                      <a:r>
                        <a:rPr lang="en-GB" sz="2400" b="1" dirty="0"/>
                        <a:t>HCl</a:t>
                      </a:r>
                    </a:p>
                  </a:txBody>
                  <a:tcPr>
                    <a:solidFill>
                      <a:srgbClr val="00FF00"/>
                    </a:solidFill>
                  </a:tcPr>
                </a:tc>
                <a:extLst>
                  <a:ext uri="{0D108BD9-81ED-4DB2-BD59-A6C34878D82A}">
                    <a16:rowId xmlns:a16="http://schemas.microsoft.com/office/drawing/2014/main" val="10001"/>
                  </a:ext>
                </a:extLst>
              </a:tr>
              <a:tr h="774290">
                <a:tc>
                  <a:txBody>
                    <a:bodyPr/>
                    <a:lstStyle/>
                    <a:p>
                      <a:r>
                        <a:rPr lang="en-GB" sz="2400" b="1" dirty="0"/>
                        <a:t>Decomposition</a:t>
                      </a:r>
                    </a:p>
                  </a:txBody>
                  <a:tcPr>
                    <a:solidFill>
                      <a:srgbClr val="00FF0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u="none" strike="noStrike" kern="1200" cap="none" spc="0" normalizeH="0" baseline="0" noProof="0" dirty="0">
                          <a:ln>
                            <a:noFill/>
                          </a:ln>
                          <a:effectLst/>
                          <a:uLnTx/>
                          <a:uFillTx/>
                        </a:rPr>
                        <a:t>        C </a:t>
                      </a:r>
                      <a:r>
                        <a:rPr lang="en-GB" sz="2400" b="1" baseline="0" dirty="0">
                          <a:sym typeface="Wingdings" panose="05000000000000000000" pitchFamily="2" charset="2"/>
                        </a:rPr>
                        <a:t></a:t>
                      </a:r>
                      <a:r>
                        <a:rPr kumimoji="0" lang="en-GB" sz="2400" b="1" u="none" strike="noStrike" kern="1200" cap="none" spc="0" normalizeH="0" baseline="0" noProof="0" dirty="0">
                          <a:ln>
                            <a:noFill/>
                          </a:ln>
                          <a:effectLst/>
                          <a:uLnTx/>
                          <a:uFillTx/>
                        </a:rPr>
                        <a:t> A + B </a:t>
                      </a:r>
                      <a:endParaRPr lang="en-GB" b="1" dirty="0"/>
                    </a:p>
                  </a:txBody>
                  <a:tcPr>
                    <a:solidFill>
                      <a:srgbClr val="00FF00"/>
                    </a:solidFill>
                  </a:tcPr>
                </a:tc>
                <a:tc>
                  <a:txBody>
                    <a:bodyPr/>
                    <a:lstStyle/>
                    <a:p>
                      <a:r>
                        <a:rPr lang="en-GB" sz="2400" b="1" dirty="0"/>
                        <a:t>     CaCO</a:t>
                      </a:r>
                      <a:r>
                        <a:rPr lang="en-GB" sz="2400" b="1" baseline="-25000" dirty="0"/>
                        <a:t>3</a:t>
                      </a:r>
                      <a:r>
                        <a:rPr lang="en-GB" sz="2400" b="1" baseline="0" dirty="0"/>
                        <a:t> </a:t>
                      </a:r>
                      <a:r>
                        <a:rPr lang="en-GB" sz="2400" b="1" baseline="0" dirty="0">
                          <a:sym typeface="Wingdings" panose="05000000000000000000" pitchFamily="2" charset="2"/>
                        </a:rPr>
                        <a:t></a:t>
                      </a:r>
                      <a:r>
                        <a:rPr lang="en-GB" sz="2400" b="1" baseline="0" dirty="0"/>
                        <a:t>  CaO + C0</a:t>
                      </a:r>
                      <a:r>
                        <a:rPr lang="en-GB" sz="2400" b="1" baseline="-25000" dirty="0"/>
                        <a:t>2</a:t>
                      </a:r>
                    </a:p>
                  </a:txBody>
                  <a:tcPr>
                    <a:solidFill>
                      <a:srgbClr val="00FF00"/>
                    </a:solidFill>
                  </a:tcPr>
                </a:tc>
                <a:extLst>
                  <a:ext uri="{0D108BD9-81ED-4DB2-BD59-A6C34878D82A}">
                    <a16:rowId xmlns:a16="http://schemas.microsoft.com/office/drawing/2014/main" val="10002"/>
                  </a:ext>
                </a:extLst>
              </a:tr>
              <a:tr h="895965">
                <a:tc>
                  <a:txBody>
                    <a:bodyPr/>
                    <a:lstStyle/>
                    <a:p>
                      <a:r>
                        <a:rPr lang="en-GB" sz="2400" b="1" dirty="0"/>
                        <a:t>Single Displacement</a:t>
                      </a:r>
                    </a:p>
                  </a:txBody>
                  <a:tcPr>
                    <a:solidFill>
                      <a:srgbClr val="CCFFCC"/>
                    </a:solidFill>
                  </a:tcPr>
                </a:tc>
                <a:tc>
                  <a:txBody>
                    <a:bodyPr/>
                    <a:lstStyle/>
                    <a:p>
                      <a:r>
                        <a:rPr lang="en-GB" sz="1800" b="1" dirty="0"/>
                        <a:t>   </a:t>
                      </a:r>
                      <a:r>
                        <a:rPr lang="en-GB" sz="2400" b="1" dirty="0"/>
                        <a:t>A + BC </a:t>
                      </a:r>
                      <a:r>
                        <a:rPr lang="en-GB" sz="2400" b="1" baseline="0" dirty="0">
                          <a:sym typeface="Wingdings" panose="05000000000000000000" pitchFamily="2" charset="2"/>
                        </a:rPr>
                        <a:t></a:t>
                      </a:r>
                      <a:r>
                        <a:rPr lang="en-GB" sz="2400" b="1" baseline="0" dirty="0"/>
                        <a:t> B + AC</a:t>
                      </a:r>
                      <a:endParaRPr lang="en-GB" b="1" dirty="0"/>
                    </a:p>
                  </a:txBody>
                  <a:tcPr>
                    <a:solidFill>
                      <a:srgbClr val="CCFFCC"/>
                    </a:solidFill>
                  </a:tcPr>
                </a:tc>
                <a:tc>
                  <a:txBody>
                    <a:bodyPr/>
                    <a:lstStyle/>
                    <a:p>
                      <a:r>
                        <a:rPr lang="en-GB" sz="2400" b="1" dirty="0"/>
                        <a:t>  Zn + </a:t>
                      </a:r>
                      <a:r>
                        <a:rPr lang="en-GB" sz="2400" b="1" dirty="0">
                          <a:solidFill>
                            <a:srgbClr val="FF0000"/>
                          </a:solidFill>
                        </a:rPr>
                        <a:t>2</a:t>
                      </a:r>
                      <a:r>
                        <a:rPr lang="en-GB" sz="2400" b="1" dirty="0"/>
                        <a:t>HCL </a:t>
                      </a:r>
                      <a:r>
                        <a:rPr lang="en-GB" sz="2400" b="1" baseline="0" dirty="0">
                          <a:sym typeface="Wingdings" panose="05000000000000000000" pitchFamily="2" charset="2"/>
                        </a:rPr>
                        <a:t></a:t>
                      </a:r>
                      <a:r>
                        <a:rPr lang="en-GB" sz="2400" b="1" dirty="0"/>
                        <a:t> H</a:t>
                      </a:r>
                      <a:r>
                        <a:rPr lang="en-GB" sz="2400" b="1" baseline="-25000" dirty="0"/>
                        <a:t>2</a:t>
                      </a:r>
                      <a:r>
                        <a:rPr lang="en-GB" sz="2400" b="1" dirty="0"/>
                        <a:t> + ZnCL</a:t>
                      </a:r>
                      <a:r>
                        <a:rPr lang="en-GB" sz="2400" b="1" baseline="-25000" dirty="0"/>
                        <a:t>2</a:t>
                      </a:r>
                    </a:p>
                  </a:txBody>
                  <a:tcPr>
                    <a:solidFill>
                      <a:srgbClr val="CCFFCC"/>
                    </a:solidFill>
                  </a:tcPr>
                </a:tc>
                <a:extLst>
                  <a:ext uri="{0D108BD9-81ED-4DB2-BD59-A6C34878D82A}">
                    <a16:rowId xmlns:a16="http://schemas.microsoft.com/office/drawing/2014/main" val="10003"/>
                  </a:ext>
                </a:extLst>
              </a:tr>
              <a:tr h="895965">
                <a:tc>
                  <a:txBody>
                    <a:bodyPr/>
                    <a:lstStyle/>
                    <a:p>
                      <a:r>
                        <a:rPr lang="en-GB" sz="2400" b="1" dirty="0"/>
                        <a:t>Double Displacement</a:t>
                      </a:r>
                    </a:p>
                  </a:txBody>
                  <a:tcPr>
                    <a:solidFill>
                      <a:srgbClr val="CCFFCC"/>
                    </a:solidFill>
                  </a:tcPr>
                </a:tc>
                <a:tc>
                  <a:txBody>
                    <a:bodyPr/>
                    <a:lstStyle/>
                    <a:p>
                      <a:r>
                        <a:rPr lang="en-GB" sz="1800" b="1" dirty="0"/>
                        <a:t> </a:t>
                      </a:r>
                      <a:r>
                        <a:rPr lang="en-GB" sz="2400" b="1" dirty="0"/>
                        <a:t>AB + CD </a:t>
                      </a:r>
                      <a:r>
                        <a:rPr lang="en-GB" sz="2400" b="1" baseline="0" dirty="0">
                          <a:sym typeface="Wingdings" panose="05000000000000000000" pitchFamily="2" charset="2"/>
                        </a:rPr>
                        <a:t></a:t>
                      </a:r>
                      <a:r>
                        <a:rPr lang="en-GB" sz="2400" b="1" dirty="0"/>
                        <a:t> AC +</a:t>
                      </a:r>
                      <a:r>
                        <a:rPr lang="en-GB" sz="2400" b="1" baseline="0" dirty="0"/>
                        <a:t> BD</a:t>
                      </a:r>
                      <a:endParaRPr lang="en-GB" sz="2400" b="1" dirty="0"/>
                    </a:p>
                  </a:txBody>
                  <a:tcPr>
                    <a:solidFill>
                      <a:srgbClr val="CCFFCC"/>
                    </a:solidFill>
                  </a:tcPr>
                </a:tc>
                <a:tc>
                  <a:txBody>
                    <a:bodyPr/>
                    <a:lstStyle/>
                    <a:p>
                      <a:r>
                        <a:rPr lang="en-GB" sz="2400" b="1" dirty="0"/>
                        <a:t>HCL + NaOH </a:t>
                      </a:r>
                      <a:r>
                        <a:rPr lang="en-GB" sz="2400" b="1" baseline="0" dirty="0">
                          <a:sym typeface="Wingdings" panose="05000000000000000000" pitchFamily="2" charset="2"/>
                        </a:rPr>
                        <a:t> NaCl + H</a:t>
                      </a:r>
                      <a:r>
                        <a:rPr lang="en-GB" sz="2400" b="1" baseline="-25000" dirty="0">
                          <a:sym typeface="Wingdings" panose="05000000000000000000" pitchFamily="2" charset="2"/>
                        </a:rPr>
                        <a:t>2</a:t>
                      </a:r>
                      <a:r>
                        <a:rPr lang="en-GB" sz="2400" b="1" baseline="0" dirty="0">
                          <a:sym typeface="Wingdings" panose="05000000000000000000" pitchFamily="2" charset="2"/>
                        </a:rPr>
                        <a:t>0</a:t>
                      </a:r>
                      <a:endParaRPr lang="en-GB" sz="2400" b="1" dirty="0"/>
                    </a:p>
                  </a:txBody>
                  <a:tcPr>
                    <a:solidFill>
                      <a:srgbClr val="CCFFCC"/>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89219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Combination and Decomposition Equations</a:t>
            </a:r>
          </a:p>
        </p:txBody>
      </p:sp>
      <p:sp>
        <p:nvSpPr>
          <p:cNvPr id="3" name="Oval 2"/>
          <p:cNvSpPr/>
          <p:nvPr/>
        </p:nvSpPr>
        <p:spPr>
          <a:xfrm>
            <a:off x="2089206" y="1968891"/>
            <a:ext cx="900000" cy="90000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6" name="Rectangle 5"/>
          <p:cNvSpPr/>
          <p:nvPr/>
        </p:nvSpPr>
        <p:spPr>
          <a:xfrm>
            <a:off x="2250288" y="1908741"/>
            <a:ext cx="1263487"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  +</a:t>
            </a:r>
          </a:p>
        </p:txBody>
      </p:sp>
      <p:sp>
        <p:nvSpPr>
          <p:cNvPr id="7" name="Oval 6"/>
          <p:cNvSpPr/>
          <p:nvPr/>
        </p:nvSpPr>
        <p:spPr>
          <a:xfrm>
            <a:off x="3586845" y="1955401"/>
            <a:ext cx="900000" cy="900000"/>
          </a:xfrm>
          <a:prstGeom prst="ellipse">
            <a:avLst/>
          </a:prstGeom>
          <a:solidFill>
            <a:srgbClr val="00B0F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8" name="Rectangle 7"/>
          <p:cNvSpPr/>
          <p:nvPr/>
        </p:nvSpPr>
        <p:spPr>
          <a:xfrm>
            <a:off x="3732984" y="1908741"/>
            <a:ext cx="1879040"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    </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sym typeface="Wingdings" panose="05000000000000000000" pitchFamily="2" charset="2"/>
              </a:rPr>
              <a: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9" name="Oval 8"/>
          <p:cNvSpPr/>
          <p:nvPr/>
        </p:nvSpPr>
        <p:spPr>
          <a:xfrm>
            <a:off x="5758163" y="1953268"/>
            <a:ext cx="900000" cy="900000"/>
          </a:xfrm>
          <a:prstGeom prst="ellipse">
            <a:avLst/>
          </a:prstGeom>
          <a:solidFill>
            <a:srgbClr val="7030A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0" name="Rectangle 9"/>
          <p:cNvSpPr/>
          <p:nvPr/>
        </p:nvSpPr>
        <p:spPr>
          <a:xfrm>
            <a:off x="5907302" y="1952664"/>
            <a:ext cx="551754"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p>
        </p:txBody>
      </p:sp>
      <p:sp>
        <p:nvSpPr>
          <p:cNvPr id="11" name="Oval 10"/>
          <p:cNvSpPr/>
          <p:nvPr/>
        </p:nvSpPr>
        <p:spPr>
          <a:xfrm>
            <a:off x="2094429" y="4689091"/>
            <a:ext cx="900000" cy="900000"/>
          </a:xfrm>
          <a:prstGeom prst="ellipse">
            <a:avLst/>
          </a:prstGeom>
          <a:solidFill>
            <a:srgbClr val="7030A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2" name="Rectangle 11"/>
          <p:cNvSpPr/>
          <p:nvPr/>
        </p:nvSpPr>
        <p:spPr>
          <a:xfrm>
            <a:off x="2123728" y="4652271"/>
            <a:ext cx="2089647"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    </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sym typeface="Wingdings" panose="05000000000000000000" pitchFamily="2" charset="2"/>
              </a:rPr>
              <a: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3" name="Oval 12"/>
          <p:cNvSpPr/>
          <p:nvPr/>
        </p:nvSpPr>
        <p:spPr>
          <a:xfrm>
            <a:off x="4242674" y="4689091"/>
            <a:ext cx="900000" cy="90000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4" name="Rectangle 13"/>
          <p:cNvSpPr/>
          <p:nvPr/>
        </p:nvSpPr>
        <p:spPr>
          <a:xfrm>
            <a:off x="3815945" y="4657377"/>
            <a:ext cx="2134330"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  +    </a:t>
            </a:r>
          </a:p>
        </p:txBody>
      </p:sp>
      <p:sp>
        <p:nvSpPr>
          <p:cNvPr id="15" name="Oval 14"/>
          <p:cNvSpPr/>
          <p:nvPr/>
        </p:nvSpPr>
        <p:spPr>
          <a:xfrm>
            <a:off x="5807741" y="4663936"/>
            <a:ext cx="900000" cy="900000"/>
          </a:xfrm>
          <a:prstGeom prst="ellipse">
            <a:avLst/>
          </a:prstGeom>
          <a:solidFill>
            <a:srgbClr val="00B0F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6" name="Rectangle 15"/>
          <p:cNvSpPr/>
          <p:nvPr/>
        </p:nvSpPr>
        <p:spPr>
          <a:xfrm>
            <a:off x="5979957" y="4652271"/>
            <a:ext cx="572593"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7" name="TextBox 16"/>
          <p:cNvSpPr txBox="1"/>
          <p:nvPr/>
        </p:nvSpPr>
        <p:spPr>
          <a:xfrm>
            <a:off x="2411760" y="1179630"/>
            <a:ext cx="4072718" cy="523220"/>
          </a:xfrm>
          <a:prstGeom prst="rect">
            <a:avLst/>
          </a:prstGeom>
          <a:noFill/>
        </p:spPr>
        <p:txBody>
          <a:bodyPr wrap="none" rtlCol="0">
            <a:spAutoFit/>
          </a:bodyPr>
          <a:lstStyle/>
          <a:p>
            <a:r>
              <a:rPr lang="en-GB" sz="2800" b="1" dirty="0"/>
              <a:t>COMBINATION EQUATION</a:t>
            </a:r>
          </a:p>
        </p:txBody>
      </p:sp>
      <p:sp>
        <p:nvSpPr>
          <p:cNvPr id="18" name="TextBox 17"/>
          <p:cNvSpPr txBox="1"/>
          <p:nvPr/>
        </p:nvSpPr>
        <p:spPr>
          <a:xfrm>
            <a:off x="2265948" y="3909172"/>
            <a:ext cx="4441793" cy="523220"/>
          </a:xfrm>
          <a:prstGeom prst="rect">
            <a:avLst/>
          </a:prstGeom>
          <a:noFill/>
        </p:spPr>
        <p:txBody>
          <a:bodyPr wrap="none" rtlCol="0">
            <a:spAutoFit/>
          </a:bodyPr>
          <a:lstStyle/>
          <a:p>
            <a:r>
              <a:rPr lang="en-GB" sz="2800" b="1" dirty="0"/>
              <a:t>DECOMPOSITION EQUATION</a:t>
            </a:r>
          </a:p>
        </p:txBody>
      </p:sp>
      <p:sp>
        <p:nvSpPr>
          <p:cNvPr id="5" name="Rectangle 4"/>
          <p:cNvSpPr/>
          <p:nvPr/>
        </p:nvSpPr>
        <p:spPr>
          <a:xfrm>
            <a:off x="2349586" y="3041561"/>
            <a:ext cx="4188198" cy="646331"/>
          </a:xfrm>
          <a:prstGeom prst="rect">
            <a:avLst/>
          </a:prstGeom>
        </p:spPr>
        <p:txBody>
          <a:bodyPr wrap="none">
            <a:spAutoFit/>
          </a:bodyPr>
          <a:lstStyle/>
          <a:p>
            <a:r>
              <a:rPr lang="en-GB" sz="3600" b="1" dirty="0"/>
              <a:t>E.g.  </a:t>
            </a:r>
            <a:r>
              <a:rPr lang="en-GB" sz="3600" b="1" dirty="0">
                <a:solidFill>
                  <a:srgbClr val="FF0000"/>
                </a:solidFill>
              </a:rPr>
              <a:t>H</a:t>
            </a:r>
            <a:r>
              <a:rPr lang="en-GB" sz="3600" b="1" baseline="-25000" dirty="0">
                <a:solidFill>
                  <a:srgbClr val="FF0000"/>
                </a:solidFill>
              </a:rPr>
              <a:t>2</a:t>
            </a:r>
            <a:r>
              <a:rPr lang="en-GB" sz="3600" b="1" dirty="0"/>
              <a:t> + </a:t>
            </a:r>
            <a:r>
              <a:rPr lang="en-GB" sz="3600" b="1" dirty="0">
                <a:solidFill>
                  <a:srgbClr val="00B0F0"/>
                </a:solidFill>
              </a:rPr>
              <a:t>Cl</a:t>
            </a:r>
            <a:r>
              <a:rPr lang="en-GB" sz="3600" b="1" baseline="-25000" dirty="0">
                <a:solidFill>
                  <a:srgbClr val="00B0F0"/>
                </a:solidFill>
              </a:rPr>
              <a:t>2</a:t>
            </a:r>
            <a:r>
              <a:rPr lang="en-GB" sz="3600" b="1" dirty="0"/>
              <a:t> </a:t>
            </a:r>
            <a:r>
              <a:rPr lang="en-GB" sz="3600" b="1" dirty="0">
                <a:sym typeface="Wingdings" panose="05000000000000000000" pitchFamily="2" charset="2"/>
              </a:rPr>
              <a:t> 2</a:t>
            </a:r>
            <a:r>
              <a:rPr lang="en-GB" sz="3600" b="1" dirty="0">
                <a:solidFill>
                  <a:srgbClr val="7030A0"/>
                </a:solidFill>
                <a:sym typeface="Wingdings" panose="05000000000000000000" pitchFamily="2" charset="2"/>
              </a:rPr>
              <a:t>HCl</a:t>
            </a:r>
            <a:endParaRPr lang="en-GB" sz="3600" b="1" dirty="0">
              <a:solidFill>
                <a:srgbClr val="7030A0"/>
              </a:solidFill>
            </a:endParaRPr>
          </a:p>
        </p:txBody>
      </p:sp>
      <p:sp>
        <p:nvSpPr>
          <p:cNvPr id="19" name="Rectangle 18"/>
          <p:cNvSpPr/>
          <p:nvPr/>
        </p:nvSpPr>
        <p:spPr>
          <a:xfrm>
            <a:off x="2048310" y="5666319"/>
            <a:ext cx="4837222" cy="646331"/>
          </a:xfrm>
          <a:prstGeom prst="rect">
            <a:avLst/>
          </a:prstGeom>
        </p:spPr>
        <p:txBody>
          <a:bodyPr wrap="none">
            <a:spAutoFit/>
          </a:bodyPr>
          <a:lstStyle/>
          <a:p>
            <a:r>
              <a:rPr lang="en-GB" sz="3600" b="1" dirty="0"/>
              <a:t>E.g.  </a:t>
            </a:r>
            <a:r>
              <a:rPr lang="en-GB" sz="3600" b="1" dirty="0">
                <a:solidFill>
                  <a:srgbClr val="7030A0"/>
                </a:solidFill>
              </a:rPr>
              <a:t>CaC0</a:t>
            </a:r>
            <a:r>
              <a:rPr lang="en-GB" sz="3600" b="1" baseline="-25000" dirty="0">
                <a:solidFill>
                  <a:srgbClr val="7030A0"/>
                </a:solidFill>
              </a:rPr>
              <a:t>3</a:t>
            </a:r>
            <a:r>
              <a:rPr lang="en-GB" sz="3600" b="1" dirty="0"/>
              <a:t> </a:t>
            </a:r>
            <a:r>
              <a:rPr lang="en-GB" sz="3600" b="1" dirty="0">
                <a:sym typeface="Wingdings" panose="05000000000000000000" pitchFamily="2" charset="2"/>
              </a:rPr>
              <a:t> </a:t>
            </a:r>
            <a:r>
              <a:rPr lang="en-GB" sz="3600" b="1" dirty="0">
                <a:solidFill>
                  <a:srgbClr val="FF0000"/>
                </a:solidFill>
                <a:sym typeface="Wingdings" panose="05000000000000000000" pitchFamily="2" charset="2"/>
              </a:rPr>
              <a:t>CaO</a:t>
            </a:r>
            <a:r>
              <a:rPr lang="en-GB" sz="3600" b="1" dirty="0">
                <a:sym typeface="Wingdings" panose="05000000000000000000" pitchFamily="2" charset="2"/>
              </a:rPr>
              <a:t> + </a:t>
            </a:r>
            <a:r>
              <a:rPr lang="en-GB" sz="3600" b="1" dirty="0">
                <a:solidFill>
                  <a:srgbClr val="00B0F0"/>
                </a:solidFill>
                <a:sym typeface="Wingdings" panose="05000000000000000000" pitchFamily="2" charset="2"/>
              </a:rPr>
              <a:t>CO</a:t>
            </a:r>
            <a:r>
              <a:rPr lang="en-GB" sz="3600" b="1" baseline="-25000" dirty="0">
                <a:solidFill>
                  <a:srgbClr val="00B0F0"/>
                </a:solidFill>
                <a:sym typeface="Wingdings" panose="05000000000000000000" pitchFamily="2" charset="2"/>
              </a:rPr>
              <a:t>2</a:t>
            </a:r>
            <a:endParaRPr lang="en-GB" sz="3600" b="1" baseline="-25000" dirty="0">
              <a:solidFill>
                <a:srgbClr val="00B0F0"/>
              </a:solidFill>
            </a:endParaRPr>
          </a:p>
        </p:txBody>
      </p:sp>
    </p:spTree>
    <p:extLst>
      <p:ext uri="{BB962C8B-B14F-4D97-AF65-F5344CB8AC3E}">
        <p14:creationId xmlns:p14="http://schemas.microsoft.com/office/powerpoint/2010/main" val="2196667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val 32"/>
          <p:cNvSpPr/>
          <p:nvPr/>
        </p:nvSpPr>
        <p:spPr>
          <a:xfrm>
            <a:off x="7048777" y="4637222"/>
            <a:ext cx="900000" cy="900000"/>
          </a:xfrm>
          <a:prstGeom prst="ellipse">
            <a:avLst/>
          </a:prstGeom>
          <a:solidFill>
            <a:srgbClr val="00B0F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34" name="Rectangle 33"/>
          <p:cNvSpPr/>
          <p:nvPr/>
        </p:nvSpPr>
        <p:spPr>
          <a:xfrm>
            <a:off x="6826771" y="4609847"/>
            <a:ext cx="1015572"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B    </a:t>
            </a:r>
          </a:p>
        </p:txBody>
      </p:sp>
      <p:sp>
        <p:nvSpPr>
          <p:cNvPr id="35" name="Oval 34"/>
          <p:cNvSpPr/>
          <p:nvPr/>
        </p:nvSpPr>
        <p:spPr>
          <a:xfrm>
            <a:off x="5782759" y="4648887"/>
            <a:ext cx="900000" cy="900000"/>
          </a:xfrm>
          <a:prstGeom prst="ellipse">
            <a:avLst/>
          </a:prstGeom>
          <a:solidFill>
            <a:srgbClr val="7030A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29" name="Oval 28"/>
          <p:cNvSpPr/>
          <p:nvPr/>
        </p:nvSpPr>
        <p:spPr>
          <a:xfrm>
            <a:off x="2503798" y="4669221"/>
            <a:ext cx="900000" cy="900000"/>
          </a:xfrm>
          <a:prstGeom prst="ellipse">
            <a:avLst/>
          </a:prstGeom>
          <a:solidFill>
            <a:srgbClr val="7030A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30" name="Rectangle 29"/>
          <p:cNvSpPr/>
          <p:nvPr/>
        </p:nvSpPr>
        <p:spPr>
          <a:xfrm>
            <a:off x="2287660" y="4610649"/>
            <a:ext cx="1015572"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C   </a:t>
            </a:r>
          </a:p>
        </p:txBody>
      </p:sp>
      <p:sp>
        <p:nvSpPr>
          <p:cNvPr id="21" name="Oval 20"/>
          <p:cNvSpPr/>
          <p:nvPr/>
        </p:nvSpPr>
        <p:spPr>
          <a:xfrm>
            <a:off x="6603066" y="1906675"/>
            <a:ext cx="900000" cy="90000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2" name="Title 1"/>
          <p:cNvSpPr>
            <a:spLocks noGrp="1"/>
          </p:cNvSpPr>
          <p:nvPr>
            <p:ph type="title"/>
          </p:nvPr>
        </p:nvSpPr>
        <p:spPr/>
        <p:txBody>
          <a:bodyPr/>
          <a:lstStyle/>
          <a:p>
            <a:r>
              <a:rPr lang="en-GB" dirty="0"/>
              <a:t>Single and Double Displacement Equations</a:t>
            </a:r>
          </a:p>
        </p:txBody>
      </p:sp>
      <p:sp>
        <p:nvSpPr>
          <p:cNvPr id="3" name="Oval 2"/>
          <p:cNvSpPr/>
          <p:nvPr/>
        </p:nvSpPr>
        <p:spPr>
          <a:xfrm>
            <a:off x="787953" y="1866924"/>
            <a:ext cx="900000" cy="90000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6" name="Rectangle 5"/>
          <p:cNvSpPr/>
          <p:nvPr/>
        </p:nvSpPr>
        <p:spPr>
          <a:xfrm>
            <a:off x="872925" y="1810418"/>
            <a:ext cx="1378061" cy="925945"/>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  +</a:t>
            </a:r>
          </a:p>
        </p:txBody>
      </p:sp>
      <p:sp>
        <p:nvSpPr>
          <p:cNvPr id="7" name="Oval 6"/>
          <p:cNvSpPr/>
          <p:nvPr/>
        </p:nvSpPr>
        <p:spPr>
          <a:xfrm>
            <a:off x="2209482" y="1859693"/>
            <a:ext cx="900000" cy="900000"/>
          </a:xfrm>
          <a:prstGeom prst="ellipse">
            <a:avLst/>
          </a:prstGeom>
          <a:solidFill>
            <a:srgbClr val="00B0F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8" name="Rectangle 7"/>
          <p:cNvSpPr/>
          <p:nvPr/>
        </p:nvSpPr>
        <p:spPr>
          <a:xfrm>
            <a:off x="2418605" y="1813033"/>
            <a:ext cx="487896"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    </a:t>
            </a:r>
          </a:p>
        </p:txBody>
      </p:sp>
      <p:sp>
        <p:nvSpPr>
          <p:cNvPr id="9" name="Oval 8"/>
          <p:cNvSpPr/>
          <p:nvPr/>
        </p:nvSpPr>
        <p:spPr>
          <a:xfrm>
            <a:off x="3144482" y="1866924"/>
            <a:ext cx="900000" cy="900000"/>
          </a:xfrm>
          <a:prstGeom prst="ellipse">
            <a:avLst/>
          </a:prstGeom>
          <a:solidFill>
            <a:srgbClr val="7030A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0" name="Rectangle 9"/>
          <p:cNvSpPr/>
          <p:nvPr/>
        </p:nvSpPr>
        <p:spPr>
          <a:xfrm>
            <a:off x="3293445" y="1848028"/>
            <a:ext cx="1701107"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sym typeface="Wingdings" panose="05000000000000000000" pitchFamily="2" charset="2"/>
              </a:rPr>
              <a: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1" name="Oval 10"/>
          <p:cNvSpPr/>
          <p:nvPr/>
        </p:nvSpPr>
        <p:spPr>
          <a:xfrm>
            <a:off x="1174401" y="4691052"/>
            <a:ext cx="900000" cy="900000"/>
          </a:xfrm>
          <a:prstGeom prst="ellipse">
            <a:avLst/>
          </a:prstGeom>
          <a:solidFill>
            <a:srgbClr val="00B0F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2" name="Rectangle 11"/>
          <p:cNvSpPr/>
          <p:nvPr/>
        </p:nvSpPr>
        <p:spPr>
          <a:xfrm>
            <a:off x="1122453" y="4647388"/>
            <a:ext cx="921091"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3" name="Oval 12"/>
          <p:cNvSpPr/>
          <p:nvPr/>
        </p:nvSpPr>
        <p:spPr>
          <a:xfrm>
            <a:off x="270852" y="4691052"/>
            <a:ext cx="900000" cy="90000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14" name="Rectangle 13"/>
          <p:cNvSpPr/>
          <p:nvPr/>
        </p:nvSpPr>
        <p:spPr>
          <a:xfrm>
            <a:off x="40637" y="4644569"/>
            <a:ext cx="1015572"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      </a:t>
            </a:r>
          </a:p>
        </p:txBody>
      </p:sp>
      <p:sp>
        <p:nvSpPr>
          <p:cNvPr id="17" name="TextBox 16"/>
          <p:cNvSpPr txBox="1"/>
          <p:nvPr/>
        </p:nvSpPr>
        <p:spPr>
          <a:xfrm>
            <a:off x="2037940" y="1109082"/>
            <a:ext cx="5309467" cy="523220"/>
          </a:xfrm>
          <a:prstGeom prst="rect">
            <a:avLst/>
          </a:prstGeom>
          <a:noFill/>
        </p:spPr>
        <p:txBody>
          <a:bodyPr wrap="none" rtlCol="0">
            <a:spAutoFit/>
          </a:bodyPr>
          <a:lstStyle/>
          <a:p>
            <a:r>
              <a:rPr lang="en-GB" sz="2800" b="1" dirty="0"/>
              <a:t>SINGLE DISPLACEMENT EQUATION</a:t>
            </a:r>
          </a:p>
        </p:txBody>
      </p:sp>
      <p:sp>
        <p:nvSpPr>
          <p:cNvPr id="18" name="TextBox 17"/>
          <p:cNvSpPr txBox="1"/>
          <p:nvPr/>
        </p:nvSpPr>
        <p:spPr>
          <a:xfrm>
            <a:off x="1866419" y="3908571"/>
            <a:ext cx="5480988" cy="523220"/>
          </a:xfrm>
          <a:prstGeom prst="rect">
            <a:avLst/>
          </a:prstGeom>
          <a:noFill/>
        </p:spPr>
        <p:txBody>
          <a:bodyPr wrap="none" rtlCol="0">
            <a:spAutoFit/>
          </a:bodyPr>
          <a:lstStyle/>
          <a:p>
            <a:r>
              <a:rPr lang="en-GB" sz="2800" b="1" dirty="0"/>
              <a:t>DOUBLE DISPLACEMENT EQUATION</a:t>
            </a:r>
          </a:p>
        </p:txBody>
      </p:sp>
      <p:sp>
        <p:nvSpPr>
          <p:cNvPr id="5" name="Rectangle 4"/>
          <p:cNvSpPr/>
          <p:nvPr/>
        </p:nvSpPr>
        <p:spPr>
          <a:xfrm>
            <a:off x="1867534" y="3063975"/>
            <a:ext cx="5799216" cy="646331"/>
          </a:xfrm>
          <a:prstGeom prst="rect">
            <a:avLst/>
          </a:prstGeom>
        </p:spPr>
        <p:txBody>
          <a:bodyPr wrap="none">
            <a:spAutoFit/>
          </a:bodyPr>
          <a:lstStyle/>
          <a:p>
            <a:r>
              <a:rPr lang="en-GB" sz="3600" b="1" dirty="0"/>
              <a:t>E.g.  </a:t>
            </a:r>
            <a:r>
              <a:rPr lang="en-GB" sz="3600" b="1" dirty="0">
                <a:solidFill>
                  <a:srgbClr val="FF0000"/>
                </a:solidFill>
              </a:rPr>
              <a:t>Zn</a:t>
            </a:r>
            <a:r>
              <a:rPr lang="en-GB" sz="3600" b="1" dirty="0"/>
              <a:t> + 2</a:t>
            </a:r>
            <a:r>
              <a:rPr lang="en-GB" sz="3600" b="1" dirty="0">
                <a:solidFill>
                  <a:srgbClr val="00B0F0"/>
                </a:solidFill>
              </a:rPr>
              <a:t>H</a:t>
            </a:r>
            <a:r>
              <a:rPr lang="en-GB" sz="3600" b="1" dirty="0">
                <a:solidFill>
                  <a:srgbClr val="7030A0"/>
                </a:solidFill>
              </a:rPr>
              <a:t>Cl</a:t>
            </a:r>
            <a:r>
              <a:rPr lang="en-GB" sz="3600" b="1" dirty="0"/>
              <a:t> </a:t>
            </a:r>
            <a:r>
              <a:rPr lang="en-GB" sz="3600" b="1" dirty="0">
                <a:sym typeface="Wingdings" panose="05000000000000000000" pitchFamily="2" charset="2"/>
              </a:rPr>
              <a:t> </a:t>
            </a:r>
            <a:r>
              <a:rPr lang="en-GB" sz="3600" b="1" dirty="0">
                <a:solidFill>
                  <a:srgbClr val="00B0F0"/>
                </a:solidFill>
                <a:sym typeface="Wingdings" panose="05000000000000000000" pitchFamily="2" charset="2"/>
              </a:rPr>
              <a:t>H</a:t>
            </a:r>
            <a:r>
              <a:rPr lang="en-GB" sz="3600" b="1" baseline="-25000" dirty="0">
                <a:solidFill>
                  <a:srgbClr val="00B0F0"/>
                </a:solidFill>
                <a:sym typeface="Wingdings" panose="05000000000000000000" pitchFamily="2" charset="2"/>
              </a:rPr>
              <a:t>2</a:t>
            </a:r>
            <a:r>
              <a:rPr lang="en-GB" sz="3600" b="1" dirty="0">
                <a:solidFill>
                  <a:srgbClr val="7030A0"/>
                </a:solidFill>
                <a:sym typeface="Wingdings" panose="05000000000000000000" pitchFamily="2" charset="2"/>
              </a:rPr>
              <a:t> + </a:t>
            </a:r>
            <a:r>
              <a:rPr lang="en-GB" sz="3600" b="1" dirty="0">
                <a:sym typeface="Wingdings" panose="05000000000000000000" pitchFamily="2" charset="2"/>
              </a:rPr>
              <a:t>2</a:t>
            </a:r>
            <a:r>
              <a:rPr lang="en-GB" sz="3600" b="1" dirty="0">
                <a:solidFill>
                  <a:srgbClr val="FF0000"/>
                </a:solidFill>
                <a:sym typeface="Wingdings" panose="05000000000000000000" pitchFamily="2" charset="2"/>
              </a:rPr>
              <a:t>Zn</a:t>
            </a:r>
            <a:r>
              <a:rPr lang="en-GB" sz="3600" b="1" dirty="0">
                <a:solidFill>
                  <a:srgbClr val="7030A0"/>
                </a:solidFill>
                <a:sym typeface="Wingdings" panose="05000000000000000000" pitchFamily="2" charset="2"/>
              </a:rPr>
              <a:t>Cl</a:t>
            </a:r>
            <a:r>
              <a:rPr lang="en-GB" sz="3600" b="1" baseline="-25000" dirty="0">
                <a:solidFill>
                  <a:srgbClr val="7030A0"/>
                </a:solidFill>
                <a:sym typeface="Wingdings" panose="05000000000000000000" pitchFamily="2" charset="2"/>
              </a:rPr>
              <a:t>2</a:t>
            </a:r>
            <a:endParaRPr lang="en-GB" sz="3600" b="1" baseline="-25000" dirty="0">
              <a:solidFill>
                <a:srgbClr val="7030A0"/>
              </a:solidFill>
            </a:endParaRPr>
          </a:p>
        </p:txBody>
      </p:sp>
      <p:sp>
        <p:nvSpPr>
          <p:cNvPr id="19" name="Rectangle 18"/>
          <p:cNvSpPr/>
          <p:nvPr/>
        </p:nvSpPr>
        <p:spPr>
          <a:xfrm>
            <a:off x="1489997" y="5914373"/>
            <a:ext cx="6139053" cy="646331"/>
          </a:xfrm>
          <a:prstGeom prst="rect">
            <a:avLst/>
          </a:prstGeom>
        </p:spPr>
        <p:txBody>
          <a:bodyPr wrap="none">
            <a:spAutoFit/>
          </a:bodyPr>
          <a:lstStyle/>
          <a:p>
            <a:r>
              <a:rPr lang="en-GB" sz="3600" b="1" dirty="0"/>
              <a:t>E.g.  </a:t>
            </a:r>
            <a:r>
              <a:rPr lang="en-GB" sz="3600" b="1" dirty="0">
                <a:solidFill>
                  <a:srgbClr val="FF0000"/>
                </a:solidFill>
              </a:rPr>
              <a:t>H</a:t>
            </a:r>
            <a:r>
              <a:rPr lang="en-GB" sz="3600" b="1" dirty="0">
                <a:solidFill>
                  <a:srgbClr val="00B0F0"/>
                </a:solidFill>
              </a:rPr>
              <a:t>Cl</a:t>
            </a:r>
            <a:r>
              <a:rPr lang="en-GB" sz="3600" b="1" dirty="0"/>
              <a:t> + </a:t>
            </a:r>
            <a:r>
              <a:rPr lang="en-GB" sz="3600" b="1" dirty="0">
                <a:solidFill>
                  <a:srgbClr val="7030A0"/>
                </a:solidFill>
              </a:rPr>
              <a:t>Na</a:t>
            </a:r>
            <a:r>
              <a:rPr lang="en-GB" sz="3600" b="1" dirty="0">
                <a:solidFill>
                  <a:srgbClr val="00B050"/>
                </a:solidFill>
              </a:rPr>
              <a:t>OH</a:t>
            </a:r>
            <a:r>
              <a:rPr lang="en-GB" sz="3600" b="1" dirty="0"/>
              <a:t> </a:t>
            </a:r>
            <a:r>
              <a:rPr lang="en-GB" sz="3600" b="1" dirty="0">
                <a:sym typeface="Wingdings" panose="05000000000000000000" pitchFamily="2" charset="2"/>
              </a:rPr>
              <a:t> </a:t>
            </a:r>
            <a:r>
              <a:rPr lang="en-GB" sz="3600" b="1" dirty="0">
                <a:solidFill>
                  <a:srgbClr val="7030A0"/>
                </a:solidFill>
                <a:sym typeface="Wingdings" panose="05000000000000000000" pitchFamily="2" charset="2"/>
              </a:rPr>
              <a:t>Na</a:t>
            </a:r>
            <a:r>
              <a:rPr lang="en-GB" sz="3600" b="1" dirty="0">
                <a:solidFill>
                  <a:srgbClr val="00B0F0"/>
                </a:solidFill>
                <a:sym typeface="Wingdings" panose="05000000000000000000" pitchFamily="2" charset="2"/>
              </a:rPr>
              <a:t>Cl </a:t>
            </a:r>
            <a:r>
              <a:rPr lang="en-GB" sz="3600" b="1" dirty="0">
                <a:sym typeface="Wingdings" panose="05000000000000000000" pitchFamily="2" charset="2"/>
              </a:rPr>
              <a:t>+ </a:t>
            </a:r>
            <a:r>
              <a:rPr lang="en-GB" sz="3600" b="1" dirty="0">
                <a:solidFill>
                  <a:srgbClr val="FF0000"/>
                </a:solidFill>
                <a:sym typeface="Wingdings" panose="05000000000000000000" pitchFamily="2" charset="2"/>
              </a:rPr>
              <a:t>H</a:t>
            </a:r>
            <a:r>
              <a:rPr lang="en-GB" sz="3600" b="1" baseline="-25000" dirty="0">
                <a:solidFill>
                  <a:srgbClr val="FF0000"/>
                </a:solidFill>
                <a:sym typeface="Wingdings" panose="05000000000000000000" pitchFamily="2" charset="2"/>
              </a:rPr>
              <a:t>2</a:t>
            </a:r>
            <a:r>
              <a:rPr lang="en-GB" sz="3600" b="1" dirty="0">
                <a:solidFill>
                  <a:srgbClr val="00B050"/>
                </a:solidFill>
                <a:sym typeface="Wingdings" panose="05000000000000000000" pitchFamily="2" charset="2"/>
              </a:rPr>
              <a:t>O</a:t>
            </a:r>
            <a:endParaRPr lang="en-GB" sz="3600" b="1" baseline="-25000" dirty="0">
              <a:solidFill>
                <a:srgbClr val="00B050"/>
              </a:solidFill>
            </a:endParaRPr>
          </a:p>
        </p:txBody>
      </p:sp>
      <p:sp>
        <p:nvSpPr>
          <p:cNvPr id="24" name="Oval 23"/>
          <p:cNvSpPr/>
          <p:nvPr/>
        </p:nvSpPr>
        <p:spPr>
          <a:xfrm>
            <a:off x="5035715" y="1856973"/>
            <a:ext cx="900000" cy="900000"/>
          </a:xfrm>
          <a:prstGeom prst="ellipse">
            <a:avLst/>
          </a:prstGeom>
          <a:solidFill>
            <a:srgbClr val="00B0F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25" name="Rectangle 24"/>
          <p:cNvSpPr/>
          <p:nvPr/>
        </p:nvSpPr>
        <p:spPr>
          <a:xfrm>
            <a:off x="6582242" y="1822068"/>
            <a:ext cx="920824"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p:txBody>
      </p:sp>
      <p:sp>
        <p:nvSpPr>
          <p:cNvPr id="22" name="Rectangle 21"/>
          <p:cNvSpPr/>
          <p:nvPr/>
        </p:nvSpPr>
        <p:spPr>
          <a:xfrm>
            <a:off x="5023485" y="1822068"/>
            <a:ext cx="1644132"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   +   </a:t>
            </a:r>
          </a:p>
        </p:txBody>
      </p:sp>
      <p:sp>
        <p:nvSpPr>
          <p:cNvPr id="26" name="Oval 25"/>
          <p:cNvSpPr/>
          <p:nvPr/>
        </p:nvSpPr>
        <p:spPr>
          <a:xfrm>
            <a:off x="7523890" y="1906675"/>
            <a:ext cx="900000" cy="900000"/>
          </a:xfrm>
          <a:prstGeom prst="ellipse">
            <a:avLst/>
          </a:prstGeom>
          <a:solidFill>
            <a:srgbClr val="7030A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4" name="Rectangle 3"/>
          <p:cNvSpPr/>
          <p:nvPr/>
        </p:nvSpPr>
        <p:spPr>
          <a:xfrm>
            <a:off x="7694808" y="1882791"/>
            <a:ext cx="581324" cy="923330"/>
          </a:xfrm>
          <a:prstGeom prst="rect">
            <a:avLst/>
          </a:prstGeom>
        </p:spPr>
        <p:txBody>
          <a:bodyPr wrap="square">
            <a:spAutoFit/>
          </a:bodyPr>
          <a:lstStyle/>
          <a:p>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en-GB" sz="5400" dirty="0"/>
          </a:p>
        </p:txBody>
      </p:sp>
      <p:sp>
        <p:nvSpPr>
          <p:cNvPr id="27" name="Oval 26"/>
          <p:cNvSpPr/>
          <p:nvPr/>
        </p:nvSpPr>
        <p:spPr>
          <a:xfrm>
            <a:off x="3407347" y="4669221"/>
            <a:ext cx="900000" cy="900000"/>
          </a:xfrm>
          <a:prstGeom prst="ellipse">
            <a:avLst/>
          </a:prstGeom>
          <a:solidFill>
            <a:srgbClr val="00B05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28" name="Rectangle 27"/>
          <p:cNvSpPr/>
          <p:nvPr/>
        </p:nvSpPr>
        <p:spPr>
          <a:xfrm>
            <a:off x="3355399" y="4625557"/>
            <a:ext cx="921091"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a:t>
            </a:r>
          </a:p>
        </p:txBody>
      </p:sp>
      <p:sp>
        <p:nvSpPr>
          <p:cNvPr id="31" name="Oval 30"/>
          <p:cNvSpPr/>
          <p:nvPr/>
        </p:nvSpPr>
        <p:spPr>
          <a:xfrm>
            <a:off x="7952326" y="4637222"/>
            <a:ext cx="900000" cy="900000"/>
          </a:xfrm>
          <a:prstGeom prst="ellipse">
            <a:avLst/>
          </a:prstGeom>
          <a:solidFill>
            <a:srgbClr val="00B05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32" name="Rectangle 31"/>
          <p:cNvSpPr/>
          <p:nvPr/>
        </p:nvSpPr>
        <p:spPr>
          <a:xfrm>
            <a:off x="7900378" y="4593558"/>
            <a:ext cx="921091"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6" name="Rectangle 35"/>
          <p:cNvSpPr/>
          <p:nvPr/>
        </p:nvSpPr>
        <p:spPr>
          <a:xfrm>
            <a:off x="5730811" y="4605223"/>
            <a:ext cx="921091"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7" name="Oval 36"/>
          <p:cNvSpPr/>
          <p:nvPr/>
        </p:nvSpPr>
        <p:spPr>
          <a:xfrm>
            <a:off x="4879210" y="4648887"/>
            <a:ext cx="900000" cy="900000"/>
          </a:xfrm>
          <a:prstGeom prst="ellipse">
            <a:avLst/>
          </a:prstGeom>
          <a:solidFill>
            <a:srgbClr val="FF000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b="1" dirty="0">
              <a:ln w="22225">
                <a:solidFill>
                  <a:schemeClr val="accent2"/>
                </a:solidFill>
                <a:prstDash val="solid"/>
              </a:ln>
              <a:solidFill>
                <a:srgbClr val="FF0000"/>
              </a:solidFill>
            </a:endParaRPr>
          </a:p>
        </p:txBody>
      </p:sp>
      <p:sp>
        <p:nvSpPr>
          <p:cNvPr id="38" name="Rectangle 37"/>
          <p:cNvSpPr/>
          <p:nvPr/>
        </p:nvSpPr>
        <p:spPr>
          <a:xfrm>
            <a:off x="4751172" y="4614073"/>
            <a:ext cx="1015572"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    </a:t>
            </a:r>
          </a:p>
        </p:txBody>
      </p:sp>
      <p:sp>
        <p:nvSpPr>
          <p:cNvPr id="39" name="Rectangle 38"/>
          <p:cNvSpPr/>
          <p:nvPr/>
        </p:nvSpPr>
        <p:spPr>
          <a:xfrm>
            <a:off x="1677619" y="4628482"/>
            <a:ext cx="899999"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p:txBody>
      </p:sp>
      <p:sp>
        <p:nvSpPr>
          <p:cNvPr id="40" name="Rectangle 39"/>
          <p:cNvSpPr/>
          <p:nvPr/>
        </p:nvSpPr>
        <p:spPr>
          <a:xfrm>
            <a:off x="6254069" y="4584344"/>
            <a:ext cx="899999"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p:txBody>
      </p:sp>
      <p:sp>
        <p:nvSpPr>
          <p:cNvPr id="20" name="Rectangle 19"/>
          <p:cNvSpPr/>
          <p:nvPr/>
        </p:nvSpPr>
        <p:spPr>
          <a:xfrm>
            <a:off x="4314064" y="4806499"/>
            <a:ext cx="787395" cy="584775"/>
          </a:xfrm>
          <a:prstGeom prst="rect">
            <a:avLst/>
          </a:prstGeom>
        </p:spPr>
        <p:txBody>
          <a:bodyPr wrap="square">
            <a:spAutoFit/>
          </a:bodyPr>
          <a:lstStyle/>
          <a:p>
            <a:r>
              <a:rPr lang="en-US" sz="32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sym typeface="Wingdings" panose="05000000000000000000" pitchFamily="2" charset="2"/>
              </a:rPr>
              <a:t></a:t>
            </a:r>
            <a:endParaRPr lang="en-GB" sz="3200" dirty="0"/>
          </a:p>
        </p:txBody>
      </p:sp>
      <p:cxnSp>
        <p:nvCxnSpPr>
          <p:cNvPr id="16" name="Straight Connector 15"/>
          <p:cNvCxnSpPr/>
          <p:nvPr/>
        </p:nvCxnSpPr>
        <p:spPr>
          <a:xfrm flipV="1">
            <a:off x="730540" y="3780495"/>
            <a:ext cx="7558513" cy="2224"/>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409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Stoichiometry</a:t>
            </a:r>
          </a:p>
        </p:txBody>
      </p:sp>
      <p:sp>
        <p:nvSpPr>
          <p:cNvPr id="3" name="Content Placeholder 2"/>
          <p:cNvSpPr>
            <a:spLocks noGrp="1"/>
          </p:cNvSpPr>
          <p:nvPr>
            <p:ph idx="1"/>
          </p:nvPr>
        </p:nvSpPr>
        <p:spPr>
          <a:xfrm>
            <a:off x="466623" y="1340768"/>
            <a:ext cx="8352432" cy="1800200"/>
          </a:xfrm>
          <a:solidFill>
            <a:srgbClr val="66CCFF"/>
          </a:solidFill>
        </p:spPr>
        <p:txBody>
          <a:bodyPr>
            <a:noAutofit/>
          </a:bodyPr>
          <a:lstStyle/>
          <a:p>
            <a:pPr>
              <a:buNone/>
            </a:pPr>
            <a:r>
              <a:rPr lang="en-GB" sz="3600" dirty="0">
                <a:latin typeface="+mn-lt"/>
              </a:rPr>
              <a:t>   </a:t>
            </a:r>
            <a:r>
              <a:rPr lang="en-GB" sz="3600" b="1" dirty="0">
                <a:solidFill>
                  <a:srgbClr val="FF0000"/>
                </a:solidFill>
                <a:latin typeface="+mn-lt"/>
              </a:rPr>
              <a:t>Stoichiometry </a:t>
            </a:r>
            <a:r>
              <a:rPr lang="en-GB" sz="3600" b="1" dirty="0">
                <a:latin typeface="+mn-lt"/>
              </a:rPr>
              <a:t>is all about </a:t>
            </a:r>
            <a:r>
              <a:rPr lang="en-GB" sz="3600" b="1" dirty="0">
                <a:solidFill>
                  <a:srgbClr val="FF0000"/>
                </a:solidFill>
                <a:latin typeface="+mn-lt"/>
              </a:rPr>
              <a:t>numbers</a:t>
            </a:r>
            <a:r>
              <a:rPr lang="en-GB" sz="3600" b="1" dirty="0">
                <a:latin typeface="+mn-lt"/>
              </a:rPr>
              <a:t> and the </a:t>
            </a:r>
            <a:r>
              <a:rPr lang="en-GB" sz="3600" b="1" dirty="0">
                <a:solidFill>
                  <a:srgbClr val="FF0000"/>
                </a:solidFill>
                <a:latin typeface="+mn-lt"/>
              </a:rPr>
              <a:t>amounts</a:t>
            </a:r>
            <a:r>
              <a:rPr lang="en-GB" sz="3600" b="1" dirty="0">
                <a:latin typeface="+mn-lt"/>
              </a:rPr>
              <a:t>  of substances involved in chemical reactions.</a:t>
            </a:r>
          </a:p>
          <a:p>
            <a:pPr>
              <a:buNone/>
            </a:pPr>
            <a:r>
              <a:rPr lang="en-GB" sz="3600" b="1" dirty="0">
                <a:latin typeface="+mn-lt"/>
              </a:rPr>
              <a:t>  </a:t>
            </a:r>
          </a:p>
          <a:p>
            <a:pPr>
              <a:buNone/>
            </a:pPr>
            <a:r>
              <a:rPr lang="en-GB" sz="3600" b="1" dirty="0">
                <a:latin typeface="+mn-lt"/>
              </a:rPr>
              <a:t>    </a:t>
            </a:r>
          </a:p>
        </p:txBody>
      </p:sp>
      <p:sp>
        <p:nvSpPr>
          <p:cNvPr id="4" name="TextBox 3"/>
          <p:cNvSpPr txBox="1"/>
          <p:nvPr/>
        </p:nvSpPr>
        <p:spPr>
          <a:xfrm>
            <a:off x="466623" y="3634701"/>
            <a:ext cx="8352432" cy="2304256"/>
          </a:xfrm>
          <a:prstGeom prst="rect">
            <a:avLst/>
          </a:prstGeom>
          <a:solidFill>
            <a:srgbClr val="FFCCCC"/>
          </a:solidFill>
        </p:spPr>
        <p:txBody>
          <a:bodyPr wrap="square" rtlCol="0">
            <a:spAutoFit/>
          </a:bodyPr>
          <a:lstStyle/>
          <a:p>
            <a:pPr>
              <a:buNone/>
            </a:pPr>
            <a:r>
              <a:rPr lang="en-GB" sz="3600" b="1" dirty="0"/>
              <a:t>Stoichiometry may relate to the amounts of substances involved </a:t>
            </a:r>
            <a:r>
              <a:rPr lang="en-GB" sz="3600" b="1" i="1" dirty="0">
                <a:solidFill>
                  <a:srgbClr val="FF0000"/>
                </a:solidFill>
              </a:rPr>
              <a:t>before</a:t>
            </a:r>
            <a:r>
              <a:rPr lang="en-GB" sz="3600" b="1" dirty="0"/>
              <a:t> the reaction, or the amount of substances produced </a:t>
            </a:r>
            <a:r>
              <a:rPr lang="en-GB" sz="3600" b="1" i="1" dirty="0">
                <a:solidFill>
                  <a:srgbClr val="FF0000"/>
                </a:solidFill>
              </a:rPr>
              <a:t>after</a:t>
            </a:r>
            <a:r>
              <a:rPr lang="en-GB" sz="3600" b="1" dirty="0"/>
              <a:t> the reaction.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Balancing Equations (Stoichiometry)</a:t>
            </a:r>
          </a:p>
        </p:txBody>
      </p:sp>
      <p:sp>
        <p:nvSpPr>
          <p:cNvPr id="3" name="Rectangle 2"/>
          <p:cNvSpPr/>
          <p:nvPr/>
        </p:nvSpPr>
        <p:spPr>
          <a:xfrm>
            <a:off x="539552" y="2420888"/>
            <a:ext cx="3962400" cy="769441"/>
          </a:xfrm>
          <a:prstGeom prst="rect">
            <a:avLst/>
          </a:prstGeom>
        </p:spPr>
        <p:txBody>
          <a:bodyPr wrap="square">
            <a:spAutoFit/>
          </a:bodyPr>
          <a:lstStyle/>
          <a:p>
            <a:r>
              <a:rPr lang="en-GB" sz="4400" b="1" dirty="0"/>
              <a:t>H</a:t>
            </a:r>
            <a:r>
              <a:rPr lang="en-GB" sz="4400" b="1" baseline="-25000" dirty="0"/>
              <a:t>2</a:t>
            </a:r>
            <a:r>
              <a:rPr lang="en-GB" sz="4400" b="1" dirty="0"/>
              <a:t>O → H</a:t>
            </a:r>
            <a:r>
              <a:rPr lang="en-GB" sz="4400" b="1" baseline="-25000" dirty="0"/>
              <a:t>2</a:t>
            </a:r>
            <a:r>
              <a:rPr lang="en-GB" sz="4400" b="1" dirty="0"/>
              <a:t> + O</a:t>
            </a:r>
            <a:r>
              <a:rPr lang="en-GB" sz="4400" b="1" baseline="-25000" dirty="0"/>
              <a:t>2</a:t>
            </a:r>
          </a:p>
        </p:txBody>
      </p:sp>
      <p:sp>
        <p:nvSpPr>
          <p:cNvPr id="5" name="Rectangle 4"/>
          <p:cNvSpPr/>
          <p:nvPr/>
        </p:nvSpPr>
        <p:spPr>
          <a:xfrm>
            <a:off x="539552" y="3483761"/>
            <a:ext cx="3886200" cy="762000"/>
          </a:xfrm>
          <a:prstGeom prst="rect">
            <a:avLst/>
          </a:prstGeom>
        </p:spPr>
        <p:txBody>
          <a:bodyPr wrap="square">
            <a:spAutoFit/>
          </a:bodyPr>
          <a:lstStyle/>
          <a:p>
            <a:r>
              <a:rPr lang="en-GB" sz="4400" b="1" dirty="0">
                <a:solidFill>
                  <a:srgbClr val="FF0000"/>
                </a:solidFill>
              </a:rPr>
              <a:t>2</a:t>
            </a:r>
            <a:r>
              <a:rPr lang="en-GB" sz="4400" b="1" dirty="0"/>
              <a:t>H</a:t>
            </a:r>
            <a:r>
              <a:rPr lang="en-GB" sz="4400" b="1" baseline="-25000" dirty="0"/>
              <a:t>2</a:t>
            </a:r>
            <a:r>
              <a:rPr lang="en-GB" sz="4400" b="1" dirty="0"/>
              <a:t>O → H</a:t>
            </a:r>
            <a:r>
              <a:rPr lang="en-GB" sz="4400" b="1" baseline="-25000" dirty="0"/>
              <a:t>2</a:t>
            </a:r>
            <a:r>
              <a:rPr lang="en-GB" sz="4400" b="1" dirty="0"/>
              <a:t> + O</a:t>
            </a:r>
            <a:r>
              <a:rPr lang="en-GB" sz="4400" b="1" baseline="-25000" dirty="0"/>
              <a:t>2</a:t>
            </a:r>
          </a:p>
        </p:txBody>
      </p:sp>
      <p:sp>
        <p:nvSpPr>
          <p:cNvPr id="6" name="Rectangle 5"/>
          <p:cNvSpPr/>
          <p:nvPr/>
        </p:nvSpPr>
        <p:spPr>
          <a:xfrm>
            <a:off x="539552" y="4631979"/>
            <a:ext cx="4419600" cy="769441"/>
          </a:xfrm>
          <a:prstGeom prst="rect">
            <a:avLst/>
          </a:prstGeom>
        </p:spPr>
        <p:txBody>
          <a:bodyPr wrap="square">
            <a:spAutoFit/>
          </a:bodyPr>
          <a:lstStyle/>
          <a:p>
            <a:r>
              <a:rPr lang="en-GB" sz="4400" b="1" dirty="0">
                <a:solidFill>
                  <a:srgbClr val="FF0000"/>
                </a:solidFill>
              </a:rPr>
              <a:t>2</a:t>
            </a:r>
            <a:r>
              <a:rPr lang="en-GB" sz="4400" b="1" dirty="0"/>
              <a:t>H</a:t>
            </a:r>
            <a:r>
              <a:rPr lang="en-GB" sz="4400" b="1" baseline="-25000" dirty="0"/>
              <a:t>2</a:t>
            </a:r>
            <a:r>
              <a:rPr lang="en-GB" sz="4400" b="1" dirty="0"/>
              <a:t>O → </a:t>
            </a:r>
            <a:r>
              <a:rPr lang="en-GB" sz="4400" b="1" dirty="0">
                <a:solidFill>
                  <a:srgbClr val="FF0000"/>
                </a:solidFill>
              </a:rPr>
              <a:t>2</a:t>
            </a:r>
            <a:r>
              <a:rPr lang="en-GB" sz="4400" b="1" dirty="0"/>
              <a:t>H</a:t>
            </a:r>
            <a:r>
              <a:rPr lang="en-GB" sz="4400" b="1" baseline="-25000" dirty="0"/>
              <a:t>2</a:t>
            </a:r>
            <a:r>
              <a:rPr lang="en-GB" sz="4400" b="1" dirty="0"/>
              <a:t> + O</a:t>
            </a:r>
            <a:r>
              <a:rPr lang="en-GB" sz="4400" b="1" baseline="-25000" dirty="0"/>
              <a:t>2</a:t>
            </a:r>
          </a:p>
        </p:txBody>
      </p:sp>
      <p:sp>
        <p:nvSpPr>
          <p:cNvPr id="7" name="TextBox 6"/>
          <p:cNvSpPr txBox="1"/>
          <p:nvPr/>
        </p:nvSpPr>
        <p:spPr>
          <a:xfrm>
            <a:off x="4775131" y="2439362"/>
            <a:ext cx="2980303" cy="769441"/>
          </a:xfrm>
          <a:prstGeom prst="rect">
            <a:avLst/>
          </a:prstGeom>
          <a:noFill/>
        </p:spPr>
        <p:txBody>
          <a:bodyPr wrap="none" rtlCol="0">
            <a:spAutoFit/>
          </a:bodyPr>
          <a:lstStyle/>
          <a:p>
            <a:r>
              <a:rPr lang="en-GB" sz="4400" b="1" dirty="0">
                <a:solidFill>
                  <a:srgbClr val="FF0000"/>
                </a:solidFill>
              </a:rPr>
              <a:t>Unbalanced</a:t>
            </a:r>
          </a:p>
        </p:txBody>
      </p:sp>
      <p:sp>
        <p:nvSpPr>
          <p:cNvPr id="9" name="Rectangle 8"/>
          <p:cNvSpPr/>
          <p:nvPr/>
        </p:nvSpPr>
        <p:spPr>
          <a:xfrm>
            <a:off x="4775131" y="3511127"/>
            <a:ext cx="3983783" cy="769441"/>
          </a:xfrm>
          <a:prstGeom prst="rect">
            <a:avLst/>
          </a:prstGeom>
        </p:spPr>
        <p:txBody>
          <a:bodyPr wrap="none">
            <a:spAutoFit/>
          </a:bodyPr>
          <a:lstStyle/>
          <a:p>
            <a:r>
              <a:rPr lang="en-GB" sz="4400" b="1" dirty="0">
                <a:solidFill>
                  <a:srgbClr val="FF6600"/>
                </a:solidFill>
              </a:rPr>
              <a:t>Still Unbalanced</a:t>
            </a:r>
          </a:p>
        </p:txBody>
      </p:sp>
      <p:sp>
        <p:nvSpPr>
          <p:cNvPr id="10" name="Rectangle 9"/>
          <p:cNvSpPr/>
          <p:nvPr/>
        </p:nvSpPr>
        <p:spPr>
          <a:xfrm>
            <a:off x="4784366" y="4608942"/>
            <a:ext cx="2321469" cy="769441"/>
          </a:xfrm>
          <a:prstGeom prst="rect">
            <a:avLst/>
          </a:prstGeom>
        </p:spPr>
        <p:txBody>
          <a:bodyPr wrap="none">
            <a:spAutoFit/>
          </a:bodyPr>
          <a:lstStyle/>
          <a:p>
            <a:r>
              <a:rPr lang="en-GB" sz="4400" b="1" dirty="0">
                <a:solidFill>
                  <a:srgbClr val="00B050"/>
                </a:solidFill>
              </a:rPr>
              <a:t>Balanced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7378988" cy="836712"/>
          </a:xfrm>
        </p:spPr>
        <p:txBody>
          <a:bodyPr>
            <a:normAutofit/>
          </a:bodyPr>
          <a:lstStyle/>
          <a:p>
            <a:r>
              <a:rPr lang="en-GB" dirty="0"/>
              <a:t> Balancing Equations (acetylene example)</a:t>
            </a:r>
          </a:p>
        </p:txBody>
      </p:sp>
      <p:sp>
        <p:nvSpPr>
          <p:cNvPr id="3" name="TextBox 2"/>
          <p:cNvSpPr txBox="1"/>
          <p:nvPr/>
        </p:nvSpPr>
        <p:spPr>
          <a:xfrm>
            <a:off x="1219200" y="4724400"/>
            <a:ext cx="6339300" cy="769441"/>
          </a:xfrm>
          <a:prstGeom prst="rect">
            <a:avLst/>
          </a:prstGeom>
          <a:noFill/>
        </p:spPr>
        <p:txBody>
          <a:bodyPr wrap="none" rtlCol="0">
            <a:spAutoFit/>
          </a:bodyPr>
          <a:lstStyle/>
          <a:p>
            <a:r>
              <a:rPr lang="en-GB" sz="4400" b="1" dirty="0">
                <a:solidFill>
                  <a:srgbClr val="FF0000"/>
                </a:solidFill>
              </a:rPr>
              <a:t>2</a:t>
            </a:r>
            <a:r>
              <a:rPr lang="en-GB" sz="4400" b="1" dirty="0"/>
              <a:t>C</a:t>
            </a:r>
            <a:r>
              <a:rPr lang="en-GB" sz="4400" b="1" baseline="-25000" dirty="0"/>
              <a:t>2</a:t>
            </a:r>
            <a:r>
              <a:rPr lang="en-GB" sz="4400" b="1" dirty="0"/>
              <a:t>H</a:t>
            </a:r>
            <a:r>
              <a:rPr lang="en-GB" sz="4400" b="1" baseline="-25000" dirty="0"/>
              <a:t>2</a:t>
            </a:r>
            <a:r>
              <a:rPr lang="en-GB" sz="4400" b="1" dirty="0"/>
              <a:t> + </a:t>
            </a:r>
            <a:r>
              <a:rPr lang="en-GB" sz="4400" b="1" dirty="0">
                <a:solidFill>
                  <a:srgbClr val="FF0000"/>
                </a:solidFill>
              </a:rPr>
              <a:t>5</a:t>
            </a:r>
            <a:r>
              <a:rPr lang="en-GB" sz="4400" b="1" dirty="0"/>
              <a:t>O</a:t>
            </a:r>
            <a:r>
              <a:rPr lang="en-GB" sz="4400" b="1" baseline="-25000" dirty="0"/>
              <a:t>2</a:t>
            </a:r>
            <a:r>
              <a:rPr lang="en-GB" sz="4400" b="1" dirty="0"/>
              <a:t> = </a:t>
            </a:r>
            <a:r>
              <a:rPr lang="en-GB" sz="4400" b="1" dirty="0">
                <a:solidFill>
                  <a:srgbClr val="FF0000"/>
                </a:solidFill>
              </a:rPr>
              <a:t>4</a:t>
            </a:r>
            <a:r>
              <a:rPr lang="en-GB" sz="4400" b="1" dirty="0"/>
              <a:t>CO</a:t>
            </a:r>
            <a:r>
              <a:rPr lang="en-GB" sz="4400" b="1" baseline="-25000" dirty="0"/>
              <a:t>2</a:t>
            </a:r>
            <a:r>
              <a:rPr lang="en-GB" sz="4400" b="1" dirty="0"/>
              <a:t> + </a:t>
            </a:r>
            <a:r>
              <a:rPr lang="en-GB" sz="4400" b="1" dirty="0">
                <a:solidFill>
                  <a:srgbClr val="FF0000"/>
                </a:solidFill>
              </a:rPr>
              <a:t>2</a:t>
            </a:r>
            <a:r>
              <a:rPr lang="en-GB" sz="4400" b="1" dirty="0"/>
              <a:t>H</a:t>
            </a:r>
            <a:r>
              <a:rPr lang="en-GB" sz="4400" b="1" baseline="-25000" dirty="0"/>
              <a:t>2</a:t>
            </a:r>
            <a:r>
              <a:rPr lang="en-GB" sz="4400" b="1" dirty="0"/>
              <a:t>O</a:t>
            </a:r>
          </a:p>
        </p:txBody>
      </p:sp>
      <p:sp>
        <p:nvSpPr>
          <p:cNvPr id="4" name="Rectangle 3"/>
          <p:cNvSpPr/>
          <p:nvPr/>
        </p:nvSpPr>
        <p:spPr>
          <a:xfrm>
            <a:off x="1752600" y="2743200"/>
            <a:ext cx="5197961" cy="769441"/>
          </a:xfrm>
          <a:prstGeom prst="rect">
            <a:avLst/>
          </a:prstGeom>
        </p:spPr>
        <p:txBody>
          <a:bodyPr wrap="none">
            <a:spAutoFit/>
          </a:bodyPr>
          <a:lstStyle/>
          <a:p>
            <a:r>
              <a:rPr lang="en-GB" sz="4400" b="1" dirty="0"/>
              <a:t>C</a:t>
            </a:r>
            <a:r>
              <a:rPr lang="en-GB" sz="4400" b="1" baseline="-25000" dirty="0"/>
              <a:t>2</a:t>
            </a:r>
            <a:r>
              <a:rPr lang="en-GB" sz="4400" b="1" dirty="0"/>
              <a:t>H</a:t>
            </a:r>
            <a:r>
              <a:rPr lang="en-GB" sz="4400" b="1" baseline="-25000" dirty="0"/>
              <a:t>2</a:t>
            </a:r>
            <a:r>
              <a:rPr lang="en-GB" sz="4400" b="1" dirty="0"/>
              <a:t> + O</a:t>
            </a:r>
            <a:r>
              <a:rPr lang="en-GB" sz="4400" b="1" baseline="-25000" dirty="0"/>
              <a:t>2</a:t>
            </a:r>
            <a:r>
              <a:rPr lang="en-GB" sz="4400" b="1" dirty="0"/>
              <a:t> = CO</a:t>
            </a:r>
            <a:r>
              <a:rPr lang="en-GB" sz="4400" b="1" baseline="-25000" dirty="0"/>
              <a:t>2</a:t>
            </a:r>
            <a:r>
              <a:rPr lang="en-GB" sz="4400" b="1" dirty="0"/>
              <a:t> + H</a:t>
            </a:r>
            <a:r>
              <a:rPr lang="en-GB" sz="4400" b="1" baseline="-25000" dirty="0"/>
              <a:t>2</a:t>
            </a:r>
            <a:r>
              <a:rPr lang="en-GB" sz="4400" b="1" dirty="0"/>
              <a:t>O</a:t>
            </a:r>
          </a:p>
        </p:txBody>
      </p:sp>
      <p:sp>
        <p:nvSpPr>
          <p:cNvPr id="5" name="TextBox 4"/>
          <p:cNvSpPr txBox="1"/>
          <p:nvPr/>
        </p:nvSpPr>
        <p:spPr>
          <a:xfrm>
            <a:off x="2819400" y="1886673"/>
            <a:ext cx="2980303" cy="769441"/>
          </a:xfrm>
          <a:prstGeom prst="rect">
            <a:avLst/>
          </a:prstGeom>
          <a:noFill/>
        </p:spPr>
        <p:txBody>
          <a:bodyPr wrap="none" rtlCol="0">
            <a:spAutoFit/>
          </a:bodyPr>
          <a:lstStyle/>
          <a:p>
            <a:r>
              <a:rPr lang="en-GB" sz="4400" b="1" dirty="0"/>
              <a:t>Unbalanced</a:t>
            </a:r>
          </a:p>
        </p:txBody>
      </p:sp>
      <p:sp>
        <p:nvSpPr>
          <p:cNvPr id="6" name="Rectangle 5"/>
          <p:cNvSpPr/>
          <p:nvPr/>
        </p:nvSpPr>
        <p:spPr>
          <a:xfrm>
            <a:off x="2971800" y="3733800"/>
            <a:ext cx="2321469" cy="769441"/>
          </a:xfrm>
          <a:prstGeom prst="rect">
            <a:avLst/>
          </a:prstGeom>
        </p:spPr>
        <p:txBody>
          <a:bodyPr wrap="none">
            <a:spAutoFit/>
          </a:bodyPr>
          <a:lstStyle/>
          <a:p>
            <a:r>
              <a:rPr lang="en-GB" sz="4400" b="1" dirty="0">
                <a:solidFill>
                  <a:srgbClr val="FF0000"/>
                </a:solidFill>
              </a:rPr>
              <a:t>Balanced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4 Balancing Equations</a:t>
            </a:r>
          </a:p>
        </p:txBody>
      </p:sp>
      <p:sp>
        <p:nvSpPr>
          <p:cNvPr id="3" name="Content Placeholder 2"/>
          <p:cNvSpPr>
            <a:spLocks noGrp="1"/>
          </p:cNvSpPr>
          <p:nvPr>
            <p:ph idx="1"/>
          </p:nvPr>
        </p:nvSpPr>
        <p:spPr/>
        <p:txBody>
          <a:bodyPr>
            <a:normAutofit fontScale="92500"/>
          </a:bodyPr>
          <a:lstStyle/>
          <a:p>
            <a:pPr marL="0" indent="0">
              <a:buNone/>
            </a:pPr>
            <a:r>
              <a:rPr lang="en-GB" dirty="0">
                <a:latin typeface="+mn-lt"/>
              </a:rPr>
              <a:t>                  </a:t>
            </a:r>
            <a:r>
              <a:rPr lang="en-GB" sz="3600" dirty="0">
                <a:latin typeface="+mn-lt"/>
              </a:rPr>
              <a:t>Balance the Following Equations:</a:t>
            </a:r>
          </a:p>
          <a:p>
            <a:pPr marL="514350" indent="-514350">
              <a:buAutoNum type="arabicPeriod"/>
            </a:pPr>
            <a:r>
              <a:rPr lang="en-GB" sz="3600" dirty="0">
                <a:latin typeface="+mn-lt"/>
              </a:rPr>
              <a:t>__N</a:t>
            </a:r>
            <a:r>
              <a:rPr lang="en-GB" sz="3600" baseline="-25000" dirty="0">
                <a:latin typeface="+mn-lt"/>
              </a:rPr>
              <a:t>2</a:t>
            </a:r>
            <a:r>
              <a:rPr lang="en-GB" sz="3600" dirty="0">
                <a:latin typeface="+mn-lt"/>
              </a:rPr>
              <a:t> + __H</a:t>
            </a:r>
            <a:r>
              <a:rPr lang="en-GB" sz="3600" baseline="-25000" dirty="0">
                <a:latin typeface="+mn-lt"/>
              </a:rPr>
              <a:t>2</a:t>
            </a:r>
            <a:r>
              <a:rPr lang="en-GB" sz="3600" dirty="0">
                <a:latin typeface="+mn-lt"/>
              </a:rPr>
              <a:t> </a:t>
            </a:r>
            <a:r>
              <a:rPr lang="en-GB" sz="3600" dirty="0">
                <a:latin typeface="+mn-lt"/>
                <a:sym typeface="Wingdings" panose="05000000000000000000" pitchFamily="2" charset="2"/>
              </a:rPr>
              <a:t> __NH</a:t>
            </a:r>
            <a:r>
              <a:rPr lang="en-GB" sz="3600" baseline="-25000" dirty="0">
                <a:latin typeface="+mn-lt"/>
                <a:sym typeface="Wingdings" panose="05000000000000000000" pitchFamily="2" charset="2"/>
              </a:rPr>
              <a:t>3</a:t>
            </a:r>
          </a:p>
          <a:p>
            <a:pPr marL="514350" indent="-514350">
              <a:buAutoNum type="arabicPeriod"/>
            </a:pPr>
            <a:r>
              <a:rPr lang="en-GB" sz="3600" dirty="0">
                <a:latin typeface="+mn-lt"/>
                <a:sym typeface="Wingdings" panose="05000000000000000000" pitchFamily="2" charset="2"/>
              </a:rPr>
              <a:t>__SO</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__O</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__SO</a:t>
            </a:r>
            <a:r>
              <a:rPr lang="en-GB" sz="3600" baseline="-25000" dirty="0">
                <a:latin typeface="+mn-lt"/>
                <a:sym typeface="Wingdings" panose="05000000000000000000" pitchFamily="2" charset="2"/>
              </a:rPr>
              <a:t>3</a:t>
            </a:r>
          </a:p>
          <a:p>
            <a:pPr marL="514350" indent="-514350">
              <a:buAutoNum type="arabicPeriod"/>
            </a:pPr>
            <a:r>
              <a:rPr lang="en-GB" sz="3600" dirty="0">
                <a:latin typeface="+mn-lt"/>
                <a:sym typeface="Wingdings" panose="05000000000000000000" pitchFamily="2" charset="2"/>
              </a:rPr>
              <a:t>__CH</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O + __H</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__CH</a:t>
            </a:r>
            <a:r>
              <a:rPr lang="en-GB" sz="3600" baseline="-25000" dirty="0">
                <a:latin typeface="+mn-lt"/>
                <a:sym typeface="Wingdings" panose="05000000000000000000" pitchFamily="2" charset="2"/>
              </a:rPr>
              <a:t>3</a:t>
            </a:r>
            <a:r>
              <a:rPr lang="en-GB" sz="3600" dirty="0">
                <a:latin typeface="+mn-lt"/>
                <a:sym typeface="Wingdings" panose="05000000000000000000" pitchFamily="2" charset="2"/>
              </a:rPr>
              <a:t>OH</a:t>
            </a:r>
            <a:endParaRPr lang="en-GB" sz="4000" dirty="0">
              <a:latin typeface="+mn-lt"/>
              <a:sym typeface="Wingdings" panose="05000000000000000000" pitchFamily="2" charset="2"/>
            </a:endParaRPr>
          </a:p>
          <a:p>
            <a:pPr marL="514350" indent="-514350">
              <a:buAutoNum type="arabicPeriod"/>
            </a:pPr>
            <a:r>
              <a:rPr lang="en-GB" sz="3600" dirty="0">
                <a:latin typeface="+mn-lt"/>
                <a:sym typeface="Wingdings" panose="05000000000000000000" pitchFamily="2" charset="2"/>
              </a:rPr>
              <a:t>__CS</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__O</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__CO</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__SO</a:t>
            </a:r>
            <a:r>
              <a:rPr lang="en-GB" sz="3600" baseline="-25000" dirty="0">
                <a:latin typeface="+mn-lt"/>
                <a:sym typeface="Wingdings" panose="05000000000000000000" pitchFamily="2" charset="2"/>
              </a:rPr>
              <a:t>2</a:t>
            </a:r>
          </a:p>
          <a:p>
            <a:pPr marL="514350" indent="-514350">
              <a:buAutoNum type="arabicPeriod"/>
            </a:pPr>
            <a:r>
              <a:rPr lang="en-GB" sz="3600" dirty="0">
                <a:latin typeface="+mn-lt"/>
                <a:sym typeface="Wingdings" panose="05000000000000000000" pitchFamily="2" charset="2"/>
              </a:rPr>
              <a:t>__NH</a:t>
            </a:r>
            <a:r>
              <a:rPr lang="en-GB" sz="3600" baseline="-25000" dirty="0">
                <a:latin typeface="+mn-lt"/>
                <a:sym typeface="Wingdings" panose="05000000000000000000" pitchFamily="2" charset="2"/>
              </a:rPr>
              <a:t>3</a:t>
            </a:r>
            <a:r>
              <a:rPr lang="en-GB" sz="3600" dirty="0">
                <a:latin typeface="+mn-lt"/>
                <a:sym typeface="Wingdings" panose="05000000000000000000" pitchFamily="2" charset="2"/>
              </a:rPr>
              <a:t> + __O</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__NO</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 + __H</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O</a:t>
            </a:r>
          </a:p>
          <a:p>
            <a:pPr marL="514350" indent="-514350">
              <a:buAutoNum type="arabicPeriod"/>
            </a:pPr>
            <a:r>
              <a:rPr lang="en-GB" sz="3600" dirty="0">
                <a:latin typeface="+mn-lt"/>
                <a:sym typeface="Wingdings" panose="05000000000000000000" pitchFamily="2" charset="2"/>
              </a:rPr>
              <a:t>__H</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SO</a:t>
            </a:r>
            <a:r>
              <a:rPr lang="en-GB" sz="3600" baseline="-25000" dirty="0">
                <a:latin typeface="+mn-lt"/>
                <a:sym typeface="Wingdings" panose="05000000000000000000" pitchFamily="2" charset="2"/>
              </a:rPr>
              <a:t>4</a:t>
            </a:r>
            <a:r>
              <a:rPr lang="en-GB" sz="3600" dirty="0">
                <a:latin typeface="+mn-lt"/>
                <a:sym typeface="Wingdings" panose="05000000000000000000" pitchFamily="2" charset="2"/>
              </a:rPr>
              <a:t> + __KOH  __K</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SO</a:t>
            </a:r>
            <a:r>
              <a:rPr lang="en-GB" sz="3600" baseline="-25000" dirty="0">
                <a:latin typeface="+mn-lt"/>
                <a:sym typeface="Wingdings" panose="05000000000000000000" pitchFamily="2" charset="2"/>
              </a:rPr>
              <a:t>4</a:t>
            </a:r>
            <a:r>
              <a:rPr lang="en-GB" sz="3600" dirty="0">
                <a:latin typeface="+mn-lt"/>
                <a:sym typeface="Wingdings" panose="05000000000000000000" pitchFamily="2" charset="2"/>
              </a:rPr>
              <a:t> + __H2O</a:t>
            </a:r>
          </a:p>
          <a:p>
            <a:pPr marL="514350" indent="-514350">
              <a:buAutoNum type="arabicPeriod"/>
            </a:pPr>
            <a:r>
              <a:rPr lang="en-GB" sz="3600" dirty="0">
                <a:latin typeface="+mn-lt"/>
                <a:sym typeface="Wingdings" panose="05000000000000000000" pitchFamily="2" charset="2"/>
              </a:rPr>
              <a:t>__NaCN + __ CuCO</a:t>
            </a:r>
            <a:r>
              <a:rPr lang="en-GB" sz="3600" baseline="-25000" dirty="0">
                <a:latin typeface="+mn-lt"/>
                <a:sym typeface="Wingdings" panose="05000000000000000000" pitchFamily="2" charset="2"/>
              </a:rPr>
              <a:t>3</a:t>
            </a:r>
            <a:r>
              <a:rPr lang="en-GB" sz="3600" dirty="0">
                <a:latin typeface="+mn-lt"/>
                <a:sym typeface="Wingdings" panose="05000000000000000000" pitchFamily="2" charset="2"/>
              </a:rPr>
              <a:t>  __Na</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CO</a:t>
            </a:r>
            <a:r>
              <a:rPr lang="en-GB" sz="3600" baseline="-25000" dirty="0">
                <a:latin typeface="+mn-lt"/>
                <a:sym typeface="Wingdings" panose="05000000000000000000" pitchFamily="2" charset="2"/>
              </a:rPr>
              <a:t>3</a:t>
            </a:r>
            <a:r>
              <a:rPr lang="en-GB" sz="3600" dirty="0">
                <a:latin typeface="+mn-lt"/>
                <a:sym typeface="Wingdings" panose="05000000000000000000" pitchFamily="2" charset="2"/>
              </a:rPr>
              <a:t> + __Cu(CN)2</a:t>
            </a:r>
          </a:p>
          <a:p>
            <a:pPr marL="514350" indent="-514350">
              <a:buAutoNum type="arabicPeriod"/>
            </a:pPr>
            <a:r>
              <a:rPr lang="en-GB" sz="3600" dirty="0">
                <a:latin typeface="+mn-lt"/>
                <a:sym typeface="Wingdings" panose="05000000000000000000" pitchFamily="2" charset="2"/>
              </a:rPr>
              <a:t>__NaOH + __Cl</a:t>
            </a:r>
            <a:r>
              <a:rPr lang="en-GB" sz="3600" baseline="-25000" dirty="0">
                <a:latin typeface="+mn-lt"/>
                <a:sym typeface="Wingdings" panose="05000000000000000000" pitchFamily="2" charset="2"/>
              </a:rPr>
              <a:t>2 </a:t>
            </a:r>
            <a:r>
              <a:rPr lang="en-GB" sz="3600" dirty="0">
                <a:latin typeface="+mn-lt"/>
                <a:sym typeface="Wingdings" panose="05000000000000000000" pitchFamily="2" charset="2"/>
              </a:rPr>
              <a:t> __NaClO + __NaCl + __H</a:t>
            </a:r>
            <a:r>
              <a:rPr lang="en-GB" sz="3600" baseline="-25000" dirty="0">
                <a:latin typeface="+mn-lt"/>
                <a:sym typeface="Wingdings" panose="05000000000000000000" pitchFamily="2" charset="2"/>
              </a:rPr>
              <a:t>2</a:t>
            </a:r>
            <a:r>
              <a:rPr lang="en-GB" sz="3600" dirty="0">
                <a:latin typeface="+mn-lt"/>
                <a:sym typeface="Wingdings" panose="05000000000000000000" pitchFamily="2" charset="2"/>
              </a:rPr>
              <a:t>O</a:t>
            </a:r>
          </a:p>
        </p:txBody>
      </p:sp>
    </p:spTree>
    <p:extLst>
      <p:ext uri="{BB962C8B-B14F-4D97-AF65-F5344CB8AC3E}">
        <p14:creationId xmlns:p14="http://schemas.microsoft.com/office/powerpoint/2010/main" val="22633074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Reduction and Oxidation (Redox)</a:t>
            </a:r>
            <a:endParaRPr lang="en-US" dirty="0"/>
          </a:p>
        </p:txBody>
      </p:sp>
      <p:pic>
        <p:nvPicPr>
          <p:cNvPr id="16388" name="Picture 4" descr="http://chemwiki.ucdavis.edu/@api/deki/files/140/reducingoxidizingdiagram.png"/>
          <p:cNvPicPr>
            <a:picLocks noChangeAspect="1" noChangeArrowheads="1"/>
          </p:cNvPicPr>
          <p:nvPr/>
        </p:nvPicPr>
        <p:blipFill>
          <a:blip r:embed="rId3" cstate="print"/>
          <a:srcRect/>
          <a:stretch>
            <a:fillRect/>
          </a:stretch>
        </p:blipFill>
        <p:spPr bwMode="auto">
          <a:xfrm>
            <a:off x="611560" y="1196752"/>
            <a:ext cx="7927032" cy="4954395"/>
          </a:xfrm>
          <a:prstGeom prst="rect">
            <a:avLst/>
          </a:prstGeom>
          <a:noFill/>
        </p:spPr>
      </p:pic>
      <p:sp>
        <p:nvSpPr>
          <p:cNvPr id="4" name="TextBox 3"/>
          <p:cNvSpPr txBox="1"/>
          <p:nvPr/>
        </p:nvSpPr>
        <p:spPr>
          <a:xfrm>
            <a:off x="3635896" y="5949280"/>
            <a:ext cx="1478290" cy="584775"/>
          </a:xfrm>
          <a:prstGeom prst="rect">
            <a:avLst/>
          </a:prstGeom>
          <a:noFill/>
        </p:spPr>
        <p:txBody>
          <a:bodyPr wrap="none" rtlCol="0">
            <a:spAutoFit/>
          </a:bodyPr>
          <a:lstStyle/>
          <a:p>
            <a:r>
              <a:rPr lang="en-GB" sz="3200" b="1" dirty="0"/>
              <a:t>OILRIG!</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Redox (Reduction and Oxidation) &amp; OILRIG </a:t>
            </a:r>
          </a:p>
        </p:txBody>
      </p:sp>
      <p:pic>
        <p:nvPicPr>
          <p:cNvPr id="1026" name="Picture 2" descr="http://images.slideplayer.com/14/4215004/slides/slide_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980728"/>
            <a:ext cx="7416824" cy="5562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74000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Simple Oxidation/Reduction Examples</a:t>
            </a:r>
          </a:p>
        </p:txBody>
      </p:sp>
      <p:sp>
        <p:nvSpPr>
          <p:cNvPr id="5" name="TextBox 4"/>
          <p:cNvSpPr txBox="1"/>
          <p:nvPr/>
        </p:nvSpPr>
        <p:spPr>
          <a:xfrm flipH="1">
            <a:off x="467544" y="1916832"/>
            <a:ext cx="8280920" cy="584775"/>
          </a:xfrm>
          <a:prstGeom prst="rect">
            <a:avLst/>
          </a:prstGeom>
          <a:noFill/>
        </p:spPr>
        <p:txBody>
          <a:bodyPr wrap="square" rtlCol="0">
            <a:spAutoFit/>
          </a:bodyPr>
          <a:lstStyle/>
          <a:p>
            <a:r>
              <a:rPr lang="en-GB" sz="3200" b="1" dirty="0"/>
              <a:t>Mg (</a:t>
            </a:r>
            <a:r>
              <a:rPr lang="en-GB" sz="3200" b="1" dirty="0">
                <a:solidFill>
                  <a:srgbClr val="0070C0"/>
                </a:solidFill>
              </a:rPr>
              <a:t>solid</a:t>
            </a:r>
            <a:r>
              <a:rPr lang="en-GB" sz="3200" b="1" dirty="0"/>
              <a:t>) + H</a:t>
            </a:r>
            <a:r>
              <a:rPr lang="en-GB" sz="3200" b="1" baseline="-25000" dirty="0"/>
              <a:t>2</a:t>
            </a:r>
            <a:r>
              <a:rPr lang="en-GB" sz="3200" b="1" dirty="0"/>
              <a:t>O (</a:t>
            </a:r>
            <a:r>
              <a:rPr lang="en-GB" sz="3200" b="1" dirty="0">
                <a:solidFill>
                  <a:srgbClr val="FF0000"/>
                </a:solidFill>
              </a:rPr>
              <a:t>gas</a:t>
            </a:r>
            <a:r>
              <a:rPr lang="en-GB" sz="3200" b="1" dirty="0"/>
              <a:t>) </a:t>
            </a:r>
            <a:r>
              <a:rPr lang="en-GB" sz="3200" b="1" dirty="0">
                <a:sym typeface="Wingdings" panose="05000000000000000000" pitchFamily="2" charset="2"/>
              </a:rPr>
              <a:t> MgO (</a:t>
            </a:r>
            <a:r>
              <a:rPr lang="en-GB" sz="3200" b="1" dirty="0">
                <a:solidFill>
                  <a:srgbClr val="0070C0"/>
                </a:solidFill>
                <a:sym typeface="Wingdings" panose="05000000000000000000" pitchFamily="2" charset="2"/>
              </a:rPr>
              <a:t>solid</a:t>
            </a:r>
            <a:r>
              <a:rPr lang="en-GB" sz="3200" b="1" dirty="0">
                <a:sym typeface="Wingdings" panose="05000000000000000000" pitchFamily="2" charset="2"/>
              </a:rPr>
              <a:t>) + H</a:t>
            </a:r>
            <a:r>
              <a:rPr lang="en-GB" sz="3200" b="1" baseline="-25000" dirty="0">
                <a:sym typeface="Wingdings" panose="05000000000000000000" pitchFamily="2" charset="2"/>
              </a:rPr>
              <a:t>2</a:t>
            </a:r>
            <a:r>
              <a:rPr lang="en-GB" sz="3200" b="1" dirty="0">
                <a:sym typeface="Wingdings" panose="05000000000000000000" pitchFamily="2" charset="2"/>
              </a:rPr>
              <a:t> (</a:t>
            </a:r>
            <a:r>
              <a:rPr lang="en-GB" sz="3200" b="1" dirty="0">
                <a:solidFill>
                  <a:srgbClr val="FF0000"/>
                </a:solidFill>
                <a:sym typeface="Wingdings" panose="05000000000000000000" pitchFamily="2" charset="2"/>
              </a:rPr>
              <a:t>gas</a:t>
            </a:r>
            <a:r>
              <a:rPr lang="en-GB" sz="3200" b="1" dirty="0">
                <a:sym typeface="Wingdings" panose="05000000000000000000" pitchFamily="2" charset="2"/>
              </a:rPr>
              <a:t>)</a:t>
            </a:r>
            <a:endParaRPr lang="en-GB" sz="3200" b="1" dirty="0"/>
          </a:p>
        </p:txBody>
      </p:sp>
      <p:sp>
        <p:nvSpPr>
          <p:cNvPr id="6" name="Rectangle 5"/>
          <p:cNvSpPr/>
          <p:nvPr/>
        </p:nvSpPr>
        <p:spPr>
          <a:xfrm>
            <a:off x="497932" y="2690387"/>
            <a:ext cx="7932109" cy="954107"/>
          </a:xfrm>
          <a:prstGeom prst="rect">
            <a:avLst/>
          </a:prstGeom>
          <a:solidFill>
            <a:srgbClr val="FFCCCC"/>
          </a:solidFill>
        </p:spPr>
        <p:txBody>
          <a:bodyPr wrap="square">
            <a:spAutoFit/>
          </a:bodyPr>
          <a:lstStyle/>
          <a:p>
            <a:r>
              <a:rPr lang="en-GB" sz="2800" b="1" dirty="0">
                <a:solidFill>
                  <a:srgbClr val="000000"/>
                </a:solidFill>
                <a:latin typeface="Times New Roman" panose="02020603050405020304" pitchFamily="18" charset="0"/>
              </a:rPr>
              <a:t>Magnesium has gained oxygen and is </a:t>
            </a:r>
            <a:r>
              <a:rPr lang="en-GB" sz="2800" b="1" dirty="0">
                <a:solidFill>
                  <a:srgbClr val="3333CC"/>
                </a:solidFill>
                <a:latin typeface="Times New Roman" panose="02020603050405020304" pitchFamily="18" charset="0"/>
              </a:rPr>
              <a:t>oxidised to magnesium oxide</a:t>
            </a:r>
            <a:r>
              <a:rPr lang="en-GB" sz="2000" b="1" dirty="0">
                <a:solidFill>
                  <a:srgbClr val="000000"/>
                </a:solidFill>
                <a:latin typeface="Times New Roman" panose="02020603050405020304" pitchFamily="18" charset="0"/>
              </a:rPr>
              <a:t>.</a:t>
            </a:r>
            <a:endParaRPr lang="en-GB" sz="2000" b="1" dirty="0"/>
          </a:p>
        </p:txBody>
      </p:sp>
      <p:sp>
        <p:nvSpPr>
          <p:cNvPr id="7" name="Rectangle 6"/>
          <p:cNvSpPr/>
          <p:nvPr/>
        </p:nvSpPr>
        <p:spPr>
          <a:xfrm>
            <a:off x="497933" y="3970246"/>
            <a:ext cx="7932109" cy="1077218"/>
          </a:xfrm>
          <a:prstGeom prst="rect">
            <a:avLst/>
          </a:prstGeom>
          <a:solidFill>
            <a:srgbClr val="66CCFF"/>
          </a:solidFill>
        </p:spPr>
        <p:txBody>
          <a:bodyPr wrap="square">
            <a:spAutoFit/>
          </a:bodyPr>
          <a:lstStyle/>
          <a:p>
            <a:r>
              <a:rPr lang="en-GB" sz="2800" b="1" dirty="0">
                <a:solidFill>
                  <a:srgbClr val="000000"/>
                </a:solidFill>
                <a:latin typeface="Times New Roman" panose="02020603050405020304" pitchFamily="18" charset="0"/>
              </a:rPr>
              <a:t>Water has lost oxygen and is </a:t>
            </a:r>
            <a:r>
              <a:rPr lang="en-GB" sz="2800" b="1" dirty="0">
                <a:solidFill>
                  <a:srgbClr val="FF0000"/>
                </a:solidFill>
                <a:latin typeface="Times New Roman" panose="02020603050405020304" pitchFamily="18" charset="0"/>
              </a:rPr>
              <a:t>reduced to hydrogen</a:t>
            </a:r>
            <a:r>
              <a:rPr lang="en-GB" sz="2800" dirty="0">
                <a:solidFill>
                  <a:srgbClr val="FF0000"/>
                </a:solidFill>
                <a:latin typeface="Times New Roman" panose="02020603050405020304" pitchFamily="18" charset="0"/>
              </a:rPr>
              <a:t>.</a:t>
            </a:r>
            <a:br>
              <a:rPr lang="en-GB" sz="2800" dirty="0"/>
            </a:br>
            <a:br>
              <a:rPr lang="en-GB" dirty="0"/>
            </a:br>
            <a:endParaRPr lang="en-GB" dirty="0"/>
          </a:p>
        </p:txBody>
      </p:sp>
      <p:sp>
        <p:nvSpPr>
          <p:cNvPr id="8" name="TextBox 7"/>
          <p:cNvSpPr txBox="1"/>
          <p:nvPr/>
        </p:nvSpPr>
        <p:spPr>
          <a:xfrm flipH="1">
            <a:off x="1678332" y="5373216"/>
            <a:ext cx="5832648" cy="523220"/>
          </a:xfrm>
          <a:prstGeom prst="rect">
            <a:avLst/>
          </a:prstGeom>
          <a:solidFill>
            <a:srgbClr val="FF5050"/>
          </a:solidFill>
        </p:spPr>
        <p:txBody>
          <a:bodyPr wrap="square" rtlCol="0">
            <a:spAutoFit/>
          </a:bodyPr>
          <a:lstStyle/>
          <a:p>
            <a:r>
              <a:rPr lang="en-GB" sz="2800" b="1" dirty="0"/>
              <a:t>This is then a Typical REDOX reaction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Oxidizing  and Reducing Agents</a:t>
            </a:r>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454383130"/>
              </p:ext>
            </p:extLst>
          </p:nvPr>
        </p:nvGraphicFramePr>
        <p:xfrm>
          <a:off x="107950" y="990600"/>
          <a:ext cx="8856538" cy="5316542"/>
        </p:xfrm>
        <a:graphic>
          <a:graphicData uri="http://schemas.openxmlformats.org/drawingml/2006/table">
            <a:tbl>
              <a:tblPr firstRow="1" bandRow="1">
                <a:tableStyleId>{5C22544A-7EE6-4342-B048-85BDC9FD1C3A}</a:tableStyleId>
              </a:tblPr>
              <a:tblGrid>
                <a:gridCol w="4428269">
                  <a:extLst>
                    <a:ext uri="{9D8B030D-6E8A-4147-A177-3AD203B41FA5}">
                      <a16:colId xmlns:a16="http://schemas.microsoft.com/office/drawing/2014/main" val="2358771666"/>
                    </a:ext>
                  </a:extLst>
                </a:gridCol>
                <a:gridCol w="4428269">
                  <a:extLst>
                    <a:ext uri="{9D8B030D-6E8A-4147-A177-3AD203B41FA5}">
                      <a16:colId xmlns:a16="http://schemas.microsoft.com/office/drawing/2014/main" val="2354147317"/>
                    </a:ext>
                  </a:extLst>
                </a:gridCol>
              </a:tblGrid>
              <a:tr h="1049342">
                <a:tc>
                  <a:txBody>
                    <a:bodyPr/>
                    <a:lstStyle/>
                    <a:p>
                      <a:r>
                        <a:rPr lang="en-GB" sz="2800" dirty="0"/>
                        <a:t>OXIDIZING</a:t>
                      </a:r>
                      <a:r>
                        <a:rPr lang="en-GB" sz="2800" baseline="0" dirty="0"/>
                        <a:t> AGENT </a:t>
                      </a:r>
                      <a:endParaRPr lang="en-GB" sz="2800" dirty="0"/>
                    </a:p>
                  </a:txBody>
                  <a:tcPr>
                    <a:solidFill>
                      <a:srgbClr val="FF0000"/>
                    </a:solidFill>
                  </a:tcPr>
                </a:tc>
                <a:tc>
                  <a:txBody>
                    <a:bodyPr/>
                    <a:lstStyle/>
                    <a:p>
                      <a:r>
                        <a:rPr lang="en-GB" sz="2800" dirty="0"/>
                        <a:t>REDUCING AGENT</a:t>
                      </a:r>
                    </a:p>
                  </a:txBody>
                  <a:tcPr>
                    <a:solidFill>
                      <a:srgbClr val="FF0000"/>
                    </a:solidFill>
                  </a:tcPr>
                </a:tc>
                <a:extLst>
                  <a:ext uri="{0D108BD9-81ED-4DB2-BD59-A6C34878D82A}">
                    <a16:rowId xmlns:a16="http://schemas.microsoft.com/office/drawing/2014/main" val="37287460"/>
                  </a:ext>
                </a:extLst>
              </a:tr>
              <a:tr h="1049342">
                <a:tc>
                  <a:txBody>
                    <a:bodyPr/>
                    <a:lstStyle/>
                    <a:p>
                      <a:r>
                        <a:rPr lang="en-GB" sz="3200" dirty="0"/>
                        <a:t>                 H</a:t>
                      </a:r>
                      <a:r>
                        <a:rPr lang="en-GB" sz="3200" baseline="-25000" dirty="0"/>
                        <a:t>2</a:t>
                      </a:r>
                      <a:r>
                        <a:rPr lang="en-GB" sz="3200" dirty="0"/>
                        <a:t>O</a:t>
                      </a:r>
                      <a:r>
                        <a:rPr lang="en-GB" sz="3200" baseline="-25000" dirty="0">
                          <a:solidFill>
                            <a:srgbClr val="FF0000"/>
                          </a:solidFill>
                        </a:rPr>
                        <a:t>2</a:t>
                      </a:r>
                    </a:p>
                    <a:p>
                      <a:r>
                        <a:rPr lang="en-GB" sz="3200" dirty="0"/>
                        <a:t>     Hydrogen Peroxide</a:t>
                      </a:r>
                    </a:p>
                  </a:txBody>
                  <a:tcPr>
                    <a:solidFill>
                      <a:srgbClr val="FFCCCC"/>
                    </a:solidFill>
                  </a:tcPr>
                </a:tc>
                <a:tc>
                  <a:txBody>
                    <a:bodyPr/>
                    <a:lstStyle/>
                    <a:p>
                      <a:r>
                        <a:rPr lang="en-GB" sz="3200" dirty="0"/>
                        <a:t>                  H</a:t>
                      </a:r>
                      <a:r>
                        <a:rPr lang="en-GB" sz="3200" baseline="-25000" dirty="0"/>
                        <a:t>2</a:t>
                      </a:r>
                      <a:endParaRPr lang="en-GB" sz="3200" dirty="0"/>
                    </a:p>
                    <a:p>
                      <a:r>
                        <a:rPr lang="en-GB" sz="3200" dirty="0"/>
                        <a:t>            Hydrogen</a:t>
                      </a:r>
                    </a:p>
                  </a:txBody>
                  <a:tcPr>
                    <a:solidFill>
                      <a:srgbClr val="33CCFF"/>
                    </a:solidFill>
                  </a:tcPr>
                </a:tc>
                <a:extLst>
                  <a:ext uri="{0D108BD9-81ED-4DB2-BD59-A6C34878D82A}">
                    <a16:rowId xmlns:a16="http://schemas.microsoft.com/office/drawing/2014/main" val="797103672"/>
                  </a:ext>
                </a:extLst>
              </a:tr>
              <a:tr h="1049342">
                <a:tc>
                  <a:txBody>
                    <a:bodyPr/>
                    <a:lstStyle/>
                    <a:p>
                      <a:r>
                        <a:rPr lang="en-GB" sz="3200" dirty="0"/>
                        <a:t>                NaCl</a:t>
                      </a:r>
                      <a:r>
                        <a:rPr lang="en-GB" sz="3200" dirty="0">
                          <a:solidFill>
                            <a:srgbClr val="FF0000"/>
                          </a:solidFill>
                        </a:rPr>
                        <a:t>O</a:t>
                      </a:r>
                    </a:p>
                    <a:p>
                      <a:r>
                        <a:rPr lang="en-GB" sz="3200" dirty="0"/>
                        <a:t>   Sodium Hypochlorite</a:t>
                      </a:r>
                      <a:endParaRPr lang="en-GB" dirty="0"/>
                    </a:p>
                  </a:txBody>
                  <a:tcPr>
                    <a:solidFill>
                      <a:srgbClr val="FFCCCC"/>
                    </a:solidFill>
                  </a:tcPr>
                </a:tc>
                <a:tc>
                  <a:txBody>
                    <a:bodyPr/>
                    <a:lstStyle/>
                    <a:p>
                      <a:r>
                        <a:rPr lang="en-GB" sz="3200" dirty="0"/>
                        <a:t>                   CO</a:t>
                      </a:r>
                    </a:p>
                    <a:p>
                      <a:r>
                        <a:rPr lang="en-GB" sz="3200" dirty="0"/>
                        <a:t>       Carbon Monoxide</a:t>
                      </a:r>
                    </a:p>
                  </a:txBody>
                  <a:tcPr>
                    <a:solidFill>
                      <a:srgbClr val="33CCFF"/>
                    </a:solidFill>
                  </a:tcPr>
                </a:tc>
                <a:extLst>
                  <a:ext uri="{0D108BD9-81ED-4DB2-BD59-A6C34878D82A}">
                    <a16:rowId xmlns:a16="http://schemas.microsoft.com/office/drawing/2014/main" val="3892428900"/>
                  </a:ext>
                </a:extLst>
              </a:tr>
              <a:tr h="1049342">
                <a:tc>
                  <a:txBody>
                    <a:bodyPr/>
                    <a:lstStyle/>
                    <a:p>
                      <a:r>
                        <a:rPr lang="en-GB" sz="3200" dirty="0"/>
                        <a:t>                H</a:t>
                      </a:r>
                      <a:r>
                        <a:rPr lang="en-GB" sz="3200" baseline="-25000" dirty="0"/>
                        <a:t>2</a:t>
                      </a:r>
                      <a:r>
                        <a:rPr lang="en-GB" sz="3200" dirty="0"/>
                        <a:t>SO</a:t>
                      </a:r>
                      <a:r>
                        <a:rPr lang="en-GB" sz="3200" baseline="-25000" dirty="0">
                          <a:solidFill>
                            <a:srgbClr val="FF0000"/>
                          </a:solidFill>
                        </a:rPr>
                        <a:t>4</a:t>
                      </a:r>
                    </a:p>
                    <a:p>
                      <a:r>
                        <a:rPr lang="en-GB" sz="3200" dirty="0"/>
                        <a:t>          Sulphuric Acid</a:t>
                      </a:r>
                    </a:p>
                  </a:txBody>
                  <a:tcPr>
                    <a:solidFill>
                      <a:srgbClr val="FFCCCC"/>
                    </a:solidFill>
                  </a:tcPr>
                </a:tc>
                <a:tc>
                  <a:txBody>
                    <a:bodyPr/>
                    <a:lstStyle/>
                    <a:p>
                      <a:r>
                        <a:rPr lang="en-GB" sz="3200" dirty="0"/>
                        <a:t>               NaHSO</a:t>
                      </a:r>
                      <a:r>
                        <a:rPr lang="en-GB" sz="3200" baseline="-25000" dirty="0"/>
                        <a:t>4</a:t>
                      </a:r>
                    </a:p>
                    <a:p>
                      <a:r>
                        <a:rPr lang="en-GB" sz="3200" dirty="0"/>
                        <a:t>      Sodium Bisulphate</a:t>
                      </a:r>
                    </a:p>
                  </a:txBody>
                  <a:tcPr>
                    <a:solidFill>
                      <a:srgbClr val="33CCFF"/>
                    </a:solidFill>
                  </a:tcPr>
                </a:tc>
                <a:extLst>
                  <a:ext uri="{0D108BD9-81ED-4DB2-BD59-A6C34878D82A}">
                    <a16:rowId xmlns:a16="http://schemas.microsoft.com/office/drawing/2014/main" val="2708070524"/>
                  </a:ext>
                </a:extLst>
              </a:tr>
              <a:tr h="1049342">
                <a:tc>
                  <a:txBody>
                    <a:bodyPr/>
                    <a:lstStyle/>
                    <a:p>
                      <a:r>
                        <a:rPr lang="en-GB" dirty="0"/>
                        <a:t>                             </a:t>
                      </a:r>
                      <a:r>
                        <a:rPr lang="en-GB" sz="3200" dirty="0"/>
                        <a:t>HNO</a:t>
                      </a:r>
                      <a:r>
                        <a:rPr lang="en-GB" sz="3200" baseline="-25000" dirty="0">
                          <a:solidFill>
                            <a:srgbClr val="FF0000"/>
                          </a:solidFill>
                        </a:rPr>
                        <a:t>3</a:t>
                      </a:r>
                    </a:p>
                    <a:p>
                      <a:r>
                        <a:rPr lang="en-GB" sz="3200" dirty="0"/>
                        <a:t>              Nitric</a:t>
                      </a:r>
                      <a:r>
                        <a:rPr lang="en-GB" sz="3200" baseline="0" dirty="0"/>
                        <a:t> Acid</a:t>
                      </a:r>
                      <a:endParaRPr lang="en-GB" sz="3200" dirty="0"/>
                    </a:p>
                  </a:txBody>
                  <a:tcPr>
                    <a:solidFill>
                      <a:srgbClr val="FFCCCC"/>
                    </a:solidFill>
                  </a:tcPr>
                </a:tc>
                <a:tc>
                  <a:txBody>
                    <a:bodyPr/>
                    <a:lstStyle/>
                    <a:p>
                      <a:r>
                        <a:rPr lang="en-GB" sz="3200" dirty="0"/>
                        <a:t>                   Zn</a:t>
                      </a:r>
                      <a:endParaRPr lang="en-GB" sz="3200" baseline="-25000" dirty="0"/>
                    </a:p>
                    <a:p>
                      <a:r>
                        <a:rPr lang="en-GB" sz="3200" dirty="0"/>
                        <a:t>                  Zinc</a:t>
                      </a:r>
                    </a:p>
                  </a:txBody>
                  <a:tcPr>
                    <a:solidFill>
                      <a:srgbClr val="33CCFF"/>
                    </a:solidFill>
                  </a:tcPr>
                </a:tc>
                <a:extLst>
                  <a:ext uri="{0D108BD9-81ED-4DB2-BD59-A6C34878D82A}">
                    <a16:rowId xmlns:a16="http://schemas.microsoft.com/office/drawing/2014/main" val="186246719"/>
                  </a:ext>
                </a:extLst>
              </a:tr>
            </a:tbl>
          </a:graphicData>
        </a:graphic>
      </p:graphicFrame>
    </p:spTree>
    <p:extLst>
      <p:ext uri="{BB962C8B-B14F-4D97-AF65-F5344CB8AC3E}">
        <p14:creationId xmlns:p14="http://schemas.microsoft.com/office/powerpoint/2010/main" val="33935890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Oval 31"/>
          <p:cNvSpPr/>
          <p:nvPr/>
        </p:nvSpPr>
        <p:spPr>
          <a:xfrm>
            <a:off x="3851920" y="5949280"/>
            <a:ext cx="1440160" cy="288032"/>
          </a:xfrm>
          <a:prstGeom prst="ellipse">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126" name="TextBox 90125"/>
          <p:cNvSpPr txBox="1"/>
          <p:nvPr/>
        </p:nvSpPr>
        <p:spPr>
          <a:xfrm>
            <a:off x="1979712" y="1268760"/>
            <a:ext cx="4760936" cy="4801314"/>
          </a:xfrm>
          <a:prstGeom prst="rect">
            <a:avLst/>
          </a:prstGeom>
          <a:noFill/>
          <a:ln w="15875">
            <a:noFill/>
          </a:ln>
        </p:spPr>
        <p:txBody>
          <a:bodyPr wrap="square" rtlCol="0">
            <a:spAutoFit/>
          </a:bodyPr>
          <a:lstStyle/>
          <a:p>
            <a:endParaRPr lang="en-US" dirty="0"/>
          </a:p>
          <a:p>
            <a:r>
              <a:rPr lang="en-US" dirty="0"/>
              <a:t>	Burette</a:t>
            </a:r>
          </a:p>
          <a:p>
            <a:endParaRPr lang="en-US" dirty="0"/>
          </a:p>
          <a:p>
            <a:endParaRPr lang="en-US" dirty="0"/>
          </a:p>
          <a:p>
            <a:r>
              <a:rPr lang="en-US" dirty="0"/>
              <a:t>Base of known </a:t>
            </a:r>
          </a:p>
          <a:p>
            <a:r>
              <a:rPr lang="en-US" dirty="0"/>
              <a:t>concentration</a:t>
            </a:r>
          </a:p>
          <a:p>
            <a:endParaRPr lang="en-US" dirty="0"/>
          </a:p>
          <a:p>
            <a:endParaRPr lang="en-US" dirty="0"/>
          </a:p>
          <a:p>
            <a:pPr algn="r"/>
            <a:r>
              <a:rPr lang="en-US" dirty="0"/>
              <a:t>Stopcock</a:t>
            </a:r>
          </a:p>
          <a:p>
            <a:endParaRPr lang="en-US" dirty="0"/>
          </a:p>
          <a:p>
            <a:endParaRPr lang="en-US" dirty="0"/>
          </a:p>
          <a:p>
            <a:endParaRPr lang="en-US" dirty="0"/>
          </a:p>
          <a:p>
            <a:endParaRPr lang="en-US" dirty="0"/>
          </a:p>
          <a:p>
            <a:endParaRPr lang="en-US" dirty="0"/>
          </a:p>
          <a:p>
            <a:endParaRPr lang="en-US" dirty="0"/>
          </a:p>
          <a:p>
            <a:r>
              <a:rPr lang="en-US" dirty="0"/>
              <a:t>Acid of unknown</a:t>
            </a:r>
          </a:p>
          <a:p>
            <a:r>
              <a:rPr lang="en-US" dirty="0"/>
              <a:t>concentration</a:t>
            </a:r>
          </a:p>
        </p:txBody>
      </p:sp>
      <p:sp>
        <p:nvSpPr>
          <p:cNvPr id="82" name="Freeform 81"/>
          <p:cNvSpPr/>
          <p:nvPr/>
        </p:nvSpPr>
        <p:spPr>
          <a:xfrm>
            <a:off x="3851920" y="4359042"/>
            <a:ext cx="1440160" cy="1868958"/>
          </a:xfrm>
          <a:custGeom>
            <a:avLst/>
            <a:gdLst>
              <a:gd name="connsiteX0" fmla="*/ 720080 w 1440160"/>
              <a:gd name="connsiteY0" fmla="*/ 0 h 1868958"/>
              <a:gd name="connsiteX1" fmla="*/ 936104 w 1440160"/>
              <a:gd name="connsiteY1" fmla="*/ 54006 h 1868958"/>
              <a:gd name="connsiteX2" fmla="*/ 936104 w 1440160"/>
              <a:gd name="connsiteY2" fmla="*/ 528032 h 1868958"/>
              <a:gd name="connsiteX3" fmla="*/ 1440160 w 1440160"/>
              <a:gd name="connsiteY3" fmla="*/ 1734254 h 1868958"/>
              <a:gd name="connsiteX4" fmla="*/ 1435146 w 1440160"/>
              <a:gd name="connsiteY4" fmla="*/ 1734254 h 1868958"/>
              <a:gd name="connsiteX5" fmla="*/ 1440160 w 1440160"/>
              <a:gd name="connsiteY5" fmla="*/ 1742958 h 1868958"/>
              <a:gd name="connsiteX6" fmla="*/ 720080 w 1440160"/>
              <a:gd name="connsiteY6" fmla="*/ 1868958 h 1868958"/>
              <a:gd name="connsiteX7" fmla="*/ 0 w 1440160"/>
              <a:gd name="connsiteY7" fmla="*/ 1742958 h 1868958"/>
              <a:gd name="connsiteX8" fmla="*/ 5015 w 1440160"/>
              <a:gd name="connsiteY8" fmla="*/ 1734254 h 1868958"/>
              <a:gd name="connsiteX9" fmla="*/ 0 w 1440160"/>
              <a:gd name="connsiteY9" fmla="*/ 1734254 h 1868958"/>
              <a:gd name="connsiteX10" fmla="*/ 504056 w 1440160"/>
              <a:gd name="connsiteY10" fmla="*/ 528032 h 1868958"/>
              <a:gd name="connsiteX11" fmla="*/ 504056 w 1440160"/>
              <a:gd name="connsiteY11" fmla="*/ 54006 h 1868958"/>
              <a:gd name="connsiteX12" fmla="*/ 720080 w 1440160"/>
              <a:gd name="connsiteY12" fmla="*/ 0 h 186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40160" h="1868958">
                <a:moveTo>
                  <a:pt x="720080" y="0"/>
                </a:moveTo>
                <a:cubicBezTo>
                  <a:pt x="839387" y="0"/>
                  <a:pt x="936104" y="24179"/>
                  <a:pt x="936104" y="54006"/>
                </a:cubicBezTo>
                <a:lnTo>
                  <a:pt x="936104" y="528032"/>
                </a:lnTo>
                <a:lnTo>
                  <a:pt x="1440160" y="1734254"/>
                </a:lnTo>
                <a:lnTo>
                  <a:pt x="1435146" y="1734254"/>
                </a:lnTo>
                <a:lnTo>
                  <a:pt x="1440160" y="1742958"/>
                </a:lnTo>
                <a:cubicBezTo>
                  <a:pt x="1440160" y="1812546"/>
                  <a:pt x="1117769" y="1868958"/>
                  <a:pt x="720080" y="1868958"/>
                </a:cubicBezTo>
                <a:cubicBezTo>
                  <a:pt x="322391" y="1868958"/>
                  <a:pt x="0" y="1812546"/>
                  <a:pt x="0" y="1742958"/>
                </a:cubicBezTo>
                <a:lnTo>
                  <a:pt x="5015" y="1734254"/>
                </a:lnTo>
                <a:lnTo>
                  <a:pt x="0" y="1734254"/>
                </a:lnTo>
                <a:lnTo>
                  <a:pt x="504056" y="528032"/>
                </a:lnTo>
                <a:lnTo>
                  <a:pt x="504056" y="54006"/>
                </a:lnTo>
                <a:cubicBezTo>
                  <a:pt x="504056" y="24179"/>
                  <a:pt x="600773" y="0"/>
                  <a:pt x="720080" y="0"/>
                </a:cubicBezTo>
                <a:close/>
              </a:path>
            </a:pathLst>
          </a:custGeom>
          <a:gradFill>
            <a:gsLst>
              <a:gs pos="54000">
                <a:schemeClr val="bg1"/>
              </a:gs>
              <a:gs pos="60000">
                <a:srgbClr val="7030A0">
                  <a:alpha val="81000"/>
                </a:srgbClr>
              </a:gs>
            </a:gsLst>
            <a:lin ang="5400000" scaled="0"/>
          </a:gradFill>
          <a:ln w="19050">
            <a:solidFill>
              <a:srgbClr val="000000"/>
            </a:solidFill>
          </a:ln>
          <a:scene3d>
            <a:camera prst="orthographicFront"/>
            <a:lightRig rig="threePt" dir="t"/>
          </a:scene3d>
          <a:sp3d>
            <a:bevelT w="114300" h="1524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lstStyle/>
          <a:p>
            <a:r>
              <a:rPr lang="en-GB" dirty="0"/>
              <a:t>Titration Apparatus and Procedure</a:t>
            </a:r>
          </a:p>
        </p:txBody>
      </p:sp>
      <p:sp>
        <p:nvSpPr>
          <p:cNvPr id="10" name="Oval 9"/>
          <p:cNvSpPr/>
          <p:nvPr/>
        </p:nvSpPr>
        <p:spPr>
          <a:xfrm>
            <a:off x="4122000" y="5373216"/>
            <a:ext cx="900000" cy="144016"/>
          </a:xfrm>
          <a:prstGeom prst="ellipse">
            <a:avLst/>
          </a:prstGeom>
          <a:solidFill>
            <a:srgbClr val="9572A7"/>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17"/>
          <p:cNvSpPr/>
          <p:nvPr/>
        </p:nvSpPr>
        <p:spPr>
          <a:xfrm>
            <a:off x="4392000" y="1412776"/>
            <a:ext cx="360040" cy="2740195"/>
          </a:xfrm>
          <a:custGeom>
            <a:avLst/>
            <a:gdLst>
              <a:gd name="connsiteX0" fmla="*/ 0 w 360040"/>
              <a:gd name="connsiteY0" fmla="*/ 0 h 2740195"/>
              <a:gd name="connsiteX1" fmla="*/ 360040 w 360040"/>
              <a:gd name="connsiteY1" fmla="*/ 0 h 2740195"/>
              <a:gd name="connsiteX2" fmla="*/ 360040 w 360040"/>
              <a:gd name="connsiteY2" fmla="*/ 1800200 h 2740195"/>
              <a:gd name="connsiteX3" fmla="*/ 270000 w 360040"/>
              <a:gd name="connsiteY3" fmla="*/ 2078541 h 2740195"/>
              <a:gd name="connsiteX4" fmla="*/ 270000 w 360040"/>
              <a:gd name="connsiteY4" fmla="*/ 2740195 h 2740195"/>
              <a:gd name="connsiteX5" fmla="*/ 90000 w 360040"/>
              <a:gd name="connsiteY5" fmla="*/ 2571104 h 2740195"/>
              <a:gd name="connsiteX6" fmla="*/ 90000 w 360040"/>
              <a:gd name="connsiteY6" fmla="*/ 2078417 h 2740195"/>
              <a:gd name="connsiteX7" fmla="*/ 0 w 360040"/>
              <a:gd name="connsiteY7" fmla="*/ 1800200 h 2740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0040" h="2740195">
                <a:moveTo>
                  <a:pt x="0" y="0"/>
                </a:moveTo>
                <a:lnTo>
                  <a:pt x="360040" y="0"/>
                </a:lnTo>
                <a:lnTo>
                  <a:pt x="360040" y="1800200"/>
                </a:lnTo>
                <a:lnTo>
                  <a:pt x="270000" y="2078541"/>
                </a:lnTo>
                <a:lnTo>
                  <a:pt x="270000" y="2740195"/>
                </a:lnTo>
                <a:lnTo>
                  <a:pt x="90000" y="2571104"/>
                </a:lnTo>
                <a:lnTo>
                  <a:pt x="90000" y="2078417"/>
                </a:lnTo>
                <a:lnTo>
                  <a:pt x="0" y="1800200"/>
                </a:lnTo>
                <a:close/>
              </a:path>
            </a:pathLst>
          </a:custGeom>
          <a:gradFill>
            <a:gsLst>
              <a:gs pos="34000">
                <a:schemeClr val="bg1">
                  <a:alpha val="0"/>
                </a:schemeClr>
              </a:gs>
              <a:gs pos="35000">
                <a:srgbClr val="00B0F0"/>
              </a:gs>
            </a:gsLst>
            <a:lin ang="5400000" scaled="0"/>
          </a:gradFill>
          <a:ln>
            <a:solidFill>
              <a:srgbClr val="00000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Freeform 87"/>
          <p:cNvSpPr/>
          <p:nvPr/>
        </p:nvSpPr>
        <p:spPr>
          <a:xfrm>
            <a:off x="4185044" y="3573016"/>
            <a:ext cx="819003" cy="327257"/>
          </a:xfrm>
          <a:custGeom>
            <a:avLst/>
            <a:gdLst>
              <a:gd name="connsiteX0" fmla="*/ 744831 w 819003"/>
              <a:gd name="connsiteY0" fmla="*/ 0 h 327257"/>
              <a:gd name="connsiteX1" fmla="*/ 785081 w 819003"/>
              <a:gd name="connsiteY1" fmla="*/ 0 h 327257"/>
              <a:gd name="connsiteX2" fmla="*/ 818956 w 819003"/>
              <a:gd name="connsiteY2" fmla="*/ 33875 h 327257"/>
              <a:gd name="connsiteX3" fmla="*/ 818956 w 819003"/>
              <a:gd name="connsiteY3" fmla="*/ 157228 h 327257"/>
              <a:gd name="connsiteX4" fmla="*/ 819003 w 819003"/>
              <a:gd name="connsiteY4" fmla="*/ 157463 h 327257"/>
              <a:gd name="connsiteX5" fmla="*/ 819003 w 819003"/>
              <a:gd name="connsiteY5" fmla="*/ 157463 h 327257"/>
              <a:gd name="connsiteX6" fmla="*/ 819003 w 819003"/>
              <a:gd name="connsiteY6" fmla="*/ 157464 h 327257"/>
              <a:gd name="connsiteX7" fmla="*/ 818956 w 819003"/>
              <a:gd name="connsiteY7" fmla="*/ 157698 h 327257"/>
              <a:gd name="connsiteX8" fmla="*/ 818956 w 819003"/>
              <a:gd name="connsiteY8" fmla="*/ 293382 h 327257"/>
              <a:gd name="connsiteX9" fmla="*/ 785081 w 819003"/>
              <a:gd name="connsiteY9" fmla="*/ 327257 h 327257"/>
              <a:gd name="connsiteX10" fmla="*/ 744831 w 819003"/>
              <a:gd name="connsiteY10" fmla="*/ 327257 h 327257"/>
              <a:gd name="connsiteX11" fmla="*/ 710956 w 819003"/>
              <a:gd name="connsiteY11" fmla="*/ 293382 h 327257"/>
              <a:gd name="connsiteX12" fmla="*/ 710956 w 819003"/>
              <a:gd name="connsiteY12" fmla="*/ 216028 h 327257"/>
              <a:gd name="connsiteX13" fmla="*/ 28067 w 819003"/>
              <a:gd name="connsiteY13" fmla="*/ 216027 h 327257"/>
              <a:gd name="connsiteX14" fmla="*/ 0 w 819003"/>
              <a:gd name="connsiteY14" fmla="*/ 157463 h 327257"/>
              <a:gd name="connsiteX15" fmla="*/ 28067 w 819003"/>
              <a:gd name="connsiteY15" fmla="*/ 98899 h 327257"/>
              <a:gd name="connsiteX16" fmla="*/ 710956 w 819003"/>
              <a:gd name="connsiteY16" fmla="*/ 98900 h 327257"/>
              <a:gd name="connsiteX17" fmla="*/ 710956 w 819003"/>
              <a:gd name="connsiteY17" fmla="*/ 33875 h 327257"/>
              <a:gd name="connsiteX18" fmla="*/ 744831 w 819003"/>
              <a:gd name="connsiteY18" fmla="*/ 0 h 327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9003" h="327257">
                <a:moveTo>
                  <a:pt x="744831" y="0"/>
                </a:moveTo>
                <a:lnTo>
                  <a:pt x="785081" y="0"/>
                </a:lnTo>
                <a:cubicBezTo>
                  <a:pt x="803790" y="0"/>
                  <a:pt x="818956" y="15166"/>
                  <a:pt x="818956" y="33875"/>
                </a:cubicBezTo>
                <a:lnTo>
                  <a:pt x="818956" y="157228"/>
                </a:lnTo>
                <a:lnTo>
                  <a:pt x="819003" y="157463"/>
                </a:lnTo>
                <a:lnTo>
                  <a:pt x="819003" y="157463"/>
                </a:lnTo>
                <a:lnTo>
                  <a:pt x="819003" y="157464"/>
                </a:lnTo>
                <a:lnTo>
                  <a:pt x="818956" y="157698"/>
                </a:lnTo>
                <a:lnTo>
                  <a:pt x="818956" y="293382"/>
                </a:lnTo>
                <a:cubicBezTo>
                  <a:pt x="818956" y="312091"/>
                  <a:pt x="803790" y="327257"/>
                  <a:pt x="785081" y="327257"/>
                </a:cubicBezTo>
                <a:lnTo>
                  <a:pt x="744831" y="327257"/>
                </a:lnTo>
                <a:cubicBezTo>
                  <a:pt x="726122" y="327257"/>
                  <a:pt x="710956" y="312091"/>
                  <a:pt x="710956" y="293382"/>
                </a:cubicBezTo>
                <a:lnTo>
                  <a:pt x="710956" y="216028"/>
                </a:lnTo>
                <a:lnTo>
                  <a:pt x="28067" y="216027"/>
                </a:lnTo>
                <a:cubicBezTo>
                  <a:pt x="12566" y="216027"/>
                  <a:pt x="0" y="189807"/>
                  <a:pt x="0" y="157463"/>
                </a:cubicBezTo>
                <a:cubicBezTo>
                  <a:pt x="0" y="125119"/>
                  <a:pt x="12566" y="98899"/>
                  <a:pt x="28067" y="98899"/>
                </a:cubicBezTo>
                <a:lnTo>
                  <a:pt x="710956" y="98900"/>
                </a:lnTo>
                <a:lnTo>
                  <a:pt x="710956" y="33875"/>
                </a:lnTo>
                <a:cubicBezTo>
                  <a:pt x="710956" y="15166"/>
                  <a:pt x="726122" y="0"/>
                  <a:pt x="744831" y="0"/>
                </a:cubicBezTo>
                <a:close/>
              </a:path>
            </a:pathLst>
          </a:custGeom>
          <a:solidFill>
            <a:srgbClr val="4E8F00"/>
          </a:solidFill>
          <a:ln>
            <a:solidFill>
              <a:srgbClr val="00000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p:cNvCxnSpPr/>
          <p:nvPr/>
        </p:nvCxnSpPr>
        <p:spPr>
          <a:xfrm flipH="1">
            <a:off x="4572000" y="1592796"/>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flipH="1">
            <a:off x="4571999" y="1808820"/>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a:off x="4572000" y="2024844"/>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a:off x="4571999" y="2240868"/>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flipH="1">
            <a:off x="4572000" y="2459003"/>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flipH="1">
            <a:off x="4571999" y="2675027"/>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flipH="1">
            <a:off x="4572000" y="2891051"/>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H="1">
            <a:off x="4571999" y="3107075"/>
            <a:ext cx="180040" cy="0"/>
          </a:xfrm>
          <a:prstGeom prst="line">
            <a:avLst/>
          </a:prstGeom>
          <a:ln w="190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90129" name="Straight Arrow Connector 90128"/>
          <p:cNvCxnSpPr/>
          <p:nvPr/>
        </p:nvCxnSpPr>
        <p:spPr>
          <a:xfrm>
            <a:off x="3492000" y="2628000"/>
            <a:ext cx="1080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p:cNvCxnSpPr/>
          <p:nvPr/>
        </p:nvCxnSpPr>
        <p:spPr>
          <a:xfrm>
            <a:off x="3564000" y="1746000"/>
            <a:ext cx="79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p:nvPr/>
        </p:nvCxnSpPr>
        <p:spPr>
          <a:xfrm flipH="1">
            <a:off x="5040000" y="3661971"/>
            <a:ext cx="684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a:off x="3723284" y="5718211"/>
            <a:ext cx="648072" cy="0"/>
          </a:xfrm>
          <a:prstGeom prst="straightConnector1">
            <a:avLst/>
          </a:prstGeom>
          <a:ln>
            <a:tailEnd type="triangle"/>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90134" name="Straight Connector 90133"/>
          <p:cNvCxnSpPr/>
          <p:nvPr/>
        </p:nvCxnSpPr>
        <p:spPr>
          <a:xfrm flipV="1">
            <a:off x="3851920" y="4869160"/>
            <a:ext cx="504055" cy="1232840"/>
          </a:xfrm>
          <a:prstGeom prst="line">
            <a:avLst/>
          </a:prstGeom>
          <a:ln w="15875">
            <a:solidFill>
              <a:srgbClr val="000000"/>
            </a:solidFill>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H="1" flipV="1">
            <a:off x="4788024" y="4869160"/>
            <a:ext cx="504056" cy="1232840"/>
          </a:xfrm>
          <a:prstGeom prst="line">
            <a:avLst/>
          </a:prstGeom>
          <a:ln w="15875">
            <a:solidFill>
              <a:srgbClr val="000000"/>
            </a:solidFill>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86" name="Can 85"/>
          <p:cNvSpPr/>
          <p:nvPr/>
        </p:nvSpPr>
        <p:spPr>
          <a:xfrm>
            <a:off x="4355976" y="4359042"/>
            <a:ext cx="432048" cy="582126"/>
          </a:xfrm>
          <a:prstGeom prst="can">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Can 86"/>
          <p:cNvSpPr/>
          <p:nvPr/>
        </p:nvSpPr>
        <p:spPr>
          <a:xfrm rot="10800000">
            <a:off x="4355976" y="4359041"/>
            <a:ext cx="432048" cy="582126"/>
          </a:xfrm>
          <a:prstGeom prst="can">
            <a:avLst/>
          </a:prstGeom>
          <a:no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88"/>
          <p:cNvSpPr/>
          <p:nvPr/>
        </p:nvSpPr>
        <p:spPr>
          <a:xfrm>
            <a:off x="3862485" y="5850000"/>
            <a:ext cx="1429595" cy="294720"/>
          </a:xfrm>
          <a:prstGeom prst="rect">
            <a:avLst/>
          </a:prstGeom>
          <a:noFill/>
        </p:spPr>
        <p:txBody>
          <a:bodyPr wrap="none" lIns="91440" tIns="45720" rIns="91440" bIns="45720">
            <a:prstTxWarp prst="textArchDown">
              <a:avLst/>
            </a:prstTxWarp>
            <a:spAutoFit/>
          </a:bodyPr>
          <a:lstStyle/>
          <a:p>
            <a:pPr algn="ctr"/>
            <a:r>
              <a:rPr lang="en-US" sz="1000" b="1" cap="none" spc="0" dirty="0">
                <a:ln w="3175">
                  <a:solidFill>
                    <a:schemeClr val="tx1"/>
                  </a:solidFill>
                  <a:prstDash val="solid"/>
                </a:ln>
                <a:noFill/>
              </a:rPr>
              <a:t>P r o j e c t        m e t a l</a:t>
            </a:r>
          </a:p>
        </p:txBody>
      </p:sp>
    </p:spTree>
    <p:extLst>
      <p:ext uri="{BB962C8B-B14F-4D97-AF65-F5344CB8AC3E}">
        <p14:creationId xmlns:p14="http://schemas.microsoft.com/office/powerpoint/2010/main" val="6714537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Concentrations</a:t>
            </a:r>
          </a:p>
        </p:txBody>
      </p:sp>
      <p:sp>
        <p:nvSpPr>
          <p:cNvPr id="3" name="Content Placeholder 2"/>
          <p:cNvSpPr>
            <a:spLocks noGrp="1"/>
          </p:cNvSpPr>
          <p:nvPr>
            <p:ph idx="1"/>
          </p:nvPr>
        </p:nvSpPr>
        <p:spPr>
          <a:xfrm>
            <a:off x="395536" y="1340768"/>
            <a:ext cx="8424936" cy="1296144"/>
          </a:xfrm>
          <a:solidFill>
            <a:srgbClr val="66CCFF"/>
          </a:solidFill>
        </p:spPr>
        <p:txBody>
          <a:bodyPr>
            <a:noAutofit/>
          </a:bodyPr>
          <a:lstStyle/>
          <a:p>
            <a:pPr>
              <a:buNone/>
            </a:pPr>
            <a:r>
              <a:rPr lang="en-GB" sz="3600" dirty="0"/>
              <a:t>    </a:t>
            </a:r>
            <a:r>
              <a:rPr lang="en-GB" sz="3600" b="1" dirty="0">
                <a:latin typeface="+mn-lt"/>
              </a:rPr>
              <a:t>Concentrations of solutions may be   </a:t>
            </a:r>
          </a:p>
          <a:p>
            <a:pPr>
              <a:buNone/>
            </a:pPr>
            <a:r>
              <a:rPr lang="en-GB" sz="3600" b="1" dirty="0">
                <a:latin typeface="+mn-lt"/>
              </a:rPr>
              <a:t>        expressed in a number of ways</a:t>
            </a:r>
          </a:p>
          <a:p>
            <a:pPr marL="0" indent="0">
              <a:buNone/>
            </a:pPr>
            <a:r>
              <a:rPr lang="en-GB" sz="3600" b="1" dirty="0">
                <a:latin typeface="+mn-lt"/>
              </a:rPr>
              <a:t> </a:t>
            </a:r>
          </a:p>
        </p:txBody>
      </p:sp>
      <p:sp>
        <p:nvSpPr>
          <p:cNvPr id="4" name="TextBox 3"/>
          <p:cNvSpPr txBox="1"/>
          <p:nvPr/>
        </p:nvSpPr>
        <p:spPr>
          <a:xfrm>
            <a:off x="395536" y="3130645"/>
            <a:ext cx="8424936" cy="2964914"/>
          </a:xfrm>
          <a:prstGeom prst="rect">
            <a:avLst/>
          </a:prstGeom>
          <a:solidFill>
            <a:srgbClr val="FFCCCC"/>
          </a:solidFill>
        </p:spPr>
        <p:txBody>
          <a:bodyPr wrap="square" rtlCol="0">
            <a:spAutoFit/>
          </a:bodyPr>
          <a:lstStyle/>
          <a:p>
            <a:r>
              <a:rPr lang="en-GB" sz="2800" b="1" dirty="0"/>
              <a:t>Percentage Composition  E.g. 20%  H</a:t>
            </a:r>
            <a:r>
              <a:rPr lang="en-GB" sz="2800" b="1" baseline="-25000" dirty="0"/>
              <a:t>2</a:t>
            </a:r>
            <a:r>
              <a:rPr lang="en-GB" sz="2800" b="1" dirty="0"/>
              <a:t>SO4 (vv,wv,ww)</a:t>
            </a:r>
          </a:p>
          <a:p>
            <a:endParaRPr lang="en-GB" sz="2800" b="1" baseline="-25000" dirty="0"/>
          </a:p>
          <a:p>
            <a:r>
              <a:rPr lang="en-GB" sz="2800" b="1" dirty="0"/>
              <a:t>Grams per Litre E.g. 80 grams/Litre NaOH.</a:t>
            </a:r>
          </a:p>
          <a:p>
            <a:endParaRPr lang="en-GB" sz="2800" b="1" dirty="0"/>
          </a:p>
          <a:p>
            <a:r>
              <a:rPr lang="en-GB" sz="2800" b="1" dirty="0"/>
              <a:t>Parts per Million (PPM) or (mg/litre)</a:t>
            </a:r>
          </a:p>
          <a:p>
            <a:endParaRPr lang="en-GB" sz="2800" b="1" dirty="0"/>
          </a:p>
          <a:p>
            <a:r>
              <a:rPr lang="en-GB" sz="2800" b="1" dirty="0"/>
              <a:t>Molarity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Mole (Definition)</a:t>
            </a:r>
            <a:endParaRPr lang="en-US" dirty="0"/>
          </a:p>
        </p:txBody>
      </p:sp>
      <p:sp>
        <p:nvSpPr>
          <p:cNvPr id="4" name="Content Placeholder 3"/>
          <p:cNvSpPr>
            <a:spLocks noGrp="1"/>
          </p:cNvSpPr>
          <p:nvPr>
            <p:ph idx="1"/>
          </p:nvPr>
        </p:nvSpPr>
        <p:spPr>
          <a:xfrm>
            <a:off x="399762" y="3140968"/>
            <a:ext cx="8424936" cy="3456384"/>
          </a:xfrm>
          <a:solidFill>
            <a:srgbClr val="FFCCCC"/>
          </a:solidFill>
        </p:spPr>
        <p:txBody>
          <a:bodyPr>
            <a:noAutofit/>
          </a:bodyPr>
          <a:lstStyle/>
          <a:p>
            <a:pPr marL="0" indent="0">
              <a:buNone/>
            </a:pPr>
            <a:endParaRPr lang="en-GB" b="1" dirty="0"/>
          </a:p>
          <a:p>
            <a:pPr marL="0" indent="0">
              <a:buNone/>
            </a:pPr>
            <a:r>
              <a:rPr lang="en-GB" b="1" dirty="0"/>
              <a:t> </a:t>
            </a:r>
            <a:r>
              <a:rPr lang="en-GB" sz="3200" b="1" dirty="0">
                <a:latin typeface="+mn-lt"/>
              </a:rPr>
              <a:t>A  </a:t>
            </a:r>
            <a:r>
              <a:rPr lang="en-GB" sz="3200" b="1" dirty="0">
                <a:solidFill>
                  <a:srgbClr val="0070C0"/>
                </a:solidFill>
                <a:latin typeface="+mn-lt"/>
              </a:rPr>
              <a:t>Mole</a:t>
            </a:r>
            <a:r>
              <a:rPr lang="en-GB" sz="3200" b="1" dirty="0">
                <a:latin typeface="+mn-lt"/>
              </a:rPr>
              <a:t> (6.20 X 10</a:t>
            </a:r>
            <a:r>
              <a:rPr lang="en-GB" sz="3200" b="1" baseline="30000" dirty="0">
                <a:latin typeface="+mn-lt"/>
              </a:rPr>
              <a:t>23</a:t>
            </a:r>
            <a:r>
              <a:rPr lang="en-GB" sz="3200" b="1" dirty="0">
                <a:latin typeface="+mn-lt"/>
              </a:rPr>
              <a:t> </a:t>
            </a:r>
            <a:r>
              <a:rPr lang="en-GB" sz="3600" b="1" dirty="0">
                <a:latin typeface="+mn-lt"/>
              </a:rPr>
              <a:t>atoms</a:t>
            </a:r>
            <a:r>
              <a:rPr lang="en-GB" sz="3200" b="1" dirty="0">
                <a:latin typeface="+mn-lt"/>
              </a:rPr>
              <a:t>) of any substance will equal the “total atomic weight” of that substance expressed in grams.</a:t>
            </a:r>
          </a:p>
          <a:p>
            <a:pPr marL="0" indent="0">
              <a:buNone/>
            </a:pPr>
            <a:r>
              <a:rPr lang="en-GB" sz="3200" b="1" dirty="0">
                <a:latin typeface="+mn-lt"/>
              </a:rPr>
              <a:t>       E.g. 1  mole of Carbon = </a:t>
            </a:r>
            <a:r>
              <a:rPr lang="en-GB" sz="3200" b="1" dirty="0">
                <a:solidFill>
                  <a:srgbClr val="FF0000"/>
                </a:solidFill>
                <a:latin typeface="+mn-lt"/>
              </a:rPr>
              <a:t>12.0</a:t>
            </a:r>
            <a:r>
              <a:rPr lang="en-GB" sz="3200" b="1" dirty="0">
                <a:latin typeface="+mn-lt"/>
              </a:rPr>
              <a:t> grams.</a:t>
            </a:r>
          </a:p>
          <a:p>
            <a:pPr>
              <a:buNone/>
            </a:pPr>
            <a:r>
              <a:rPr lang="en-GB" sz="3200" b="1" dirty="0">
                <a:latin typeface="+mn-lt"/>
              </a:rPr>
              <a:t>               1 mole of H</a:t>
            </a:r>
            <a:r>
              <a:rPr lang="en-GB" sz="3200" b="1" baseline="-25000" dirty="0">
                <a:latin typeface="+mn-lt"/>
              </a:rPr>
              <a:t>2</a:t>
            </a:r>
            <a:r>
              <a:rPr lang="en-GB" sz="3200" b="1" dirty="0">
                <a:latin typeface="+mn-lt"/>
              </a:rPr>
              <a:t>0 = 1 + 1 + 16 = </a:t>
            </a:r>
            <a:r>
              <a:rPr lang="en-GB" sz="3200" b="1" dirty="0">
                <a:solidFill>
                  <a:srgbClr val="FF0000"/>
                </a:solidFill>
                <a:latin typeface="+mn-lt"/>
              </a:rPr>
              <a:t>18</a:t>
            </a:r>
            <a:r>
              <a:rPr lang="en-GB" sz="3200" b="1" dirty="0">
                <a:latin typeface="+mn-lt"/>
              </a:rPr>
              <a:t> grams.</a:t>
            </a:r>
          </a:p>
        </p:txBody>
      </p:sp>
      <p:sp>
        <p:nvSpPr>
          <p:cNvPr id="3" name="TextBox 2"/>
          <p:cNvSpPr txBox="1"/>
          <p:nvPr/>
        </p:nvSpPr>
        <p:spPr>
          <a:xfrm>
            <a:off x="399762" y="1340768"/>
            <a:ext cx="8424936" cy="1569660"/>
          </a:xfrm>
          <a:prstGeom prst="rect">
            <a:avLst/>
          </a:prstGeom>
          <a:solidFill>
            <a:srgbClr val="33CCFF"/>
          </a:solidFill>
        </p:spPr>
        <p:txBody>
          <a:bodyPr wrap="square" rtlCol="0">
            <a:spAutoFit/>
          </a:bodyPr>
          <a:lstStyle/>
          <a:p>
            <a:r>
              <a:rPr lang="en-GB" sz="3200" b="1" dirty="0"/>
              <a:t>The </a:t>
            </a:r>
            <a:r>
              <a:rPr lang="en-GB" sz="3200" b="1" dirty="0">
                <a:solidFill>
                  <a:srgbClr val="FF0000"/>
                </a:solidFill>
              </a:rPr>
              <a:t>Mole</a:t>
            </a:r>
            <a:r>
              <a:rPr lang="en-GB" sz="3200" b="1" dirty="0"/>
              <a:t> is the amount of atoms present in 12.0 grams of Carbon 12 which = </a:t>
            </a:r>
            <a:r>
              <a:rPr lang="en-GB" sz="3200" b="1" dirty="0">
                <a:solidFill>
                  <a:srgbClr val="FF0000"/>
                </a:solidFill>
              </a:rPr>
              <a:t>6.02 X 10</a:t>
            </a:r>
            <a:r>
              <a:rPr lang="en-GB" sz="3200" b="1" baseline="30000" dirty="0">
                <a:solidFill>
                  <a:srgbClr val="FF0000"/>
                </a:solidFill>
              </a:rPr>
              <a:t>23</a:t>
            </a:r>
            <a:r>
              <a:rPr lang="en-GB" sz="3200" b="1" dirty="0">
                <a:solidFill>
                  <a:srgbClr val="FF0000"/>
                </a:solidFill>
              </a:rPr>
              <a:t> </a:t>
            </a:r>
            <a:r>
              <a:rPr lang="en-GB" sz="3200" b="1" dirty="0"/>
              <a:t>atoms. This is also known as Avogadro’s Number</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Mole (illustrated)</a:t>
            </a:r>
          </a:p>
        </p:txBody>
      </p:sp>
      <p:sp>
        <p:nvSpPr>
          <p:cNvPr id="3" name="Oval 2"/>
          <p:cNvSpPr/>
          <p:nvPr/>
        </p:nvSpPr>
        <p:spPr>
          <a:xfrm>
            <a:off x="3354597" y="2454265"/>
            <a:ext cx="1080000" cy="1080000"/>
          </a:xfrm>
          <a:prstGeom prst="ellipse">
            <a:avLst/>
          </a:prstGeom>
          <a:solidFill>
            <a:srgbClr val="33CC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a:off x="828765" y="2351823"/>
            <a:ext cx="1080000" cy="1080000"/>
          </a:xfrm>
          <a:prstGeom prst="ellipse">
            <a:avLst/>
          </a:prstGeom>
          <a:solidFill>
            <a:srgbClr val="00B05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3311452" y="2166265"/>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4146597" y="2603823"/>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318597" y="3143823"/>
            <a:ext cx="576000" cy="576000"/>
          </a:xfrm>
          <a:prstGeom prst="ellipse">
            <a:avLst/>
          </a:prstGeom>
          <a:solidFill>
            <a:srgbClr val="7030A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6853468" y="1811822"/>
            <a:ext cx="1080000" cy="1080000"/>
          </a:xfrm>
          <a:prstGeom prst="ellipse">
            <a:avLst/>
          </a:prstGeom>
          <a:solidFill>
            <a:srgbClr val="FFFF0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7387301" y="2533243"/>
            <a:ext cx="828000" cy="828000"/>
          </a:xfrm>
          <a:prstGeom prst="ellipse">
            <a:avLst/>
          </a:prstGeom>
          <a:solidFill>
            <a:srgbClr val="FF0000"/>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6227890" y="2425243"/>
            <a:ext cx="1296000" cy="1296000"/>
          </a:xfrm>
          <a:prstGeom prst="ellipse">
            <a:avLst/>
          </a:prstGeom>
          <a:solidFill>
            <a:srgbClr val="FF660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p:cNvSpPr txBox="1"/>
          <p:nvPr/>
        </p:nvSpPr>
        <p:spPr>
          <a:xfrm flipH="1">
            <a:off x="1137465" y="2559048"/>
            <a:ext cx="426028" cy="584775"/>
          </a:xfrm>
          <a:prstGeom prst="rect">
            <a:avLst/>
          </a:prstGeom>
          <a:noFill/>
        </p:spPr>
        <p:txBody>
          <a:bodyPr wrap="square" rtlCol="0">
            <a:spAutoFit/>
          </a:bodyPr>
          <a:lstStyle/>
          <a:p>
            <a:r>
              <a:rPr lang="en-GB" sz="3200" b="1" dirty="0">
                <a:solidFill>
                  <a:srgbClr val="FF0000"/>
                </a:solidFill>
              </a:rPr>
              <a:t>C</a:t>
            </a:r>
          </a:p>
        </p:txBody>
      </p:sp>
      <p:sp>
        <p:nvSpPr>
          <p:cNvPr id="13" name="TextBox 12"/>
          <p:cNvSpPr txBox="1"/>
          <p:nvPr/>
        </p:nvSpPr>
        <p:spPr>
          <a:xfrm flipH="1">
            <a:off x="3378389" y="2132856"/>
            <a:ext cx="426028" cy="584775"/>
          </a:xfrm>
          <a:prstGeom prst="rect">
            <a:avLst/>
          </a:prstGeom>
          <a:noFill/>
        </p:spPr>
        <p:txBody>
          <a:bodyPr wrap="square" rtlCol="0">
            <a:spAutoFit/>
          </a:bodyPr>
          <a:lstStyle/>
          <a:p>
            <a:r>
              <a:rPr lang="en-GB" sz="3200" b="1" dirty="0">
                <a:solidFill>
                  <a:srgbClr val="FFFF00"/>
                </a:solidFill>
              </a:rPr>
              <a:t>H</a:t>
            </a:r>
          </a:p>
        </p:txBody>
      </p:sp>
      <p:sp>
        <p:nvSpPr>
          <p:cNvPr id="14" name="TextBox 13"/>
          <p:cNvSpPr txBox="1"/>
          <p:nvPr/>
        </p:nvSpPr>
        <p:spPr>
          <a:xfrm flipH="1">
            <a:off x="3393583" y="3143823"/>
            <a:ext cx="426028" cy="584775"/>
          </a:xfrm>
          <a:prstGeom prst="rect">
            <a:avLst/>
          </a:prstGeom>
          <a:noFill/>
        </p:spPr>
        <p:txBody>
          <a:bodyPr wrap="square" rtlCol="0">
            <a:spAutoFit/>
          </a:bodyPr>
          <a:lstStyle/>
          <a:p>
            <a:r>
              <a:rPr lang="en-GB" sz="3200" b="1" dirty="0">
                <a:solidFill>
                  <a:srgbClr val="FFFF00"/>
                </a:solidFill>
              </a:rPr>
              <a:t>H</a:t>
            </a:r>
          </a:p>
        </p:txBody>
      </p:sp>
      <p:sp>
        <p:nvSpPr>
          <p:cNvPr id="15" name="TextBox 14"/>
          <p:cNvSpPr txBox="1"/>
          <p:nvPr/>
        </p:nvSpPr>
        <p:spPr>
          <a:xfrm flipH="1">
            <a:off x="4249418" y="2584287"/>
            <a:ext cx="426028" cy="584775"/>
          </a:xfrm>
          <a:prstGeom prst="rect">
            <a:avLst/>
          </a:prstGeom>
          <a:noFill/>
        </p:spPr>
        <p:txBody>
          <a:bodyPr wrap="square" rtlCol="0">
            <a:spAutoFit/>
          </a:bodyPr>
          <a:lstStyle/>
          <a:p>
            <a:r>
              <a:rPr lang="en-GB" sz="3200" b="1" dirty="0">
                <a:solidFill>
                  <a:srgbClr val="FFFF00"/>
                </a:solidFill>
              </a:rPr>
              <a:t>H</a:t>
            </a:r>
          </a:p>
        </p:txBody>
      </p:sp>
      <p:sp>
        <p:nvSpPr>
          <p:cNvPr id="16" name="TextBox 15"/>
          <p:cNvSpPr txBox="1"/>
          <p:nvPr/>
        </p:nvSpPr>
        <p:spPr>
          <a:xfrm flipH="1">
            <a:off x="3669364" y="2698095"/>
            <a:ext cx="426028" cy="584775"/>
          </a:xfrm>
          <a:prstGeom prst="rect">
            <a:avLst/>
          </a:prstGeom>
          <a:noFill/>
        </p:spPr>
        <p:txBody>
          <a:bodyPr wrap="square" rtlCol="0">
            <a:spAutoFit/>
          </a:bodyPr>
          <a:lstStyle/>
          <a:p>
            <a:r>
              <a:rPr lang="en-GB" sz="3200" b="1" dirty="0"/>
              <a:t>N</a:t>
            </a:r>
          </a:p>
        </p:txBody>
      </p:sp>
      <p:sp>
        <p:nvSpPr>
          <p:cNvPr id="17" name="TextBox 16"/>
          <p:cNvSpPr txBox="1"/>
          <p:nvPr/>
        </p:nvSpPr>
        <p:spPr>
          <a:xfrm flipH="1">
            <a:off x="6547138" y="2742264"/>
            <a:ext cx="835700" cy="584775"/>
          </a:xfrm>
          <a:prstGeom prst="rect">
            <a:avLst/>
          </a:prstGeom>
          <a:noFill/>
        </p:spPr>
        <p:txBody>
          <a:bodyPr wrap="square" rtlCol="0">
            <a:spAutoFit/>
          </a:bodyPr>
          <a:lstStyle/>
          <a:p>
            <a:r>
              <a:rPr lang="en-GB" sz="3200" b="1" dirty="0"/>
              <a:t>Na</a:t>
            </a:r>
          </a:p>
        </p:txBody>
      </p:sp>
      <p:sp>
        <p:nvSpPr>
          <p:cNvPr id="18" name="TextBox 17"/>
          <p:cNvSpPr txBox="1"/>
          <p:nvPr/>
        </p:nvSpPr>
        <p:spPr>
          <a:xfrm flipH="1">
            <a:off x="7097768" y="1998978"/>
            <a:ext cx="835700" cy="584775"/>
          </a:xfrm>
          <a:prstGeom prst="rect">
            <a:avLst/>
          </a:prstGeom>
          <a:noFill/>
        </p:spPr>
        <p:txBody>
          <a:bodyPr wrap="square" rtlCol="0">
            <a:spAutoFit/>
          </a:bodyPr>
          <a:lstStyle/>
          <a:p>
            <a:r>
              <a:rPr lang="en-GB" sz="3200" b="1" dirty="0"/>
              <a:t>Cl</a:t>
            </a:r>
          </a:p>
        </p:txBody>
      </p:sp>
      <p:sp>
        <p:nvSpPr>
          <p:cNvPr id="19" name="TextBox 18"/>
          <p:cNvSpPr txBox="1"/>
          <p:nvPr/>
        </p:nvSpPr>
        <p:spPr>
          <a:xfrm flipH="1">
            <a:off x="7590566" y="2664081"/>
            <a:ext cx="835700" cy="584775"/>
          </a:xfrm>
          <a:prstGeom prst="rect">
            <a:avLst/>
          </a:prstGeom>
          <a:noFill/>
        </p:spPr>
        <p:txBody>
          <a:bodyPr wrap="square" rtlCol="0">
            <a:spAutoFit/>
          </a:bodyPr>
          <a:lstStyle/>
          <a:p>
            <a:r>
              <a:rPr lang="en-GB" sz="3200" b="1" dirty="0"/>
              <a:t>O</a:t>
            </a:r>
          </a:p>
        </p:txBody>
      </p:sp>
      <p:sp>
        <p:nvSpPr>
          <p:cNvPr id="12" name="TextBox 11"/>
          <p:cNvSpPr txBox="1"/>
          <p:nvPr/>
        </p:nvSpPr>
        <p:spPr>
          <a:xfrm>
            <a:off x="2853843" y="4301478"/>
            <a:ext cx="2791149" cy="1200329"/>
          </a:xfrm>
          <a:prstGeom prst="rect">
            <a:avLst/>
          </a:prstGeom>
          <a:noFill/>
        </p:spPr>
        <p:txBody>
          <a:bodyPr wrap="none" rtlCol="0">
            <a:spAutoFit/>
          </a:bodyPr>
          <a:lstStyle/>
          <a:p>
            <a:r>
              <a:rPr lang="en-GB" sz="2400" b="1" dirty="0"/>
              <a:t>6.022 x 10</a:t>
            </a:r>
            <a:r>
              <a:rPr lang="en-GB" sz="2400" b="1" baseline="30000" dirty="0"/>
              <a:t>23</a:t>
            </a:r>
          </a:p>
          <a:p>
            <a:r>
              <a:rPr lang="en-GB" sz="2400" b="1" dirty="0"/>
              <a:t>Ammonia molecules</a:t>
            </a:r>
          </a:p>
          <a:p>
            <a:r>
              <a:rPr lang="en-GB" sz="2400" b="1" dirty="0"/>
              <a:t>    17 grams</a:t>
            </a:r>
          </a:p>
        </p:txBody>
      </p:sp>
      <p:sp>
        <p:nvSpPr>
          <p:cNvPr id="21" name="TextBox 20"/>
          <p:cNvSpPr txBox="1"/>
          <p:nvPr/>
        </p:nvSpPr>
        <p:spPr>
          <a:xfrm>
            <a:off x="431837" y="4301479"/>
            <a:ext cx="1966116" cy="1200329"/>
          </a:xfrm>
          <a:prstGeom prst="rect">
            <a:avLst/>
          </a:prstGeom>
          <a:noFill/>
        </p:spPr>
        <p:txBody>
          <a:bodyPr wrap="none" rtlCol="0">
            <a:spAutoFit/>
          </a:bodyPr>
          <a:lstStyle/>
          <a:p>
            <a:r>
              <a:rPr lang="en-GB" sz="2400" b="1" dirty="0"/>
              <a:t>6.022 x 10</a:t>
            </a:r>
            <a:r>
              <a:rPr lang="en-GB" sz="2400" b="1" baseline="30000" dirty="0"/>
              <a:t>23</a:t>
            </a:r>
          </a:p>
          <a:p>
            <a:r>
              <a:rPr lang="en-GB" sz="2400" b="1" dirty="0"/>
              <a:t>Carbon atoms</a:t>
            </a:r>
          </a:p>
          <a:p>
            <a:r>
              <a:rPr lang="en-GB" sz="2400" b="1" dirty="0"/>
              <a:t>    12 grams</a:t>
            </a:r>
          </a:p>
        </p:txBody>
      </p:sp>
      <p:sp>
        <p:nvSpPr>
          <p:cNvPr id="22" name="TextBox 21"/>
          <p:cNvSpPr txBox="1"/>
          <p:nvPr/>
        </p:nvSpPr>
        <p:spPr>
          <a:xfrm>
            <a:off x="6069722" y="4297174"/>
            <a:ext cx="2867516" cy="1569660"/>
          </a:xfrm>
          <a:prstGeom prst="rect">
            <a:avLst/>
          </a:prstGeom>
          <a:noFill/>
        </p:spPr>
        <p:txBody>
          <a:bodyPr wrap="none" rtlCol="0">
            <a:spAutoFit/>
          </a:bodyPr>
          <a:lstStyle/>
          <a:p>
            <a:r>
              <a:rPr lang="en-GB" sz="2400" b="1" dirty="0"/>
              <a:t>6.022 x 10</a:t>
            </a:r>
            <a:r>
              <a:rPr lang="en-GB" sz="2400" b="1" baseline="30000" dirty="0"/>
              <a:t>23</a:t>
            </a:r>
          </a:p>
          <a:p>
            <a:r>
              <a:rPr lang="en-GB" sz="2400" b="1" dirty="0"/>
              <a:t>Sodium Hypochlorite</a:t>
            </a:r>
          </a:p>
          <a:p>
            <a:r>
              <a:rPr lang="en-GB" sz="2400" b="1" dirty="0"/>
              <a:t>          molecules</a:t>
            </a:r>
          </a:p>
          <a:p>
            <a:r>
              <a:rPr lang="en-GB" sz="2400" b="1" dirty="0"/>
              <a:t>           74.4 grams</a:t>
            </a:r>
          </a:p>
        </p:txBody>
      </p:sp>
      <p:sp>
        <p:nvSpPr>
          <p:cNvPr id="20" name="TextBox 19"/>
          <p:cNvSpPr txBox="1"/>
          <p:nvPr/>
        </p:nvSpPr>
        <p:spPr>
          <a:xfrm>
            <a:off x="3239469" y="1172504"/>
            <a:ext cx="2439514" cy="584775"/>
          </a:xfrm>
          <a:prstGeom prst="rect">
            <a:avLst/>
          </a:prstGeom>
          <a:noFill/>
        </p:spPr>
        <p:txBody>
          <a:bodyPr wrap="none" rtlCol="0">
            <a:spAutoFit/>
          </a:bodyPr>
          <a:lstStyle/>
          <a:p>
            <a:r>
              <a:rPr lang="en-GB" sz="3200" b="1" dirty="0"/>
              <a:t>Mole Entities</a:t>
            </a:r>
          </a:p>
        </p:txBody>
      </p:sp>
    </p:spTree>
    <p:extLst>
      <p:ext uri="{BB962C8B-B14F-4D97-AF65-F5344CB8AC3E}">
        <p14:creationId xmlns:p14="http://schemas.microsoft.com/office/powerpoint/2010/main" val="8634184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sosceles Triangle 6"/>
          <p:cNvSpPr/>
          <p:nvPr/>
        </p:nvSpPr>
        <p:spPr>
          <a:xfrm>
            <a:off x="5250569" y="1168105"/>
            <a:ext cx="1619377" cy="1550349"/>
          </a:xfrm>
          <a:prstGeom prst="triangle">
            <a:avLst>
              <a:gd name="adj" fmla="val 49045"/>
            </a:avLst>
          </a:prstGeom>
          <a:solidFill>
            <a:schemeClr val="bg2">
              <a:lumMod val="9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p:cNvSpPr/>
          <p:nvPr/>
        </p:nvSpPr>
        <p:spPr>
          <a:xfrm>
            <a:off x="411740" y="1168104"/>
            <a:ext cx="4714414" cy="4063568"/>
          </a:xfrm>
          <a:prstGeom prst="triangle">
            <a:avLst>
              <a:gd name="adj" fmla="val 46027"/>
            </a:avLst>
          </a:prstGeom>
          <a:solidFill>
            <a:schemeClr val="bg2">
              <a:lumMod val="9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Oval 55"/>
          <p:cNvSpPr/>
          <p:nvPr/>
        </p:nvSpPr>
        <p:spPr>
          <a:xfrm>
            <a:off x="2689933" y="3539672"/>
            <a:ext cx="1692000" cy="1692000"/>
          </a:xfrm>
          <a:prstGeom prst="ellipse">
            <a:avLst/>
          </a:prstGeom>
          <a:solidFill>
            <a:srgbClr val="00FF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Oval 54"/>
          <p:cNvSpPr/>
          <p:nvPr/>
        </p:nvSpPr>
        <p:spPr>
          <a:xfrm>
            <a:off x="966212" y="3539672"/>
            <a:ext cx="1692000" cy="1692000"/>
          </a:xfrm>
          <a:prstGeom prst="ellipse">
            <a:avLst/>
          </a:prstGeom>
          <a:solidFill>
            <a:srgbClr val="33CC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Mole Calculations</a:t>
            </a:r>
          </a:p>
        </p:txBody>
      </p:sp>
      <p:sp>
        <p:nvSpPr>
          <p:cNvPr id="4" name="Oval 3"/>
          <p:cNvSpPr/>
          <p:nvPr/>
        </p:nvSpPr>
        <p:spPr>
          <a:xfrm>
            <a:off x="5760538" y="1567903"/>
            <a:ext cx="576000" cy="576000"/>
          </a:xfrm>
          <a:prstGeom prst="ellipse">
            <a:avLst/>
          </a:prstGeom>
          <a:solidFill>
            <a:schemeClr val="tx2"/>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1803021" y="2078665"/>
            <a:ext cx="1692000" cy="1692000"/>
          </a:xfrm>
          <a:prstGeom prst="ellipse">
            <a:avLst/>
          </a:prstGeom>
          <a:solidFill>
            <a:srgbClr val="FF505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TextBox 19"/>
          <p:cNvSpPr txBox="1"/>
          <p:nvPr/>
        </p:nvSpPr>
        <p:spPr>
          <a:xfrm flipH="1">
            <a:off x="5808694" y="1603563"/>
            <a:ext cx="792088" cy="461665"/>
          </a:xfrm>
          <a:prstGeom prst="rect">
            <a:avLst/>
          </a:prstGeom>
          <a:noFill/>
        </p:spPr>
        <p:txBody>
          <a:bodyPr wrap="square" rtlCol="0">
            <a:spAutoFit/>
          </a:bodyPr>
          <a:lstStyle/>
          <a:p>
            <a:r>
              <a:rPr lang="en-GB" dirty="0"/>
              <a:t> </a:t>
            </a:r>
            <a:r>
              <a:rPr lang="en-GB" sz="2400" b="1" dirty="0"/>
              <a:t>n</a:t>
            </a:r>
          </a:p>
        </p:txBody>
      </p:sp>
      <p:sp>
        <p:nvSpPr>
          <p:cNvPr id="25" name="TextBox 24"/>
          <p:cNvSpPr txBox="1"/>
          <p:nvPr/>
        </p:nvSpPr>
        <p:spPr>
          <a:xfrm flipH="1">
            <a:off x="1244781" y="4011205"/>
            <a:ext cx="1134862" cy="1077218"/>
          </a:xfrm>
          <a:prstGeom prst="rect">
            <a:avLst/>
          </a:prstGeom>
          <a:noFill/>
        </p:spPr>
        <p:txBody>
          <a:bodyPr wrap="square" rtlCol="0">
            <a:spAutoFit/>
          </a:bodyPr>
          <a:lstStyle/>
          <a:p>
            <a:r>
              <a:rPr lang="en-GB" sz="3200" b="1" dirty="0"/>
              <a:t>Mass</a:t>
            </a:r>
          </a:p>
          <a:p>
            <a:r>
              <a:rPr lang="en-GB" sz="3200" b="1" dirty="0"/>
              <a:t>  (m)</a:t>
            </a:r>
          </a:p>
        </p:txBody>
      </p:sp>
      <p:sp>
        <p:nvSpPr>
          <p:cNvPr id="39" name="Oval 38"/>
          <p:cNvSpPr/>
          <p:nvPr/>
        </p:nvSpPr>
        <p:spPr>
          <a:xfrm>
            <a:off x="5484258" y="2099263"/>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Oval 40"/>
          <p:cNvSpPr/>
          <p:nvPr/>
        </p:nvSpPr>
        <p:spPr>
          <a:xfrm>
            <a:off x="5760538" y="3402919"/>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Isosceles Triangle 41"/>
          <p:cNvSpPr/>
          <p:nvPr/>
        </p:nvSpPr>
        <p:spPr>
          <a:xfrm>
            <a:off x="5250569" y="3003121"/>
            <a:ext cx="1619377" cy="1550349"/>
          </a:xfrm>
          <a:prstGeom prst="triangle">
            <a:avLst>
              <a:gd name="adj" fmla="val 49045"/>
            </a:avLst>
          </a:prstGeom>
          <a:solidFill>
            <a:schemeClr val="bg2">
              <a:lumMod val="9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Oval 43"/>
          <p:cNvSpPr/>
          <p:nvPr/>
        </p:nvSpPr>
        <p:spPr>
          <a:xfrm>
            <a:off x="5484258" y="3934279"/>
            <a:ext cx="576000" cy="576000"/>
          </a:xfrm>
          <a:prstGeom prst="ellipse">
            <a:avLst/>
          </a:prstGeom>
          <a:solidFill>
            <a:srgbClr val="33CC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Oval 44"/>
          <p:cNvSpPr/>
          <p:nvPr/>
        </p:nvSpPr>
        <p:spPr>
          <a:xfrm>
            <a:off x="6055523" y="3934279"/>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Oval 45"/>
          <p:cNvSpPr/>
          <p:nvPr/>
        </p:nvSpPr>
        <p:spPr>
          <a:xfrm>
            <a:off x="5760538" y="5237935"/>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Isosceles Triangle 46"/>
          <p:cNvSpPr/>
          <p:nvPr/>
        </p:nvSpPr>
        <p:spPr>
          <a:xfrm>
            <a:off x="5250569" y="4838137"/>
            <a:ext cx="1619377" cy="1550349"/>
          </a:xfrm>
          <a:prstGeom prst="triangle">
            <a:avLst>
              <a:gd name="adj" fmla="val 49045"/>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Oval 48"/>
          <p:cNvSpPr/>
          <p:nvPr/>
        </p:nvSpPr>
        <p:spPr>
          <a:xfrm>
            <a:off x="5484258" y="5769295"/>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Oval 49"/>
          <p:cNvSpPr/>
          <p:nvPr/>
        </p:nvSpPr>
        <p:spPr>
          <a:xfrm>
            <a:off x="6055523" y="5769295"/>
            <a:ext cx="576000" cy="576000"/>
          </a:xfrm>
          <a:prstGeom prst="ellipse">
            <a:avLst/>
          </a:prstGeom>
          <a:solidFill>
            <a:srgbClr val="00FF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TextBox 50"/>
          <p:cNvSpPr txBox="1"/>
          <p:nvPr/>
        </p:nvSpPr>
        <p:spPr>
          <a:xfrm flipH="1">
            <a:off x="2819138" y="3858054"/>
            <a:ext cx="1524592" cy="1200329"/>
          </a:xfrm>
          <a:prstGeom prst="rect">
            <a:avLst/>
          </a:prstGeom>
          <a:noFill/>
        </p:spPr>
        <p:txBody>
          <a:bodyPr wrap="square" rtlCol="0">
            <a:spAutoFit/>
          </a:bodyPr>
          <a:lstStyle/>
          <a:p>
            <a:r>
              <a:rPr lang="en-GB" sz="2400" b="1" dirty="0"/>
              <a:t>Molecular</a:t>
            </a:r>
          </a:p>
          <a:p>
            <a:r>
              <a:rPr lang="en-GB" sz="2400" b="1" dirty="0"/>
              <a:t>    Mass</a:t>
            </a:r>
          </a:p>
          <a:p>
            <a:r>
              <a:rPr lang="en-GB" sz="2400" b="1" dirty="0"/>
              <a:t>    (mm)</a:t>
            </a:r>
          </a:p>
        </p:txBody>
      </p:sp>
      <p:sp>
        <p:nvSpPr>
          <p:cNvPr id="52" name="TextBox 51"/>
          <p:cNvSpPr txBox="1"/>
          <p:nvPr/>
        </p:nvSpPr>
        <p:spPr>
          <a:xfrm flipH="1">
            <a:off x="2062649" y="2462454"/>
            <a:ext cx="1412596" cy="1077218"/>
          </a:xfrm>
          <a:prstGeom prst="rect">
            <a:avLst/>
          </a:prstGeom>
          <a:noFill/>
        </p:spPr>
        <p:txBody>
          <a:bodyPr wrap="square" rtlCol="0">
            <a:spAutoFit/>
          </a:bodyPr>
          <a:lstStyle/>
          <a:p>
            <a:r>
              <a:rPr lang="en-GB" sz="3200" b="1" dirty="0"/>
              <a:t>Moles</a:t>
            </a:r>
          </a:p>
          <a:p>
            <a:r>
              <a:rPr lang="en-GB" sz="3200" b="1" dirty="0"/>
              <a:t>   (n)</a:t>
            </a:r>
          </a:p>
        </p:txBody>
      </p:sp>
      <p:sp>
        <p:nvSpPr>
          <p:cNvPr id="57" name="TextBox 56"/>
          <p:cNvSpPr txBox="1"/>
          <p:nvPr/>
        </p:nvSpPr>
        <p:spPr>
          <a:xfrm>
            <a:off x="5563610" y="3960205"/>
            <a:ext cx="594760" cy="464268"/>
          </a:xfrm>
          <a:prstGeom prst="rect">
            <a:avLst/>
          </a:prstGeom>
          <a:noFill/>
        </p:spPr>
        <p:txBody>
          <a:bodyPr wrap="square" rtlCol="0">
            <a:spAutoFit/>
          </a:bodyPr>
          <a:lstStyle/>
          <a:p>
            <a:r>
              <a:rPr lang="en-GB" sz="2400" b="1" dirty="0"/>
              <a:t>m</a:t>
            </a:r>
          </a:p>
        </p:txBody>
      </p:sp>
      <p:sp>
        <p:nvSpPr>
          <p:cNvPr id="40" name="Oval 39"/>
          <p:cNvSpPr/>
          <p:nvPr/>
        </p:nvSpPr>
        <p:spPr>
          <a:xfrm>
            <a:off x="6055523" y="2099263"/>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Oval 57"/>
          <p:cNvSpPr/>
          <p:nvPr/>
        </p:nvSpPr>
        <p:spPr>
          <a:xfrm>
            <a:off x="5760538" y="3403666"/>
            <a:ext cx="576000" cy="576000"/>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TextBox 58"/>
          <p:cNvSpPr txBox="1"/>
          <p:nvPr/>
        </p:nvSpPr>
        <p:spPr>
          <a:xfrm>
            <a:off x="6055523" y="5857240"/>
            <a:ext cx="648510" cy="400110"/>
          </a:xfrm>
          <a:prstGeom prst="rect">
            <a:avLst/>
          </a:prstGeom>
          <a:noFill/>
        </p:spPr>
        <p:txBody>
          <a:bodyPr wrap="square" rtlCol="0">
            <a:spAutoFit/>
          </a:bodyPr>
          <a:lstStyle/>
          <a:p>
            <a:r>
              <a:rPr lang="en-GB" sz="2000" b="1" dirty="0"/>
              <a:t>mm</a:t>
            </a:r>
          </a:p>
        </p:txBody>
      </p:sp>
      <p:sp>
        <p:nvSpPr>
          <p:cNvPr id="60" name="TextBox 59"/>
          <p:cNvSpPr txBox="1"/>
          <p:nvPr/>
        </p:nvSpPr>
        <p:spPr>
          <a:xfrm>
            <a:off x="6846507" y="1681669"/>
            <a:ext cx="1958300" cy="523220"/>
          </a:xfrm>
          <a:prstGeom prst="rect">
            <a:avLst/>
          </a:prstGeom>
          <a:noFill/>
        </p:spPr>
        <p:txBody>
          <a:bodyPr wrap="square" rtlCol="0">
            <a:spAutoFit/>
          </a:bodyPr>
          <a:lstStyle/>
          <a:p>
            <a:r>
              <a:rPr lang="en-GB" sz="2800" b="1" dirty="0"/>
              <a:t>n = m x mm</a:t>
            </a:r>
          </a:p>
        </p:txBody>
      </p:sp>
      <p:sp>
        <p:nvSpPr>
          <p:cNvPr id="27" name="TextBox 26"/>
          <p:cNvSpPr txBox="1"/>
          <p:nvPr/>
        </p:nvSpPr>
        <p:spPr>
          <a:xfrm>
            <a:off x="6875077" y="3454612"/>
            <a:ext cx="1958300" cy="523220"/>
          </a:xfrm>
          <a:prstGeom prst="rect">
            <a:avLst/>
          </a:prstGeom>
          <a:noFill/>
        </p:spPr>
        <p:txBody>
          <a:bodyPr wrap="square" rtlCol="0">
            <a:spAutoFit/>
          </a:bodyPr>
          <a:lstStyle/>
          <a:p>
            <a:r>
              <a:rPr lang="en-GB" sz="2800" b="1" dirty="0"/>
              <a:t>m = n /mm</a:t>
            </a:r>
          </a:p>
        </p:txBody>
      </p:sp>
      <p:sp>
        <p:nvSpPr>
          <p:cNvPr id="28" name="TextBox 27"/>
          <p:cNvSpPr txBox="1"/>
          <p:nvPr/>
        </p:nvSpPr>
        <p:spPr>
          <a:xfrm>
            <a:off x="6869946" y="5311015"/>
            <a:ext cx="1958300" cy="523220"/>
          </a:xfrm>
          <a:prstGeom prst="rect">
            <a:avLst/>
          </a:prstGeom>
          <a:noFill/>
        </p:spPr>
        <p:txBody>
          <a:bodyPr wrap="square" rtlCol="0">
            <a:spAutoFit/>
          </a:bodyPr>
          <a:lstStyle/>
          <a:p>
            <a:r>
              <a:rPr lang="en-GB" sz="2800" b="1" dirty="0"/>
              <a:t>mm = n/m</a:t>
            </a:r>
          </a:p>
        </p:txBody>
      </p:sp>
    </p:spTree>
    <p:extLst>
      <p:ext uri="{BB962C8B-B14F-4D97-AF65-F5344CB8AC3E}">
        <p14:creationId xmlns:p14="http://schemas.microsoft.com/office/powerpoint/2010/main" val="9205335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5. Moles from Mass Calculations</a:t>
            </a:r>
          </a:p>
        </p:txBody>
      </p:sp>
      <p:sp>
        <p:nvSpPr>
          <p:cNvPr id="3" name="TextBox 2"/>
          <p:cNvSpPr txBox="1"/>
          <p:nvPr/>
        </p:nvSpPr>
        <p:spPr>
          <a:xfrm>
            <a:off x="467544" y="1340768"/>
            <a:ext cx="8022581" cy="4031873"/>
          </a:xfrm>
          <a:prstGeom prst="rect">
            <a:avLst/>
          </a:prstGeom>
          <a:noFill/>
        </p:spPr>
        <p:txBody>
          <a:bodyPr wrap="square" rtlCol="0">
            <a:spAutoFit/>
          </a:bodyPr>
          <a:lstStyle/>
          <a:p>
            <a:r>
              <a:rPr lang="en-GB" sz="3200" dirty="0"/>
              <a:t>Calculate the molarity (moles) of the following:</a:t>
            </a:r>
          </a:p>
          <a:p>
            <a:endParaRPr lang="en-GB" sz="3200" dirty="0"/>
          </a:p>
          <a:p>
            <a:r>
              <a:rPr lang="en-GB" sz="3200" dirty="0"/>
              <a:t>25 grammes per litre Potassium Hydroxide</a:t>
            </a:r>
          </a:p>
          <a:p>
            <a:r>
              <a:rPr lang="en-GB" sz="3200" dirty="0"/>
              <a:t>50 grammes per litre Zinc Chloride</a:t>
            </a:r>
          </a:p>
          <a:p>
            <a:r>
              <a:rPr lang="en-GB" sz="3200" dirty="0"/>
              <a:t>75 grammes per litre Sodium Bicarbonate</a:t>
            </a:r>
          </a:p>
          <a:p>
            <a:r>
              <a:rPr lang="en-GB" sz="3200" dirty="0"/>
              <a:t>50 grammes per litre Sodium Cyanide</a:t>
            </a:r>
          </a:p>
          <a:p>
            <a:r>
              <a:rPr lang="en-GB" sz="3200" dirty="0"/>
              <a:t>25 grammes per litre Sodium Hypochlorite</a:t>
            </a:r>
          </a:p>
          <a:p>
            <a:r>
              <a:rPr lang="en-GB" sz="3200" dirty="0"/>
              <a:t>10 grammes per litre Boric Acid</a:t>
            </a:r>
          </a:p>
        </p:txBody>
      </p:sp>
    </p:spTree>
    <p:extLst>
      <p:ext uri="{BB962C8B-B14F-4D97-AF65-F5344CB8AC3E}">
        <p14:creationId xmlns:p14="http://schemas.microsoft.com/office/powerpoint/2010/main" val="24285231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6. Mass from Moles Calculations</a:t>
            </a:r>
          </a:p>
        </p:txBody>
      </p:sp>
      <p:sp>
        <p:nvSpPr>
          <p:cNvPr id="25" name="TextBox 24"/>
          <p:cNvSpPr txBox="1"/>
          <p:nvPr/>
        </p:nvSpPr>
        <p:spPr>
          <a:xfrm>
            <a:off x="323528" y="1052736"/>
            <a:ext cx="8382125" cy="4524315"/>
          </a:xfrm>
          <a:prstGeom prst="rect">
            <a:avLst/>
          </a:prstGeom>
          <a:noFill/>
        </p:spPr>
        <p:txBody>
          <a:bodyPr wrap="square" rtlCol="0">
            <a:spAutoFit/>
          </a:bodyPr>
          <a:lstStyle/>
          <a:p>
            <a:r>
              <a:rPr lang="en-GB" sz="3200" dirty="0"/>
              <a:t>Calculate the mass of compound in the following:</a:t>
            </a:r>
          </a:p>
          <a:p>
            <a:endParaRPr lang="en-GB" sz="3200" dirty="0"/>
          </a:p>
          <a:p>
            <a:r>
              <a:rPr lang="en-GB" sz="3200" dirty="0"/>
              <a:t>0.1 Molar Sulphuric Acid</a:t>
            </a:r>
          </a:p>
          <a:p>
            <a:r>
              <a:rPr lang="en-GB" sz="3200" dirty="0"/>
              <a:t>5.0 Molar Sodium Hydroxide</a:t>
            </a:r>
          </a:p>
          <a:p>
            <a:r>
              <a:rPr lang="en-GB" sz="3200" dirty="0"/>
              <a:t>2.0 Molar Nickel Sulphamate</a:t>
            </a:r>
          </a:p>
          <a:p>
            <a:r>
              <a:rPr lang="en-GB" sz="3200" dirty="0"/>
              <a:t>0.5 Molar Sodium Bisulphate</a:t>
            </a:r>
          </a:p>
          <a:p>
            <a:r>
              <a:rPr lang="en-GB" sz="3200" dirty="0"/>
              <a:t>1.0 Molar Magnesium Hydroxide</a:t>
            </a:r>
          </a:p>
          <a:p>
            <a:r>
              <a:rPr lang="en-GB" sz="3200" dirty="0"/>
              <a:t>2.5 Molar Nickel Chloride</a:t>
            </a:r>
          </a:p>
          <a:p>
            <a:endParaRPr lang="en-GB" sz="3200" dirty="0"/>
          </a:p>
        </p:txBody>
      </p:sp>
    </p:spTree>
    <p:extLst>
      <p:ext uri="{BB962C8B-B14F-4D97-AF65-F5344CB8AC3E}">
        <p14:creationId xmlns:p14="http://schemas.microsoft.com/office/powerpoint/2010/main" val="32296255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Oval 317"/>
          <p:cNvSpPr/>
          <p:nvPr/>
        </p:nvSpPr>
        <p:spPr>
          <a:xfrm>
            <a:off x="2152800" y="5544000"/>
            <a:ext cx="917781" cy="235147"/>
          </a:xfrm>
          <a:prstGeom prst="ellips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0" name="Group 149"/>
          <p:cNvGrpSpPr/>
          <p:nvPr/>
        </p:nvGrpSpPr>
        <p:grpSpPr>
          <a:xfrm rot="21386112">
            <a:off x="1143822" y="6051259"/>
            <a:ext cx="900746" cy="258061"/>
            <a:chOff x="790685" y="6099227"/>
            <a:chExt cx="900746" cy="258061"/>
          </a:xfrm>
        </p:grpSpPr>
        <p:sp>
          <p:nvSpPr>
            <p:cNvPr id="151" name="Freeform 150"/>
            <p:cNvSpPr/>
            <p:nvPr/>
          </p:nvSpPr>
          <p:spPr>
            <a:xfrm>
              <a:off x="790685" y="6099227"/>
              <a:ext cx="900746" cy="258061"/>
            </a:xfrm>
            <a:custGeom>
              <a:avLst/>
              <a:gdLst>
                <a:gd name="connsiteX0" fmla="*/ 402575 w 900746"/>
                <a:gd name="connsiteY0" fmla="*/ 22713 h 258061"/>
                <a:gd name="connsiteX1" fmla="*/ 473911 w 900746"/>
                <a:gd name="connsiteY1" fmla="*/ 64867 h 258061"/>
                <a:gd name="connsiteX2" fmla="*/ 616583 w 900746"/>
                <a:gd name="connsiteY2" fmla="*/ 84322 h 258061"/>
                <a:gd name="connsiteX3" fmla="*/ 772226 w 900746"/>
                <a:gd name="connsiteY3" fmla="*/ 71352 h 258061"/>
                <a:gd name="connsiteX4" fmla="*/ 843562 w 900746"/>
                <a:gd name="connsiteY4" fmla="*/ 90807 h 258061"/>
                <a:gd name="connsiteX5" fmla="*/ 895443 w 900746"/>
                <a:gd name="connsiteY5" fmla="*/ 123233 h 258061"/>
                <a:gd name="connsiteX6" fmla="*/ 879230 w 900746"/>
                <a:gd name="connsiteY6" fmla="*/ 178356 h 258061"/>
                <a:gd name="connsiteX7" fmla="*/ 720345 w 900746"/>
                <a:gd name="connsiteY7" fmla="*/ 246450 h 258061"/>
                <a:gd name="connsiteX8" fmla="*/ 473911 w 900746"/>
                <a:gd name="connsiteY8" fmla="*/ 249692 h 258061"/>
                <a:gd name="connsiteX9" fmla="*/ 240447 w 900746"/>
                <a:gd name="connsiteY9" fmla="*/ 162143 h 258061"/>
                <a:gd name="connsiteX10" fmla="*/ 208021 w 900746"/>
                <a:gd name="connsiteY10" fmla="*/ 175113 h 258061"/>
                <a:gd name="connsiteX11" fmla="*/ 152898 w 900746"/>
                <a:gd name="connsiteY11" fmla="*/ 194569 h 258061"/>
                <a:gd name="connsiteX12" fmla="*/ 23196 w 900746"/>
                <a:gd name="connsiteY12" fmla="*/ 188084 h 258061"/>
                <a:gd name="connsiteX13" fmla="*/ 498 w 900746"/>
                <a:gd name="connsiteY13" fmla="*/ 123233 h 258061"/>
                <a:gd name="connsiteX14" fmla="*/ 29681 w 900746"/>
                <a:gd name="connsiteY14" fmla="*/ 110262 h 258061"/>
                <a:gd name="connsiteX15" fmla="*/ 49136 w 900746"/>
                <a:gd name="connsiteY15" fmla="*/ 55139 h 258061"/>
                <a:gd name="connsiteX16" fmla="*/ 101017 w 900746"/>
                <a:gd name="connsiteY16" fmla="*/ 25956 h 258061"/>
                <a:gd name="connsiteX17" fmla="*/ 159383 w 900746"/>
                <a:gd name="connsiteY17" fmla="*/ 16 h 258061"/>
                <a:gd name="connsiteX18" fmla="*/ 402575 w 900746"/>
                <a:gd name="connsiteY18" fmla="*/ 22713 h 258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0746" h="258061">
                  <a:moveTo>
                    <a:pt x="402575" y="22713"/>
                  </a:moveTo>
                  <a:cubicBezTo>
                    <a:pt x="454996" y="33521"/>
                    <a:pt x="438243" y="54599"/>
                    <a:pt x="473911" y="64867"/>
                  </a:cubicBezTo>
                  <a:cubicBezTo>
                    <a:pt x="509579" y="75135"/>
                    <a:pt x="566864" y="83241"/>
                    <a:pt x="616583" y="84322"/>
                  </a:cubicBezTo>
                  <a:cubicBezTo>
                    <a:pt x="666302" y="85403"/>
                    <a:pt x="734396" y="70271"/>
                    <a:pt x="772226" y="71352"/>
                  </a:cubicBezTo>
                  <a:cubicBezTo>
                    <a:pt x="810056" y="72433"/>
                    <a:pt x="823026" y="82160"/>
                    <a:pt x="843562" y="90807"/>
                  </a:cubicBezTo>
                  <a:cubicBezTo>
                    <a:pt x="864098" y="99454"/>
                    <a:pt x="889498" y="108642"/>
                    <a:pt x="895443" y="123233"/>
                  </a:cubicBezTo>
                  <a:cubicBezTo>
                    <a:pt x="901388" y="137825"/>
                    <a:pt x="908413" y="157820"/>
                    <a:pt x="879230" y="178356"/>
                  </a:cubicBezTo>
                  <a:cubicBezTo>
                    <a:pt x="850047" y="198892"/>
                    <a:pt x="787898" y="234561"/>
                    <a:pt x="720345" y="246450"/>
                  </a:cubicBezTo>
                  <a:cubicBezTo>
                    <a:pt x="652792" y="258339"/>
                    <a:pt x="553894" y="263743"/>
                    <a:pt x="473911" y="249692"/>
                  </a:cubicBezTo>
                  <a:cubicBezTo>
                    <a:pt x="393928" y="235641"/>
                    <a:pt x="284762" y="174573"/>
                    <a:pt x="240447" y="162143"/>
                  </a:cubicBezTo>
                  <a:cubicBezTo>
                    <a:pt x="196132" y="149713"/>
                    <a:pt x="222612" y="169709"/>
                    <a:pt x="208021" y="175113"/>
                  </a:cubicBezTo>
                  <a:cubicBezTo>
                    <a:pt x="193430" y="180517"/>
                    <a:pt x="183702" y="192407"/>
                    <a:pt x="152898" y="194569"/>
                  </a:cubicBezTo>
                  <a:cubicBezTo>
                    <a:pt x="122094" y="196731"/>
                    <a:pt x="48596" y="199973"/>
                    <a:pt x="23196" y="188084"/>
                  </a:cubicBezTo>
                  <a:cubicBezTo>
                    <a:pt x="-2204" y="176195"/>
                    <a:pt x="-583" y="136203"/>
                    <a:pt x="498" y="123233"/>
                  </a:cubicBezTo>
                  <a:cubicBezTo>
                    <a:pt x="1579" y="110263"/>
                    <a:pt x="21575" y="121611"/>
                    <a:pt x="29681" y="110262"/>
                  </a:cubicBezTo>
                  <a:cubicBezTo>
                    <a:pt x="37787" y="98913"/>
                    <a:pt x="37247" y="69190"/>
                    <a:pt x="49136" y="55139"/>
                  </a:cubicBezTo>
                  <a:cubicBezTo>
                    <a:pt x="61025" y="41088"/>
                    <a:pt x="82643" y="35143"/>
                    <a:pt x="101017" y="25956"/>
                  </a:cubicBezTo>
                  <a:cubicBezTo>
                    <a:pt x="119391" y="16769"/>
                    <a:pt x="111285" y="556"/>
                    <a:pt x="159383" y="16"/>
                  </a:cubicBezTo>
                  <a:cubicBezTo>
                    <a:pt x="207481" y="-524"/>
                    <a:pt x="350154" y="11905"/>
                    <a:pt x="402575" y="22713"/>
                  </a:cubicBezTo>
                  <a:close/>
                </a:path>
              </a:pathLst>
            </a:custGeom>
            <a:solidFill>
              <a:srgbClr val="000000"/>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2" name="Freeform 151"/>
            <p:cNvSpPr/>
            <p:nvPr/>
          </p:nvSpPr>
          <p:spPr>
            <a:xfrm>
              <a:off x="1173804" y="6159491"/>
              <a:ext cx="94034" cy="77821"/>
            </a:xfrm>
            <a:custGeom>
              <a:avLst/>
              <a:gdLst>
                <a:gd name="connsiteX0" fmla="*/ 0 w 94034"/>
                <a:gd name="connsiteY0" fmla="*/ 77821 h 77821"/>
                <a:gd name="connsiteX1" fmla="*/ 32426 w 94034"/>
                <a:gd name="connsiteY1" fmla="*/ 19455 h 77821"/>
                <a:gd name="connsiteX2" fmla="*/ 94034 w 94034"/>
                <a:gd name="connsiteY2" fmla="*/ 0 h 77821"/>
              </a:gdLst>
              <a:ahLst/>
              <a:cxnLst>
                <a:cxn ang="0">
                  <a:pos x="connsiteX0" y="connsiteY0"/>
                </a:cxn>
                <a:cxn ang="0">
                  <a:pos x="connsiteX1" y="connsiteY1"/>
                </a:cxn>
                <a:cxn ang="0">
                  <a:pos x="connsiteX2" y="connsiteY2"/>
                </a:cxn>
              </a:cxnLst>
              <a:rect l="l" t="t" r="r" b="b"/>
              <a:pathLst>
                <a:path w="94034" h="77821">
                  <a:moveTo>
                    <a:pt x="0" y="77821"/>
                  </a:moveTo>
                  <a:cubicBezTo>
                    <a:pt x="8377" y="55123"/>
                    <a:pt x="16754" y="32425"/>
                    <a:pt x="32426" y="19455"/>
                  </a:cubicBezTo>
                  <a:cubicBezTo>
                    <a:pt x="48098" y="6485"/>
                    <a:pt x="94034" y="0"/>
                    <a:pt x="94034" y="0"/>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 name="Freeform 152"/>
            <p:cNvSpPr/>
            <p:nvPr/>
          </p:nvSpPr>
          <p:spPr>
            <a:xfrm rot="1089974">
              <a:off x="1134000" y="6138427"/>
              <a:ext cx="94034" cy="77821"/>
            </a:xfrm>
            <a:custGeom>
              <a:avLst/>
              <a:gdLst>
                <a:gd name="connsiteX0" fmla="*/ 0 w 94034"/>
                <a:gd name="connsiteY0" fmla="*/ 77821 h 77821"/>
                <a:gd name="connsiteX1" fmla="*/ 32426 w 94034"/>
                <a:gd name="connsiteY1" fmla="*/ 19455 h 77821"/>
                <a:gd name="connsiteX2" fmla="*/ 94034 w 94034"/>
                <a:gd name="connsiteY2" fmla="*/ 0 h 77821"/>
              </a:gdLst>
              <a:ahLst/>
              <a:cxnLst>
                <a:cxn ang="0">
                  <a:pos x="connsiteX0" y="connsiteY0"/>
                </a:cxn>
                <a:cxn ang="0">
                  <a:pos x="connsiteX1" y="connsiteY1"/>
                </a:cxn>
                <a:cxn ang="0">
                  <a:pos x="connsiteX2" y="connsiteY2"/>
                </a:cxn>
              </a:cxnLst>
              <a:rect l="l" t="t" r="r" b="b"/>
              <a:pathLst>
                <a:path w="94034" h="77821">
                  <a:moveTo>
                    <a:pt x="0" y="77821"/>
                  </a:moveTo>
                  <a:cubicBezTo>
                    <a:pt x="8377" y="55123"/>
                    <a:pt x="16754" y="32425"/>
                    <a:pt x="32426" y="19455"/>
                  </a:cubicBezTo>
                  <a:cubicBezTo>
                    <a:pt x="48098" y="6485"/>
                    <a:pt x="94034" y="0"/>
                    <a:pt x="94034" y="0"/>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Freeform 153"/>
            <p:cNvSpPr/>
            <p:nvPr/>
          </p:nvSpPr>
          <p:spPr>
            <a:xfrm>
              <a:off x="1290536" y="6173821"/>
              <a:ext cx="356620" cy="169039"/>
            </a:xfrm>
            <a:custGeom>
              <a:avLst/>
              <a:gdLst>
                <a:gd name="connsiteX0" fmla="*/ 311285 w 356620"/>
                <a:gd name="connsiteY0" fmla="*/ 0 h 169039"/>
                <a:gd name="connsiteX1" fmla="*/ 353438 w 356620"/>
                <a:gd name="connsiteY1" fmla="*/ 48639 h 169039"/>
                <a:gd name="connsiteX2" fmla="*/ 337226 w 356620"/>
                <a:gd name="connsiteY2" fmla="*/ 81064 h 169039"/>
                <a:gd name="connsiteX3" fmla="*/ 207524 w 356620"/>
                <a:gd name="connsiteY3" fmla="*/ 136188 h 169039"/>
                <a:gd name="connsiteX4" fmla="*/ 55124 w 356620"/>
                <a:gd name="connsiteY4" fmla="*/ 165370 h 169039"/>
                <a:gd name="connsiteX5" fmla="*/ 0 w 356620"/>
                <a:gd name="connsiteY5" fmla="*/ 168613 h 16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6620" h="169039">
                  <a:moveTo>
                    <a:pt x="311285" y="0"/>
                  </a:moveTo>
                  <a:cubicBezTo>
                    <a:pt x="330200" y="17564"/>
                    <a:pt x="349115" y="35128"/>
                    <a:pt x="353438" y="48639"/>
                  </a:cubicBezTo>
                  <a:cubicBezTo>
                    <a:pt x="357762" y="62150"/>
                    <a:pt x="361545" y="66473"/>
                    <a:pt x="337226" y="81064"/>
                  </a:cubicBezTo>
                  <a:cubicBezTo>
                    <a:pt x="312907" y="95656"/>
                    <a:pt x="254541" y="122137"/>
                    <a:pt x="207524" y="136188"/>
                  </a:cubicBezTo>
                  <a:cubicBezTo>
                    <a:pt x="160507" y="150239"/>
                    <a:pt x="89711" y="159966"/>
                    <a:pt x="55124" y="165370"/>
                  </a:cubicBezTo>
                  <a:cubicBezTo>
                    <a:pt x="20537" y="170774"/>
                    <a:pt x="0" y="168613"/>
                    <a:pt x="0" y="168613"/>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Freeform 154"/>
            <p:cNvSpPr/>
            <p:nvPr/>
          </p:nvSpPr>
          <p:spPr>
            <a:xfrm>
              <a:off x="817123" y="6219217"/>
              <a:ext cx="191311" cy="32426"/>
            </a:xfrm>
            <a:custGeom>
              <a:avLst/>
              <a:gdLst>
                <a:gd name="connsiteX0" fmla="*/ 191311 w 191311"/>
                <a:gd name="connsiteY0" fmla="*/ 32426 h 32426"/>
                <a:gd name="connsiteX1" fmla="*/ 110247 w 191311"/>
                <a:gd name="connsiteY1" fmla="*/ 12970 h 32426"/>
                <a:gd name="connsiteX2" fmla="*/ 0 w 191311"/>
                <a:gd name="connsiteY2" fmla="*/ 0 h 32426"/>
              </a:gdLst>
              <a:ahLst/>
              <a:cxnLst>
                <a:cxn ang="0">
                  <a:pos x="connsiteX0" y="connsiteY0"/>
                </a:cxn>
                <a:cxn ang="0">
                  <a:pos x="connsiteX1" y="connsiteY1"/>
                </a:cxn>
                <a:cxn ang="0">
                  <a:pos x="connsiteX2" y="connsiteY2"/>
                </a:cxn>
              </a:cxnLst>
              <a:rect l="l" t="t" r="r" b="b"/>
              <a:pathLst>
                <a:path w="191311" h="32426">
                  <a:moveTo>
                    <a:pt x="191311" y="32426"/>
                  </a:moveTo>
                  <a:cubicBezTo>
                    <a:pt x="166721" y="25400"/>
                    <a:pt x="142132" y="18374"/>
                    <a:pt x="110247" y="12970"/>
                  </a:cubicBezTo>
                  <a:cubicBezTo>
                    <a:pt x="78362" y="7566"/>
                    <a:pt x="0" y="0"/>
                    <a:pt x="0" y="0"/>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6" name="Freeform 155"/>
          <p:cNvSpPr/>
          <p:nvPr/>
        </p:nvSpPr>
        <p:spPr>
          <a:xfrm>
            <a:off x="975777" y="5274648"/>
            <a:ext cx="579580" cy="809600"/>
          </a:xfrm>
          <a:custGeom>
            <a:avLst/>
            <a:gdLst>
              <a:gd name="connsiteX0" fmla="*/ 529690 w 579580"/>
              <a:gd name="connsiteY0" fmla="*/ 785684 h 809600"/>
              <a:gd name="connsiteX1" fmla="*/ 374047 w 579580"/>
              <a:gd name="connsiteY1" fmla="*/ 805139 h 809600"/>
              <a:gd name="connsiteX2" fmla="*/ 198949 w 579580"/>
              <a:gd name="connsiteY2" fmla="*/ 785684 h 809600"/>
              <a:gd name="connsiteX3" fmla="*/ 59519 w 579580"/>
              <a:gd name="connsiteY3" fmla="*/ 578161 h 809600"/>
              <a:gd name="connsiteX4" fmla="*/ 30336 w 579580"/>
              <a:gd name="connsiteY4" fmla="*/ 292816 h 809600"/>
              <a:gd name="connsiteX5" fmla="*/ 10881 w 579580"/>
              <a:gd name="connsiteY5" fmla="*/ 36654 h 809600"/>
              <a:gd name="connsiteX6" fmla="*/ 211919 w 579580"/>
              <a:gd name="connsiteY6" fmla="*/ 7471 h 809600"/>
              <a:gd name="connsiteX7" fmla="*/ 309196 w 579580"/>
              <a:gd name="connsiteY7" fmla="*/ 7471 h 809600"/>
              <a:gd name="connsiteX8" fmla="*/ 348107 w 579580"/>
              <a:gd name="connsiteY8" fmla="*/ 91778 h 809600"/>
              <a:gd name="connsiteX9" fmla="*/ 390260 w 579580"/>
              <a:gd name="connsiteY9" fmla="*/ 179326 h 809600"/>
              <a:gd name="connsiteX10" fmla="*/ 477809 w 579580"/>
              <a:gd name="connsiteY10" fmla="*/ 286331 h 809600"/>
              <a:gd name="connsiteX11" fmla="*/ 519962 w 579580"/>
              <a:gd name="connsiteY11" fmla="*/ 390092 h 809600"/>
              <a:gd name="connsiteX12" fmla="*/ 568600 w 579580"/>
              <a:gd name="connsiteY12" fmla="*/ 422518 h 809600"/>
              <a:gd name="connsiteX13" fmla="*/ 568600 w 579580"/>
              <a:gd name="connsiteY13" fmla="*/ 474399 h 809600"/>
              <a:gd name="connsiteX14" fmla="*/ 545902 w 579580"/>
              <a:gd name="connsiteY14" fmla="*/ 532765 h 809600"/>
              <a:gd name="connsiteX15" fmla="*/ 558873 w 579580"/>
              <a:gd name="connsiteY15" fmla="*/ 717590 h 809600"/>
              <a:gd name="connsiteX16" fmla="*/ 578328 w 579580"/>
              <a:gd name="connsiteY16" fmla="*/ 772714 h 809600"/>
              <a:gd name="connsiteX17" fmla="*/ 529690 w 579580"/>
              <a:gd name="connsiteY17" fmla="*/ 785684 h 80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9580" h="809600">
                <a:moveTo>
                  <a:pt x="529690" y="785684"/>
                </a:moveTo>
                <a:cubicBezTo>
                  <a:pt x="495643" y="791088"/>
                  <a:pt x="429170" y="805139"/>
                  <a:pt x="374047" y="805139"/>
                </a:cubicBezTo>
                <a:cubicBezTo>
                  <a:pt x="318924" y="805139"/>
                  <a:pt x="251370" y="823514"/>
                  <a:pt x="198949" y="785684"/>
                </a:cubicBezTo>
                <a:cubicBezTo>
                  <a:pt x="146528" y="747854"/>
                  <a:pt x="87621" y="660306"/>
                  <a:pt x="59519" y="578161"/>
                </a:cubicBezTo>
                <a:cubicBezTo>
                  <a:pt x="31417" y="496016"/>
                  <a:pt x="38442" y="383067"/>
                  <a:pt x="30336" y="292816"/>
                </a:cubicBezTo>
                <a:cubicBezTo>
                  <a:pt x="22230" y="202565"/>
                  <a:pt x="-19383" y="84212"/>
                  <a:pt x="10881" y="36654"/>
                </a:cubicBezTo>
                <a:cubicBezTo>
                  <a:pt x="41145" y="-10904"/>
                  <a:pt x="162200" y="12335"/>
                  <a:pt x="211919" y="7471"/>
                </a:cubicBezTo>
                <a:cubicBezTo>
                  <a:pt x="261638" y="2607"/>
                  <a:pt x="286498" y="-6580"/>
                  <a:pt x="309196" y="7471"/>
                </a:cubicBezTo>
                <a:cubicBezTo>
                  <a:pt x="331894" y="21522"/>
                  <a:pt x="334596" y="63136"/>
                  <a:pt x="348107" y="91778"/>
                </a:cubicBezTo>
                <a:cubicBezTo>
                  <a:pt x="361618" y="120420"/>
                  <a:pt x="368643" y="146900"/>
                  <a:pt x="390260" y="179326"/>
                </a:cubicBezTo>
                <a:cubicBezTo>
                  <a:pt x="411877" y="211751"/>
                  <a:pt x="456192" y="251203"/>
                  <a:pt x="477809" y="286331"/>
                </a:cubicBezTo>
                <a:cubicBezTo>
                  <a:pt x="499426" y="321459"/>
                  <a:pt x="504830" y="367394"/>
                  <a:pt x="519962" y="390092"/>
                </a:cubicBezTo>
                <a:cubicBezTo>
                  <a:pt x="535094" y="412790"/>
                  <a:pt x="560494" y="408467"/>
                  <a:pt x="568600" y="422518"/>
                </a:cubicBezTo>
                <a:cubicBezTo>
                  <a:pt x="576706" y="436569"/>
                  <a:pt x="572383" y="456024"/>
                  <a:pt x="568600" y="474399"/>
                </a:cubicBezTo>
                <a:cubicBezTo>
                  <a:pt x="564817" y="492773"/>
                  <a:pt x="547523" y="492233"/>
                  <a:pt x="545902" y="532765"/>
                </a:cubicBezTo>
                <a:cubicBezTo>
                  <a:pt x="544281" y="573297"/>
                  <a:pt x="553469" y="677599"/>
                  <a:pt x="558873" y="717590"/>
                </a:cubicBezTo>
                <a:cubicBezTo>
                  <a:pt x="564277" y="757581"/>
                  <a:pt x="584813" y="760825"/>
                  <a:pt x="578328" y="772714"/>
                </a:cubicBezTo>
                <a:cubicBezTo>
                  <a:pt x="571843" y="784603"/>
                  <a:pt x="563737" y="780280"/>
                  <a:pt x="529690" y="785684"/>
                </a:cubicBezTo>
                <a:close/>
              </a:path>
            </a:pathLst>
          </a:cu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7" name="Freeform 156"/>
          <p:cNvSpPr/>
          <p:nvPr/>
        </p:nvSpPr>
        <p:spPr>
          <a:xfrm>
            <a:off x="837872" y="4737345"/>
            <a:ext cx="603095" cy="537070"/>
          </a:xfrm>
          <a:custGeom>
            <a:avLst/>
            <a:gdLst>
              <a:gd name="connsiteX0" fmla="*/ 51509 w 603095"/>
              <a:gd name="connsiteY0" fmla="*/ 71361 h 537070"/>
              <a:gd name="connsiteX1" fmla="*/ 87178 w 603095"/>
              <a:gd name="connsiteY1" fmla="*/ 19481 h 537070"/>
              <a:gd name="connsiteX2" fmla="*/ 122846 w 603095"/>
              <a:gd name="connsiteY2" fmla="*/ 25 h 537070"/>
              <a:gd name="connsiteX3" fmla="*/ 320641 w 603095"/>
              <a:gd name="connsiteY3" fmla="*/ 22723 h 537070"/>
              <a:gd name="connsiteX4" fmla="*/ 404948 w 603095"/>
              <a:gd name="connsiteY4" fmla="*/ 42178 h 537070"/>
              <a:gd name="connsiteX5" fmla="*/ 447101 w 603095"/>
              <a:gd name="connsiteY5" fmla="*/ 68119 h 537070"/>
              <a:gd name="connsiteX6" fmla="*/ 528165 w 603095"/>
              <a:gd name="connsiteY6" fmla="*/ 77846 h 537070"/>
              <a:gd name="connsiteX7" fmla="*/ 541135 w 603095"/>
              <a:gd name="connsiteY7" fmla="*/ 120000 h 537070"/>
              <a:gd name="connsiteX8" fmla="*/ 586531 w 603095"/>
              <a:gd name="connsiteY8" fmla="*/ 178366 h 537070"/>
              <a:gd name="connsiteX9" fmla="*/ 602744 w 603095"/>
              <a:gd name="connsiteY9" fmla="*/ 249702 h 537070"/>
              <a:gd name="connsiteX10" fmla="*/ 573561 w 603095"/>
              <a:gd name="connsiteY10" fmla="*/ 405344 h 537070"/>
              <a:gd name="connsiteX11" fmla="*/ 563833 w 603095"/>
              <a:gd name="connsiteY11" fmla="*/ 486408 h 537070"/>
              <a:gd name="connsiteX12" fmla="*/ 498982 w 603095"/>
              <a:gd name="connsiteY12" fmla="*/ 535046 h 537070"/>
              <a:gd name="connsiteX13" fmla="*/ 320641 w 603095"/>
              <a:gd name="connsiteY13" fmla="*/ 528561 h 537070"/>
              <a:gd name="connsiteX14" fmla="*/ 142301 w 603095"/>
              <a:gd name="connsiteY14" fmla="*/ 518834 h 537070"/>
              <a:gd name="connsiteX15" fmla="*/ 15841 w 603095"/>
              <a:gd name="connsiteY15" fmla="*/ 473438 h 537070"/>
              <a:gd name="connsiteX16" fmla="*/ 6114 w 603095"/>
              <a:gd name="connsiteY16" fmla="*/ 308068 h 537070"/>
              <a:gd name="connsiteX17" fmla="*/ 51509 w 603095"/>
              <a:gd name="connsiteY17" fmla="*/ 71361 h 537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3095" h="537070">
                <a:moveTo>
                  <a:pt x="51509" y="71361"/>
                </a:moveTo>
                <a:cubicBezTo>
                  <a:pt x="65020" y="23263"/>
                  <a:pt x="75289" y="31370"/>
                  <a:pt x="87178" y="19481"/>
                </a:cubicBezTo>
                <a:cubicBezTo>
                  <a:pt x="99067" y="7592"/>
                  <a:pt x="83936" y="-515"/>
                  <a:pt x="122846" y="25"/>
                </a:cubicBezTo>
                <a:cubicBezTo>
                  <a:pt x="161756" y="565"/>
                  <a:pt x="273624" y="15698"/>
                  <a:pt x="320641" y="22723"/>
                </a:cubicBezTo>
                <a:cubicBezTo>
                  <a:pt x="367658" y="29748"/>
                  <a:pt x="383871" y="34612"/>
                  <a:pt x="404948" y="42178"/>
                </a:cubicBezTo>
                <a:cubicBezTo>
                  <a:pt x="426025" y="49744"/>
                  <a:pt x="426565" y="62174"/>
                  <a:pt x="447101" y="68119"/>
                </a:cubicBezTo>
                <a:cubicBezTo>
                  <a:pt x="467637" y="74064"/>
                  <a:pt x="512493" y="69199"/>
                  <a:pt x="528165" y="77846"/>
                </a:cubicBezTo>
                <a:cubicBezTo>
                  <a:pt x="543837" y="86493"/>
                  <a:pt x="531407" y="103247"/>
                  <a:pt x="541135" y="120000"/>
                </a:cubicBezTo>
                <a:cubicBezTo>
                  <a:pt x="550863" y="136753"/>
                  <a:pt x="576263" y="156749"/>
                  <a:pt x="586531" y="178366"/>
                </a:cubicBezTo>
                <a:cubicBezTo>
                  <a:pt x="596799" y="199983"/>
                  <a:pt x="604906" y="211872"/>
                  <a:pt x="602744" y="249702"/>
                </a:cubicBezTo>
                <a:cubicBezTo>
                  <a:pt x="600582" y="287532"/>
                  <a:pt x="580046" y="365893"/>
                  <a:pt x="573561" y="405344"/>
                </a:cubicBezTo>
                <a:cubicBezTo>
                  <a:pt x="567076" y="444795"/>
                  <a:pt x="576263" y="464791"/>
                  <a:pt x="563833" y="486408"/>
                </a:cubicBezTo>
                <a:cubicBezTo>
                  <a:pt x="551403" y="508025"/>
                  <a:pt x="539514" y="528021"/>
                  <a:pt x="498982" y="535046"/>
                </a:cubicBezTo>
                <a:cubicBezTo>
                  <a:pt x="458450" y="542071"/>
                  <a:pt x="320641" y="528561"/>
                  <a:pt x="320641" y="528561"/>
                </a:cubicBezTo>
                <a:cubicBezTo>
                  <a:pt x="261194" y="525859"/>
                  <a:pt x="193101" y="528021"/>
                  <a:pt x="142301" y="518834"/>
                </a:cubicBezTo>
                <a:cubicBezTo>
                  <a:pt x="91501" y="509647"/>
                  <a:pt x="38539" y="508566"/>
                  <a:pt x="15841" y="473438"/>
                </a:cubicBezTo>
                <a:cubicBezTo>
                  <a:pt x="-6857" y="438310"/>
                  <a:pt x="-371" y="374000"/>
                  <a:pt x="6114" y="308068"/>
                </a:cubicBezTo>
                <a:cubicBezTo>
                  <a:pt x="12599" y="242136"/>
                  <a:pt x="37998" y="119459"/>
                  <a:pt x="51509" y="71361"/>
                </a:cubicBezTo>
                <a:close/>
              </a:path>
            </a:pathLst>
          </a:cu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4" name="Group 163"/>
          <p:cNvGrpSpPr/>
          <p:nvPr/>
        </p:nvGrpSpPr>
        <p:grpSpPr>
          <a:xfrm>
            <a:off x="639766" y="6123267"/>
            <a:ext cx="900746" cy="258061"/>
            <a:chOff x="790685" y="6099227"/>
            <a:chExt cx="900746" cy="258061"/>
          </a:xfrm>
        </p:grpSpPr>
        <p:sp>
          <p:nvSpPr>
            <p:cNvPr id="165" name="Freeform 164"/>
            <p:cNvSpPr/>
            <p:nvPr/>
          </p:nvSpPr>
          <p:spPr>
            <a:xfrm>
              <a:off x="790685" y="6099227"/>
              <a:ext cx="900746" cy="258061"/>
            </a:xfrm>
            <a:custGeom>
              <a:avLst/>
              <a:gdLst>
                <a:gd name="connsiteX0" fmla="*/ 402575 w 900746"/>
                <a:gd name="connsiteY0" fmla="*/ 22713 h 258061"/>
                <a:gd name="connsiteX1" fmla="*/ 473911 w 900746"/>
                <a:gd name="connsiteY1" fmla="*/ 64867 h 258061"/>
                <a:gd name="connsiteX2" fmla="*/ 616583 w 900746"/>
                <a:gd name="connsiteY2" fmla="*/ 84322 h 258061"/>
                <a:gd name="connsiteX3" fmla="*/ 772226 w 900746"/>
                <a:gd name="connsiteY3" fmla="*/ 71352 h 258061"/>
                <a:gd name="connsiteX4" fmla="*/ 843562 w 900746"/>
                <a:gd name="connsiteY4" fmla="*/ 90807 h 258061"/>
                <a:gd name="connsiteX5" fmla="*/ 895443 w 900746"/>
                <a:gd name="connsiteY5" fmla="*/ 123233 h 258061"/>
                <a:gd name="connsiteX6" fmla="*/ 879230 w 900746"/>
                <a:gd name="connsiteY6" fmla="*/ 178356 h 258061"/>
                <a:gd name="connsiteX7" fmla="*/ 720345 w 900746"/>
                <a:gd name="connsiteY7" fmla="*/ 246450 h 258061"/>
                <a:gd name="connsiteX8" fmla="*/ 473911 w 900746"/>
                <a:gd name="connsiteY8" fmla="*/ 249692 h 258061"/>
                <a:gd name="connsiteX9" fmla="*/ 240447 w 900746"/>
                <a:gd name="connsiteY9" fmla="*/ 162143 h 258061"/>
                <a:gd name="connsiteX10" fmla="*/ 208021 w 900746"/>
                <a:gd name="connsiteY10" fmla="*/ 175113 h 258061"/>
                <a:gd name="connsiteX11" fmla="*/ 152898 w 900746"/>
                <a:gd name="connsiteY11" fmla="*/ 194569 h 258061"/>
                <a:gd name="connsiteX12" fmla="*/ 23196 w 900746"/>
                <a:gd name="connsiteY12" fmla="*/ 188084 h 258061"/>
                <a:gd name="connsiteX13" fmla="*/ 498 w 900746"/>
                <a:gd name="connsiteY13" fmla="*/ 123233 h 258061"/>
                <a:gd name="connsiteX14" fmla="*/ 29681 w 900746"/>
                <a:gd name="connsiteY14" fmla="*/ 110262 h 258061"/>
                <a:gd name="connsiteX15" fmla="*/ 49136 w 900746"/>
                <a:gd name="connsiteY15" fmla="*/ 55139 h 258061"/>
                <a:gd name="connsiteX16" fmla="*/ 101017 w 900746"/>
                <a:gd name="connsiteY16" fmla="*/ 25956 h 258061"/>
                <a:gd name="connsiteX17" fmla="*/ 159383 w 900746"/>
                <a:gd name="connsiteY17" fmla="*/ 16 h 258061"/>
                <a:gd name="connsiteX18" fmla="*/ 402575 w 900746"/>
                <a:gd name="connsiteY18" fmla="*/ 22713 h 258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0746" h="258061">
                  <a:moveTo>
                    <a:pt x="402575" y="22713"/>
                  </a:moveTo>
                  <a:cubicBezTo>
                    <a:pt x="454996" y="33521"/>
                    <a:pt x="438243" y="54599"/>
                    <a:pt x="473911" y="64867"/>
                  </a:cubicBezTo>
                  <a:cubicBezTo>
                    <a:pt x="509579" y="75135"/>
                    <a:pt x="566864" y="83241"/>
                    <a:pt x="616583" y="84322"/>
                  </a:cubicBezTo>
                  <a:cubicBezTo>
                    <a:pt x="666302" y="85403"/>
                    <a:pt x="734396" y="70271"/>
                    <a:pt x="772226" y="71352"/>
                  </a:cubicBezTo>
                  <a:cubicBezTo>
                    <a:pt x="810056" y="72433"/>
                    <a:pt x="823026" y="82160"/>
                    <a:pt x="843562" y="90807"/>
                  </a:cubicBezTo>
                  <a:cubicBezTo>
                    <a:pt x="864098" y="99454"/>
                    <a:pt x="889498" y="108642"/>
                    <a:pt x="895443" y="123233"/>
                  </a:cubicBezTo>
                  <a:cubicBezTo>
                    <a:pt x="901388" y="137825"/>
                    <a:pt x="908413" y="157820"/>
                    <a:pt x="879230" y="178356"/>
                  </a:cubicBezTo>
                  <a:cubicBezTo>
                    <a:pt x="850047" y="198892"/>
                    <a:pt x="787898" y="234561"/>
                    <a:pt x="720345" y="246450"/>
                  </a:cubicBezTo>
                  <a:cubicBezTo>
                    <a:pt x="652792" y="258339"/>
                    <a:pt x="553894" y="263743"/>
                    <a:pt x="473911" y="249692"/>
                  </a:cubicBezTo>
                  <a:cubicBezTo>
                    <a:pt x="393928" y="235641"/>
                    <a:pt x="284762" y="174573"/>
                    <a:pt x="240447" y="162143"/>
                  </a:cubicBezTo>
                  <a:cubicBezTo>
                    <a:pt x="196132" y="149713"/>
                    <a:pt x="222612" y="169709"/>
                    <a:pt x="208021" y="175113"/>
                  </a:cubicBezTo>
                  <a:cubicBezTo>
                    <a:pt x="193430" y="180517"/>
                    <a:pt x="183702" y="192407"/>
                    <a:pt x="152898" y="194569"/>
                  </a:cubicBezTo>
                  <a:cubicBezTo>
                    <a:pt x="122094" y="196731"/>
                    <a:pt x="48596" y="199973"/>
                    <a:pt x="23196" y="188084"/>
                  </a:cubicBezTo>
                  <a:cubicBezTo>
                    <a:pt x="-2204" y="176195"/>
                    <a:pt x="-583" y="136203"/>
                    <a:pt x="498" y="123233"/>
                  </a:cubicBezTo>
                  <a:cubicBezTo>
                    <a:pt x="1579" y="110263"/>
                    <a:pt x="21575" y="121611"/>
                    <a:pt x="29681" y="110262"/>
                  </a:cubicBezTo>
                  <a:cubicBezTo>
                    <a:pt x="37787" y="98913"/>
                    <a:pt x="37247" y="69190"/>
                    <a:pt x="49136" y="55139"/>
                  </a:cubicBezTo>
                  <a:cubicBezTo>
                    <a:pt x="61025" y="41088"/>
                    <a:pt x="82643" y="35143"/>
                    <a:pt x="101017" y="25956"/>
                  </a:cubicBezTo>
                  <a:cubicBezTo>
                    <a:pt x="119391" y="16769"/>
                    <a:pt x="111285" y="556"/>
                    <a:pt x="159383" y="16"/>
                  </a:cubicBezTo>
                  <a:cubicBezTo>
                    <a:pt x="207481" y="-524"/>
                    <a:pt x="350154" y="11905"/>
                    <a:pt x="402575" y="22713"/>
                  </a:cubicBezTo>
                  <a:close/>
                </a:path>
              </a:pathLst>
            </a:custGeom>
            <a:solidFill>
              <a:srgbClr val="000000"/>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Freeform 165"/>
            <p:cNvSpPr/>
            <p:nvPr/>
          </p:nvSpPr>
          <p:spPr>
            <a:xfrm>
              <a:off x="1173804" y="6159491"/>
              <a:ext cx="94034" cy="77821"/>
            </a:xfrm>
            <a:custGeom>
              <a:avLst/>
              <a:gdLst>
                <a:gd name="connsiteX0" fmla="*/ 0 w 94034"/>
                <a:gd name="connsiteY0" fmla="*/ 77821 h 77821"/>
                <a:gd name="connsiteX1" fmla="*/ 32426 w 94034"/>
                <a:gd name="connsiteY1" fmla="*/ 19455 h 77821"/>
                <a:gd name="connsiteX2" fmla="*/ 94034 w 94034"/>
                <a:gd name="connsiteY2" fmla="*/ 0 h 77821"/>
              </a:gdLst>
              <a:ahLst/>
              <a:cxnLst>
                <a:cxn ang="0">
                  <a:pos x="connsiteX0" y="connsiteY0"/>
                </a:cxn>
                <a:cxn ang="0">
                  <a:pos x="connsiteX1" y="connsiteY1"/>
                </a:cxn>
                <a:cxn ang="0">
                  <a:pos x="connsiteX2" y="connsiteY2"/>
                </a:cxn>
              </a:cxnLst>
              <a:rect l="l" t="t" r="r" b="b"/>
              <a:pathLst>
                <a:path w="94034" h="77821">
                  <a:moveTo>
                    <a:pt x="0" y="77821"/>
                  </a:moveTo>
                  <a:cubicBezTo>
                    <a:pt x="8377" y="55123"/>
                    <a:pt x="16754" y="32425"/>
                    <a:pt x="32426" y="19455"/>
                  </a:cubicBezTo>
                  <a:cubicBezTo>
                    <a:pt x="48098" y="6485"/>
                    <a:pt x="94034" y="0"/>
                    <a:pt x="94034" y="0"/>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Freeform 166"/>
            <p:cNvSpPr/>
            <p:nvPr/>
          </p:nvSpPr>
          <p:spPr>
            <a:xfrm rot="1089974">
              <a:off x="1134000" y="6138427"/>
              <a:ext cx="94034" cy="77821"/>
            </a:xfrm>
            <a:custGeom>
              <a:avLst/>
              <a:gdLst>
                <a:gd name="connsiteX0" fmla="*/ 0 w 94034"/>
                <a:gd name="connsiteY0" fmla="*/ 77821 h 77821"/>
                <a:gd name="connsiteX1" fmla="*/ 32426 w 94034"/>
                <a:gd name="connsiteY1" fmla="*/ 19455 h 77821"/>
                <a:gd name="connsiteX2" fmla="*/ 94034 w 94034"/>
                <a:gd name="connsiteY2" fmla="*/ 0 h 77821"/>
              </a:gdLst>
              <a:ahLst/>
              <a:cxnLst>
                <a:cxn ang="0">
                  <a:pos x="connsiteX0" y="connsiteY0"/>
                </a:cxn>
                <a:cxn ang="0">
                  <a:pos x="connsiteX1" y="connsiteY1"/>
                </a:cxn>
                <a:cxn ang="0">
                  <a:pos x="connsiteX2" y="connsiteY2"/>
                </a:cxn>
              </a:cxnLst>
              <a:rect l="l" t="t" r="r" b="b"/>
              <a:pathLst>
                <a:path w="94034" h="77821">
                  <a:moveTo>
                    <a:pt x="0" y="77821"/>
                  </a:moveTo>
                  <a:cubicBezTo>
                    <a:pt x="8377" y="55123"/>
                    <a:pt x="16754" y="32425"/>
                    <a:pt x="32426" y="19455"/>
                  </a:cubicBezTo>
                  <a:cubicBezTo>
                    <a:pt x="48098" y="6485"/>
                    <a:pt x="94034" y="0"/>
                    <a:pt x="94034" y="0"/>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8" name="Freeform 167"/>
            <p:cNvSpPr/>
            <p:nvPr/>
          </p:nvSpPr>
          <p:spPr>
            <a:xfrm>
              <a:off x="1290536" y="6173821"/>
              <a:ext cx="356620" cy="169039"/>
            </a:xfrm>
            <a:custGeom>
              <a:avLst/>
              <a:gdLst>
                <a:gd name="connsiteX0" fmla="*/ 311285 w 356620"/>
                <a:gd name="connsiteY0" fmla="*/ 0 h 169039"/>
                <a:gd name="connsiteX1" fmla="*/ 353438 w 356620"/>
                <a:gd name="connsiteY1" fmla="*/ 48639 h 169039"/>
                <a:gd name="connsiteX2" fmla="*/ 337226 w 356620"/>
                <a:gd name="connsiteY2" fmla="*/ 81064 h 169039"/>
                <a:gd name="connsiteX3" fmla="*/ 207524 w 356620"/>
                <a:gd name="connsiteY3" fmla="*/ 136188 h 169039"/>
                <a:gd name="connsiteX4" fmla="*/ 55124 w 356620"/>
                <a:gd name="connsiteY4" fmla="*/ 165370 h 169039"/>
                <a:gd name="connsiteX5" fmla="*/ 0 w 356620"/>
                <a:gd name="connsiteY5" fmla="*/ 168613 h 16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6620" h="169039">
                  <a:moveTo>
                    <a:pt x="311285" y="0"/>
                  </a:moveTo>
                  <a:cubicBezTo>
                    <a:pt x="330200" y="17564"/>
                    <a:pt x="349115" y="35128"/>
                    <a:pt x="353438" y="48639"/>
                  </a:cubicBezTo>
                  <a:cubicBezTo>
                    <a:pt x="357762" y="62150"/>
                    <a:pt x="361545" y="66473"/>
                    <a:pt x="337226" y="81064"/>
                  </a:cubicBezTo>
                  <a:cubicBezTo>
                    <a:pt x="312907" y="95656"/>
                    <a:pt x="254541" y="122137"/>
                    <a:pt x="207524" y="136188"/>
                  </a:cubicBezTo>
                  <a:cubicBezTo>
                    <a:pt x="160507" y="150239"/>
                    <a:pt x="89711" y="159966"/>
                    <a:pt x="55124" y="165370"/>
                  </a:cubicBezTo>
                  <a:cubicBezTo>
                    <a:pt x="20537" y="170774"/>
                    <a:pt x="0" y="168613"/>
                    <a:pt x="0" y="168613"/>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9" name="Freeform 168"/>
            <p:cNvSpPr/>
            <p:nvPr/>
          </p:nvSpPr>
          <p:spPr>
            <a:xfrm>
              <a:off x="817123" y="6219217"/>
              <a:ext cx="191311" cy="32426"/>
            </a:xfrm>
            <a:custGeom>
              <a:avLst/>
              <a:gdLst>
                <a:gd name="connsiteX0" fmla="*/ 191311 w 191311"/>
                <a:gd name="connsiteY0" fmla="*/ 32426 h 32426"/>
                <a:gd name="connsiteX1" fmla="*/ 110247 w 191311"/>
                <a:gd name="connsiteY1" fmla="*/ 12970 h 32426"/>
                <a:gd name="connsiteX2" fmla="*/ 0 w 191311"/>
                <a:gd name="connsiteY2" fmla="*/ 0 h 32426"/>
              </a:gdLst>
              <a:ahLst/>
              <a:cxnLst>
                <a:cxn ang="0">
                  <a:pos x="connsiteX0" y="connsiteY0"/>
                </a:cxn>
                <a:cxn ang="0">
                  <a:pos x="connsiteX1" y="connsiteY1"/>
                </a:cxn>
                <a:cxn ang="0">
                  <a:pos x="connsiteX2" y="connsiteY2"/>
                </a:cxn>
              </a:cxnLst>
              <a:rect l="l" t="t" r="r" b="b"/>
              <a:pathLst>
                <a:path w="191311" h="32426">
                  <a:moveTo>
                    <a:pt x="191311" y="32426"/>
                  </a:moveTo>
                  <a:cubicBezTo>
                    <a:pt x="166721" y="25400"/>
                    <a:pt x="142132" y="18374"/>
                    <a:pt x="110247" y="12970"/>
                  </a:cubicBezTo>
                  <a:cubicBezTo>
                    <a:pt x="78362" y="7566"/>
                    <a:pt x="0" y="0"/>
                    <a:pt x="0" y="0"/>
                  </a:cubicBezTo>
                </a:path>
              </a:pathLst>
            </a:custGeom>
            <a:noFill/>
            <a:ln w="158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0" name="Freeform 169"/>
          <p:cNvSpPr/>
          <p:nvPr/>
        </p:nvSpPr>
        <p:spPr>
          <a:xfrm>
            <a:off x="718236" y="5300165"/>
            <a:ext cx="517920" cy="865139"/>
          </a:xfrm>
          <a:custGeom>
            <a:avLst/>
            <a:gdLst>
              <a:gd name="connsiteX0" fmla="*/ 51284 w 483310"/>
              <a:gd name="connsiteY0" fmla="*/ 0 h 795826"/>
              <a:gd name="connsiteX1" fmla="*/ 38314 w 483310"/>
              <a:gd name="connsiteY1" fmla="*/ 103761 h 795826"/>
              <a:gd name="connsiteX2" fmla="*/ 9131 w 483310"/>
              <a:gd name="connsiteY2" fmla="*/ 194553 h 795826"/>
              <a:gd name="connsiteX3" fmla="*/ 99923 w 483310"/>
              <a:gd name="connsiteY3" fmla="*/ 285344 h 795826"/>
              <a:gd name="connsiteX4" fmla="*/ 158288 w 483310"/>
              <a:gd name="connsiteY4" fmla="*/ 389106 h 795826"/>
              <a:gd name="connsiteX5" fmla="*/ 132348 w 483310"/>
              <a:gd name="connsiteY5" fmla="*/ 560961 h 795826"/>
              <a:gd name="connsiteX6" fmla="*/ 12374 w 483310"/>
              <a:gd name="connsiteY6" fmla="*/ 713361 h 795826"/>
              <a:gd name="connsiteX7" fmla="*/ 18859 w 483310"/>
              <a:gd name="connsiteY7" fmla="*/ 762000 h 795826"/>
              <a:gd name="connsiteX8" fmla="*/ 145318 w 483310"/>
              <a:gd name="connsiteY8" fmla="*/ 778212 h 795826"/>
              <a:gd name="connsiteX9" fmla="*/ 294476 w 483310"/>
              <a:gd name="connsiteY9" fmla="*/ 794425 h 795826"/>
              <a:gd name="connsiteX10" fmla="*/ 404723 w 483310"/>
              <a:gd name="connsiteY10" fmla="*/ 784698 h 795826"/>
              <a:gd name="connsiteX11" fmla="*/ 440391 w 483310"/>
              <a:gd name="connsiteY11" fmla="*/ 703634 h 795826"/>
              <a:gd name="connsiteX12" fmla="*/ 482544 w 483310"/>
              <a:gd name="connsiteY12" fmla="*/ 522051 h 795826"/>
              <a:gd name="connsiteX13" fmla="*/ 463088 w 483310"/>
              <a:gd name="connsiteY13" fmla="*/ 421532 h 795826"/>
              <a:gd name="connsiteX14" fmla="*/ 407965 w 483310"/>
              <a:gd name="connsiteY14" fmla="*/ 285344 h 795826"/>
              <a:gd name="connsiteX15" fmla="*/ 382025 w 483310"/>
              <a:gd name="connsiteY15" fmla="*/ 188068 h 795826"/>
              <a:gd name="connsiteX16" fmla="*/ 378782 w 483310"/>
              <a:gd name="connsiteY16" fmla="*/ 129702 h 795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3310" h="795826">
                <a:moveTo>
                  <a:pt x="51284" y="0"/>
                </a:moveTo>
                <a:cubicBezTo>
                  <a:pt x="48312" y="35667"/>
                  <a:pt x="45340" y="71335"/>
                  <a:pt x="38314" y="103761"/>
                </a:cubicBezTo>
                <a:cubicBezTo>
                  <a:pt x="31288" y="136187"/>
                  <a:pt x="-1137" y="164289"/>
                  <a:pt x="9131" y="194553"/>
                </a:cubicBezTo>
                <a:cubicBezTo>
                  <a:pt x="19399" y="224817"/>
                  <a:pt x="75064" y="252919"/>
                  <a:pt x="99923" y="285344"/>
                </a:cubicBezTo>
                <a:cubicBezTo>
                  <a:pt x="124783" y="317770"/>
                  <a:pt x="152884" y="343170"/>
                  <a:pt x="158288" y="389106"/>
                </a:cubicBezTo>
                <a:cubicBezTo>
                  <a:pt x="163692" y="435042"/>
                  <a:pt x="156667" y="506919"/>
                  <a:pt x="132348" y="560961"/>
                </a:cubicBezTo>
                <a:cubicBezTo>
                  <a:pt x="108029" y="615004"/>
                  <a:pt x="31289" y="679855"/>
                  <a:pt x="12374" y="713361"/>
                </a:cubicBezTo>
                <a:cubicBezTo>
                  <a:pt x="-6541" y="746867"/>
                  <a:pt x="-3298" y="751192"/>
                  <a:pt x="18859" y="762000"/>
                </a:cubicBezTo>
                <a:cubicBezTo>
                  <a:pt x="41016" y="772808"/>
                  <a:pt x="145318" y="778212"/>
                  <a:pt x="145318" y="778212"/>
                </a:cubicBezTo>
                <a:cubicBezTo>
                  <a:pt x="191254" y="783616"/>
                  <a:pt x="251242" y="793344"/>
                  <a:pt x="294476" y="794425"/>
                </a:cubicBezTo>
                <a:cubicBezTo>
                  <a:pt x="337710" y="795506"/>
                  <a:pt x="380404" y="799830"/>
                  <a:pt x="404723" y="784698"/>
                </a:cubicBezTo>
                <a:cubicBezTo>
                  <a:pt x="429042" y="769566"/>
                  <a:pt x="427421" y="747408"/>
                  <a:pt x="440391" y="703634"/>
                </a:cubicBezTo>
                <a:cubicBezTo>
                  <a:pt x="453361" y="659860"/>
                  <a:pt x="478761" y="569068"/>
                  <a:pt x="482544" y="522051"/>
                </a:cubicBezTo>
                <a:cubicBezTo>
                  <a:pt x="486327" y="475034"/>
                  <a:pt x="475518" y="460983"/>
                  <a:pt x="463088" y="421532"/>
                </a:cubicBezTo>
                <a:cubicBezTo>
                  <a:pt x="450658" y="382081"/>
                  <a:pt x="421475" y="324255"/>
                  <a:pt x="407965" y="285344"/>
                </a:cubicBezTo>
                <a:cubicBezTo>
                  <a:pt x="394455" y="246433"/>
                  <a:pt x="386889" y="214008"/>
                  <a:pt x="382025" y="188068"/>
                </a:cubicBezTo>
                <a:cubicBezTo>
                  <a:pt x="377161" y="162128"/>
                  <a:pt x="378782" y="129702"/>
                  <a:pt x="378782" y="129702"/>
                </a:cubicBezTo>
              </a:path>
            </a:pathLst>
          </a:cu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2" name="Freeform 171"/>
          <p:cNvSpPr/>
          <p:nvPr/>
        </p:nvSpPr>
        <p:spPr>
          <a:xfrm>
            <a:off x="1171755" y="4763627"/>
            <a:ext cx="188091" cy="194864"/>
          </a:xfrm>
          <a:custGeom>
            <a:avLst/>
            <a:gdLst>
              <a:gd name="connsiteX0" fmla="*/ 50292 w 118872"/>
              <a:gd name="connsiteY0" fmla="*/ 0 h 155448"/>
              <a:gd name="connsiteX1" fmla="*/ 96012 w 118872"/>
              <a:gd name="connsiteY1" fmla="*/ 82296 h 155448"/>
              <a:gd name="connsiteX2" fmla="*/ 118872 w 118872"/>
              <a:gd name="connsiteY2" fmla="*/ 155448 h 155448"/>
              <a:gd name="connsiteX3" fmla="*/ 18288 w 118872"/>
              <a:gd name="connsiteY3" fmla="*/ 132588 h 155448"/>
              <a:gd name="connsiteX4" fmla="*/ 0 w 118872"/>
              <a:gd name="connsiteY4" fmla="*/ 82296 h 155448"/>
              <a:gd name="connsiteX5" fmla="*/ 50292 w 118872"/>
              <a:gd name="connsiteY5" fmla="*/ 0 h 15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872" h="155448">
                <a:moveTo>
                  <a:pt x="50292" y="0"/>
                </a:moveTo>
                <a:lnTo>
                  <a:pt x="96012" y="82296"/>
                </a:lnTo>
                <a:lnTo>
                  <a:pt x="118872" y="155448"/>
                </a:lnTo>
                <a:lnTo>
                  <a:pt x="18288" y="132588"/>
                </a:lnTo>
                <a:lnTo>
                  <a:pt x="0" y="82296"/>
                </a:lnTo>
                <a:lnTo>
                  <a:pt x="50292" y="0"/>
                </a:lnTo>
                <a:close/>
              </a:path>
            </a:pathLst>
          </a:cu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3" name="Freeform 172"/>
          <p:cNvSpPr/>
          <p:nvPr/>
        </p:nvSpPr>
        <p:spPr>
          <a:xfrm>
            <a:off x="1036334" y="4805172"/>
            <a:ext cx="187452" cy="187452"/>
          </a:xfrm>
          <a:custGeom>
            <a:avLst/>
            <a:gdLst>
              <a:gd name="connsiteX0" fmla="*/ 155448 w 187452"/>
              <a:gd name="connsiteY0" fmla="*/ 54864 h 187452"/>
              <a:gd name="connsiteX1" fmla="*/ 187452 w 187452"/>
              <a:gd name="connsiteY1" fmla="*/ 141732 h 187452"/>
              <a:gd name="connsiteX2" fmla="*/ 109728 w 187452"/>
              <a:gd name="connsiteY2" fmla="*/ 137160 h 187452"/>
              <a:gd name="connsiteX3" fmla="*/ 27432 w 187452"/>
              <a:gd name="connsiteY3" fmla="*/ 187452 h 187452"/>
              <a:gd name="connsiteX4" fmla="*/ 32004 w 187452"/>
              <a:gd name="connsiteY4" fmla="*/ 54864 h 187452"/>
              <a:gd name="connsiteX5" fmla="*/ 0 w 187452"/>
              <a:gd name="connsiteY5" fmla="*/ 0 h 187452"/>
              <a:gd name="connsiteX6" fmla="*/ 155448 w 187452"/>
              <a:gd name="connsiteY6" fmla="*/ 54864 h 187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 h="187452">
                <a:moveTo>
                  <a:pt x="155448" y="54864"/>
                </a:moveTo>
                <a:lnTo>
                  <a:pt x="187452" y="141732"/>
                </a:lnTo>
                <a:lnTo>
                  <a:pt x="109728" y="137160"/>
                </a:lnTo>
                <a:lnTo>
                  <a:pt x="27432" y="187452"/>
                </a:lnTo>
                <a:lnTo>
                  <a:pt x="32004" y="54864"/>
                </a:lnTo>
                <a:lnTo>
                  <a:pt x="0" y="0"/>
                </a:lnTo>
                <a:lnTo>
                  <a:pt x="155448" y="54864"/>
                </a:lnTo>
                <a:close/>
              </a:path>
            </a:pathLst>
          </a:cu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4" name="Group 173"/>
          <p:cNvGrpSpPr/>
          <p:nvPr/>
        </p:nvGrpSpPr>
        <p:grpSpPr>
          <a:xfrm>
            <a:off x="584907" y="3634758"/>
            <a:ext cx="932375" cy="1218200"/>
            <a:chOff x="700717" y="3634758"/>
            <a:chExt cx="932375" cy="1218200"/>
          </a:xfrm>
        </p:grpSpPr>
        <p:sp>
          <p:nvSpPr>
            <p:cNvPr id="175" name="Freeform 174"/>
            <p:cNvSpPr/>
            <p:nvPr/>
          </p:nvSpPr>
          <p:spPr>
            <a:xfrm>
              <a:off x="852472" y="3841275"/>
              <a:ext cx="651191" cy="1011683"/>
            </a:xfrm>
            <a:custGeom>
              <a:avLst/>
              <a:gdLst>
                <a:gd name="connsiteX0" fmla="*/ 488274 w 651191"/>
                <a:gd name="connsiteY0" fmla="*/ 68767 h 1011683"/>
                <a:gd name="connsiteX1" fmla="*/ 606080 w 651191"/>
                <a:gd name="connsiteY1" fmla="*/ 186573 h 1011683"/>
                <a:gd name="connsiteX2" fmla="*/ 650959 w 651191"/>
                <a:gd name="connsiteY2" fmla="*/ 382916 h 1011683"/>
                <a:gd name="connsiteX3" fmla="*/ 622910 w 651191"/>
                <a:gd name="connsiteY3" fmla="*/ 612919 h 1011683"/>
                <a:gd name="connsiteX4" fmla="*/ 606080 w 651191"/>
                <a:gd name="connsiteY4" fmla="*/ 697066 h 1011683"/>
                <a:gd name="connsiteX5" fmla="*/ 622910 w 651191"/>
                <a:gd name="connsiteY5" fmla="*/ 826092 h 1011683"/>
                <a:gd name="connsiteX6" fmla="*/ 589251 w 651191"/>
                <a:gd name="connsiteY6" fmla="*/ 932678 h 1011683"/>
                <a:gd name="connsiteX7" fmla="*/ 443395 w 651191"/>
                <a:gd name="connsiteY7" fmla="*/ 1011216 h 1011683"/>
                <a:gd name="connsiteX8" fmla="*/ 263881 w 651191"/>
                <a:gd name="connsiteY8" fmla="*/ 955118 h 1011683"/>
                <a:gd name="connsiteX9" fmla="*/ 190954 w 651191"/>
                <a:gd name="connsiteY9" fmla="*/ 764384 h 1011683"/>
                <a:gd name="connsiteX10" fmla="*/ 157295 w 651191"/>
                <a:gd name="connsiteY10" fmla="*/ 640968 h 1011683"/>
                <a:gd name="connsiteX11" fmla="*/ 78757 w 651191"/>
                <a:gd name="connsiteY11" fmla="*/ 461454 h 1011683"/>
                <a:gd name="connsiteX12" fmla="*/ 220 w 651191"/>
                <a:gd name="connsiteY12" fmla="*/ 326818 h 1011683"/>
                <a:gd name="connsiteX13" fmla="*/ 56318 w 651191"/>
                <a:gd name="connsiteY13" fmla="*/ 209012 h 1011683"/>
                <a:gd name="connsiteX14" fmla="*/ 89977 w 651191"/>
                <a:gd name="connsiteY14" fmla="*/ 119255 h 1011683"/>
                <a:gd name="connsiteX15" fmla="*/ 263881 w 651191"/>
                <a:gd name="connsiteY15" fmla="*/ 1449 h 1011683"/>
                <a:gd name="connsiteX16" fmla="*/ 488274 w 651191"/>
                <a:gd name="connsiteY16" fmla="*/ 68767 h 1011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1191" h="1011683">
                  <a:moveTo>
                    <a:pt x="488274" y="68767"/>
                  </a:moveTo>
                  <a:cubicBezTo>
                    <a:pt x="545307" y="99621"/>
                    <a:pt x="578966" y="134215"/>
                    <a:pt x="606080" y="186573"/>
                  </a:cubicBezTo>
                  <a:cubicBezTo>
                    <a:pt x="633194" y="238931"/>
                    <a:pt x="648154" y="311858"/>
                    <a:pt x="650959" y="382916"/>
                  </a:cubicBezTo>
                  <a:cubicBezTo>
                    <a:pt x="653764" y="453974"/>
                    <a:pt x="630390" y="560561"/>
                    <a:pt x="622910" y="612919"/>
                  </a:cubicBezTo>
                  <a:cubicBezTo>
                    <a:pt x="615430" y="665277"/>
                    <a:pt x="606080" y="661537"/>
                    <a:pt x="606080" y="697066"/>
                  </a:cubicBezTo>
                  <a:cubicBezTo>
                    <a:pt x="606080" y="732595"/>
                    <a:pt x="625715" y="786823"/>
                    <a:pt x="622910" y="826092"/>
                  </a:cubicBezTo>
                  <a:cubicBezTo>
                    <a:pt x="620105" y="865361"/>
                    <a:pt x="619170" y="901824"/>
                    <a:pt x="589251" y="932678"/>
                  </a:cubicBezTo>
                  <a:cubicBezTo>
                    <a:pt x="559332" y="963532"/>
                    <a:pt x="497623" y="1007476"/>
                    <a:pt x="443395" y="1011216"/>
                  </a:cubicBezTo>
                  <a:cubicBezTo>
                    <a:pt x="389167" y="1014956"/>
                    <a:pt x="305954" y="996257"/>
                    <a:pt x="263881" y="955118"/>
                  </a:cubicBezTo>
                  <a:cubicBezTo>
                    <a:pt x="221807" y="913979"/>
                    <a:pt x="208718" y="816742"/>
                    <a:pt x="190954" y="764384"/>
                  </a:cubicBezTo>
                  <a:cubicBezTo>
                    <a:pt x="173190" y="712026"/>
                    <a:pt x="175994" y="691456"/>
                    <a:pt x="157295" y="640968"/>
                  </a:cubicBezTo>
                  <a:cubicBezTo>
                    <a:pt x="138595" y="590480"/>
                    <a:pt x="104936" y="513812"/>
                    <a:pt x="78757" y="461454"/>
                  </a:cubicBezTo>
                  <a:cubicBezTo>
                    <a:pt x="52578" y="409096"/>
                    <a:pt x="3960" y="368892"/>
                    <a:pt x="220" y="326818"/>
                  </a:cubicBezTo>
                  <a:cubicBezTo>
                    <a:pt x="-3520" y="284744"/>
                    <a:pt x="41359" y="243606"/>
                    <a:pt x="56318" y="209012"/>
                  </a:cubicBezTo>
                  <a:cubicBezTo>
                    <a:pt x="71277" y="174418"/>
                    <a:pt x="55383" y="153849"/>
                    <a:pt x="89977" y="119255"/>
                  </a:cubicBezTo>
                  <a:cubicBezTo>
                    <a:pt x="124571" y="84661"/>
                    <a:pt x="193758" y="11734"/>
                    <a:pt x="263881" y="1449"/>
                  </a:cubicBezTo>
                  <a:cubicBezTo>
                    <a:pt x="334004" y="-8836"/>
                    <a:pt x="431241" y="37913"/>
                    <a:pt x="488274" y="68767"/>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6" name="Freeform 175"/>
            <p:cNvSpPr/>
            <p:nvPr/>
          </p:nvSpPr>
          <p:spPr>
            <a:xfrm>
              <a:off x="700717" y="3634758"/>
              <a:ext cx="932375" cy="856357"/>
            </a:xfrm>
            <a:custGeom>
              <a:avLst/>
              <a:gdLst>
                <a:gd name="connsiteX0" fmla="*/ 572711 w 932375"/>
                <a:gd name="connsiteY0" fmla="*/ 286503 h 856357"/>
                <a:gd name="connsiteX1" fmla="*/ 651249 w 932375"/>
                <a:gd name="connsiteY1" fmla="*/ 381870 h 856357"/>
                <a:gd name="connsiteX2" fmla="*/ 830763 w 932375"/>
                <a:gd name="connsiteY2" fmla="*/ 381870 h 856357"/>
                <a:gd name="connsiteX3" fmla="*/ 797104 w 932375"/>
                <a:gd name="connsiteY3" fmla="*/ 353821 h 856357"/>
                <a:gd name="connsiteX4" fmla="*/ 931739 w 932375"/>
                <a:gd name="connsiteY4" fmla="*/ 275284 h 856357"/>
                <a:gd name="connsiteX5" fmla="*/ 847592 w 932375"/>
                <a:gd name="connsiteY5" fmla="*/ 286503 h 856357"/>
                <a:gd name="connsiteX6" fmla="*/ 841982 w 932375"/>
                <a:gd name="connsiteY6" fmla="*/ 224795 h 856357"/>
                <a:gd name="connsiteX7" fmla="*/ 791494 w 932375"/>
                <a:gd name="connsiteY7" fmla="*/ 174307 h 856357"/>
                <a:gd name="connsiteX8" fmla="*/ 752225 w 932375"/>
                <a:gd name="connsiteY8" fmla="*/ 28452 h 856357"/>
                <a:gd name="connsiteX9" fmla="*/ 589541 w 932375"/>
                <a:gd name="connsiteY9" fmla="*/ 67721 h 856357"/>
                <a:gd name="connsiteX10" fmla="*/ 443685 w 932375"/>
                <a:gd name="connsiteY10" fmla="*/ 403 h 856357"/>
                <a:gd name="connsiteX11" fmla="*/ 370758 w 932375"/>
                <a:gd name="connsiteY11" fmla="*/ 39671 h 856357"/>
                <a:gd name="connsiteX12" fmla="*/ 337099 w 932375"/>
                <a:gd name="connsiteY12" fmla="*/ 39671 h 856357"/>
                <a:gd name="connsiteX13" fmla="*/ 303440 w 932375"/>
                <a:gd name="connsiteY13" fmla="*/ 90160 h 856357"/>
                <a:gd name="connsiteX14" fmla="*/ 180024 w 932375"/>
                <a:gd name="connsiteY14" fmla="*/ 258454 h 856357"/>
                <a:gd name="connsiteX15" fmla="*/ 118316 w 932375"/>
                <a:gd name="connsiteY15" fmla="*/ 275284 h 856357"/>
                <a:gd name="connsiteX16" fmla="*/ 95877 w 932375"/>
                <a:gd name="connsiteY16" fmla="*/ 236015 h 856357"/>
                <a:gd name="connsiteX17" fmla="*/ 84657 w 932375"/>
                <a:gd name="connsiteY17" fmla="*/ 308943 h 856357"/>
                <a:gd name="connsiteX18" fmla="*/ 101487 w 932375"/>
                <a:gd name="connsiteY18" fmla="*/ 353821 h 856357"/>
                <a:gd name="connsiteX19" fmla="*/ 45389 w 932375"/>
                <a:gd name="connsiteY19" fmla="*/ 297723 h 856357"/>
                <a:gd name="connsiteX20" fmla="*/ 510 w 932375"/>
                <a:gd name="connsiteY20" fmla="*/ 303333 h 856357"/>
                <a:gd name="connsiteX21" fmla="*/ 22949 w 932375"/>
                <a:gd name="connsiteY21" fmla="*/ 353821 h 856357"/>
                <a:gd name="connsiteX22" fmla="*/ 50998 w 932375"/>
                <a:gd name="connsiteY22" fmla="*/ 376260 h 856357"/>
                <a:gd name="connsiteX23" fmla="*/ 6120 w 932375"/>
                <a:gd name="connsiteY23" fmla="*/ 404309 h 856357"/>
                <a:gd name="connsiteX24" fmla="*/ 28559 w 932375"/>
                <a:gd name="connsiteY24" fmla="*/ 432359 h 856357"/>
                <a:gd name="connsiteX25" fmla="*/ 84657 w 932375"/>
                <a:gd name="connsiteY25" fmla="*/ 426749 h 856357"/>
                <a:gd name="connsiteX26" fmla="*/ 67828 w 932375"/>
                <a:gd name="connsiteY26" fmla="*/ 466017 h 856357"/>
                <a:gd name="connsiteX27" fmla="*/ 28559 w 932375"/>
                <a:gd name="connsiteY27" fmla="*/ 550165 h 856357"/>
                <a:gd name="connsiteX28" fmla="*/ 107096 w 932375"/>
                <a:gd name="connsiteY28" fmla="*/ 724069 h 856357"/>
                <a:gd name="connsiteX29" fmla="*/ 213683 w 932375"/>
                <a:gd name="connsiteY29" fmla="*/ 791387 h 856357"/>
                <a:gd name="connsiteX30" fmla="*/ 314660 w 932375"/>
                <a:gd name="connsiteY30" fmla="*/ 853095 h 856357"/>
                <a:gd name="connsiteX31" fmla="*/ 393197 w 932375"/>
                <a:gd name="connsiteY31" fmla="*/ 841875 h 856357"/>
                <a:gd name="connsiteX32" fmla="*/ 415636 w 932375"/>
                <a:gd name="connsiteY32" fmla="*/ 791387 h 856357"/>
                <a:gd name="connsiteX33" fmla="*/ 381977 w 932375"/>
                <a:gd name="connsiteY33" fmla="*/ 667971 h 856357"/>
                <a:gd name="connsiteX34" fmla="*/ 241732 w 932375"/>
                <a:gd name="connsiteY34" fmla="*/ 572604 h 856357"/>
                <a:gd name="connsiteX35" fmla="*/ 219293 w 932375"/>
                <a:gd name="connsiteY35" fmla="*/ 527725 h 856357"/>
                <a:gd name="connsiteX36" fmla="*/ 264171 w 932375"/>
                <a:gd name="connsiteY36" fmla="*/ 415529 h 856357"/>
                <a:gd name="connsiteX37" fmla="*/ 264171 w 932375"/>
                <a:gd name="connsiteY37" fmla="*/ 342602 h 856357"/>
                <a:gd name="connsiteX38" fmla="*/ 314660 w 932375"/>
                <a:gd name="connsiteY38" fmla="*/ 297723 h 856357"/>
                <a:gd name="connsiteX39" fmla="*/ 404417 w 932375"/>
                <a:gd name="connsiteY39" fmla="*/ 308943 h 856357"/>
                <a:gd name="connsiteX40" fmla="*/ 516613 w 932375"/>
                <a:gd name="connsiteY40" fmla="*/ 269674 h 856357"/>
                <a:gd name="connsiteX41" fmla="*/ 572711 w 932375"/>
                <a:gd name="connsiteY41" fmla="*/ 286503 h 856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32375" h="856357">
                  <a:moveTo>
                    <a:pt x="572711" y="286503"/>
                  </a:moveTo>
                  <a:cubicBezTo>
                    <a:pt x="595150" y="305202"/>
                    <a:pt x="608240" y="365976"/>
                    <a:pt x="651249" y="381870"/>
                  </a:cubicBezTo>
                  <a:cubicBezTo>
                    <a:pt x="694258" y="397764"/>
                    <a:pt x="806454" y="386545"/>
                    <a:pt x="830763" y="381870"/>
                  </a:cubicBezTo>
                  <a:cubicBezTo>
                    <a:pt x="855072" y="377195"/>
                    <a:pt x="780275" y="371585"/>
                    <a:pt x="797104" y="353821"/>
                  </a:cubicBezTo>
                  <a:cubicBezTo>
                    <a:pt x="813933" y="336057"/>
                    <a:pt x="923324" y="286504"/>
                    <a:pt x="931739" y="275284"/>
                  </a:cubicBezTo>
                  <a:cubicBezTo>
                    <a:pt x="940154" y="264064"/>
                    <a:pt x="862551" y="294918"/>
                    <a:pt x="847592" y="286503"/>
                  </a:cubicBezTo>
                  <a:cubicBezTo>
                    <a:pt x="832633" y="278088"/>
                    <a:pt x="851332" y="243494"/>
                    <a:pt x="841982" y="224795"/>
                  </a:cubicBezTo>
                  <a:cubicBezTo>
                    <a:pt x="832632" y="206096"/>
                    <a:pt x="806453" y="207031"/>
                    <a:pt x="791494" y="174307"/>
                  </a:cubicBezTo>
                  <a:cubicBezTo>
                    <a:pt x="776535" y="141583"/>
                    <a:pt x="785884" y="46216"/>
                    <a:pt x="752225" y="28452"/>
                  </a:cubicBezTo>
                  <a:cubicBezTo>
                    <a:pt x="718566" y="10688"/>
                    <a:pt x="640964" y="72396"/>
                    <a:pt x="589541" y="67721"/>
                  </a:cubicBezTo>
                  <a:cubicBezTo>
                    <a:pt x="538118" y="63046"/>
                    <a:pt x="480149" y="5078"/>
                    <a:pt x="443685" y="403"/>
                  </a:cubicBezTo>
                  <a:cubicBezTo>
                    <a:pt x="407221" y="-4272"/>
                    <a:pt x="388522" y="33126"/>
                    <a:pt x="370758" y="39671"/>
                  </a:cubicBezTo>
                  <a:cubicBezTo>
                    <a:pt x="352994" y="46216"/>
                    <a:pt x="348319" y="31256"/>
                    <a:pt x="337099" y="39671"/>
                  </a:cubicBezTo>
                  <a:cubicBezTo>
                    <a:pt x="325879" y="48086"/>
                    <a:pt x="329619" y="53696"/>
                    <a:pt x="303440" y="90160"/>
                  </a:cubicBezTo>
                  <a:cubicBezTo>
                    <a:pt x="277261" y="126624"/>
                    <a:pt x="210878" y="227600"/>
                    <a:pt x="180024" y="258454"/>
                  </a:cubicBezTo>
                  <a:cubicBezTo>
                    <a:pt x="149170" y="289308"/>
                    <a:pt x="132340" y="279024"/>
                    <a:pt x="118316" y="275284"/>
                  </a:cubicBezTo>
                  <a:cubicBezTo>
                    <a:pt x="104291" y="271544"/>
                    <a:pt x="101487" y="230405"/>
                    <a:pt x="95877" y="236015"/>
                  </a:cubicBezTo>
                  <a:cubicBezTo>
                    <a:pt x="90267" y="241625"/>
                    <a:pt x="83722" y="289309"/>
                    <a:pt x="84657" y="308943"/>
                  </a:cubicBezTo>
                  <a:cubicBezTo>
                    <a:pt x="85592" y="328577"/>
                    <a:pt x="108032" y="355691"/>
                    <a:pt x="101487" y="353821"/>
                  </a:cubicBezTo>
                  <a:cubicBezTo>
                    <a:pt x="94942" y="351951"/>
                    <a:pt x="62218" y="306138"/>
                    <a:pt x="45389" y="297723"/>
                  </a:cubicBezTo>
                  <a:cubicBezTo>
                    <a:pt x="28560" y="289308"/>
                    <a:pt x="4250" y="293983"/>
                    <a:pt x="510" y="303333"/>
                  </a:cubicBezTo>
                  <a:cubicBezTo>
                    <a:pt x="-3230" y="312683"/>
                    <a:pt x="14534" y="341667"/>
                    <a:pt x="22949" y="353821"/>
                  </a:cubicBezTo>
                  <a:cubicBezTo>
                    <a:pt x="31364" y="365976"/>
                    <a:pt x="53803" y="367845"/>
                    <a:pt x="50998" y="376260"/>
                  </a:cubicBezTo>
                  <a:cubicBezTo>
                    <a:pt x="48193" y="384675"/>
                    <a:pt x="9860" y="394959"/>
                    <a:pt x="6120" y="404309"/>
                  </a:cubicBezTo>
                  <a:cubicBezTo>
                    <a:pt x="2380" y="413659"/>
                    <a:pt x="15469" y="428619"/>
                    <a:pt x="28559" y="432359"/>
                  </a:cubicBezTo>
                  <a:cubicBezTo>
                    <a:pt x="41649" y="436099"/>
                    <a:pt x="78112" y="421139"/>
                    <a:pt x="84657" y="426749"/>
                  </a:cubicBezTo>
                  <a:cubicBezTo>
                    <a:pt x="91202" y="432359"/>
                    <a:pt x="77178" y="445448"/>
                    <a:pt x="67828" y="466017"/>
                  </a:cubicBezTo>
                  <a:cubicBezTo>
                    <a:pt x="58478" y="486586"/>
                    <a:pt x="22014" y="507156"/>
                    <a:pt x="28559" y="550165"/>
                  </a:cubicBezTo>
                  <a:cubicBezTo>
                    <a:pt x="35104" y="593174"/>
                    <a:pt x="76242" y="683865"/>
                    <a:pt x="107096" y="724069"/>
                  </a:cubicBezTo>
                  <a:cubicBezTo>
                    <a:pt x="137950" y="764273"/>
                    <a:pt x="179089" y="769883"/>
                    <a:pt x="213683" y="791387"/>
                  </a:cubicBezTo>
                  <a:cubicBezTo>
                    <a:pt x="248277" y="812891"/>
                    <a:pt x="284741" y="844680"/>
                    <a:pt x="314660" y="853095"/>
                  </a:cubicBezTo>
                  <a:cubicBezTo>
                    <a:pt x="344579" y="861510"/>
                    <a:pt x="376368" y="852160"/>
                    <a:pt x="393197" y="841875"/>
                  </a:cubicBezTo>
                  <a:cubicBezTo>
                    <a:pt x="410026" y="831590"/>
                    <a:pt x="417506" y="820371"/>
                    <a:pt x="415636" y="791387"/>
                  </a:cubicBezTo>
                  <a:cubicBezTo>
                    <a:pt x="413766" y="762403"/>
                    <a:pt x="410961" y="704435"/>
                    <a:pt x="381977" y="667971"/>
                  </a:cubicBezTo>
                  <a:cubicBezTo>
                    <a:pt x="352993" y="631507"/>
                    <a:pt x="268846" y="595978"/>
                    <a:pt x="241732" y="572604"/>
                  </a:cubicBezTo>
                  <a:cubicBezTo>
                    <a:pt x="214618" y="549230"/>
                    <a:pt x="215553" y="553904"/>
                    <a:pt x="219293" y="527725"/>
                  </a:cubicBezTo>
                  <a:cubicBezTo>
                    <a:pt x="223033" y="501546"/>
                    <a:pt x="256691" y="446383"/>
                    <a:pt x="264171" y="415529"/>
                  </a:cubicBezTo>
                  <a:cubicBezTo>
                    <a:pt x="271651" y="384675"/>
                    <a:pt x="255756" y="362236"/>
                    <a:pt x="264171" y="342602"/>
                  </a:cubicBezTo>
                  <a:cubicBezTo>
                    <a:pt x="272586" y="322968"/>
                    <a:pt x="291286" y="303333"/>
                    <a:pt x="314660" y="297723"/>
                  </a:cubicBezTo>
                  <a:cubicBezTo>
                    <a:pt x="338034" y="292113"/>
                    <a:pt x="370758" y="313618"/>
                    <a:pt x="404417" y="308943"/>
                  </a:cubicBezTo>
                  <a:cubicBezTo>
                    <a:pt x="438076" y="304268"/>
                    <a:pt x="491369" y="271544"/>
                    <a:pt x="516613" y="269674"/>
                  </a:cubicBezTo>
                  <a:cubicBezTo>
                    <a:pt x="541857" y="267804"/>
                    <a:pt x="550272" y="267804"/>
                    <a:pt x="572711" y="286503"/>
                  </a:cubicBez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7" name="Freeform 176"/>
            <p:cNvSpPr/>
            <p:nvPr/>
          </p:nvSpPr>
          <p:spPr>
            <a:xfrm>
              <a:off x="1363185" y="4426145"/>
              <a:ext cx="195312" cy="169266"/>
            </a:xfrm>
            <a:custGeom>
              <a:avLst/>
              <a:gdLst>
                <a:gd name="connsiteX0" fmla="*/ 28049 w 195312"/>
                <a:gd name="connsiteY0" fmla="*/ 0 h 169266"/>
                <a:gd name="connsiteX1" fmla="*/ 117806 w 195312"/>
                <a:gd name="connsiteY1" fmla="*/ 56098 h 169266"/>
                <a:gd name="connsiteX2" fmla="*/ 185124 w 195312"/>
                <a:gd name="connsiteY2" fmla="*/ 50488 h 169266"/>
                <a:gd name="connsiteX3" fmla="*/ 179514 w 195312"/>
                <a:gd name="connsiteY3" fmla="*/ 100976 h 169266"/>
                <a:gd name="connsiteX4" fmla="*/ 39269 w 195312"/>
                <a:gd name="connsiteY4" fmla="*/ 168294 h 169266"/>
                <a:gd name="connsiteX5" fmla="*/ 0 w 195312"/>
                <a:gd name="connsiteY5" fmla="*/ 134635 h 16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312" h="169266">
                  <a:moveTo>
                    <a:pt x="28049" y="0"/>
                  </a:moveTo>
                  <a:cubicBezTo>
                    <a:pt x="59838" y="23841"/>
                    <a:pt x="91627" y="47683"/>
                    <a:pt x="117806" y="56098"/>
                  </a:cubicBezTo>
                  <a:cubicBezTo>
                    <a:pt x="143985" y="64513"/>
                    <a:pt x="174839" y="43008"/>
                    <a:pt x="185124" y="50488"/>
                  </a:cubicBezTo>
                  <a:cubicBezTo>
                    <a:pt x="195409" y="57968"/>
                    <a:pt x="203823" y="81342"/>
                    <a:pt x="179514" y="100976"/>
                  </a:cubicBezTo>
                  <a:cubicBezTo>
                    <a:pt x="155205" y="120610"/>
                    <a:pt x="69188" y="162684"/>
                    <a:pt x="39269" y="168294"/>
                  </a:cubicBezTo>
                  <a:cubicBezTo>
                    <a:pt x="9350" y="173904"/>
                    <a:pt x="4675" y="154269"/>
                    <a:pt x="0" y="134635"/>
                  </a:cubicBezTo>
                </a:path>
              </a:pathLst>
            </a:custGeom>
            <a:solidFill>
              <a:srgbClr val="E4C79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Freeform 177"/>
            <p:cNvSpPr/>
            <p:nvPr/>
          </p:nvSpPr>
          <p:spPr>
            <a:xfrm>
              <a:off x="1200501" y="4223961"/>
              <a:ext cx="151465" cy="61938"/>
            </a:xfrm>
            <a:custGeom>
              <a:avLst/>
              <a:gdLst>
                <a:gd name="connsiteX0" fmla="*/ 0 w 151465"/>
                <a:gd name="connsiteY0" fmla="*/ 61938 h 61938"/>
                <a:gd name="connsiteX1" fmla="*/ 78537 w 151465"/>
                <a:gd name="connsiteY1" fmla="*/ 230 h 61938"/>
                <a:gd name="connsiteX2" fmla="*/ 151465 w 151465"/>
                <a:gd name="connsiteY2" fmla="*/ 39499 h 61938"/>
              </a:gdLst>
              <a:ahLst/>
              <a:cxnLst>
                <a:cxn ang="0">
                  <a:pos x="connsiteX0" y="connsiteY0"/>
                </a:cxn>
                <a:cxn ang="0">
                  <a:pos x="connsiteX1" y="connsiteY1"/>
                </a:cxn>
                <a:cxn ang="0">
                  <a:pos x="connsiteX2" y="connsiteY2"/>
                </a:cxn>
              </a:cxnLst>
              <a:rect l="l" t="t" r="r" b="b"/>
              <a:pathLst>
                <a:path w="151465" h="61938">
                  <a:moveTo>
                    <a:pt x="0" y="61938"/>
                  </a:moveTo>
                  <a:cubicBezTo>
                    <a:pt x="26646" y="32954"/>
                    <a:pt x="53293" y="3970"/>
                    <a:pt x="78537" y="230"/>
                  </a:cubicBezTo>
                  <a:cubicBezTo>
                    <a:pt x="103781" y="-3510"/>
                    <a:pt x="151465" y="39499"/>
                    <a:pt x="151465" y="39499"/>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Freeform 178"/>
            <p:cNvSpPr/>
            <p:nvPr/>
          </p:nvSpPr>
          <p:spPr>
            <a:xfrm>
              <a:off x="1424893" y="4212956"/>
              <a:ext cx="134636" cy="44894"/>
            </a:xfrm>
            <a:custGeom>
              <a:avLst/>
              <a:gdLst>
                <a:gd name="connsiteX0" fmla="*/ 0 w 134636"/>
                <a:gd name="connsiteY0" fmla="*/ 44894 h 44894"/>
                <a:gd name="connsiteX1" fmla="*/ 67318 w 134636"/>
                <a:gd name="connsiteY1" fmla="*/ 16 h 44894"/>
                <a:gd name="connsiteX2" fmla="*/ 134636 w 134636"/>
                <a:gd name="connsiteY2" fmla="*/ 39284 h 44894"/>
              </a:gdLst>
              <a:ahLst/>
              <a:cxnLst>
                <a:cxn ang="0">
                  <a:pos x="connsiteX0" y="connsiteY0"/>
                </a:cxn>
                <a:cxn ang="0">
                  <a:pos x="connsiteX1" y="connsiteY1"/>
                </a:cxn>
                <a:cxn ang="0">
                  <a:pos x="connsiteX2" y="connsiteY2"/>
                </a:cxn>
              </a:cxnLst>
              <a:rect l="l" t="t" r="r" b="b"/>
              <a:pathLst>
                <a:path w="134636" h="44894">
                  <a:moveTo>
                    <a:pt x="0" y="44894"/>
                  </a:moveTo>
                  <a:cubicBezTo>
                    <a:pt x="22439" y="22922"/>
                    <a:pt x="44879" y="951"/>
                    <a:pt x="67318" y="16"/>
                  </a:cubicBezTo>
                  <a:cubicBezTo>
                    <a:pt x="89757" y="-919"/>
                    <a:pt x="134636" y="39284"/>
                    <a:pt x="134636" y="39284"/>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0" name="Oval 179"/>
            <p:cNvSpPr/>
            <p:nvPr/>
          </p:nvSpPr>
          <p:spPr>
            <a:xfrm>
              <a:off x="1285921" y="4365104"/>
              <a:ext cx="45719" cy="61041"/>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1" name="Oval 180"/>
            <p:cNvSpPr/>
            <p:nvPr/>
          </p:nvSpPr>
          <p:spPr>
            <a:xfrm>
              <a:off x="1438321" y="4365104"/>
              <a:ext cx="45719" cy="6104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2" name="Freeform 181"/>
            <p:cNvSpPr/>
            <p:nvPr/>
          </p:nvSpPr>
          <p:spPr>
            <a:xfrm>
              <a:off x="779727" y="4369323"/>
              <a:ext cx="263699" cy="229483"/>
            </a:xfrm>
            <a:custGeom>
              <a:avLst/>
              <a:gdLst>
                <a:gd name="connsiteX0" fmla="*/ 263699 w 263699"/>
                <a:gd name="connsiteY0" fmla="*/ 152189 h 229483"/>
                <a:gd name="connsiteX1" fmla="*/ 235650 w 263699"/>
                <a:gd name="connsiteY1" fmla="*/ 219506 h 229483"/>
                <a:gd name="connsiteX2" fmla="*/ 168332 w 263699"/>
                <a:gd name="connsiteY2" fmla="*/ 225116 h 229483"/>
                <a:gd name="connsiteX3" fmla="*/ 134673 w 263699"/>
                <a:gd name="connsiteY3" fmla="*/ 180238 h 229483"/>
                <a:gd name="connsiteX4" fmla="*/ 39306 w 263699"/>
                <a:gd name="connsiteY4" fmla="*/ 157798 h 229483"/>
                <a:gd name="connsiteX5" fmla="*/ 37 w 263699"/>
                <a:gd name="connsiteY5" fmla="*/ 90481 h 229483"/>
                <a:gd name="connsiteX6" fmla="*/ 33696 w 263699"/>
                <a:gd name="connsiteY6" fmla="*/ 23163 h 229483"/>
                <a:gd name="connsiteX7" fmla="*/ 106624 w 263699"/>
                <a:gd name="connsiteY7" fmla="*/ 724 h 229483"/>
                <a:gd name="connsiteX8" fmla="*/ 151502 w 263699"/>
                <a:gd name="connsiteY8" fmla="*/ 45602 h 229483"/>
                <a:gd name="connsiteX9" fmla="*/ 162722 w 263699"/>
                <a:gd name="connsiteY9" fmla="*/ 68041 h 229483"/>
                <a:gd name="connsiteX10" fmla="*/ 235650 w 263699"/>
                <a:gd name="connsiteY10" fmla="*/ 96090 h 229483"/>
                <a:gd name="connsiteX11" fmla="*/ 263699 w 263699"/>
                <a:gd name="connsiteY11" fmla="*/ 152189 h 22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3699" h="229483">
                  <a:moveTo>
                    <a:pt x="263699" y="152189"/>
                  </a:moveTo>
                  <a:cubicBezTo>
                    <a:pt x="263699" y="172758"/>
                    <a:pt x="251544" y="207352"/>
                    <a:pt x="235650" y="219506"/>
                  </a:cubicBezTo>
                  <a:cubicBezTo>
                    <a:pt x="219756" y="231660"/>
                    <a:pt x="185161" y="231661"/>
                    <a:pt x="168332" y="225116"/>
                  </a:cubicBezTo>
                  <a:cubicBezTo>
                    <a:pt x="151503" y="218571"/>
                    <a:pt x="156177" y="191458"/>
                    <a:pt x="134673" y="180238"/>
                  </a:cubicBezTo>
                  <a:cubicBezTo>
                    <a:pt x="113169" y="169018"/>
                    <a:pt x="61745" y="172757"/>
                    <a:pt x="39306" y="157798"/>
                  </a:cubicBezTo>
                  <a:cubicBezTo>
                    <a:pt x="16867" y="142839"/>
                    <a:pt x="972" y="112920"/>
                    <a:pt x="37" y="90481"/>
                  </a:cubicBezTo>
                  <a:cubicBezTo>
                    <a:pt x="-898" y="68042"/>
                    <a:pt x="15931" y="38122"/>
                    <a:pt x="33696" y="23163"/>
                  </a:cubicBezTo>
                  <a:cubicBezTo>
                    <a:pt x="51460" y="8203"/>
                    <a:pt x="86990" y="-3016"/>
                    <a:pt x="106624" y="724"/>
                  </a:cubicBezTo>
                  <a:cubicBezTo>
                    <a:pt x="126258" y="4464"/>
                    <a:pt x="142152" y="34382"/>
                    <a:pt x="151502" y="45602"/>
                  </a:cubicBezTo>
                  <a:cubicBezTo>
                    <a:pt x="160852" y="56821"/>
                    <a:pt x="148697" y="59626"/>
                    <a:pt x="162722" y="68041"/>
                  </a:cubicBezTo>
                  <a:cubicBezTo>
                    <a:pt x="176747" y="76456"/>
                    <a:pt x="223495" y="85805"/>
                    <a:pt x="235650" y="96090"/>
                  </a:cubicBezTo>
                  <a:cubicBezTo>
                    <a:pt x="247805" y="106375"/>
                    <a:pt x="263699" y="131620"/>
                    <a:pt x="263699" y="152189"/>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3" name="Freeform 182"/>
            <p:cNvSpPr/>
            <p:nvPr/>
          </p:nvSpPr>
          <p:spPr>
            <a:xfrm>
              <a:off x="1209108" y="4577595"/>
              <a:ext cx="232224" cy="190802"/>
            </a:xfrm>
            <a:custGeom>
              <a:avLst/>
              <a:gdLst>
                <a:gd name="connsiteX0" fmla="*/ 25052 w 232224"/>
                <a:gd name="connsiteY0" fmla="*/ 15 h 190802"/>
                <a:gd name="connsiteX1" fmla="*/ 109199 w 232224"/>
                <a:gd name="connsiteY1" fmla="*/ 67333 h 190802"/>
                <a:gd name="connsiteX2" fmla="*/ 227005 w 232224"/>
                <a:gd name="connsiteY2" fmla="*/ 72942 h 190802"/>
                <a:gd name="connsiteX3" fmla="*/ 198956 w 232224"/>
                <a:gd name="connsiteY3" fmla="*/ 112211 h 190802"/>
                <a:gd name="connsiteX4" fmla="*/ 86759 w 232224"/>
                <a:gd name="connsiteY4" fmla="*/ 190749 h 190802"/>
                <a:gd name="connsiteX5" fmla="*/ 53101 w 232224"/>
                <a:gd name="connsiteY5" fmla="*/ 123431 h 190802"/>
                <a:gd name="connsiteX6" fmla="*/ 2612 w 232224"/>
                <a:gd name="connsiteY6" fmla="*/ 61723 h 190802"/>
                <a:gd name="connsiteX7" fmla="*/ 25052 w 232224"/>
                <a:gd name="connsiteY7" fmla="*/ 15 h 190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224" h="190802">
                  <a:moveTo>
                    <a:pt x="25052" y="15"/>
                  </a:moveTo>
                  <a:cubicBezTo>
                    <a:pt x="42816" y="950"/>
                    <a:pt x="75540" y="55179"/>
                    <a:pt x="109199" y="67333"/>
                  </a:cubicBezTo>
                  <a:cubicBezTo>
                    <a:pt x="142858" y="79487"/>
                    <a:pt x="212046" y="65462"/>
                    <a:pt x="227005" y="72942"/>
                  </a:cubicBezTo>
                  <a:cubicBezTo>
                    <a:pt x="241964" y="80422"/>
                    <a:pt x="222330" y="92577"/>
                    <a:pt x="198956" y="112211"/>
                  </a:cubicBezTo>
                  <a:cubicBezTo>
                    <a:pt x="175582" y="131845"/>
                    <a:pt x="111068" y="188879"/>
                    <a:pt x="86759" y="190749"/>
                  </a:cubicBezTo>
                  <a:cubicBezTo>
                    <a:pt x="62450" y="192619"/>
                    <a:pt x="67125" y="144935"/>
                    <a:pt x="53101" y="123431"/>
                  </a:cubicBezTo>
                  <a:cubicBezTo>
                    <a:pt x="39077" y="101927"/>
                    <a:pt x="11027" y="82292"/>
                    <a:pt x="2612" y="61723"/>
                  </a:cubicBezTo>
                  <a:cubicBezTo>
                    <a:pt x="-5803" y="41154"/>
                    <a:pt x="7288" y="-920"/>
                    <a:pt x="25052" y="15"/>
                  </a:cubicBezTo>
                  <a:close/>
                </a:path>
              </a:pathLst>
            </a:custGeom>
            <a:solidFill>
              <a:srgbClr val="C0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 name="Freeform 183"/>
            <p:cNvSpPr/>
            <p:nvPr/>
          </p:nvSpPr>
          <p:spPr>
            <a:xfrm>
              <a:off x="1224182" y="4588324"/>
              <a:ext cx="208108" cy="107501"/>
            </a:xfrm>
            <a:custGeom>
              <a:avLst/>
              <a:gdLst>
                <a:gd name="connsiteX0" fmla="*/ 9977 w 208108"/>
                <a:gd name="connsiteY0" fmla="*/ 505 h 107501"/>
                <a:gd name="connsiteX1" fmla="*/ 22862 w 208108"/>
                <a:gd name="connsiteY1" fmla="*/ 8526 h 107501"/>
                <a:gd name="connsiteX2" fmla="*/ 28913 w 208108"/>
                <a:gd name="connsiteY2" fmla="*/ 13499 h 107501"/>
                <a:gd name="connsiteX3" fmla="*/ 45669 w 208108"/>
                <a:gd name="connsiteY3" fmla="*/ 30727 h 107501"/>
                <a:gd name="connsiteX4" fmla="*/ 64868 w 208108"/>
                <a:gd name="connsiteY4" fmla="*/ 47916 h 107501"/>
                <a:gd name="connsiteX5" fmla="*/ 122018 w 208108"/>
                <a:gd name="connsiteY5" fmla="*/ 70141 h 107501"/>
                <a:gd name="connsiteX6" fmla="*/ 157737 w 208108"/>
                <a:gd name="connsiteY6" fmla="*/ 70141 h 107501"/>
                <a:gd name="connsiteX7" fmla="*/ 187924 w 208108"/>
                <a:gd name="connsiteY7" fmla="*/ 64525 h 107501"/>
                <a:gd name="connsiteX8" fmla="*/ 207742 w 208108"/>
                <a:gd name="connsiteY8" fmla="*/ 66226 h 107501"/>
                <a:gd name="connsiteX9" fmla="*/ 150592 w 208108"/>
                <a:gd name="connsiteY9" fmla="*/ 107501 h 107501"/>
                <a:gd name="connsiteX10" fmla="*/ 147369 w 208108"/>
                <a:gd name="connsiteY10" fmla="*/ 107078 h 107501"/>
                <a:gd name="connsiteX11" fmla="*/ 132341 w 208108"/>
                <a:gd name="connsiteY11" fmla="*/ 107005 h 107501"/>
                <a:gd name="connsiteX12" fmla="*/ 49245 w 208108"/>
                <a:gd name="connsiteY12" fmla="*/ 84653 h 107501"/>
                <a:gd name="connsiteX13" fmla="*/ 4367 w 208108"/>
                <a:gd name="connsiteY13" fmla="*/ 28555 h 107501"/>
                <a:gd name="connsiteX14" fmla="*/ 9977 w 208108"/>
                <a:gd name="connsiteY14" fmla="*/ 505 h 10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108" h="107501">
                  <a:moveTo>
                    <a:pt x="9977" y="505"/>
                  </a:moveTo>
                  <a:cubicBezTo>
                    <a:pt x="13016" y="1440"/>
                    <a:pt x="17515" y="4421"/>
                    <a:pt x="22862" y="8526"/>
                  </a:cubicBezTo>
                  <a:lnTo>
                    <a:pt x="28913" y="13499"/>
                  </a:lnTo>
                  <a:lnTo>
                    <a:pt x="45669" y="30727"/>
                  </a:lnTo>
                  <a:cubicBezTo>
                    <a:pt x="52929" y="37730"/>
                    <a:pt x="59709" y="43815"/>
                    <a:pt x="64868" y="47916"/>
                  </a:cubicBezTo>
                  <a:cubicBezTo>
                    <a:pt x="85505" y="64320"/>
                    <a:pt x="100851" y="67495"/>
                    <a:pt x="122018" y="70141"/>
                  </a:cubicBezTo>
                  <a:cubicBezTo>
                    <a:pt x="132602" y="71464"/>
                    <a:pt x="145302" y="71332"/>
                    <a:pt x="157737" y="70141"/>
                  </a:cubicBezTo>
                  <a:lnTo>
                    <a:pt x="187924" y="64525"/>
                  </a:lnTo>
                  <a:lnTo>
                    <a:pt x="207742" y="66226"/>
                  </a:lnTo>
                  <a:cubicBezTo>
                    <a:pt x="212504" y="72576"/>
                    <a:pt x="169642" y="103268"/>
                    <a:pt x="150592" y="107501"/>
                  </a:cubicBezTo>
                  <a:lnTo>
                    <a:pt x="147369" y="107078"/>
                  </a:lnTo>
                  <a:lnTo>
                    <a:pt x="132341" y="107005"/>
                  </a:lnTo>
                  <a:cubicBezTo>
                    <a:pt x="107797" y="104287"/>
                    <a:pt x="67477" y="94470"/>
                    <a:pt x="49245" y="84653"/>
                  </a:cubicBezTo>
                  <a:cubicBezTo>
                    <a:pt x="24936" y="71563"/>
                    <a:pt x="10912" y="42580"/>
                    <a:pt x="4367" y="28555"/>
                  </a:cubicBezTo>
                  <a:cubicBezTo>
                    <a:pt x="-2178" y="14530"/>
                    <a:pt x="-2178" y="-3235"/>
                    <a:pt x="9977" y="505"/>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5" name="Freeform 184"/>
            <p:cNvSpPr/>
            <p:nvPr/>
          </p:nvSpPr>
          <p:spPr>
            <a:xfrm>
              <a:off x="1161232" y="4499072"/>
              <a:ext cx="84147" cy="151465"/>
            </a:xfrm>
            <a:custGeom>
              <a:avLst/>
              <a:gdLst>
                <a:gd name="connsiteX0" fmla="*/ 84147 w 84147"/>
                <a:gd name="connsiteY0" fmla="*/ 0 h 151465"/>
                <a:gd name="connsiteX1" fmla="*/ 67318 w 84147"/>
                <a:gd name="connsiteY1" fmla="*/ 123416 h 151465"/>
                <a:gd name="connsiteX2" fmla="*/ 0 w 84147"/>
                <a:gd name="connsiteY2" fmla="*/ 151465 h 151465"/>
              </a:gdLst>
              <a:ahLst/>
              <a:cxnLst>
                <a:cxn ang="0">
                  <a:pos x="connsiteX0" y="connsiteY0"/>
                </a:cxn>
                <a:cxn ang="0">
                  <a:pos x="connsiteX1" y="connsiteY1"/>
                </a:cxn>
                <a:cxn ang="0">
                  <a:pos x="connsiteX2" y="connsiteY2"/>
                </a:cxn>
              </a:cxnLst>
              <a:rect l="l" t="t" r="r" b="b"/>
              <a:pathLst>
                <a:path w="84147" h="151465">
                  <a:moveTo>
                    <a:pt x="84147" y="0"/>
                  </a:moveTo>
                  <a:cubicBezTo>
                    <a:pt x="82744" y="49086"/>
                    <a:pt x="81342" y="98172"/>
                    <a:pt x="67318" y="123416"/>
                  </a:cubicBezTo>
                  <a:cubicBezTo>
                    <a:pt x="53294" y="148660"/>
                    <a:pt x="0" y="151465"/>
                    <a:pt x="0" y="151465"/>
                  </a:cubicBezTo>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1" name="Freeform 190"/>
          <p:cNvSpPr/>
          <p:nvPr/>
        </p:nvSpPr>
        <p:spPr>
          <a:xfrm rot="6900000" flipH="1">
            <a:off x="1529593" y="4737654"/>
            <a:ext cx="576000" cy="827891"/>
          </a:xfrm>
          <a:custGeom>
            <a:avLst/>
            <a:gdLst>
              <a:gd name="connsiteX0" fmla="*/ 559072 w 576000"/>
              <a:gd name="connsiteY0" fmla="*/ 144916 h 827999"/>
              <a:gd name="connsiteX1" fmla="*/ 564740 w 576000"/>
              <a:gd name="connsiteY1" fmla="*/ 124964 h 827999"/>
              <a:gd name="connsiteX2" fmla="*/ 285740 w 576000"/>
              <a:gd name="connsiteY2" fmla="*/ 25964 h 827999"/>
              <a:gd name="connsiteX3" fmla="*/ 6739 w 576000"/>
              <a:gd name="connsiteY3" fmla="*/ 124964 h 827999"/>
              <a:gd name="connsiteX4" fmla="*/ 285739 w 576000"/>
              <a:gd name="connsiteY4" fmla="*/ 223964 h 827999"/>
              <a:gd name="connsiteX5" fmla="*/ 559072 w 576000"/>
              <a:gd name="connsiteY5" fmla="*/ 144916 h 827999"/>
              <a:gd name="connsiteX6" fmla="*/ 570149 w 576000"/>
              <a:gd name="connsiteY6" fmla="*/ 746785 h 827999"/>
              <a:gd name="connsiteX7" fmla="*/ 288000 w 576000"/>
              <a:gd name="connsiteY7" fmla="*/ 827999 h 827999"/>
              <a:gd name="connsiteX8" fmla="*/ 175898 w 576000"/>
              <a:gd name="connsiteY8" fmla="*/ 820006 h 827999"/>
              <a:gd name="connsiteX9" fmla="*/ 0 w 576000"/>
              <a:gd name="connsiteY9" fmla="*/ 726286 h 827999"/>
              <a:gd name="connsiteX10" fmla="*/ 0 w 576000"/>
              <a:gd name="connsiteY10" fmla="*/ 101713 h 827999"/>
              <a:gd name="connsiteX11" fmla="*/ 288000 w 576000"/>
              <a:gd name="connsiteY11" fmla="*/ 0 h 827999"/>
              <a:gd name="connsiteX12" fmla="*/ 576000 w 576000"/>
              <a:gd name="connsiteY12" fmla="*/ 101713 h 827999"/>
              <a:gd name="connsiteX13" fmla="*/ 576000 w 576000"/>
              <a:gd name="connsiteY13" fmla="*/ 726286 h 827999"/>
              <a:gd name="connsiteX14" fmla="*/ 570149 w 576000"/>
              <a:gd name="connsiteY14" fmla="*/ 746785 h 82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6000" h="827999">
                <a:moveTo>
                  <a:pt x="559072" y="144916"/>
                </a:moveTo>
                <a:cubicBezTo>
                  <a:pt x="562788" y="138471"/>
                  <a:pt x="564740" y="131798"/>
                  <a:pt x="564740" y="124964"/>
                </a:cubicBezTo>
                <a:cubicBezTo>
                  <a:pt x="564740" y="70288"/>
                  <a:pt x="439826" y="25964"/>
                  <a:pt x="285740" y="25964"/>
                </a:cubicBezTo>
                <a:cubicBezTo>
                  <a:pt x="131652" y="25964"/>
                  <a:pt x="6740" y="70288"/>
                  <a:pt x="6739" y="124964"/>
                </a:cubicBezTo>
                <a:cubicBezTo>
                  <a:pt x="6739" y="179640"/>
                  <a:pt x="131653" y="223964"/>
                  <a:pt x="285739" y="223964"/>
                </a:cubicBezTo>
                <a:cubicBezTo>
                  <a:pt x="420565" y="223964"/>
                  <a:pt x="533056" y="190029"/>
                  <a:pt x="559072" y="144916"/>
                </a:cubicBezTo>
                <a:close/>
                <a:moveTo>
                  <a:pt x="570149" y="746785"/>
                </a:moveTo>
                <a:cubicBezTo>
                  <a:pt x="543294" y="793134"/>
                  <a:pt x="427176" y="827999"/>
                  <a:pt x="288000" y="827999"/>
                </a:cubicBezTo>
                <a:cubicBezTo>
                  <a:pt x="248236" y="827999"/>
                  <a:pt x="210353" y="825153"/>
                  <a:pt x="175898" y="820006"/>
                </a:cubicBezTo>
                <a:cubicBezTo>
                  <a:pt x="72530" y="804565"/>
                  <a:pt x="0" y="768417"/>
                  <a:pt x="0" y="726286"/>
                </a:cubicBezTo>
                <a:lnTo>
                  <a:pt x="0" y="101713"/>
                </a:lnTo>
                <a:cubicBezTo>
                  <a:pt x="0" y="45538"/>
                  <a:pt x="128942" y="0"/>
                  <a:pt x="288000" y="0"/>
                </a:cubicBezTo>
                <a:cubicBezTo>
                  <a:pt x="447058" y="0"/>
                  <a:pt x="576000" y="45538"/>
                  <a:pt x="576000" y="101713"/>
                </a:cubicBezTo>
                <a:lnTo>
                  <a:pt x="576000" y="726286"/>
                </a:lnTo>
                <a:cubicBezTo>
                  <a:pt x="576000" y="733308"/>
                  <a:pt x="573985" y="740164"/>
                  <a:pt x="570149" y="746785"/>
                </a:cubicBezTo>
                <a:close/>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4" name="Freeform 323"/>
          <p:cNvSpPr/>
          <p:nvPr/>
        </p:nvSpPr>
        <p:spPr>
          <a:xfrm flipH="1">
            <a:off x="1949133" y="5167772"/>
            <a:ext cx="1043646" cy="709344"/>
          </a:xfrm>
          <a:custGeom>
            <a:avLst/>
            <a:gdLst>
              <a:gd name="connsiteX0" fmla="*/ 604187 w 1043646"/>
              <a:gd name="connsiteY0" fmla="*/ 7677 h 709344"/>
              <a:gd name="connsiteX1" fmla="*/ 579779 w 1043646"/>
              <a:gd name="connsiteY1" fmla="*/ 13828 h 709344"/>
              <a:gd name="connsiteX2" fmla="*/ 567079 w 1043646"/>
              <a:gd name="connsiteY2" fmla="*/ 45578 h 709344"/>
              <a:gd name="connsiteX3" fmla="*/ 598829 w 1043646"/>
              <a:gd name="connsiteY3" fmla="*/ 45578 h 709344"/>
              <a:gd name="connsiteX4" fmla="*/ 659154 w 1043646"/>
              <a:gd name="connsiteY4" fmla="*/ 51928 h 709344"/>
              <a:gd name="connsiteX5" fmla="*/ 630579 w 1043646"/>
              <a:gd name="connsiteY5" fmla="*/ 10653 h 709344"/>
              <a:gd name="connsiteX6" fmla="*/ 604187 w 1043646"/>
              <a:gd name="connsiteY6" fmla="*/ 7677 h 709344"/>
              <a:gd name="connsiteX7" fmla="*/ 967875 w 1043646"/>
              <a:gd name="connsiteY7" fmla="*/ 0 h 709344"/>
              <a:gd name="connsiteX8" fmla="*/ 944899 w 1043646"/>
              <a:gd name="connsiteY8" fmla="*/ 2254 h 709344"/>
              <a:gd name="connsiteX9" fmla="*/ 908456 w 1043646"/>
              <a:gd name="connsiteY9" fmla="*/ 12168 h 709344"/>
              <a:gd name="connsiteX10" fmla="*/ 871139 w 1043646"/>
              <a:gd name="connsiteY10" fmla="*/ 38994 h 709344"/>
              <a:gd name="connsiteX11" fmla="*/ 867407 w 1043646"/>
              <a:gd name="connsiteY11" fmla="*/ 41909 h 709344"/>
              <a:gd name="connsiteX12" fmla="*/ 853098 w 1043646"/>
              <a:gd name="connsiteY12" fmla="*/ 47465 h 709344"/>
              <a:gd name="connsiteX13" fmla="*/ 812489 w 1043646"/>
              <a:gd name="connsiteY13" fmla="*/ 75700 h 709344"/>
              <a:gd name="connsiteX14" fmla="*/ 778205 w 1043646"/>
              <a:gd name="connsiteY14" fmla="*/ 101711 h 709344"/>
              <a:gd name="connsiteX15" fmla="*/ 776603 w 1043646"/>
              <a:gd name="connsiteY15" fmla="*/ 97520 h 709344"/>
              <a:gd name="connsiteX16" fmla="*/ 771625 w 1043646"/>
              <a:gd name="connsiteY16" fmla="*/ 99254 h 709344"/>
              <a:gd name="connsiteX17" fmla="*/ 667836 w 1043646"/>
              <a:gd name="connsiteY17" fmla="*/ 95172 h 709344"/>
              <a:gd name="connsiteX18" fmla="*/ 641014 w 1043646"/>
              <a:gd name="connsiteY18" fmla="*/ 99254 h 709344"/>
              <a:gd name="connsiteX19" fmla="*/ 628186 w 1043646"/>
              <a:gd name="connsiteY19" fmla="*/ 133466 h 709344"/>
              <a:gd name="connsiteX20" fmla="*/ 627509 w 1043646"/>
              <a:gd name="connsiteY20" fmla="*/ 143951 h 709344"/>
              <a:gd name="connsiteX21" fmla="*/ 627851 w 1043646"/>
              <a:gd name="connsiteY21" fmla="*/ 144896 h 709344"/>
              <a:gd name="connsiteX22" fmla="*/ 633754 w 1043646"/>
              <a:gd name="connsiteY22" fmla="*/ 153528 h 709344"/>
              <a:gd name="connsiteX23" fmla="*/ 659154 w 1043646"/>
              <a:gd name="connsiteY23" fmla="*/ 137653 h 709344"/>
              <a:gd name="connsiteX24" fmla="*/ 687729 w 1043646"/>
              <a:gd name="connsiteY24" fmla="*/ 140828 h 709344"/>
              <a:gd name="connsiteX25" fmla="*/ 659154 w 1043646"/>
              <a:gd name="connsiteY25" fmla="*/ 172578 h 709344"/>
              <a:gd name="connsiteX26" fmla="*/ 624229 w 1043646"/>
              <a:gd name="connsiteY26" fmla="*/ 191628 h 709344"/>
              <a:gd name="connsiteX27" fmla="*/ 573429 w 1043646"/>
              <a:gd name="connsiteY27" fmla="*/ 172578 h 709344"/>
              <a:gd name="connsiteX28" fmla="*/ 571168 w 1043646"/>
              <a:gd name="connsiteY28" fmla="*/ 170615 h 709344"/>
              <a:gd name="connsiteX29" fmla="*/ 560158 w 1043646"/>
              <a:gd name="connsiteY29" fmla="*/ 170011 h 709344"/>
              <a:gd name="connsiteX30" fmla="*/ 525173 w 1043646"/>
              <a:gd name="connsiteY30" fmla="*/ 167095 h 709344"/>
              <a:gd name="connsiteX31" fmla="*/ 505192 w 1043646"/>
              <a:gd name="connsiteY31" fmla="*/ 167444 h 709344"/>
              <a:gd name="connsiteX32" fmla="*/ 502587 w 1043646"/>
              <a:gd name="connsiteY32" fmla="*/ 174761 h 709344"/>
              <a:gd name="connsiteX33" fmla="*/ 506754 w 1043646"/>
              <a:gd name="connsiteY33" fmla="*/ 185278 h 709344"/>
              <a:gd name="connsiteX34" fmla="*/ 535329 w 1043646"/>
              <a:gd name="connsiteY34" fmla="*/ 188453 h 709344"/>
              <a:gd name="connsiteX35" fmla="*/ 570254 w 1043646"/>
              <a:gd name="connsiteY35" fmla="*/ 204328 h 709344"/>
              <a:gd name="connsiteX36" fmla="*/ 560729 w 1043646"/>
              <a:gd name="connsiteY36" fmla="*/ 232903 h 709344"/>
              <a:gd name="connsiteX37" fmla="*/ 506754 w 1043646"/>
              <a:gd name="connsiteY37" fmla="*/ 229728 h 709344"/>
              <a:gd name="connsiteX38" fmla="*/ 484529 w 1043646"/>
              <a:gd name="connsiteY38" fmla="*/ 239253 h 709344"/>
              <a:gd name="connsiteX39" fmla="*/ 500404 w 1043646"/>
              <a:gd name="connsiteY39" fmla="*/ 261478 h 709344"/>
              <a:gd name="connsiteX40" fmla="*/ 544854 w 1043646"/>
              <a:gd name="connsiteY40" fmla="*/ 271003 h 709344"/>
              <a:gd name="connsiteX41" fmla="*/ 567079 w 1043646"/>
              <a:gd name="connsiteY41" fmla="*/ 274178 h 709344"/>
              <a:gd name="connsiteX42" fmla="*/ 506754 w 1043646"/>
              <a:gd name="connsiteY42" fmla="*/ 296403 h 709344"/>
              <a:gd name="connsiteX43" fmla="*/ 481354 w 1043646"/>
              <a:gd name="connsiteY43" fmla="*/ 315453 h 709344"/>
              <a:gd name="connsiteX44" fmla="*/ 459129 w 1043646"/>
              <a:gd name="connsiteY44" fmla="*/ 353553 h 709344"/>
              <a:gd name="connsiteX45" fmla="*/ 452101 w 1043646"/>
              <a:gd name="connsiteY45" fmla="*/ 363509 h 709344"/>
              <a:gd name="connsiteX46" fmla="*/ 473083 w 1043646"/>
              <a:gd name="connsiteY46" fmla="*/ 360511 h 709344"/>
              <a:gd name="connsiteX47" fmla="*/ 491743 w 1043646"/>
              <a:gd name="connsiteY47" fmla="*/ 410274 h 709344"/>
              <a:gd name="connsiteX48" fmla="*/ 441986 w 1043646"/>
              <a:gd name="connsiteY48" fmla="*/ 441376 h 709344"/>
              <a:gd name="connsiteX49" fmla="*/ 342473 w 1043646"/>
              <a:gd name="connsiteY49" fmla="*/ 472478 h 709344"/>
              <a:gd name="connsiteX50" fmla="*/ 261618 w 1043646"/>
              <a:gd name="connsiteY50" fmla="*/ 460037 h 709344"/>
              <a:gd name="connsiteX51" fmla="*/ 162104 w 1043646"/>
              <a:gd name="connsiteY51" fmla="*/ 472478 h 709344"/>
              <a:gd name="connsiteX52" fmla="*/ 56371 w 1043646"/>
              <a:gd name="connsiteY52" fmla="*/ 491139 h 709344"/>
              <a:gd name="connsiteX53" fmla="*/ 6614 w 1043646"/>
              <a:gd name="connsiteY53" fmla="*/ 522241 h 709344"/>
              <a:gd name="connsiteX54" fmla="*/ 6614 w 1043646"/>
              <a:gd name="connsiteY54" fmla="*/ 578225 h 709344"/>
              <a:gd name="connsiteX55" fmla="*/ 62591 w 1043646"/>
              <a:gd name="connsiteY55" fmla="*/ 646650 h 709344"/>
              <a:gd name="connsiteX56" fmla="*/ 137225 w 1043646"/>
              <a:gd name="connsiteY56" fmla="*/ 696413 h 709344"/>
              <a:gd name="connsiteX57" fmla="*/ 255398 w 1043646"/>
              <a:gd name="connsiteY57" fmla="*/ 708854 h 709344"/>
              <a:gd name="connsiteX58" fmla="*/ 497962 w 1043646"/>
              <a:gd name="connsiteY58" fmla="*/ 702633 h 709344"/>
              <a:gd name="connsiteX59" fmla="*/ 641014 w 1043646"/>
              <a:gd name="connsiteY59" fmla="*/ 665311 h 709344"/>
              <a:gd name="connsiteX60" fmla="*/ 740527 w 1043646"/>
              <a:gd name="connsiteY60" fmla="*/ 596886 h 709344"/>
              <a:gd name="connsiteX61" fmla="*/ 746746 w 1043646"/>
              <a:gd name="connsiteY61" fmla="*/ 528462 h 709344"/>
              <a:gd name="connsiteX62" fmla="*/ 752966 w 1043646"/>
              <a:gd name="connsiteY62" fmla="*/ 497360 h 709344"/>
              <a:gd name="connsiteX63" fmla="*/ 771625 w 1043646"/>
              <a:gd name="connsiteY63" fmla="*/ 428935 h 709344"/>
              <a:gd name="connsiteX64" fmla="*/ 846260 w 1043646"/>
              <a:gd name="connsiteY64" fmla="*/ 404054 h 709344"/>
              <a:gd name="connsiteX65" fmla="*/ 846260 w 1043646"/>
              <a:gd name="connsiteY65" fmla="*/ 372952 h 709344"/>
              <a:gd name="connsiteX66" fmla="*/ 896016 w 1043646"/>
              <a:gd name="connsiteY66" fmla="*/ 354290 h 709344"/>
              <a:gd name="connsiteX67" fmla="*/ 896016 w 1043646"/>
              <a:gd name="connsiteY67" fmla="*/ 332908 h 709344"/>
              <a:gd name="connsiteX68" fmla="*/ 896016 w 1043646"/>
              <a:gd name="connsiteY68" fmla="*/ 311312 h 709344"/>
              <a:gd name="connsiteX69" fmla="*/ 883808 w 1043646"/>
              <a:gd name="connsiteY69" fmla="*/ 297387 h 709344"/>
              <a:gd name="connsiteX70" fmla="*/ 883079 w 1043646"/>
              <a:gd name="connsiteY70" fmla="*/ 296331 h 709344"/>
              <a:gd name="connsiteX71" fmla="*/ 890684 w 1043646"/>
              <a:gd name="connsiteY71" fmla="*/ 291480 h 709344"/>
              <a:gd name="connsiteX72" fmla="*/ 905556 w 1043646"/>
              <a:gd name="connsiteY72" fmla="*/ 283825 h 709344"/>
              <a:gd name="connsiteX73" fmla="*/ 905745 w 1043646"/>
              <a:gd name="connsiteY73" fmla="*/ 284098 h 709344"/>
              <a:gd name="connsiteX74" fmla="*/ 906629 w 1043646"/>
              <a:gd name="connsiteY74" fmla="*/ 285103 h 709344"/>
              <a:gd name="connsiteX75" fmla="*/ 908021 w 1043646"/>
              <a:gd name="connsiteY75" fmla="*/ 282557 h 709344"/>
              <a:gd name="connsiteX76" fmla="*/ 908805 w 1043646"/>
              <a:gd name="connsiteY76" fmla="*/ 282153 h 709344"/>
              <a:gd name="connsiteX77" fmla="*/ 935421 w 1043646"/>
              <a:gd name="connsiteY77" fmla="*/ 268427 h 709344"/>
              <a:gd name="connsiteX78" fmla="*/ 946251 w 1043646"/>
              <a:gd name="connsiteY78" fmla="*/ 263610 h 709344"/>
              <a:gd name="connsiteX79" fmla="*/ 943229 w 1043646"/>
              <a:gd name="connsiteY79" fmla="*/ 254034 h 709344"/>
              <a:gd name="connsiteX80" fmla="*/ 939312 w 1043646"/>
              <a:gd name="connsiteY80" fmla="*/ 238069 h 709344"/>
              <a:gd name="connsiteX81" fmla="*/ 945774 w 1043646"/>
              <a:gd name="connsiteY81" fmla="*/ 229882 h 709344"/>
              <a:gd name="connsiteX82" fmla="*/ 1014189 w 1043646"/>
              <a:gd name="connsiteY82" fmla="*/ 186339 h 709344"/>
              <a:gd name="connsiteX83" fmla="*/ 1043646 w 1043646"/>
              <a:gd name="connsiteY83" fmla="*/ 172177 h 709344"/>
              <a:gd name="connsiteX84" fmla="*/ 1042773 w 1043646"/>
              <a:gd name="connsiteY84" fmla="*/ 167901 h 709344"/>
              <a:gd name="connsiteX85" fmla="*/ 1003933 w 1043646"/>
              <a:gd name="connsiteY85" fmla="*/ 66189 h 70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1043646" h="709344">
                <a:moveTo>
                  <a:pt x="604187" y="7677"/>
                </a:moveTo>
                <a:cubicBezTo>
                  <a:pt x="594463" y="8537"/>
                  <a:pt x="585071" y="10918"/>
                  <a:pt x="579779" y="13828"/>
                </a:cubicBezTo>
                <a:cubicBezTo>
                  <a:pt x="569196" y="19649"/>
                  <a:pt x="563904" y="40286"/>
                  <a:pt x="567079" y="45578"/>
                </a:cubicBezTo>
                <a:cubicBezTo>
                  <a:pt x="570254" y="50870"/>
                  <a:pt x="589833" y="46107"/>
                  <a:pt x="598829" y="45578"/>
                </a:cubicBezTo>
                <a:cubicBezTo>
                  <a:pt x="607825" y="45049"/>
                  <a:pt x="653862" y="57749"/>
                  <a:pt x="659154" y="51928"/>
                </a:cubicBezTo>
                <a:cubicBezTo>
                  <a:pt x="664446" y="46107"/>
                  <a:pt x="643808" y="17003"/>
                  <a:pt x="630579" y="10653"/>
                </a:cubicBezTo>
                <a:cubicBezTo>
                  <a:pt x="623965" y="7478"/>
                  <a:pt x="613910" y="6817"/>
                  <a:pt x="604187" y="7677"/>
                </a:cubicBezTo>
                <a:close/>
                <a:moveTo>
                  <a:pt x="967875" y="0"/>
                </a:moveTo>
                <a:lnTo>
                  <a:pt x="944899" y="2254"/>
                </a:lnTo>
                <a:cubicBezTo>
                  <a:pt x="926337" y="3810"/>
                  <a:pt x="925559" y="3615"/>
                  <a:pt x="908456" y="12168"/>
                </a:cubicBezTo>
                <a:cubicBezTo>
                  <a:pt x="897053" y="17870"/>
                  <a:pt x="884096" y="28238"/>
                  <a:pt x="871139" y="38994"/>
                </a:cubicBezTo>
                <a:lnTo>
                  <a:pt x="867407" y="41909"/>
                </a:lnTo>
                <a:lnTo>
                  <a:pt x="853098" y="47465"/>
                </a:lnTo>
                <a:cubicBezTo>
                  <a:pt x="841017" y="53092"/>
                  <a:pt x="826778" y="64162"/>
                  <a:pt x="812489" y="75700"/>
                </a:cubicBezTo>
                <a:lnTo>
                  <a:pt x="778205" y="101711"/>
                </a:lnTo>
                <a:lnTo>
                  <a:pt x="776603" y="97520"/>
                </a:lnTo>
                <a:lnTo>
                  <a:pt x="771625" y="99254"/>
                </a:lnTo>
                <a:cubicBezTo>
                  <a:pt x="747524" y="103142"/>
                  <a:pt x="700683" y="94784"/>
                  <a:pt x="667836" y="95172"/>
                </a:cubicBezTo>
                <a:cubicBezTo>
                  <a:pt x="656887" y="95302"/>
                  <a:pt x="647493" y="96403"/>
                  <a:pt x="641014" y="99254"/>
                </a:cubicBezTo>
                <a:cubicBezTo>
                  <a:pt x="628056" y="104956"/>
                  <a:pt x="628056" y="119211"/>
                  <a:pt x="628186" y="133466"/>
                </a:cubicBezTo>
                <a:lnTo>
                  <a:pt x="627509" y="143951"/>
                </a:lnTo>
                <a:lnTo>
                  <a:pt x="627851" y="144896"/>
                </a:lnTo>
                <a:cubicBezTo>
                  <a:pt x="629488" y="149030"/>
                  <a:pt x="631241" y="152205"/>
                  <a:pt x="633754" y="153528"/>
                </a:cubicBezTo>
                <a:cubicBezTo>
                  <a:pt x="643808" y="158820"/>
                  <a:pt x="650158" y="139770"/>
                  <a:pt x="659154" y="137653"/>
                </a:cubicBezTo>
                <a:cubicBezTo>
                  <a:pt x="668150" y="135536"/>
                  <a:pt x="687729" y="135007"/>
                  <a:pt x="687729" y="140828"/>
                </a:cubicBezTo>
                <a:cubicBezTo>
                  <a:pt x="687729" y="146649"/>
                  <a:pt x="669737" y="164111"/>
                  <a:pt x="659154" y="172578"/>
                </a:cubicBezTo>
                <a:cubicBezTo>
                  <a:pt x="648571" y="181045"/>
                  <a:pt x="638516" y="191628"/>
                  <a:pt x="624229" y="191628"/>
                </a:cubicBezTo>
                <a:cubicBezTo>
                  <a:pt x="609942" y="191628"/>
                  <a:pt x="586658" y="179457"/>
                  <a:pt x="573429" y="172578"/>
                </a:cubicBezTo>
                <a:lnTo>
                  <a:pt x="571168" y="170615"/>
                </a:lnTo>
                <a:lnTo>
                  <a:pt x="560158" y="170011"/>
                </a:lnTo>
                <a:cubicBezTo>
                  <a:pt x="548756" y="168974"/>
                  <a:pt x="536835" y="167743"/>
                  <a:pt x="525173" y="167095"/>
                </a:cubicBezTo>
                <a:lnTo>
                  <a:pt x="505192" y="167444"/>
                </a:lnTo>
                <a:lnTo>
                  <a:pt x="502587" y="174761"/>
                </a:lnTo>
                <a:cubicBezTo>
                  <a:pt x="502786" y="179061"/>
                  <a:pt x="504373" y="183162"/>
                  <a:pt x="506754" y="185278"/>
                </a:cubicBezTo>
                <a:cubicBezTo>
                  <a:pt x="511516" y="189511"/>
                  <a:pt x="524746" y="185278"/>
                  <a:pt x="535329" y="188453"/>
                </a:cubicBezTo>
                <a:cubicBezTo>
                  <a:pt x="545912" y="191628"/>
                  <a:pt x="566021" y="196920"/>
                  <a:pt x="570254" y="204328"/>
                </a:cubicBezTo>
                <a:cubicBezTo>
                  <a:pt x="574487" y="211736"/>
                  <a:pt x="571312" y="228670"/>
                  <a:pt x="560729" y="232903"/>
                </a:cubicBezTo>
                <a:cubicBezTo>
                  <a:pt x="550146" y="237136"/>
                  <a:pt x="519454" y="228670"/>
                  <a:pt x="506754" y="229728"/>
                </a:cubicBezTo>
                <a:cubicBezTo>
                  <a:pt x="494054" y="230786"/>
                  <a:pt x="485587" y="233962"/>
                  <a:pt x="484529" y="239253"/>
                </a:cubicBezTo>
                <a:cubicBezTo>
                  <a:pt x="483471" y="244544"/>
                  <a:pt x="490350" y="256186"/>
                  <a:pt x="500404" y="261478"/>
                </a:cubicBezTo>
                <a:cubicBezTo>
                  <a:pt x="510458" y="266770"/>
                  <a:pt x="533742" y="268886"/>
                  <a:pt x="544854" y="271003"/>
                </a:cubicBezTo>
                <a:cubicBezTo>
                  <a:pt x="555966" y="273120"/>
                  <a:pt x="573429" y="269945"/>
                  <a:pt x="567079" y="274178"/>
                </a:cubicBezTo>
                <a:cubicBezTo>
                  <a:pt x="560729" y="278411"/>
                  <a:pt x="521041" y="289524"/>
                  <a:pt x="506754" y="296403"/>
                </a:cubicBezTo>
                <a:cubicBezTo>
                  <a:pt x="492466" y="303282"/>
                  <a:pt x="489291" y="305928"/>
                  <a:pt x="481354" y="315453"/>
                </a:cubicBezTo>
                <a:cubicBezTo>
                  <a:pt x="473417" y="324978"/>
                  <a:pt x="470771" y="338737"/>
                  <a:pt x="459129" y="353553"/>
                </a:cubicBezTo>
                <a:lnTo>
                  <a:pt x="452101" y="363509"/>
                </a:lnTo>
                <a:lnTo>
                  <a:pt x="473083" y="360511"/>
                </a:lnTo>
                <a:cubicBezTo>
                  <a:pt x="496925" y="363621"/>
                  <a:pt x="496926" y="396797"/>
                  <a:pt x="491743" y="410274"/>
                </a:cubicBezTo>
                <a:cubicBezTo>
                  <a:pt x="486560" y="423751"/>
                  <a:pt x="466864" y="431009"/>
                  <a:pt x="441986" y="441376"/>
                </a:cubicBezTo>
                <a:cubicBezTo>
                  <a:pt x="417107" y="451743"/>
                  <a:pt x="372534" y="469368"/>
                  <a:pt x="342473" y="472478"/>
                </a:cubicBezTo>
                <a:cubicBezTo>
                  <a:pt x="312411" y="475588"/>
                  <a:pt x="291679" y="460037"/>
                  <a:pt x="261618" y="460037"/>
                </a:cubicBezTo>
                <a:cubicBezTo>
                  <a:pt x="231557" y="460037"/>
                  <a:pt x="196312" y="467294"/>
                  <a:pt x="162104" y="472478"/>
                </a:cubicBezTo>
                <a:cubicBezTo>
                  <a:pt x="127896" y="477662"/>
                  <a:pt x="82285" y="482845"/>
                  <a:pt x="56371" y="491139"/>
                </a:cubicBezTo>
                <a:cubicBezTo>
                  <a:pt x="30456" y="499433"/>
                  <a:pt x="14907" y="507727"/>
                  <a:pt x="6614" y="522241"/>
                </a:cubicBezTo>
                <a:cubicBezTo>
                  <a:pt x="-1679" y="536755"/>
                  <a:pt x="-2716" y="557490"/>
                  <a:pt x="6614" y="578225"/>
                </a:cubicBezTo>
                <a:cubicBezTo>
                  <a:pt x="15944" y="598960"/>
                  <a:pt x="40823" y="626952"/>
                  <a:pt x="62591" y="646650"/>
                </a:cubicBezTo>
                <a:cubicBezTo>
                  <a:pt x="84359" y="666348"/>
                  <a:pt x="105091" y="686046"/>
                  <a:pt x="137225" y="696413"/>
                </a:cubicBezTo>
                <a:cubicBezTo>
                  <a:pt x="169359" y="706780"/>
                  <a:pt x="195275" y="707817"/>
                  <a:pt x="255398" y="708854"/>
                </a:cubicBezTo>
                <a:cubicBezTo>
                  <a:pt x="315521" y="709891"/>
                  <a:pt x="433693" y="709890"/>
                  <a:pt x="497962" y="702633"/>
                </a:cubicBezTo>
                <a:cubicBezTo>
                  <a:pt x="562232" y="695376"/>
                  <a:pt x="600586" y="682936"/>
                  <a:pt x="641014" y="665311"/>
                </a:cubicBezTo>
                <a:cubicBezTo>
                  <a:pt x="681441" y="647687"/>
                  <a:pt x="722905" y="619694"/>
                  <a:pt x="740527" y="596886"/>
                </a:cubicBezTo>
                <a:cubicBezTo>
                  <a:pt x="758148" y="574078"/>
                  <a:pt x="744673" y="545050"/>
                  <a:pt x="746746" y="528462"/>
                </a:cubicBezTo>
                <a:cubicBezTo>
                  <a:pt x="748819" y="511874"/>
                  <a:pt x="748820" y="513948"/>
                  <a:pt x="752966" y="497360"/>
                </a:cubicBezTo>
                <a:cubicBezTo>
                  <a:pt x="757112" y="480772"/>
                  <a:pt x="756076" y="444486"/>
                  <a:pt x="771625" y="428935"/>
                </a:cubicBezTo>
                <a:cubicBezTo>
                  <a:pt x="787174" y="413384"/>
                  <a:pt x="833820" y="413384"/>
                  <a:pt x="846260" y="404054"/>
                </a:cubicBezTo>
                <a:cubicBezTo>
                  <a:pt x="858699" y="394724"/>
                  <a:pt x="837967" y="381246"/>
                  <a:pt x="846260" y="372952"/>
                </a:cubicBezTo>
                <a:cubicBezTo>
                  <a:pt x="854553" y="364658"/>
                  <a:pt x="887723" y="365694"/>
                  <a:pt x="896016" y="354290"/>
                </a:cubicBezTo>
                <a:cubicBezTo>
                  <a:pt x="900163" y="348588"/>
                  <a:pt x="898090" y="341331"/>
                  <a:pt x="896016" y="332908"/>
                </a:cubicBezTo>
                <a:lnTo>
                  <a:pt x="896016" y="311312"/>
                </a:lnTo>
                <a:lnTo>
                  <a:pt x="883808" y="297387"/>
                </a:lnTo>
                <a:lnTo>
                  <a:pt x="883079" y="296331"/>
                </a:lnTo>
                <a:lnTo>
                  <a:pt x="890684" y="291480"/>
                </a:lnTo>
                <a:lnTo>
                  <a:pt x="905556" y="283825"/>
                </a:lnTo>
                <a:lnTo>
                  <a:pt x="905745" y="284098"/>
                </a:lnTo>
                <a:lnTo>
                  <a:pt x="906629" y="285103"/>
                </a:lnTo>
                <a:lnTo>
                  <a:pt x="908021" y="282557"/>
                </a:lnTo>
                <a:lnTo>
                  <a:pt x="908805" y="282153"/>
                </a:lnTo>
                <a:cubicBezTo>
                  <a:pt x="916009" y="278540"/>
                  <a:pt x="924628" y="274193"/>
                  <a:pt x="935421" y="268427"/>
                </a:cubicBezTo>
                <a:lnTo>
                  <a:pt x="946251" y="263610"/>
                </a:lnTo>
                <a:lnTo>
                  <a:pt x="943229" y="254034"/>
                </a:lnTo>
                <a:lnTo>
                  <a:pt x="939312" y="238069"/>
                </a:lnTo>
                <a:lnTo>
                  <a:pt x="945774" y="229882"/>
                </a:lnTo>
                <a:cubicBezTo>
                  <a:pt x="965469" y="210184"/>
                  <a:pt x="973761" y="209147"/>
                  <a:pt x="1014189" y="186339"/>
                </a:cubicBezTo>
                <a:lnTo>
                  <a:pt x="1043646" y="172177"/>
                </a:lnTo>
                <a:lnTo>
                  <a:pt x="1042773" y="167901"/>
                </a:lnTo>
                <a:cubicBezTo>
                  <a:pt x="1033208" y="135532"/>
                  <a:pt x="1020211" y="101102"/>
                  <a:pt x="1003933" y="66189"/>
                </a:cubicBezTo>
                <a:close/>
              </a:path>
            </a:pathLst>
          </a:custGeom>
          <a:pattFill prst="lgConfetti">
            <a:fgClr>
              <a:srgbClr val="C00000"/>
            </a:fgClr>
            <a:bgClr>
              <a:schemeClr val="bg1">
                <a:lumMod val="6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0" name="Freeform 319"/>
          <p:cNvSpPr/>
          <p:nvPr/>
        </p:nvSpPr>
        <p:spPr>
          <a:xfrm>
            <a:off x="2149187" y="5542340"/>
            <a:ext cx="917661" cy="686879"/>
          </a:xfrm>
          <a:custGeom>
            <a:avLst/>
            <a:gdLst>
              <a:gd name="connsiteX0" fmla="*/ 476548 w 917661"/>
              <a:gd name="connsiteY0" fmla="*/ 0 h 686879"/>
              <a:gd name="connsiteX1" fmla="*/ 917490 w 917661"/>
              <a:gd name="connsiteY1" fmla="*/ 108012 h 686879"/>
              <a:gd name="connsiteX2" fmla="*/ 911479 w 917661"/>
              <a:gd name="connsiteY2" fmla="*/ 122618 h 686879"/>
              <a:gd name="connsiteX3" fmla="*/ 917661 w 917661"/>
              <a:gd name="connsiteY3" fmla="*/ 122792 h 686879"/>
              <a:gd name="connsiteX4" fmla="*/ 855465 w 917661"/>
              <a:gd name="connsiteY4" fmla="*/ 234759 h 686879"/>
              <a:gd name="connsiteX5" fmla="*/ 879712 w 917661"/>
              <a:gd name="connsiteY5" fmla="*/ 574252 h 686879"/>
              <a:gd name="connsiteX6" fmla="*/ 881495 w 917661"/>
              <a:gd name="connsiteY6" fmla="*/ 578867 h 686879"/>
              <a:gd name="connsiteX7" fmla="*/ 880268 w 917661"/>
              <a:gd name="connsiteY7" fmla="*/ 582042 h 686879"/>
              <a:gd name="connsiteX8" fmla="*/ 880344 w 917661"/>
              <a:gd name="connsiteY8" fmla="*/ 583102 h 686879"/>
              <a:gd name="connsiteX9" fmla="*/ 879858 w 917661"/>
              <a:gd name="connsiteY9" fmla="*/ 583102 h 686879"/>
              <a:gd name="connsiteX10" fmla="*/ 873085 w 917661"/>
              <a:gd name="connsiteY10" fmla="*/ 600635 h 686879"/>
              <a:gd name="connsiteX11" fmla="*/ 467549 w 917661"/>
              <a:gd name="connsiteY11" fmla="*/ 686879 h 686879"/>
              <a:gd name="connsiteX12" fmla="*/ 431554 w 917661"/>
              <a:gd name="connsiteY12" fmla="*/ 685222 h 686879"/>
              <a:gd name="connsiteX13" fmla="*/ 431554 w 917661"/>
              <a:gd name="connsiteY13" fmla="*/ 685833 h 686879"/>
              <a:gd name="connsiteX14" fmla="*/ 307332 w 917661"/>
              <a:gd name="connsiteY14" fmla="*/ 680104 h 686879"/>
              <a:gd name="connsiteX15" fmla="*/ 44511 w 917661"/>
              <a:gd name="connsiteY15" fmla="*/ 600414 h 686879"/>
              <a:gd name="connsiteX16" fmla="*/ 37748 w 917661"/>
              <a:gd name="connsiteY16" fmla="*/ 582881 h 686879"/>
              <a:gd name="connsiteX17" fmla="*/ 37262 w 917661"/>
              <a:gd name="connsiteY17" fmla="*/ 582881 h 686879"/>
              <a:gd name="connsiteX18" fmla="*/ 37338 w 917661"/>
              <a:gd name="connsiteY18" fmla="*/ 581821 h 686879"/>
              <a:gd name="connsiteX19" fmla="*/ 36113 w 917661"/>
              <a:gd name="connsiteY19" fmla="*/ 578646 h 686879"/>
              <a:gd name="connsiteX20" fmla="*/ 37893 w 917661"/>
              <a:gd name="connsiteY20" fmla="*/ 574031 h 686879"/>
              <a:gd name="connsiteX21" fmla="*/ 62105 w 917661"/>
              <a:gd name="connsiteY21" fmla="*/ 234538 h 686879"/>
              <a:gd name="connsiteX22" fmla="*/ 0 w 917661"/>
              <a:gd name="connsiteY22" fmla="*/ 122571 h 686879"/>
              <a:gd name="connsiteX23" fmla="*/ 6173 w 917661"/>
              <a:gd name="connsiteY23" fmla="*/ 122397 h 686879"/>
              <a:gd name="connsiteX24" fmla="*/ 171 w 917661"/>
              <a:gd name="connsiteY24" fmla="*/ 107791 h 686879"/>
              <a:gd name="connsiteX25" fmla="*/ 58505 w 917661"/>
              <a:gd name="connsiteY25" fmla="*/ 54028 h 686879"/>
              <a:gd name="connsiteX26" fmla="*/ 81679 w 917661"/>
              <a:gd name="connsiteY26" fmla="*/ 46516 h 686879"/>
              <a:gd name="connsiteX27" fmla="*/ 82838 w 917661"/>
              <a:gd name="connsiteY27" fmla="*/ 48835 h 686879"/>
              <a:gd name="connsiteX28" fmla="*/ 82822 w 917661"/>
              <a:gd name="connsiteY28" fmla="*/ 49253 h 686879"/>
              <a:gd name="connsiteX29" fmla="*/ 61286 w 917661"/>
              <a:gd name="connsiteY29" fmla="*/ 56528 h 686879"/>
              <a:gd name="connsiteX30" fmla="*/ 6980 w 917661"/>
              <a:gd name="connsiteY30" fmla="*/ 108012 h 686879"/>
              <a:gd name="connsiteX31" fmla="*/ 456921 w 917661"/>
              <a:gd name="connsiteY31" fmla="*/ 216024 h 686879"/>
              <a:gd name="connsiteX32" fmla="*/ 906863 w 917661"/>
              <a:gd name="connsiteY32" fmla="*/ 108012 h 686879"/>
              <a:gd name="connsiteX33" fmla="*/ 632059 w 917661"/>
              <a:gd name="connsiteY33" fmla="*/ 8488 h 686879"/>
              <a:gd name="connsiteX34" fmla="*/ 466174 w 917661"/>
              <a:gd name="connsiteY34" fmla="*/ 449 h 686879"/>
              <a:gd name="connsiteX35" fmla="*/ 431554 w 917661"/>
              <a:gd name="connsiteY35" fmla="*/ 0 h 686879"/>
              <a:gd name="connsiteX36" fmla="*/ 431554 w 917661"/>
              <a:gd name="connsiteY36" fmla="*/ 1230 h 686879"/>
              <a:gd name="connsiteX37" fmla="*/ 349099 w 917661"/>
              <a:gd name="connsiteY37" fmla="*/ 5226 h 686879"/>
              <a:gd name="connsiteX38" fmla="*/ 349227 w 917661"/>
              <a:gd name="connsiteY38" fmla="*/ 2215 h 686879"/>
              <a:gd name="connsiteX39" fmla="*/ 351730 w 917661"/>
              <a:gd name="connsiteY39" fmla="*/ 1974 h 686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17661" h="686879">
                <a:moveTo>
                  <a:pt x="476548" y="0"/>
                </a:moveTo>
                <a:cubicBezTo>
                  <a:pt x="720074" y="0"/>
                  <a:pt x="917490" y="48359"/>
                  <a:pt x="917490" y="108012"/>
                </a:cubicBezTo>
                <a:lnTo>
                  <a:pt x="911479" y="122618"/>
                </a:lnTo>
                <a:lnTo>
                  <a:pt x="917661" y="122792"/>
                </a:lnTo>
                <a:lnTo>
                  <a:pt x="855465" y="234759"/>
                </a:lnTo>
                <a:lnTo>
                  <a:pt x="879712" y="574252"/>
                </a:lnTo>
                <a:lnTo>
                  <a:pt x="881495" y="578867"/>
                </a:lnTo>
                <a:lnTo>
                  <a:pt x="880268" y="582042"/>
                </a:lnTo>
                <a:lnTo>
                  <a:pt x="880344" y="583102"/>
                </a:lnTo>
                <a:lnTo>
                  <a:pt x="879858" y="583102"/>
                </a:lnTo>
                <a:lnTo>
                  <a:pt x="873085" y="600635"/>
                </a:lnTo>
                <a:cubicBezTo>
                  <a:pt x="834486" y="649854"/>
                  <a:pt x="667588" y="686879"/>
                  <a:pt x="467549" y="686879"/>
                </a:cubicBezTo>
                <a:lnTo>
                  <a:pt x="431554" y="685222"/>
                </a:lnTo>
                <a:lnTo>
                  <a:pt x="431554" y="685833"/>
                </a:lnTo>
                <a:lnTo>
                  <a:pt x="307332" y="680104"/>
                </a:lnTo>
                <a:cubicBezTo>
                  <a:pt x="174386" y="667384"/>
                  <a:pt x="73418" y="637329"/>
                  <a:pt x="44511" y="600414"/>
                </a:cubicBezTo>
                <a:lnTo>
                  <a:pt x="37748" y="582881"/>
                </a:lnTo>
                <a:lnTo>
                  <a:pt x="37262" y="582881"/>
                </a:lnTo>
                <a:lnTo>
                  <a:pt x="37338" y="581821"/>
                </a:lnTo>
                <a:lnTo>
                  <a:pt x="36113" y="578646"/>
                </a:lnTo>
                <a:lnTo>
                  <a:pt x="37893" y="574031"/>
                </a:lnTo>
                <a:lnTo>
                  <a:pt x="62105" y="234538"/>
                </a:lnTo>
                <a:lnTo>
                  <a:pt x="0" y="122571"/>
                </a:lnTo>
                <a:lnTo>
                  <a:pt x="6173" y="122397"/>
                </a:lnTo>
                <a:lnTo>
                  <a:pt x="171" y="107791"/>
                </a:lnTo>
                <a:cubicBezTo>
                  <a:pt x="171" y="88218"/>
                  <a:pt x="21395" y="69860"/>
                  <a:pt x="58505" y="54028"/>
                </a:cubicBezTo>
                <a:lnTo>
                  <a:pt x="81679" y="46516"/>
                </a:lnTo>
                <a:lnTo>
                  <a:pt x="82838" y="48835"/>
                </a:lnTo>
                <a:lnTo>
                  <a:pt x="82822" y="49253"/>
                </a:lnTo>
                <a:lnTo>
                  <a:pt x="61286" y="56528"/>
                </a:lnTo>
                <a:cubicBezTo>
                  <a:pt x="26653" y="71832"/>
                  <a:pt x="6980" y="89371"/>
                  <a:pt x="6980" y="108012"/>
                </a:cubicBezTo>
                <a:cubicBezTo>
                  <a:pt x="6980" y="167665"/>
                  <a:pt x="208426" y="216024"/>
                  <a:pt x="456921" y="216024"/>
                </a:cubicBezTo>
                <a:cubicBezTo>
                  <a:pt x="705417" y="216024"/>
                  <a:pt x="906863" y="167665"/>
                  <a:pt x="906863" y="108012"/>
                </a:cubicBezTo>
                <a:cubicBezTo>
                  <a:pt x="906863" y="63273"/>
                  <a:pt x="793549" y="24886"/>
                  <a:pt x="632059" y="8488"/>
                </a:cubicBezTo>
                <a:lnTo>
                  <a:pt x="466174" y="449"/>
                </a:lnTo>
                <a:close/>
                <a:moveTo>
                  <a:pt x="431554" y="0"/>
                </a:moveTo>
                <a:lnTo>
                  <a:pt x="431554" y="1230"/>
                </a:lnTo>
                <a:lnTo>
                  <a:pt x="349099" y="5226"/>
                </a:lnTo>
                <a:lnTo>
                  <a:pt x="349227" y="2215"/>
                </a:lnTo>
                <a:lnTo>
                  <a:pt x="351730" y="1974"/>
                </a:lnTo>
                <a:close/>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8" name="Freeform 187"/>
          <p:cNvSpPr/>
          <p:nvPr/>
        </p:nvSpPr>
        <p:spPr>
          <a:xfrm rot="21480000">
            <a:off x="2214000" y="5778000"/>
            <a:ext cx="317745" cy="88262"/>
          </a:xfrm>
          <a:custGeom>
            <a:avLst/>
            <a:gdLst>
              <a:gd name="connsiteX0" fmla="*/ 0 w 317745"/>
              <a:gd name="connsiteY0" fmla="*/ 0 h 88262"/>
              <a:gd name="connsiteX1" fmla="*/ 67079 w 317745"/>
              <a:gd name="connsiteY1" fmla="*/ 42366 h 88262"/>
              <a:gd name="connsiteX2" fmla="*/ 169464 w 317745"/>
              <a:gd name="connsiteY2" fmla="*/ 70610 h 88262"/>
              <a:gd name="connsiteX3" fmla="*/ 243604 w 317745"/>
              <a:gd name="connsiteY3" fmla="*/ 81201 h 88262"/>
              <a:gd name="connsiteX4" fmla="*/ 317745 w 317745"/>
              <a:gd name="connsiteY4" fmla="*/ 88262 h 8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745" h="88262">
                <a:moveTo>
                  <a:pt x="0" y="0"/>
                </a:moveTo>
                <a:cubicBezTo>
                  <a:pt x="19417" y="15299"/>
                  <a:pt x="38835" y="30598"/>
                  <a:pt x="67079" y="42366"/>
                </a:cubicBezTo>
                <a:cubicBezTo>
                  <a:pt x="95323" y="54134"/>
                  <a:pt x="140043" y="64137"/>
                  <a:pt x="169464" y="70610"/>
                </a:cubicBezTo>
                <a:cubicBezTo>
                  <a:pt x="198885" y="77083"/>
                  <a:pt x="218891" y="78259"/>
                  <a:pt x="243604" y="81201"/>
                </a:cubicBezTo>
                <a:cubicBezTo>
                  <a:pt x="268317" y="84143"/>
                  <a:pt x="317745" y="88262"/>
                  <a:pt x="317745" y="8826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9" name="Freeform 188"/>
          <p:cNvSpPr/>
          <p:nvPr/>
        </p:nvSpPr>
        <p:spPr>
          <a:xfrm rot="240000">
            <a:off x="2836800" y="5760000"/>
            <a:ext cx="165934" cy="84732"/>
          </a:xfrm>
          <a:custGeom>
            <a:avLst/>
            <a:gdLst>
              <a:gd name="connsiteX0" fmla="*/ 165934 w 165934"/>
              <a:gd name="connsiteY0" fmla="*/ 0 h 84732"/>
              <a:gd name="connsiteX1" fmla="*/ 130629 w 165934"/>
              <a:gd name="connsiteY1" fmla="*/ 38836 h 84732"/>
              <a:gd name="connsiteX2" fmla="*/ 70610 w 165934"/>
              <a:gd name="connsiteY2" fmla="*/ 70610 h 84732"/>
              <a:gd name="connsiteX3" fmla="*/ 0 w 165934"/>
              <a:gd name="connsiteY3" fmla="*/ 84732 h 84732"/>
            </a:gdLst>
            <a:ahLst/>
            <a:cxnLst>
              <a:cxn ang="0">
                <a:pos x="connsiteX0" y="connsiteY0"/>
              </a:cxn>
              <a:cxn ang="0">
                <a:pos x="connsiteX1" y="connsiteY1"/>
              </a:cxn>
              <a:cxn ang="0">
                <a:pos x="connsiteX2" y="connsiteY2"/>
              </a:cxn>
              <a:cxn ang="0">
                <a:pos x="connsiteX3" y="connsiteY3"/>
              </a:cxn>
            </a:cxnLst>
            <a:rect l="l" t="t" r="r" b="b"/>
            <a:pathLst>
              <a:path w="165934" h="84732">
                <a:moveTo>
                  <a:pt x="165934" y="0"/>
                </a:moveTo>
                <a:cubicBezTo>
                  <a:pt x="156225" y="13534"/>
                  <a:pt x="146516" y="27068"/>
                  <a:pt x="130629" y="38836"/>
                </a:cubicBezTo>
                <a:cubicBezTo>
                  <a:pt x="114742" y="50604"/>
                  <a:pt x="92381" y="62961"/>
                  <a:pt x="70610" y="70610"/>
                </a:cubicBezTo>
                <a:cubicBezTo>
                  <a:pt x="48838" y="78259"/>
                  <a:pt x="24419" y="81495"/>
                  <a:pt x="0" y="8473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0" name="Freeform 189"/>
          <p:cNvSpPr>
            <a:spLocks noChangeAspect="1"/>
          </p:cNvSpPr>
          <p:nvPr/>
        </p:nvSpPr>
        <p:spPr>
          <a:xfrm rot="21180000">
            <a:off x="2214000" y="5925242"/>
            <a:ext cx="612000" cy="169999"/>
          </a:xfrm>
          <a:custGeom>
            <a:avLst/>
            <a:gdLst>
              <a:gd name="connsiteX0" fmla="*/ 0 w 317745"/>
              <a:gd name="connsiteY0" fmla="*/ 0 h 88262"/>
              <a:gd name="connsiteX1" fmla="*/ 67079 w 317745"/>
              <a:gd name="connsiteY1" fmla="*/ 42366 h 88262"/>
              <a:gd name="connsiteX2" fmla="*/ 169464 w 317745"/>
              <a:gd name="connsiteY2" fmla="*/ 70610 h 88262"/>
              <a:gd name="connsiteX3" fmla="*/ 243604 w 317745"/>
              <a:gd name="connsiteY3" fmla="*/ 81201 h 88262"/>
              <a:gd name="connsiteX4" fmla="*/ 317745 w 317745"/>
              <a:gd name="connsiteY4" fmla="*/ 88262 h 8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745" h="88262">
                <a:moveTo>
                  <a:pt x="0" y="0"/>
                </a:moveTo>
                <a:cubicBezTo>
                  <a:pt x="19417" y="15299"/>
                  <a:pt x="38835" y="30598"/>
                  <a:pt x="67079" y="42366"/>
                </a:cubicBezTo>
                <a:cubicBezTo>
                  <a:pt x="95323" y="54134"/>
                  <a:pt x="140043" y="64137"/>
                  <a:pt x="169464" y="70610"/>
                </a:cubicBezTo>
                <a:cubicBezTo>
                  <a:pt x="198885" y="77083"/>
                  <a:pt x="218891" y="78259"/>
                  <a:pt x="243604" y="81201"/>
                </a:cubicBezTo>
                <a:cubicBezTo>
                  <a:pt x="268317" y="84143"/>
                  <a:pt x="317745" y="88262"/>
                  <a:pt x="317745" y="8826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4" name="Straight Connector 193"/>
          <p:cNvCxnSpPr/>
          <p:nvPr/>
        </p:nvCxnSpPr>
        <p:spPr>
          <a:xfrm flipH="1" flipV="1">
            <a:off x="2987824" y="5805264"/>
            <a:ext cx="24247" cy="33949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a:cxnSpLocks noChangeAspect="1"/>
          </p:cNvCxnSpPr>
          <p:nvPr/>
        </p:nvCxnSpPr>
        <p:spPr>
          <a:xfrm flipH="1" flipV="1">
            <a:off x="2988000" y="6012000"/>
            <a:ext cx="10286" cy="144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p:cNvCxnSpPr>
            <a:cxnSpLocks noChangeAspect="1"/>
          </p:cNvCxnSpPr>
          <p:nvPr/>
        </p:nvCxnSpPr>
        <p:spPr>
          <a:xfrm flipH="1" flipV="1">
            <a:off x="2970000" y="6030000"/>
            <a:ext cx="10285" cy="144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7" name="TextBox 196"/>
          <p:cNvSpPr txBox="1"/>
          <p:nvPr/>
        </p:nvSpPr>
        <p:spPr>
          <a:xfrm rot="1257869">
            <a:off x="1435613" y="4819277"/>
            <a:ext cx="864096" cy="338554"/>
          </a:xfrm>
          <a:prstGeom prst="rect">
            <a:avLst/>
          </a:prstGeom>
          <a:noFill/>
        </p:spPr>
        <p:txBody>
          <a:bodyPr wrap="square" rtlCol="0">
            <a:spAutoFit/>
          </a:bodyPr>
          <a:lstStyle/>
          <a:p>
            <a:r>
              <a:rPr lang="en-US" sz="1600" dirty="0">
                <a:latin typeface="Comic Sans MS" charset="0"/>
                <a:ea typeface="Comic Sans MS" charset="0"/>
                <a:cs typeface="Comic Sans MS" charset="0"/>
              </a:rPr>
              <a:t>ACID</a:t>
            </a:r>
          </a:p>
        </p:txBody>
      </p:sp>
      <p:grpSp>
        <p:nvGrpSpPr>
          <p:cNvPr id="198" name="Group 197"/>
          <p:cNvGrpSpPr>
            <a:grpSpLocks noChangeAspect="1"/>
          </p:cNvGrpSpPr>
          <p:nvPr/>
        </p:nvGrpSpPr>
        <p:grpSpPr>
          <a:xfrm rot="780000">
            <a:off x="1656000" y="5328000"/>
            <a:ext cx="250220" cy="180000"/>
            <a:chOff x="1839452" y="5348895"/>
            <a:chExt cx="270516" cy="194600"/>
          </a:xfrm>
        </p:grpSpPr>
        <p:sp>
          <p:nvSpPr>
            <p:cNvPr id="199" name="Freeform 198"/>
            <p:cNvSpPr/>
            <p:nvPr/>
          </p:nvSpPr>
          <p:spPr>
            <a:xfrm>
              <a:off x="1839452" y="5348895"/>
              <a:ext cx="80173" cy="150716"/>
            </a:xfrm>
            <a:custGeom>
              <a:avLst/>
              <a:gdLst>
                <a:gd name="connsiteX0" fmla="*/ 80139 w 80173"/>
                <a:gd name="connsiteY0" fmla="*/ 62926 h 150716"/>
                <a:gd name="connsiteX1" fmla="*/ 63927 w 80173"/>
                <a:gd name="connsiteY1" fmla="*/ 1318 h 150716"/>
                <a:gd name="connsiteX2" fmla="*/ 8803 w 80173"/>
                <a:gd name="connsiteY2" fmla="*/ 27258 h 150716"/>
                <a:gd name="connsiteX3" fmla="*/ 2318 w 80173"/>
                <a:gd name="connsiteY3" fmla="*/ 101837 h 150716"/>
                <a:gd name="connsiteX4" fmla="*/ 31501 w 80173"/>
                <a:gd name="connsiteY4" fmla="*/ 150475 h 150716"/>
                <a:gd name="connsiteX5" fmla="*/ 67169 w 80173"/>
                <a:gd name="connsiteY5" fmla="*/ 118050 h 150716"/>
                <a:gd name="connsiteX6" fmla="*/ 80139 w 80173"/>
                <a:gd name="connsiteY6" fmla="*/ 62926 h 15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173" h="150716">
                  <a:moveTo>
                    <a:pt x="80139" y="62926"/>
                  </a:moveTo>
                  <a:cubicBezTo>
                    <a:pt x="79599" y="43471"/>
                    <a:pt x="75816" y="7263"/>
                    <a:pt x="63927" y="1318"/>
                  </a:cubicBezTo>
                  <a:cubicBezTo>
                    <a:pt x="52038" y="-4627"/>
                    <a:pt x="19071" y="10505"/>
                    <a:pt x="8803" y="27258"/>
                  </a:cubicBezTo>
                  <a:cubicBezTo>
                    <a:pt x="-1465" y="44011"/>
                    <a:pt x="-1465" y="81301"/>
                    <a:pt x="2318" y="101837"/>
                  </a:cubicBezTo>
                  <a:cubicBezTo>
                    <a:pt x="6101" y="122373"/>
                    <a:pt x="20693" y="147773"/>
                    <a:pt x="31501" y="150475"/>
                  </a:cubicBezTo>
                  <a:cubicBezTo>
                    <a:pt x="42309" y="153177"/>
                    <a:pt x="59603" y="132641"/>
                    <a:pt x="67169" y="118050"/>
                  </a:cubicBezTo>
                  <a:cubicBezTo>
                    <a:pt x="74735" y="103459"/>
                    <a:pt x="80679" y="82381"/>
                    <a:pt x="80139" y="62926"/>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0" name="Freeform 199"/>
            <p:cNvSpPr/>
            <p:nvPr/>
          </p:nvSpPr>
          <p:spPr>
            <a:xfrm>
              <a:off x="1893585" y="5365647"/>
              <a:ext cx="84809" cy="155164"/>
            </a:xfrm>
            <a:custGeom>
              <a:avLst/>
              <a:gdLst>
                <a:gd name="connsiteX0" fmla="*/ 77887 w 84809"/>
                <a:gd name="connsiteY0" fmla="*/ 111025 h 155164"/>
                <a:gd name="connsiteX1" fmla="*/ 81130 w 84809"/>
                <a:gd name="connsiteY1" fmla="*/ 29962 h 155164"/>
                <a:gd name="connsiteX2" fmla="*/ 48704 w 84809"/>
                <a:gd name="connsiteY2" fmla="*/ 779 h 155164"/>
                <a:gd name="connsiteX3" fmla="*/ 19521 w 84809"/>
                <a:gd name="connsiteY3" fmla="*/ 13749 h 155164"/>
                <a:gd name="connsiteX4" fmla="*/ 66 w 84809"/>
                <a:gd name="connsiteY4" fmla="*/ 68872 h 155164"/>
                <a:gd name="connsiteX5" fmla="*/ 26006 w 84809"/>
                <a:gd name="connsiteY5" fmla="*/ 153179 h 155164"/>
                <a:gd name="connsiteX6" fmla="*/ 77887 w 84809"/>
                <a:gd name="connsiteY6" fmla="*/ 111025 h 15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809" h="155164">
                  <a:moveTo>
                    <a:pt x="77887" y="111025"/>
                  </a:moveTo>
                  <a:cubicBezTo>
                    <a:pt x="87074" y="90489"/>
                    <a:pt x="85994" y="48336"/>
                    <a:pt x="81130" y="29962"/>
                  </a:cubicBezTo>
                  <a:cubicBezTo>
                    <a:pt x="76266" y="11588"/>
                    <a:pt x="58972" y="3481"/>
                    <a:pt x="48704" y="779"/>
                  </a:cubicBezTo>
                  <a:cubicBezTo>
                    <a:pt x="38436" y="-1923"/>
                    <a:pt x="27627" y="2400"/>
                    <a:pt x="19521" y="13749"/>
                  </a:cubicBezTo>
                  <a:cubicBezTo>
                    <a:pt x="11415" y="25098"/>
                    <a:pt x="-1015" y="45634"/>
                    <a:pt x="66" y="68872"/>
                  </a:cubicBezTo>
                  <a:cubicBezTo>
                    <a:pt x="1147" y="92110"/>
                    <a:pt x="12495" y="142911"/>
                    <a:pt x="26006" y="153179"/>
                  </a:cubicBezTo>
                  <a:cubicBezTo>
                    <a:pt x="39517" y="163447"/>
                    <a:pt x="68700" y="131561"/>
                    <a:pt x="77887" y="111025"/>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1" name="Freeform 200"/>
            <p:cNvSpPr/>
            <p:nvPr/>
          </p:nvSpPr>
          <p:spPr>
            <a:xfrm>
              <a:off x="1960007" y="5384778"/>
              <a:ext cx="108767" cy="145493"/>
            </a:xfrm>
            <a:custGeom>
              <a:avLst/>
              <a:gdLst>
                <a:gd name="connsiteX0" fmla="*/ 108742 w 108767"/>
                <a:gd name="connsiteY0" fmla="*/ 75682 h 145493"/>
                <a:gd name="connsiteX1" fmla="*/ 89287 w 108767"/>
                <a:gd name="connsiteY1" fmla="*/ 14073 h 145493"/>
                <a:gd name="connsiteX2" fmla="*/ 37406 w 108767"/>
                <a:gd name="connsiteY2" fmla="*/ 1103 h 145493"/>
                <a:gd name="connsiteX3" fmla="*/ 4980 w 108767"/>
                <a:gd name="connsiteY3" fmla="*/ 33528 h 145493"/>
                <a:gd name="connsiteX4" fmla="*/ 1738 w 108767"/>
                <a:gd name="connsiteY4" fmla="*/ 101622 h 145493"/>
                <a:gd name="connsiteX5" fmla="*/ 21193 w 108767"/>
                <a:gd name="connsiteY5" fmla="*/ 137290 h 145493"/>
                <a:gd name="connsiteX6" fmla="*/ 86044 w 108767"/>
                <a:gd name="connsiteY6" fmla="*/ 140533 h 145493"/>
                <a:gd name="connsiteX7" fmla="*/ 108742 w 108767"/>
                <a:gd name="connsiteY7" fmla="*/ 75682 h 145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767" h="145493">
                  <a:moveTo>
                    <a:pt x="108742" y="75682"/>
                  </a:moveTo>
                  <a:cubicBezTo>
                    <a:pt x="109282" y="54605"/>
                    <a:pt x="101176" y="26503"/>
                    <a:pt x="89287" y="14073"/>
                  </a:cubicBezTo>
                  <a:cubicBezTo>
                    <a:pt x="77398" y="1643"/>
                    <a:pt x="51457" y="-2139"/>
                    <a:pt x="37406" y="1103"/>
                  </a:cubicBezTo>
                  <a:cubicBezTo>
                    <a:pt x="23355" y="4345"/>
                    <a:pt x="10925" y="16775"/>
                    <a:pt x="4980" y="33528"/>
                  </a:cubicBezTo>
                  <a:cubicBezTo>
                    <a:pt x="-965" y="50281"/>
                    <a:pt x="-964" y="84328"/>
                    <a:pt x="1738" y="101622"/>
                  </a:cubicBezTo>
                  <a:cubicBezTo>
                    <a:pt x="4440" y="118916"/>
                    <a:pt x="7142" y="130805"/>
                    <a:pt x="21193" y="137290"/>
                  </a:cubicBezTo>
                  <a:cubicBezTo>
                    <a:pt x="35244" y="143775"/>
                    <a:pt x="72533" y="150261"/>
                    <a:pt x="86044" y="140533"/>
                  </a:cubicBezTo>
                  <a:cubicBezTo>
                    <a:pt x="99555" y="130805"/>
                    <a:pt x="108202" y="96759"/>
                    <a:pt x="108742" y="75682"/>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2" name="Freeform 201"/>
            <p:cNvSpPr/>
            <p:nvPr/>
          </p:nvSpPr>
          <p:spPr>
            <a:xfrm rot="20404371">
              <a:off x="2014249" y="5420625"/>
              <a:ext cx="95719" cy="122870"/>
            </a:xfrm>
            <a:custGeom>
              <a:avLst/>
              <a:gdLst>
                <a:gd name="connsiteX0" fmla="*/ 94045 w 95719"/>
                <a:gd name="connsiteY0" fmla="*/ 18888 h 122870"/>
                <a:gd name="connsiteX1" fmla="*/ 74590 w 95719"/>
                <a:gd name="connsiteY1" fmla="*/ 93467 h 122870"/>
                <a:gd name="connsiteX2" fmla="*/ 35679 w 95719"/>
                <a:gd name="connsiteY2" fmla="*/ 122650 h 122870"/>
                <a:gd name="connsiteX3" fmla="*/ 11 w 95719"/>
                <a:gd name="connsiteY3" fmla="*/ 80497 h 122870"/>
                <a:gd name="connsiteX4" fmla="*/ 32436 w 95719"/>
                <a:gd name="connsiteY4" fmla="*/ 5918 h 122870"/>
                <a:gd name="connsiteX5" fmla="*/ 94045 w 95719"/>
                <a:gd name="connsiteY5" fmla="*/ 18888 h 122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719" h="122870">
                  <a:moveTo>
                    <a:pt x="94045" y="18888"/>
                  </a:moveTo>
                  <a:cubicBezTo>
                    <a:pt x="101071" y="33480"/>
                    <a:pt x="84318" y="76173"/>
                    <a:pt x="74590" y="93467"/>
                  </a:cubicBezTo>
                  <a:cubicBezTo>
                    <a:pt x="64862" y="110761"/>
                    <a:pt x="48109" y="124812"/>
                    <a:pt x="35679" y="122650"/>
                  </a:cubicBezTo>
                  <a:cubicBezTo>
                    <a:pt x="23249" y="120488"/>
                    <a:pt x="551" y="99952"/>
                    <a:pt x="11" y="80497"/>
                  </a:cubicBezTo>
                  <a:cubicBezTo>
                    <a:pt x="-529" y="61042"/>
                    <a:pt x="17845" y="19429"/>
                    <a:pt x="32436" y="5918"/>
                  </a:cubicBezTo>
                  <a:cubicBezTo>
                    <a:pt x="47027" y="-7593"/>
                    <a:pt x="87019" y="4296"/>
                    <a:pt x="94045" y="18888"/>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3" name="Freeform 202"/>
          <p:cNvSpPr/>
          <p:nvPr/>
        </p:nvSpPr>
        <p:spPr>
          <a:xfrm>
            <a:off x="1083585" y="4944912"/>
            <a:ext cx="477018" cy="499663"/>
          </a:xfrm>
          <a:custGeom>
            <a:avLst/>
            <a:gdLst>
              <a:gd name="connsiteX0" fmla="*/ 16562 w 477018"/>
              <a:gd name="connsiteY0" fmla="*/ 239931 h 499663"/>
              <a:gd name="connsiteX1" fmla="*/ 107354 w 477018"/>
              <a:gd name="connsiteY1" fmla="*/ 207505 h 499663"/>
              <a:gd name="connsiteX2" fmla="*/ 198145 w 477018"/>
              <a:gd name="connsiteY2" fmla="*/ 188050 h 499663"/>
              <a:gd name="connsiteX3" fmla="*/ 250026 w 477018"/>
              <a:gd name="connsiteY3" fmla="*/ 142654 h 499663"/>
              <a:gd name="connsiteX4" fmla="*/ 311635 w 477018"/>
              <a:gd name="connsiteY4" fmla="*/ 61590 h 499663"/>
              <a:gd name="connsiteX5" fmla="*/ 344060 w 477018"/>
              <a:gd name="connsiteY5" fmla="*/ 3224 h 499663"/>
              <a:gd name="connsiteX6" fmla="*/ 376486 w 477018"/>
              <a:gd name="connsiteY6" fmla="*/ 12952 h 499663"/>
              <a:gd name="connsiteX7" fmla="*/ 376486 w 477018"/>
              <a:gd name="connsiteY7" fmla="*/ 58348 h 499663"/>
              <a:gd name="connsiteX8" fmla="*/ 334333 w 477018"/>
              <a:gd name="connsiteY8" fmla="*/ 162109 h 499663"/>
              <a:gd name="connsiteX9" fmla="*/ 311635 w 477018"/>
              <a:gd name="connsiteY9" fmla="*/ 217233 h 499663"/>
              <a:gd name="connsiteX10" fmla="*/ 350545 w 477018"/>
              <a:gd name="connsiteY10" fmla="*/ 295054 h 499663"/>
              <a:gd name="connsiteX11" fmla="*/ 444579 w 477018"/>
              <a:gd name="connsiteY11" fmla="*/ 382603 h 499663"/>
              <a:gd name="connsiteX12" fmla="*/ 477005 w 477018"/>
              <a:gd name="connsiteY12" fmla="*/ 427999 h 499663"/>
              <a:gd name="connsiteX13" fmla="*/ 447822 w 477018"/>
              <a:gd name="connsiteY13" fmla="*/ 440969 h 499663"/>
              <a:gd name="connsiteX14" fmla="*/ 392699 w 477018"/>
              <a:gd name="connsiteY14" fmla="*/ 418271 h 499663"/>
              <a:gd name="connsiteX15" fmla="*/ 308392 w 477018"/>
              <a:gd name="connsiteY15" fmla="*/ 356662 h 499663"/>
              <a:gd name="connsiteX16" fmla="*/ 386214 w 477018"/>
              <a:gd name="connsiteY16" fmla="*/ 408543 h 499663"/>
              <a:gd name="connsiteX17" fmla="*/ 431609 w 477018"/>
              <a:gd name="connsiteY17" fmla="*/ 444211 h 499663"/>
              <a:gd name="connsiteX18" fmla="*/ 418639 w 477018"/>
              <a:gd name="connsiteY18" fmla="*/ 463667 h 499663"/>
              <a:gd name="connsiteX19" fmla="*/ 347303 w 477018"/>
              <a:gd name="connsiteY19" fmla="*/ 457182 h 499663"/>
              <a:gd name="connsiteX20" fmla="*/ 282452 w 477018"/>
              <a:gd name="connsiteY20" fmla="*/ 379360 h 499663"/>
              <a:gd name="connsiteX21" fmla="*/ 344060 w 477018"/>
              <a:gd name="connsiteY21" fmla="*/ 444211 h 499663"/>
              <a:gd name="connsiteX22" fmla="*/ 337575 w 477018"/>
              <a:gd name="connsiteY22" fmla="*/ 499335 h 499663"/>
              <a:gd name="connsiteX23" fmla="*/ 269482 w 477018"/>
              <a:gd name="connsiteY23" fmla="*/ 418271 h 499663"/>
              <a:gd name="connsiteX24" fmla="*/ 230571 w 477018"/>
              <a:gd name="connsiteY24" fmla="*/ 385845 h 499663"/>
              <a:gd name="connsiteX25" fmla="*/ 168962 w 477018"/>
              <a:gd name="connsiteY25" fmla="*/ 350177 h 499663"/>
              <a:gd name="connsiteX26" fmla="*/ 16562 w 477018"/>
              <a:gd name="connsiteY26" fmla="*/ 343692 h 499663"/>
              <a:gd name="connsiteX27" fmla="*/ 16562 w 477018"/>
              <a:gd name="connsiteY27" fmla="*/ 239931 h 49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77018" h="499663">
                <a:moveTo>
                  <a:pt x="16562" y="239931"/>
                </a:moveTo>
                <a:cubicBezTo>
                  <a:pt x="31694" y="217233"/>
                  <a:pt x="77090" y="216152"/>
                  <a:pt x="107354" y="207505"/>
                </a:cubicBezTo>
                <a:cubicBezTo>
                  <a:pt x="137618" y="198858"/>
                  <a:pt x="174366" y="198858"/>
                  <a:pt x="198145" y="188050"/>
                </a:cubicBezTo>
                <a:cubicBezTo>
                  <a:pt x="221924" y="177242"/>
                  <a:pt x="231111" y="163731"/>
                  <a:pt x="250026" y="142654"/>
                </a:cubicBezTo>
                <a:cubicBezTo>
                  <a:pt x="268941" y="121577"/>
                  <a:pt x="295963" y="84828"/>
                  <a:pt x="311635" y="61590"/>
                </a:cubicBezTo>
                <a:cubicBezTo>
                  <a:pt x="327307" y="38352"/>
                  <a:pt x="333252" y="11330"/>
                  <a:pt x="344060" y="3224"/>
                </a:cubicBezTo>
                <a:cubicBezTo>
                  <a:pt x="354868" y="-4882"/>
                  <a:pt x="371082" y="3765"/>
                  <a:pt x="376486" y="12952"/>
                </a:cubicBezTo>
                <a:cubicBezTo>
                  <a:pt x="381890" y="22139"/>
                  <a:pt x="383511" y="33489"/>
                  <a:pt x="376486" y="58348"/>
                </a:cubicBezTo>
                <a:cubicBezTo>
                  <a:pt x="369461" y="83207"/>
                  <a:pt x="345141" y="135628"/>
                  <a:pt x="334333" y="162109"/>
                </a:cubicBezTo>
                <a:cubicBezTo>
                  <a:pt x="323525" y="188590"/>
                  <a:pt x="308933" y="195076"/>
                  <a:pt x="311635" y="217233"/>
                </a:cubicBezTo>
                <a:cubicBezTo>
                  <a:pt x="314337" y="239390"/>
                  <a:pt x="328388" y="267492"/>
                  <a:pt x="350545" y="295054"/>
                </a:cubicBezTo>
                <a:cubicBezTo>
                  <a:pt x="372702" y="322616"/>
                  <a:pt x="423502" y="360446"/>
                  <a:pt x="444579" y="382603"/>
                </a:cubicBezTo>
                <a:cubicBezTo>
                  <a:pt x="465656" y="404760"/>
                  <a:pt x="476465" y="418271"/>
                  <a:pt x="477005" y="427999"/>
                </a:cubicBezTo>
                <a:cubicBezTo>
                  <a:pt x="477546" y="437727"/>
                  <a:pt x="461873" y="442590"/>
                  <a:pt x="447822" y="440969"/>
                </a:cubicBezTo>
                <a:cubicBezTo>
                  <a:pt x="433771" y="439348"/>
                  <a:pt x="415937" y="432322"/>
                  <a:pt x="392699" y="418271"/>
                </a:cubicBezTo>
                <a:cubicBezTo>
                  <a:pt x="369461" y="404220"/>
                  <a:pt x="309473" y="358283"/>
                  <a:pt x="308392" y="356662"/>
                </a:cubicBezTo>
                <a:cubicBezTo>
                  <a:pt x="307311" y="355041"/>
                  <a:pt x="365678" y="393952"/>
                  <a:pt x="386214" y="408543"/>
                </a:cubicBezTo>
                <a:cubicBezTo>
                  <a:pt x="406750" y="423134"/>
                  <a:pt x="426205" y="435024"/>
                  <a:pt x="431609" y="444211"/>
                </a:cubicBezTo>
                <a:cubicBezTo>
                  <a:pt x="437013" y="453398"/>
                  <a:pt x="432690" y="461505"/>
                  <a:pt x="418639" y="463667"/>
                </a:cubicBezTo>
                <a:cubicBezTo>
                  <a:pt x="404588" y="465829"/>
                  <a:pt x="370001" y="471233"/>
                  <a:pt x="347303" y="457182"/>
                </a:cubicBezTo>
                <a:cubicBezTo>
                  <a:pt x="324605" y="443131"/>
                  <a:pt x="282992" y="381522"/>
                  <a:pt x="282452" y="379360"/>
                </a:cubicBezTo>
                <a:cubicBezTo>
                  <a:pt x="281912" y="377198"/>
                  <a:pt x="334873" y="424215"/>
                  <a:pt x="344060" y="444211"/>
                </a:cubicBezTo>
                <a:cubicBezTo>
                  <a:pt x="353247" y="464207"/>
                  <a:pt x="350005" y="503658"/>
                  <a:pt x="337575" y="499335"/>
                </a:cubicBezTo>
                <a:cubicBezTo>
                  <a:pt x="325145" y="495012"/>
                  <a:pt x="287316" y="437186"/>
                  <a:pt x="269482" y="418271"/>
                </a:cubicBezTo>
                <a:cubicBezTo>
                  <a:pt x="251648" y="399356"/>
                  <a:pt x="247324" y="397194"/>
                  <a:pt x="230571" y="385845"/>
                </a:cubicBezTo>
                <a:cubicBezTo>
                  <a:pt x="213818" y="374496"/>
                  <a:pt x="204630" y="357202"/>
                  <a:pt x="168962" y="350177"/>
                </a:cubicBezTo>
                <a:cubicBezTo>
                  <a:pt x="133294" y="343152"/>
                  <a:pt x="44664" y="360445"/>
                  <a:pt x="16562" y="343692"/>
                </a:cubicBezTo>
                <a:cubicBezTo>
                  <a:pt x="-11540" y="326939"/>
                  <a:pt x="1430" y="262629"/>
                  <a:pt x="16562" y="239931"/>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 name="Freeform 203"/>
          <p:cNvSpPr/>
          <p:nvPr/>
        </p:nvSpPr>
        <p:spPr>
          <a:xfrm>
            <a:off x="675254" y="4737370"/>
            <a:ext cx="529670" cy="661663"/>
          </a:xfrm>
          <a:custGeom>
            <a:avLst/>
            <a:gdLst>
              <a:gd name="connsiteX0" fmla="*/ 272493 w 529670"/>
              <a:gd name="connsiteY0" fmla="*/ 0 h 661663"/>
              <a:gd name="connsiteX1" fmla="*/ 175217 w 529670"/>
              <a:gd name="connsiteY1" fmla="*/ 58366 h 661663"/>
              <a:gd name="connsiteX2" fmla="*/ 142791 w 529670"/>
              <a:gd name="connsiteY2" fmla="*/ 110247 h 661663"/>
              <a:gd name="connsiteX3" fmla="*/ 116851 w 529670"/>
              <a:gd name="connsiteY3" fmla="*/ 162128 h 661663"/>
              <a:gd name="connsiteX4" fmla="*/ 94153 w 529670"/>
              <a:gd name="connsiteY4" fmla="*/ 197796 h 661663"/>
              <a:gd name="connsiteX5" fmla="*/ 29302 w 529670"/>
              <a:gd name="connsiteY5" fmla="*/ 301558 h 661663"/>
              <a:gd name="connsiteX6" fmla="*/ 119 w 529670"/>
              <a:gd name="connsiteY6" fmla="*/ 428017 h 661663"/>
              <a:gd name="connsiteX7" fmla="*/ 39030 w 529670"/>
              <a:gd name="connsiteY7" fmla="*/ 535021 h 661663"/>
              <a:gd name="connsiteX8" fmla="*/ 35787 w 529670"/>
              <a:gd name="connsiteY8" fmla="*/ 583660 h 661663"/>
              <a:gd name="connsiteX9" fmla="*/ 77940 w 529670"/>
              <a:gd name="connsiteY9" fmla="*/ 599873 h 661663"/>
              <a:gd name="connsiteX10" fmla="*/ 262766 w 529670"/>
              <a:gd name="connsiteY10" fmla="*/ 651753 h 661663"/>
              <a:gd name="connsiteX11" fmla="*/ 431379 w 529670"/>
              <a:gd name="connsiteY11" fmla="*/ 661481 h 661663"/>
              <a:gd name="connsiteX12" fmla="*/ 431379 w 529670"/>
              <a:gd name="connsiteY12" fmla="*/ 648511 h 661663"/>
              <a:gd name="connsiteX13" fmla="*/ 447591 w 529670"/>
              <a:gd name="connsiteY13" fmla="*/ 616085 h 661663"/>
              <a:gd name="connsiteX14" fmla="*/ 515685 w 529670"/>
              <a:gd name="connsiteY14" fmla="*/ 453958 h 661663"/>
              <a:gd name="connsiteX15" fmla="*/ 528655 w 529670"/>
              <a:gd name="connsiteY15" fmla="*/ 402077 h 661663"/>
              <a:gd name="connsiteX16" fmla="*/ 499472 w 529670"/>
              <a:gd name="connsiteY16" fmla="*/ 411804 h 661663"/>
              <a:gd name="connsiteX17" fmla="*/ 408681 w 529670"/>
              <a:gd name="connsiteY17" fmla="*/ 421532 h 661663"/>
              <a:gd name="connsiteX18" fmla="*/ 282221 w 529670"/>
              <a:gd name="connsiteY18" fmla="*/ 418290 h 661663"/>
              <a:gd name="connsiteX19" fmla="*/ 249796 w 529670"/>
              <a:gd name="connsiteY19" fmla="*/ 428017 h 661663"/>
              <a:gd name="connsiteX20" fmla="*/ 233583 w 529670"/>
              <a:gd name="connsiteY20" fmla="*/ 418290 h 661663"/>
              <a:gd name="connsiteX21" fmla="*/ 204400 w 529670"/>
              <a:gd name="connsiteY21" fmla="*/ 369651 h 661663"/>
              <a:gd name="connsiteX22" fmla="*/ 227098 w 529670"/>
              <a:gd name="connsiteY22" fmla="*/ 314528 h 661663"/>
              <a:gd name="connsiteX23" fmla="*/ 262766 w 529670"/>
              <a:gd name="connsiteY23" fmla="*/ 262647 h 661663"/>
              <a:gd name="connsiteX24" fmla="*/ 259523 w 529670"/>
              <a:gd name="connsiteY24" fmla="*/ 197796 h 661663"/>
              <a:gd name="connsiteX25" fmla="*/ 262766 w 529670"/>
              <a:gd name="connsiteY25" fmla="*/ 252919 h 661663"/>
              <a:gd name="connsiteX26" fmla="*/ 298434 w 529670"/>
              <a:gd name="connsiteY26" fmla="*/ 230221 h 661663"/>
              <a:gd name="connsiteX27" fmla="*/ 298434 w 529670"/>
              <a:gd name="connsiteY27" fmla="*/ 230221 h 661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9670" h="661663">
                <a:moveTo>
                  <a:pt x="272493" y="0"/>
                </a:moveTo>
                <a:cubicBezTo>
                  <a:pt x="234663" y="19996"/>
                  <a:pt x="196834" y="39992"/>
                  <a:pt x="175217" y="58366"/>
                </a:cubicBezTo>
                <a:cubicBezTo>
                  <a:pt x="153600" y="76740"/>
                  <a:pt x="152519" y="92953"/>
                  <a:pt x="142791" y="110247"/>
                </a:cubicBezTo>
                <a:cubicBezTo>
                  <a:pt x="133063" y="127541"/>
                  <a:pt x="124957" y="147536"/>
                  <a:pt x="116851" y="162128"/>
                </a:cubicBezTo>
                <a:cubicBezTo>
                  <a:pt x="108745" y="176720"/>
                  <a:pt x="94153" y="197796"/>
                  <a:pt x="94153" y="197796"/>
                </a:cubicBezTo>
                <a:cubicBezTo>
                  <a:pt x="79561" y="221034"/>
                  <a:pt x="44974" y="263188"/>
                  <a:pt x="29302" y="301558"/>
                </a:cubicBezTo>
                <a:cubicBezTo>
                  <a:pt x="13630" y="339928"/>
                  <a:pt x="-1502" y="389107"/>
                  <a:pt x="119" y="428017"/>
                </a:cubicBezTo>
                <a:cubicBezTo>
                  <a:pt x="1740" y="466927"/>
                  <a:pt x="33085" y="509081"/>
                  <a:pt x="39030" y="535021"/>
                </a:cubicBezTo>
                <a:cubicBezTo>
                  <a:pt x="44975" y="560962"/>
                  <a:pt x="29302" y="572851"/>
                  <a:pt x="35787" y="583660"/>
                </a:cubicBezTo>
                <a:cubicBezTo>
                  <a:pt x="42272" y="594469"/>
                  <a:pt x="40110" y="588524"/>
                  <a:pt x="77940" y="599873"/>
                </a:cubicBezTo>
                <a:cubicBezTo>
                  <a:pt x="115770" y="611222"/>
                  <a:pt x="203860" y="641485"/>
                  <a:pt x="262766" y="651753"/>
                </a:cubicBezTo>
                <a:cubicBezTo>
                  <a:pt x="321672" y="662021"/>
                  <a:pt x="403277" y="662021"/>
                  <a:pt x="431379" y="661481"/>
                </a:cubicBezTo>
                <a:cubicBezTo>
                  <a:pt x="459481" y="660941"/>
                  <a:pt x="428677" y="656077"/>
                  <a:pt x="431379" y="648511"/>
                </a:cubicBezTo>
                <a:cubicBezTo>
                  <a:pt x="434081" y="640945"/>
                  <a:pt x="433540" y="648511"/>
                  <a:pt x="447591" y="616085"/>
                </a:cubicBezTo>
                <a:cubicBezTo>
                  <a:pt x="461642" y="583660"/>
                  <a:pt x="502174" y="489626"/>
                  <a:pt x="515685" y="453958"/>
                </a:cubicBezTo>
                <a:cubicBezTo>
                  <a:pt x="529196" y="418290"/>
                  <a:pt x="531357" y="409103"/>
                  <a:pt x="528655" y="402077"/>
                </a:cubicBezTo>
                <a:cubicBezTo>
                  <a:pt x="525953" y="395051"/>
                  <a:pt x="519468" y="408562"/>
                  <a:pt x="499472" y="411804"/>
                </a:cubicBezTo>
                <a:cubicBezTo>
                  <a:pt x="479476" y="415046"/>
                  <a:pt x="444890" y="420451"/>
                  <a:pt x="408681" y="421532"/>
                </a:cubicBezTo>
                <a:cubicBezTo>
                  <a:pt x="372473" y="422613"/>
                  <a:pt x="308702" y="417209"/>
                  <a:pt x="282221" y="418290"/>
                </a:cubicBezTo>
                <a:cubicBezTo>
                  <a:pt x="255740" y="419371"/>
                  <a:pt x="257902" y="428017"/>
                  <a:pt x="249796" y="428017"/>
                </a:cubicBezTo>
                <a:cubicBezTo>
                  <a:pt x="241690" y="428017"/>
                  <a:pt x="241149" y="428018"/>
                  <a:pt x="233583" y="418290"/>
                </a:cubicBezTo>
                <a:cubicBezTo>
                  <a:pt x="226017" y="408562"/>
                  <a:pt x="205481" y="386945"/>
                  <a:pt x="204400" y="369651"/>
                </a:cubicBezTo>
                <a:cubicBezTo>
                  <a:pt x="203319" y="352357"/>
                  <a:pt x="217370" y="332362"/>
                  <a:pt x="227098" y="314528"/>
                </a:cubicBezTo>
                <a:cubicBezTo>
                  <a:pt x="236826" y="296694"/>
                  <a:pt x="257362" y="282102"/>
                  <a:pt x="262766" y="262647"/>
                </a:cubicBezTo>
                <a:cubicBezTo>
                  <a:pt x="268170" y="243192"/>
                  <a:pt x="259523" y="199417"/>
                  <a:pt x="259523" y="197796"/>
                </a:cubicBezTo>
                <a:cubicBezTo>
                  <a:pt x="259523" y="196175"/>
                  <a:pt x="256281" y="247515"/>
                  <a:pt x="262766" y="252919"/>
                </a:cubicBezTo>
                <a:cubicBezTo>
                  <a:pt x="269251" y="258323"/>
                  <a:pt x="298434" y="230221"/>
                  <a:pt x="298434" y="230221"/>
                </a:cubicBezTo>
                <a:lnTo>
                  <a:pt x="298434" y="230221"/>
                </a:lnTo>
              </a:path>
            </a:pathLst>
          </a:cu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 name="Oval 316"/>
          <p:cNvSpPr/>
          <p:nvPr/>
        </p:nvSpPr>
        <p:spPr>
          <a:xfrm>
            <a:off x="5922000" y="5537026"/>
            <a:ext cx="917781" cy="235147"/>
          </a:xfrm>
          <a:prstGeom prst="ellips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8" name="Group 247"/>
          <p:cNvGrpSpPr>
            <a:grpSpLocks noChangeAspect="1"/>
          </p:cNvGrpSpPr>
          <p:nvPr/>
        </p:nvGrpSpPr>
        <p:grpSpPr>
          <a:xfrm rot="240000">
            <a:off x="7146674" y="6002447"/>
            <a:ext cx="942783" cy="346421"/>
            <a:chOff x="7408341" y="5955086"/>
            <a:chExt cx="897986" cy="335250"/>
          </a:xfrm>
        </p:grpSpPr>
        <p:grpSp>
          <p:nvGrpSpPr>
            <p:cNvPr id="249" name="Group 248"/>
            <p:cNvGrpSpPr/>
            <p:nvPr/>
          </p:nvGrpSpPr>
          <p:grpSpPr>
            <a:xfrm>
              <a:off x="7408341" y="5955086"/>
              <a:ext cx="897986" cy="335250"/>
              <a:chOff x="7408341" y="5955086"/>
              <a:chExt cx="897986" cy="335250"/>
            </a:xfrm>
          </p:grpSpPr>
          <p:sp>
            <p:nvSpPr>
              <p:cNvPr id="253" name="Freeform 252"/>
              <p:cNvSpPr/>
              <p:nvPr/>
            </p:nvSpPr>
            <p:spPr>
              <a:xfrm>
                <a:off x="7427946" y="6038673"/>
                <a:ext cx="878381" cy="251663"/>
              </a:xfrm>
              <a:custGeom>
                <a:avLst/>
                <a:gdLst>
                  <a:gd name="connsiteX0" fmla="*/ 801654 w 878381"/>
                  <a:gd name="connsiteY0" fmla="*/ 49 h 251663"/>
                  <a:gd name="connsiteX1" fmla="*/ 869160 w 878381"/>
                  <a:gd name="connsiteY1" fmla="*/ 79829 h 251663"/>
                  <a:gd name="connsiteX2" fmla="*/ 869160 w 878381"/>
                  <a:gd name="connsiteY2" fmla="*/ 116650 h 251663"/>
                  <a:gd name="connsiteX3" fmla="*/ 789380 w 878381"/>
                  <a:gd name="connsiteY3" fmla="*/ 159609 h 251663"/>
                  <a:gd name="connsiteX4" fmla="*/ 703463 w 878381"/>
                  <a:gd name="connsiteY4" fmla="*/ 171883 h 251663"/>
                  <a:gd name="connsiteX5" fmla="*/ 672779 w 878381"/>
                  <a:gd name="connsiteY5" fmla="*/ 135061 h 251663"/>
                  <a:gd name="connsiteX6" fmla="*/ 592999 w 878381"/>
                  <a:gd name="connsiteY6" fmla="*/ 171883 h 251663"/>
                  <a:gd name="connsiteX7" fmla="*/ 427302 w 878381"/>
                  <a:gd name="connsiteY7" fmla="*/ 227115 h 251663"/>
                  <a:gd name="connsiteX8" fmla="*/ 218647 w 878381"/>
                  <a:gd name="connsiteY8" fmla="*/ 251663 h 251663"/>
                  <a:gd name="connsiteX9" fmla="*/ 52951 w 878381"/>
                  <a:gd name="connsiteY9" fmla="*/ 227115 h 251663"/>
                  <a:gd name="connsiteX10" fmla="*/ 3855 w 878381"/>
                  <a:gd name="connsiteY10" fmla="*/ 184157 h 251663"/>
                  <a:gd name="connsiteX11" fmla="*/ 138867 w 878381"/>
                  <a:gd name="connsiteY11" fmla="*/ 171883 h 251663"/>
                  <a:gd name="connsiteX12" fmla="*/ 451850 w 878381"/>
                  <a:gd name="connsiteY12" fmla="*/ 135061 h 251663"/>
                  <a:gd name="connsiteX13" fmla="*/ 580725 w 878381"/>
                  <a:gd name="connsiteY13" fmla="*/ 85966 h 251663"/>
                  <a:gd name="connsiteX14" fmla="*/ 697326 w 878381"/>
                  <a:gd name="connsiteY14" fmla="*/ 67555 h 251663"/>
                  <a:gd name="connsiteX15" fmla="*/ 801654 w 878381"/>
                  <a:gd name="connsiteY15" fmla="*/ 49 h 251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78381" h="251663">
                    <a:moveTo>
                      <a:pt x="801654" y="49"/>
                    </a:moveTo>
                    <a:cubicBezTo>
                      <a:pt x="830293" y="2095"/>
                      <a:pt x="857909" y="60396"/>
                      <a:pt x="869160" y="79829"/>
                    </a:cubicBezTo>
                    <a:cubicBezTo>
                      <a:pt x="880411" y="99262"/>
                      <a:pt x="882457" y="103353"/>
                      <a:pt x="869160" y="116650"/>
                    </a:cubicBezTo>
                    <a:cubicBezTo>
                      <a:pt x="855863" y="129947"/>
                      <a:pt x="816996" y="150404"/>
                      <a:pt x="789380" y="159609"/>
                    </a:cubicBezTo>
                    <a:cubicBezTo>
                      <a:pt x="761764" y="168814"/>
                      <a:pt x="722896" y="175974"/>
                      <a:pt x="703463" y="171883"/>
                    </a:cubicBezTo>
                    <a:cubicBezTo>
                      <a:pt x="684029" y="167792"/>
                      <a:pt x="691190" y="135061"/>
                      <a:pt x="672779" y="135061"/>
                    </a:cubicBezTo>
                    <a:cubicBezTo>
                      <a:pt x="654368" y="135061"/>
                      <a:pt x="633912" y="156541"/>
                      <a:pt x="592999" y="171883"/>
                    </a:cubicBezTo>
                    <a:cubicBezTo>
                      <a:pt x="552086" y="187225"/>
                      <a:pt x="489694" y="213818"/>
                      <a:pt x="427302" y="227115"/>
                    </a:cubicBezTo>
                    <a:cubicBezTo>
                      <a:pt x="364910" y="240412"/>
                      <a:pt x="281039" y="251663"/>
                      <a:pt x="218647" y="251663"/>
                    </a:cubicBezTo>
                    <a:cubicBezTo>
                      <a:pt x="156255" y="251663"/>
                      <a:pt x="88750" y="238366"/>
                      <a:pt x="52951" y="227115"/>
                    </a:cubicBezTo>
                    <a:cubicBezTo>
                      <a:pt x="17152" y="215864"/>
                      <a:pt x="-10464" y="193362"/>
                      <a:pt x="3855" y="184157"/>
                    </a:cubicBezTo>
                    <a:cubicBezTo>
                      <a:pt x="18174" y="174952"/>
                      <a:pt x="138867" y="171883"/>
                      <a:pt x="138867" y="171883"/>
                    </a:cubicBezTo>
                    <a:cubicBezTo>
                      <a:pt x="213533" y="163700"/>
                      <a:pt x="378207" y="149380"/>
                      <a:pt x="451850" y="135061"/>
                    </a:cubicBezTo>
                    <a:cubicBezTo>
                      <a:pt x="525493" y="120742"/>
                      <a:pt x="539812" y="97217"/>
                      <a:pt x="580725" y="85966"/>
                    </a:cubicBezTo>
                    <a:cubicBezTo>
                      <a:pt x="621638" y="74715"/>
                      <a:pt x="657436" y="74715"/>
                      <a:pt x="697326" y="67555"/>
                    </a:cubicBezTo>
                    <a:cubicBezTo>
                      <a:pt x="737216" y="60395"/>
                      <a:pt x="773015" y="-1997"/>
                      <a:pt x="801654" y="49"/>
                    </a:cubicBezTo>
                    <a:close/>
                  </a:path>
                </a:pathLst>
              </a:custGeom>
              <a:solidFill>
                <a:srgbClr val="000000"/>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4" name="Freeform 253"/>
              <p:cNvSpPr/>
              <p:nvPr/>
            </p:nvSpPr>
            <p:spPr>
              <a:xfrm>
                <a:off x="7408341" y="5955086"/>
                <a:ext cx="851721" cy="298847"/>
              </a:xfrm>
              <a:custGeom>
                <a:avLst/>
                <a:gdLst>
                  <a:gd name="connsiteX0" fmla="*/ 704658 w 851721"/>
                  <a:gd name="connsiteY0" fmla="*/ 9993 h 298847"/>
                  <a:gd name="connsiteX1" fmla="*/ 827396 w 851721"/>
                  <a:gd name="connsiteY1" fmla="*/ 102047 h 298847"/>
                  <a:gd name="connsiteX2" fmla="*/ 845807 w 851721"/>
                  <a:gd name="connsiteY2" fmla="*/ 181827 h 298847"/>
                  <a:gd name="connsiteX3" fmla="*/ 753753 w 851721"/>
                  <a:gd name="connsiteY3" fmla="*/ 212511 h 298847"/>
                  <a:gd name="connsiteX4" fmla="*/ 716931 w 851721"/>
                  <a:gd name="connsiteY4" fmla="*/ 187964 h 298847"/>
                  <a:gd name="connsiteX5" fmla="*/ 637152 w 851721"/>
                  <a:gd name="connsiteY5" fmla="*/ 200237 h 298847"/>
                  <a:gd name="connsiteX6" fmla="*/ 508276 w 851721"/>
                  <a:gd name="connsiteY6" fmla="*/ 255470 h 298847"/>
                  <a:gd name="connsiteX7" fmla="*/ 311895 w 851721"/>
                  <a:gd name="connsiteY7" fmla="*/ 298428 h 298847"/>
                  <a:gd name="connsiteX8" fmla="*/ 54145 w 851721"/>
                  <a:gd name="connsiteY8" fmla="*/ 273880 h 298847"/>
                  <a:gd name="connsiteX9" fmla="*/ 5050 w 851721"/>
                  <a:gd name="connsiteY9" fmla="*/ 218648 h 298847"/>
                  <a:gd name="connsiteX10" fmla="*/ 5050 w 851721"/>
                  <a:gd name="connsiteY10" fmla="*/ 157279 h 298847"/>
                  <a:gd name="connsiteX11" fmla="*/ 35734 w 851721"/>
                  <a:gd name="connsiteY11" fmla="*/ 102047 h 298847"/>
                  <a:gd name="connsiteX12" fmla="*/ 109377 w 851721"/>
                  <a:gd name="connsiteY12" fmla="*/ 95910 h 298847"/>
                  <a:gd name="connsiteX13" fmla="*/ 330306 w 851721"/>
                  <a:gd name="connsiteY13" fmla="*/ 89773 h 298847"/>
                  <a:gd name="connsiteX14" fmla="*/ 367127 w 851721"/>
                  <a:gd name="connsiteY14" fmla="*/ 65225 h 298847"/>
                  <a:gd name="connsiteX15" fmla="*/ 403949 w 851721"/>
                  <a:gd name="connsiteY15" fmla="*/ 22267 h 298847"/>
                  <a:gd name="connsiteX16" fmla="*/ 612604 w 851721"/>
                  <a:gd name="connsiteY16" fmla="*/ 3856 h 298847"/>
                  <a:gd name="connsiteX17" fmla="*/ 704658 w 851721"/>
                  <a:gd name="connsiteY17" fmla="*/ 9993 h 298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1721" h="298847">
                    <a:moveTo>
                      <a:pt x="704658" y="9993"/>
                    </a:moveTo>
                    <a:cubicBezTo>
                      <a:pt x="740457" y="26358"/>
                      <a:pt x="803871" y="73408"/>
                      <a:pt x="827396" y="102047"/>
                    </a:cubicBezTo>
                    <a:cubicBezTo>
                      <a:pt x="850921" y="130686"/>
                      <a:pt x="858081" y="163416"/>
                      <a:pt x="845807" y="181827"/>
                    </a:cubicBezTo>
                    <a:cubicBezTo>
                      <a:pt x="833533" y="200238"/>
                      <a:pt x="775232" y="211488"/>
                      <a:pt x="753753" y="212511"/>
                    </a:cubicBezTo>
                    <a:cubicBezTo>
                      <a:pt x="732274" y="213534"/>
                      <a:pt x="736365" y="190010"/>
                      <a:pt x="716931" y="187964"/>
                    </a:cubicBezTo>
                    <a:cubicBezTo>
                      <a:pt x="697497" y="185918"/>
                      <a:pt x="671928" y="188986"/>
                      <a:pt x="637152" y="200237"/>
                    </a:cubicBezTo>
                    <a:cubicBezTo>
                      <a:pt x="602376" y="211488"/>
                      <a:pt x="562485" y="239105"/>
                      <a:pt x="508276" y="255470"/>
                    </a:cubicBezTo>
                    <a:cubicBezTo>
                      <a:pt x="454067" y="271835"/>
                      <a:pt x="387583" y="295360"/>
                      <a:pt x="311895" y="298428"/>
                    </a:cubicBezTo>
                    <a:cubicBezTo>
                      <a:pt x="236207" y="301496"/>
                      <a:pt x="105286" y="287177"/>
                      <a:pt x="54145" y="273880"/>
                    </a:cubicBezTo>
                    <a:cubicBezTo>
                      <a:pt x="3004" y="260583"/>
                      <a:pt x="13232" y="238081"/>
                      <a:pt x="5050" y="218648"/>
                    </a:cubicBezTo>
                    <a:cubicBezTo>
                      <a:pt x="-3132" y="199215"/>
                      <a:pt x="-64" y="176712"/>
                      <a:pt x="5050" y="157279"/>
                    </a:cubicBezTo>
                    <a:cubicBezTo>
                      <a:pt x="10164" y="137846"/>
                      <a:pt x="18346" y="112275"/>
                      <a:pt x="35734" y="102047"/>
                    </a:cubicBezTo>
                    <a:cubicBezTo>
                      <a:pt x="53122" y="91819"/>
                      <a:pt x="60282" y="97956"/>
                      <a:pt x="109377" y="95910"/>
                    </a:cubicBezTo>
                    <a:cubicBezTo>
                      <a:pt x="158472" y="93864"/>
                      <a:pt x="287348" y="94887"/>
                      <a:pt x="330306" y="89773"/>
                    </a:cubicBezTo>
                    <a:cubicBezTo>
                      <a:pt x="373264" y="84659"/>
                      <a:pt x="354853" y="76476"/>
                      <a:pt x="367127" y="65225"/>
                    </a:cubicBezTo>
                    <a:cubicBezTo>
                      <a:pt x="379401" y="53974"/>
                      <a:pt x="363036" y="32495"/>
                      <a:pt x="403949" y="22267"/>
                    </a:cubicBezTo>
                    <a:cubicBezTo>
                      <a:pt x="444862" y="12039"/>
                      <a:pt x="567600" y="5902"/>
                      <a:pt x="612604" y="3856"/>
                    </a:cubicBezTo>
                    <a:cubicBezTo>
                      <a:pt x="657608" y="1810"/>
                      <a:pt x="668859" y="-6372"/>
                      <a:pt x="704658" y="9993"/>
                    </a:cubicBezTo>
                    <a:close/>
                  </a:path>
                </a:pathLst>
              </a:custGeom>
              <a:solidFill>
                <a:srgbClr val="000000"/>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50" name="Group 249"/>
            <p:cNvGrpSpPr/>
            <p:nvPr/>
          </p:nvGrpSpPr>
          <p:grpSpPr>
            <a:xfrm>
              <a:off x="7704000" y="6022800"/>
              <a:ext cx="207012" cy="62133"/>
              <a:chOff x="7704000" y="6022800"/>
              <a:chExt cx="207012" cy="62133"/>
            </a:xfrm>
          </p:grpSpPr>
          <p:sp>
            <p:nvSpPr>
              <p:cNvPr id="251" name="Freeform 250"/>
              <p:cNvSpPr/>
              <p:nvPr/>
            </p:nvSpPr>
            <p:spPr>
              <a:xfrm rot="1500000">
                <a:off x="7776000" y="6022800"/>
                <a:ext cx="135012" cy="36933"/>
              </a:xfrm>
              <a:custGeom>
                <a:avLst/>
                <a:gdLst>
                  <a:gd name="connsiteX0" fmla="*/ 0 w 135012"/>
                  <a:gd name="connsiteY0" fmla="*/ 36933 h 36933"/>
                  <a:gd name="connsiteX1" fmla="*/ 73643 w 135012"/>
                  <a:gd name="connsiteY1" fmla="*/ 112 h 36933"/>
                  <a:gd name="connsiteX2" fmla="*/ 135012 w 135012"/>
                  <a:gd name="connsiteY2" fmla="*/ 24659 h 36933"/>
                </a:gdLst>
                <a:ahLst/>
                <a:cxnLst>
                  <a:cxn ang="0">
                    <a:pos x="connsiteX0" y="connsiteY0"/>
                  </a:cxn>
                  <a:cxn ang="0">
                    <a:pos x="connsiteX1" y="connsiteY1"/>
                  </a:cxn>
                  <a:cxn ang="0">
                    <a:pos x="connsiteX2" y="connsiteY2"/>
                  </a:cxn>
                </a:cxnLst>
                <a:rect l="l" t="t" r="r" b="b"/>
                <a:pathLst>
                  <a:path w="135012" h="36933">
                    <a:moveTo>
                      <a:pt x="0" y="36933"/>
                    </a:moveTo>
                    <a:cubicBezTo>
                      <a:pt x="25570" y="19545"/>
                      <a:pt x="51141" y="2158"/>
                      <a:pt x="73643" y="112"/>
                    </a:cubicBezTo>
                    <a:cubicBezTo>
                      <a:pt x="96145" y="-1934"/>
                      <a:pt x="135012" y="24659"/>
                      <a:pt x="135012" y="24659"/>
                    </a:cubicBezTo>
                  </a:path>
                </a:pathLst>
              </a:cu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2" name="Freeform 251"/>
              <p:cNvSpPr/>
              <p:nvPr/>
            </p:nvSpPr>
            <p:spPr>
              <a:xfrm rot="1500000">
                <a:off x="7704000" y="6048000"/>
                <a:ext cx="135012" cy="36933"/>
              </a:xfrm>
              <a:custGeom>
                <a:avLst/>
                <a:gdLst>
                  <a:gd name="connsiteX0" fmla="*/ 0 w 135012"/>
                  <a:gd name="connsiteY0" fmla="*/ 36933 h 36933"/>
                  <a:gd name="connsiteX1" fmla="*/ 73643 w 135012"/>
                  <a:gd name="connsiteY1" fmla="*/ 112 h 36933"/>
                  <a:gd name="connsiteX2" fmla="*/ 135012 w 135012"/>
                  <a:gd name="connsiteY2" fmla="*/ 24659 h 36933"/>
                </a:gdLst>
                <a:ahLst/>
                <a:cxnLst>
                  <a:cxn ang="0">
                    <a:pos x="connsiteX0" y="connsiteY0"/>
                  </a:cxn>
                  <a:cxn ang="0">
                    <a:pos x="connsiteX1" y="connsiteY1"/>
                  </a:cxn>
                  <a:cxn ang="0">
                    <a:pos x="connsiteX2" y="connsiteY2"/>
                  </a:cxn>
                </a:cxnLst>
                <a:rect l="l" t="t" r="r" b="b"/>
                <a:pathLst>
                  <a:path w="135012" h="36933">
                    <a:moveTo>
                      <a:pt x="0" y="36933"/>
                    </a:moveTo>
                    <a:cubicBezTo>
                      <a:pt x="25570" y="19545"/>
                      <a:pt x="51141" y="2158"/>
                      <a:pt x="73643" y="112"/>
                    </a:cubicBezTo>
                    <a:cubicBezTo>
                      <a:pt x="96145" y="-1934"/>
                      <a:pt x="135012" y="24659"/>
                      <a:pt x="135012" y="24659"/>
                    </a:cubicBezTo>
                  </a:path>
                </a:pathLst>
              </a:cu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255" name="Group 254"/>
          <p:cNvGrpSpPr>
            <a:grpSpLocks noChangeAspect="1"/>
          </p:cNvGrpSpPr>
          <p:nvPr/>
        </p:nvGrpSpPr>
        <p:grpSpPr>
          <a:xfrm rot="-120000">
            <a:off x="7606571" y="6120000"/>
            <a:ext cx="927909" cy="346421"/>
            <a:chOff x="7408341" y="5955086"/>
            <a:chExt cx="897986" cy="335250"/>
          </a:xfrm>
        </p:grpSpPr>
        <p:grpSp>
          <p:nvGrpSpPr>
            <p:cNvPr id="256" name="Group 255"/>
            <p:cNvGrpSpPr/>
            <p:nvPr/>
          </p:nvGrpSpPr>
          <p:grpSpPr>
            <a:xfrm>
              <a:off x="7408341" y="5955086"/>
              <a:ext cx="897986" cy="335250"/>
              <a:chOff x="7408341" y="5955086"/>
              <a:chExt cx="897986" cy="335250"/>
            </a:xfrm>
          </p:grpSpPr>
          <p:sp>
            <p:nvSpPr>
              <p:cNvPr id="260" name="Freeform 259"/>
              <p:cNvSpPr/>
              <p:nvPr/>
            </p:nvSpPr>
            <p:spPr>
              <a:xfrm>
                <a:off x="7427946" y="6038673"/>
                <a:ext cx="878381" cy="251663"/>
              </a:xfrm>
              <a:custGeom>
                <a:avLst/>
                <a:gdLst>
                  <a:gd name="connsiteX0" fmla="*/ 801654 w 878381"/>
                  <a:gd name="connsiteY0" fmla="*/ 49 h 251663"/>
                  <a:gd name="connsiteX1" fmla="*/ 869160 w 878381"/>
                  <a:gd name="connsiteY1" fmla="*/ 79829 h 251663"/>
                  <a:gd name="connsiteX2" fmla="*/ 869160 w 878381"/>
                  <a:gd name="connsiteY2" fmla="*/ 116650 h 251663"/>
                  <a:gd name="connsiteX3" fmla="*/ 789380 w 878381"/>
                  <a:gd name="connsiteY3" fmla="*/ 159609 h 251663"/>
                  <a:gd name="connsiteX4" fmla="*/ 703463 w 878381"/>
                  <a:gd name="connsiteY4" fmla="*/ 171883 h 251663"/>
                  <a:gd name="connsiteX5" fmla="*/ 672779 w 878381"/>
                  <a:gd name="connsiteY5" fmla="*/ 135061 h 251663"/>
                  <a:gd name="connsiteX6" fmla="*/ 592999 w 878381"/>
                  <a:gd name="connsiteY6" fmla="*/ 171883 h 251663"/>
                  <a:gd name="connsiteX7" fmla="*/ 427302 w 878381"/>
                  <a:gd name="connsiteY7" fmla="*/ 227115 h 251663"/>
                  <a:gd name="connsiteX8" fmla="*/ 218647 w 878381"/>
                  <a:gd name="connsiteY8" fmla="*/ 251663 h 251663"/>
                  <a:gd name="connsiteX9" fmla="*/ 52951 w 878381"/>
                  <a:gd name="connsiteY9" fmla="*/ 227115 h 251663"/>
                  <a:gd name="connsiteX10" fmla="*/ 3855 w 878381"/>
                  <a:gd name="connsiteY10" fmla="*/ 184157 h 251663"/>
                  <a:gd name="connsiteX11" fmla="*/ 138867 w 878381"/>
                  <a:gd name="connsiteY11" fmla="*/ 171883 h 251663"/>
                  <a:gd name="connsiteX12" fmla="*/ 451850 w 878381"/>
                  <a:gd name="connsiteY12" fmla="*/ 135061 h 251663"/>
                  <a:gd name="connsiteX13" fmla="*/ 580725 w 878381"/>
                  <a:gd name="connsiteY13" fmla="*/ 85966 h 251663"/>
                  <a:gd name="connsiteX14" fmla="*/ 697326 w 878381"/>
                  <a:gd name="connsiteY14" fmla="*/ 67555 h 251663"/>
                  <a:gd name="connsiteX15" fmla="*/ 801654 w 878381"/>
                  <a:gd name="connsiteY15" fmla="*/ 49 h 251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78381" h="251663">
                    <a:moveTo>
                      <a:pt x="801654" y="49"/>
                    </a:moveTo>
                    <a:cubicBezTo>
                      <a:pt x="830293" y="2095"/>
                      <a:pt x="857909" y="60396"/>
                      <a:pt x="869160" y="79829"/>
                    </a:cubicBezTo>
                    <a:cubicBezTo>
                      <a:pt x="880411" y="99262"/>
                      <a:pt x="882457" y="103353"/>
                      <a:pt x="869160" y="116650"/>
                    </a:cubicBezTo>
                    <a:cubicBezTo>
                      <a:pt x="855863" y="129947"/>
                      <a:pt x="816996" y="150404"/>
                      <a:pt x="789380" y="159609"/>
                    </a:cubicBezTo>
                    <a:cubicBezTo>
                      <a:pt x="761764" y="168814"/>
                      <a:pt x="722896" y="175974"/>
                      <a:pt x="703463" y="171883"/>
                    </a:cubicBezTo>
                    <a:cubicBezTo>
                      <a:pt x="684029" y="167792"/>
                      <a:pt x="691190" y="135061"/>
                      <a:pt x="672779" y="135061"/>
                    </a:cubicBezTo>
                    <a:cubicBezTo>
                      <a:pt x="654368" y="135061"/>
                      <a:pt x="633912" y="156541"/>
                      <a:pt x="592999" y="171883"/>
                    </a:cubicBezTo>
                    <a:cubicBezTo>
                      <a:pt x="552086" y="187225"/>
                      <a:pt x="489694" y="213818"/>
                      <a:pt x="427302" y="227115"/>
                    </a:cubicBezTo>
                    <a:cubicBezTo>
                      <a:pt x="364910" y="240412"/>
                      <a:pt x="281039" y="251663"/>
                      <a:pt x="218647" y="251663"/>
                    </a:cubicBezTo>
                    <a:cubicBezTo>
                      <a:pt x="156255" y="251663"/>
                      <a:pt x="88750" y="238366"/>
                      <a:pt x="52951" y="227115"/>
                    </a:cubicBezTo>
                    <a:cubicBezTo>
                      <a:pt x="17152" y="215864"/>
                      <a:pt x="-10464" y="193362"/>
                      <a:pt x="3855" y="184157"/>
                    </a:cubicBezTo>
                    <a:cubicBezTo>
                      <a:pt x="18174" y="174952"/>
                      <a:pt x="138867" y="171883"/>
                      <a:pt x="138867" y="171883"/>
                    </a:cubicBezTo>
                    <a:cubicBezTo>
                      <a:pt x="213533" y="163700"/>
                      <a:pt x="378207" y="149380"/>
                      <a:pt x="451850" y="135061"/>
                    </a:cubicBezTo>
                    <a:cubicBezTo>
                      <a:pt x="525493" y="120742"/>
                      <a:pt x="539812" y="97217"/>
                      <a:pt x="580725" y="85966"/>
                    </a:cubicBezTo>
                    <a:cubicBezTo>
                      <a:pt x="621638" y="74715"/>
                      <a:pt x="657436" y="74715"/>
                      <a:pt x="697326" y="67555"/>
                    </a:cubicBezTo>
                    <a:cubicBezTo>
                      <a:pt x="737216" y="60395"/>
                      <a:pt x="773015" y="-1997"/>
                      <a:pt x="801654" y="49"/>
                    </a:cubicBezTo>
                    <a:close/>
                  </a:path>
                </a:pathLst>
              </a:custGeom>
              <a:solidFill>
                <a:srgbClr val="000000"/>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1" name="Freeform 260"/>
              <p:cNvSpPr/>
              <p:nvPr/>
            </p:nvSpPr>
            <p:spPr>
              <a:xfrm>
                <a:off x="7408341" y="5955086"/>
                <a:ext cx="851721" cy="298847"/>
              </a:xfrm>
              <a:custGeom>
                <a:avLst/>
                <a:gdLst>
                  <a:gd name="connsiteX0" fmla="*/ 704658 w 851721"/>
                  <a:gd name="connsiteY0" fmla="*/ 9993 h 298847"/>
                  <a:gd name="connsiteX1" fmla="*/ 827396 w 851721"/>
                  <a:gd name="connsiteY1" fmla="*/ 102047 h 298847"/>
                  <a:gd name="connsiteX2" fmla="*/ 845807 w 851721"/>
                  <a:gd name="connsiteY2" fmla="*/ 181827 h 298847"/>
                  <a:gd name="connsiteX3" fmla="*/ 753753 w 851721"/>
                  <a:gd name="connsiteY3" fmla="*/ 212511 h 298847"/>
                  <a:gd name="connsiteX4" fmla="*/ 716931 w 851721"/>
                  <a:gd name="connsiteY4" fmla="*/ 187964 h 298847"/>
                  <a:gd name="connsiteX5" fmla="*/ 637152 w 851721"/>
                  <a:gd name="connsiteY5" fmla="*/ 200237 h 298847"/>
                  <a:gd name="connsiteX6" fmla="*/ 508276 w 851721"/>
                  <a:gd name="connsiteY6" fmla="*/ 255470 h 298847"/>
                  <a:gd name="connsiteX7" fmla="*/ 311895 w 851721"/>
                  <a:gd name="connsiteY7" fmla="*/ 298428 h 298847"/>
                  <a:gd name="connsiteX8" fmla="*/ 54145 w 851721"/>
                  <a:gd name="connsiteY8" fmla="*/ 273880 h 298847"/>
                  <a:gd name="connsiteX9" fmla="*/ 5050 w 851721"/>
                  <a:gd name="connsiteY9" fmla="*/ 218648 h 298847"/>
                  <a:gd name="connsiteX10" fmla="*/ 5050 w 851721"/>
                  <a:gd name="connsiteY10" fmla="*/ 157279 h 298847"/>
                  <a:gd name="connsiteX11" fmla="*/ 35734 w 851721"/>
                  <a:gd name="connsiteY11" fmla="*/ 102047 h 298847"/>
                  <a:gd name="connsiteX12" fmla="*/ 109377 w 851721"/>
                  <a:gd name="connsiteY12" fmla="*/ 95910 h 298847"/>
                  <a:gd name="connsiteX13" fmla="*/ 330306 w 851721"/>
                  <a:gd name="connsiteY13" fmla="*/ 89773 h 298847"/>
                  <a:gd name="connsiteX14" fmla="*/ 367127 w 851721"/>
                  <a:gd name="connsiteY14" fmla="*/ 65225 h 298847"/>
                  <a:gd name="connsiteX15" fmla="*/ 403949 w 851721"/>
                  <a:gd name="connsiteY15" fmla="*/ 22267 h 298847"/>
                  <a:gd name="connsiteX16" fmla="*/ 612604 w 851721"/>
                  <a:gd name="connsiteY16" fmla="*/ 3856 h 298847"/>
                  <a:gd name="connsiteX17" fmla="*/ 704658 w 851721"/>
                  <a:gd name="connsiteY17" fmla="*/ 9993 h 298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1721" h="298847">
                    <a:moveTo>
                      <a:pt x="704658" y="9993"/>
                    </a:moveTo>
                    <a:cubicBezTo>
                      <a:pt x="740457" y="26358"/>
                      <a:pt x="803871" y="73408"/>
                      <a:pt x="827396" y="102047"/>
                    </a:cubicBezTo>
                    <a:cubicBezTo>
                      <a:pt x="850921" y="130686"/>
                      <a:pt x="858081" y="163416"/>
                      <a:pt x="845807" y="181827"/>
                    </a:cubicBezTo>
                    <a:cubicBezTo>
                      <a:pt x="833533" y="200238"/>
                      <a:pt x="775232" y="211488"/>
                      <a:pt x="753753" y="212511"/>
                    </a:cubicBezTo>
                    <a:cubicBezTo>
                      <a:pt x="732274" y="213534"/>
                      <a:pt x="736365" y="190010"/>
                      <a:pt x="716931" y="187964"/>
                    </a:cubicBezTo>
                    <a:cubicBezTo>
                      <a:pt x="697497" y="185918"/>
                      <a:pt x="671928" y="188986"/>
                      <a:pt x="637152" y="200237"/>
                    </a:cubicBezTo>
                    <a:cubicBezTo>
                      <a:pt x="602376" y="211488"/>
                      <a:pt x="562485" y="239105"/>
                      <a:pt x="508276" y="255470"/>
                    </a:cubicBezTo>
                    <a:cubicBezTo>
                      <a:pt x="454067" y="271835"/>
                      <a:pt x="387583" y="295360"/>
                      <a:pt x="311895" y="298428"/>
                    </a:cubicBezTo>
                    <a:cubicBezTo>
                      <a:pt x="236207" y="301496"/>
                      <a:pt x="105286" y="287177"/>
                      <a:pt x="54145" y="273880"/>
                    </a:cubicBezTo>
                    <a:cubicBezTo>
                      <a:pt x="3004" y="260583"/>
                      <a:pt x="13232" y="238081"/>
                      <a:pt x="5050" y="218648"/>
                    </a:cubicBezTo>
                    <a:cubicBezTo>
                      <a:pt x="-3132" y="199215"/>
                      <a:pt x="-64" y="176712"/>
                      <a:pt x="5050" y="157279"/>
                    </a:cubicBezTo>
                    <a:cubicBezTo>
                      <a:pt x="10164" y="137846"/>
                      <a:pt x="18346" y="112275"/>
                      <a:pt x="35734" y="102047"/>
                    </a:cubicBezTo>
                    <a:cubicBezTo>
                      <a:pt x="53122" y="91819"/>
                      <a:pt x="60282" y="97956"/>
                      <a:pt x="109377" y="95910"/>
                    </a:cubicBezTo>
                    <a:cubicBezTo>
                      <a:pt x="158472" y="93864"/>
                      <a:pt x="287348" y="94887"/>
                      <a:pt x="330306" y="89773"/>
                    </a:cubicBezTo>
                    <a:cubicBezTo>
                      <a:pt x="373264" y="84659"/>
                      <a:pt x="354853" y="76476"/>
                      <a:pt x="367127" y="65225"/>
                    </a:cubicBezTo>
                    <a:cubicBezTo>
                      <a:pt x="379401" y="53974"/>
                      <a:pt x="363036" y="32495"/>
                      <a:pt x="403949" y="22267"/>
                    </a:cubicBezTo>
                    <a:cubicBezTo>
                      <a:pt x="444862" y="12039"/>
                      <a:pt x="567600" y="5902"/>
                      <a:pt x="612604" y="3856"/>
                    </a:cubicBezTo>
                    <a:cubicBezTo>
                      <a:pt x="657608" y="1810"/>
                      <a:pt x="668859" y="-6372"/>
                      <a:pt x="704658" y="9993"/>
                    </a:cubicBezTo>
                    <a:close/>
                  </a:path>
                </a:pathLst>
              </a:custGeom>
              <a:solidFill>
                <a:srgbClr val="000000"/>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57" name="Group 256"/>
            <p:cNvGrpSpPr/>
            <p:nvPr/>
          </p:nvGrpSpPr>
          <p:grpSpPr>
            <a:xfrm>
              <a:off x="7704000" y="6022800"/>
              <a:ext cx="207012" cy="62133"/>
              <a:chOff x="7704000" y="6022800"/>
              <a:chExt cx="207012" cy="62133"/>
            </a:xfrm>
          </p:grpSpPr>
          <p:sp>
            <p:nvSpPr>
              <p:cNvPr id="258" name="Freeform 257"/>
              <p:cNvSpPr/>
              <p:nvPr/>
            </p:nvSpPr>
            <p:spPr>
              <a:xfrm rot="1500000">
                <a:off x="7776000" y="6022800"/>
                <a:ext cx="135012" cy="36933"/>
              </a:xfrm>
              <a:custGeom>
                <a:avLst/>
                <a:gdLst>
                  <a:gd name="connsiteX0" fmla="*/ 0 w 135012"/>
                  <a:gd name="connsiteY0" fmla="*/ 36933 h 36933"/>
                  <a:gd name="connsiteX1" fmla="*/ 73643 w 135012"/>
                  <a:gd name="connsiteY1" fmla="*/ 112 h 36933"/>
                  <a:gd name="connsiteX2" fmla="*/ 135012 w 135012"/>
                  <a:gd name="connsiteY2" fmla="*/ 24659 h 36933"/>
                </a:gdLst>
                <a:ahLst/>
                <a:cxnLst>
                  <a:cxn ang="0">
                    <a:pos x="connsiteX0" y="connsiteY0"/>
                  </a:cxn>
                  <a:cxn ang="0">
                    <a:pos x="connsiteX1" y="connsiteY1"/>
                  </a:cxn>
                  <a:cxn ang="0">
                    <a:pos x="connsiteX2" y="connsiteY2"/>
                  </a:cxn>
                </a:cxnLst>
                <a:rect l="l" t="t" r="r" b="b"/>
                <a:pathLst>
                  <a:path w="135012" h="36933">
                    <a:moveTo>
                      <a:pt x="0" y="36933"/>
                    </a:moveTo>
                    <a:cubicBezTo>
                      <a:pt x="25570" y="19545"/>
                      <a:pt x="51141" y="2158"/>
                      <a:pt x="73643" y="112"/>
                    </a:cubicBezTo>
                    <a:cubicBezTo>
                      <a:pt x="96145" y="-1934"/>
                      <a:pt x="135012" y="24659"/>
                      <a:pt x="135012" y="24659"/>
                    </a:cubicBezTo>
                  </a:path>
                </a:pathLst>
              </a:cu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9" name="Freeform 258"/>
              <p:cNvSpPr/>
              <p:nvPr/>
            </p:nvSpPr>
            <p:spPr>
              <a:xfrm rot="1500000">
                <a:off x="7704000" y="6048000"/>
                <a:ext cx="135012" cy="36933"/>
              </a:xfrm>
              <a:custGeom>
                <a:avLst/>
                <a:gdLst>
                  <a:gd name="connsiteX0" fmla="*/ 0 w 135012"/>
                  <a:gd name="connsiteY0" fmla="*/ 36933 h 36933"/>
                  <a:gd name="connsiteX1" fmla="*/ 73643 w 135012"/>
                  <a:gd name="connsiteY1" fmla="*/ 112 h 36933"/>
                  <a:gd name="connsiteX2" fmla="*/ 135012 w 135012"/>
                  <a:gd name="connsiteY2" fmla="*/ 24659 h 36933"/>
                </a:gdLst>
                <a:ahLst/>
                <a:cxnLst>
                  <a:cxn ang="0">
                    <a:pos x="connsiteX0" y="connsiteY0"/>
                  </a:cxn>
                  <a:cxn ang="0">
                    <a:pos x="connsiteX1" y="connsiteY1"/>
                  </a:cxn>
                  <a:cxn ang="0">
                    <a:pos x="connsiteX2" y="connsiteY2"/>
                  </a:cxn>
                </a:cxnLst>
                <a:rect l="l" t="t" r="r" b="b"/>
                <a:pathLst>
                  <a:path w="135012" h="36933">
                    <a:moveTo>
                      <a:pt x="0" y="36933"/>
                    </a:moveTo>
                    <a:cubicBezTo>
                      <a:pt x="25570" y="19545"/>
                      <a:pt x="51141" y="2158"/>
                      <a:pt x="73643" y="112"/>
                    </a:cubicBezTo>
                    <a:cubicBezTo>
                      <a:pt x="96145" y="-1934"/>
                      <a:pt x="135012" y="24659"/>
                      <a:pt x="135012" y="24659"/>
                    </a:cubicBezTo>
                  </a:path>
                </a:pathLst>
              </a:cu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99" name="Freeform 298"/>
          <p:cNvSpPr/>
          <p:nvPr/>
        </p:nvSpPr>
        <p:spPr>
          <a:xfrm>
            <a:off x="7542000" y="5285484"/>
            <a:ext cx="606662" cy="752849"/>
          </a:xfrm>
          <a:custGeom>
            <a:avLst/>
            <a:gdLst>
              <a:gd name="connsiteX0" fmla="*/ 331879 w 606662"/>
              <a:gd name="connsiteY0" fmla="*/ 1208 h 752849"/>
              <a:gd name="connsiteX1" fmla="*/ 405003 w 606662"/>
              <a:gd name="connsiteY1" fmla="*/ 26920 h 752849"/>
              <a:gd name="connsiteX2" fmla="*/ 601587 w 606662"/>
              <a:gd name="connsiteY2" fmla="*/ 33262 h 752849"/>
              <a:gd name="connsiteX3" fmla="*/ 538173 w 606662"/>
              <a:gd name="connsiteY3" fmla="*/ 382039 h 752849"/>
              <a:gd name="connsiteX4" fmla="*/ 446173 w 606662"/>
              <a:gd name="connsiteY4" fmla="*/ 591158 h 752849"/>
              <a:gd name="connsiteX5" fmla="*/ 435873 w 606662"/>
              <a:gd name="connsiteY5" fmla="*/ 609555 h 752849"/>
              <a:gd name="connsiteX6" fmla="*/ 447481 w 606662"/>
              <a:gd name="connsiteY6" fmla="*/ 655140 h 752849"/>
              <a:gd name="connsiteX7" fmla="*/ 454889 w 606662"/>
              <a:gd name="connsiteY7" fmla="*/ 708916 h 752849"/>
              <a:gd name="connsiteX8" fmla="*/ 370222 w 606662"/>
              <a:gd name="connsiteY8" fmla="*/ 742783 h 752849"/>
              <a:gd name="connsiteX9" fmla="*/ 243222 w 606662"/>
              <a:gd name="connsiteY9" fmla="*/ 751249 h 752849"/>
              <a:gd name="connsiteX10" fmla="*/ 14622 w 606662"/>
              <a:gd name="connsiteY10" fmla="*/ 742783 h 752849"/>
              <a:gd name="connsiteX11" fmla="*/ 23089 w 606662"/>
              <a:gd name="connsiteY11" fmla="*/ 658116 h 752849"/>
              <a:gd name="connsiteX12" fmla="*/ 23089 w 606662"/>
              <a:gd name="connsiteY12" fmla="*/ 590383 h 752849"/>
              <a:gd name="connsiteX13" fmla="*/ 31555 w 606662"/>
              <a:gd name="connsiteY13" fmla="*/ 471849 h 752849"/>
              <a:gd name="connsiteX14" fmla="*/ 36365 w 606662"/>
              <a:gd name="connsiteY14" fmla="*/ 468815 h 752849"/>
              <a:gd name="connsiteX15" fmla="*/ 39184 w 606662"/>
              <a:gd name="connsiteY15" fmla="*/ 445058 h 752849"/>
              <a:gd name="connsiteX16" fmla="*/ 68909 w 606662"/>
              <a:gd name="connsiteY16" fmla="*/ 375699 h 752849"/>
              <a:gd name="connsiteX17" fmla="*/ 221102 w 606662"/>
              <a:gd name="connsiteY17" fmla="*/ 223505 h 752849"/>
              <a:gd name="connsiteX18" fmla="*/ 284517 w 606662"/>
              <a:gd name="connsiteY18" fmla="*/ 77652 h 752849"/>
              <a:gd name="connsiteX19" fmla="*/ 316223 w 606662"/>
              <a:gd name="connsiteY19" fmla="*/ 1555 h 752849"/>
              <a:gd name="connsiteX20" fmla="*/ 331879 w 606662"/>
              <a:gd name="connsiteY20" fmla="*/ 1208 h 75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06662" h="752849">
                <a:moveTo>
                  <a:pt x="331879" y="1208"/>
                </a:moveTo>
                <a:cubicBezTo>
                  <a:pt x="348525" y="5915"/>
                  <a:pt x="369333" y="22957"/>
                  <a:pt x="405003" y="26920"/>
                </a:cubicBezTo>
                <a:cubicBezTo>
                  <a:pt x="452564" y="32205"/>
                  <a:pt x="579392" y="-25925"/>
                  <a:pt x="601587" y="33262"/>
                </a:cubicBezTo>
                <a:cubicBezTo>
                  <a:pt x="623781" y="92449"/>
                  <a:pt x="567766" y="283748"/>
                  <a:pt x="538173" y="382039"/>
                </a:cubicBezTo>
                <a:cubicBezTo>
                  <a:pt x="515978" y="455758"/>
                  <a:pt x="477731" y="533045"/>
                  <a:pt x="446173" y="591158"/>
                </a:cubicBezTo>
                <a:lnTo>
                  <a:pt x="435873" y="609555"/>
                </a:lnTo>
                <a:lnTo>
                  <a:pt x="447481" y="655140"/>
                </a:lnTo>
                <a:cubicBezTo>
                  <a:pt x="451979" y="677784"/>
                  <a:pt x="454537" y="696922"/>
                  <a:pt x="454889" y="708916"/>
                </a:cubicBezTo>
                <a:cubicBezTo>
                  <a:pt x="456300" y="756894"/>
                  <a:pt x="405500" y="735728"/>
                  <a:pt x="370222" y="742783"/>
                </a:cubicBezTo>
                <a:cubicBezTo>
                  <a:pt x="334944" y="749838"/>
                  <a:pt x="302489" y="751249"/>
                  <a:pt x="243222" y="751249"/>
                </a:cubicBezTo>
                <a:cubicBezTo>
                  <a:pt x="183955" y="751249"/>
                  <a:pt x="51311" y="758305"/>
                  <a:pt x="14622" y="742783"/>
                </a:cubicBezTo>
                <a:cubicBezTo>
                  <a:pt x="-22067" y="727261"/>
                  <a:pt x="21678" y="683516"/>
                  <a:pt x="23089" y="658116"/>
                </a:cubicBezTo>
                <a:cubicBezTo>
                  <a:pt x="24500" y="632716"/>
                  <a:pt x="21678" y="621427"/>
                  <a:pt x="23089" y="590383"/>
                </a:cubicBezTo>
                <a:cubicBezTo>
                  <a:pt x="24500" y="559339"/>
                  <a:pt x="14622" y="495838"/>
                  <a:pt x="31555" y="471849"/>
                </a:cubicBezTo>
                <a:lnTo>
                  <a:pt x="36365" y="468815"/>
                </a:lnTo>
                <a:lnTo>
                  <a:pt x="39184" y="445058"/>
                </a:lnTo>
                <a:cubicBezTo>
                  <a:pt x="44336" y="422467"/>
                  <a:pt x="53056" y="400008"/>
                  <a:pt x="68909" y="375699"/>
                </a:cubicBezTo>
                <a:cubicBezTo>
                  <a:pt x="100616" y="327081"/>
                  <a:pt x="185167" y="273179"/>
                  <a:pt x="221102" y="223505"/>
                </a:cubicBezTo>
                <a:cubicBezTo>
                  <a:pt x="257037" y="173831"/>
                  <a:pt x="268664" y="114644"/>
                  <a:pt x="284517" y="77652"/>
                </a:cubicBezTo>
                <a:cubicBezTo>
                  <a:pt x="300370" y="40660"/>
                  <a:pt x="296143" y="10011"/>
                  <a:pt x="316223" y="1555"/>
                </a:cubicBezTo>
                <a:cubicBezTo>
                  <a:pt x="321244" y="-559"/>
                  <a:pt x="326330" y="-361"/>
                  <a:pt x="331879" y="1208"/>
                </a:cubicBezTo>
                <a:close/>
              </a:path>
            </a:pathLst>
          </a:custGeom>
          <a:solidFill>
            <a:schemeClr val="tx1">
              <a:lumMod val="75000"/>
              <a:lumOff val="2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1" name="Freeform 300"/>
          <p:cNvSpPr/>
          <p:nvPr/>
        </p:nvSpPr>
        <p:spPr>
          <a:xfrm>
            <a:off x="7858050" y="5325103"/>
            <a:ext cx="496813" cy="858412"/>
          </a:xfrm>
          <a:custGeom>
            <a:avLst/>
            <a:gdLst>
              <a:gd name="connsiteX0" fmla="*/ 355119 w 496813"/>
              <a:gd name="connsiteY0" fmla="*/ 0 h 871110"/>
              <a:gd name="connsiteX1" fmla="*/ 437557 w 496813"/>
              <a:gd name="connsiteY1" fmla="*/ 171219 h 871110"/>
              <a:gd name="connsiteX2" fmla="*/ 431216 w 496813"/>
              <a:gd name="connsiteY2" fmla="*/ 259999 h 871110"/>
              <a:gd name="connsiteX3" fmla="*/ 310728 w 496813"/>
              <a:gd name="connsiteY3" fmla="*/ 393168 h 871110"/>
              <a:gd name="connsiteX4" fmla="*/ 348777 w 496813"/>
              <a:gd name="connsiteY4" fmla="*/ 558045 h 871110"/>
              <a:gd name="connsiteX5" fmla="*/ 469264 w 496813"/>
              <a:gd name="connsiteY5" fmla="*/ 716580 h 871110"/>
              <a:gd name="connsiteX6" fmla="*/ 481947 w 496813"/>
              <a:gd name="connsiteY6" fmla="*/ 805359 h 871110"/>
              <a:gd name="connsiteX7" fmla="*/ 291705 w 496813"/>
              <a:gd name="connsiteY7" fmla="*/ 856091 h 871110"/>
              <a:gd name="connsiteX8" fmla="*/ 204511 w 496813"/>
              <a:gd name="connsiteY8" fmla="*/ 857676 h 871110"/>
              <a:gd name="connsiteX9" fmla="*/ 190630 w 496813"/>
              <a:gd name="connsiteY9" fmla="*/ 855849 h 871110"/>
              <a:gd name="connsiteX10" fmla="*/ 176817 w 496813"/>
              <a:gd name="connsiteY10" fmla="*/ 859795 h 871110"/>
              <a:gd name="connsiteX11" fmla="*/ 109083 w 496813"/>
              <a:gd name="connsiteY11" fmla="*/ 868262 h 871110"/>
              <a:gd name="connsiteX12" fmla="*/ 101146 w 496813"/>
              <a:gd name="connsiteY12" fmla="*/ 841274 h 871110"/>
              <a:gd name="connsiteX13" fmla="*/ 100802 w 496813"/>
              <a:gd name="connsiteY13" fmla="*/ 820268 h 871110"/>
              <a:gd name="connsiteX14" fmla="*/ 93932 w 496813"/>
              <a:gd name="connsiteY14" fmla="*/ 812891 h 871110"/>
              <a:gd name="connsiteX15" fmla="*/ 69756 w 496813"/>
              <a:gd name="connsiteY15" fmla="*/ 767311 h 871110"/>
              <a:gd name="connsiteX16" fmla="*/ 31707 w 496813"/>
              <a:gd name="connsiteY16" fmla="*/ 634142 h 871110"/>
              <a:gd name="connsiteX17" fmla="*/ 0 w 496813"/>
              <a:gd name="connsiteY17" fmla="*/ 519996 h 871110"/>
              <a:gd name="connsiteX18" fmla="*/ 31707 w 496813"/>
              <a:gd name="connsiteY18" fmla="*/ 424876 h 871110"/>
              <a:gd name="connsiteX19" fmla="*/ 63414 w 496813"/>
              <a:gd name="connsiteY19" fmla="*/ 317071 h 871110"/>
              <a:gd name="connsiteX20" fmla="*/ 82438 w 496813"/>
              <a:gd name="connsiteY20" fmla="*/ 221950 h 871110"/>
              <a:gd name="connsiteX21" fmla="*/ 82438 w 496813"/>
              <a:gd name="connsiteY21" fmla="*/ 190243 h 871110"/>
              <a:gd name="connsiteX22" fmla="*/ 82438 w 496813"/>
              <a:gd name="connsiteY22" fmla="*/ 164877 h 87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96813" h="871110">
                <a:moveTo>
                  <a:pt x="355119" y="0"/>
                </a:moveTo>
                <a:cubicBezTo>
                  <a:pt x="389997" y="63942"/>
                  <a:pt x="424874" y="127885"/>
                  <a:pt x="437557" y="171219"/>
                </a:cubicBezTo>
                <a:cubicBezTo>
                  <a:pt x="450240" y="214552"/>
                  <a:pt x="452355" y="223007"/>
                  <a:pt x="431216" y="259999"/>
                </a:cubicBezTo>
                <a:cubicBezTo>
                  <a:pt x="410078" y="296990"/>
                  <a:pt x="324469" y="343494"/>
                  <a:pt x="310728" y="393168"/>
                </a:cubicBezTo>
                <a:cubicBezTo>
                  <a:pt x="296988" y="442842"/>
                  <a:pt x="322355" y="504143"/>
                  <a:pt x="348777" y="558045"/>
                </a:cubicBezTo>
                <a:cubicBezTo>
                  <a:pt x="375200" y="611947"/>
                  <a:pt x="447069" y="675361"/>
                  <a:pt x="469264" y="716580"/>
                </a:cubicBezTo>
                <a:cubicBezTo>
                  <a:pt x="491459" y="757800"/>
                  <a:pt x="511540" y="782107"/>
                  <a:pt x="481947" y="805359"/>
                </a:cubicBezTo>
                <a:cubicBezTo>
                  <a:pt x="452354" y="828611"/>
                  <a:pt x="349835" y="849750"/>
                  <a:pt x="291705" y="856091"/>
                </a:cubicBezTo>
                <a:cubicBezTo>
                  <a:pt x="262640" y="859262"/>
                  <a:pt x="232254" y="859790"/>
                  <a:pt x="204511" y="857676"/>
                </a:cubicBezTo>
                <a:lnTo>
                  <a:pt x="190630" y="855849"/>
                </a:lnTo>
                <a:lnTo>
                  <a:pt x="176817" y="859795"/>
                </a:lnTo>
                <a:cubicBezTo>
                  <a:pt x="155650" y="864028"/>
                  <a:pt x="121783" y="876729"/>
                  <a:pt x="109083" y="868262"/>
                </a:cubicBezTo>
                <a:cubicBezTo>
                  <a:pt x="102733" y="864029"/>
                  <a:pt x="101322" y="853093"/>
                  <a:pt x="101146" y="841274"/>
                </a:cubicBezTo>
                <a:lnTo>
                  <a:pt x="100802" y="820268"/>
                </a:lnTo>
                <a:lnTo>
                  <a:pt x="93932" y="812891"/>
                </a:lnTo>
                <a:cubicBezTo>
                  <a:pt x="84817" y="800076"/>
                  <a:pt x="78211" y="784750"/>
                  <a:pt x="69756" y="767311"/>
                </a:cubicBezTo>
                <a:cubicBezTo>
                  <a:pt x="52845" y="732434"/>
                  <a:pt x="43333" y="675361"/>
                  <a:pt x="31707" y="634142"/>
                </a:cubicBezTo>
                <a:cubicBezTo>
                  <a:pt x="20081" y="592923"/>
                  <a:pt x="0" y="554874"/>
                  <a:pt x="0" y="519996"/>
                </a:cubicBezTo>
                <a:cubicBezTo>
                  <a:pt x="0" y="485118"/>
                  <a:pt x="21138" y="458696"/>
                  <a:pt x="31707" y="424876"/>
                </a:cubicBezTo>
                <a:cubicBezTo>
                  <a:pt x="42276" y="391055"/>
                  <a:pt x="54959" y="350892"/>
                  <a:pt x="63414" y="317071"/>
                </a:cubicBezTo>
                <a:cubicBezTo>
                  <a:pt x="71869" y="283250"/>
                  <a:pt x="79267" y="243087"/>
                  <a:pt x="82438" y="221950"/>
                </a:cubicBezTo>
                <a:cubicBezTo>
                  <a:pt x="85608" y="200812"/>
                  <a:pt x="82438" y="190243"/>
                  <a:pt x="82438" y="190243"/>
                </a:cubicBezTo>
                <a:lnTo>
                  <a:pt x="82438" y="164877"/>
                </a:lnTo>
                <a:close/>
              </a:path>
            </a:pathLst>
          </a:custGeom>
          <a:solidFill>
            <a:schemeClr val="tx1">
              <a:lumMod val="75000"/>
              <a:lumOff val="2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2" name="Freeform 301"/>
          <p:cNvSpPr/>
          <p:nvPr/>
        </p:nvSpPr>
        <p:spPr>
          <a:xfrm>
            <a:off x="7850746" y="5430838"/>
            <a:ext cx="215483" cy="173351"/>
          </a:xfrm>
          <a:custGeom>
            <a:avLst/>
            <a:gdLst>
              <a:gd name="connsiteX0" fmla="*/ 192587 w 215483"/>
              <a:gd name="connsiteY0" fmla="*/ 80962 h 173351"/>
              <a:gd name="connsiteX1" fmla="*/ 124854 w 215483"/>
              <a:gd name="connsiteY1" fmla="*/ 165629 h 173351"/>
              <a:gd name="connsiteX2" fmla="*/ 90987 w 215483"/>
              <a:gd name="connsiteY2" fmla="*/ 165629 h 173351"/>
              <a:gd name="connsiteX3" fmla="*/ 40187 w 215483"/>
              <a:gd name="connsiteY3" fmla="*/ 131762 h 173351"/>
              <a:gd name="connsiteX4" fmla="*/ 14787 w 215483"/>
              <a:gd name="connsiteY4" fmla="*/ 89429 h 173351"/>
              <a:gd name="connsiteX5" fmla="*/ 14787 w 215483"/>
              <a:gd name="connsiteY5" fmla="*/ 13229 h 173351"/>
              <a:gd name="connsiteX6" fmla="*/ 201054 w 215483"/>
              <a:gd name="connsiteY6" fmla="*/ 4762 h 173351"/>
              <a:gd name="connsiteX7" fmla="*/ 192587 w 215483"/>
              <a:gd name="connsiteY7" fmla="*/ 80962 h 17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483" h="173351">
                <a:moveTo>
                  <a:pt x="192587" y="80962"/>
                </a:moveTo>
                <a:cubicBezTo>
                  <a:pt x="179887" y="107773"/>
                  <a:pt x="141787" y="151518"/>
                  <a:pt x="124854" y="165629"/>
                </a:cubicBezTo>
                <a:cubicBezTo>
                  <a:pt x="107921" y="179740"/>
                  <a:pt x="105098" y="171274"/>
                  <a:pt x="90987" y="165629"/>
                </a:cubicBezTo>
                <a:cubicBezTo>
                  <a:pt x="76876" y="159985"/>
                  <a:pt x="52887" y="144462"/>
                  <a:pt x="40187" y="131762"/>
                </a:cubicBezTo>
                <a:cubicBezTo>
                  <a:pt x="27487" y="119062"/>
                  <a:pt x="19020" y="109185"/>
                  <a:pt x="14787" y="89429"/>
                </a:cubicBezTo>
                <a:cubicBezTo>
                  <a:pt x="10554" y="69673"/>
                  <a:pt x="-16258" y="27340"/>
                  <a:pt x="14787" y="13229"/>
                </a:cubicBezTo>
                <a:cubicBezTo>
                  <a:pt x="45831" y="-882"/>
                  <a:pt x="170010" y="-3705"/>
                  <a:pt x="201054" y="4762"/>
                </a:cubicBezTo>
                <a:cubicBezTo>
                  <a:pt x="232098" y="13229"/>
                  <a:pt x="205287" y="54151"/>
                  <a:pt x="192587" y="80962"/>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lstStyle/>
          <a:p>
            <a:r>
              <a:rPr lang="en-US" dirty="0"/>
              <a:t>The Acid/Base Balance</a:t>
            </a:r>
          </a:p>
        </p:txBody>
      </p:sp>
      <p:sp>
        <p:nvSpPr>
          <p:cNvPr id="37" name="Freeform 36"/>
          <p:cNvSpPr/>
          <p:nvPr/>
        </p:nvSpPr>
        <p:spPr>
          <a:xfrm rot="14700000">
            <a:off x="6883418" y="4739260"/>
            <a:ext cx="576000" cy="827999"/>
          </a:xfrm>
          <a:custGeom>
            <a:avLst/>
            <a:gdLst>
              <a:gd name="connsiteX0" fmla="*/ 559072 w 576000"/>
              <a:gd name="connsiteY0" fmla="*/ 144916 h 827999"/>
              <a:gd name="connsiteX1" fmla="*/ 564740 w 576000"/>
              <a:gd name="connsiteY1" fmla="*/ 124964 h 827999"/>
              <a:gd name="connsiteX2" fmla="*/ 285740 w 576000"/>
              <a:gd name="connsiteY2" fmla="*/ 25964 h 827999"/>
              <a:gd name="connsiteX3" fmla="*/ 6739 w 576000"/>
              <a:gd name="connsiteY3" fmla="*/ 124964 h 827999"/>
              <a:gd name="connsiteX4" fmla="*/ 285739 w 576000"/>
              <a:gd name="connsiteY4" fmla="*/ 223964 h 827999"/>
              <a:gd name="connsiteX5" fmla="*/ 559072 w 576000"/>
              <a:gd name="connsiteY5" fmla="*/ 144916 h 827999"/>
              <a:gd name="connsiteX6" fmla="*/ 570149 w 576000"/>
              <a:gd name="connsiteY6" fmla="*/ 746785 h 827999"/>
              <a:gd name="connsiteX7" fmla="*/ 288000 w 576000"/>
              <a:gd name="connsiteY7" fmla="*/ 827999 h 827999"/>
              <a:gd name="connsiteX8" fmla="*/ 175898 w 576000"/>
              <a:gd name="connsiteY8" fmla="*/ 820006 h 827999"/>
              <a:gd name="connsiteX9" fmla="*/ 0 w 576000"/>
              <a:gd name="connsiteY9" fmla="*/ 726286 h 827999"/>
              <a:gd name="connsiteX10" fmla="*/ 0 w 576000"/>
              <a:gd name="connsiteY10" fmla="*/ 101713 h 827999"/>
              <a:gd name="connsiteX11" fmla="*/ 288000 w 576000"/>
              <a:gd name="connsiteY11" fmla="*/ 0 h 827999"/>
              <a:gd name="connsiteX12" fmla="*/ 576000 w 576000"/>
              <a:gd name="connsiteY12" fmla="*/ 101713 h 827999"/>
              <a:gd name="connsiteX13" fmla="*/ 576000 w 576000"/>
              <a:gd name="connsiteY13" fmla="*/ 726286 h 827999"/>
              <a:gd name="connsiteX14" fmla="*/ 570149 w 576000"/>
              <a:gd name="connsiteY14" fmla="*/ 746785 h 82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6000" h="827999">
                <a:moveTo>
                  <a:pt x="559072" y="144916"/>
                </a:moveTo>
                <a:cubicBezTo>
                  <a:pt x="562788" y="138471"/>
                  <a:pt x="564740" y="131798"/>
                  <a:pt x="564740" y="124964"/>
                </a:cubicBezTo>
                <a:cubicBezTo>
                  <a:pt x="564740" y="70288"/>
                  <a:pt x="439826" y="25964"/>
                  <a:pt x="285740" y="25964"/>
                </a:cubicBezTo>
                <a:cubicBezTo>
                  <a:pt x="131652" y="25964"/>
                  <a:pt x="6740" y="70288"/>
                  <a:pt x="6739" y="124964"/>
                </a:cubicBezTo>
                <a:cubicBezTo>
                  <a:pt x="6739" y="179640"/>
                  <a:pt x="131653" y="223964"/>
                  <a:pt x="285739" y="223964"/>
                </a:cubicBezTo>
                <a:cubicBezTo>
                  <a:pt x="420565" y="223964"/>
                  <a:pt x="533056" y="190029"/>
                  <a:pt x="559072" y="144916"/>
                </a:cubicBezTo>
                <a:close/>
                <a:moveTo>
                  <a:pt x="570149" y="746785"/>
                </a:moveTo>
                <a:cubicBezTo>
                  <a:pt x="543294" y="793134"/>
                  <a:pt x="427176" y="827999"/>
                  <a:pt x="288000" y="827999"/>
                </a:cubicBezTo>
                <a:cubicBezTo>
                  <a:pt x="248236" y="827999"/>
                  <a:pt x="210353" y="825153"/>
                  <a:pt x="175898" y="820006"/>
                </a:cubicBezTo>
                <a:cubicBezTo>
                  <a:pt x="72530" y="804565"/>
                  <a:pt x="0" y="768417"/>
                  <a:pt x="0" y="726286"/>
                </a:cubicBezTo>
                <a:lnTo>
                  <a:pt x="0" y="101713"/>
                </a:lnTo>
                <a:cubicBezTo>
                  <a:pt x="0" y="45538"/>
                  <a:pt x="128942" y="0"/>
                  <a:pt x="288000" y="0"/>
                </a:cubicBezTo>
                <a:cubicBezTo>
                  <a:pt x="447058" y="0"/>
                  <a:pt x="576000" y="45538"/>
                  <a:pt x="576000" y="101713"/>
                </a:cubicBezTo>
                <a:lnTo>
                  <a:pt x="576000" y="726286"/>
                </a:lnTo>
                <a:cubicBezTo>
                  <a:pt x="576000" y="733308"/>
                  <a:pt x="573985" y="740164"/>
                  <a:pt x="570149" y="746785"/>
                </a:cubicBezTo>
                <a:close/>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4" name="Freeform 303"/>
          <p:cNvSpPr/>
          <p:nvPr/>
        </p:nvSpPr>
        <p:spPr>
          <a:xfrm>
            <a:off x="5996079" y="5169432"/>
            <a:ext cx="1043782" cy="709344"/>
          </a:xfrm>
          <a:custGeom>
            <a:avLst/>
            <a:gdLst>
              <a:gd name="connsiteX0" fmla="*/ 968001 w 1043782"/>
              <a:gd name="connsiteY0" fmla="*/ 0 h 709344"/>
              <a:gd name="connsiteX1" fmla="*/ 1004064 w 1043782"/>
              <a:gd name="connsiteY1" fmla="*/ 66189 h 709344"/>
              <a:gd name="connsiteX2" fmla="*/ 1042909 w 1043782"/>
              <a:gd name="connsiteY2" fmla="*/ 167901 h 709344"/>
              <a:gd name="connsiteX3" fmla="*/ 1043782 w 1043782"/>
              <a:gd name="connsiteY3" fmla="*/ 172177 h 709344"/>
              <a:gd name="connsiteX4" fmla="*/ 1014321 w 1043782"/>
              <a:gd name="connsiteY4" fmla="*/ 186339 h 709344"/>
              <a:gd name="connsiteX5" fmla="*/ 945897 w 1043782"/>
              <a:gd name="connsiteY5" fmla="*/ 229882 h 709344"/>
              <a:gd name="connsiteX6" fmla="*/ 939434 w 1043782"/>
              <a:gd name="connsiteY6" fmla="*/ 238069 h 709344"/>
              <a:gd name="connsiteX7" fmla="*/ 943352 w 1043782"/>
              <a:gd name="connsiteY7" fmla="*/ 254034 h 709344"/>
              <a:gd name="connsiteX8" fmla="*/ 946374 w 1043782"/>
              <a:gd name="connsiteY8" fmla="*/ 263610 h 709344"/>
              <a:gd name="connsiteX9" fmla="*/ 935543 w 1043782"/>
              <a:gd name="connsiteY9" fmla="*/ 268427 h 709344"/>
              <a:gd name="connsiteX10" fmla="*/ 908923 w 1043782"/>
              <a:gd name="connsiteY10" fmla="*/ 282153 h 709344"/>
              <a:gd name="connsiteX11" fmla="*/ 908139 w 1043782"/>
              <a:gd name="connsiteY11" fmla="*/ 282557 h 709344"/>
              <a:gd name="connsiteX12" fmla="*/ 906747 w 1043782"/>
              <a:gd name="connsiteY12" fmla="*/ 285103 h 709344"/>
              <a:gd name="connsiteX13" fmla="*/ 905863 w 1043782"/>
              <a:gd name="connsiteY13" fmla="*/ 284098 h 709344"/>
              <a:gd name="connsiteX14" fmla="*/ 905674 w 1043782"/>
              <a:gd name="connsiteY14" fmla="*/ 283825 h 709344"/>
              <a:gd name="connsiteX15" fmla="*/ 890800 w 1043782"/>
              <a:gd name="connsiteY15" fmla="*/ 291480 h 709344"/>
              <a:gd name="connsiteX16" fmla="*/ 883194 w 1043782"/>
              <a:gd name="connsiteY16" fmla="*/ 296331 h 709344"/>
              <a:gd name="connsiteX17" fmla="*/ 883923 w 1043782"/>
              <a:gd name="connsiteY17" fmla="*/ 297387 h 709344"/>
              <a:gd name="connsiteX18" fmla="*/ 896133 w 1043782"/>
              <a:gd name="connsiteY18" fmla="*/ 311312 h 709344"/>
              <a:gd name="connsiteX19" fmla="*/ 896133 w 1043782"/>
              <a:gd name="connsiteY19" fmla="*/ 332908 h 709344"/>
              <a:gd name="connsiteX20" fmla="*/ 896133 w 1043782"/>
              <a:gd name="connsiteY20" fmla="*/ 354290 h 709344"/>
              <a:gd name="connsiteX21" fmla="*/ 846370 w 1043782"/>
              <a:gd name="connsiteY21" fmla="*/ 372952 h 709344"/>
              <a:gd name="connsiteX22" fmla="*/ 846370 w 1043782"/>
              <a:gd name="connsiteY22" fmla="*/ 404054 h 709344"/>
              <a:gd name="connsiteX23" fmla="*/ 771725 w 1043782"/>
              <a:gd name="connsiteY23" fmla="*/ 428935 h 709344"/>
              <a:gd name="connsiteX24" fmla="*/ 753064 w 1043782"/>
              <a:gd name="connsiteY24" fmla="*/ 497360 h 709344"/>
              <a:gd name="connsiteX25" fmla="*/ 746843 w 1043782"/>
              <a:gd name="connsiteY25" fmla="*/ 528462 h 709344"/>
              <a:gd name="connsiteX26" fmla="*/ 740623 w 1043782"/>
              <a:gd name="connsiteY26" fmla="*/ 596886 h 709344"/>
              <a:gd name="connsiteX27" fmla="*/ 641097 w 1043782"/>
              <a:gd name="connsiteY27" fmla="*/ 665311 h 709344"/>
              <a:gd name="connsiteX28" fmla="*/ 498027 w 1043782"/>
              <a:gd name="connsiteY28" fmla="*/ 702633 h 709344"/>
              <a:gd name="connsiteX29" fmla="*/ 255431 w 1043782"/>
              <a:gd name="connsiteY29" fmla="*/ 708854 h 709344"/>
              <a:gd name="connsiteX30" fmla="*/ 137243 w 1043782"/>
              <a:gd name="connsiteY30" fmla="*/ 696413 h 709344"/>
              <a:gd name="connsiteX31" fmla="*/ 62599 w 1043782"/>
              <a:gd name="connsiteY31" fmla="*/ 646650 h 709344"/>
              <a:gd name="connsiteX32" fmla="*/ 6615 w 1043782"/>
              <a:gd name="connsiteY32" fmla="*/ 578225 h 709344"/>
              <a:gd name="connsiteX33" fmla="*/ 6615 w 1043782"/>
              <a:gd name="connsiteY33" fmla="*/ 522241 h 709344"/>
              <a:gd name="connsiteX34" fmla="*/ 56378 w 1043782"/>
              <a:gd name="connsiteY34" fmla="*/ 491139 h 709344"/>
              <a:gd name="connsiteX35" fmla="*/ 162125 w 1043782"/>
              <a:gd name="connsiteY35" fmla="*/ 472478 h 709344"/>
              <a:gd name="connsiteX36" fmla="*/ 261652 w 1043782"/>
              <a:gd name="connsiteY36" fmla="*/ 460037 h 709344"/>
              <a:gd name="connsiteX37" fmla="*/ 342517 w 1043782"/>
              <a:gd name="connsiteY37" fmla="*/ 472478 h 709344"/>
              <a:gd name="connsiteX38" fmla="*/ 442043 w 1043782"/>
              <a:gd name="connsiteY38" fmla="*/ 441376 h 709344"/>
              <a:gd name="connsiteX39" fmla="*/ 491807 w 1043782"/>
              <a:gd name="connsiteY39" fmla="*/ 410274 h 709344"/>
              <a:gd name="connsiteX40" fmla="*/ 486850 w 1043782"/>
              <a:gd name="connsiteY40" fmla="*/ 367704 h 709344"/>
              <a:gd name="connsiteX41" fmla="*/ 473264 w 1043782"/>
              <a:gd name="connsiteY41" fmla="*/ 360574 h 709344"/>
              <a:gd name="connsiteX42" fmla="*/ 471628 w 1043782"/>
              <a:gd name="connsiteY42" fmla="*/ 342988 h 709344"/>
              <a:gd name="connsiteX43" fmla="*/ 456760 w 1043782"/>
              <a:gd name="connsiteY43" fmla="*/ 339270 h 709344"/>
              <a:gd name="connsiteX44" fmla="*/ 438175 w 1043782"/>
              <a:gd name="connsiteY44" fmla="*/ 328119 h 709344"/>
              <a:gd name="connsiteX45" fmla="*/ 438175 w 1043782"/>
              <a:gd name="connsiteY45" fmla="*/ 309534 h 709344"/>
              <a:gd name="connsiteX46" fmla="*/ 464194 w 1043782"/>
              <a:gd name="connsiteY46" fmla="*/ 298383 h 709344"/>
              <a:gd name="connsiteX47" fmla="*/ 466285 w 1043782"/>
              <a:gd name="connsiteY47" fmla="*/ 288161 h 709344"/>
              <a:gd name="connsiteX48" fmla="*/ 460582 w 1043782"/>
              <a:gd name="connsiteY48" fmla="*/ 279948 h 709344"/>
              <a:gd name="connsiteX49" fmla="*/ 461920 w 1043782"/>
              <a:gd name="connsiteY49" fmla="*/ 279306 h 709344"/>
              <a:gd name="connsiteX50" fmla="*/ 473145 w 1043782"/>
              <a:gd name="connsiteY50" fmla="*/ 267205 h 709344"/>
              <a:gd name="connsiteX51" fmla="*/ 450499 w 1043782"/>
              <a:gd name="connsiteY51" fmla="*/ 252723 h 709344"/>
              <a:gd name="connsiteX52" fmla="*/ 431414 w 1043782"/>
              <a:gd name="connsiteY52" fmla="*/ 242799 h 709344"/>
              <a:gd name="connsiteX53" fmla="*/ 434458 w 1043782"/>
              <a:gd name="connsiteY53" fmla="*/ 237283 h 709344"/>
              <a:gd name="connsiteX54" fmla="*/ 449326 w 1043782"/>
              <a:gd name="connsiteY54" fmla="*/ 220324 h 709344"/>
              <a:gd name="connsiteX55" fmla="*/ 479062 w 1043782"/>
              <a:gd name="connsiteY55" fmla="*/ 220324 h 709344"/>
              <a:gd name="connsiteX56" fmla="*/ 542253 w 1043782"/>
              <a:gd name="connsiteY56" fmla="*/ 220324 h 709344"/>
              <a:gd name="connsiteX57" fmla="*/ 534819 w 1043782"/>
              <a:gd name="connsiteY57" fmla="*/ 198022 h 709344"/>
              <a:gd name="connsiteX58" fmla="*/ 505082 w 1043782"/>
              <a:gd name="connsiteY58" fmla="*/ 175719 h 709344"/>
              <a:gd name="connsiteX59" fmla="*/ 518148 w 1043782"/>
              <a:gd name="connsiteY59" fmla="*/ 167219 h 709344"/>
              <a:gd name="connsiteX60" fmla="*/ 525242 w 1043782"/>
              <a:gd name="connsiteY60" fmla="*/ 167095 h 709344"/>
              <a:gd name="connsiteX61" fmla="*/ 616215 w 1043782"/>
              <a:gd name="connsiteY61" fmla="*/ 167678 h 709344"/>
              <a:gd name="connsiteX62" fmla="*/ 625276 w 1043782"/>
              <a:gd name="connsiteY62" fmla="*/ 155954 h 709344"/>
              <a:gd name="connsiteX63" fmla="*/ 631927 w 1043782"/>
              <a:gd name="connsiteY63" fmla="*/ 156670 h 709344"/>
              <a:gd name="connsiteX64" fmla="*/ 657482 w 1043782"/>
              <a:gd name="connsiteY64" fmla="*/ 157134 h 709344"/>
              <a:gd name="connsiteX65" fmla="*/ 668633 w 1043782"/>
              <a:gd name="connsiteY65" fmla="*/ 134831 h 709344"/>
              <a:gd name="connsiteX66" fmla="*/ 657482 w 1043782"/>
              <a:gd name="connsiteY66" fmla="*/ 119963 h 709344"/>
              <a:gd name="connsiteX67" fmla="*/ 636574 w 1043782"/>
              <a:gd name="connsiteY67" fmla="*/ 120195 h 709344"/>
              <a:gd name="connsiteX68" fmla="*/ 629358 w 1043782"/>
              <a:gd name="connsiteY68" fmla="*/ 118769 h 709344"/>
              <a:gd name="connsiteX69" fmla="*/ 629774 w 1043782"/>
              <a:gd name="connsiteY69" fmla="*/ 113153 h 709344"/>
              <a:gd name="connsiteX70" fmla="*/ 641097 w 1043782"/>
              <a:gd name="connsiteY70" fmla="*/ 99254 h 709344"/>
              <a:gd name="connsiteX71" fmla="*/ 667923 w 1043782"/>
              <a:gd name="connsiteY71" fmla="*/ 95172 h 709344"/>
              <a:gd name="connsiteX72" fmla="*/ 771725 w 1043782"/>
              <a:gd name="connsiteY72" fmla="*/ 99254 h 709344"/>
              <a:gd name="connsiteX73" fmla="*/ 776704 w 1043782"/>
              <a:gd name="connsiteY73" fmla="*/ 97520 h 709344"/>
              <a:gd name="connsiteX74" fmla="*/ 778306 w 1043782"/>
              <a:gd name="connsiteY74" fmla="*/ 101711 h 709344"/>
              <a:gd name="connsiteX75" fmla="*/ 812595 w 1043782"/>
              <a:gd name="connsiteY75" fmla="*/ 75700 h 709344"/>
              <a:gd name="connsiteX76" fmla="*/ 853209 w 1043782"/>
              <a:gd name="connsiteY76" fmla="*/ 47465 h 709344"/>
              <a:gd name="connsiteX77" fmla="*/ 867520 w 1043782"/>
              <a:gd name="connsiteY77" fmla="*/ 41909 h 709344"/>
              <a:gd name="connsiteX78" fmla="*/ 871252 w 1043782"/>
              <a:gd name="connsiteY78" fmla="*/ 38994 h 709344"/>
              <a:gd name="connsiteX79" fmla="*/ 908574 w 1043782"/>
              <a:gd name="connsiteY79" fmla="*/ 12168 h 709344"/>
              <a:gd name="connsiteX80" fmla="*/ 945022 w 1043782"/>
              <a:gd name="connsiteY80" fmla="*/ 2254 h 70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1043782" h="709344">
                <a:moveTo>
                  <a:pt x="968001" y="0"/>
                </a:moveTo>
                <a:lnTo>
                  <a:pt x="1004064" y="66189"/>
                </a:lnTo>
                <a:cubicBezTo>
                  <a:pt x="1020344" y="101102"/>
                  <a:pt x="1033343" y="135532"/>
                  <a:pt x="1042909" y="167901"/>
                </a:cubicBezTo>
                <a:lnTo>
                  <a:pt x="1043782" y="172177"/>
                </a:lnTo>
                <a:lnTo>
                  <a:pt x="1014321" y="186339"/>
                </a:lnTo>
                <a:cubicBezTo>
                  <a:pt x="973888" y="209147"/>
                  <a:pt x="965595" y="210184"/>
                  <a:pt x="945897" y="229882"/>
                </a:cubicBezTo>
                <a:lnTo>
                  <a:pt x="939434" y="238069"/>
                </a:lnTo>
                <a:lnTo>
                  <a:pt x="943352" y="254034"/>
                </a:lnTo>
                <a:lnTo>
                  <a:pt x="946374" y="263610"/>
                </a:lnTo>
                <a:lnTo>
                  <a:pt x="935543" y="268427"/>
                </a:lnTo>
                <a:cubicBezTo>
                  <a:pt x="924748" y="274193"/>
                  <a:pt x="916128" y="278540"/>
                  <a:pt x="908923" y="282153"/>
                </a:cubicBezTo>
                <a:lnTo>
                  <a:pt x="908139" y="282557"/>
                </a:lnTo>
                <a:lnTo>
                  <a:pt x="906747" y="285103"/>
                </a:lnTo>
                <a:lnTo>
                  <a:pt x="905863" y="284098"/>
                </a:lnTo>
                <a:lnTo>
                  <a:pt x="905674" y="283825"/>
                </a:lnTo>
                <a:lnTo>
                  <a:pt x="890800" y="291480"/>
                </a:lnTo>
                <a:lnTo>
                  <a:pt x="883194" y="296331"/>
                </a:lnTo>
                <a:lnTo>
                  <a:pt x="883923" y="297387"/>
                </a:lnTo>
                <a:lnTo>
                  <a:pt x="896133" y="311312"/>
                </a:lnTo>
                <a:lnTo>
                  <a:pt x="896133" y="332908"/>
                </a:lnTo>
                <a:cubicBezTo>
                  <a:pt x="898207" y="341331"/>
                  <a:pt x="900280" y="348588"/>
                  <a:pt x="896133" y="354290"/>
                </a:cubicBezTo>
                <a:cubicBezTo>
                  <a:pt x="887839" y="365694"/>
                  <a:pt x="854664" y="364658"/>
                  <a:pt x="846370" y="372952"/>
                </a:cubicBezTo>
                <a:cubicBezTo>
                  <a:pt x="838076" y="381246"/>
                  <a:pt x="858811" y="394724"/>
                  <a:pt x="846370" y="404054"/>
                </a:cubicBezTo>
                <a:cubicBezTo>
                  <a:pt x="833929" y="413384"/>
                  <a:pt x="787276" y="413384"/>
                  <a:pt x="771725" y="428935"/>
                </a:cubicBezTo>
                <a:cubicBezTo>
                  <a:pt x="756174" y="444486"/>
                  <a:pt x="757211" y="480772"/>
                  <a:pt x="753064" y="497360"/>
                </a:cubicBezTo>
                <a:cubicBezTo>
                  <a:pt x="748917" y="513948"/>
                  <a:pt x="748916" y="511874"/>
                  <a:pt x="746843" y="528462"/>
                </a:cubicBezTo>
                <a:cubicBezTo>
                  <a:pt x="744770" y="545050"/>
                  <a:pt x="758247" y="574078"/>
                  <a:pt x="740623" y="596886"/>
                </a:cubicBezTo>
                <a:cubicBezTo>
                  <a:pt x="722999" y="619694"/>
                  <a:pt x="681530" y="647687"/>
                  <a:pt x="641097" y="665311"/>
                </a:cubicBezTo>
                <a:cubicBezTo>
                  <a:pt x="600664" y="682936"/>
                  <a:pt x="562305" y="695376"/>
                  <a:pt x="498027" y="702633"/>
                </a:cubicBezTo>
                <a:cubicBezTo>
                  <a:pt x="433749" y="709890"/>
                  <a:pt x="315562" y="709891"/>
                  <a:pt x="255431" y="708854"/>
                </a:cubicBezTo>
                <a:cubicBezTo>
                  <a:pt x="195300" y="707817"/>
                  <a:pt x="169381" y="706780"/>
                  <a:pt x="137243" y="696413"/>
                </a:cubicBezTo>
                <a:cubicBezTo>
                  <a:pt x="105105" y="686046"/>
                  <a:pt x="84370" y="666348"/>
                  <a:pt x="62599" y="646650"/>
                </a:cubicBezTo>
                <a:cubicBezTo>
                  <a:pt x="40828" y="626952"/>
                  <a:pt x="15946" y="598960"/>
                  <a:pt x="6615" y="578225"/>
                </a:cubicBezTo>
                <a:cubicBezTo>
                  <a:pt x="-2716" y="557490"/>
                  <a:pt x="-1679" y="536755"/>
                  <a:pt x="6615" y="522241"/>
                </a:cubicBezTo>
                <a:cubicBezTo>
                  <a:pt x="14909" y="507727"/>
                  <a:pt x="30460" y="499433"/>
                  <a:pt x="56378" y="491139"/>
                </a:cubicBezTo>
                <a:cubicBezTo>
                  <a:pt x="82296" y="482845"/>
                  <a:pt x="127913" y="477662"/>
                  <a:pt x="162125" y="472478"/>
                </a:cubicBezTo>
                <a:cubicBezTo>
                  <a:pt x="196337" y="467294"/>
                  <a:pt x="231587" y="460037"/>
                  <a:pt x="261652" y="460037"/>
                </a:cubicBezTo>
                <a:cubicBezTo>
                  <a:pt x="291717" y="460037"/>
                  <a:pt x="312452" y="475588"/>
                  <a:pt x="342517" y="472478"/>
                </a:cubicBezTo>
                <a:cubicBezTo>
                  <a:pt x="372582" y="469368"/>
                  <a:pt x="417161" y="451743"/>
                  <a:pt x="442043" y="441376"/>
                </a:cubicBezTo>
                <a:cubicBezTo>
                  <a:pt x="466925" y="431009"/>
                  <a:pt x="486623" y="423751"/>
                  <a:pt x="491807" y="410274"/>
                </a:cubicBezTo>
                <a:cubicBezTo>
                  <a:pt x="495695" y="400167"/>
                  <a:pt x="496667" y="378978"/>
                  <a:pt x="486850" y="367704"/>
                </a:cubicBezTo>
                <a:lnTo>
                  <a:pt x="473264" y="360574"/>
                </a:lnTo>
                <a:lnTo>
                  <a:pt x="471628" y="342988"/>
                </a:lnTo>
                <a:cubicBezTo>
                  <a:pt x="471009" y="334935"/>
                  <a:pt x="462335" y="341748"/>
                  <a:pt x="456760" y="339270"/>
                </a:cubicBezTo>
                <a:cubicBezTo>
                  <a:pt x="451184" y="336792"/>
                  <a:pt x="441273" y="333075"/>
                  <a:pt x="438175" y="328119"/>
                </a:cubicBezTo>
                <a:cubicBezTo>
                  <a:pt x="435077" y="323163"/>
                  <a:pt x="433839" y="314490"/>
                  <a:pt x="438175" y="309534"/>
                </a:cubicBezTo>
                <a:cubicBezTo>
                  <a:pt x="442511" y="304578"/>
                  <a:pt x="460477" y="303339"/>
                  <a:pt x="464194" y="298383"/>
                </a:cubicBezTo>
                <a:cubicBezTo>
                  <a:pt x="466053" y="295905"/>
                  <a:pt x="466827" y="291878"/>
                  <a:pt x="466285" y="288161"/>
                </a:cubicBezTo>
                <a:lnTo>
                  <a:pt x="460582" y="279948"/>
                </a:lnTo>
                <a:lnTo>
                  <a:pt x="461920" y="279306"/>
                </a:lnTo>
                <a:cubicBezTo>
                  <a:pt x="474700" y="275564"/>
                  <a:pt x="483253" y="278091"/>
                  <a:pt x="473145" y="267205"/>
                </a:cubicBezTo>
                <a:cubicBezTo>
                  <a:pt x="469776" y="263577"/>
                  <a:pt x="461288" y="258523"/>
                  <a:pt x="450499" y="252723"/>
                </a:cubicBezTo>
                <a:lnTo>
                  <a:pt x="431414" y="242799"/>
                </a:lnTo>
                <a:lnTo>
                  <a:pt x="434458" y="237283"/>
                </a:lnTo>
                <a:cubicBezTo>
                  <a:pt x="439259" y="230082"/>
                  <a:pt x="444680" y="223422"/>
                  <a:pt x="449326" y="220324"/>
                </a:cubicBezTo>
                <a:cubicBezTo>
                  <a:pt x="458619" y="214129"/>
                  <a:pt x="463574" y="220324"/>
                  <a:pt x="479062" y="220324"/>
                </a:cubicBezTo>
                <a:cubicBezTo>
                  <a:pt x="479062" y="220324"/>
                  <a:pt x="532960" y="224041"/>
                  <a:pt x="542253" y="220324"/>
                </a:cubicBezTo>
                <a:cubicBezTo>
                  <a:pt x="551546" y="216607"/>
                  <a:pt x="541014" y="205456"/>
                  <a:pt x="534819" y="198022"/>
                </a:cubicBezTo>
                <a:cubicBezTo>
                  <a:pt x="528624" y="190588"/>
                  <a:pt x="501985" y="183153"/>
                  <a:pt x="505082" y="175719"/>
                </a:cubicBezTo>
                <a:lnTo>
                  <a:pt x="518148" y="167219"/>
                </a:lnTo>
                <a:lnTo>
                  <a:pt x="525242" y="167095"/>
                </a:lnTo>
                <a:cubicBezTo>
                  <a:pt x="560231" y="169039"/>
                  <a:pt x="597554" y="176231"/>
                  <a:pt x="616215" y="167678"/>
                </a:cubicBezTo>
                <a:lnTo>
                  <a:pt x="625276" y="155954"/>
                </a:lnTo>
                <a:lnTo>
                  <a:pt x="631927" y="156670"/>
                </a:lnTo>
                <a:cubicBezTo>
                  <a:pt x="642304" y="157909"/>
                  <a:pt x="651907" y="158683"/>
                  <a:pt x="657482" y="157134"/>
                </a:cubicBezTo>
                <a:cubicBezTo>
                  <a:pt x="668633" y="154036"/>
                  <a:pt x="668633" y="141026"/>
                  <a:pt x="668633" y="134831"/>
                </a:cubicBezTo>
                <a:cubicBezTo>
                  <a:pt x="668633" y="128636"/>
                  <a:pt x="666155" y="123061"/>
                  <a:pt x="657482" y="119963"/>
                </a:cubicBezTo>
                <a:cubicBezTo>
                  <a:pt x="653146" y="118414"/>
                  <a:pt x="644782" y="119653"/>
                  <a:pt x="636574" y="120195"/>
                </a:cubicBezTo>
                <a:lnTo>
                  <a:pt x="629358" y="118769"/>
                </a:lnTo>
                <a:lnTo>
                  <a:pt x="629774" y="113153"/>
                </a:lnTo>
                <a:cubicBezTo>
                  <a:pt x="631378" y="107095"/>
                  <a:pt x="634618" y="102105"/>
                  <a:pt x="641097" y="99254"/>
                </a:cubicBezTo>
                <a:cubicBezTo>
                  <a:pt x="647577" y="96403"/>
                  <a:pt x="656972" y="95302"/>
                  <a:pt x="667923" y="95172"/>
                </a:cubicBezTo>
                <a:cubicBezTo>
                  <a:pt x="700774" y="94784"/>
                  <a:pt x="747621" y="103142"/>
                  <a:pt x="771725" y="99254"/>
                </a:cubicBezTo>
                <a:lnTo>
                  <a:pt x="776704" y="97520"/>
                </a:lnTo>
                <a:lnTo>
                  <a:pt x="778306" y="101711"/>
                </a:lnTo>
                <a:lnTo>
                  <a:pt x="812595" y="75700"/>
                </a:lnTo>
                <a:cubicBezTo>
                  <a:pt x="826886" y="64162"/>
                  <a:pt x="841126" y="53092"/>
                  <a:pt x="853209" y="47465"/>
                </a:cubicBezTo>
                <a:lnTo>
                  <a:pt x="867520" y="41909"/>
                </a:lnTo>
                <a:lnTo>
                  <a:pt x="871252" y="38994"/>
                </a:lnTo>
                <a:cubicBezTo>
                  <a:pt x="884211" y="28238"/>
                  <a:pt x="897170" y="17870"/>
                  <a:pt x="908574" y="12168"/>
                </a:cubicBezTo>
                <a:cubicBezTo>
                  <a:pt x="925680" y="3615"/>
                  <a:pt x="926458" y="3810"/>
                  <a:pt x="945022" y="2254"/>
                </a:cubicBezTo>
                <a:close/>
              </a:path>
            </a:pathLst>
          </a:custGeom>
          <a:pattFill prst="lgConfetti">
            <a:fgClr>
              <a:schemeClr val="bg1">
                <a:lumMod val="85000"/>
              </a:schemeClr>
            </a:fgClr>
            <a:bgClr>
              <a:srgbClr val="C00000"/>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6" name="Freeform 315"/>
          <p:cNvSpPr/>
          <p:nvPr/>
        </p:nvSpPr>
        <p:spPr>
          <a:xfrm flipH="1">
            <a:off x="5922000" y="5544000"/>
            <a:ext cx="917781" cy="686879"/>
          </a:xfrm>
          <a:custGeom>
            <a:avLst/>
            <a:gdLst>
              <a:gd name="connsiteX0" fmla="*/ 431610 w 917781"/>
              <a:gd name="connsiteY0" fmla="*/ 0 h 686879"/>
              <a:gd name="connsiteX1" fmla="*/ 351776 w 917781"/>
              <a:gd name="connsiteY1" fmla="*/ 1974 h 686879"/>
              <a:gd name="connsiteX2" fmla="*/ 350004 w 917781"/>
              <a:gd name="connsiteY2" fmla="*/ 2145 h 686879"/>
              <a:gd name="connsiteX3" fmla="*/ 348058 w 917781"/>
              <a:gd name="connsiteY3" fmla="*/ 5279 h 686879"/>
              <a:gd name="connsiteX4" fmla="*/ 431610 w 917781"/>
              <a:gd name="connsiteY4" fmla="*/ 1230 h 686879"/>
              <a:gd name="connsiteX5" fmla="*/ 476610 w 917781"/>
              <a:gd name="connsiteY5" fmla="*/ 0 h 686879"/>
              <a:gd name="connsiteX6" fmla="*/ 466235 w 917781"/>
              <a:gd name="connsiteY6" fmla="*/ 449 h 686879"/>
              <a:gd name="connsiteX7" fmla="*/ 632141 w 917781"/>
              <a:gd name="connsiteY7" fmla="*/ 8488 h 686879"/>
              <a:gd name="connsiteX8" fmla="*/ 906981 w 917781"/>
              <a:gd name="connsiteY8" fmla="*/ 108012 h 686879"/>
              <a:gd name="connsiteX9" fmla="*/ 456981 w 917781"/>
              <a:gd name="connsiteY9" fmla="*/ 216024 h 686879"/>
              <a:gd name="connsiteX10" fmla="*/ 6981 w 917781"/>
              <a:gd name="connsiteY10" fmla="*/ 108012 h 686879"/>
              <a:gd name="connsiteX11" fmla="*/ 61294 w 917781"/>
              <a:gd name="connsiteY11" fmla="*/ 56528 h 686879"/>
              <a:gd name="connsiteX12" fmla="*/ 62782 w 917781"/>
              <a:gd name="connsiteY12" fmla="*/ 56025 h 686879"/>
              <a:gd name="connsiteX13" fmla="*/ 58974 w 917781"/>
              <a:gd name="connsiteY13" fmla="*/ 54517 h 686879"/>
              <a:gd name="connsiteX14" fmla="*/ 58306 w 917781"/>
              <a:gd name="connsiteY14" fmla="*/ 54150 h 686879"/>
              <a:gd name="connsiteX15" fmla="*/ 15424 w 917781"/>
              <a:gd name="connsiteY15" fmla="*/ 79507 h 686879"/>
              <a:gd name="connsiteX16" fmla="*/ 171 w 917781"/>
              <a:gd name="connsiteY16" fmla="*/ 107791 h 686879"/>
              <a:gd name="connsiteX17" fmla="*/ 6174 w 917781"/>
              <a:gd name="connsiteY17" fmla="*/ 122397 h 686879"/>
              <a:gd name="connsiteX18" fmla="*/ 0 w 917781"/>
              <a:gd name="connsiteY18" fmla="*/ 122571 h 686879"/>
              <a:gd name="connsiteX19" fmla="*/ 62113 w 917781"/>
              <a:gd name="connsiteY19" fmla="*/ 234538 h 686879"/>
              <a:gd name="connsiteX20" fmla="*/ 37898 w 917781"/>
              <a:gd name="connsiteY20" fmla="*/ 574031 h 686879"/>
              <a:gd name="connsiteX21" fmla="*/ 36118 w 917781"/>
              <a:gd name="connsiteY21" fmla="*/ 578646 h 686879"/>
              <a:gd name="connsiteX22" fmla="*/ 37343 w 917781"/>
              <a:gd name="connsiteY22" fmla="*/ 581821 h 686879"/>
              <a:gd name="connsiteX23" fmla="*/ 37267 w 917781"/>
              <a:gd name="connsiteY23" fmla="*/ 582881 h 686879"/>
              <a:gd name="connsiteX24" fmla="*/ 37753 w 917781"/>
              <a:gd name="connsiteY24" fmla="*/ 582881 h 686879"/>
              <a:gd name="connsiteX25" fmla="*/ 44517 w 917781"/>
              <a:gd name="connsiteY25" fmla="*/ 600414 h 686879"/>
              <a:gd name="connsiteX26" fmla="*/ 307372 w 917781"/>
              <a:gd name="connsiteY26" fmla="*/ 680104 h 686879"/>
              <a:gd name="connsiteX27" fmla="*/ 431610 w 917781"/>
              <a:gd name="connsiteY27" fmla="*/ 685833 h 686879"/>
              <a:gd name="connsiteX28" fmla="*/ 431610 w 917781"/>
              <a:gd name="connsiteY28" fmla="*/ 685222 h 686879"/>
              <a:gd name="connsiteX29" fmla="*/ 467610 w 917781"/>
              <a:gd name="connsiteY29" fmla="*/ 686879 h 686879"/>
              <a:gd name="connsiteX30" fmla="*/ 873199 w 917781"/>
              <a:gd name="connsiteY30" fmla="*/ 600635 h 686879"/>
              <a:gd name="connsiteX31" fmla="*/ 879973 w 917781"/>
              <a:gd name="connsiteY31" fmla="*/ 583102 h 686879"/>
              <a:gd name="connsiteX32" fmla="*/ 880459 w 917781"/>
              <a:gd name="connsiteY32" fmla="*/ 583102 h 686879"/>
              <a:gd name="connsiteX33" fmla="*/ 880383 w 917781"/>
              <a:gd name="connsiteY33" fmla="*/ 582042 h 686879"/>
              <a:gd name="connsiteX34" fmla="*/ 881610 w 917781"/>
              <a:gd name="connsiteY34" fmla="*/ 578867 h 686879"/>
              <a:gd name="connsiteX35" fmla="*/ 879827 w 917781"/>
              <a:gd name="connsiteY35" fmla="*/ 574252 h 686879"/>
              <a:gd name="connsiteX36" fmla="*/ 855577 w 917781"/>
              <a:gd name="connsiteY36" fmla="*/ 234759 h 686879"/>
              <a:gd name="connsiteX37" fmla="*/ 917781 w 917781"/>
              <a:gd name="connsiteY37" fmla="*/ 122792 h 686879"/>
              <a:gd name="connsiteX38" fmla="*/ 911598 w 917781"/>
              <a:gd name="connsiteY38" fmla="*/ 122618 h 686879"/>
              <a:gd name="connsiteX39" fmla="*/ 917610 w 917781"/>
              <a:gd name="connsiteY39" fmla="*/ 108012 h 686879"/>
              <a:gd name="connsiteX40" fmla="*/ 476610 w 917781"/>
              <a:gd name="connsiteY40" fmla="*/ 0 h 686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917781" h="686879">
                <a:moveTo>
                  <a:pt x="431610" y="0"/>
                </a:moveTo>
                <a:lnTo>
                  <a:pt x="351776" y="1974"/>
                </a:lnTo>
                <a:lnTo>
                  <a:pt x="350004" y="2145"/>
                </a:lnTo>
                <a:lnTo>
                  <a:pt x="348058" y="5279"/>
                </a:lnTo>
                <a:lnTo>
                  <a:pt x="431610" y="1230"/>
                </a:lnTo>
                <a:close/>
                <a:moveTo>
                  <a:pt x="476610" y="0"/>
                </a:moveTo>
                <a:lnTo>
                  <a:pt x="466235" y="449"/>
                </a:lnTo>
                <a:lnTo>
                  <a:pt x="632141" y="8488"/>
                </a:lnTo>
                <a:cubicBezTo>
                  <a:pt x="793653" y="24886"/>
                  <a:pt x="906981" y="63273"/>
                  <a:pt x="906981" y="108012"/>
                </a:cubicBezTo>
                <a:cubicBezTo>
                  <a:pt x="906981" y="167665"/>
                  <a:pt x="705509" y="216024"/>
                  <a:pt x="456981" y="216024"/>
                </a:cubicBezTo>
                <a:cubicBezTo>
                  <a:pt x="208453" y="216024"/>
                  <a:pt x="6981" y="167665"/>
                  <a:pt x="6981" y="108012"/>
                </a:cubicBezTo>
                <a:cubicBezTo>
                  <a:pt x="6981" y="89371"/>
                  <a:pt x="26656" y="71832"/>
                  <a:pt x="61294" y="56528"/>
                </a:cubicBezTo>
                <a:lnTo>
                  <a:pt x="62782" y="56025"/>
                </a:lnTo>
                <a:lnTo>
                  <a:pt x="58974" y="54517"/>
                </a:lnTo>
                <a:lnTo>
                  <a:pt x="58306" y="54150"/>
                </a:lnTo>
                <a:lnTo>
                  <a:pt x="15424" y="79507"/>
                </a:lnTo>
                <a:cubicBezTo>
                  <a:pt x="5478" y="88522"/>
                  <a:pt x="171" y="98005"/>
                  <a:pt x="171" y="107791"/>
                </a:cubicBezTo>
                <a:lnTo>
                  <a:pt x="6174" y="122397"/>
                </a:lnTo>
                <a:lnTo>
                  <a:pt x="0" y="122571"/>
                </a:lnTo>
                <a:lnTo>
                  <a:pt x="62113" y="234538"/>
                </a:lnTo>
                <a:lnTo>
                  <a:pt x="37898" y="574031"/>
                </a:lnTo>
                <a:lnTo>
                  <a:pt x="36118" y="578646"/>
                </a:lnTo>
                <a:lnTo>
                  <a:pt x="37343" y="581821"/>
                </a:lnTo>
                <a:lnTo>
                  <a:pt x="37267" y="582881"/>
                </a:lnTo>
                <a:lnTo>
                  <a:pt x="37753" y="582881"/>
                </a:lnTo>
                <a:lnTo>
                  <a:pt x="44517" y="600414"/>
                </a:lnTo>
                <a:cubicBezTo>
                  <a:pt x="73427" y="637329"/>
                  <a:pt x="174409" y="667384"/>
                  <a:pt x="307372" y="680104"/>
                </a:cubicBezTo>
                <a:lnTo>
                  <a:pt x="431610" y="685833"/>
                </a:lnTo>
                <a:lnTo>
                  <a:pt x="431610" y="685222"/>
                </a:lnTo>
                <a:lnTo>
                  <a:pt x="467610" y="686879"/>
                </a:lnTo>
                <a:cubicBezTo>
                  <a:pt x="667675" y="686879"/>
                  <a:pt x="834595" y="649854"/>
                  <a:pt x="873199" y="600635"/>
                </a:cubicBezTo>
                <a:lnTo>
                  <a:pt x="879973" y="583102"/>
                </a:lnTo>
                <a:lnTo>
                  <a:pt x="880459" y="583102"/>
                </a:lnTo>
                <a:lnTo>
                  <a:pt x="880383" y="582042"/>
                </a:lnTo>
                <a:lnTo>
                  <a:pt x="881610" y="578867"/>
                </a:lnTo>
                <a:lnTo>
                  <a:pt x="879827" y="574252"/>
                </a:lnTo>
                <a:lnTo>
                  <a:pt x="855577" y="234759"/>
                </a:lnTo>
                <a:lnTo>
                  <a:pt x="917781" y="122792"/>
                </a:lnTo>
                <a:lnTo>
                  <a:pt x="911598" y="122618"/>
                </a:lnTo>
                <a:lnTo>
                  <a:pt x="917610" y="108012"/>
                </a:lnTo>
                <a:cubicBezTo>
                  <a:pt x="917610" y="48359"/>
                  <a:pt x="720168" y="0"/>
                  <a:pt x="476610" y="0"/>
                </a:cubicBezTo>
                <a:close/>
              </a:path>
            </a:pathLst>
          </a:custGeom>
          <a:solidFill>
            <a:schemeClr val="bg1">
              <a:lumMod val="85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48"/>
          <p:cNvSpPr/>
          <p:nvPr/>
        </p:nvSpPr>
        <p:spPr>
          <a:xfrm>
            <a:off x="6096000" y="5848447"/>
            <a:ext cx="549275" cy="28825"/>
          </a:xfrm>
          <a:custGeom>
            <a:avLst/>
            <a:gdLst>
              <a:gd name="connsiteX0" fmla="*/ 0 w 549275"/>
              <a:gd name="connsiteY0" fmla="*/ 0 h 28825"/>
              <a:gd name="connsiteX1" fmla="*/ 165100 w 549275"/>
              <a:gd name="connsiteY1" fmla="*/ 22225 h 28825"/>
              <a:gd name="connsiteX2" fmla="*/ 257175 w 549275"/>
              <a:gd name="connsiteY2" fmla="*/ 28575 h 28825"/>
              <a:gd name="connsiteX3" fmla="*/ 415925 w 549275"/>
              <a:gd name="connsiteY3" fmla="*/ 25400 h 28825"/>
              <a:gd name="connsiteX4" fmla="*/ 549275 w 549275"/>
              <a:gd name="connsiteY4" fmla="*/ 6350 h 28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75" h="28825">
                <a:moveTo>
                  <a:pt x="0" y="0"/>
                </a:moveTo>
                <a:lnTo>
                  <a:pt x="165100" y="22225"/>
                </a:lnTo>
                <a:cubicBezTo>
                  <a:pt x="207963" y="26988"/>
                  <a:pt x="257175" y="28575"/>
                  <a:pt x="257175" y="28575"/>
                </a:cubicBezTo>
                <a:cubicBezTo>
                  <a:pt x="298979" y="29104"/>
                  <a:pt x="367242" y="29104"/>
                  <a:pt x="415925" y="25400"/>
                </a:cubicBezTo>
                <a:cubicBezTo>
                  <a:pt x="464608" y="21696"/>
                  <a:pt x="549275" y="6350"/>
                  <a:pt x="549275" y="635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49"/>
          <p:cNvSpPr>
            <a:spLocks noChangeAspect="1"/>
          </p:cNvSpPr>
          <p:nvPr/>
        </p:nvSpPr>
        <p:spPr>
          <a:xfrm>
            <a:off x="6192000" y="6000850"/>
            <a:ext cx="360000" cy="18893"/>
          </a:xfrm>
          <a:custGeom>
            <a:avLst/>
            <a:gdLst>
              <a:gd name="connsiteX0" fmla="*/ 0 w 549275"/>
              <a:gd name="connsiteY0" fmla="*/ 0 h 28825"/>
              <a:gd name="connsiteX1" fmla="*/ 165100 w 549275"/>
              <a:gd name="connsiteY1" fmla="*/ 22225 h 28825"/>
              <a:gd name="connsiteX2" fmla="*/ 257175 w 549275"/>
              <a:gd name="connsiteY2" fmla="*/ 28575 h 28825"/>
              <a:gd name="connsiteX3" fmla="*/ 415925 w 549275"/>
              <a:gd name="connsiteY3" fmla="*/ 25400 h 28825"/>
              <a:gd name="connsiteX4" fmla="*/ 549275 w 549275"/>
              <a:gd name="connsiteY4" fmla="*/ 6350 h 28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75" h="28825">
                <a:moveTo>
                  <a:pt x="0" y="0"/>
                </a:moveTo>
                <a:lnTo>
                  <a:pt x="165100" y="22225"/>
                </a:lnTo>
                <a:cubicBezTo>
                  <a:pt x="207963" y="26988"/>
                  <a:pt x="257175" y="28575"/>
                  <a:pt x="257175" y="28575"/>
                </a:cubicBezTo>
                <a:cubicBezTo>
                  <a:pt x="298979" y="29104"/>
                  <a:pt x="367242" y="29104"/>
                  <a:pt x="415925" y="25400"/>
                </a:cubicBezTo>
                <a:cubicBezTo>
                  <a:pt x="464608" y="21696"/>
                  <a:pt x="549275" y="6350"/>
                  <a:pt x="549275" y="635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Freeform 50"/>
          <p:cNvSpPr>
            <a:spLocks/>
          </p:cNvSpPr>
          <p:nvPr/>
        </p:nvSpPr>
        <p:spPr>
          <a:xfrm>
            <a:off x="6030000" y="6120000"/>
            <a:ext cx="685968" cy="54000"/>
          </a:xfrm>
          <a:custGeom>
            <a:avLst/>
            <a:gdLst>
              <a:gd name="connsiteX0" fmla="*/ 0 w 549275"/>
              <a:gd name="connsiteY0" fmla="*/ 0 h 28825"/>
              <a:gd name="connsiteX1" fmla="*/ 165100 w 549275"/>
              <a:gd name="connsiteY1" fmla="*/ 22225 h 28825"/>
              <a:gd name="connsiteX2" fmla="*/ 257175 w 549275"/>
              <a:gd name="connsiteY2" fmla="*/ 28575 h 28825"/>
              <a:gd name="connsiteX3" fmla="*/ 415925 w 549275"/>
              <a:gd name="connsiteY3" fmla="*/ 25400 h 28825"/>
              <a:gd name="connsiteX4" fmla="*/ 549275 w 549275"/>
              <a:gd name="connsiteY4" fmla="*/ 6350 h 28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75" h="28825">
                <a:moveTo>
                  <a:pt x="0" y="0"/>
                </a:moveTo>
                <a:lnTo>
                  <a:pt x="165100" y="22225"/>
                </a:lnTo>
                <a:cubicBezTo>
                  <a:pt x="207963" y="26988"/>
                  <a:pt x="257175" y="28575"/>
                  <a:pt x="257175" y="28575"/>
                </a:cubicBezTo>
                <a:cubicBezTo>
                  <a:pt x="298979" y="29104"/>
                  <a:pt x="367242" y="29104"/>
                  <a:pt x="415925" y="25400"/>
                </a:cubicBezTo>
                <a:cubicBezTo>
                  <a:pt x="464608" y="21696"/>
                  <a:pt x="549275" y="6350"/>
                  <a:pt x="549275" y="635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p:cNvSpPr/>
          <p:nvPr/>
        </p:nvSpPr>
        <p:spPr>
          <a:xfrm>
            <a:off x="4015183" y="5725163"/>
            <a:ext cx="1152129" cy="1008112"/>
          </a:xfrm>
          <a:prstGeom prst="ellipse">
            <a:avLst/>
          </a:prstGeom>
          <a:gradFill>
            <a:gsLst>
              <a:gs pos="20000">
                <a:schemeClr val="bg1">
                  <a:lumMod val="85000"/>
                </a:schemeClr>
              </a:gs>
              <a:gs pos="40000">
                <a:schemeClr val="bg1">
                  <a:lumMod val="50000"/>
                </a:schemeClr>
              </a:gs>
              <a:gs pos="80000">
                <a:schemeClr val="bg1">
                  <a:lumMod val="85000"/>
                </a:schemeClr>
              </a:gs>
              <a:gs pos="9000">
                <a:schemeClr val="bg1">
                  <a:lumMod val="50000"/>
                </a:schemeClr>
              </a:gs>
              <a:gs pos="100000">
                <a:schemeClr val="bg1">
                  <a:lumMod val="50000"/>
                </a:schemeClr>
              </a:gs>
            </a:gsLst>
            <a:lin ang="0" scaled="0"/>
          </a:gradFill>
          <a:ln>
            <a:solidFill>
              <a:schemeClr val="tx1"/>
            </a:solidFill>
          </a:ln>
          <a:scene3d>
            <a:camera prst="orthographicFront">
              <a:rot lat="17099974" lon="0" rev="0"/>
            </a:camera>
            <a:lightRig rig="balanced" dir="t"/>
          </a:scene3d>
          <a:sp3d prstMaterial="matte">
            <a:bevelT w="152400" h="381000"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8" name="Freeform 147"/>
          <p:cNvSpPr/>
          <p:nvPr/>
        </p:nvSpPr>
        <p:spPr>
          <a:xfrm>
            <a:off x="4362992" y="5543984"/>
            <a:ext cx="432048" cy="708313"/>
          </a:xfrm>
          <a:custGeom>
            <a:avLst/>
            <a:gdLst>
              <a:gd name="connsiteX0" fmla="*/ 81018 w 432048"/>
              <a:gd name="connsiteY0" fmla="*/ 0 h 708313"/>
              <a:gd name="connsiteX1" fmla="*/ 351030 w 432048"/>
              <a:gd name="connsiteY1" fmla="*/ 0 h 708313"/>
              <a:gd name="connsiteX2" fmla="*/ 432048 w 432048"/>
              <a:gd name="connsiteY2" fmla="*/ 81018 h 708313"/>
              <a:gd name="connsiteX3" fmla="*/ 432048 w 432048"/>
              <a:gd name="connsiteY3" fmla="*/ 637749 h 708313"/>
              <a:gd name="connsiteX4" fmla="*/ 431852 w 432048"/>
              <a:gd name="connsiteY4" fmla="*/ 637749 h 708313"/>
              <a:gd name="connsiteX5" fmla="*/ 431852 w 432048"/>
              <a:gd name="connsiteY5" fmla="*/ 655919 h 708313"/>
              <a:gd name="connsiteX6" fmla="*/ 215926 w 432048"/>
              <a:gd name="connsiteY6" fmla="*/ 708313 h 708313"/>
              <a:gd name="connsiteX7" fmla="*/ 0 w 432048"/>
              <a:gd name="connsiteY7" fmla="*/ 655919 h 708313"/>
              <a:gd name="connsiteX8" fmla="*/ 0 w 432048"/>
              <a:gd name="connsiteY8" fmla="*/ 637749 h 708313"/>
              <a:gd name="connsiteX9" fmla="*/ 0 w 432048"/>
              <a:gd name="connsiteY9" fmla="*/ 202477 h 708313"/>
              <a:gd name="connsiteX10" fmla="*/ 0 w 432048"/>
              <a:gd name="connsiteY10" fmla="*/ 81018 h 70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48" h="708313">
                <a:moveTo>
                  <a:pt x="81018" y="0"/>
                </a:moveTo>
                <a:lnTo>
                  <a:pt x="351030" y="0"/>
                </a:lnTo>
                <a:lnTo>
                  <a:pt x="432048" y="81018"/>
                </a:lnTo>
                <a:lnTo>
                  <a:pt x="432048" y="637749"/>
                </a:lnTo>
                <a:lnTo>
                  <a:pt x="431852" y="637749"/>
                </a:lnTo>
                <a:lnTo>
                  <a:pt x="431852" y="655919"/>
                </a:lnTo>
                <a:cubicBezTo>
                  <a:pt x="431852" y="684855"/>
                  <a:pt x="335179" y="708313"/>
                  <a:pt x="215926" y="708313"/>
                </a:cubicBezTo>
                <a:cubicBezTo>
                  <a:pt x="96673" y="708313"/>
                  <a:pt x="0" y="684855"/>
                  <a:pt x="0" y="655919"/>
                </a:cubicBezTo>
                <a:lnTo>
                  <a:pt x="0" y="637749"/>
                </a:lnTo>
                <a:lnTo>
                  <a:pt x="0" y="202477"/>
                </a:lnTo>
                <a:lnTo>
                  <a:pt x="0" y="81018"/>
                </a:lnTo>
                <a:close/>
              </a:path>
            </a:pathLst>
          </a:custGeom>
          <a:gradFill>
            <a:gsLst>
              <a:gs pos="20000">
                <a:schemeClr val="bg1">
                  <a:lumMod val="85000"/>
                </a:schemeClr>
              </a:gs>
              <a:gs pos="40000">
                <a:schemeClr val="bg1">
                  <a:lumMod val="50000"/>
                </a:schemeClr>
              </a:gs>
              <a:gs pos="80000">
                <a:schemeClr val="bg1">
                  <a:lumMod val="85000"/>
                </a:schemeClr>
              </a:gs>
              <a:gs pos="9000">
                <a:schemeClr val="bg1">
                  <a:lumMod val="50000"/>
                </a:schemeClr>
              </a:gs>
              <a:gs pos="100000">
                <a:schemeClr val="bg1">
                  <a:lumMod val="50000"/>
                </a:schemeClr>
              </a:gs>
            </a:gsLst>
            <a:lin ang="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2" name="Group 81"/>
          <p:cNvGrpSpPr/>
          <p:nvPr/>
        </p:nvGrpSpPr>
        <p:grpSpPr>
          <a:xfrm>
            <a:off x="1065432" y="1494000"/>
            <a:ext cx="6963868" cy="1544153"/>
            <a:chOff x="1065432" y="1494000"/>
            <a:chExt cx="6963868" cy="1544153"/>
          </a:xfrm>
        </p:grpSpPr>
        <p:cxnSp>
          <p:nvCxnSpPr>
            <p:cNvPr id="9" name="Straight Connector 8"/>
            <p:cNvCxnSpPr/>
            <p:nvPr/>
          </p:nvCxnSpPr>
          <p:spPr>
            <a:xfrm>
              <a:off x="1985126" y="2077548"/>
              <a:ext cx="221324" cy="45378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488309" y="2355032"/>
              <a:ext cx="267546" cy="42816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2487222" y="1854382"/>
              <a:ext cx="189132" cy="46811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2984452" y="1682602"/>
              <a:ext cx="130672" cy="4876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3500514" y="1568457"/>
              <a:ext cx="70266" cy="49996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4022179" y="1512615"/>
              <a:ext cx="35218" cy="5036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4561788" y="1494000"/>
              <a:ext cx="0" cy="50487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a:off x="6917366" y="2077548"/>
              <a:ext cx="221344" cy="45378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a:stCxn id="66" idx="0"/>
              <a:endCxn id="66" idx="2"/>
            </p:cNvCxnSpPr>
            <p:nvPr/>
          </p:nvCxnSpPr>
          <p:spPr>
            <a:xfrm flipH="1">
              <a:off x="7368003" y="2355032"/>
              <a:ext cx="267571" cy="42816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H="1">
              <a:off x="6447419" y="1854382"/>
              <a:ext cx="189149" cy="46811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H="1">
              <a:off x="6008609" y="1682602"/>
              <a:ext cx="130684" cy="48767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flipH="1">
              <a:off x="5552911" y="1568457"/>
              <a:ext cx="70272" cy="49996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H="1">
              <a:off x="5066249" y="1512615"/>
              <a:ext cx="35221" cy="5036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flipH="1">
              <a:off x="4572000" y="1494000"/>
              <a:ext cx="0" cy="50487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flipH="1">
              <a:off x="7754324" y="2614726"/>
              <a:ext cx="274976" cy="42342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1065432" y="2622212"/>
              <a:ext cx="296760" cy="40845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Freeform 82"/>
          <p:cNvSpPr/>
          <p:nvPr/>
        </p:nvSpPr>
        <p:spPr>
          <a:xfrm>
            <a:off x="1172462" y="1700808"/>
            <a:ext cx="6779189" cy="1193040"/>
          </a:xfrm>
          <a:custGeom>
            <a:avLst/>
            <a:gdLst>
              <a:gd name="connsiteX0" fmla="*/ 3418786 w 6779189"/>
              <a:gd name="connsiteY0" fmla="*/ 0 h 1193040"/>
              <a:gd name="connsiteX1" fmla="*/ 6503303 w 6779189"/>
              <a:gd name="connsiteY1" fmla="*/ 833081 h 1193040"/>
              <a:gd name="connsiteX2" fmla="*/ 6779189 w 6779189"/>
              <a:gd name="connsiteY2" fmla="*/ 1031010 h 1193040"/>
              <a:gd name="connsiteX3" fmla="*/ 6697618 w 6779189"/>
              <a:gd name="connsiteY3" fmla="*/ 1148267 h 1193040"/>
              <a:gd name="connsiteX4" fmla="*/ 6673041 w 6779189"/>
              <a:gd name="connsiteY4" fmla="*/ 1127230 h 1193040"/>
              <a:gd name="connsiteX5" fmla="*/ 3418786 w 6779189"/>
              <a:gd name="connsiteY5" fmla="*/ 144889 h 1193040"/>
              <a:gd name="connsiteX6" fmla="*/ 164531 w 6779189"/>
              <a:gd name="connsiteY6" fmla="*/ 1127230 h 1193040"/>
              <a:gd name="connsiteX7" fmla="*/ 87648 w 6779189"/>
              <a:gd name="connsiteY7" fmla="*/ 1193040 h 1193040"/>
              <a:gd name="connsiteX8" fmla="*/ 0 w 6779189"/>
              <a:gd name="connsiteY8" fmla="*/ 1081044 h 1193040"/>
              <a:gd name="connsiteX9" fmla="*/ 52728 w 6779189"/>
              <a:gd name="connsiteY9" fmla="*/ 1035067 h 1193040"/>
              <a:gd name="connsiteX10" fmla="*/ 3418786 w 6779189"/>
              <a:gd name="connsiteY10" fmla="*/ 0 h 1193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9189" h="1193040">
                <a:moveTo>
                  <a:pt x="3418786" y="0"/>
                </a:moveTo>
                <a:cubicBezTo>
                  <a:pt x="4623365" y="0"/>
                  <a:pt x="5713906" y="318361"/>
                  <a:pt x="6503303" y="833081"/>
                </a:cubicBezTo>
                <a:lnTo>
                  <a:pt x="6779189" y="1031010"/>
                </a:lnTo>
                <a:lnTo>
                  <a:pt x="6697618" y="1148267"/>
                </a:lnTo>
                <a:lnTo>
                  <a:pt x="6673041" y="1127230"/>
                </a:lnTo>
                <a:cubicBezTo>
                  <a:pt x="5899531" y="527290"/>
                  <a:pt x="4728926" y="144889"/>
                  <a:pt x="3418786" y="144889"/>
                </a:cubicBezTo>
                <a:cubicBezTo>
                  <a:pt x="2108647" y="144889"/>
                  <a:pt x="938042" y="527290"/>
                  <a:pt x="164531" y="1127230"/>
                </a:cubicBezTo>
                <a:lnTo>
                  <a:pt x="87648" y="1193040"/>
                </a:lnTo>
                <a:lnTo>
                  <a:pt x="0" y="1081044"/>
                </a:lnTo>
                <a:lnTo>
                  <a:pt x="52728" y="1035067"/>
                </a:lnTo>
                <a:cubicBezTo>
                  <a:pt x="852813" y="402926"/>
                  <a:pt x="2063635" y="0"/>
                  <a:pt x="3418786" y="0"/>
                </a:cubicBezTo>
                <a:close/>
              </a:path>
            </a:pathLst>
          </a:custGeom>
          <a:gradFill>
            <a:gsLst>
              <a:gs pos="35000">
                <a:srgbClr val="92D050"/>
              </a:gs>
              <a:gs pos="20000">
                <a:srgbClr val="FFFF00"/>
              </a:gs>
              <a:gs pos="65000">
                <a:srgbClr val="00B050"/>
              </a:gs>
              <a:gs pos="50000">
                <a:srgbClr val="FFC000"/>
              </a:gs>
              <a:gs pos="80000">
                <a:srgbClr val="7030A0"/>
              </a:gs>
              <a:gs pos="0">
                <a:srgbClr val="FF0000"/>
              </a:gs>
              <a:gs pos="100000">
                <a:srgbClr val="0070C0"/>
              </a:gs>
            </a:gsLst>
            <a:lin ang="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9" name="TextBox 98"/>
          <p:cNvSpPr txBox="1"/>
          <p:nvPr/>
        </p:nvSpPr>
        <p:spPr>
          <a:xfrm rot="19320000">
            <a:off x="961624" y="2243741"/>
            <a:ext cx="487384" cy="369332"/>
          </a:xfrm>
          <a:prstGeom prst="rect">
            <a:avLst/>
          </a:prstGeom>
          <a:noFill/>
        </p:spPr>
        <p:txBody>
          <a:bodyPr wrap="square" rtlCol="0">
            <a:spAutoFit/>
          </a:bodyPr>
          <a:lstStyle/>
          <a:p>
            <a:r>
              <a:rPr lang="en-US" dirty="0"/>
              <a:t>0</a:t>
            </a:r>
          </a:p>
        </p:txBody>
      </p:sp>
      <p:sp>
        <p:nvSpPr>
          <p:cNvPr id="100" name="TextBox 99"/>
          <p:cNvSpPr txBox="1"/>
          <p:nvPr/>
        </p:nvSpPr>
        <p:spPr>
          <a:xfrm rot="19740000">
            <a:off x="1391943" y="2015967"/>
            <a:ext cx="487384" cy="369332"/>
          </a:xfrm>
          <a:prstGeom prst="rect">
            <a:avLst/>
          </a:prstGeom>
          <a:noFill/>
        </p:spPr>
        <p:txBody>
          <a:bodyPr wrap="square" rtlCol="0">
            <a:spAutoFit/>
          </a:bodyPr>
          <a:lstStyle/>
          <a:p>
            <a:r>
              <a:rPr lang="en-US" dirty="0"/>
              <a:t>1</a:t>
            </a:r>
          </a:p>
        </p:txBody>
      </p:sp>
      <p:sp>
        <p:nvSpPr>
          <p:cNvPr id="101" name="TextBox 100"/>
          <p:cNvSpPr txBox="1"/>
          <p:nvPr/>
        </p:nvSpPr>
        <p:spPr>
          <a:xfrm rot="20220000">
            <a:off x="1908000" y="1764000"/>
            <a:ext cx="487384" cy="369332"/>
          </a:xfrm>
          <a:prstGeom prst="rect">
            <a:avLst/>
          </a:prstGeom>
          <a:noFill/>
        </p:spPr>
        <p:txBody>
          <a:bodyPr wrap="square" rtlCol="0">
            <a:spAutoFit/>
          </a:bodyPr>
          <a:lstStyle/>
          <a:p>
            <a:r>
              <a:rPr lang="en-US" dirty="0"/>
              <a:t>2</a:t>
            </a:r>
          </a:p>
        </p:txBody>
      </p:sp>
      <p:sp>
        <p:nvSpPr>
          <p:cNvPr id="102" name="TextBox 101"/>
          <p:cNvSpPr txBox="1"/>
          <p:nvPr/>
        </p:nvSpPr>
        <p:spPr>
          <a:xfrm rot="20460000">
            <a:off x="2426328" y="1554645"/>
            <a:ext cx="487384" cy="369332"/>
          </a:xfrm>
          <a:prstGeom prst="rect">
            <a:avLst/>
          </a:prstGeom>
          <a:noFill/>
        </p:spPr>
        <p:txBody>
          <a:bodyPr wrap="square" rtlCol="0">
            <a:spAutoFit/>
          </a:bodyPr>
          <a:lstStyle/>
          <a:p>
            <a:r>
              <a:rPr lang="en-US" dirty="0"/>
              <a:t>3</a:t>
            </a:r>
          </a:p>
        </p:txBody>
      </p:sp>
      <p:sp>
        <p:nvSpPr>
          <p:cNvPr id="103" name="TextBox 102"/>
          <p:cNvSpPr txBox="1"/>
          <p:nvPr/>
        </p:nvSpPr>
        <p:spPr>
          <a:xfrm rot="20700000">
            <a:off x="2916000" y="1386000"/>
            <a:ext cx="487384" cy="369332"/>
          </a:xfrm>
          <a:prstGeom prst="rect">
            <a:avLst/>
          </a:prstGeom>
          <a:noFill/>
        </p:spPr>
        <p:txBody>
          <a:bodyPr wrap="square" rtlCol="0">
            <a:spAutoFit/>
          </a:bodyPr>
          <a:lstStyle/>
          <a:p>
            <a:r>
              <a:rPr lang="en-US" dirty="0"/>
              <a:t>4</a:t>
            </a:r>
          </a:p>
        </p:txBody>
      </p:sp>
      <p:sp>
        <p:nvSpPr>
          <p:cNvPr id="104" name="TextBox 103"/>
          <p:cNvSpPr txBox="1"/>
          <p:nvPr/>
        </p:nvSpPr>
        <p:spPr>
          <a:xfrm rot="21180000">
            <a:off x="3456000" y="1296000"/>
            <a:ext cx="487384" cy="369332"/>
          </a:xfrm>
          <a:prstGeom prst="rect">
            <a:avLst/>
          </a:prstGeom>
          <a:noFill/>
        </p:spPr>
        <p:txBody>
          <a:bodyPr wrap="square" rtlCol="0">
            <a:spAutoFit/>
          </a:bodyPr>
          <a:lstStyle/>
          <a:p>
            <a:r>
              <a:rPr lang="en-US" dirty="0"/>
              <a:t>5</a:t>
            </a:r>
          </a:p>
        </p:txBody>
      </p:sp>
      <p:sp>
        <p:nvSpPr>
          <p:cNvPr id="105" name="TextBox 104"/>
          <p:cNvSpPr txBox="1"/>
          <p:nvPr/>
        </p:nvSpPr>
        <p:spPr>
          <a:xfrm rot="21300000">
            <a:off x="3982903" y="1268142"/>
            <a:ext cx="487384" cy="369332"/>
          </a:xfrm>
          <a:prstGeom prst="rect">
            <a:avLst/>
          </a:prstGeom>
          <a:noFill/>
        </p:spPr>
        <p:txBody>
          <a:bodyPr wrap="square" rtlCol="0">
            <a:spAutoFit/>
          </a:bodyPr>
          <a:lstStyle/>
          <a:p>
            <a:r>
              <a:rPr lang="en-US" dirty="0"/>
              <a:t>6</a:t>
            </a:r>
          </a:p>
        </p:txBody>
      </p:sp>
      <p:sp>
        <p:nvSpPr>
          <p:cNvPr id="106" name="TextBox 105"/>
          <p:cNvSpPr txBox="1"/>
          <p:nvPr/>
        </p:nvSpPr>
        <p:spPr>
          <a:xfrm rot="21600000">
            <a:off x="4175091" y="705469"/>
            <a:ext cx="793814" cy="923330"/>
          </a:xfrm>
          <a:prstGeom prst="rect">
            <a:avLst/>
          </a:prstGeom>
          <a:noFill/>
        </p:spPr>
        <p:txBody>
          <a:bodyPr wrap="square" rtlCol="0">
            <a:spAutoFit/>
          </a:bodyPr>
          <a:lstStyle/>
          <a:p>
            <a:pPr algn="ctr"/>
            <a:r>
              <a:rPr lang="en-US" sz="3600" b="1" dirty="0"/>
              <a:t>pH</a:t>
            </a:r>
          </a:p>
          <a:p>
            <a:pPr algn="ctr"/>
            <a:r>
              <a:rPr lang="en-US" dirty="0"/>
              <a:t>   7</a:t>
            </a:r>
          </a:p>
        </p:txBody>
      </p:sp>
      <p:grpSp>
        <p:nvGrpSpPr>
          <p:cNvPr id="114" name="Group 113"/>
          <p:cNvGrpSpPr/>
          <p:nvPr/>
        </p:nvGrpSpPr>
        <p:grpSpPr>
          <a:xfrm rot="240000" flipH="1">
            <a:off x="5057934" y="1402231"/>
            <a:ext cx="3459412" cy="1348641"/>
            <a:chOff x="1164592" y="1420542"/>
            <a:chExt cx="3458095" cy="1348641"/>
          </a:xfrm>
        </p:grpSpPr>
        <p:sp>
          <p:nvSpPr>
            <p:cNvPr id="107" name="TextBox 106"/>
            <p:cNvSpPr txBox="1"/>
            <p:nvPr/>
          </p:nvSpPr>
          <p:spPr>
            <a:xfrm rot="19500000">
              <a:off x="1164592" y="2399851"/>
              <a:ext cx="487384" cy="369332"/>
            </a:xfrm>
            <a:prstGeom prst="rect">
              <a:avLst/>
            </a:prstGeom>
            <a:noFill/>
          </p:spPr>
          <p:txBody>
            <a:bodyPr wrap="square" rtlCol="0">
              <a:spAutoFit/>
            </a:bodyPr>
            <a:lstStyle/>
            <a:p>
              <a:r>
                <a:rPr lang="en-US" dirty="0"/>
                <a:t>14</a:t>
              </a:r>
            </a:p>
          </p:txBody>
        </p:sp>
        <p:sp>
          <p:nvSpPr>
            <p:cNvPr id="108" name="TextBox 107"/>
            <p:cNvSpPr txBox="1"/>
            <p:nvPr/>
          </p:nvSpPr>
          <p:spPr>
            <a:xfrm rot="19740000">
              <a:off x="1579558" y="2140176"/>
              <a:ext cx="487384" cy="369332"/>
            </a:xfrm>
            <a:prstGeom prst="rect">
              <a:avLst/>
            </a:prstGeom>
            <a:noFill/>
          </p:spPr>
          <p:txBody>
            <a:bodyPr wrap="square" rtlCol="0">
              <a:spAutoFit/>
            </a:bodyPr>
            <a:lstStyle/>
            <a:p>
              <a:r>
                <a:rPr lang="en-US" dirty="0"/>
                <a:t>13</a:t>
              </a:r>
            </a:p>
          </p:txBody>
        </p:sp>
        <p:sp>
          <p:nvSpPr>
            <p:cNvPr id="109" name="TextBox 108"/>
            <p:cNvSpPr txBox="1"/>
            <p:nvPr/>
          </p:nvSpPr>
          <p:spPr>
            <a:xfrm rot="20220000">
              <a:off x="2084272" y="1886779"/>
              <a:ext cx="487384" cy="369332"/>
            </a:xfrm>
            <a:prstGeom prst="rect">
              <a:avLst/>
            </a:prstGeom>
            <a:noFill/>
          </p:spPr>
          <p:txBody>
            <a:bodyPr wrap="square" rtlCol="0">
              <a:spAutoFit/>
            </a:bodyPr>
            <a:lstStyle/>
            <a:p>
              <a:r>
                <a:rPr lang="en-US" dirty="0"/>
                <a:t>12</a:t>
              </a:r>
            </a:p>
          </p:txBody>
        </p:sp>
        <p:sp>
          <p:nvSpPr>
            <p:cNvPr id="110" name="TextBox 109"/>
            <p:cNvSpPr txBox="1"/>
            <p:nvPr/>
          </p:nvSpPr>
          <p:spPr>
            <a:xfrm rot="20460000">
              <a:off x="2583964" y="1705207"/>
              <a:ext cx="487384" cy="369332"/>
            </a:xfrm>
            <a:prstGeom prst="rect">
              <a:avLst/>
            </a:prstGeom>
            <a:noFill/>
          </p:spPr>
          <p:txBody>
            <a:bodyPr wrap="square" rtlCol="0">
              <a:spAutoFit/>
            </a:bodyPr>
            <a:lstStyle/>
            <a:p>
              <a:r>
                <a:rPr lang="en-US" dirty="0"/>
                <a:t>11</a:t>
              </a:r>
            </a:p>
          </p:txBody>
        </p:sp>
        <p:sp>
          <p:nvSpPr>
            <p:cNvPr id="111" name="TextBox 110"/>
            <p:cNvSpPr txBox="1"/>
            <p:nvPr/>
          </p:nvSpPr>
          <p:spPr>
            <a:xfrm rot="20700000">
              <a:off x="3100352" y="1542847"/>
              <a:ext cx="487384" cy="369332"/>
            </a:xfrm>
            <a:prstGeom prst="rect">
              <a:avLst/>
            </a:prstGeom>
            <a:noFill/>
          </p:spPr>
          <p:txBody>
            <a:bodyPr wrap="square" rtlCol="0">
              <a:spAutoFit/>
            </a:bodyPr>
            <a:lstStyle/>
            <a:p>
              <a:r>
                <a:rPr lang="en-US" dirty="0"/>
                <a:t>10</a:t>
              </a:r>
            </a:p>
          </p:txBody>
        </p:sp>
        <p:sp>
          <p:nvSpPr>
            <p:cNvPr id="112" name="TextBox 111"/>
            <p:cNvSpPr txBox="1"/>
            <p:nvPr/>
          </p:nvSpPr>
          <p:spPr>
            <a:xfrm rot="21180000">
              <a:off x="3608400" y="1448400"/>
              <a:ext cx="487384" cy="369332"/>
            </a:xfrm>
            <a:prstGeom prst="rect">
              <a:avLst/>
            </a:prstGeom>
            <a:noFill/>
          </p:spPr>
          <p:txBody>
            <a:bodyPr wrap="square" rtlCol="0">
              <a:spAutoFit/>
            </a:bodyPr>
            <a:lstStyle/>
            <a:p>
              <a:r>
                <a:rPr lang="en-US" dirty="0"/>
                <a:t>9</a:t>
              </a:r>
            </a:p>
          </p:txBody>
        </p:sp>
        <p:sp>
          <p:nvSpPr>
            <p:cNvPr id="113" name="TextBox 112"/>
            <p:cNvSpPr txBox="1"/>
            <p:nvPr/>
          </p:nvSpPr>
          <p:spPr>
            <a:xfrm rot="21300000">
              <a:off x="4135303" y="1420542"/>
              <a:ext cx="487384" cy="369332"/>
            </a:xfrm>
            <a:prstGeom prst="rect">
              <a:avLst/>
            </a:prstGeom>
            <a:noFill/>
          </p:spPr>
          <p:txBody>
            <a:bodyPr wrap="square" rtlCol="0">
              <a:spAutoFit/>
            </a:bodyPr>
            <a:lstStyle/>
            <a:p>
              <a:r>
                <a:rPr lang="en-US" dirty="0"/>
                <a:t>8</a:t>
              </a:r>
            </a:p>
          </p:txBody>
        </p:sp>
      </p:grpSp>
      <p:sp>
        <p:nvSpPr>
          <p:cNvPr id="145" name="Freeform 144"/>
          <p:cNvSpPr/>
          <p:nvPr/>
        </p:nvSpPr>
        <p:spPr>
          <a:xfrm flipH="1">
            <a:off x="2771800" y="5772173"/>
            <a:ext cx="3510135" cy="249115"/>
          </a:xfrm>
          <a:custGeom>
            <a:avLst/>
            <a:gdLst>
              <a:gd name="connsiteX0" fmla="*/ 338822 w 3510135"/>
              <a:gd name="connsiteY0" fmla="*/ 29847 h 249115"/>
              <a:gd name="connsiteX1" fmla="*/ 344958 w 3510135"/>
              <a:gd name="connsiteY1" fmla="*/ 34309 h 249115"/>
              <a:gd name="connsiteX2" fmla="*/ 366124 w 3510135"/>
              <a:gd name="connsiteY2" fmla="*/ 58716 h 249115"/>
              <a:gd name="connsiteX3" fmla="*/ 3235341 w 3510135"/>
              <a:gd name="connsiteY3" fmla="*/ 29847 h 249115"/>
              <a:gd name="connsiteX4" fmla="*/ 3213199 w 3510135"/>
              <a:gd name="connsiteY4" fmla="*/ 58716 h 249115"/>
              <a:gd name="connsiteX5" fmla="*/ 3230365 w 3510135"/>
              <a:gd name="connsiteY5" fmla="*/ 34309 h 249115"/>
              <a:gd name="connsiteX6" fmla="*/ 3250621 w 3510135"/>
              <a:gd name="connsiteY6" fmla="*/ 257 h 249115"/>
              <a:gd name="connsiteX7" fmla="*/ 3243438 w 3510135"/>
              <a:gd name="connsiteY7" fmla="*/ 587 h 249115"/>
              <a:gd name="connsiteX8" fmla="*/ 3225290 w 3510135"/>
              <a:gd name="connsiteY8" fmla="*/ 11158 h 249115"/>
              <a:gd name="connsiteX9" fmla="*/ 3201091 w 3510135"/>
              <a:gd name="connsiteY9" fmla="*/ 27015 h 249115"/>
              <a:gd name="connsiteX10" fmla="*/ 3176893 w 3510135"/>
              <a:gd name="connsiteY10" fmla="*/ 37586 h 249115"/>
              <a:gd name="connsiteX11" fmla="*/ 3110349 w 3510135"/>
              <a:gd name="connsiteY11" fmla="*/ 42872 h 249115"/>
              <a:gd name="connsiteX12" fmla="*/ 2916765 w 3510135"/>
              <a:gd name="connsiteY12" fmla="*/ 42872 h 249115"/>
              <a:gd name="connsiteX13" fmla="*/ 2438854 w 3510135"/>
              <a:gd name="connsiteY13" fmla="*/ 27015 h 249115"/>
              <a:gd name="connsiteX14" fmla="*/ 1938201 w 3510135"/>
              <a:gd name="connsiteY14" fmla="*/ 30956 h 249115"/>
              <a:gd name="connsiteX15" fmla="*/ 1320895 w 3510135"/>
              <a:gd name="connsiteY15" fmla="*/ 27015 h 249115"/>
              <a:gd name="connsiteX16" fmla="*/ 731628 w 3510135"/>
              <a:gd name="connsiteY16" fmla="*/ 42872 h 249115"/>
              <a:gd name="connsiteX17" fmla="*/ 492939 w 3510135"/>
              <a:gd name="connsiteY17" fmla="*/ 42872 h 249115"/>
              <a:gd name="connsiteX18" fmla="*/ 410889 w 3510135"/>
              <a:gd name="connsiteY18" fmla="*/ 37586 h 249115"/>
              <a:gd name="connsiteX19" fmla="*/ 381053 w 3510135"/>
              <a:gd name="connsiteY19" fmla="*/ 27015 h 249115"/>
              <a:gd name="connsiteX20" fmla="*/ 351216 w 3510135"/>
              <a:gd name="connsiteY20" fmla="*/ 11158 h 249115"/>
              <a:gd name="connsiteX21" fmla="*/ 328839 w 3510135"/>
              <a:gd name="connsiteY21" fmla="*/ 587 h 249115"/>
              <a:gd name="connsiteX22" fmla="*/ 319983 w 3510135"/>
              <a:gd name="connsiteY22" fmla="*/ 257 h 249115"/>
              <a:gd name="connsiteX23" fmla="*/ 318491 w 3510135"/>
              <a:gd name="connsiteY23" fmla="*/ 1640 h 249115"/>
              <a:gd name="connsiteX24" fmla="*/ 326333 w 3510135"/>
              <a:gd name="connsiteY24" fmla="*/ 16278 h 249115"/>
              <a:gd name="connsiteX25" fmla="*/ 329084 w 3510135"/>
              <a:gd name="connsiteY25" fmla="*/ 22158 h 249115"/>
              <a:gd name="connsiteX26" fmla="*/ 318408 w 3510135"/>
              <a:gd name="connsiteY26" fmla="*/ 14998 h 249115"/>
              <a:gd name="connsiteX27" fmla="*/ 306462 w 3510135"/>
              <a:gd name="connsiteY27" fmla="*/ 11157 h 249115"/>
              <a:gd name="connsiteX28" fmla="*/ 306462 w 3510135"/>
              <a:gd name="connsiteY28" fmla="*/ 69298 h 249115"/>
              <a:gd name="connsiteX29" fmla="*/ 291544 w 3510135"/>
              <a:gd name="connsiteY29" fmla="*/ 90440 h 249115"/>
              <a:gd name="connsiteX30" fmla="*/ 97609 w 3510135"/>
              <a:gd name="connsiteY30" fmla="*/ 132725 h 249115"/>
              <a:gd name="connsiteX31" fmla="*/ 8099 w 3510135"/>
              <a:gd name="connsiteY31" fmla="*/ 132725 h 249115"/>
              <a:gd name="connsiteX32" fmla="*/ 0 w 3510135"/>
              <a:gd name="connsiteY32" fmla="*/ 131334 h 249115"/>
              <a:gd name="connsiteX33" fmla="*/ 0 w 3510135"/>
              <a:gd name="connsiteY33" fmla="*/ 249115 h 249115"/>
              <a:gd name="connsiteX34" fmla="*/ 641 w 3510135"/>
              <a:gd name="connsiteY34" fmla="*/ 249007 h 249115"/>
              <a:gd name="connsiteX35" fmla="*/ 142363 w 3510135"/>
              <a:gd name="connsiteY35" fmla="*/ 233150 h 249115"/>
              <a:gd name="connsiteX36" fmla="*/ 336298 w 3510135"/>
              <a:gd name="connsiteY36" fmla="*/ 196151 h 249115"/>
              <a:gd name="connsiteX37" fmla="*/ 359935 w 3510135"/>
              <a:gd name="connsiteY37" fmla="*/ 178247 h 249115"/>
              <a:gd name="connsiteX38" fmla="*/ 359935 w 3510135"/>
              <a:gd name="connsiteY38" fmla="*/ 131827 h 249115"/>
              <a:gd name="connsiteX39" fmla="*/ 369085 w 3510135"/>
              <a:gd name="connsiteY39" fmla="*/ 131827 h 249115"/>
              <a:gd name="connsiteX40" fmla="*/ 369806 w 3510135"/>
              <a:gd name="connsiteY40" fmla="*/ 127729 h 249115"/>
              <a:gd name="connsiteX41" fmla="*/ 371753 w 3510135"/>
              <a:gd name="connsiteY41" fmla="*/ 107307 h 249115"/>
              <a:gd name="connsiteX42" fmla="*/ 372195 w 3510135"/>
              <a:gd name="connsiteY42" fmla="*/ 102664 h 249115"/>
              <a:gd name="connsiteX43" fmla="*/ 372195 w 3510135"/>
              <a:gd name="connsiteY43" fmla="*/ 102665 h 249115"/>
              <a:gd name="connsiteX44" fmla="*/ 371753 w 3510135"/>
              <a:gd name="connsiteY44" fmla="*/ 107307 h 249115"/>
              <a:gd name="connsiteX45" fmla="*/ 369806 w 3510135"/>
              <a:gd name="connsiteY45" fmla="*/ 127730 h 249115"/>
              <a:gd name="connsiteX46" fmla="*/ 369085 w 3510135"/>
              <a:gd name="connsiteY46" fmla="*/ 131827 h 249115"/>
              <a:gd name="connsiteX47" fmla="*/ 3210798 w 3510135"/>
              <a:gd name="connsiteY47" fmla="*/ 131827 h 249115"/>
              <a:gd name="connsiteX48" fmla="*/ 3210213 w 3510135"/>
              <a:gd name="connsiteY48" fmla="*/ 127730 h 249115"/>
              <a:gd name="connsiteX49" fmla="*/ 3208633 w 3510135"/>
              <a:gd name="connsiteY49" fmla="*/ 107307 h 249115"/>
              <a:gd name="connsiteX50" fmla="*/ 3208275 w 3510135"/>
              <a:gd name="connsiteY50" fmla="*/ 102665 h 249115"/>
              <a:gd name="connsiteX51" fmla="*/ 3208275 w 3510135"/>
              <a:gd name="connsiteY51" fmla="*/ 102664 h 249115"/>
              <a:gd name="connsiteX52" fmla="*/ 3208633 w 3510135"/>
              <a:gd name="connsiteY52" fmla="*/ 107307 h 249115"/>
              <a:gd name="connsiteX53" fmla="*/ 3210213 w 3510135"/>
              <a:gd name="connsiteY53" fmla="*/ 127729 h 249115"/>
              <a:gd name="connsiteX54" fmla="*/ 3210798 w 3510135"/>
              <a:gd name="connsiteY54" fmla="*/ 131827 h 249115"/>
              <a:gd name="connsiteX55" fmla="*/ 3215087 w 3510135"/>
              <a:gd name="connsiteY55" fmla="*/ 131827 h 249115"/>
              <a:gd name="connsiteX56" fmla="*/ 3215087 w 3510135"/>
              <a:gd name="connsiteY56" fmla="*/ 171219 h 249115"/>
              <a:gd name="connsiteX57" fmla="*/ 3215460 w 3510135"/>
              <a:gd name="connsiteY57" fmla="*/ 175670 h 249115"/>
              <a:gd name="connsiteX58" fmla="*/ 3237389 w 3510135"/>
              <a:gd name="connsiteY58" fmla="*/ 196151 h 249115"/>
              <a:gd name="connsiteX59" fmla="*/ 3394675 w 3510135"/>
              <a:gd name="connsiteY59" fmla="*/ 233150 h 249115"/>
              <a:gd name="connsiteX60" fmla="*/ 3509616 w 3510135"/>
              <a:gd name="connsiteY60" fmla="*/ 249007 h 249115"/>
              <a:gd name="connsiteX61" fmla="*/ 3510135 w 3510135"/>
              <a:gd name="connsiteY61" fmla="*/ 249115 h 249115"/>
              <a:gd name="connsiteX62" fmla="*/ 3510135 w 3510135"/>
              <a:gd name="connsiteY62" fmla="*/ 131334 h 249115"/>
              <a:gd name="connsiteX63" fmla="*/ 3503567 w 3510135"/>
              <a:gd name="connsiteY63" fmla="*/ 132725 h 249115"/>
              <a:gd name="connsiteX64" fmla="*/ 3430972 w 3510135"/>
              <a:gd name="connsiteY64" fmla="*/ 132725 h 249115"/>
              <a:gd name="connsiteX65" fmla="*/ 3273685 w 3510135"/>
              <a:gd name="connsiteY65" fmla="*/ 90440 h 249115"/>
              <a:gd name="connsiteX66" fmla="*/ 3261586 w 3510135"/>
              <a:gd name="connsiteY66" fmla="*/ 69298 h 249115"/>
              <a:gd name="connsiteX67" fmla="*/ 3261586 w 3510135"/>
              <a:gd name="connsiteY67" fmla="*/ 11157 h 249115"/>
              <a:gd name="connsiteX68" fmla="*/ 3251898 w 3510135"/>
              <a:gd name="connsiteY68" fmla="*/ 14998 h 249115"/>
              <a:gd name="connsiteX69" fmla="*/ 3243240 w 3510135"/>
              <a:gd name="connsiteY69" fmla="*/ 22158 h 249115"/>
              <a:gd name="connsiteX70" fmla="*/ 3245470 w 3510135"/>
              <a:gd name="connsiteY70" fmla="*/ 16278 h 249115"/>
              <a:gd name="connsiteX71" fmla="*/ 3251830 w 3510135"/>
              <a:gd name="connsiteY71" fmla="*/ 1640 h 24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3510135" h="249115">
                <a:moveTo>
                  <a:pt x="338822" y="29847"/>
                </a:moveTo>
                <a:lnTo>
                  <a:pt x="344958" y="34309"/>
                </a:lnTo>
                <a:lnTo>
                  <a:pt x="366124" y="58716"/>
                </a:lnTo>
                <a:close/>
                <a:moveTo>
                  <a:pt x="3235341" y="29847"/>
                </a:moveTo>
                <a:lnTo>
                  <a:pt x="3213199" y="58716"/>
                </a:lnTo>
                <a:lnTo>
                  <a:pt x="3230365" y="34309"/>
                </a:lnTo>
                <a:close/>
                <a:moveTo>
                  <a:pt x="3250621" y="257"/>
                </a:moveTo>
                <a:cubicBezTo>
                  <a:pt x="3248479" y="-294"/>
                  <a:pt x="3245958" y="147"/>
                  <a:pt x="3243438" y="587"/>
                </a:cubicBezTo>
                <a:cubicBezTo>
                  <a:pt x="3238397" y="1468"/>
                  <a:pt x="3232348" y="6753"/>
                  <a:pt x="3225290" y="11158"/>
                </a:cubicBezTo>
                <a:cubicBezTo>
                  <a:pt x="3218233" y="15563"/>
                  <a:pt x="3209156" y="22610"/>
                  <a:pt x="3201091" y="27015"/>
                </a:cubicBezTo>
                <a:cubicBezTo>
                  <a:pt x="3193025" y="31420"/>
                  <a:pt x="3192017" y="34943"/>
                  <a:pt x="3176893" y="37586"/>
                </a:cubicBezTo>
                <a:cubicBezTo>
                  <a:pt x="3161769" y="40229"/>
                  <a:pt x="3153704" y="41991"/>
                  <a:pt x="3110349" y="42872"/>
                </a:cubicBezTo>
                <a:cubicBezTo>
                  <a:pt x="3066994" y="43753"/>
                  <a:pt x="3022631" y="45515"/>
                  <a:pt x="2916765" y="42872"/>
                </a:cubicBezTo>
                <a:cubicBezTo>
                  <a:pt x="2810899" y="40229"/>
                  <a:pt x="2630422" y="28777"/>
                  <a:pt x="2438854" y="27015"/>
                </a:cubicBezTo>
                <a:lnTo>
                  <a:pt x="1938201" y="30956"/>
                </a:lnTo>
                <a:lnTo>
                  <a:pt x="1320895" y="27015"/>
                </a:lnTo>
                <a:cubicBezTo>
                  <a:pt x="1084691" y="28777"/>
                  <a:pt x="862161" y="40229"/>
                  <a:pt x="731628" y="42872"/>
                </a:cubicBezTo>
                <a:cubicBezTo>
                  <a:pt x="601095" y="45515"/>
                  <a:pt x="546396" y="43753"/>
                  <a:pt x="492939" y="42872"/>
                </a:cubicBezTo>
                <a:cubicBezTo>
                  <a:pt x="439482" y="41991"/>
                  <a:pt x="429537" y="40229"/>
                  <a:pt x="410889" y="37586"/>
                </a:cubicBezTo>
                <a:cubicBezTo>
                  <a:pt x="392241" y="34943"/>
                  <a:pt x="390998" y="31420"/>
                  <a:pt x="381053" y="27015"/>
                </a:cubicBezTo>
                <a:cubicBezTo>
                  <a:pt x="371108" y="22610"/>
                  <a:pt x="359917" y="15563"/>
                  <a:pt x="351216" y="11158"/>
                </a:cubicBezTo>
                <a:cubicBezTo>
                  <a:pt x="342513" y="6753"/>
                  <a:pt x="335054" y="1468"/>
                  <a:pt x="328839" y="587"/>
                </a:cubicBezTo>
                <a:cubicBezTo>
                  <a:pt x="325732" y="147"/>
                  <a:pt x="322623" y="-294"/>
                  <a:pt x="319983" y="257"/>
                </a:cubicBezTo>
                <a:lnTo>
                  <a:pt x="318491" y="1640"/>
                </a:lnTo>
                <a:lnTo>
                  <a:pt x="326333" y="16278"/>
                </a:lnTo>
                <a:lnTo>
                  <a:pt x="329084" y="22158"/>
                </a:lnTo>
                <a:lnTo>
                  <a:pt x="318408" y="14998"/>
                </a:lnTo>
                <a:cubicBezTo>
                  <a:pt x="313222" y="12203"/>
                  <a:pt x="308948" y="10717"/>
                  <a:pt x="306462" y="11157"/>
                </a:cubicBezTo>
                <a:cubicBezTo>
                  <a:pt x="296517" y="12919"/>
                  <a:pt x="308948" y="56084"/>
                  <a:pt x="306462" y="69298"/>
                </a:cubicBezTo>
                <a:cubicBezTo>
                  <a:pt x="303975" y="82512"/>
                  <a:pt x="326353" y="79869"/>
                  <a:pt x="291544" y="90440"/>
                </a:cubicBezTo>
                <a:cubicBezTo>
                  <a:pt x="256735" y="101011"/>
                  <a:pt x="144849" y="125678"/>
                  <a:pt x="97609" y="132725"/>
                </a:cubicBezTo>
                <a:cubicBezTo>
                  <a:pt x="50368" y="139772"/>
                  <a:pt x="36692" y="134487"/>
                  <a:pt x="8099" y="132725"/>
                </a:cubicBezTo>
                <a:lnTo>
                  <a:pt x="0" y="131334"/>
                </a:lnTo>
                <a:lnTo>
                  <a:pt x="0" y="249115"/>
                </a:lnTo>
                <a:lnTo>
                  <a:pt x="641" y="249007"/>
                </a:lnTo>
                <a:cubicBezTo>
                  <a:pt x="34207" y="246364"/>
                  <a:pt x="86420" y="241959"/>
                  <a:pt x="142363" y="233150"/>
                </a:cubicBezTo>
                <a:cubicBezTo>
                  <a:pt x="198305" y="224341"/>
                  <a:pt x="299004" y="210246"/>
                  <a:pt x="336298" y="196151"/>
                </a:cubicBezTo>
                <a:lnTo>
                  <a:pt x="359935" y="178247"/>
                </a:lnTo>
                <a:lnTo>
                  <a:pt x="359935" y="131827"/>
                </a:lnTo>
                <a:lnTo>
                  <a:pt x="369085" y="131827"/>
                </a:lnTo>
                <a:lnTo>
                  <a:pt x="369806" y="127729"/>
                </a:lnTo>
                <a:lnTo>
                  <a:pt x="371753" y="107307"/>
                </a:lnTo>
                <a:lnTo>
                  <a:pt x="372195" y="102664"/>
                </a:lnTo>
                <a:lnTo>
                  <a:pt x="372195" y="102665"/>
                </a:lnTo>
                <a:lnTo>
                  <a:pt x="371753" y="107307"/>
                </a:lnTo>
                <a:lnTo>
                  <a:pt x="369806" y="127730"/>
                </a:lnTo>
                <a:lnTo>
                  <a:pt x="369085" y="131827"/>
                </a:lnTo>
                <a:lnTo>
                  <a:pt x="3210798" y="131827"/>
                </a:lnTo>
                <a:lnTo>
                  <a:pt x="3210213" y="127730"/>
                </a:lnTo>
                <a:lnTo>
                  <a:pt x="3208633" y="107307"/>
                </a:lnTo>
                <a:lnTo>
                  <a:pt x="3208275" y="102665"/>
                </a:lnTo>
                <a:lnTo>
                  <a:pt x="3208275" y="102664"/>
                </a:lnTo>
                <a:lnTo>
                  <a:pt x="3208633" y="107307"/>
                </a:lnTo>
                <a:lnTo>
                  <a:pt x="3210213" y="127729"/>
                </a:lnTo>
                <a:lnTo>
                  <a:pt x="3210798" y="131827"/>
                </a:lnTo>
                <a:lnTo>
                  <a:pt x="3215087" y="131827"/>
                </a:lnTo>
                <a:lnTo>
                  <a:pt x="3215087" y="171219"/>
                </a:lnTo>
                <a:lnTo>
                  <a:pt x="3215460" y="175670"/>
                </a:lnTo>
                <a:cubicBezTo>
                  <a:pt x="3217224" y="182938"/>
                  <a:pt x="3222266" y="189104"/>
                  <a:pt x="3237389" y="196151"/>
                </a:cubicBezTo>
                <a:cubicBezTo>
                  <a:pt x="3267635" y="210246"/>
                  <a:pt x="3349305" y="224341"/>
                  <a:pt x="3394675" y="233150"/>
                </a:cubicBezTo>
                <a:cubicBezTo>
                  <a:pt x="3440046" y="241959"/>
                  <a:pt x="3482393" y="246364"/>
                  <a:pt x="3509616" y="249007"/>
                </a:cubicBezTo>
                <a:lnTo>
                  <a:pt x="3510135" y="249115"/>
                </a:lnTo>
                <a:lnTo>
                  <a:pt x="3510135" y="131334"/>
                </a:lnTo>
                <a:lnTo>
                  <a:pt x="3503567" y="132725"/>
                </a:lnTo>
                <a:cubicBezTo>
                  <a:pt x="3480377" y="134487"/>
                  <a:pt x="3469285" y="139772"/>
                  <a:pt x="3430972" y="132725"/>
                </a:cubicBezTo>
                <a:cubicBezTo>
                  <a:pt x="3392659" y="125678"/>
                  <a:pt x="3301917" y="101011"/>
                  <a:pt x="3273685" y="90440"/>
                </a:cubicBezTo>
                <a:cubicBezTo>
                  <a:pt x="3245454" y="79869"/>
                  <a:pt x="3263603" y="82512"/>
                  <a:pt x="3261586" y="69298"/>
                </a:cubicBezTo>
                <a:cubicBezTo>
                  <a:pt x="3259570" y="56084"/>
                  <a:pt x="3269652" y="12919"/>
                  <a:pt x="3261586" y="11157"/>
                </a:cubicBezTo>
                <a:cubicBezTo>
                  <a:pt x="3259570" y="10717"/>
                  <a:pt x="3256104" y="12203"/>
                  <a:pt x="3251898" y="14998"/>
                </a:cubicBezTo>
                <a:lnTo>
                  <a:pt x="3243240" y="22158"/>
                </a:lnTo>
                <a:lnTo>
                  <a:pt x="3245470" y="16278"/>
                </a:lnTo>
                <a:lnTo>
                  <a:pt x="3251830" y="1640"/>
                </a:lnTo>
                <a:close/>
              </a:path>
            </a:pathLst>
          </a:cu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Can 145"/>
          <p:cNvSpPr/>
          <p:nvPr/>
        </p:nvSpPr>
        <p:spPr>
          <a:xfrm>
            <a:off x="4471356" y="2614726"/>
            <a:ext cx="216025" cy="3406562"/>
          </a:xfrm>
          <a:prstGeom prst="can">
            <a:avLst>
              <a:gd name="adj" fmla="val 60645"/>
            </a:avLst>
          </a:prstGeom>
          <a:gradFill>
            <a:gsLst>
              <a:gs pos="20000">
                <a:schemeClr val="bg1">
                  <a:lumMod val="85000"/>
                </a:schemeClr>
              </a:gs>
              <a:gs pos="40000">
                <a:schemeClr val="bg1">
                  <a:lumMod val="50000"/>
                </a:schemeClr>
              </a:gs>
              <a:gs pos="80000">
                <a:schemeClr val="bg1">
                  <a:lumMod val="85000"/>
                </a:schemeClr>
              </a:gs>
              <a:gs pos="9000">
                <a:schemeClr val="bg1">
                  <a:lumMod val="50000"/>
                </a:schemeClr>
              </a:gs>
              <a:gs pos="100000">
                <a:schemeClr val="bg1">
                  <a:lumMod val="50000"/>
                </a:schemeClr>
              </a:gs>
            </a:gsLst>
            <a:lin ang="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7" name="Freeform 146"/>
          <p:cNvSpPr/>
          <p:nvPr/>
        </p:nvSpPr>
        <p:spPr>
          <a:xfrm>
            <a:off x="4240593" y="2119104"/>
            <a:ext cx="662811" cy="805840"/>
          </a:xfrm>
          <a:custGeom>
            <a:avLst/>
            <a:gdLst>
              <a:gd name="connsiteX0" fmla="*/ 330546 w 662811"/>
              <a:gd name="connsiteY0" fmla="*/ 37294 h 805840"/>
              <a:gd name="connsiteX1" fmla="*/ 646906 w 662811"/>
              <a:gd name="connsiteY1" fmla="*/ 775596 h 805840"/>
              <a:gd name="connsiteX2" fmla="*/ 662811 w 662811"/>
              <a:gd name="connsiteY2" fmla="*/ 789569 h 805840"/>
              <a:gd name="connsiteX3" fmla="*/ 658716 w 662811"/>
              <a:gd name="connsiteY3" fmla="*/ 791693 h 805840"/>
              <a:gd name="connsiteX4" fmla="*/ 567632 w 662811"/>
              <a:gd name="connsiteY4" fmla="*/ 805840 h 805840"/>
              <a:gd name="connsiteX5" fmla="*/ 338386 w 662811"/>
              <a:gd name="connsiteY5" fmla="*/ 662100 h 805840"/>
              <a:gd name="connsiteX6" fmla="*/ 336548 w 662811"/>
              <a:gd name="connsiteY6" fmla="*/ 648072 h 805840"/>
              <a:gd name="connsiteX7" fmla="*/ 329173 w 662811"/>
              <a:gd name="connsiteY7" fmla="*/ 648072 h 805840"/>
              <a:gd name="connsiteX8" fmla="*/ 327335 w 662811"/>
              <a:gd name="connsiteY8" fmla="*/ 662100 h 805840"/>
              <a:gd name="connsiteX9" fmla="*/ 98089 w 662811"/>
              <a:gd name="connsiteY9" fmla="*/ 805840 h 805840"/>
              <a:gd name="connsiteX10" fmla="*/ 7006 w 662811"/>
              <a:gd name="connsiteY10" fmla="*/ 791693 h 805840"/>
              <a:gd name="connsiteX11" fmla="*/ 0 w 662811"/>
              <a:gd name="connsiteY11" fmla="*/ 788059 h 805840"/>
              <a:gd name="connsiteX12" fmla="*/ 14186 w 662811"/>
              <a:gd name="connsiteY12" fmla="*/ 775596 h 805840"/>
              <a:gd name="connsiteX13" fmla="*/ 330546 w 662811"/>
              <a:gd name="connsiteY13" fmla="*/ 37294 h 805840"/>
              <a:gd name="connsiteX14" fmla="*/ 330546 w 662811"/>
              <a:gd name="connsiteY14" fmla="*/ 0 h 805840"/>
              <a:gd name="connsiteX15" fmla="*/ 332361 w 662811"/>
              <a:gd name="connsiteY15" fmla="*/ 2547 h 805840"/>
              <a:gd name="connsiteX16" fmla="*/ 330546 w 662811"/>
              <a:gd name="connsiteY16" fmla="*/ 37294 h 805840"/>
              <a:gd name="connsiteX17" fmla="*/ 328731 w 662811"/>
              <a:gd name="connsiteY17" fmla="*/ 2547 h 805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62811" h="805840">
                <a:moveTo>
                  <a:pt x="330546" y="37294"/>
                </a:moveTo>
                <a:cubicBezTo>
                  <a:pt x="330546" y="325619"/>
                  <a:pt x="451443" y="586648"/>
                  <a:pt x="646906" y="775596"/>
                </a:cubicBezTo>
                <a:lnTo>
                  <a:pt x="662811" y="789569"/>
                </a:lnTo>
                <a:lnTo>
                  <a:pt x="658716" y="791693"/>
                </a:lnTo>
                <a:cubicBezTo>
                  <a:pt x="630720" y="800803"/>
                  <a:pt x="599941" y="805840"/>
                  <a:pt x="567632" y="805840"/>
                </a:cubicBezTo>
                <a:cubicBezTo>
                  <a:pt x="454552" y="805840"/>
                  <a:pt x="360206" y="744132"/>
                  <a:pt x="338386" y="662100"/>
                </a:cubicBezTo>
                <a:lnTo>
                  <a:pt x="336548" y="648072"/>
                </a:lnTo>
                <a:lnTo>
                  <a:pt x="329173" y="648072"/>
                </a:lnTo>
                <a:lnTo>
                  <a:pt x="327335" y="662100"/>
                </a:lnTo>
                <a:cubicBezTo>
                  <a:pt x="305515" y="744132"/>
                  <a:pt x="211169" y="805840"/>
                  <a:pt x="98089" y="805840"/>
                </a:cubicBezTo>
                <a:cubicBezTo>
                  <a:pt x="65780" y="805840"/>
                  <a:pt x="35001" y="800803"/>
                  <a:pt x="7006" y="791693"/>
                </a:cubicBezTo>
                <a:lnTo>
                  <a:pt x="0" y="788059"/>
                </a:lnTo>
                <a:lnTo>
                  <a:pt x="14186" y="775596"/>
                </a:lnTo>
                <a:cubicBezTo>
                  <a:pt x="209650" y="586648"/>
                  <a:pt x="330546" y="325619"/>
                  <a:pt x="330546" y="37294"/>
                </a:cubicBezTo>
                <a:close/>
                <a:moveTo>
                  <a:pt x="330546" y="0"/>
                </a:moveTo>
                <a:lnTo>
                  <a:pt x="332361" y="2547"/>
                </a:lnTo>
                <a:lnTo>
                  <a:pt x="330546" y="37294"/>
                </a:lnTo>
                <a:lnTo>
                  <a:pt x="328731" y="2547"/>
                </a:lnTo>
                <a:close/>
              </a:path>
            </a:pathLst>
          </a:custGeom>
          <a:gradFill>
            <a:gsLst>
              <a:gs pos="20000">
                <a:schemeClr val="bg1">
                  <a:lumMod val="85000"/>
                </a:schemeClr>
              </a:gs>
              <a:gs pos="40000">
                <a:schemeClr val="bg1">
                  <a:lumMod val="50000"/>
                </a:schemeClr>
              </a:gs>
              <a:gs pos="80000">
                <a:schemeClr val="bg1">
                  <a:lumMod val="85000"/>
                </a:schemeClr>
              </a:gs>
              <a:gs pos="9000">
                <a:schemeClr val="bg1">
                  <a:lumMod val="50000"/>
                </a:schemeClr>
              </a:gs>
              <a:gs pos="100000">
                <a:schemeClr val="bg1">
                  <a:lumMod val="50000"/>
                </a:schemeClr>
              </a:gs>
            </a:gsLst>
            <a:lin ang="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9" name="TextBox 148"/>
          <p:cNvSpPr txBox="1"/>
          <p:nvPr/>
        </p:nvSpPr>
        <p:spPr>
          <a:xfrm rot="20016415">
            <a:off x="6918050" y="5004265"/>
            <a:ext cx="864096" cy="338554"/>
          </a:xfrm>
          <a:prstGeom prst="rect">
            <a:avLst/>
          </a:prstGeom>
          <a:noFill/>
        </p:spPr>
        <p:txBody>
          <a:bodyPr wrap="square" rtlCol="0">
            <a:spAutoFit/>
          </a:bodyPr>
          <a:lstStyle/>
          <a:p>
            <a:r>
              <a:rPr lang="en-US" sz="1600" dirty="0">
                <a:latin typeface="Comic Sans MS" charset="0"/>
                <a:ea typeface="Comic Sans MS" charset="0"/>
                <a:cs typeface="Comic Sans MS" charset="0"/>
              </a:rPr>
              <a:t>BASE</a:t>
            </a:r>
          </a:p>
        </p:txBody>
      </p:sp>
      <p:sp>
        <p:nvSpPr>
          <p:cNvPr id="263" name="Freeform 262"/>
          <p:cNvSpPr/>
          <p:nvPr/>
        </p:nvSpPr>
        <p:spPr>
          <a:xfrm>
            <a:off x="7540864" y="4785490"/>
            <a:ext cx="710461" cy="683449"/>
          </a:xfrm>
          <a:custGeom>
            <a:avLst/>
            <a:gdLst>
              <a:gd name="connsiteX0" fmla="*/ 583118 w 687550"/>
              <a:gd name="connsiteY0" fmla="*/ 62017 h 617083"/>
              <a:gd name="connsiteX1" fmla="*/ 656761 w 687550"/>
              <a:gd name="connsiteY1" fmla="*/ 246125 h 617083"/>
              <a:gd name="connsiteX2" fmla="*/ 681308 w 687550"/>
              <a:gd name="connsiteY2" fmla="*/ 540696 h 617083"/>
              <a:gd name="connsiteX3" fmla="*/ 546296 w 687550"/>
              <a:gd name="connsiteY3" fmla="*/ 608202 h 617083"/>
              <a:gd name="connsiteX4" fmla="*/ 362189 w 687550"/>
              <a:gd name="connsiteY4" fmla="*/ 614339 h 617083"/>
              <a:gd name="connsiteX5" fmla="*/ 288546 w 687550"/>
              <a:gd name="connsiteY5" fmla="*/ 589792 h 617083"/>
              <a:gd name="connsiteX6" fmla="*/ 239451 w 687550"/>
              <a:gd name="connsiteY6" fmla="*/ 540696 h 617083"/>
              <a:gd name="connsiteX7" fmla="*/ 221040 w 687550"/>
              <a:gd name="connsiteY7" fmla="*/ 467053 h 617083"/>
              <a:gd name="connsiteX8" fmla="*/ 135123 w 687550"/>
              <a:gd name="connsiteY8" fmla="*/ 399547 h 617083"/>
              <a:gd name="connsiteX9" fmla="*/ 55343 w 687550"/>
              <a:gd name="connsiteY9" fmla="*/ 338178 h 617083"/>
              <a:gd name="connsiteX10" fmla="*/ 111 w 687550"/>
              <a:gd name="connsiteY10" fmla="*/ 233851 h 617083"/>
              <a:gd name="connsiteX11" fmla="*/ 43069 w 687550"/>
              <a:gd name="connsiteY11" fmla="*/ 184755 h 617083"/>
              <a:gd name="connsiteX12" fmla="*/ 110575 w 687550"/>
              <a:gd name="connsiteY12" fmla="*/ 117249 h 617083"/>
              <a:gd name="connsiteX13" fmla="*/ 159671 w 687550"/>
              <a:gd name="connsiteY13" fmla="*/ 111112 h 617083"/>
              <a:gd name="connsiteX14" fmla="*/ 227177 w 687550"/>
              <a:gd name="connsiteY14" fmla="*/ 62017 h 617083"/>
              <a:gd name="connsiteX15" fmla="*/ 349915 w 687550"/>
              <a:gd name="connsiteY15" fmla="*/ 648 h 617083"/>
              <a:gd name="connsiteX16" fmla="*/ 583118 w 687550"/>
              <a:gd name="connsiteY16" fmla="*/ 62017 h 617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7550" h="617083">
                <a:moveTo>
                  <a:pt x="583118" y="62017"/>
                </a:moveTo>
                <a:cubicBezTo>
                  <a:pt x="634259" y="102930"/>
                  <a:pt x="640396" y="166345"/>
                  <a:pt x="656761" y="246125"/>
                </a:cubicBezTo>
                <a:cubicBezTo>
                  <a:pt x="673126" y="325905"/>
                  <a:pt x="699719" y="480350"/>
                  <a:pt x="681308" y="540696"/>
                </a:cubicBezTo>
                <a:cubicBezTo>
                  <a:pt x="662897" y="601042"/>
                  <a:pt x="599482" y="595928"/>
                  <a:pt x="546296" y="608202"/>
                </a:cubicBezTo>
                <a:cubicBezTo>
                  <a:pt x="493110" y="620476"/>
                  <a:pt x="405147" y="617407"/>
                  <a:pt x="362189" y="614339"/>
                </a:cubicBezTo>
                <a:cubicBezTo>
                  <a:pt x="319231" y="611271"/>
                  <a:pt x="309002" y="602066"/>
                  <a:pt x="288546" y="589792"/>
                </a:cubicBezTo>
                <a:cubicBezTo>
                  <a:pt x="268090" y="577518"/>
                  <a:pt x="250702" y="561152"/>
                  <a:pt x="239451" y="540696"/>
                </a:cubicBezTo>
                <a:cubicBezTo>
                  <a:pt x="228200" y="520240"/>
                  <a:pt x="238428" y="490578"/>
                  <a:pt x="221040" y="467053"/>
                </a:cubicBezTo>
                <a:cubicBezTo>
                  <a:pt x="203652" y="443528"/>
                  <a:pt x="135123" y="399547"/>
                  <a:pt x="135123" y="399547"/>
                </a:cubicBezTo>
                <a:cubicBezTo>
                  <a:pt x="107507" y="378068"/>
                  <a:pt x="77845" y="365794"/>
                  <a:pt x="55343" y="338178"/>
                </a:cubicBezTo>
                <a:cubicBezTo>
                  <a:pt x="32841" y="310562"/>
                  <a:pt x="2157" y="259421"/>
                  <a:pt x="111" y="233851"/>
                </a:cubicBezTo>
                <a:cubicBezTo>
                  <a:pt x="-1935" y="208281"/>
                  <a:pt x="24658" y="204189"/>
                  <a:pt x="43069" y="184755"/>
                </a:cubicBezTo>
                <a:cubicBezTo>
                  <a:pt x="61480" y="165321"/>
                  <a:pt x="91141" y="129523"/>
                  <a:pt x="110575" y="117249"/>
                </a:cubicBezTo>
                <a:cubicBezTo>
                  <a:pt x="130009" y="104975"/>
                  <a:pt x="140237" y="120317"/>
                  <a:pt x="159671" y="111112"/>
                </a:cubicBezTo>
                <a:cubicBezTo>
                  <a:pt x="179105" y="101907"/>
                  <a:pt x="195470" y="80428"/>
                  <a:pt x="227177" y="62017"/>
                </a:cubicBezTo>
                <a:cubicBezTo>
                  <a:pt x="258884" y="43606"/>
                  <a:pt x="292637" y="5762"/>
                  <a:pt x="349915" y="648"/>
                </a:cubicBezTo>
                <a:cubicBezTo>
                  <a:pt x="407193" y="-4466"/>
                  <a:pt x="531977" y="21104"/>
                  <a:pt x="583118" y="62017"/>
                </a:cubicBezTo>
                <a:close/>
              </a:path>
            </a:pathLst>
          </a:cu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4" name="Freeform 263"/>
          <p:cNvSpPr/>
          <p:nvPr/>
        </p:nvSpPr>
        <p:spPr>
          <a:xfrm>
            <a:off x="7813634" y="4564089"/>
            <a:ext cx="332933" cy="525055"/>
          </a:xfrm>
          <a:custGeom>
            <a:avLst/>
            <a:gdLst>
              <a:gd name="connsiteX0" fmla="*/ 220954 w 322197"/>
              <a:gd name="connsiteY0" fmla="*/ 29 h 508123"/>
              <a:gd name="connsiteX1" fmla="*/ 300734 w 322197"/>
              <a:gd name="connsiteY1" fmla="*/ 165725 h 508123"/>
              <a:gd name="connsiteX2" fmla="*/ 306871 w 322197"/>
              <a:gd name="connsiteY2" fmla="*/ 386654 h 508123"/>
              <a:gd name="connsiteX3" fmla="*/ 116627 w 322197"/>
              <a:gd name="connsiteY3" fmla="*/ 497119 h 508123"/>
              <a:gd name="connsiteX4" fmla="*/ 36847 w 322197"/>
              <a:gd name="connsiteY4" fmla="*/ 490982 h 508123"/>
              <a:gd name="connsiteX5" fmla="*/ 25 w 322197"/>
              <a:gd name="connsiteY5" fmla="*/ 380517 h 508123"/>
              <a:gd name="connsiteX6" fmla="*/ 30710 w 322197"/>
              <a:gd name="connsiteY6" fmla="*/ 331422 h 508123"/>
              <a:gd name="connsiteX7" fmla="*/ 12299 w 322197"/>
              <a:gd name="connsiteY7" fmla="*/ 177999 h 508123"/>
              <a:gd name="connsiteX8" fmla="*/ 220954 w 322197"/>
              <a:gd name="connsiteY8" fmla="*/ 29 h 508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197" h="508123">
                <a:moveTo>
                  <a:pt x="220954" y="29"/>
                </a:moveTo>
                <a:cubicBezTo>
                  <a:pt x="269026" y="-2017"/>
                  <a:pt x="286415" y="101288"/>
                  <a:pt x="300734" y="165725"/>
                </a:cubicBezTo>
                <a:cubicBezTo>
                  <a:pt x="315054" y="230163"/>
                  <a:pt x="337556" y="331422"/>
                  <a:pt x="306871" y="386654"/>
                </a:cubicBezTo>
                <a:cubicBezTo>
                  <a:pt x="276186" y="441886"/>
                  <a:pt x="161631" y="479731"/>
                  <a:pt x="116627" y="497119"/>
                </a:cubicBezTo>
                <a:cubicBezTo>
                  <a:pt x="71623" y="514507"/>
                  <a:pt x="56281" y="510416"/>
                  <a:pt x="36847" y="490982"/>
                </a:cubicBezTo>
                <a:cubicBezTo>
                  <a:pt x="17413" y="471548"/>
                  <a:pt x="1048" y="407110"/>
                  <a:pt x="25" y="380517"/>
                </a:cubicBezTo>
                <a:cubicBezTo>
                  <a:pt x="-998" y="353924"/>
                  <a:pt x="28664" y="365175"/>
                  <a:pt x="30710" y="331422"/>
                </a:cubicBezTo>
                <a:cubicBezTo>
                  <a:pt x="32756" y="297669"/>
                  <a:pt x="-18385" y="236300"/>
                  <a:pt x="12299" y="177999"/>
                </a:cubicBezTo>
                <a:cubicBezTo>
                  <a:pt x="42983" y="119698"/>
                  <a:pt x="172882" y="2075"/>
                  <a:pt x="220954" y="29"/>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5" name="Group 264"/>
          <p:cNvGrpSpPr/>
          <p:nvPr/>
        </p:nvGrpSpPr>
        <p:grpSpPr>
          <a:xfrm>
            <a:off x="7568044" y="3730207"/>
            <a:ext cx="803822" cy="1095735"/>
            <a:chOff x="7415035" y="3648379"/>
            <a:chExt cx="777901" cy="1060400"/>
          </a:xfrm>
        </p:grpSpPr>
        <p:grpSp>
          <p:nvGrpSpPr>
            <p:cNvPr id="266" name="Group 265"/>
            <p:cNvGrpSpPr/>
            <p:nvPr/>
          </p:nvGrpSpPr>
          <p:grpSpPr>
            <a:xfrm>
              <a:off x="7415035" y="3648379"/>
              <a:ext cx="746604" cy="1060400"/>
              <a:chOff x="7415035" y="3648379"/>
              <a:chExt cx="746604" cy="1060400"/>
            </a:xfrm>
          </p:grpSpPr>
          <p:sp>
            <p:nvSpPr>
              <p:cNvPr id="270" name="Freeform 269"/>
              <p:cNvSpPr/>
              <p:nvPr/>
            </p:nvSpPr>
            <p:spPr>
              <a:xfrm>
                <a:off x="7463065" y="3648379"/>
                <a:ext cx="698574" cy="1060400"/>
              </a:xfrm>
              <a:custGeom>
                <a:avLst/>
                <a:gdLst>
                  <a:gd name="connsiteX0" fmla="*/ 183528 w 698574"/>
                  <a:gd name="connsiteY0" fmla="*/ 1046359 h 1060400"/>
                  <a:gd name="connsiteX1" fmla="*/ 73064 w 698574"/>
                  <a:gd name="connsiteY1" fmla="*/ 1015675 h 1060400"/>
                  <a:gd name="connsiteX2" fmla="*/ 5558 w 698574"/>
                  <a:gd name="connsiteY2" fmla="*/ 886800 h 1060400"/>
                  <a:gd name="connsiteX3" fmla="*/ 17832 w 698574"/>
                  <a:gd name="connsiteY3" fmla="*/ 622912 h 1060400"/>
                  <a:gd name="connsiteX4" fmla="*/ 128296 w 698574"/>
                  <a:gd name="connsiteY4" fmla="*/ 242424 h 1060400"/>
                  <a:gd name="connsiteX5" fmla="*/ 214213 w 698574"/>
                  <a:gd name="connsiteY5" fmla="*/ 89001 h 1060400"/>
                  <a:gd name="connsiteX6" fmla="*/ 336951 w 698574"/>
                  <a:gd name="connsiteY6" fmla="*/ 9221 h 1060400"/>
                  <a:gd name="connsiteX7" fmla="*/ 502648 w 698574"/>
                  <a:gd name="connsiteY7" fmla="*/ 9221 h 1060400"/>
                  <a:gd name="connsiteX8" fmla="*/ 613112 w 698574"/>
                  <a:gd name="connsiteY8" fmla="*/ 76727 h 1060400"/>
                  <a:gd name="connsiteX9" fmla="*/ 692892 w 698574"/>
                  <a:gd name="connsiteY9" fmla="*/ 168781 h 1060400"/>
                  <a:gd name="connsiteX10" fmla="*/ 686755 w 698574"/>
                  <a:gd name="connsiteY10" fmla="*/ 365162 h 1060400"/>
                  <a:gd name="connsiteX11" fmla="*/ 643797 w 698574"/>
                  <a:gd name="connsiteY11" fmla="*/ 549269 h 1060400"/>
                  <a:gd name="connsiteX12" fmla="*/ 478100 w 698574"/>
                  <a:gd name="connsiteY12" fmla="*/ 843841 h 1060400"/>
                  <a:gd name="connsiteX13" fmla="*/ 367636 w 698574"/>
                  <a:gd name="connsiteY13" fmla="*/ 1021812 h 1060400"/>
                  <a:gd name="connsiteX14" fmla="*/ 293993 w 698574"/>
                  <a:gd name="connsiteY14" fmla="*/ 1058633 h 1060400"/>
                  <a:gd name="connsiteX15" fmla="*/ 183528 w 698574"/>
                  <a:gd name="connsiteY15" fmla="*/ 1046359 h 10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8574" h="1060400">
                    <a:moveTo>
                      <a:pt x="183528" y="1046359"/>
                    </a:moveTo>
                    <a:cubicBezTo>
                      <a:pt x="146707" y="1039199"/>
                      <a:pt x="102726" y="1042268"/>
                      <a:pt x="73064" y="1015675"/>
                    </a:cubicBezTo>
                    <a:cubicBezTo>
                      <a:pt x="43402" y="989082"/>
                      <a:pt x="14763" y="952260"/>
                      <a:pt x="5558" y="886800"/>
                    </a:cubicBezTo>
                    <a:cubicBezTo>
                      <a:pt x="-3647" y="821340"/>
                      <a:pt x="-2624" y="730308"/>
                      <a:pt x="17832" y="622912"/>
                    </a:cubicBezTo>
                    <a:cubicBezTo>
                      <a:pt x="38288" y="515516"/>
                      <a:pt x="95566" y="331409"/>
                      <a:pt x="128296" y="242424"/>
                    </a:cubicBezTo>
                    <a:cubicBezTo>
                      <a:pt x="161026" y="153439"/>
                      <a:pt x="179437" y="127868"/>
                      <a:pt x="214213" y="89001"/>
                    </a:cubicBezTo>
                    <a:cubicBezTo>
                      <a:pt x="248989" y="50134"/>
                      <a:pt x="288879" y="22518"/>
                      <a:pt x="336951" y="9221"/>
                    </a:cubicBezTo>
                    <a:cubicBezTo>
                      <a:pt x="385023" y="-4076"/>
                      <a:pt x="456621" y="-2030"/>
                      <a:pt x="502648" y="9221"/>
                    </a:cubicBezTo>
                    <a:cubicBezTo>
                      <a:pt x="548675" y="20472"/>
                      <a:pt x="581405" y="50134"/>
                      <a:pt x="613112" y="76727"/>
                    </a:cubicBezTo>
                    <a:cubicBezTo>
                      <a:pt x="644819" y="103320"/>
                      <a:pt x="680618" y="120709"/>
                      <a:pt x="692892" y="168781"/>
                    </a:cubicBezTo>
                    <a:cubicBezTo>
                      <a:pt x="705166" y="216853"/>
                      <a:pt x="694937" y="301747"/>
                      <a:pt x="686755" y="365162"/>
                    </a:cubicBezTo>
                    <a:cubicBezTo>
                      <a:pt x="678573" y="428577"/>
                      <a:pt x="678573" y="469489"/>
                      <a:pt x="643797" y="549269"/>
                    </a:cubicBezTo>
                    <a:cubicBezTo>
                      <a:pt x="609021" y="629049"/>
                      <a:pt x="524127" y="765084"/>
                      <a:pt x="478100" y="843841"/>
                    </a:cubicBezTo>
                    <a:cubicBezTo>
                      <a:pt x="432073" y="922598"/>
                      <a:pt x="398320" y="986013"/>
                      <a:pt x="367636" y="1021812"/>
                    </a:cubicBezTo>
                    <a:cubicBezTo>
                      <a:pt x="336952" y="1057611"/>
                      <a:pt x="323655" y="1052496"/>
                      <a:pt x="293993" y="1058633"/>
                    </a:cubicBezTo>
                    <a:cubicBezTo>
                      <a:pt x="264331" y="1064770"/>
                      <a:pt x="220349" y="1053519"/>
                      <a:pt x="183528" y="1046359"/>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1" name="Freeform 270"/>
              <p:cNvSpPr/>
              <p:nvPr/>
            </p:nvSpPr>
            <p:spPr>
              <a:xfrm>
                <a:off x="7415035" y="4089677"/>
                <a:ext cx="219284" cy="138656"/>
              </a:xfrm>
              <a:custGeom>
                <a:avLst/>
                <a:gdLst>
                  <a:gd name="connsiteX0" fmla="*/ 182463 w 219284"/>
                  <a:gd name="connsiteY0" fmla="*/ 9781 h 138656"/>
                  <a:gd name="connsiteX1" fmla="*/ 22903 w 219284"/>
                  <a:gd name="connsiteY1" fmla="*/ 3644 h 138656"/>
                  <a:gd name="connsiteX2" fmla="*/ 10629 w 219284"/>
                  <a:gd name="connsiteY2" fmla="*/ 58876 h 138656"/>
                  <a:gd name="connsiteX3" fmla="*/ 114957 w 219284"/>
                  <a:gd name="connsiteY3" fmla="*/ 120245 h 138656"/>
                  <a:gd name="connsiteX4" fmla="*/ 157915 w 219284"/>
                  <a:gd name="connsiteY4" fmla="*/ 138656 h 138656"/>
                  <a:gd name="connsiteX5" fmla="*/ 219284 w 219284"/>
                  <a:gd name="connsiteY5" fmla="*/ 120245 h 13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284" h="138656">
                    <a:moveTo>
                      <a:pt x="182463" y="9781"/>
                    </a:moveTo>
                    <a:cubicBezTo>
                      <a:pt x="117002" y="2621"/>
                      <a:pt x="51542" y="-4538"/>
                      <a:pt x="22903" y="3644"/>
                    </a:cubicBezTo>
                    <a:cubicBezTo>
                      <a:pt x="-5736" y="11826"/>
                      <a:pt x="-4713" y="39443"/>
                      <a:pt x="10629" y="58876"/>
                    </a:cubicBezTo>
                    <a:cubicBezTo>
                      <a:pt x="25971" y="78310"/>
                      <a:pt x="90409" y="106948"/>
                      <a:pt x="114957" y="120245"/>
                    </a:cubicBezTo>
                    <a:cubicBezTo>
                      <a:pt x="139505" y="133542"/>
                      <a:pt x="140527" y="138656"/>
                      <a:pt x="157915" y="138656"/>
                    </a:cubicBezTo>
                    <a:cubicBezTo>
                      <a:pt x="175303" y="138656"/>
                      <a:pt x="219284" y="120245"/>
                      <a:pt x="219284" y="120245"/>
                    </a:cubicBezTo>
                  </a:path>
                </a:pathLst>
              </a:custGeom>
              <a:solidFill>
                <a:srgbClr val="E4C79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2" name="Oval 271"/>
              <p:cNvSpPr/>
              <p:nvPr/>
            </p:nvSpPr>
            <p:spPr>
              <a:xfrm rot="720000">
                <a:off x="7686000" y="4005064"/>
                <a:ext cx="36000" cy="900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3" name="Oval 272"/>
              <p:cNvSpPr/>
              <p:nvPr/>
            </p:nvSpPr>
            <p:spPr>
              <a:xfrm rot="720000">
                <a:off x="7560000" y="3960000"/>
                <a:ext cx="36000" cy="900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4" name="Freeform 273"/>
              <p:cNvSpPr/>
              <p:nvPr/>
            </p:nvSpPr>
            <p:spPr>
              <a:xfrm>
                <a:off x="7701826" y="3877344"/>
                <a:ext cx="135012" cy="111649"/>
              </a:xfrm>
              <a:custGeom>
                <a:avLst/>
                <a:gdLst>
                  <a:gd name="connsiteX0" fmla="*/ 135012 w 135012"/>
                  <a:gd name="connsiteY0" fmla="*/ 111649 h 111649"/>
                  <a:gd name="connsiteX1" fmla="*/ 92053 w 135012"/>
                  <a:gd name="connsiteY1" fmla="*/ 1185 h 111649"/>
                  <a:gd name="connsiteX2" fmla="*/ 0 w 135012"/>
                  <a:gd name="connsiteY2" fmla="*/ 50280 h 111649"/>
                </a:gdLst>
                <a:ahLst/>
                <a:cxnLst>
                  <a:cxn ang="0">
                    <a:pos x="connsiteX0" y="connsiteY0"/>
                  </a:cxn>
                  <a:cxn ang="0">
                    <a:pos x="connsiteX1" y="connsiteY1"/>
                  </a:cxn>
                  <a:cxn ang="0">
                    <a:pos x="connsiteX2" y="connsiteY2"/>
                  </a:cxn>
                </a:cxnLst>
                <a:rect l="l" t="t" r="r" b="b"/>
                <a:pathLst>
                  <a:path w="135012" h="111649">
                    <a:moveTo>
                      <a:pt x="135012" y="111649"/>
                    </a:moveTo>
                    <a:cubicBezTo>
                      <a:pt x="124783" y="61531"/>
                      <a:pt x="114555" y="11413"/>
                      <a:pt x="92053" y="1185"/>
                    </a:cubicBezTo>
                    <a:cubicBezTo>
                      <a:pt x="69551" y="-9043"/>
                      <a:pt x="0" y="50280"/>
                      <a:pt x="0" y="50280"/>
                    </a:cubicBezTo>
                  </a:path>
                </a:pathLst>
              </a:cu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5" name="Freeform 274"/>
              <p:cNvSpPr/>
              <p:nvPr/>
            </p:nvSpPr>
            <p:spPr>
              <a:xfrm>
                <a:off x="7523855" y="3847481"/>
                <a:ext cx="141149" cy="49459"/>
              </a:xfrm>
              <a:custGeom>
                <a:avLst/>
                <a:gdLst>
                  <a:gd name="connsiteX0" fmla="*/ 0 w 141149"/>
                  <a:gd name="connsiteY0" fmla="*/ 31048 h 49459"/>
                  <a:gd name="connsiteX1" fmla="*/ 92054 w 141149"/>
                  <a:gd name="connsiteY1" fmla="*/ 363 h 49459"/>
                  <a:gd name="connsiteX2" fmla="*/ 141149 w 141149"/>
                  <a:gd name="connsiteY2" fmla="*/ 49459 h 49459"/>
                </a:gdLst>
                <a:ahLst/>
                <a:cxnLst>
                  <a:cxn ang="0">
                    <a:pos x="connsiteX0" y="connsiteY0"/>
                  </a:cxn>
                  <a:cxn ang="0">
                    <a:pos x="connsiteX1" y="connsiteY1"/>
                  </a:cxn>
                  <a:cxn ang="0">
                    <a:pos x="connsiteX2" y="connsiteY2"/>
                  </a:cxn>
                </a:cxnLst>
                <a:rect l="l" t="t" r="r" b="b"/>
                <a:pathLst>
                  <a:path w="141149" h="49459">
                    <a:moveTo>
                      <a:pt x="0" y="31048"/>
                    </a:moveTo>
                    <a:cubicBezTo>
                      <a:pt x="34264" y="14171"/>
                      <a:pt x="68529" y="-2706"/>
                      <a:pt x="92054" y="363"/>
                    </a:cubicBezTo>
                    <a:cubicBezTo>
                      <a:pt x="115579" y="3431"/>
                      <a:pt x="141149" y="49459"/>
                      <a:pt x="141149" y="49459"/>
                    </a:cubicBezTo>
                  </a:path>
                </a:pathLst>
              </a:cu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67" name="Freeform 266"/>
            <p:cNvSpPr/>
            <p:nvPr/>
          </p:nvSpPr>
          <p:spPr>
            <a:xfrm>
              <a:off x="7805049" y="4034445"/>
              <a:ext cx="387887" cy="325978"/>
            </a:xfrm>
            <a:custGeom>
              <a:avLst/>
              <a:gdLst>
                <a:gd name="connsiteX0" fmla="*/ 105432 w 387887"/>
                <a:gd name="connsiteY0" fmla="*/ 322763 h 325978"/>
                <a:gd name="connsiteX1" fmla="*/ 1104 w 387887"/>
                <a:gd name="connsiteY1" fmla="*/ 304352 h 325978"/>
                <a:gd name="connsiteX2" fmla="*/ 50199 w 387887"/>
                <a:gd name="connsiteY2" fmla="*/ 249120 h 325978"/>
                <a:gd name="connsiteX3" fmla="*/ 44062 w 387887"/>
                <a:gd name="connsiteY3" fmla="*/ 150929 h 325978"/>
                <a:gd name="connsiteX4" fmla="*/ 209759 w 387887"/>
                <a:gd name="connsiteY4" fmla="*/ 107971 h 325978"/>
                <a:gd name="connsiteX5" fmla="*/ 172938 w 387887"/>
                <a:gd name="connsiteY5" fmla="*/ 52739 h 325978"/>
                <a:gd name="connsiteX6" fmla="*/ 283402 w 387887"/>
                <a:gd name="connsiteY6" fmla="*/ 46602 h 325978"/>
                <a:gd name="connsiteX7" fmla="*/ 314087 w 387887"/>
                <a:gd name="connsiteY7" fmla="*/ 9781 h 325978"/>
                <a:gd name="connsiteX8" fmla="*/ 350908 w 387887"/>
                <a:gd name="connsiteY8" fmla="*/ 3644 h 325978"/>
                <a:gd name="connsiteX9" fmla="*/ 387730 w 387887"/>
                <a:gd name="connsiteY9" fmla="*/ 58876 h 325978"/>
                <a:gd name="connsiteX10" fmla="*/ 363182 w 387887"/>
                <a:gd name="connsiteY10" fmla="*/ 187751 h 325978"/>
                <a:gd name="connsiteX11" fmla="*/ 338634 w 387887"/>
                <a:gd name="connsiteY11" fmla="*/ 101834 h 325978"/>
                <a:gd name="connsiteX12" fmla="*/ 320223 w 387887"/>
                <a:gd name="connsiteY12" fmla="*/ 71150 h 325978"/>
                <a:gd name="connsiteX13" fmla="*/ 307950 w 387887"/>
                <a:gd name="connsiteY13" fmla="*/ 126382 h 325978"/>
                <a:gd name="connsiteX14" fmla="*/ 295676 w 387887"/>
                <a:gd name="connsiteY14" fmla="*/ 169340 h 325978"/>
                <a:gd name="connsiteX15" fmla="*/ 289539 w 387887"/>
                <a:gd name="connsiteY15" fmla="*/ 193888 h 325978"/>
                <a:gd name="connsiteX16" fmla="*/ 240444 w 387887"/>
                <a:gd name="connsiteY16" fmla="*/ 242983 h 325978"/>
                <a:gd name="connsiteX17" fmla="*/ 105432 w 387887"/>
                <a:gd name="connsiteY17" fmla="*/ 322763 h 325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87887" h="325978">
                  <a:moveTo>
                    <a:pt x="105432" y="322763"/>
                  </a:moveTo>
                  <a:cubicBezTo>
                    <a:pt x="65542" y="332991"/>
                    <a:pt x="10309" y="316626"/>
                    <a:pt x="1104" y="304352"/>
                  </a:cubicBezTo>
                  <a:cubicBezTo>
                    <a:pt x="-8102" y="292078"/>
                    <a:pt x="43039" y="274690"/>
                    <a:pt x="50199" y="249120"/>
                  </a:cubicBezTo>
                  <a:cubicBezTo>
                    <a:pt x="57359" y="223550"/>
                    <a:pt x="17469" y="174454"/>
                    <a:pt x="44062" y="150929"/>
                  </a:cubicBezTo>
                  <a:cubicBezTo>
                    <a:pt x="70655" y="127404"/>
                    <a:pt x="188280" y="124336"/>
                    <a:pt x="209759" y="107971"/>
                  </a:cubicBezTo>
                  <a:cubicBezTo>
                    <a:pt x="231238" y="91606"/>
                    <a:pt x="160664" y="62967"/>
                    <a:pt x="172938" y="52739"/>
                  </a:cubicBezTo>
                  <a:cubicBezTo>
                    <a:pt x="185212" y="42511"/>
                    <a:pt x="259877" y="53762"/>
                    <a:pt x="283402" y="46602"/>
                  </a:cubicBezTo>
                  <a:cubicBezTo>
                    <a:pt x="306927" y="39442"/>
                    <a:pt x="302836" y="16941"/>
                    <a:pt x="314087" y="9781"/>
                  </a:cubicBezTo>
                  <a:cubicBezTo>
                    <a:pt x="325338" y="2621"/>
                    <a:pt x="338634" y="-4538"/>
                    <a:pt x="350908" y="3644"/>
                  </a:cubicBezTo>
                  <a:cubicBezTo>
                    <a:pt x="363182" y="11826"/>
                    <a:pt x="385684" y="28192"/>
                    <a:pt x="387730" y="58876"/>
                  </a:cubicBezTo>
                  <a:cubicBezTo>
                    <a:pt x="389776" y="89560"/>
                    <a:pt x="371365" y="180591"/>
                    <a:pt x="363182" y="187751"/>
                  </a:cubicBezTo>
                  <a:cubicBezTo>
                    <a:pt x="354999" y="194911"/>
                    <a:pt x="345794" y="121268"/>
                    <a:pt x="338634" y="101834"/>
                  </a:cubicBezTo>
                  <a:cubicBezTo>
                    <a:pt x="331474" y="82400"/>
                    <a:pt x="325337" y="67059"/>
                    <a:pt x="320223" y="71150"/>
                  </a:cubicBezTo>
                  <a:cubicBezTo>
                    <a:pt x="315109" y="75241"/>
                    <a:pt x="312041" y="110017"/>
                    <a:pt x="307950" y="126382"/>
                  </a:cubicBezTo>
                  <a:cubicBezTo>
                    <a:pt x="303859" y="142747"/>
                    <a:pt x="298745" y="158089"/>
                    <a:pt x="295676" y="169340"/>
                  </a:cubicBezTo>
                  <a:cubicBezTo>
                    <a:pt x="292608" y="180591"/>
                    <a:pt x="298744" y="181614"/>
                    <a:pt x="289539" y="193888"/>
                  </a:cubicBezTo>
                  <a:cubicBezTo>
                    <a:pt x="280334" y="206162"/>
                    <a:pt x="266014" y="220481"/>
                    <a:pt x="240444" y="242983"/>
                  </a:cubicBezTo>
                  <a:cubicBezTo>
                    <a:pt x="214874" y="265485"/>
                    <a:pt x="145322" y="312535"/>
                    <a:pt x="105432" y="322763"/>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8" name="Freeform 267"/>
            <p:cNvSpPr/>
            <p:nvPr/>
          </p:nvSpPr>
          <p:spPr>
            <a:xfrm>
              <a:off x="7910481" y="4246535"/>
              <a:ext cx="271565" cy="236593"/>
            </a:xfrm>
            <a:custGeom>
              <a:avLst/>
              <a:gdLst>
                <a:gd name="connsiteX0" fmla="*/ 67506 w 271565"/>
                <a:gd name="connsiteY0" fmla="*/ 24756 h 236593"/>
                <a:gd name="connsiteX1" fmla="*/ 171833 w 271565"/>
                <a:gd name="connsiteY1" fmla="*/ 209 h 236593"/>
                <a:gd name="connsiteX2" fmla="*/ 270024 w 271565"/>
                <a:gd name="connsiteY2" fmla="*/ 37030 h 236593"/>
                <a:gd name="connsiteX3" fmla="*/ 220928 w 271565"/>
                <a:gd name="connsiteY3" fmla="*/ 208864 h 236593"/>
                <a:gd name="connsiteX4" fmla="*/ 79779 w 271565"/>
                <a:gd name="connsiteY4" fmla="*/ 233411 h 236593"/>
                <a:gd name="connsiteX5" fmla="*/ 0 w 271565"/>
                <a:gd name="connsiteY5" fmla="*/ 178179 h 236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1565" h="236593">
                  <a:moveTo>
                    <a:pt x="67506" y="24756"/>
                  </a:moveTo>
                  <a:cubicBezTo>
                    <a:pt x="102793" y="11459"/>
                    <a:pt x="138080" y="-1837"/>
                    <a:pt x="171833" y="209"/>
                  </a:cubicBezTo>
                  <a:cubicBezTo>
                    <a:pt x="205586" y="2255"/>
                    <a:pt x="261841" y="2254"/>
                    <a:pt x="270024" y="37030"/>
                  </a:cubicBezTo>
                  <a:cubicBezTo>
                    <a:pt x="278207" y="71806"/>
                    <a:pt x="252636" y="176134"/>
                    <a:pt x="220928" y="208864"/>
                  </a:cubicBezTo>
                  <a:cubicBezTo>
                    <a:pt x="189220" y="241594"/>
                    <a:pt x="116600" y="238525"/>
                    <a:pt x="79779" y="233411"/>
                  </a:cubicBezTo>
                  <a:cubicBezTo>
                    <a:pt x="42958" y="228297"/>
                    <a:pt x="0" y="178179"/>
                    <a:pt x="0" y="178179"/>
                  </a:cubicBezTo>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9" name="Freeform 268"/>
            <p:cNvSpPr/>
            <p:nvPr/>
          </p:nvSpPr>
          <p:spPr>
            <a:xfrm>
              <a:off x="7984123" y="4308113"/>
              <a:ext cx="110465" cy="104327"/>
            </a:xfrm>
            <a:custGeom>
              <a:avLst/>
              <a:gdLst>
                <a:gd name="connsiteX0" fmla="*/ 110465 w 110465"/>
                <a:gd name="connsiteY0" fmla="*/ 0 h 104327"/>
                <a:gd name="connsiteX1" fmla="*/ 42959 w 110465"/>
                <a:gd name="connsiteY1" fmla="*/ 18410 h 104327"/>
                <a:gd name="connsiteX2" fmla="*/ 92054 w 110465"/>
                <a:gd name="connsiteY2" fmla="*/ 79780 h 104327"/>
                <a:gd name="connsiteX3" fmla="*/ 0 w 110465"/>
                <a:gd name="connsiteY3" fmla="*/ 104327 h 104327"/>
              </a:gdLst>
              <a:ahLst/>
              <a:cxnLst>
                <a:cxn ang="0">
                  <a:pos x="connsiteX0" y="connsiteY0"/>
                </a:cxn>
                <a:cxn ang="0">
                  <a:pos x="connsiteX1" y="connsiteY1"/>
                </a:cxn>
                <a:cxn ang="0">
                  <a:pos x="connsiteX2" y="connsiteY2"/>
                </a:cxn>
                <a:cxn ang="0">
                  <a:pos x="connsiteX3" y="connsiteY3"/>
                </a:cxn>
              </a:cxnLst>
              <a:rect l="l" t="t" r="r" b="b"/>
              <a:pathLst>
                <a:path w="110465" h="104327">
                  <a:moveTo>
                    <a:pt x="110465" y="0"/>
                  </a:moveTo>
                  <a:cubicBezTo>
                    <a:pt x="78246" y="2556"/>
                    <a:pt x="46027" y="5113"/>
                    <a:pt x="42959" y="18410"/>
                  </a:cubicBezTo>
                  <a:cubicBezTo>
                    <a:pt x="39891" y="31707"/>
                    <a:pt x="99214" y="65461"/>
                    <a:pt x="92054" y="79780"/>
                  </a:cubicBezTo>
                  <a:cubicBezTo>
                    <a:pt x="84894" y="94099"/>
                    <a:pt x="0" y="104327"/>
                    <a:pt x="0" y="104327"/>
                  </a:cubicBezTo>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76" name="Freeform 275"/>
          <p:cNvSpPr/>
          <p:nvPr/>
        </p:nvSpPr>
        <p:spPr>
          <a:xfrm>
            <a:off x="8282910" y="4013563"/>
            <a:ext cx="165072" cy="304244"/>
          </a:xfrm>
          <a:custGeom>
            <a:avLst/>
            <a:gdLst>
              <a:gd name="connsiteX0" fmla="*/ 14 w 159749"/>
              <a:gd name="connsiteY0" fmla="*/ 5027 h 294433"/>
              <a:gd name="connsiteX1" fmla="*/ 73657 w 159749"/>
              <a:gd name="connsiteY1" fmla="*/ 47986 h 294433"/>
              <a:gd name="connsiteX2" fmla="*/ 135026 w 159749"/>
              <a:gd name="connsiteY2" fmla="*/ 152313 h 294433"/>
              <a:gd name="connsiteX3" fmla="*/ 141163 w 159749"/>
              <a:gd name="connsiteY3" fmla="*/ 293462 h 294433"/>
              <a:gd name="connsiteX4" fmla="*/ 159573 w 159749"/>
              <a:gd name="connsiteY4" fmla="*/ 207545 h 294433"/>
              <a:gd name="connsiteX5" fmla="*/ 128889 w 159749"/>
              <a:gd name="connsiteY5" fmla="*/ 72533 h 294433"/>
              <a:gd name="connsiteX6" fmla="*/ 79794 w 159749"/>
              <a:gd name="connsiteY6" fmla="*/ 11164 h 294433"/>
              <a:gd name="connsiteX7" fmla="*/ 14 w 159749"/>
              <a:gd name="connsiteY7" fmla="*/ 5027 h 294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749" h="294433">
                <a:moveTo>
                  <a:pt x="14" y="5027"/>
                </a:moveTo>
                <a:cubicBezTo>
                  <a:pt x="-1009" y="11164"/>
                  <a:pt x="51155" y="23438"/>
                  <a:pt x="73657" y="47986"/>
                </a:cubicBezTo>
                <a:cubicBezTo>
                  <a:pt x="96159" y="72534"/>
                  <a:pt x="123775" y="111400"/>
                  <a:pt x="135026" y="152313"/>
                </a:cubicBezTo>
                <a:cubicBezTo>
                  <a:pt x="146277" y="193226"/>
                  <a:pt x="137072" y="284257"/>
                  <a:pt x="141163" y="293462"/>
                </a:cubicBezTo>
                <a:cubicBezTo>
                  <a:pt x="145254" y="302667"/>
                  <a:pt x="161619" y="244366"/>
                  <a:pt x="159573" y="207545"/>
                </a:cubicBezTo>
                <a:cubicBezTo>
                  <a:pt x="157527" y="170724"/>
                  <a:pt x="142186" y="105263"/>
                  <a:pt x="128889" y="72533"/>
                </a:cubicBezTo>
                <a:cubicBezTo>
                  <a:pt x="115593" y="39803"/>
                  <a:pt x="96159" y="26506"/>
                  <a:pt x="79794" y="11164"/>
                </a:cubicBezTo>
                <a:cubicBezTo>
                  <a:pt x="63429" y="-4178"/>
                  <a:pt x="1037" y="-1110"/>
                  <a:pt x="14" y="5027"/>
                </a:cubicBez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7" name="Freeform 276"/>
          <p:cNvSpPr/>
          <p:nvPr/>
        </p:nvSpPr>
        <p:spPr>
          <a:xfrm>
            <a:off x="8073643" y="3800889"/>
            <a:ext cx="323493" cy="173565"/>
          </a:xfrm>
          <a:custGeom>
            <a:avLst/>
            <a:gdLst>
              <a:gd name="connsiteX0" fmla="*/ 14 w 313061"/>
              <a:gd name="connsiteY0" fmla="*/ 20598 h 167968"/>
              <a:gd name="connsiteX1" fmla="*/ 98204 w 313061"/>
              <a:gd name="connsiteY1" fmla="*/ 32872 h 167968"/>
              <a:gd name="connsiteX2" fmla="*/ 227079 w 313061"/>
              <a:gd name="connsiteY2" fmla="*/ 63556 h 167968"/>
              <a:gd name="connsiteX3" fmla="*/ 288449 w 313061"/>
              <a:gd name="connsiteY3" fmla="*/ 100378 h 167968"/>
              <a:gd name="connsiteX4" fmla="*/ 306859 w 313061"/>
              <a:gd name="connsiteY4" fmla="*/ 167884 h 167968"/>
              <a:gd name="connsiteX5" fmla="*/ 306859 w 313061"/>
              <a:gd name="connsiteY5" fmla="*/ 112652 h 167968"/>
              <a:gd name="connsiteX6" fmla="*/ 233216 w 313061"/>
              <a:gd name="connsiteY6" fmla="*/ 39009 h 167968"/>
              <a:gd name="connsiteX7" fmla="*/ 92067 w 313061"/>
              <a:gd name="connsiteY7" fmla="*/ 2187 h 167968"/>
              <a:gd name="connsiteX8" fmla="*/ 14 w 313061"/>
              <a:gd name="connsiteY8" fmla="*/ 20598 h 167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061" h="167968">
                <a:moveTo>
                  <a:pt x="14" y="20598"/>
                </a:moveTo>
                <a:cubicBezTo>
                  <a:pt x="1037" y="25712"/>
                  <a:pt x="60360" y="25712"/>
                  <a:pt x="98204" y="32872"/>
                </a:cubicBezTo>
                <a:cubicBezTo>
                  <a:pt x="136048" y="40032"/>
                  <a:pt x="195372" y="52305"/>
                  <a:pt x="227079" y="63556"/>
                </a:cubicBezTo>
                <a:cubicBezTo>
                  <a:pt x="258786" y="74807"/>
                  <a:pt x="275152" y="82990"/>
                  <a:pt x="288449" y="100378"/>
                </a:cubicBezTo>
                <a:cubicBezTo>
                  <a:pt x="301746" y="117766"/>
                  <a:pt x="303791" y="165838"/>
                  <a:pt x="306859" y="167884"/>
                </a:cubicBezTo>
                <a:cubicBezTo>
                  <a:pt x="309927" y="169930"/>
                  <a:pt x="319133" y="134131"/>
                  <a:pt x="306859" y="112652"/>
                </a:cubicBezTo>
                <a:cubicBezTo>
                  <a:pt x="294585" y="91173"/>
                  <a:pt x="269015" y="57420"/>
                  <a:pt x="233216" y="39009"/>
                </a:cubicBezTo>
                <a:cubicBezTo>
                  <a:pt x="197417" y="20598"/>
                  <a:pt x="130934" y="11392"/>
                  <a:pt x="92067" y="2187"/>
                </a:cubicBezTo>
                <a:cubicBezTo>
                  <a:pt x="53200" y="-7018"/>
                  <a:pt x="-1009" y="15484"/>
                  <a:pt x="14" y="20598"/>
                </a:cubicBez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8" name="Freeform 277"/>
          <p:cNvSpPr/>
          <p:nvPr/>
        </p:nvSpPr>
        <p:spPr>
          <a:xfrm>
            <a:off x="7958551" y="3682201"/>
            <a:ext cx="249143" cy="89242"/>
          </a:xfrm>
          <a:custGeom>
            <a:avLst/>
            <a:gdLst>
              <a:gd name="connsiteX0" fmla="*/ 13204 w 241109"/>
              <a:gd name="connsiteY0" fmla="*/ 86364 h 86364"/>
              <a:gd name="connsiteX1" fmla="*/ 68436 w 241109"/>
              <a:gd name="connsiteY1" fmla="*/ 24994 h 86364"/>
              <a:gd name="connsiteX2" fmla="*/ 154353 w 241109"/>
              <a:gd name="connsiteY2" fmla="*/ 12721 h 86364"/>
              <a:gd name="connsiteX3" fmla="*/ 240270 w 241109"/>
              <a:gd name="connsiteY3" fmla="*/ 55679 h 86364"/>
              <a:gd name="connsiteX4" fmla="*/ 191174 w 241109"/>
              <a:gd name="connsiteY4" fmla="*/ 12721 h 86364"/>
              <a:gd name="connsiteX5" fmla="*/ 80710 w 241109"/>
              <a:gd name="connsiteY5" fmla="*/ 447 h 86364"/>
              <a:gd name="connsiteX6" fmla="*/ 7067 w 241109"/>
              <a:gd name="connsiteY6" fmla="*/ 24994 h 86364"/>
              <a:gd name="connsiteX7" fmla="*/ 13204 w 241109"/>
              <a:gd name="connsiteY7" fmla="*/ 86364 h 8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109" h="86364">
                <a:moveTo>
                  <a:pt x="13204" y="86364"/>
                </a:moveTo>
                <a:cubicBezTo>
                  <a:pt x="23432" y="86364"/>
                  <a:pt x="44911" y="37268"/>
                  <a:pt x="68436" y="24994"/>
                </a:cubicBezTo>
                <a:cubicBezTo>
                  <a:pt x="91961" y="12720"/>
                  <a:pt x="125714" y="7607"/>
                  <a:pt x="154353" y="12721"/>
                </a:cubicBezTo>
                <a:cubicBezTo>
                  <a:pt x="182992" y="17835"/>
                  <a:pt x="234133" y="55679"/>
                  <a:pt x="240270" y="55679"/>
                </a:cubicBezTo>
                <a:cubicBezTo>
                  <a:pt x="246407" y="55679"/>
                  <a:pt x="217767" y="21926"/>
                  <a:pt x="191174" y="12721"/>
                </a:cubicBezTo>
                <a:cubicBezTo>
                  <a:pt x="164581" y="3516"/>
                  <a:pt x="111394" y="-1598"/>
                  <a:pt x="80710" y="447"/>
                </a:cubicBezTo>
                <a:cubicBezTo>
                  <a:pt x="50026" y="2492"/>
                  <a:pt x="21387" y="11697"/>
                  <a:pt x="7067" y="24994"/>
                </a:cubicBezTo>
                <a:cubicBezTo>
                  <a:pt x="-7253" y="38291"/>
                  <a:pt x="2976" y="86364"/>
                  <a:pt x="13204" y="86364"/>
                </a:cubicBez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 name="Freeform 278"/>
          <p:cNvSpPr/>
          <p:nvPr/>
        </p:nvSpPr>
        <p:spPr>
          <a:xfrm>
            <a:off x="8327259" y="3806464"/>
            <a:ext cx="155617" cy="244577"/>
          </a:xfrm>
          <a:custGeom>
            <a:avLst/>
            <a:gdLst>
              <a:gd name="connsiteX0" fmla="*/ 53 w 150599"/>
              <a:gd name="connsiteY0" fmla="*/ 2929 h 236690"/>
              <a:gd name="connsiteX1" fmla="*/ 79833 w 150599"/>
              <a:gd name="connsiteY1" fmla="*/ 76572 h 236690"/>
              <a:gd name="connsiteX2" fmla="*/ 147339 w 150599"/>
              <a:gd name="connsiteY2" fmla="*/ 236132 h 236690"/>
              <a:gd name="connsiteX3" fmla="*/ 135065 w 150599"/>
              <a:gd name="connsiteY3" fmla="*/ 125667 h 236690"/>
              <a:gd name="connsiteX4" fmla="*/ 92107 w 150599"/>
              <a:gd name="connsiteY4" fmla="*/ 27477 h 236690"/>
              <a:gd name="connsiteX5" fmla="*/ 53 w 150599"/>
              <a:gd name="connsiteY5" fmla="*/ 2929 h 23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599" h="236690">
                <a:moveTo>
                  <a:pt x="53" y="2929"/>
                </a:moveTo>
                <a:cubicBezTo>
                  <a:pt x="-1993" y="11112"/>
                  <a:pt x="55285" y="37705"/>
                  <a:pt x="79833" y="76572"/>
                </a:cubicBezTo>
                <a:cubicBezTo>
                  <a:pt x="104381" y="115439"/>
                  <a:pt x="138134" y="227950"/>
                  <a:pt x="147339" y="236132"/>
                </a:cubicBezTo>
                <a:cubicBezTo>
                  <a:pt x="156544" y="244315"/>
                  <a:pt x="144270" y="160443"/>
                  <a:pt x="135065" y="125667"/>
                </a:cubicBezTo>
                <a:cubicBezTo>
                  <a:pt x="125860" y="90891"/>
                  <a:pt x="113586" y="51002"/>
                  <a:pt x="92107" y="27477"/>
                </a:cubicBezTo>
                <a:cubicBezTo>
                  <a:pt x="70628" y="3952"/>
                  <a:pt x="2099" y="-5254"/>
                  <a:pt x="53" y="2929"/>
                </a:cubicBez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0" name="Freeform 279"/>
          <p:cNvSpPr/>
          <p:nvPr/>
        </p:nvSpPr>
        <p:spPr>
          <a:xfrm>
            <a:off x="8231168" y="3931355"/>
            <a:ext cx="236603" cy="201559"/>
          </a:xfrm>
          <a:custGeom>
            <a:avLst/>
            <a:gdLst>
              <a:gd name="connsiteX0" fmla="*/ 991 w 228973"/>
              <a:gd name="connsiteY0" fmla="*/ 10941 h 195059"/>
              <a:gd name="connsiteX1" fmla="*/ 93045 w 228973"/>
              <a:gd name="connsiteY1" fmla="*/ 4804 h 195059"/>
              <a:gd name="connsiteX2" fmla="*/ 185099 w 228973"/>
              <a:gd name="connsiteY2" fmla="*/ 90721 h 195059"/>
              <a:gd name="connsiteX3" fmla="*/ 228057 w 228973"/>
              <a:gd name="connsiteY3" fmla="*/ 195049 h 195059"/>
              <a:gd name="connsiteX4" fmla="*/ 209646 w 228973"/>
              <a:gd name="connsiteY4" fmla="*/ 84584 h 195059"/>
              <a:gd name="connsiteX5" fmla="*/ 154414 w 228973"/>
              <a:gd name="connsiteY5" fmla="*/ 10941 h 195059"/>
              <a:gd name="connsiteX6" fmla="*/ 991 w 228973"/>
              <a:gd name="connsiteY6" fmla="*/ 10941 h 195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8973" h="195059">
                <a:moveTo>
                  <a:pt x="991" y="10941"/>
                </a:moveTo>
                <a:cubicBezTo>
                  <a:pt x="-9237" y="9918"/>
                  <a:pt x="62360" y="-8493"/>
                  <a:pt x="93045" y="4804"/>
                </a:cubicBezTo>
                <a:cubicBezTo>
                  <a:pt x="123730" y="18101"/>
                  <a:pt x="162597" y="59014"/>
                  <a:pt x="185099" y="90721"/>
                </a:cubicBezTo>
                <a:cubicBezTo>
                  <a:pt x="207601" y="122428"/>
                  <a:pt x="223966" y="196072"/>
                  <a:pt x="228057" y="195049"/>
                </a:cubicBezTo>
                <a:cubicBezTo>
                  <a:pt x="232148" y="194026"/>
                  <a:pt x="221920" y="115269"/>
                  <a:pt x="209646" y="84584"/>
                </a:cubicBezTo>
                <a:cubicBezTo>
                  <a:pt x="197372" y="53899"/>
                  <a:pt x="184076" y="29352"/>
                  <a:pt x="154414" y="10941"/>
                </a:cubicBezTo>
                <a:cubicBezTo>
                  <a:pt x="124752" y="-7470"/>
                  <a:pt x="11219" y="11964"/>
                  <a:pt x="991" y="10941"/>
                </a:cubicBezTo>
                <a:close/>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1" name="Freeform 280"/>
          <p:cNvSpPr/>
          <p:nvPr/>
        </p:nvSpPr>
        <p:spPr>
          <a:xfrm>
            <a:off x="7850282" y="4904796"/>
            <a:ext cx="280991" cy="223967"/>
          </a:xfrm>
          <a:custGeom>
            <a:avLst/>
            <a:gdLst>
              <a:gd name="connsiteX0" fmla="*/ 7517 w 271930"/>
              <a:gd name="connsiteY0" fmla="*/ 173536 h 216745"/>
              <a:gd name="connsiteX1" fmla="*/ 1380 w 271930"/>
              <a:gd name="connsiteY1" fmla="*/ 93756 h 216745"/>
              <a:gd name="connsiteX2" fmla="*/ 25927 w 271930"/>
              <a:gd name="connsiteY2" fmla="*/ 56934 h 216745"/>
              <a:gd name="connsiteX3" fmla="*/ 105707 w 271930"/>
              <a:gd name="connsiteY3" fmla="*/ 32387 h 216745"/>
              <a:gd name="connsiteX4" fmla="*/ 234582 w 271930"/>
              <a:gd name="connsiteY4" fmla="*/ 1702 h 216745"/>
              <a:gd name="connsiteX5" fmla="*/ 271404 w 271930"/>
              <a:gd name="connsiteY5" fmla="*/ 87619 h 216745"/>
              <a:gd name="connsiteX6" fmla="*/ 246856 w 271930"/>
              <a:gd name="connsiteY6" fmla="*/ 142851 h 216745"/>
              <a:gd name="connsiteX7" fmla="*/ 130255 w 271930"/>
              <a:gd name="connsiteY7" fmla="*/ 191946 h 216745"/>
              <a:gd name="connsiteX8" fmla="*/ 44338 w 271930"/>
              <a:gd name="connsiteY8" fmla="*/ 216494 h 216745"/>
              <a:gd name="connsiteX9" fmla="*/ 7517 w 271930"/>
              <a:gd name="connsiteY9" fmla="*/ 173536 h 216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1930" h="216745">
                <a:moveTo>
                  <a:pt x="7517" y="173536"/>
                </a:moveTo>
                <a:cubicBezTo>
                  <a:pt x="357" y="153080"/>
                  <a:pt x="-1688" y="113189"/>
                  <a:pt x="1380" y="93756"/>
                </a:cubicBezTo>
                <a:cubicBezTo>
                  <a:pt x="4448" y="74323"/>
                  <a:pt x="8539" y="67162"/>
                  <a:pt x="25927" y="56934"/>
                </a:cubicBezTo>
                <a:cubicBezTo>
                  <a:pt x="43315" y="46706"/>
                  <a:pt x="70931" y="41592"/>
                  <a:pt x="105707" y="32387"/>
                </a:cubicBezTo>
                <a:cubicBezTo>
                  <a:pt x="140483" y="23182"/>
                  <a:pt x="206966" y="-7503"/>
                  <a:pt x="234582" y="1702"/>
                </a:cubicBezTo>
                <a:cubicBezTo>
                  <a:pt x="262198" y="10907"/>
                  <a:pt x="269358" y="64094"/>
                  <a:pt x="271404" y="87619"/>
                </a:cubicBezTo>
                <a:cubicBezTo>
                  <a:pt x="273450" y="111144"/>
                  <a:pt x="270381" y="125463"/>
                  <a:pt x="246856" y="142851"/>
                </a:cubicBezTo>
                <a:cubicBezTo>
                  <a:pt x="223331" y="160239"/>
                  <a:pt x="164008" y="179672"/>
                  <a:pt x="130255" y="191946"/>
                </a:cubicBezTo>
                <a:cubicBezTo>
                  <a:pt x="96502" y="204220"/>
                  <a:pt x="63771" y="213426"/>
                  <a:pt x="44338" y="216494"/>
                </a:cubicBezTo>
                <a:cubicBezTo>
                  <a:pt x="24905" y="219562"/>
                  <a:pt x="14677" y="193992"/>
                  <a:pt x="7517" y="173536"/>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6" name="Group 285"/>
          <p:cNvGrpSpPr>
            <a:grpSpLocks noChangeAspect="1"/>
          </p:cNvGrpSpPr>
          <p:nvPr/>
        </p:nvGrpSpPr>
        <p:grpSpPr>
          <a:xfrm rot="21303768" flipH="1">
            <a:off x="7058610" y="5383177"/>
            <a:ext cx="239484" cy="185998"/>
            <a:chOff x="1839452" y="5348895"/>
            <a:chExt cx="270516" cy="194600"/>
          </a:xfrm>
        </p:grpSpPr>
        <p:sp>
          <p:nvSpPr>
            <p:cNvPr id="287" name="Freeform 286"/>
            <p:cNvSpPr/>
            <p:nvPr/>
          </p:nvSpPr>
          <p:spPr>
            <a:xfrm>
              <a:off x="1839452" y="5348895"/>
              <a:ext cx="80173" cy="150716"/>
            </a:xfrm>
            <a:custGeom>
              <a:avLst/>
              <a:gdLst>
                <a:gd name="connsiteX0" fmla="*/ 80139 w 80173"/>
                <a:gd name="connsiteY0" fmla="*/ 62926 h 150716"/>
                <a:gd name="connsiteX1" fmla="*/ 63927 w 80173"/>
                <a:gd name="connsiteY1" fmla="*/ 1318 h 150716"/>
                <a:gd name="connsiteX2" fmla="*/ 8803 w 80173"/>
                <a:gd name="connsiteY2" fmla="*/ 27258 h 150716"/>
                <a:gd name="connsiteX3" fmla="*/ 2318 w 80173"/>
                <a:gd name="connsiteY3" fmla="*/ 101837 h 150716"/>
                <a:gd name="connsiteX4" fmla="*/ 31501 w 80173"/>
                <a:gd name="connsiteY4" fmla="*/ 150475 h 150716"/>
                <a:gd name="connsiteX5" fmla="*/ 67169 w 80173"/>
                <a:gd name="connsiteY5" fmla="*/ 118050 h 150716"/>
                <a:gd name="connsiteX6" fmla="*/ 80139 w 80173"/>
                <a:gd name="connsiteY6" fmla="*/ 62926 h 15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173" h="150716">
                  <a:moveTo>
                    <a:pt x="80139" y="62926"/>
                  </a:moveTo>
                  <a:cubicBezTo>
                    <a:pt x="79599" y="43471"/>
                    <a:pt x="75816" y="7263"/>
                    <a:pt x="63927" y="1318"/>
                  </a:cubicBezTo>
                  <a:cubicBezTo>
                    <a:pt x="52038" y="-4627"/>
                    <a:pt x="19071" y="10505"/>
                    <a:pt x="8803" y="27258"/>
                  </a:cubicBezTo>
                  <a:cubicBezTo>
                    <a:pt x="-1465" y="44011"/>
                    <a:pt x="-1465" y="81301"/>
                    <a:pt x="2318" y="101837"/>
                  </a:cubicBezTo>
                  <a:cubicBezTo>
                    <a:pt x="6101" y="122373"/>
                    <a:pt x="20693" y="147773"/>
                    <a:pt x="31501" y="150475"/>
                  </a:cubicBezTo>
                  <a:cubicBezTo>
                    <a:pt x="42309" y="153177"/>
                    <a:pt x="59603" y="132641"/>
                    <a:pt x="67169" y="118050"/>
                  </a:cubicBezTo>
                  <a:cubicBezTo>
                    <a:pt x="74735" y="103459"/>
                    <a:pt x="80679" y="82381"/>
                    <a:pt x="80139" y="62926"/>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8" name="Freeform 287"/>
            <p:cNvSpPr/>
            <p:nvPr/>
          </p:nvSpPr>
          <p:spPr>
            <a:xfrm>
              <a:off x="1893585" y="5365647"/>
              <a:ext cx="84809" cy="155164"/>
            </a:xfrm>
            <a:custGeom>
              <a:avLst/>
              <a:gdLst>
                <a:gd name="connsiteX0" fmla="*/ 77887 w 84809"/>
                <a:gd name="connsiteY0" fmla="*/ 111025 h 155164"/>
                <a:gd name="connsiteX1" fmla="*/ 81130 w 84809"/>
                <a:gd name="connsiteY1" fmla="*/ 29962 h 155164"/>
                <a:gd name="connsiteX2" fmla="*/ 48704 w 84809"/>
                <a:gd name="connsiteY2" fmla="*/ 779 h 155164"/>
                <a:gd name="connsiteX3" fmla="*/ 19521 w 84809"/>
                <a:gd name="connsiteY3" fmla="*/ 13749 h 155164"/>
                <a:gd name="connsiteX4" fmla="*/ 66 w 84809"/>
                <a:gd name="connsiteY4" fmla="*/ 68872 h 155164"/>
                <a:gd name="connsiteX5" fmla="*/ 26006 w 84809"/>
                <a:gd name="connsiteY5" fmla="*/ 153179 h 155164"/>
                <a:gd name="connsiteX6" fmla="*/ 77887 w 84809"/>
                <a:gd name="connsiteY6" fmla="*/ 111025 h 15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809" h="155164">
                  <a:moveTo>
                    <a:pt x="77887" y="111025"/>
                  </a:moveTo>
                  <a:cubicBezTo>
                    <a:pt x="87074" y="90489"/>
                    <a:pt x="85994" y="48336"/>
                    <a:pt x="81130" y="29962"/>
                  </a:cubicBezTo>
                  <a:cubicBezTo>
                    <a:pt x="76266" y="11588"/>
                    <a:pt x="58972" y="3481"/>
                    <a:pt x="48704" y="779"/>
                  </a:cubicBezTo>
                  <a:cubicBezTo>
                    <a:pt x="38436" y="-1923"/>
                    <a:pt x="27627" y="2400"/>
                    <a:pt x="19521" y="13749"/>
                  </a:cubicBezTo>
                  <a:cubicBezTo>
                    <a:pt x="11415" y="25098"/>
                    <a:pt x="-1015" y="45634"/>
                    <a:pt x="66" y="68872"/>
                  </a:cubicBezTo>
                  <a:cubicBezTo>
                    <a:pt x="1147" y="92110"/>
                    <a:pt x="12495" y="142911"/>
                    <a:pt x="26006" y="153179"/>
                  </a:cubicBezTo>
                  <a:cubicBezTo>
                    <a:pt x="39517" y="163447"/>
                    <a:pt x="68700" y="131561"/>
                    <a:pt x="77887" y="111025"/>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9" name="Freeform 288"/>
            <p:cNvSpPr/>
            <p:nvPr/>
          </p:nvSpPr>
          <p:spPr>
            <a:xfrm>
              <a:off x="1960007" y="5384778"/>
              <a:ext cx="108767" cy="145493"/>
            </a:xfrm>
            <a:custGeom>
              <a:avLst/>
              <a:gdLst>
                <a:gd name="connsiteX0" fmla="*/ 108742 w 108767"/>
                <a:gd name="connsiteY0" fmla="*/ 75682 h 145493"/>
                <a:gd name="connsiteX1" fmla="*/ 89287 w 108767"/>
                <a:gd name="connsiteY1" fmla="*/ 14073 h 145493"/>
                <a:gd name="connsiteX2" fmla="*/ 37406 w 108767"/>
                <a:gd name="connsiteY2" fmla="*/ 1103 h 145493"/>
                <a:gd name="connsiteX3" fmla="*/ 4980 w 108767"/>
                <a:gd name="connsiteY3" fmla="*/ 33528 h 145493"/>
                <a:gd name="connsiteX4" fmla="*/ 1738 w 108767"/>
                <a:gd name="connsiteY4" fmla="*/ 101622 h 145493"/>
                <a:gd name="connsiteX5" fmla="*/ 21193 w 108767"/>
                <a:gd name="connsiteY5" fmla="*/ 137290 h 145493"/>
                <a:gd name="connsiteX6" fmla="*/ 86044 w 108767"/>
                <a:gd name="connsiteY6" fmla="*/ 140533 h 145493"/>
                <a:gd name="connsiteX7" fmla="*/ 108742 w 108767"/>
                <a:gd name="connsiteY7" fmla="*/ 75682 h 145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767" h="145493">
                  <a:moveTo>
                    <a:pt x="108742" y="75682"/>
                  </a:moveTo>
                  <a:cubicBezTo>
                    <a:pt x="109282" y="54605"/>
                    <a:pt x="101176" y="26503"/>
                    <a:pt x="89287" y="14073"/>
                  </a:cubicBezTo>
                  <a:cubicBezTo>
                    <a:pt x="77398" y="1643"/>
                    <a:pt x="51457" y="-2139"/>
                    <a:pt x="37406" y="1103"/>
                  </a:cubicBezTo>
                  <a:cubicBezTo>
                    <a:pt x="23355" y="4345"/>
                    <a:pt x="10925" y="16775"/>
                    <a:pt x="4980" y="33528"/>
                  </a:cubicBezTo>
                  <a:cubicBezTo>
                    <a:pt x="-965" y="50281"/>
                    <a:pt x="-964" y="84328"/>
                    <a:pt x="1738" y="101622"/>
                  </a:cubicBezTo>
                  <a:cubicBezTo>
                    <a:pt x="4440" y="118916"/>
                    <a:pt x="7142" y="130805"/>
                    <a:pt x="21193" y="137290"/>
                  </a:cubicBezTo>
                  <a:cubicBezTo>
                    <a:pt x="35244" y="143775"/>
                    <a:pt x="72533" y="150261"/>
                    <a:pt x="86044" y="140533"/>
                  </a:cubicBezTo>
                  <a:cubicBezTo>
                    <a:pt x="99555" y="130805"/>
                    <a:pt x="108202" y="96759"/>
                    <a:pt x="108742" y="75682"/>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0" name="Freeform 289"/>
            <p:cNvSpPr/>
            <p:nvPr/>
          </p:nvSpPr>
          <p:spPr>
            <a:xfrm rot="20404371">
              <a:off x="2014249" y="5420625"/>
              <a:ext cx="95719" cy="122870"/>
            </a:xfrm>
            <a:custGeom>
              <a:avLst/>
              <a:gdLst>
                <a:gd name="connsiteX0" fmla="*/ 94045 w 95719"/>
                <a:gd name="connsiteY0" fmla="*/ 18888 h 122870"/>
                <a:gd name="connsiteX1" fmla="*/ 74590 w 95719"/>
                <a:gd name="connsiteY1" fmla="*/ 93467 h 122870"/>
                <a:gd name="connsiteX2" fmla="*/ 35679 w 95719"/>
                <a:gd name="connsiteY2" fmla="*/ 122650 h 122870"/>
                <a:gd name="connsiteX3" fmla="*/ 11 w 95719"/>
                <a:gd name="connsiteY3" fmla="*/ 80497 h 122870"/>
                <a:gd name="connsiteX4" fmla="*/ 32436 w 95719"/>
                <a:gd name="connsiteY4" fmla="*/ 5918 h 122870"/>
                <a:gd name="connsiteX5" fmla="*/ 94045 w 95719"/>
                <a:gd name="connsiteY5" fmla="*/ 18888 h 122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719" h="122870">
                  <a:moveTo>
                    <a:pt x="94045" y="18888"/>
                  </a:moveTo>
                  <a:cubicBezTo>
                    <a:pt x="101071" y="33480"/>
                    <a:pt x="84318" y="76173"/>
                    <a:pt x="74590" y="93467"/>
                  </a:cubicBezTo>
                  <a:cubicBezTo>
                    <a:pt x="64862" y="110761"/>
                    <a:pt x="48109" y="124812"/>
                    <a:pt x="35679" y="122650"/>
                  </a:cubicBezTo>
                  <a:cubicBezTo>
                    <a:pt x="23249" y="120488"/>
                    <a:pt x="551" y="99952"/>
                    <a:pt x="11" y="80497"/>
                  </a:cubicBezTo>
                  <a:cubicBezTo>
                    <a:pt x="-529" y="61042"/>
                    <a:pt x="17845" y="19429"/>
                    <a:pt x="32436" y="5918"/>
                  </a:cubicBezTo>
                  <a:cubicBezTo>
                    <a:pt x="47027" y="-7593"/>
                    <a:pt x="87019" y="4296"/>
                    <a:pt x="94045" y="18888"/>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2" name="Freeform 291"/>
          <p:cNvSpPr/>
          <p:nvPr/>
        </p:nvSpPr>
        <p:spPr>
          <a:xfrm>
            <a:off x="7668344" y="4437112"/>
            <a:ext cx="186267" cy="86411"/>
          </a:xfrm>
          <a:custGeom>
            <a:avLst/>
            <a:gdLst>
              <a:gd name="connsiteX0" fmla="*/ 0 w 186267"/>
              <a:gd name="connsiteY0" fmla="*/ 0 h 86411"/>
              <a:gd name="connsiteX1" fmla="*/ 50800 w 186267"/>
              <a:gd name="connsiteY1" fmla="*/ 84666 h 86411"/>
              <a:gd name="connsiteX2" fmla="*/ 186267 w 186267"/>
              <a:gd name="connsiteY2" fmla="*/ 59266 h 86411"/>
            </a:gdLst>
            <a:ahLst/>
            <a:cxnLst>
              <a:cxn ang="0">
                <a:pos x="connsiteX0" y="connsiteY0"/>
              </a:cxn>
              <a:cxn ang="0">
                <a:pos x="connsiteX1" y="connsiteY1"/>
              </a:cxn>
              <a:cxn ang="0">
                <a:pos x="connsiteX2" y="connsiteY2"/>
              </a:cxn>
            </a:cxnLst>
            <a:rect l="l" t="t" r="r" b="b"/>
            <a:pathLst>
              <a:path w="186267" h="86411">
                <a:moveTo>
                  <a:pt x="0" y="0"/>
                </a:moveTo>
                <a:cubicBezTo>
                  <a:pt x="9878" y="37394"/>
                  <a:pt x="19756" y="74788"/>
                  <a:pt x="50800" y="84666"/>
                </a:cubicBezTo>
                <a:cubicBezTo>
                  <a:pt x="81845" y="94544"/>
                  <a:pt x="186267" y="59266"/>
                  <a:pt x="186267" y="59266"/>
                </a:cubicBezTo>
              </a:path>
            </a:pathLst>
          </a:custGeom>
          <a:no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4" name="Freeform 293"/>
          <p:cNvSpPr/>
          <p:nvPr/>
        </p:nvSpPr>
        <p:spPr>
          <a:xfrm>
            <a:off x="7704667" y="5063067"/>
            <a:ext cx="110066" cy="262466"/>
          </a:xfrm>
          <a:custGeom>
            <a:avLst/>
            <a:gdLst>
              <a:gd name="connsiteX0" fmla="*/ 110066 w 110066"/>
              <a:gd name="connsiteY0" fmla="*/ 262466 h 262466"/>
              <a:gd name="connsiteX1" fmla="*/ 76200 w 110066"/>
              <a:gd name="connsiteY1" fmla="*/ 152400 h 262466"/>
              <a:gd name="connsiteX2" fmla="*/ 33866 w 110066"/>
              <a:gd name="connsiteY2" fmla="*/ 50800 h 262466"/>
              <a:gd name="connsiteX3" fmla="*/ 0 w 110066"/>
              <a:gd name="connsiteY3" fmla="*/ 8466 h 262466"/>
              <a:gd name="connsiteX4" fmla="*/ 33866 w 110066"/>
              <a:gd name="connsiteY4" fmla="*/ 50800 h 262466"/>
              <a:gd name="connsiteX5" fmla="*/ 50800 w 110066"/>
              <a:gd name="connsiteY5" fmla="*/ 0 h 262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066" h="262466">
                <a:moveTo>
                  <a:pt x="110066" y="262466"/>
                </a:moveTo>
                <a:cubicBezTo>
                  <a:pt x="99483" y="225072"/>
                  <a:pt x="88900" y="187678"/>
                  <a:pt x="76200" y="152400"/>
                </a:cubicBezTo>
                <a:cubicBezTo>
                  <a:pt x="63500" y="117122"/>
                  <a:pt x="46566" y="74789"/>
                  <a:pt x="33866" y="50800"/>
                </a:cubicBezTo>
                <a:cubicBezTo>
                  <a:pt x="21166" y="26811"/>
                  <a:pt x="0" y="8466"/>
                  <a:pt x="0" y="8466"/>
                </a:cubicBezTo>
                <a:cubicBezTo>
                  <a:pt x="0" y="8466"/>
                  <a:pt x="25399" y="52211"/>
                  <a:pt x="33866" y="50800"/>
                </a:cubicBezTo>
                <a:cubicBezTo>
                  <a:pt x="42333" y="49389"/>
                  <a:pt x="50800" y="0"/>
                  <a:pt x="50800" y="0"/>
                </a:cubicBezTo>
              </a:path>
            </a:pathLst>
          </a:cu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5" name="Freeform 294"/>
          <p:cNvSpPr/>
          <p:nvPr/>
        </p:nvSpPr>
        <p:spPr>
          <a:xfrm rot="351809">
            <a:off x="7368125" y="4979609"/>
            <a:ext cx="562647" cy="530064"/>
          </a:xfrm>
          <a:custGeom>
            <a:avLst/>
            <a:gdLst>
              <a:gd name="connsiteX0" fmla="*/ 495409 w 544503"/>
              <a:gd name="connsiteY0" fmla="*/ 174778 h 512971"/>
              <a:gd name="connsiteX1" fmla="*/ 391081 w 544503"/>
              <a:gd name="connsiteY1" fmla="*/ 150231 h 512971"/>
              <a:gd name="connsiteX2" fmla="*/ 311301 w 544503"/>
              <a:gd name="connsiteY2" fmla="*/ 137957 h 512971"/>
              <a:gd name="connsiteX3" fmla="*/ 243795 w 544503"/>
              <a:gd name="connsiteY3" fmla="*/ 88862 h 512971"/>
              <a:gd name="connsiteX4" fmla="*/ 188563 w 544503"/>
              <a:gd name="connsiteY4" fmla="*/ 2945 h 512971"/>
              <a:gd name="connsiteX5" fmla="*/ 157879 w 544503"/>
              <a:gd name="connsiteY5" fmla="*/ 27493 h 512971"/>
              <a:gd name="connsiteX6" fmla="*/ 139468 w 544503"/>
              <a:gd name="connsiteY6" fmla="*/ 101136 h 512971"/>
              <a:gd name="connsiteX7" fmla="*/ 213111 w 544503"/>
              <a:gd name="connsiteY7" fmla="*/ 199326 h 512971"/>
              <a:gd name="connsiteX8" fmla="*/ 164015 w 544503"/>
              <a:gd name="connsiteY8" fmla="*/ 291380 h 512971"/>
              <a:gd name="connsiteX9" fmla="*/ 84236 w 544503"/>
              <a:gd name="connsiteY9" fmla="*/ 358886 h 512971"/>
              <a:gd name="connsiteX10" fmla="*/ 4456 w 544503"/>
              <a:gd name="connsiteY10" fmla="*/ 414118 h 512971"/>
              <a:gd name="connsiteX11" fmla="*/ 16730 w 544503"/>
              <a:gd name="connsiteY11" fmla="*/ 469350 h 512971"/>
              <a:gd name="connsiteX12" fmla="*/ 71962 w 544503"/>
              <a:gd name="connsiteY12" fmla="*/ 463213 h 512971"/>
              <a:gd name="connsiteX13" fmla="*/ 164015 w 544503"/>
              <a:gd name="connsiteY13" fmla="*/ 420255 h 512971"/>
              <a:gd name="connsiteX14" fmla="*/ 231521 w 544503"/>
              <a:gd name="connsiteY14" fmla="*/ 346612 h 512971"/>
              <a:gd name="connsiteX15" fmla="*/ 164015 w 544503"/>
              <a:gd name="connsiteY15" fmla="*/ 414118 h 512971"/>
              <a:gd name="connsiteX16" fmla="*/ 78099 w 544503"/>
              <a:gd name="connsiteY16" fmla="*/ 444803 h 512971"/>
              <a:gd name="connsiteX17" fmla="*/ 59688 w 544503"/>
              <a:gd name="connsiteY17" fmla="*/ 500035 h 512971"/>
              <a:gd name="connsiteX18" fmla="*/ 121057 w 544503"/>
              <a:gd name="connsiteY18" fmla="*/ 506172 h 512971"/>
              <a:gd name="connsiteX19" fmla="*/ 200837 w 544503"/>
              <a:gd name="connsiteY19" fmla="*/ 463213 h 512971"/>
              <a:gd name="connsiteX20" fmla="*/ 262206 w 544503"/>
              <a:gd name="connsiteY20" fmla="*/ 407981 h 512971"/>
              <a:gd name="connsiteX21" fmla="*/ 280617 w 544503"/>
              <a:gd name="connsiteY21" fmla="*/ 346612 h 512971"/>
              <a:gd name="connsiteX22" fmla="*/ 262206 w 544503"/>
              <a:gd name="connsiteY22" fmla="*/ 414118 h 512971"/>
              <a:gd name="connsiteX23" fmla="*/ 188563 w 544503"/>
              <a:gd name="connsiteY23" fmla="*/ 469350 h 512971"/>
              <a:gd name="connsiteX24" fmla="*/ 164015 w 544503"/>
              <a:gd name="connsiteY24" fmla="*/ 500035 h 512971"/>
              <a:gd name="connsiteX25" fmla="*/ 219248 w 544503"/>
              <a:gd name="connsiteY25" fmla="*/ 512309 h 512971"/>
              <a:gd name="connsiteX26" fmla="*/ 286754 w 544503"/>
              <a:gd name="connsiteY26" fmla="*/ 481624 h 512971"/>
              <a:gd name="connsiteX27" fmla="*/ 305164 w 544503"/>
              <a:gd name="connsiteY27" fmla="*/ 432529 h 512971"/>
              <a:gd name="connsiteX28" fmla="*/ 329712 w 544503"/>
              <a:gd name="connsiteY28" fmla="*/ 377297 h 512971"/>
              <a:gd name="connsiteX29" fmla="*/ 384944 w 544503"/>
              <a:gd name="connsiteY29" fmla="*/ 334338 h 512971"/>
              <a:gd name="connsiteX30" fmla="*/ 538367 w 544503"/>
              <a:gd name="connsiteY30" fmla="*/ 279106 h 512971"/>
              <a:gd name="connsiteX31" fmla="*/ 495409 w 544503"/>
              <a:gd name="connsiteY31" fmla="*/ 174778 h 512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44503" h="512971">
                <a:moveTo>
                  <a:pt x="495409" y="174778"/>
                </a:moveTo>
                <a:cubicBezTo>
                  <a:pt x="470861" y="153299"/>
                  <a:pt x="421766" y="156368"/>
                  <a:pt x="391081" y="150231"/>
                </a:cubicBezTo>
                <a:cubicBezTo>
                  <a:pt x="360396" y="144094"/>
                  <a:pt x="335849" y="148185"/>
                  <a:pt x="311301" y="137957"/>
                </a:cubicBezTo>
                <a:cubicBezTo>
                  <a:pt x="286753" y="127729"/>
                  <a:pt x="264251" y="111364"/>
                  <a:pt x="243795" y="88862"/>
                </a:cubicBezTo>
                <a:cubicBezTo>
                  <a:pt x="223339" y="66360"/>
                  <a:pt x="202882" y="13173"/>
                  <a:pt x="188563" y="2945"/>
                </a:cubicBezTo>
                <a:cubicBezTo>
                  <a:pt x="174244" y="-7283"/>
                  <a:pt x="166061" y="11128"/>
                  <a:pt x="157879" y="27493"/>
                </a:cubicBezTo>
                <a:cubicBezTo>
                  <a:pt x="149697" y="43858"/>
                  <a:pt x="130263" y="72497"/>
                  <a:pt x="139468" y="101136"/>
                </a:cubicBezTo>
                <a:cubicBezTo>
                  <a:pt x="148673" y="129775"/>
                  <a:pt x="209020" y="167619"/>
                  <a:pt x="213111" y="199326"/>
                </a:cubicBezTo>
                <a:cubicBezTo>
                  <a:pt x="217202" y="231033"/>
                  <a:pt x="185494" y="264787"/>
                  <a:pt x="164015" y="291380"/>
                </a:cubicBezTo>
                <a:cubicBezTo>
                  <a:pt x="142536" y="317973"/>
                  <a:pt x="110829" y="338430"/>
                  <a:pt x="84236" y="358886"/>
                </a:cubicBezTo>
                <a:cubicBezTo>
                  <a:pt x="57643" y="379342"/>
                  <a:pt x="15707" y="395707"/>
                  <a:pt x="4456" y="414118"/>
                </a:cubicBezTo>
                <a:cubicBezTo>
                  <a:pt x="-6795" y="432529"/>
                  <a:pt x="5479" y="461167"/>
                  <a:pt x="16730" y="469350"/>
                </a:cubicBezTo>
                <a:cubicBezTo>
                  <a:pt x="27981" y="477533"/>
                  <a:pt x="47414" y="471396"/>
                  <a:pt x="71962" y="463213"/>
                </a:cubicBezTo>
                <a:cubicBezTo>
                  <a:pt x="96510" y="455030"/>
                  <a:pt x="137422" y="439689"/>
                  <a:pt x="164015" y="420255"/>
                </a:cubicBezTo>
                <a:cubicBezTo>
                  <a:pt x="190608" y="400821"/>
                  <a:pt x="231521" y="347635"/>
                  <a:pt x="231521" y="346612"/>
                </a:cubicBezTo>
                <a:cubicBezTo>
                  <a:pt x="231521" y="345589"/>
                  <a:pt x="189585" y="397753"/>
                  <a:pt x="164015" y="414118"/>
                </a:cubicBezTo>
                <a:cubicBezTo>
                  <a:pt x="138445" y="430483"/>
                  <a:pt x="95487" y="430484"/>
                  <a:pt x="78099" y="444803"/>
                </a:cubicBezTo>
                <a:cubicBezTo>
                  <a:pt x="60711" y="459123"/>
                  <a:pt x="52528" y="489807"/>
                  <a:pt x="59688" y="500035"/>
                </a:cubicBezTo>
                <a:cubicBezTo>
                  <a:pt x="66848" y="510263"/>
                  <a:pt x="97532" y="512309"/>
                  <a:pt x="121057" y="506172"/>
                </a:cubicBezTo>
                <a:cubicBezTo>
                  <a:pt x="144582" y="500035"/>
                  <a:pt x="177312" y="479578"/>
                  <a:pt x="200837" y="463213"/>
                </a:cubicBezTo>
                <a:cubicBezTo>
                  <a:pt x="224362" y="446848"/>
                  <a:pt x="248910" y="427414"/>
                  <a:pt x="262206" y="407981"/>
                </a:cubicBezTo>
                <a:cubicBezTo>
                  <a:pt x="275502" y="388548"/>
                  <a:pt x="280617" y="345589"/>
                  <a:pt x="280617" y="346612"/>
                </a:cubicBezTo>
                <a:cubicBezTo>
                  <a:pt x="280617" y="347635"/>
                  <a:pt x="277548" y="393662"/>
                  <a:pt x="262206" y="414118"/>
                </a:cubicBezTo>
                <a:cubicBezTo>
                  <a:pt x="246864" y="434574"/>
                  <a:pt x="204928" y="455031"/>
                  <a:pt x="188563" y="469350"/>
                </a:cubicBezTo>
                <a:cubicBezTo>
                  <a:pt x="172198" y="483670"/>
                  <a:pt x="158901" y="492875"/>
                  <a:pt x="164015" y="500035"/>
                </a:cubicBezTo>
                <a:cubicBezTo>
                  <a:pt x="169129" y="507195"/>
                  <a:pt x="198792" y="515377"/>
                  <a:pt x="219248" y="512309"/>
                </a:cubicBezTo>
                <a:cubicBezTo>
                  <a:pt x="239704" y="509241"/>
                  <a:pt x="272435" y="494921"/>
                  <a:pt x="286754" y="481624"/>
                </a:cubicBezTo>
                <a:cubicBezTo>
                  <a:pt x="301073" y="468327"/>
                  <a:pt x="298004" y="449917"/>
                  <a:pt x="305164" y="432529"/>
                </a:cubicBezTo>
                <a:cubicBezTo>
                  <a:pt x="312324" y="415141"/>
                  <a:pt x="316415" y="393662"/>
                  <a:pt x="329712" y="377297"/>
                </a:cubicBezTo>
                <a:cubicBezTo>
                  <a:pt x="343009" y="360932"/>
                  <a:pt x="350168" y="350703"/>
                  <a:pt x="384944" y="334338"/>
                </a:cubicBezTo>
                <a:cubicBezTo>
                  <a:pt x="419720" y="317973"/>
                  <a:pt x="516888" y="301608"/>
                  <a:pt x="538367" y="279106"/>
                </a:cubicBezTo>
                <a:cubicBezTo>
                  <a:pt x="559846" y="256604"/>
                  <a:pt x="519957" y="196257"/>
                  <a:pt x="495409" y="174778"/>
                </a:cubicBezTo>
                <a:close/>
              </a:path>
            </a:pathLst>
          </a:custGeom>
          <a:solidFill>
            <a:srgbClr val="E4C79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6" name="Freeform 295"/>
          <p:cNvSpPr/>
          <p:nvPr/>
        </p:nvSpPr>
        <p:spPr>
          <a:xfrm>
            <a:off x="7836129" y="4767044"/>
            <a:ext cx="511367" cy="643075"/>
          </a:xfrm>
          <a:custGeom>
            <a:avLst/>
            <a:gdLst>
              <a:gd name="connsiteX0" fmla="*/ 309648 w 494877"/>
              <a:gd name="connsiteY0" fmla="*/ 0 h 622337"/>
              <a:gd name="connsiteX1" fmla="*/ 377155 w 494877"/>
              <a:gd name="connsiteY1" fmla="*/ 42958 h 622337"/>
              <a:gd name="connsiteX2" fmla="*/ 377155 w 494877"/>
              <a:gd name="connsiteY2" fmla="*/ 153423 h 622337"/>
              <a:gd name="connsiteX3" fmla="*/ 420113 w 494877"/>
              <a:gd name="connsiteY3" fmla="*/ 214792 h 622337"/>
              <a:gd name="connsiteX4" fmla="*/ 450797 w 494877"/>
              <a:gd name="connsiteY4" fmla="*/ 355941 h 622337"/>
              <a:gd name="connsiteX5" fmla="*/ 493756 w 494877"/>
              <a:gd name="connsiteY5" fmla="*/ 515501 h 622337"/>
              <a:gd name="connsiteX6" fmla="*/ 401702 w 494877"/>
              <a:gd name="connsiteY6" fmla="*/ 576870 h 622337"/>
              <a:gd name="connsiteX7" fmla="*/ 82583 w 494877"/>
              <a:gd name="connsiteY7" fmla="*/ 619828 h 622337"/>
              <a:gd name="connsiteX8" fmla="*/ 64172 w 494877"/>
              <a:gd name="connsiteY8" fmla="*/ 607554 h 622337"/>
              <a:gd name="connsiteX9" fmla="*/ 64172 w 494877"/>
              <a:gd name="connsiteY9" fmla="*/ 527774 h 622337"/>
              <a:gd name="connsiteX10" fmla="*/ 27351 w 494877"/>
              <a:gd name="connsiteY10" fmla="*/ 386625 h 622337"/>
              <a:gd name="connsiteX11" fmla="*/ 2803 w 494877"/>
              <a:gd name="connsiteY11" fmla="*/ 343667 h 622337"/>
              <a:gd name="connsiteX12" fmla="*/ 94857 w 494877"/>
              <a:gd name="connsiteY12" fmla="*/ 355941 h 622337"/>
              <a:gd name="connsiteX13" fmla="*/ 180773 w 494877"/>
              <a:gd name="connsiteY13" fmla="*/ 374352 h 622337"/>
              <a:gd name="connsiteX14" fmla="*/ 285101 w 494877"/>
              <a:gd name="connsiteY14" fmla="*/ 374352 h 622337"/>
              <a:gd name="connsiteX15" fmla="*/ 285101 w 494877"/>
              <a:gd name="connsiteY15" fmla="*/ 319119 h 622337"/>
              <a:gd name="connsiteX16" fmla="*/ 205321 w 494877"/>
              <a:gd name="connsiteY16" fmla="*/ 294572 h 622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4877" h="622337">
                <a:moveTo>
                  <a:pt x="309648" y="0"/>
                </a:moveTo>
                <a:cubicBezTo>
                  <a:pt x="337776" y="8694"/>
                  <a:pt x="365904" y="17388"/>
                  <a:pt x="377155" y="42958"/>
                </a:cubicBezTo>
                <a:cubicBezTo>
                  <a:pt x="388406" y="68529"/>
                  <a:pt x="369995" y="124784"/>
                  <a:pt x="377155" y="153423"/>
                </a:cubicBezTo>
                <a:cubicBezTo>
                  <a:pt x="384315" y="182062"/>
                  <a:pt x="407839" y="181039"/>
                  <a:pt x="420113" y="214792"/>
                </a:cubicBezTo>
                <a:cubicBezTo>
                  <a:pt x="432387" y="248545"/>
                  <a:pt x="438523" y="305823"/>
                  <a:pt x="450797" y="355941"/>
                </a:cubicBezTo>
                <a:cubicBezTo>
                  <a:pt x="463071" y="406059"/>
                  <a:pt x="501938" y="478680"/>
                  <a:pt x="493756" y="515501"/>
                </a:cubicBezTo>
                <a:cubicBezTo>
                  <a:pt x="485574" y="552322"/>
                  <a:pt x="470231" y="559482"/>
                  <a:pt x="401702" y="576870"/>
                </a:cubicBezTo>
                <a:cubicBezTo>
                  <a:pt x="333173" y="594258"/>
                  <a:pt x="138838" y="614714"/>
                  <a:pt x="82583" y="619828"/>
                </a:cubicBezTo>
                <a:cubicBezTo>
                  <a:pt x="26328" y="624942"/>
                  <a:pt x="67240" y="622896"/>
                  <a:pt x="64172" y="607554"/>
                </a:cubicBezTo>
                <a:cubicBezTo>
                  <a:pt x="61104" y="592212"/>
                  <a:pt x="70309" y="564596"/>
                  <a:pt x="64172" y="527774"/>
                </a:cubicBezTo>
                <a:cubicBezTo>
                  <a:pt x="58035" y="490952"/>
                  <a:pt x="37579" y="417310"/>
                  <a:pt x="27351" y="386625"/>
                </a:cubicBezTo>
                <a:cubicBezTo>
                  <a:pt x="17123" y="355940"/>
                  <a:pt x="-8448" y="348781"/>
                  <a:pt x="2803" y="343667"/>
                </a:cubicBezTo>
                <a:cubicBezTo>
                  <a:pt x="14054" y="338553"/>
                  <a:pt x="65195" y="350827"/>
                  <a:pt x="94857" y="355941"/>
                </a:cubicBezTo>
                <a:cubicBezTo>
                  <a:pt x="124519" y="361055"/>
                  <a:pt x="149066" y="371284"/>
                  <a:pt x="180773" y="374352"/>
                </a:cubicBezTo>
                <a:cubicBezTo>
                  <a:pt x="212480" y="377420"/>
                  <a:pt x="267713" y="383557"/>
                  <a:pt x="285101" y="374352"/>
                </a:cubicBezTo>
                <a:cubicBezTo>
                  <a:pt x="302489" y="365147"/>
                  <a:pt x="298398" y="332416"/>
                  <a:pt x="285101" y="319119"/>
                </a:cubicBezTo>
                <a:cubicBezTo>
                  <a:pt x="271804" y="305822"/>
                  <a:pt x="205321" y="294572"/>
                  <a:pt x="205321" y="294572"/>
                </a:cubicBezTo>
              </a:path>
            </a:pathLst>
          </a:cu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 name="Freeform 296"/>
          <p:cNvSpPr/>
          <p:nvPr/>
        </p:nvSpPr>
        <p:spPr>
          <a:xfrm>
            <a:off x="7692981" y="4708224"/>
            <a:ext cx="482155" cy="363778"/>
          </a:xfrm>
          <a:custGeom>
            <a:avLst/>
            <a:gdLst>
              <a:gd name="connsiteX0" fmla="*/ 411359 w 466607"/>
              <a:gd name="connsiteY0" fmla="*/ 1691 h 352047"/>
              <a:gd name="connsiteX1" fmla="*/ 417496 w 466607"/>
              <a:gd name="connsiteY1" fmla="*/ 87607 h 352047"/>
              <a:gd name="connsiteX2" fmla="*/ 257936 w 466607"/>
              <a:gd name="connsiteY2" fmla="*/ 185798 h 352047"/>
              <a:gd name="connsiteX3" fmla="*/ 172019 w 466607"/>
              <a:gd name="connsiteY3" fmla="*/ 253304 h 352047"/>
              <a:gd name="connsiteX4" fmla="*/ 159746 w 466607"/>
              <a:gd name="connsiteY4" fmla="*/ 277852 h 352047"/>
              <a:gd name="connsiteX5" fmla="*/ 147472 w 466607"/>
              <a:gd name="connsiteY5" fmla="*/ 351495 h 352047"/>
              <a:gd name="connsiteX6" fmla="*/ 110650 w 466607"/>
              <a:gd name="connsiteY6" fmla="*/ 234893 h 352047"/>
              <a:gd name="connsiteX7" fmla="*/ 186 w 466607"/>
              <a:gd name="connsiteY7" fmla="*/ 228756 h 352047"/>
              <a:gd name="connsiteX8" fmla="*/ 86103 w 466607"/>
              <a:gd name="connsiteY8" fmla="*/ 130566 h 352047"/>
              <a:gd name="connsiteX9" fmla="*/ 153609 w 466607"/>
              <a:gd name="connsiteY9" fmla="*/ 179661 h 352047"/>
              <a:gd name="connsiteX10" fmla="*/ 122924 w 466607"/>
              <a:gd name="connsiteY10" fmla="*/ 241030 h 352047"/>
              <a:gd name="connsiteX11" fmla="*/ 153609 w 466607"/>
              <a:gd name="connsiteY11" fmla="*/ 345358 h 352047"/>
              <a:gd name="connsiteX12" fmla="*/ 165883 w 466607"/>
              <a:gd name="connsiteY12" fmla="*/ 259441 h 352047"/>
              <a:gd name="connsiteX13" fmla="*/ 208841 w 466607"/>
              <a:gd name="connsiteY13" fmla="*/ 234893 h 352047"/>
              <a:gd name="connsiteX14" fmla="*/ 307031 w 466607"/>
              <a:gd name="connsiteY14" fmla="*/ 296262 h 352047"/>
              <a:gd name="connsiteX15" fmla="*/ 331579 w 466607"/>
              <a:gd name="connsiteY15" fmla="*/ 265578 h 352047"/>
              <a:gd name="connsiteX16" fmla="*/ 423633 w 466607"/>
              <a:gd name="connsiteY16" fmla="*/ 198072 h 352047"/>
              <a:gd name="connsiteX17" fmla="*/ 466591 w 466607"/>
              <a:gd name="connsiteY17" fmla="*/ 167387 h 352047"/>
              <a:gd name="connsiteX18" fmla="*/ 411359 w 466607"/>
              <a:gd name="connsiteY18" fmla="*/ 1691 h 352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6607" h="352047">
                <a:moveTo>
                  <a:pt x="411359" y="1691"/>
                </a:moveTo>
                <a:cubicBezTo>
                  <a:pt x="403177" y="-11606"/>
                  <a:pt x="443067" y="56923"/>
                  <a:pt x="417496" y="87607"/>
                </a:cubicBezTo>
                <a:cubicBezTo>
                  <a:pt x="391925" y="118292"/>
                  <a:pt x="298849" y="158182"/>
                  <a:pt x="257936" y="185798"/>
                </a:cubicBezTo>
                <a:cubicBezTo>
                  <a:pt x="217023" y="213414"/>
                  <a:pt x="188384" y="237962"/>
                  <a:pt x="172019" y="253304"/>
                </a:cubicBezTo>
                <a:cubicBezTo>
                  <a:pt x="155654" y="268646"/>
                  <a:pt x="163837" y="261487"/>
                  <a:pt x="159746" y="277852"/>
                </a:cubicBezTo>
                <a:cubicBezTo>
                  <a:pt x="155655" y="294217"/>
                  <a:pt x="155655" y="358655"/>
                  <a:pt x="147472" y="351495"/>
                </a:cubicBezTo>
                <a:cubicBezTo>
                  <a:pt x="139289" y="344335"/>
                  <a:pt x="135198" y="255349"/>
                  <a:pt x="110650" y="234893"/>
                </a:cubicBezTo>
                <a:cubicBezTo>
                  <a:pt x="86102" y="214437"/>
                  <a:pt x="4277" y="246144"/>
                  <a:pt x="186" y="228756"/>
                </a:cubicBezTo>
                <a:cubicBezTo>
                  <a:pt x="-3905" y="211368"/>
                  <a:pt x="60533" y="138748"/>
                  <a:pt x="86103" y="130566"/>
                </a:cubicBezTo>
                <a:cubicBezTo>
                  <a:pt x="111673" y="122384"/>
                  <a:pt x="147472" y="161250"/>
                  <a:pt x="153609" y="179661"/>
                </a:cubicBezTo>
                <a:cubicBezTo>
                  <a:pt x="159746" y="198072"/>
                  <a:pt x="122924" y="213414"/>
                  <a:pt x="122924" y="241030"/>
                </a:cubicBezTo>
                <a:cubicBezTo>
                  <a:pt x="122924" y="268646"/>
                  <a:pt x="146449" y="342290"/>
                  <a:pt x="153609" y="345358"/>
                </a:cubicBezTo>
                <a:cubicBezTo>
                  <a:pt x="160769" y="348426"/>
                  <a:pt x="156678" y="277852"/>
                  <a:pt x="165883" y="259441"/>
                </a:cubicBezTo>
                <a:cubicBezTo>
                  <a:pt x="175088" y="241030"/>
                  <a:pt x="185316" y="228756"/>
                  <a:pt x="208841" y="234893"/>
                </a:cubicBezTo>
                <a:cubicBezTo>
                  <a:pt x="232366" y="241030"/>
                  <a:pt x="286575" y="291148"/>
                  <a:pt x="307031" y="296262"/>
                </a:cubicBezTo>
                <a:cubicBezTo>
                  <a:pt x="327487" y="301376"/>
                  <a:pt x="312145" y="281943"/>
                  <a:pt x="331579" y="265578"/>
                </a:cubicBezTo>
                <a:cubicBezTo>
                  <a:pt x="351013" y="249213"/>
                  <a:pt x="401131" y="214437"/>
                  <a:pt x="423633" y="198072"/>
                </a:cubicBezTo>
                <a:cubicBezTo>
                  <a:pt x="446135" y="181707"/>
                  <a:pt x="465568" y="196026"/>
                  <a:pt x="466591" y="167387"/>
                </a:cubicBezTo>
                <a:cubicBezTo>
                  <a:pt x="467614" y="138748"/>
                  <a:pt x="419541" y="14988"/>
                  <a:pt x="411359" y="1691"/>
                </a:cubicBezTo>
                <a:close/>
              </a:path>
            </a:pathLst>
          </a:cu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6" name="Straight Connector 305"/>
          <p:cNvCxnSpPr/>
          <p:nvPr/>
        </p:nvCxnSpPr>
        <p:spPr>
          <a:xfrm>
            <a:off x="6372200" y="5543984"/>
            <a:ext cx="35971" cy="12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25" name="Oval 324"/>
          <p:cNvSpPr/>
          <p:nvPr/>
        </p:nvSpPr>
        <p:spPr>
          <a:xfrm>
            <a:off x="4526867" y="5822131"/>
            <a:ext cx="108000" cy="108000"/>
          </a:xfrm>
          <a:prstGeom prst="ellipse">
            <a:avLst/>
          </a:prstGeom>
          <a:solidFill>
            <a:srgbClr val="00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p:cNvSpPr/>
          <p:nvPr/>
        </p:nvSpPr>
        <p:spPr>
          <a:xfrm>
            <a:off x="3671511" y="5661248"/>
            <a:ext cx="1836593" cy="923330"/>
          </a:xfrm>
          <a:prstGeom prst="rect">
            <a:avLst/>
          </a:prstGeom>
          <a:noFill/>
        </p:spPr>
        <p:txBody>
          <a:bodyPr wrap="none" lIns="91440" tIns="45720" rIns="91440" bIns="45720">
            <a:prstTxWarp prst="textArchDown">
              <a:avLst/>
            </a:prstTxWarp>
            <a:spAutoFit/>
          </a:bodyPr>
          <a:lstStyle/>
          <a:p>
            <a:pPr algn="ctr"/>
            <a:r>
              <a:rPr lang="en-US" sz="2400" b="1" cap="none" spc="0" dirty="0">
                <a:ln w="12700">
                  <a:solidFill>
                    <a:schemeClr val="tx1"/>
                  </a:solidFill>
                  <a:prstDash val="solid"/>
                </a:ln>
                <a:solidFill>
                  <a:schemeClr val="tx2"/>
                </a:solidFill>
              </a:rPr>
              <a:t>metal</a:t>
            </a:r>
          </a:p>
        </p:txBody>
      </p:sp>
    </p:spTree>
    <p:extLst>
      <p:ext uri="{BB962C8B-B14F-4D97-AF65-F5344CB8AC3E}">
        <p14:creationId xmlns:p14="http://schemas.microsoft.com/office/powerpoint/2010/main" val="40003107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Acid/Base Reactions</a:t>
            </a:r>
            <a:endParaRPr lang="en-US" dirty="0"/>
          </a:p>
        </p:txBody>
      </p:sp>
      <p:sp>
        <p:nvSpPr>
          <p:cNvPr id="4" name="Content Placeholder 3"/>
          <p:cNvSpPr>
            <a:spLocks noGrp="1"/>
          </p:cNvSpPr>
          <p:nvPr>
            <p:ph idx="1"/>
          </p:nvPr>
        </p:nvSpPr>
        <p:spPr>
          <a:xfrm>
            <a:off x="304800" y="1628800"/>
            <a:ext cx="8587680" cy="2108447"/>
          </a:xfrm>
          <a:solidFill>
            <a:srgbClr val="FFCCCC"/>
          </a:solidFill>
        </p:spPr>
        <p:txBody>
          <a:bodyPr/>
          <a:lstStyle/>
          <a:p>
            <a:pPr marL="0" indent="0">
              <a:buNone/>
            </a:pPr>
            <a:r>
              <a:rPr lang="en-GB" sz="5400" dirty="0"/>
              <a:t>   </a:t>
            </a:r>
            <a:r>
              <a:rPr lang="en-GB" sz="4400" dirty="0">
                <a:latin typeface="+mn-lt"/>
              </a:rPr>
              <a:t>HCl  +   NaOH   </a:t>
            </a:r>
            <a:r>
              <a:rPr lang="en-GB" sz="4400" dirty="0">
                <a:latin typeface="+mn-lt"/>
                <a:sym typeface="Wingdings" panose="05000000000000000000" pitchFamily="2" charset="2"/>
              </a:rPr>
              <a:t>     NaCl +    H</a:t>
            </a:r>
            <a:r>
              <a:rPr lang="en-GB" sz="4400" baseline="-25000" dirty="0">
                <a:latin typeface="+mn-lt"/>
                <a:sym typeface="Wingdings" panose="05000000000000000000" pitchFamily="2" charset="2"/>
              </a:rPr>
              <a:t>2</a:t>
            </a:r>
            <a:r>
              <a:rPr lang="en-GB" sz="4400" dirty="0">
                <a:latin typeface="+mn-lt"/>
                <a:sym typeface="Wingdings" panose="05000000000000000000" pitchFamily="2" charset="2"/>
              </a:rPr>
              <a:t>0</a:t>
            </a:r>
          </a:p>
          <a:p>
            <a:pPr marL="0" indent="0">
              <a:buNone/>
            </a:pPr>
            <a:r>
              <a:rPr lang="en-GB" sz="2400" b="1" dirty="0">
                <a:latin typeface="+mn-lt"/>
                <a:sym typeface="Wingdings" panose="05000000000000000000" pitchFamily="2" charset="2"/>
              </a:rPr>
              <a:t>Hydrochloric     Sodium Hydroxide       Sodium Chloride    Water</a:t>
            </a:r>
          </a:p>
          <a:p>
            <a:pPr marL="0" indent="0">
              <a:buNone/>
            </a:pPr>
            <a:r>
              <a:rPr lang="en-GB" sz="2400" b="1" dirty="0">
                <a:solidFill>
                  <a:srgbClr val="FF0000"/>
                </a:solidFill>
                <a:latin typeface="+mn-lt"/>
                <a:sym typeface="Wingdings" panose="05000000000000000000" pitchFamily="2" charset="2"/>
              </a:rPr>
              <a:t>         Acid</a:t>
            </a:r>
            <a:r>
              <a:rPr lang="en-GB" sz="2400" b="1" dirty="0">
                <a:latin typeface="+mn-lt"/>
                <a:sym typeface="Wingdings" panose="05000000000000000000" pitchFamily="2" charset="2"/>
              </a:rPr>
              <a:t>                      </a:t>
            </a:r>
            <a:r>
              <a:rPr lang="en-GB" sz="2400" b="1" dirty="0">
                <a:solidFill>
                  <a:srgbClr val="FF0000"/>
                </a:solidFill>
                <a:latin typeface="+mn-lt"/>
                <a:sym typeface="Wingdings" panose="05000000000000000000" pitchFamily="2" charset="2"/>
              </a:rPr>
              <a:t>Base                                Salt</a:t>
            </a:r>
          </a:p>
          <a:p>
            <a:pPr marL="0" indent="0">
              <a:buNone/>
            </a:pPr>
            <a:endParaRPr lang="en-GB" dirty="0">
              <a:latin typeface="+mn-lt"/>
            </a:endParaRPr>
          </a:p>
        </p:txBody>
      </p:sp>
      <p:sp>
        <p:nvSpPr>
          <p:cNvPr id="5" name="Content Placeholder 3"/>
          <p:cNvSpPr txBox="1">
            <a:spLocks/>
          </p:cNvSpPr>
          <p:nvPr/>
        </p:nvSpPr>
        <p:spPr>
          <a:xfrm>
            <a:off x="304800" y="4005064"/>
            <a:ext cx="8587680" cy="2108447"/>
          </a:xfrm>
          <a:prstGeom prst="rect">
            <a:avLst/>
          </a:prstGeom>
          <a:solidFill>
            <a:srgbClr val="66CCFF"/>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u="none"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5400" dirty="0"/>
              <a:t>  </a:t>
            </a:r>
            <a:r>
              <a:rPr lang="en-GB" sz="4800" dirty="0">
                <a:latin typeface="+mn-lt"/>
              </a:rPr>
              <a:t>H</a:t>
            </a:r>
            <a:r>
              <a:rPr lang="en-GB" sz="4800" baseline="-25000" dirty="0">
                <a:latin typeface="+mn-lt"/>
              </a:rPr>
              <a:t>2</a:t>
            </a:r>
            <a:r>
              <a:rPr lang="en-GB" sz="4800" dirty="0">
                <a:latin typeface="+mn-lt"/>
              </a:rPr>
              <a:t>SO</a:t>
            </a:r>
            <a:r>
              <a:rPr lang="en-GB" sz="4800" baseline="-25000" dirty="0">
                <a:latin typeface="+mn-lt"/>
              </a:rPr>
              <a:t>4</a:t>
            </a:r>
            <a:r>
              <a:rPr lang="en-GB" sz="4800" dirty="0">
                <a:latin typeface="+mn-lt"/>
              </a:rPr>
              <a:t> +  Ca(OH)</a:t>
            </a:r>
            <a:r>
              <a:rPr lang="en-GB" sz="4800" baseline="-25000" dirty="0">
                <a:latin typeface="+mn-lt"/>
              </a:rPr>
              <a:t>2</a:t>
            </a:r>
            <a:r>
              <a:rPr lang="en-GB" sz="4800" dirty="0">
                <a:latin typeface="+mn-lt"/>
              </a:rPr>
              <a:t> </a:t>
            </a:r>
            <a:r>
              <a:rPr lang="en-GB" sz="4800" dirty="0">
                <a:latin typeface="+mn-lt"/>
                <a:sym typeface="Wingdings" panose="05000000000000000000" pitchFamily="2" charset="2"/>
              </a:rPr>
              <a:t>  CaSO</a:t>
            </a:r>
            <a:r>
              <a:rPr lang="en-GB" sz="4800" baseline="-25000" dirty="0">
                <a:latin typeface="+mn-lt"/>
                <a:sym typeface="Wingdings" panose="05000000000000000000" pitchFamily="2" charset="2"/>
              </a:rPr>
              <a:t>4</a:t>
            </a:r>
            <a:r>
              <a:rPr lang="en-GB" sz="4800" dirty="0">
                <a:latin typeface="+mn-lt"/>
                <a:sym typeface="Wingdings" panose="05000000000000000000" pitchFamily="2" charset="2"/>
              </a:rPr>
              <a:t> +  2H</a:t>
            </a:r>
            <a:r>
              <a:rPr lang="en-GB" sz="4800" baseline="-25000" dirty="0">
                <a:latin typeface="+mn-lt"/>
                <a:sym typeface="Wingdings" panose="05000000000000000000" pitchFamily="2" charset="2"/>
              </a:rPr>
              <a:t>2</a:t>
            </a:r>
            <a:r>
              <a:rPr lang="en-GB" sz="4800" dirty="0">
                <a:latin typeface="+mn-lt"/>
                <a:sym typeface="Wingdings" panose="05000000000000000000" pitchFamily="2" charset="2"/>
              </a:rPr>
              <a:t>0</a:t>
            </a:r>
          </a:p>
          <a:p>
            <a:pPr marL="0" indent="0">
              <a:buFont typeface="Arial" panose="020B0604020202020204" pitchFamily="34" charset="0"/>
              <a:buNone/>
            </a:pPr>
            <a:r>
              <a:rPr lang="en-GB" sz="2400" b="1" dirty="0">
                <a:latin typeface="+mn-lt"/>
                <a:sym typeface="Wingdings" panose="05000000000000000000" pitchFamily="2" charset="2"/>
              </a:rPr>
              <a:t>      Sulphuric          Calcium Hydroxide        Calcium Sulphate       Water</a:t>
            </a:r>
          </a:p>
          <a:p>
            <a:pPr marL="0" indent="0">
              <a:buFont typeface="Arial" panose="020B0604020202020204" pitchFamily="34" charset="0"/>
              <a:buNone/>
            </a:pPr>
            <a:r>
              <a:rPr lang="en-GB" sz="2400" b="1" dirty="0">
                <a:solidFill>
                  <a:srgbClr val="FF0000"/>
                </a:solidFill>
                <a:latin typeface="+mn-lt"/>
                <a:sym typeface="Wingdings" panose="05000000000000000000" pitchFamily="2" charset="2"/>
              </a:rPr>
              <a:t>          Acid</a:t>
            </a:r>
            <a:r>
              <a:rPr lang="en-GB" sz="2400" b="1" dirty="0">
                <a:latin typeface="+mn-lt"/>
                <a:sym typeface="Wingdings" panose="05000000000000000000" pitchFamily="2" charset="2"/>
              </a:rPr>
              <a:t>                          </a:t>
            </a:r>
            <a:r>
              <a:rPr lang="en-GB" sz="2400" b="1" dirty="0">
                <a:solidFill>
                  <a:srgbClr val="FF0000"/>
                </a:solidFill>
                <a:latin typeface="+mn-lt"/>
                <a:sym typeface="Wingdings" panose="05000000000000000000" pitchFamily="2" charset="2"/>
              </a:rPr>
              <a:t>Base                                Salt</a:t>
            </a:r>
          </a:p>
          <a:p>
            <a:pPr marL="0" indent="0">
              <a:buFont typeface="Arial" panose="020B0604020202020204" pitchFamily="34" charset="0"/>
              <a:buNone/>
            </a:pPr>
            <a:endParaRPr lang="en-GB" dirty="0">
              <a:latin typeface="+mn-lt"/>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Acid/Base Indicators</a:t>
            </a:r>
          </a:p>
        </p:txBody>
      </p:sp>
      <p:graphicFrame>
        <p:nvGraphicFramePr>
          <p:cNvPr id="3" name="Table 2"/>
          <p:cNvGraphicFramePr>
            <a:graphicFrameLocks noGrp="1"/>
          </p:cNvGraphicFramePr>
          <p:nvPr>
            <p:extLst>
              <p:ext uri="{D42A27DB-BD31-4B8C-83A1-F6EECF244321}">
                <p14:modId xmlns:p14="http://schemas.microsoft.com/office/powerpoint/2010/main" val="3273785169"/>
              </p:ext>
            </p:extLst>
          </p:nvPr>
        </p:nvGraphicFramePr>
        <p:xfrm>
          <a:off x="395536" y="1340768"/>
          <a:ext cx="8208912" cy="4392486"/>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20000"/>
                    </a:ext>
                  </a:extLst>
                </a:gridCol>
                <a:gridCol w="2189043">
                  <a:extLst>
                    <a:ext uri="{9D8B030D-6E8A-4147-A177-3AD203B41FA5}">
                      <a16:colId xmlns:a16="http://schemas.microsoft.com/office/drawing/2014/main" val="20001"/>
                    </a:ext>
                  </a:extLst>
                </a:gridCol>
                <a:gridCol w="3283565">
                  <a:extLst>
                    <a:ext uri="{9D8B030D-6E8A-4147-A177-3AD203B41FA5}">
                      <a16:colId xmlns:a16="http://schemas.microsoft.com/office/drawing/2014/main" val="20002"/>
                    </a:ext>
                  </a:extLst>
                </a:gridCol>
              </a:tblGrid>
              <a:tr h="739807">
                <a:tc>
                  <a:txBody>
                    <a:bodyPr/>
                    <a:lstStyle/>
                    <a:p>
                      <a:r>
                        <a:rPr lang="en-GB" sz="2400" dirty="0"/>
                        <a:t>INDICATOR</a:t>
                      </a:r>
                      <a:endParaRPr lang="en-GB" dirty="0">
                        <a:solidFill>
                          <a:srgbClr val="FF0000"/>
                        </a:solidFill>
                      </a:endParaRPr>
                    </a:p>
                  </a:txBody>
                  <a:tcPr/>
                </a:tc>
                <a:tc>
                  <a:txBody>
                    <a:bodyPr/>
                    <a:lstStyle/>
                    <a:p>
                      <a:r>
                        <a:rPr lang="en-GB" sz="2400" dirty="0"/>
                        <a:t>pH</a:t>
                      </a:r>
                      <a:r>
                        <a:rPr lang="en-GB" sz="2400" baseline="0" dirty="0"/>
                        <a:t> RANGE</a:t>
                      </a:r>
                      <a:endParaRPr lang="en-GB" sz="2400" dirty="0">
                        <a:solidFill>
                          <a:schemeClr val="tx1"/>
                        </a:solidFill>
                      </a:endParaRPr>
                    </a:p>
                  </a:txBody>
                  <a:tcPr/>
                </a:tc>
                <a:tc>
                  <a:txBody>
                    <a:bodyPr/>
                    <a:lstStyle/>
                    <a:p>
                      <a:r>
                        <a:rPr lang="en-GB" sz="2400" dirty="0"/>
                        <a:t>COLOUR CHANGE</a:t>
                      </a:r>
                      <a:endParaRPr lang="en-GB" sz="2400" dirty="0">
                        <a:solidFill>
                          <a:schemeClr val="tx1"/>
                        </a:solidFill>
                      </a:endParaRPr>
                    </a:p>
                  </a:txBody>
                  <a:tcPr/>
                </a:tc>
                <a:extLst>
                  <a:ext uri="{0D108BD9-81ED-4DB2-BD59-A6C34878D82A}">
                    <a16:rowId xmlns:a16="http://schemas.microsoft.com/office/drawing/2014/main" val="10000"/>
                  </a:ext>
                </a:extLst>
              </a:tr>
              <a:tr h="600066">
                <a:tc>
                  <a:txBody>
                    <a:bodyPr/>
                    <a:lstStyle/>
                    <a:p>
                      <a:r>
                        <a:rPr lang="en-GB" sz="2400" dirty="0"/>
                        <a:t>Methyl</a:t>
                      </a:r>
                      <a:r>
                        <a:rPr lang="en-GB" sz="2400" baseline="0" dirty="0"/>
                        <a:t>  Orange</a:t>
                      </a:r>
                      <a:endParaRPr lang="en-GB" sz="2400" b="1" dirty="0"/>
                    </a:p>
                  </a:txBody>
                  <a:tcPr>
                    <a:solidFill>
                      <a:srgbClr val="FFFF00"/>
                    </a:solidFill>
                  </a:tcPr>
                </a:tc>
                <a:tc>
                  <a:txBody>
                    <a:bodyPr/>
                    <a:lstStyle/>
                    <a:p>
                      <a:r>
                        <a:rPr lang="en-GB" sz="2400" dirty="0"/>
                        <a:t>3.2</a:t>
                      </a:r>
                      <a:r>
                        <a:rPr lang="en-GB" sz="2400" baseline="0" dirty="0"/>
                        <a:t> – 4.4</a:t>
                      </a:r>
                      <a:endParaRPr lang="en-GB" sz="2400" b="1" dirty="0"/>
                    </a:p>
                  </a:txBody>
                  <a:tcPr>
                    <a:solidFill>
                      <a:srgbClr val="FFFF00"/>
                    </a:solidFill>
                  </a:tcPr>
                </a:tc>
                <a:tc>
                  <a:txBody>
                    <a:bodyPr/>
                    <a:lstStyle/>
                    <a:p>
                      <a:r>
                        <a:rPr lang="en-GB" sz="2400" dirty="0">
                          <a:solidFill>
                            <a:schemeClr val="tx1"/>
                          </a:solidFill>
                        </a:rPr>
                        <a:t>Red to Yellow</a:t>
                      </a:r>
                      <a:endParaRPr lang="en-GB" sz="2400" b="1" dirty="0">
                        <a:solidFill>
                          <a:schemeClr val="tx1"/>
                        </a:solidFill>
                      </a:endParaRPr>
                    </a:p>
                  </a:txBody>
                  <a:tcPr>
                    <a:solidFill>
                      <a:srgbClr val="FFFF00"/>
                    </a:solidFill>
                  </a:tcPr>
                </a:tc>
                <a:extLst>
                  <a:ext uri="{0D108BD9-81ED-4DB2-BD59-A6C34878D82A}">
                    <a16:rowId xmlns:a16="http://schemas.microsoft.com/office/drawing/2014/main" val="10001"/>
                  </a:ext>
                </a:extLst>
              </a:tr>
              <a:tr h="652349">
                <a:tc>
                  <a:txBody>
                    <a:bodyPr/>
                    <a:lstStyle/>
                    <a:p>
                      <a:r>
                        <a:rPr lang="en-GB" sz="2400" dirty="0"/>
                        <a:t>Bromthymol  Blue</a:t>
                      </a:r>
                      <a:endParaRPr lang="en-GB" sz="2400" b="1" dirty="0"/>
                    </a:p>
                  </a:txBody>
                  <a:tcPr>
                    <a:solidFill>
                      <a:srgbClr val="33CCFF"/>
                    </a:solidFill>
                  </a:tcPr>
                </a:tc>
                <a:tc>
                  <a:txBody>
                    <a:bodyPr/>
                    <a:lstStyle/>
                    <a:p>
                      <a:r>
                        <a:rPr lang="en-GB" sz="2400" dirty="0"/>
                        <a:t>6.0 – 7.6</a:t>
                      </a:r>
                      <a:endParaRPr lang="en-GB" sz="2400" b="1" dirty="0"/>
                    </a:p>
                  </a:txBody>
                  <a:tcPr>
                    <a:solidFill>
                      <a:srgbClr val="33CCFF"/>
                    </a:solidFill>
                  </a:tcPr>
                </a:tc>
                <a:tc>
                  <a:txBody>
                    <a:bodyPr/>
                    <a:lstStyle/>
                    <a:p>
                      <a:r>
                        <a:rPr lang="en-GB" sz="2400" dirty="0"/>
                        <a:t>Yellow to Blue</a:t>
                      </a:r>
                      <a:endParaRPr lang="en-GB" sz="2400" b="1" dirty="0"/>
                    </a:p>
                  </a:txBody>
                  <a:tcPr>
                    <a:solidFill>
                      <a:srgbClr val="33CCFF"/>
                    </a:solidFill>
                  </a:tcPr>
                </a:tc>
                <a:extLst>
                  <a:ext uri="{0D108BD9-81ED-4DB2-BD59-A6C34878D82A}">
                    <a16:rowId xmlns:a16="http://schemas.microsoft.com/office/drawing/2014/main" val="10002"/>
                  </a:ext>
                </a:extLst>
              </a:tr>
              <a:tr h="600066">
                <a:tc>
                  <a:txBody>
                    <a:bodyPr/>
                    <a:lstStyle/>
                    <a:p>
                      <a:r>
                        <a:rPr lang="en-GB" sz="2400" dirty="0"/>
                        <a:t>Phenolphalein</a:t>
                      </a:r>
                      <a:endParaRPr lang="en-GB" sz="2400" b="1" dirty="0"/>
                    </a:p>
                  </a:txBody>
                  <a:tcPr>
                    <a:solidFill>
                      <a:srgbClr val="FF66CC"/>
                    </a:solidFill>
                  </a:tcPr>
                </a:tc>
                <a:tc>
                  <a:txBody>
                    <a:bodyPr/>
                    <a:lstStyle/>
                    <a:p>
                      <a:r>
                        <a:rPr lang="en-GB" sz="2400" dirty="0"/>
                        <a:t>8.2 -  10.0</a:t>
                      </a:r>
                      <a:endParaRPr lang="en-GB" sz="2400" b="1" dirty="0"/>
                    </a:p>
                  </a:txBody>
                  <a:tcPr>
                    <a:solidFill>
                      <a:srgbClr val="FF66CC"/>
                    </a:solidFill>
                  </a:tcPr>
                </a:tc>
                <a:tc>
                  <a:txBody>
                    <a:bodyPr/>
                    <a:lstStyle/>
                    <a:p>
                      <a:r>
                        <a:rPr lang="en-GB" sz="2400" dirty="0"/>
                        <a:t>Colourless to Pink</a:t>
                      </a:r>
                      <a:endParaRPr lang="en-GB" sz="2400" b="1" dirty="0"/>
                    </a:p>
                  </a:txBody>
                  <a:tcPr>
                    <a:solidFill>
                      <a:srgbClr val="FF66CC"/>
                    </a:solidFill>
                  </a:tcPr>
                </a:tc>
                <a:extLst>
                  <a:ext uri="{0D108BD9-81ED-4DB2-BD59-A6C34878D82A}">
                    <a16:rowId xmlns:a16="http://schemas.microsoft.com/office/drawing/2014/main" val="10003"/>
                  </a:ext>
                </a:extLst>
              </a:tr>
              <a:tr h="600066">
                <a:tc>
                  <a:txBody>
                    <a:bodyPr/>
                    <a:lstStyle/>
                    <a:p>
                      <a:r>
                        <a:rPr lang="en-GB" sz="2400" dirty="0"/>
                        <a:t>Litmus</a:t>
                      </a:r>
                      <a:endParaRPr lang="en-GB" sz="2400" b="1" dirty="0"/>
                    </a:p>
                  </a:txBody>
                  <a:tcPr>
                    <a:solidFill>
                      <a:srgbClr val="66CCFF"/>
                    </a:solidFill>
                  </a:tcPr>
                </a:tc>
                <a:tc>
                  <a:txBody>
                    <a:bodyPr/>
                    <a:lstStyle/>
                    <a:p>
                      <a:r>
                        <a:rPr lang="en-GB" sz="2400" dirty="0"/>
                        <a:t>5.5 – 8.2</a:t>
                      </a:r>
                      <a:endParaRPr lang="en-GB" sz="2400" b="1" dirty="0"/>
                    </a:p>
                  </a:txBody>
                  <a:tcPr>
                    <a:solidFill>
                      <a:srgbClr val="66CCFF"/>
                    </a:solidFill>
                  </a:tcPr>
                </a:tc>
                <a:tc>
                  <a:txBody>
                    <a:bodyPr/>
                    <a:lstStyle/>
                    <a:p>
                      <a:r>
                        <a:rPr lang="en-GB" sz="2400" dirty="0"/>
                        <a:t>Red to Blue</a:t>
                      </a:r>
                      <a:endParaRPr lang="en-GB" sz="2400" b="1" dirty="0"/>
                    </a:p>
                  </a:txBody>
                  <a:tcPr>
                    <a:solidFill>
                      <a:srgbClr val="66CCFF"/>
                    </a:solidFill>
                  </a:tcPr>
                </a:tc>
                <a:extLst>
                  <a:ext uri="{0D108BD9-81ED-4DB2-BD59-A6C34878D82A}">
                    <a16:rowId xmlns:a16="http://schemas.microsoft.com/office/drawing/2014/main" val="10004"/>
                  </a:ext>
                </a:extLst>
              </a:tr>
              <a:tr h="600066">
                <a:tc>
                  <a:txBody>
                    <a:bodyPr/>
                    <a:lstStyle/>
                    <a:p>
                      <a:r>
                        <a:rPr lang="en-GB" sz="2400" dirty="0"/>
                        <a:t>Bromcresol  Green</a:t>
                      </a:r>
                      <a:endParaRPr lang="en-GB" sz="2400" b="1" dirty="0"/>
                    </a:p>
                  </a:txBody>
                  <a:tcPr>
                    <a:solidFill>
                      <a:srgbClr val="66CCFF"/>
                    </a:solidFill>
                  </a:tcPr>
                </a:tc>
                <a:tc>
                  <a:txBody>
                    <a:bodyPr/>
                    <a:lstStyle/>
                    <a:p>
                      <a:r>
                        <a:rPr lang="en-GB" sz="2400" dirty="0"/>
                        <a:t>3.8 – 5.4</a:t>
                      </a:r>
                      <a:endParaRPr lang="en-GB" sz="2400" b="1" dirty="0"/>
                    </a:p>
                  </a:txBody>
                  <a:tcPr>
                    <a:solidFill>
                      <a:srgbClr val="66CCFF"/>
                    </a:solidFill>
                  </a:tcPr>
                </a:tc>
                <a:tc>
                  <a:txBody>
                    <a:bodyPr/>
                    <a:lstStyle/>
                    <a:p>
                      <a:r>
                        <a:rPr lang="en-GB" sz="2400" dirty="0"/>
                        <a:t>Yellow to Blue</a:t>
                      </a:r>
                      <a:endParaRPr lang="en-GB" sz="2400" b="1" dirty="0"/>
                    </a:p>
                  </a:txBody>
                  <a:tcPr>
                    <a:solidFill>
                      <a:srgbClr val="66CCFF"/>
                    </a:solidFill>
                  </a:tcPr>
                </a:tc>
                <a:extLst>
                  <a:ext uri="{0D108BD9-81ED-4DB2-BD59-A6C34878D82A}">
                    <a16:rowId xmlns:a16="http://schemas.microsoft.com/office/drawing/2014/main" val="10005"/>
                  </a:ext>
                </a:extLst>
              </a:tr>
              <a:tr h="600066">
                <a:tc>
                  <a:txBody>
                    <a:bodyPr/>
                    <a:lstStyle/>
                    <a:p>
                      <a:r>
                        <a:rPr lang="en-GB" sz="2400" dirty="0"/>
                        <a:t>Thymol Blue</a:t>
                      </a:r>
                      <a:endParaRPr lang="en-GB" sz="2400" b="1" dirty="0"/>
                    </a:p>
                  </a:txBody>
                  <a:tcPr>
                    <a:solidFill>
                      <a:srgbClr val="66CCFF"/>
                    </a:solidFill>
                  </a:tcPr>
                </a:tc>
                <a:tc>
                  <a:txBody>
                    <a:bodyPr/>
                    <a:lstStyle/>
                    <a:p>
                      <a:r>
                        <a:rPr lang="en-GB" sz="2400" dirty="0"/>
                        <a:t>8.0 – 9.6</a:t>
                      </a:r>
                      <a:endParaRPr lang="en-GB" sz="2400" b="1" dirty="0"/>
                    </a:p>
                  </a:txBody>
                  <a:tcPr>
                    <a:solidFill>
                      <a:srgbClr val="66CCFF"/>
                    </a:solidFill>
                  </a:tcPr>
                </a:tc>
                <a:tc>
                  <a:txBody>
                    <a:bodyPr/>
                    <a:lstStyle/>
                    <a:p>
                      <a:r>
                        <a:rPr lang="en-GB" sz="2400" dirty="0"/>
                        <a:t>Yellow to Blue</a:t>
                      </a:r>
                      <a:endParaRPr lang="en-GB" sz="2400" b="1" dirty="0"/>
                    </a:p>
                  </a:txBody>
                  <a:tcPr>
                    <a:solidFill>
                      <a:srgbClr val="66CCF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Grp="1" noChangeArrowheads="1"/>
          </p:cNvSpPr>
          <p:nvPr>
            <p:ph type="title"/>
          </p:nvPr>
        </p:nvSpPr>
        <p:spPr/>
        <p:txBody>
          <a:bodyPr/>
          <a:lstStyle/>
          <a:p>
            <a:r>
              <a:rPr lang="en-GB" dirty="0"/>
              <a:t> pH Measurement</a:t>
            </a:r>
          </a:p>
        </p:txBody>
      </p:sp>
      <p:sp>
        <p:nvSpPr>
          <p:cNvPr id="23555" name="Rectangle 2"/>
          <p:cNvSpPr>
            <a:spLocks noGrp="1" noChangeArrowheads="1"/>
          </p:cNvSpPr>
          <p:nvPr>
            <p:ph idx="1"/>
          </p:nvPr>
        </p:nvSpPr>
        <p:spPr>
          <a:xfrm>
            <a:off x="105220" y="1196752"/>
            <a:ext cx="8856487" cy="2006952"/>
          </a:xfrm>
          <a:solidFill>
            <a:srgbClr val="66CCFF"/>
          </a:solidFill>
        </p:spPr>
        <p:txBody>
          <a:bodyPr>
            <a:noAutofit/>
          </a:bodyPr>
          <a:lstStyle/>
          <a:p>
            <a:pPr marL="0" indent="0">
              <a:buNone/>
            </a:pPr>
            <a:r>
              <a:rPr lang="en-US" sz="3600" dirty="0">
                <a:latin typeface="+mn-lt"/>
              </a:rPr>
              <a:t>   </a:t>
            </a:r>
            <a:r>
              <a:rPr lang="en-US" sz="3600" b="1" dirty="0">
                <a:latin typeface="+mn-lt"/>
              </a:rPr>
              <a:t>pH is a way of expressing the </a:t>
            </a:r>
            <a:r>
              <a:rPr lang="en-US" sz="3600" b="1" dirty="0">
                <a:solidFill>
                  <a:srgbClr val="FF0000"/>
                </a:solidFill>
                <a:latin typeface="+mn-lt"/>
              </a:rPr>
              <a:t>free hydrogen      </a:t>
            </a:r>
          </a:p>
          <a:p>
            <a:pPr marL="0" indent="0">
              <a:buNone/>
            </a:pPr>
            <a:r>
              <a:rPr lang="en-US" sz="3600" b="1" dirty="0">
                <a:solidFill>
                  <a:srgbClr val="FF0000"/>
                </a:solidFill>
                <a:latin typeface="+mn-lt"/>
              </a:rPr>
              <a:t>             </a:t>
            </a:r>
            <a:r>
              <a:rPr lang="en-US" sz="3600" b="1" dirty="0">
                <a:latin typeface="+mn-lt"/>
              </a:rPr>
              <a:t>ion concentration in a solution.</a:t>
            </a:r>
          </a:p>
          <a:p>
            <a:pPr marL="0" indent="0">
              <a:buNone/>
            </a:pPr>
            <a:r>
              <a:rPr lang="en-US" sz="3600" b="1" dirty="0">
                <a:latin typeface="+mn-lt"/>
              </a:rPr>
              <a:t>                       </a:t>
            </a:r>
            <a:r>
              <a:rPr lang="en-US" sz="3600" b="1" dirty="0">
                <a:solidFill>
                  <a:srgbClr val="7030A0"/>
                </a:solidFill>
                <a:latin typeface="+mn-lt"/>
              </a:rPr>
              <a:t>pH= - Log 10 [ H+]   </a:t>
            </a:r>
            <a:r>
              <a:rPr lang="en-US" sz="3600" dirty="0">
                <a:solidFill>
                  <a:srgbClr val="7030A0"/>
                </a:solidFill>
                <a:latin typeface="+mn-lt"/>
              </a:rPr>
              <a:t> </a:t>
            </a:r>
          </a:p>
        </p:txBody>
      </p:sp>
      <p:sp>
        <p:nvSpPr>
          <p:cNvPr id="2" name="TextBox 1"/>
          <p:cNvSpPr txBox="1"/>
          <p:nvPr/>
        </p:nvSpPr>
        <p:spPr>
          <a:xfrm>
            <a:off x="105219" y="3529270"/>
            <a:ext cx="8856487" cy="2862322"/>
          </a:xfrm>
          <a:prstGeom prst="rect">
            <a:avLst/>
          </a:prstGeom>
          <a:solidFill>
            <a:srgbClr val="FFCCCC"/>
          </a:solidFill>
        </p:spPr>
        <p:txBody>
          <a:bodyPr wrap="square" rtlCol="0">
            <a:spAutoFit/>
          </a:bodyPr>
          <a:lstStyle/>
          <a:p>
            <a:r>
              <a:rPr lang="en-US" sz="3600" b="1" dirty="0"/>
              <a:t>Every 1pH  increase means 10 X  increase in  </a:t>
            </a:r>
          </a:p>
          <a:p>
            <a:r>
              <a:rPr lang="en-US" sz="3600" b="1" dirty="0"/>
              <a:t>                            hydrogen ions.</a:t>
            </a:r>
          </a:p>
          <a:p>
            <a:endParaRPr lang="en-US" sz="3600" b="1" dirty="0"/>
          </a:p>
          <a:p>
            <a:r>
              <a:rPr lang="en-US" sz="3600" b="1" dirty="0"/>
              <a:t>   e.g. pH 4 = 0.0001 gramme ions per litre.</a:t>
            </a:r>
          </a:p>
          <a:p>
            <a:r>
              <a:rPr lang="en-US" sz="3600" b="1" dirty="0"/>
              <a:t>           pH 5 = 0.00001 gramme ions per litre.   </a:t>
            </a:r>
            <a:r>
              <a:rPr lang="en-US" sz="3600" dirty="0"/>
              <a:t> </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ChangeArrowheads="1"/>
          </p:cNvSpPr>
          <p:nvPr/>
        </p:nvSpPr>
        <p:spPr bwMode="auto">
          <a:xfrm rot="16200000">
            <a:off x="-1329569" y="4354725"/>
            <a:ext cx="3253967" cy="368823"/>
          </a:xfrm>
          <a:prstGeom prst="rect">
            <a:avLst/>
          </a:prstGeom>
          <a:noFill/>
          <a:ln w="9525">
            <a:noFill/>
            <a:round/>
            <a:headEnd/>
            <a:tailEnd/>
          </a:ln>
          <a:effectLst/>
        </p:spPr>
        <p:txBody>
          <a:bodyPr lIns="90360" tIns="44280" rIns="90360" bIns="44280" anchor="ctr"/>
          <a:lstStyle/>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3200" i="1" dirty="0">
                <a:solidFill>
                  <a:schemeClr val="bg1"/>
                </a:solidFill>
                <a:effectLst>
                  <a:outerShdw blurRad="38100" dist="38100" dir="2700000" algn="tl">
                    <a:srgbClr val="000000"/>
                  </a:outerShdw>
                </a:effectLst>
                <a:ea typeface="MS Gothic" charset="0"/>
              </a:rPr>
              <a:t>              </a:t>
            </a:r>
            <a:r>
              <a:rPr lang="en-GB" sz="3200" dirty="0">
                <a:solidFill>
                  <a:schemeClr val="bg1"/>
                </a:solidFill>
              </a:rPr>
              <a:t>The pH Scale</a:t>
            </a:r>
            <a:r>
              <a:rPr lang="en-GB" sz="3200" dirty="0">
                <a:solidFill>
                  <a:schemeClr val="bg1"/>
                </a:solidFill>
                <a:effectLst>
                  <a:outerShdw blurRad="38100" dist="38100" dir="2700000" algn="tl">
                    <a:srgbClr val="000000"/>
                  </a:outerShdw>
                </a:effectLst>
                <a:ea typeface="MS Gothic" charset="0"/>
              </a:rPr>
              <a:t> </a:t>
            </a:r>
          </a:p>
        </p:txBody>
      </p:sp>
      <p:sp>
        <p:nvSpPr>
          <p:cNvPr id="24593" name="Rectangle 16"/>
          <p:cNvSpPr>
            <a:spLocks noChangeArrowheads="1"/>
          </p:cNvSpPr>
          <p:nvPr/>
        </p:nvSpPr>
        <p:spPr bwMode="auto">
          <a:xfrm>
            <a:off x="1852475" y="1598428"/>
            <a:ext cx="336550" cy="457200"/>
          </a:xfrm>
          <a:prstGeom prst="rect">
            <a:avLst/>
          </a:prstGeom>
          <a:noFill/>
          <a:ln w="9525">
            <a:noFill/>
            <a:round/>
            <a:headEnd/>
            <a:tailEnd/>
          </a:ln>
        </p:spPr>
        <p:txBody>
          <a:bodyPr wrap="none" anchor="ctr"/>
          <a:lstStyle/>
          <a:p>
            <a:endParaRPr lang="en-US" dirty="0"/>
          </a:p>
        </p:txBody>
      </p:sp>
      <p:sp>
        <p:nvSpPr>
          <p:cNvPr id="24595" name="Rectangle 18"/>
          <p:cNvSpPr>
            <a:spLocks noChangeArrowheads="1"/>
          </p:cNvSpPr>
          <p:nvPr/>
        </p:nvSpPr>
        <p:spPr bwMode="auto">
          <a:xfrm>
            <a:off x="2627784" y="1484784"/>
            <a:ext cx="5271888" cy="4813802"/>
          </a:xfrm>
          <a:prstGeom prst="rect">
            <a:avLst/>
          </a:prstGeom>
          <a:noFill/>
          <a:ln w="9525">
            <a:noFill/>
            <a:round/>
            <a:headEnd/>
            <a:tailEnd/>
          </a:ln>
        </p:spPr>
        <p:txBody>
          <a:bodyPr wrap="square" lIns="90360" tIns="44280" rIns="90360" bIns="44280">
            <a:spAutoFit/>
          </a:bodyPr>
          <a:lstStyle/>
          <a:p>
            <a:pPr>
              <a:buClr>
                <a:srgbClr val="00DFCA"/>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SODIUM HYDROXIDE</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POTASSIUM HYDROXIDE</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AMMONIA</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SODIUM CARBONATE</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MAGNESIUM HYDROXIDE</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SODIUM BICARBONATE</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SEA WATER</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DE- IONIZED WATER</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COWS MILK</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BORIC  ACID</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CARBONIC  ACID</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ACETIC  ACID</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SULPHUROUS  ACID     </a:t>
            </a:r>
          </a:p>
          <a:p>
            <a:pPr>
              <a:buClr>
                <a:srgbClr val="00DFCA"/>
              </a:buClr>
              <a:buFont typeface="Book Antiqua" pitchFamily="18"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dirty="0">
                <a:solidFill>
                  <a:schemeClr val="tx1">
                    <a:lumMod val="95000"/>
                    <a:lumOff val="5000"/>
                  </a:schemeClr>
                </a:solidFill>
              </a:rPr>
              <a:t>   HYDROCHLORIC/SULPHURIC/NITRIC ACID</a:t>
            </a:r>
          </a:p>
          <a:p>
            <a:pPr>
              <a:buClr>
                <a:srgbClr val="00DFCA"/>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400" b="1" dirty="0">
              <a:solidFill>
                <a:schemeClr val="tx1">
                  <a:lumMod val="95000"/>
                  <a:lumOff val="5000"/>
                </a:schemeClr>
              </a:solidFill>
            </a:endParaRPr>
          </a:p>
        </p:txBody>
      </p:sp>
      <p:pic>
        <p:nvPicPr>
          <p:cNvPr id="1026" name="Picture 2" descr="https://theholboxblog.files.wordpress.com/2013/10/img-ph-scale.png"/>
          <p:cNvPicPr>
            <a:picLocks noChangeAspect="1" noChangeArrowheads="1"/>
          </p:cNvPicPr>
          <p:nvPr/>
        </p:nvPicPr>
        <p:blipFill rotWithShape="1">
          <a:blip r:embed="rId3">
            <a:extLst>
              <a:ext uri="{28A0092B-C50C-407E-A947-70E740481C1C}">
                <a14:useLocalDpi xmlns:a14="http://schemas.microsoft.com/office/drawing/2010/main" val="0"/>
              </a:ext>
            </a:extLst>
          </a:blip>
          <a:srcRect t="31896" b="30017"/>
          <a:stretch/>
        </p:blipFill>
        <p:spPr bwMode="auto">
          <a:xfrm rot="16200000">
            <a:off x="135465" y="3399429"/>
            <a:ext cx="4697658" cy="5803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616735" y="1394008"/>
            <a:ext cx="444352" cy="4708981"/>
          </a:xfrm>
          <a:prstGeom prst="rect">
            <a:avLst/>
          </a:prstGeom>
          <a:noFill/>
        </p:spPr>
        <p:txBody>
          <a:bodyPr wrap="none" rtlCol="0">
            <a:spAutoFit/>
          </a:bodyPr>
          <a:lstStyle/>
          <a:p>
            <a:r>
              <a:rPr lang="en-GB" sz="2000" dirty="0"/>
              <a:t>14</a:t>
            </a:r>
          </a:p>
          <a:p>
            <a:r>
              <a:rPr lang="en-GB" sz="2000" dirty="0"/>
              <a:t>13</a:t>
            </a:r>
          </a:p>
          <a:p>
            <a:r>
              <a:rPr lang="en-GB" sz="2000" dirty="0"/>
              <a:t>12</a:t>
            </a:r>
          </a:p>
          <a:p>
            <a:r>
              <a:rPr lang="en-GB" sz="2000" dirty="0"/>
              <a:t>11</a:t>
            </a:r>
          </a:p>
          <a:p>
            <a:r>
              <a:rPr lang="en-GB" sz="2000" dirty="0"/>
              <a:t>10</a:t>
            </a:r>
          </a:p>
          <a:p>
            <a:r>
              <a:rPr lang="en-GB" sz="2000" dirty="0"/>
              <a:t>9</a:t>
            </a:r>
          </a:p>
          <a:p>
            <a:r>
              <a:rPr lang="en-GB" sz="2000" dirty="0"/>
              <a:t>8</a:t>
            </a:r>
          </a:p>
          <a:p>
            <a:r>
              <a:rPr lang="en-GB" sz="2000" dirty="0"/>
              <a:t>7</a:t>
            </a:r>
          </a:p>
          <a:p>
            <a:r>
              <a:rPr lang="en-GB" sz="2000" dirty="0"/>
              <a:t>6</a:t>
            </a:r>
          </a:p>
          <a:p>
            <a:r>
              <a:rPr lang="en-GB" sz="2000" dirty="0"/>
              <a:t>5</a:t>
            </a:r>
          </a:p>
          <a:p>
            <a:r>
              <a:rPr lang="en-GB" sz="2000" dirty="0"/>
              <a:t>4</a:t>
            </a:r>
          </a:p>
          <a:p>
            <a:r>
              <a:rPr lang="en-GB" sz="2000" dirty="0"/>
              <a:t>3</a:t>
            </a:r>
          </a:p>
          <a:p>
            <a:r>
              <a:rPr lang="en-GB" sz="2000" dirty="0"/>
              <a:t>2</a:t>
            </a:r>
          </a:p>
          <a:p>
            <a:r>
              <a:rPr lang="en-GB" sz="2000" dirty="0"/>
              <a:t>1</a:t>
            </a:r>
          </a:p>
          <a:p>
            <a:r>
              <a:rPr lang="en-GB" sz="2000" dirty="0"/>
              <a:t>0</a:t>
            </a:r>
          </a:p>
        </p:txBody>
      </p:sp>
    </p:spTree>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Freeform 78"/>
          <p:cNvSpPr/>
          <p:nvPr/>
        </p:nvSpPr>
        <p:spPr>
          <a:xfrm>
            <a:off x="0" y="4869160"/>
            <a:ext cx="9144000" cy="1988840"/>
          </a:xfrm>
          <a:custGeom>
            <a:avLst/>
            <a:gdLst/>
            <a:ahLst/>
            <a:cxnLst/>
            <a:rect l="l" t="t" r="r" b="b"/>
            <a:pathLst>
              <a:path w="9144000" h="1988840">
                <a:moveTo>
                  <a:pt x="8283032" y="1481967"/>
                </a:moveTo>
                <a:cubicBezTo>
                  <a:pt x="8274788" y="1479921"/>
                  <a:pt x="8266266" y="1479980"/>
                  <a:pt x="8257465" y="1482143"/>
                </a:cubicBezTo>
                <a:cubicBezTo>
                  <a:pt x="8248664" y="1484307"/>
                  <a:pt x="8239718" y="1489203"/>
                  <a:pt x="8230629" y="1496830"/>
                </a:cubicBezTo>
                <a:cubicBezTo>
                  <a:pt x="8226645" y="1500172"/>
                  <a:pt x="8223146" y="1503935"/>
                  <a:pt x="8220130" y="1508119"/>
                </a:cubicBezTo>
                <a:cubicBezTo>
                  <a:pt x="8217114" y="1512303"/>
                  <a:pt x="8214527" y="1516998"/>
                  <a:pt x="8212368" y="1522203"/>
                </a:cubicBezTo>
                <a:cubicBezTo>
                  <a:pt x="8210209" y="1527409"/>
                  <a:pt x="8208492" y="1533244"/>
                  <a:pt x="8207217" y="1539710"/>
                </a:cubicBezTo>
                <a:cubicBezTo>
                  <a:pt x="8205941" y="1546175"/>
                  <a:pt x="8205103" y="1553318"/>
                  <a:pt x="8204703" y="1561138"/>
                </a:cubicBezTo>
                <a:cubicBezTo>
                  <a:pt x="8199796" y="1558816"/>
                  <a:pt x="8194780" y="1557194"/>
                  <a:pt x="8189656" y="1556272"/>
                </a:cubicBezTo>
                <a:cubicBezTo>
                  <a:pt x="8184532" y="1555351"/>
                  <a:pt x="8179286" y="1555270"/>
                  <a:pt x="8173920" y="1556031"/>
                </a:cubicBezTo>
                <a:cubicBezTo>
                  <a:pt x="8168554" y="1556792"/>
                  <a:pt x="8163131" y="1558471"/>
                  <a:pt x="8157652" y="1561067"/>
                </a:cubicBezTo>
                <a:cubicBezTo>
                  <a:pt x="8152173" y="1563663"/>
                  <a:pt x="8146624" y="1567318"/>
                  <a:pt x="8141007" y="1572031"/>
                </a:cubicBezTo>
                <a:cubicBezTo>
                  <a:pt x="8132836" y="1578887"/>
                  <a:pt x="8126712" y="1587508"/>
                  <a:pt x="8122633" y="1597892"/>
                </a:cubicBezTo>
                <a:cubicBezTo>
                  <a:pt x="8118554" y="1608276"/>
                  <a:pt x="8116164" y="1620724"/>
                  <a:pt x="8115462" y="1635237"/>
                </a:cubicBezTo>
                <a:lnTo>
                  <a:pt x="8102221" y="1619457"/>
                </a:lnTo>
                <a:cubicBezTo>
                  <a:pt x="8101364" y="1618436"/>
                  <a:pt x="8100359" y="1617756"/>
                  <a:pt x="8099206" y="1617419"/>
                </a:cubicBezTo>
                <a:cubicBezTo>
                  <a:pt x="8098052" y="1617082"/>
                  <a:pt x="8096674" y="1617150"/>
                  <a:pt x="8095071" y="1617625"/>
                </a:cubicBezTo>
                <a:cubicBezTo>
                  <a:pt x="8093468" y="1618100"/>
                  <a:pt x="8091487" y="1619110"/>
                  <a:pt x="8089128" y="1620654"/>
                </a:cubicBezTo>
                <a:cubicBezTo>
                  <a:pt x="8086769" y="1622198"/>
                  <a:pt x="8083955" y="1624342"/>
                  <a:pt x="8080687" y="1627084"/>
                </a:cubicBezTo>
                <a:cubicBezTo>
                  <a:pt x="8077521" y="1629741"/>
                  <a:pt x="8074998" y="1632075"/>
                  <a:pt x="8073118" y="1634087"/>
                </a:cubicBezTo>
                <a:cubicBezTo>
                  <a:pt x="8071239" y="1636100"/>
                  <a:pt x="8069850" y="1637918"/>
                  <a:pt x="8068950" y="1639543"/>
                </a:cubicBezTo>
                <a:cubicBezTo>
                  <a:pt x="8068051" y="1641168"/>
                  <a:pt x="8067668" y="1642577"/>
                  <a:pt x="8067800" y="1643772"/>
                </a:cubicBezTo>
                <a:cubicBezTo>
                  <a:pt x="8067932" y="1644966"/>
                  <a:pt x="8068426" y="1646074"/>
                  <a:pt x="8069283" y="1647095"/>
                </a:cubicBezTo>
                <a:lnTo>
                  <a:pt x="8183950" y="1783749"/>
                </a:lnTo>
                <a:cubicBezTo>
                  <a:pt x="8184807" y="1784771"/>
                  <a:pt x="8185863" y="1785407"/>
                  <a:pt x="8187118" y="1785659"/>
                </a:cubicBezTo>
                <a:cubicBezTo>
                  <a:pt x="8188374" y="1785911"/>
                  <a:pt x="8189956" y="1785671"/>
                  <a:pt x="8191866" y="1784939"/>
                </a:cubicBezTo>
                <a:cubicBezTo>
                  <a:pt x="8193775" y="1784207"/>
                  <a:pt x="8196063" y="1782940"/>
                  <a:pt x="8198728" y="1781139"/>
                </a:cubicBezTo>
                <a:cubicBezTo>
                  <a:pt x="8201394" y="1779337"/>
                  <a:pt x="8204616" y="1776851"/>
                  <a:pt x="8208395" y="1773680"/>
                </a:cubicBezTo>
                <a:cubicBezTo>
                  <a:pt x="8212174" y="1770509"/>
                  <a:pt x="8215182" y="1767768"/>
                  <a:pt x="8217419" y="1765456"/>
                </a:cubicBezTo>
                <a:cubicBezTo>
                  <a:pt x="8219655" y="1763143"/>
                  <a:pt x="8221300" y="1761111"/>
                  <a:pt x="8222353" y="1759357"/>
                </a:cubicBezTo>
                <a:cubicBezTo>
                  <a:pt x="8223405" y="1757604"/>
                  <a:pt x="8223916" y="1756087"/>
                  <a:pt x="8223886" y="1754807"/>
                </a:cubicBezTo>
                <a:cubicBezTo>
                  <a:pt x="8223856" y="1753527"/>
                  <a:pt x="8223413" y="1752376"/>
                  <a:pt x="8222556" y="1751355"/>
                </a:cubicBezTo>
                <a:lnTo>
                  <a:pt x="8146326" y="1660508"/>
                </a:lnTo>
                <a:cubicBezTo>
                  <a:pt x="8145997" y="1649123"/>
                  <a:pt x="8146682" y="1639672"/>
                  <a:pt x="8148381" y="1632155"/>
                </a:cubicBezTo>
                <a:cubicBezTo>
                  <a:pt x="8150079" y="1624638"/>
                  <a:pt x="8153278" y="1618908"/>
                  <a:pt x="8157976" y="1614966"/>
                </a:cubicBezTo>
                <a:cubicBezTo>
                  <a:pt x="8161653" y="1611881"/>
                  <a:pt x="8165491" y="1609922"/>
                  <a:pt x="8169491" y="1609089"/>
                </a:cubicBezTo>
                <a:cubicBezTo>
                  <a:pt x="8173492" y="1608256"/>
                  <a:pt x="8177495" y="1608464"/>
                  <a:pt x="8181503" y="1609714"/>
                </a:cubicBezTo>
                <a:cubicBezTo>
                  <a:pt x="8185510" y="1610964"/>
                  <a:pt x="8189533" y="1613114"/>
                  <a:pt x="8193572" y="1616164"/>
                </a:cubicBezTo>
                <a:cubicBezTo>
                  <a:pt x="8197611" y="1619215"/>
                  <a:pt x="8201559" y="1623038"/>
                  <a:pt x="8205415" y="1627634"/>
                </a:cubicBezTo>
                <a:lnTo>
                  <a:pt x="8273418" y="1708676"/>
                </a:lnTo>
                <a:cubicBezTo>
                  <a:pt x="8274275" y="1709698"/>
                  <a:pt x="8275331" y="1710334"/>
                  <a:pt x="8276587" y="1710586"/>
                </a:cubicBezTo>
                <a:cubicBezTo>
                  <a:pt x="8277842" y="1710838"/>
                  <a:pt x="8279425" y="1710598"/>
                  <a:pt x="8281334" y="1709866"/>
                </a:cubicBezTo>
                <a:cubicBezTo>
                  <a:pt x="8283244" y="1709134"/>
                  <a:pt x="8285531" y="1707867"/>
                  <a:pt x="8288197" y="1706066"/>
                </a:cubicBezTo>
                <a:cubicBezTo>
                  <a:pt x="8290862" y="1704264"/>
                  <a:pt x="8294084" y="1701778"/>
                  <a:pt x="8297863" y="1698607"/>
                </a:cubicBezTo>
                <a:cubicBezTo>
                  <a:pt x="8301540" y="1695522"/>
                  <a:pt x="8304497" y="1692823"/>
                  <a:pt x="8306734" y="1690511"/>
                </a:cubicBezTo>
                <a:cubicBezTo>
                  <a:pt x="8308971" y="1688199"/>
                  <a:pt x="8310615" y="1686166"/>
                  <a:pt x="8311668" y="1684413"/>
                </a:cubicBezTo>
                <a:cubicBezTo>
                  <a:pt x="8312720" y="1682660"/>
                  <a:pt x="8313232" y="1681143"/>
                  <a:pt x="8313202" y="1679863"/>
                </a:cubicBezTo>
                <a:cubicBezTo>
                  <a:pt x="8313172" y="1678583"/>
                  <a:pt x="8312728" y="1677432"/>
                  <a:pt x="8311871" y="1676410"/>
                </a:cubicBezTo>
                <a:lnTo>
                  <a:pt x="8235641" y="1585563"/>
                </a:lnTo>
                <a:cubicBezTo>
                  <a:pt x="8235415" y="1574092"/>
                  <a:pt x="8236151" y="1564599"/>
                  <a:pt x="8237849" y="1557082"/>
                </a:cubicBezTo>
                <a:cubicBezTo>
                  <a:pt x="8239548" y="1549565"/>
                  <a:pt x="8242695" y="1543878"/>
                  <a:pt x="8247291" y="1540022"/>
                </a:cubicBezTo>
                <a:cubicBezTo>
                  <a:pt x="8251070" y="1536851"/>
                  <a:pt x="8254934" y="1534870"/>
                  <a:pt x="8258883" y="1534080"/>
                </a:cubicBezTo>
                <a:cubicBezTo>
                  <a:pt x="8262832" y="1533290"/>
                  <a:pt x="8266836" y="1533498"/>
                  <a:pt x="8270895" y="1534705"/>
                </a:cubicBezTo>
                <a:cubicBezTo>
                  <a:pt x="8274953" y="1535912"/>
                  <a:pt x="8279002" y="1538041"/>
                  <a:pt x="8283041" y="1541091"/>
                </a:cubicBezTo>
                <a:cubicBezTo>
                  <a:pt x="8287080" y="1544142"/>
                  <a:pt x="8291027" y="1547965"/>
                  <a:pt x="8294884" y="1552561"/>
                </a:cubicBezTo>
                <a:lnTo>
                  <a:pt x="8362887" y="1633603"/>
                </a:lnTo>
                <a:cubicBezTo>
                  <a:pt x="8363744" y="1634625"/>
                  <a:pt x="8364774" y="1635283"/>
                  <a:pt x="8365979" y="1635577"/>
                </a:cubicBezTo>
                <a:cubicBezTo>
                  <a:pt x="8367183" y="1635872"/>
                  <a:pt x="8368740" y="1635653"/>
                  <a:pt x="8370650" y="1634921"/>
                </a:cubicBezTo>
                <a:cubicBezTo>
                  <a:pt x="8372559" y="1634189"/>
                  <a:pt x="8374847" y="1632923"/>
                  <a:pt x="8377512" y="1631121"/>
                </a:cubicBezTo>
                <a:cubicBezTo>
                  <a:pt x="8380177" y="1629320"/>
                  <a:pt x="8383451" y="1626791"/>
                  <a:pt x="8387332" y="1623534"/>
                </a:cubicBezTo>
                <a:cubicBezTo>
                  <a:pt x="8391110" y="1620363"/>
                  <a:pt x="8394118" y="1617622"/>
                  <a:pt x="8396355" y="1615310"/>
                </a:cubicBezTo>
                <a:cubicBezTo>
                  <a:pt x="8398592" y="1612997"/>
                  <a:pt x="8400211" y="1610986"/>
                  <a:pt x="8401213" y="1609276"/>
                </a:cubicBezTo>
                <a:cubicBezTo>
                  <a:pt x="8402214" y="1607565"/>
                  <a:pt x="8402700" y="1606070"/>
                  <a:pt x="8402670" y="1604790"/>
                </a:cubicBezTo>
                <a:cubicBezTo>
                  <a:pt x="8402640" y="1603510"/>
                  <a:pt x="8402196" y="1602359"/>
                  <a:pt x="8401340" y="1601337"/>
                </a:cubicBezTo>
                <a:lnTo>
                  <a:pt x="8327938" y="1513860"/>
                </a:lnTo>
                <a:cubicBezTo>
                  <a:pt x="8321339" y="1505996"/>
                  <a:pt x="8314266" y="1499226"/>
                  <a:pt x="8306718" y="1493550"/>
                </a:cubicBezTo>
                <a:cubicBezTo>
                  <a:pt x="8299171" y="1487874"/>
                  <a:pt x="8291276" y="1484013"/>
                  <a:pt x="8283032" y="1481967"/>
                </a:cubicBezTo>
                <a:close/>
                <a:moveTo>
                  <a:pt x="8430340" y="1391516"/>
                </a:moveTo>
                <a:cubicBezTo>
                  <a:pt x="8440172" y="1393796"/>
                  <a:pt x="8449476" y="1400478"/>
                  <a:pt x="8458254" y="1411561"/>
                </a:cubicBezTo>
                <a:lnTo>
                  <a:pt x="8400651" y="1459895"/>
                </a:lnTo>
                <a:cubicBezTo>
                  <a:pt x="8396828" y="1454924"/>
                  <a:pt x="8393776" y="1449783"/>
                  <a:pt x="8391496" y="1444473"/>
                </a:cubicBezTo>
                <a:cubicBezTo>
                  <a:pt x="8389216" y="1439164"/>
                  <a:pt x="8387969" y="1433944"/>
                  <a:pt x="8387756" y="1428815"/>
                </a:cubicBezTo>
                <a:cubicBezTo>
                  <a:pt x="8387542" y="1423686"/>
                  <a:pt x="8388477" y="1418681"/>
                  <a:pt x="8390560" y="1413801"/>
                </a:cubicBezTo>
                <a:cubicBezTo>
                  <a:pt x="8392643" y="1408920"/>
                  <a:pt x="8396135" y="1404423"/>
                  <a:pt x="8401038" y="1400309"/>
                </a:cubicBezTo>
                <a:cubicBezTo>
                  <a:pt x="8410740" y="1392168"/>
                  <a:pt x="8420508" y="1389237"/>
                  <a:pt x="8430340" y="1391516"/>
                </a:cubicBezTo>
                <a:close/>
                <a:moveTo>
                  <a:pt x="8444410" y="1349949"/>
                </a:moveTo>
                <a:cubicBezTo>
                  <a:pt x="8434188" y="1348344"/>
                  <a:pt x="8423603" y="1349264"/>
                  <a:pt x="8412655" y="1352707"/>
                </a:cubicBezTo>
                <a:cubicBezTo>
                  <a:pt x="8401707" y="1356149"/>
                  <a:pt x="8390514" y="1362670"/>
                  <a:pt x="8379075" y="1372268"/>
                </a:cubicBezTo>
                <a:cubicBezTo>
                  <a:pt x="8368249" y="1381352"/>
                  <a:pt x="8360021" y="1391303"/>
                  <a:pt x="8354390" y="1402119"/>
                </a:cubicBezTo>
                <a:cubicBezTo>
                  <a:pt x="8348759" y="1412935"/>
                  <a:pt x="8345781" y="1424267"/>
                  <a:pt x="8345454" y="1436116"/>
                </a:cubicBezTo>
                <a:cubicBezTo>
                  <a:pt x="8345127" y="1447964"/>
                  <a:pt x="8347473" y="1460093"/>
                  <a:pt x="8352491" y="1472503"/>
                </a:cubicBezTo>
                <a:cubicBezTo>
                  <a:pt x="8357509" y="1484914"/>
                  <a:pt x="8365117" y="1497196"/>
                  <a:pt x="8375316" y="1509350"/>
                </a:cubicBezTo>
                <a:cubicBezTo>
                  <a:pt x="8386028" y="1522116"/>
                  <a:pt x="8396876" y="1531985"/>
                  <a:pt x="8407859" y="1538955"/>
                </a:cubicBezTo>
                <a:cubicBezTo>
                  <a:pt x="8418842" y="1545925"/>
                  <a:pt x="8430011" y="1549954"/>
                  <a:pt x="8441367" y="1551042"/>
                </a:cubicBezTo>
                <a:cubicBezTo>
                  <a:pt x="8452722" y="1552131"/>
                  <a:pt x="8464256" y="1550372"/>
                  <a:pt x="8475968" y="1545765"/>
                </a:cubicBezTo>
                <a:cubicBezTo>
                  <a:pt x="8487680" y="1541159"/>
                  <a:pt x="8499613" y="1533757"/>
                  <a:pt x="8511767" y="1523559"/>
                </a:cubicBezTo>
                <a:cubicBezTo>
                  <a:pt x="8518507" y="1517903"/>
                  <a:pt x="8524475" y="1512155"/>
                  <a:pt x="8529671" y="1506317"/>
                </a:cubicBezTo>
                <a:cubicBezTo>
                  <a:pt x="8534866" y="1500478"/>
                  <a:pt x="8539269" y="1495043"/>
                  <a:pt x="8542879" y="1490012"/>
                </a:cubicBezTo>
                <a:cubicBezTo>
                  <a:pt x="8546490" y="1484981"/>
                  <a:pt x="8549262" y="1480610"/>
                  <a:pt x="8551195" y="1476899"/>
                </a:cubicBezTo>
                <a:cubicBezTo>
                  <a:pt x="8553128" y="1473188"/>
                  <a:pt x="8554127" y="1470697"/>
                  <a:pt x="8554191" y="1469425"/>
                </a:cubicBezTo>
                <a:cubicBezTo>
                  <a:pt x="8554255" y="1468153"/>
                  <a:pt x="8554170" y="1466962"/>
                  <a:pt x="8553936" y="1465854"/>
                </a:cubicBezTo>
                <a:cubicBezTo>
                  <a:pt x="8553702" y="1464745"/>
                  <a:pt x="8553215" y="1463543"/>
                  <a:pt x="8552477" y="1462248"/>
                </a:cubicBezTo>
                <a:cubicBezTo>
                  <a:pt x="8551738" y="1460953"/>
                  <a:pt x="8550756" y="1459471"/>
                  <a:pt x="8549530" y="1457803"/>
                </a:cubicBezTo>
                <a:cubicBezTo>
                  <a:pt x="8548304" y="1456134"/>
                  <a:pt x="8546748" y="1454176"/>
                  <a:pt x="8544862" y="1451929"/>
                </a:cubicBezTo>
                <a:cubicBezTo>
                  <a:pt x="8542720" y="1449376"/>
                  <a:pt x="8540865" y="1447321"/>
                  <a:pt x="8539298" y="1445764"/>
                </a:cubicBezTo>
                <a:cubicBezTo>
                  <a:pt x="8537731" y="1444207"/>
                  <a:pt x="8536357" y="1443141"/>
                  <a:pt x="8535177" y="1442565"/>
                </a:cubicBezTo>
                <a:cubicBezTo>
                  <a:pt x="8533997" y="1441988"/>
                  <a:pt x="8532951" y="1441778"/>
                  <a:pt x="8532038" y="1441935"/>
                </a:cubicBezTo>
                <a:cubicBezTo>
                  <a:pt x="8531126" y="1442092"/>
                  <a:pt x="8530210" y="1442556"/>
                  <a:pt x="8529290" y="1443327"/>
                </a:cubicBezTo>
                <a:cubicBezTo>
                  <a:pt x="8527758" y="1444613"/>
                  <a:pt x="8526174" y="1446769"/>
                  <a:pt x="8524537" y="1449796"/>
                </a:cubicBezTo>
                <a:cubicBezTo>
                  <a:pt x="8522900" y="1452823"/>
                  <a:pt x="8520710" y="1456488"/>
                  <a:pt x="8517968" y="1460790"/>
                </a:cubicBezTo>
                <a:cubicBezTo>
                  <a:pt x="8515226" y="1465093"/>
                  <a:pt x="8511708" y="1469872"/>
                  <a:pt x="8507416" y="1475127"/>
                </a:cubicBezTo>
                <a:cubicBezTo>
                  <a:pt x="8503123" y="1480382"/>
                  <a:pt x="8497606" y="1485838"/>
                  <a:pt x="8490866" y="1491494"/>
                </a:cubicBezTo>
                <a:cubicBezTo>
                  <a:pt x="8484227" y="1497065"/>
                  <a:pt x="8477805" y="1500974"/>
                  <a:pt x="8471599" y="1503223"/>
                </a:cubicBezTo>
                <a:cubicBezTo>
                  <a:pt x="8465393" y="1505472"/>
                  <a:pt x="8459390" y="1506201"/>
                  <a:pt x="8453592" y="1505410"/>
                </a:cubicBezTo>
                <a:cubicBezTo>
                  <a:pt x="8447794" y="1504618"/>
                  <a:pt x="8442213" y="1502427"/>
                  <a:pt x="8436849" y="1498834"/>
                </a:cubicBezTo>
                <a:cubicBezTo>
                  <a:pt x="8431485" y="1495242"/>
                  <a:pt x="8426361" y="1490535"/>
                  <a:pt x="8421476" y="1484714"/>
                </a:cubicBezTo>
                <a:lnTo>
                  <a:pt x="8504664" y="1414911"/>
                </a:lnTo>
                <a:cubicBezTo>
                  <a:pt x="8508340" y="1411826"/>
                  <a:pt x="8510283" y="1408282"/>
                  <a:pt x="8510491" y="1404278"/>
                </a:cubicBezTo>
                <a:cubicBezTo>
                  <a:pt x="8510700" y="1400274"/>
                  <a:pt x="8508833" y="1395923"/>
                  <a:pt x="8504890" y="1391225"/>
                </a:cubicBezTo>
                <a:lnTo>
                  <a:pt x="8499748" y="1385097"/>
                </a:lnTo>
                <a:cubicBezTo>
                  <a:pt x="8491693" y="1375497"/>
                  <a:pt x="8483011" y="1367639"/>
                  <a:pt x="8473704" y="1361526"/>
                </a:cubicBezTo>
                <a:cubicBezTo>
                  <a:pt x="8464397" y="1355412"/>
                  <a:pt x="8454632" y="1351553"/>
                  <a:pt x="8444410" y="1349949"/>
                </a:cubicBezTo>
                <a:close/>
                <a:moveTo>
                  <a:pt x="8497043" y="1222635"/>
                </a:moveTo>
                <a:cubicBezTo>
                  <a:pt x="8495745" y="1222332"/>
                  <a:pt x="8494145" y="1222499"/>
                  <a:pt x="8492244" y="1223137"/>
                </a:cubicBezTo>
                <a:cubicBezTo>
                  <a:pt x="8490343" y="1223775"/>
                  <a:pt x="8488034" y="1225017"/>
                  <a:pt x="8485317" y="1226861"/>
                </a:cubicBezTo>
                <a:cubicBezTo>
                  <a:pt x="8482601" y="1228705"/>
                  <a:pt x="8479353" y="1231213"/>
                  <a:pt x="8475574" y="1234384"/>
                </a:cubicBezTo>
                <a:cubicBezTo>
                  <a:pt x="8471897" y="1237469"/>
                  <a:pt x="8468915" y="1240189"/>
                  <a:pt x="8466627" y="1242544"/>
                </a:cubicBezTo>
                <a:cubicBezTo>
                  <a:pt x="8464339" y="1244899"/>
                  <a:pt x="8462690" y="1246979"/>
                  <a:pt x="8461680" y="1248783"/>
                </a:cubicBezTo>
                <a:cubicBezTo>
                  <a:pt x="8460671" y="1250587"/>
                  <a:pt x="8460228" y="1252134"/>
                  <a:pt x="8460352" y="1253422"/>
                </a:cubicBezTo>
                <a:cubicBezTo>
                  <a:pt x="8460476" y="1254711"/>
                  <a:pt x="8460966" y="1255866"/>
                  <a:pt x="8461823" y="1256887"/>
                </a:cubicBezTo>
                <a:lnTo>
                  <a:pt x="8487405" y="1287374"/>
                </a:lnTo>
                <a:lnTo>
                  <a:pt x="8471165" y="1301000"/>
                </a:lnTo>
                <a:cubicBezTo>
                  <a:pt x="8470144" y="1301857"/>
                  <a:pt x="8469465" y="1302862"/>
                  <a:pt x="8469127" y="1304015"/>
                </a:cubicBezTo>
                <a:cubicBezTo>
                  <a:pt x="8468790" y="1305169"/>
                  <a:pt x="8468858" y="1306547"/>
                  <a:pt x="8469333" y="1308150"/>
                </a:cubicBezTo>
                <a:cubicBezTo>
                  <a:pt x="8469808" y="1309753"/>
                  <a:pt x="8470775" y="1311683"/>
                  <a:pt x="8472234" y="1313940"/>
                </a:cubicBezTo>
                <a:cubicBezTo>
                  <a:pt x="8473692" y="1316197"/>
                  <a:pt x="8475664" y="1318806"/>
                  <a:pt x="8478150" y="1321768"/>
                </a:cubicBezTo>
                <a:cubicBezTo>
                  <a:pt x="8482863" y="1327385"/>
                  <a:pt x="8486737" y="1330966"/>
                  <a:pt x="8489773" y="1332509"/>
                </a:cubicBezTo>
                <a:cubicBezTo>
                  <a:pt x="8492808" y="1334052"/>
                  <a:pt x="8495296" y="1334009"/>
                  <a:pt x="8497236" y="1332381"/>
                </a:cubicBezTo>
                <a:lnTo>
                  <a:pt x="8513629" y="1318626"/>
                </a:lnTo>
                <a:lnTo>
                  <a:pt x="8572376" y="1388638"/>
                </a:lnTo>
                <a:cubicBezTo>
                  <a:pt x="8579403" y="1397013"/>
                  <a:pt x="8586356" y="1403536"/>
                  <a:pt x="8593234" y="1408207"/>
                </a:cubicBezTo>
                <a:cubicBezTo>
                  <a:pt x="8600113" y="1412878"/>
                  <a:pt x="8607083" y="1415689"/>
                  <a:pt x="8614145" y="1416638"/>
                </a:cubicBezTo>
                <a:cubicBezTo>
                  <a:pt x="8621206" y="1417587"/>
                  <a:pt x="8628360" y="1416675"/>
                  <a:pt x="8635606" y="1413902"/>
                </a:cubicBezTo>
                <a:cubicBezTo>
                  <a:pt x="8642852" y="1411129"/>
                  <a:pt x="8650304" y="1406529"/>
                  <a:pt x="8657964" y="1400101"/>
                </a:cubicBezTo>
                <a:cubicBezTo>
                  <a:pt x="8660824" y="1397702"/>
                  <a:pt x="8663530" y="1395170"/>
                  <a:pt x="8666081" y="1392507"/>
                </a:cubicBezTo>
                <a:cubicBezTo>
                  <a:pt x="8668633" y="1389844"/>
                  <a:pt x="8670873" y="1387225"/>
                  <a:pt x="8672802" y="1384649"/>
                </a:cubicBezTo>
                <a:cubicBezTo>
                  <a:pt x="8674731" y="1382073"/>
                  <a:pt x="8676267" y="1379652"/>
                  <a:pt x="8677412" y="1377387"/>
                </a:cubicBezTo>
                <a:cubicBezTo>
                  <a:pt x="8678556" y="1375121"/>
                  <a:pt x="8679181" y="1373117"/>
                  <a:pt x="8679286" y="1371376"/>
                </a:cubicBezTo>
                <a:cubicBezTo>
                  <a:pt x="8679391" y="1369634"/>
                  <a:pt x="8678718" y="1367328"/>
                  <a:pt x="8677266" y="1364456"/>
                </a:cubicBezTo>
                <a:cubicBezTo>
                  <a:pt x="8675813" y="1361585"/>
                  <a:pt x="8673202" y="1357902"/>
                  <a:pt x="8669431" y="1353408"/>
                </a:cubicBezTo>
                <a:cubicBezTo>
                  <a:pt x="8667031" y="1350548"/>
                  <a:pt x="8664933" y="1348307"/>
                  <a:pt x="8663135" y="1346682"/>
                </a:cubicBezTo>
                <a:cubicBezTo>
                  <a:pt x="8661337" y="1345058"/>
                  <a:pt x="8659835" y="1343839"/>
                  <a:pt x="8658628" y="1343023"/>
                </a:cubicBezTo>
                <a:cubicBezTo>
                  <a:pt x="8657422" y="1342208"/>
                  <a:pt x="8656388" y="1341857"/>
                  <a:pt x="8655527" y="1341971"/>
                </a:cubicBezTo>
                <a:cubicBezTo>
                  <a:pt x="8654665" y="1342085"/>
                  <a:pt x="8653928" y="1342399"/>
                  <a:pt x="8653315" y="1342913"/>
                </a:cubicBezTo>
                <a:cubicBezTo>
                  <a:pt x="8652600" y="1343513"/>
                  <a:pt x="8651958" y="1344356"/>
                  <a:pt x="8651390" y="1345442"/>
                </a:cubicBezTo>
                <a:cubicBezTo>
                  <a:pt x="8650822" y="1346528"/>
                  <a:pt x="8650092" y="1347836"/>
                  <a:pt x="8649201" y="1349367"/>
                </a:cubicBezTo>
                <a:cubicBezTo>
                  <a:pt x="8648310" y="1350898"/>
                  <a:pt x="8647198" y="1352528"/>
                  <a:pt x="8645864" y="1354256"/>
                </a:cubicBezTo>
                <a:cubicBezTo>
                  <a:pt x="8644529" y="1355985"/>
                  <a:pt x="8642841" y="1357706"/>
                  <a:pt x="8640798" y="1359420"/>
                </a:cubicBezTo>
                <a:cubicBezTo>
                  <a:pt x="8634772" y="1364477"/>
                  <a:pt x="8629021" y="1366126"/>
                  <a:pt x="8623544" y="1364370"/>
                </a:cubicBezTo>
                <a:cubicBezTo>
                  <a:pt x="8618067" y="1362613"/>
                  <a:pt x="8612200" y="1358007"/>
                  <a:pt x="8605944" y="1350551"/>
                </a:cubicBezTo>
                <a:lnTo>
                  <a:pt x="8552082" y="1286360"/>
                </a:lnTo>
                <a:lnTo>
                  <a:pt x="8581956" y="1261293"/>
                </a:lnTo>
                <a:cubicBezTo>
                  <a:pt x="8583896" y="1259665"/>
                  <a:pt x="8584370" y="1257222"/>
                  <a:pt x="8583378" y="1253965"/>
                </a:cubicBezTo>
                <a:cubicBezTo>
                  <a:pt x="8582385" y="1250708"/>
                  <a:pt x="8579532" y="1246271"/>
                  <a:pt x="8574818" y="1240653"/>
                </a:cubicBezTo>
                <a:cubicBezTo>
                  <a:pt x="8572333" y="1237691"/>
                  <a:pt x="8570106" y="1235296"/>
                  <a:pt x="8568136" y="1233468"/>
                </a:cubicBezTo>
                <a:cubicBezTo>
                  <a:pt x="8566167" y="1231640"/>
                  <a:pt x="8564434" y="1230352"/>
                  <a:pt x="8562938" y="1229606"/>
                </a:cubicBezTo>
                <a:cubicBezTo>
                  <a:pt x="8561442" y="1228860"/>
                  <a:pt x="8560097" y="1228553"/>
                  <a:pt x="8558902" y="1228685"/>
                </a:cubicBezTo>
                <a:cubicBezTo>
                  <a:pt x="8557708" y="1228817"/>
                  <a:pt x="8556600" y="1229312"/>
                  <a:pt x="8555578" y="1230169"/>
                </a:cubicBezTo>
                <a:lnTo>
                  <a:pt x="8525858" y="1255108"/>
                </a:lnTo>
                <a:lnTo>
                  <a:pt x="8500276" y="1224621"/>
                </a:lnTo>
                <a:cubicBezTo>
                  <a:pt x="8499419" y="1223600"/>
                  <a:pt x="8498342" y="1222937"/>
                  <a:pt x="8497043" y="1222635"/>
                </a:cubicBezTo>
                <a:close/>
                <a:moveTo>
                  <a:pt x="8739174" y="1218917"/>
                </a:moveTo>
                <a:lnTo>
                  <a:pt x="8758713" y="1242203"/>
                </a:lnTo>
                <a:cubicBezTo>
                  <a:pt x="8758471" y="1251457"/>
                  <a:pt x="8757235" y="1259369"/>
                  <a:pt x="8755004" y="1265940"/>
                </a:cubicBezTo>
                <a:cubicBezTo>
                  <a:pt x="8752773" y="1272511"/>
                  <a:pt x="8748951" y="1278068"/>
                  <a:pt x="8743538" y="1282610"/>
                </a:cubicBezTo>
                <a:cubicBezTo>
                  <a:pt x="8737104" y="1288009"/>
                  <a:pt x="8730702" y="1290596"/>
                  <a:pt x="8724334" y="1290370"/>
                </a:cubicBezTo>
                <a:cubicBezTo>
                  <a:pt x="8717966" y="1290144"/>
                  <a:pt x="8712382" y="1287171"/>
                  <a:pt x="8707583" y="1281452"/>
                </a:cubicBezTo>
                <a:cubicBezTo>
                  <a:pt x="8704755" y="1278081"/>
                  <a:pt x="8702887" y="1274558"/>
                  <a:pt x="8701978" y="1270883"/>
                </a:cubicBezTo>
                <a:cubicBezTo>
                  <a:pt x="8701069" y="1267207"/>
                  <a:pt x="8701223" y="1263293"/>
                  <a:pt x="8702438" y="1259141"/>
                </a:cubicBezTo>
                <a:cubicBezTo>
                  <a:pt x="8703653" y="1254988"/>
                  <a:pt x="8706070" y="1250610"/>
                  <a:pt x="8709691" y="1246006"/>
                </a:cubicBezTo>
                <a:cubicBezTo>
                  <a:pt x="8713311" y="1241402"/>
                  <a:pt x="8718236" y="1236486"/>
                  <a:pt x="8724466" y="1231258"/>
                </a:cubicBezTo>
                <a:close/>
                <a:moveTo>
                  <a:pt x="8700380" y="1124460"/>
                </a:moveTo>
                <a:cubicBezTo>
                  <a:pt x="8691836" y="1124233"/>
                  <a:pt x="8682880" y="1126265"/>
                  <a:pt x="8673515" y="1130556"/>
                </a:cubicBezTo>
                <a:cubicBezTo>
                  <a:pt x="8664149" y="1134847"/>
                  <a:pt x="8654104" y="1141492"/>
                  <a:pt x="8643380" y="1150490"/>
                </a:cubicBezTo>
                <a:cubicBezTo>
                  <a:pt x="8637354" y="1155546"/>
                  <a:pt x="8631914" y="1160938"/>
                  <a:pt x="8627060" y="1166664"/>
                </a:cubicBezTo>
                <a:cubicBezTo>
                  <a:pt x="8622206" y="1172391"/>
                  <a:pt x="8618021" y="1178034"/>
                  <a:pt x="8614506" y="1183594"/>
                </a:cubicBezTo>
                <a:cubicBezTo>
                  <a:pt x="8610992" y="1189154"/>
                  <a:pt x="8608197" y="1194327"/>
                  <a:pt x="8606122" y="1199114"/>
                </a:cubicBezTo>
                <a:cubicBezTo>
                  <a:pt x="8604047" y="1203901"/>
                  <a:pt x="8602916" y="1207635"/>
                  <a:pt x="8602729" y="1210316"/>
                </a:cubicBezTo>
                <a:cubicBezTo>
                  <a:pt x="8602542" y="1212996"/>
                  <a:pt x="8602964" y="1215470"/>
                  <a:pt x="8603996" y="1217737"/>
                </a:cubicBezTo>
                <a:cubicBezTo>
                  <a:pt x="8605028" y="1220004"/>
                  <a:pt x="8606872" y="1222720"/>
                  <a:pt x="8609529" y="1225887"/>
                </a:cubicBezTo>
                <a:cubicBezTo>
                  <a:pt x="8611500" y="1228236"/>
                  <a:pt x="8613453" y="1230252"/>
                  <a:pt x="8615387" y="1231935"/>
                </a:cubicBezTo>
                <a:cubicBezTo>
                  <a:pt x="8617322" y="1233619"/>
                  <a:pt x="8619127" y="1234889"/>
                  <a:pt x="8620803" y="1235745"/>
                </a:cubicBezTo>
                <a:cubicBezTo>
                  <a:pt x="8622479" y="1236601"/>
                  <a:pt x="8624051" y="1237023"/>
                  <a:pt x="8625519" y="1237009"/>
                </a:cubicBezTo>
                <a:cubicBezTo>
                  <a:pt x="8626987" y="1236996"/>
                  <a:pt x="8628283" y="1236518"/>
                  <a:pt x="8629406" y="1235575"/>
                </a:cubicBezTo>
                <a:cubicBezTo>
                  <a:pt x="8631040" y="1234204"/>
                  <a:pt x="8632560" y="1231711"/>
                  <a:pt x="8633964" y="1228095"/>
                </a:cubicBezTo>
                <a:cubicBezTo>
                  <a:pt x="8635369" y="1224480"/>
                  <a:pt x="8637283" y="1220176"/>
                  <a:pt x="8639707" y="1215183"/>
                </a:cubicBezTo>
                <a:cubicBezTo>
                  <a:pt x="8642132" y="1210190"/>
                  <a:pt x="8645272" y="1204858"/>
                  <a:pt x="8649127" y="1199186"/>
                </a:cubicBezTo>
                <a:cubicBezTo>
                  <a:pt x="8652983" y="1193514"/>
                  <a:pt x="8658128" y="1187978"/>
                  <a:pt x="8664563" y="1182579"/>
                </a:cubicBezTo>
                <a:cubicBezTo>
                  <a:pt x="8669465" y="1178466"/>
                  <a:pt x="8674004" y="1175527"/>
                  <a:pt x="8678181" y="1173763"/>
                </a:cubicBezTo>
                <a:cubicBezTo>
                  <a:pt x="8682357" y="1171999"/>
                  <a:pt x="8686341" y="1171354"/>
                  <a:pt x="8690132" y="1171828"/>
                </a:cubicBezTo>
                <a:cubicBezTo>
                  <a:pt x="8693923" y="1172301"/>
                  <a:pt x="8697603" y="1173783"/>
                  <a:pt x="8701170" y="1176271"/>
                </a:cubicBezTo>
                <a:cubicBezTo>
                  <a:pt x="8704738" y="1178760"/>
                  <a:pt x="8708322" y="1182149"/>
                  <a:pt x="8711921" y="1186439"/>
                </a:cubicBezTo>
                <a:lnTo>
                  <a:pt x="8718863" y="1194712"/>
                </a:lnTo>
                <a:lnTo>
                  <a:pt x="8705534" y="1205895"/>
                </a:lnTo>
                <a:cubicBezTo>
                  <a:pt x="8693381" y="1216094"/>
                  <a:pt x="8683479" y="1225968"/>
                  <a:pt x="8675830" y="1235520"/>
                </a:cubicBezTo>
                <a:cubicBezTo>
                  <a:pt x="8668180" y="1245071"/>
                  <a:pt x="8662873" y="1254354"/>
                  <a:pt x="8659908" y="1263369"/>
                </a:cubicBezTo>
                <a:cubicBezTo>
                  <a:pt x="8656942" y="1272384"/>
                  <a:pt x="8656366" y="1281135"/>
                  <a:pt x="8658179" y="1289621"/>
                </a:cubicBezTo>
                <a:cubicBezTo>
                  <a:pt x="8659991" y="1298108"/>
                  <a:pt x="8664240" y="1306334"/>
                  <a:pt x="8670925" y="1314300"/>
                </a:cubicBezTo>
                <a:cubicBezTo>
                  <a:pt x="8677095" y="1321654"/>
                  <a:pt x="8683720" y="1327060"/>
                  <a:pt x="8690799" y="1330518"/>
                </a:cubicBezTo>
                <a:cubicBezTo>
                  <a:pt x="8697878" y="1333977"/>
                  <a:pt x="8705202" y="1335706"/>
                  <a:pt x="8712773" y="1335706"/>
                </a:cubicBezTo>
                <a:cubicBezTo>
                  <a:pt x="8720344" y="1335706"/>
                  <a:pt x="8727961" y="1334101"/>
                  <a:pt x="8735623" y="1330891"/>
                </a:cubicBezTo>
                <a:cubicBezTo>
                  <a:pt x="8743286" y="1327682"/>
                  <a:pt x="8750742" y="1323034"/>
                  <a:pt x="8757994" y="1316950"/>
                </a:cubicBezTo>
                <a:cubicBezTo>
                  <a:pt x="8766777" y="1309579"/>
                  <a:pt x="8773355" y="1301188"/>
                  <a:pt x="8777727" y="1291776"/>
                </a:cubicBezTo>
                <a:cubicBezTo>
                  <a:pt x="8782100" y="1282364"/>
                  <a:pt x="8784566" y="1272288"/>
                  <a:pt x="8785127" y="1261549"/>
                </a:cubicBezTo>
                <a:lnTo>
                  <a:pt x="8794254" y="1272426"/>
                </a:lnTo>
                <a:cubicBezTo>
                  <a:pt x="8795454" y="1273856"/>
                  <a:pt x="8796831" y="1274615"/>
                  <a:pt x="8798385" y="1274704"/>
                </a:cubicBezTo>
                <a:cubicBezTo>
                  <a:pt x="8799938" y="1274792"/>
                  <a:pt x="8801912" y="1274137"/>
                  <a:pt x="8804306" y="1272737"/>
                </a:cubicBezTo>
                <a:cubicBezTo>
                  <a:pt x="8806700" y="1271338"/>
                  <a:pt x="8810194" y="1268710"/>
                  <a:pt x="8814790" y="1264854"/>
                </a:cubicBezTo>
                <a:cubicBezTo>
                  <a:pt x="8819080" y="1261254"/>
                  <a:pt x="8822173" y="1258355"/>
                  <a:pt x="8824069" y="1256155"/>
                </a:cubicBezTo>
                <a:cubicBezTo>
                  <a:pt x="8825964" y="1253955"/>
                  <a:pt x="8827080" y="1252017"/>
                  <a:pt x="8827416" y="1250343"/>
                </a:cubicBezTo>
                <a:cubicBezTo>
                  <a:pt x="8827752" y="1248669"/>
                  <a:pt x="8827320" y="1247117"/>
                  <a:pt x="8826120" y="1245688"/>
                </a:cubicBezTo>
                <a:lnTo>
                  <a:pt x="8748990" y="1153768"/>
                </a:lnTo>
                <a:cubicBezTo>
                  <a:pt x="8741106" y="1144372"/>
                  <a:pt x="8733169" y="1137195"/>
                  <a:pt x="8725180" y="1132237"/>
                </a:cubicBezTo>
                <a:cubicBezTo>
                  <a:pt x="8717192" y="1127280"/>
                  <a:pt x="8708925" y="1124687"/>
                  <a:pt x="8700380" y="1124460"/>
                </a:cubicBezTo>
                <a:close/>
                <a:moveTo>
                  <a:pt x="8728861" y="978514"/>
                </a:moveTo>
                <a:cubicBezTo>
                  <a:pt x="8727563" y="978211"/>
                  <a:pt x="8725937" y="978400"/>
                  <a:pt x="8723985" y="979081"/>
                </a:cubicBezTo>
                <a:cubicBezTo>
                  <a:pt x="8722033" y="979762"/>
                  <a:pt x="8719702" y="980978"/>
                  <a:pt x="8716994" y="982728"/>
                </a:cubicBezTo>
                <a:cubicBezTo>
                  <a:pt x="8714286" y="984478"/>
                  <a:pt x="8711042" y="986939"/>
                  <a:pt x="8707263" y="990110"/>
                </a:cubicBezTo>
                <a:cubicBezTo>
                  <a:pt x="8703484" y="993281"/>
                  <a:pt x="8700498" y="996048"/>
                  <a:pt x="8698304" y="998411"/>
                </a:cubicBezTo>
                <a:cubicBezTo>
                  <a:pt x="8696110" y="1000774"/>
                  <a:pt x="8694508" y="1002858"/>
                  <a:pt x="8693498" y="1004662"/>
                </a:cubicBezTo>
                <a:cubicBezTo>
                  <a:pt x="8692489" y="1006467"/>
                  <a:pt x="8692020" y="1008035"/>
                  <a:pt x="8692093" y="1009366"/>
                </a:cubicBezTo>
                <a:cubicBezTo>
                  <a:pt x="8692166" y="1010697"/>
                  <a:pt x="8692631" y="1011873"/>
                  <a:pt x="8693488" y="1012895"/>
                </a:cubicBezTo>
                <a:lnTo>
                  <a:pt x="8862531" y="1214352"/>
                </a:lnTo>
                <a:cubicBezTo>
                  <a:pt x="8863388" y="1215373"/>
                  <a:pt x="8864444" y="1216010"/>
                  <a:pt x="8865699" y="1216262"/>
                </a:cubicBezTo>
                <a:cubicBezTo>
                  <a:pt x="8866955" y="1216514"/>
                  <a:pt x="8868538" y="1216274"/>
                  <a:pt x="8870447" y="1215542"/>
                </a:cubicBezTo>
                <a:cubicBezTo>
                  <a:pt x="8872356" y="1214810"/>
                  <a:pt x="8874644" y="1213543"/>
                  <a:pt x="8877309" y="1211741"/>
                </a:cubicBezTo>
                <a:cubicBezTo>
                  <a:pt x="8879975" y="1209940"/>
                  <a:pt x="8883197" y="1207454"/>
                  <a:pt x="8886976" y="1204283"/>
                </a:cubicBezTo>
                <a:cubicBezTo>
                  <a:pt x="8890755" y="1201112"/>
                  <a:pt x="8893763" y="1198370"/>
                  <a:pt x="8896000" y="1196058"/>
                </a:cubicBezTo>
                <a:cubicBezTo>
                  <a:pt x="8898236" y="1193746"/>
                  <a:pt x="8899881" y="1191713"/>
                  <a:pt x="8900934" y="1189960"/>
                </a:cubicBezTo>
                <a:cubicBezTo>
                  <a:pt x="8901986" y="1188207"/>
                  <a:pt x="8902497" y="1186690"/>
                  <a:pt x="8902467" y="1185410"/>
                </a:cubicBezTo>
                <a:cubicBezTo>
                  <a:pt x="8902437" y="1184130"/>
                  <a:pt x="8901994" y="1182979"/>
                  <a:pt x="8901137" y="1181958"/>
                </a:cubicBezTo>
                <a:lnTo>
                  <a:pt x="8732094" y="980500"/>
                </a:lnTo>
                <a:cubicBezTo>
                  <a:pt x="8731237" y="979479"/>
                  <a:pt x="8730159" y="978817"/>
                  <a:pt x="8728861" y="978514"/>
                </a:cubicBezTo>
                <a:close/>
                <a:moveTo>
                  <a:pt x="0" y="0"/>
                </a:moveTo>
                <a:lnTo>
                  <a:pt x="9144000" y="0"/>
                </a:lnTo>
                <a:lnTo>
                  <a:pt x="9144000" y="1988840"/>
                </a:lnTo>
                <a:lnTo>
                  <a:pt x="0" y="1988840"/>
                </a:lnTo>
                <a:close/>
              </a:path>
            </a:pathLst>
          </a:custGeom>
          <a:solidFill>
            <a:srgbClr val="CECD6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p:cNvSpPr/>
          <p:nvPr/>
        </p:nvSpPr>
        <p:spPr>
          <a:xfrm flipH="1">
            <a:off x="2520000" y="1998000"/>
            <a:ext cx="1080120" cy="792088"/>
          </a:xfrm>
          <a:custGeom>
            <a:avLst/>
            <a:gdLst>
              <a:gd name="connsiteX0" fmla="*/ 720080 w 1080120"/>
              <a:gd name="connsiteY0" fmla="*/ 0 h 792088"/>
              <a:gd name="connsiteX1" fmla="*/ 360040 w 1080120"/>
              <a:gd name="connsiteY1" fmla="*/ 0 h 792088"/>
              <a:gd name="connsiteX2" fmla="*/ 0 w 1080120"/>
              <a:gd name="connsiteY2" fmla="*/ 104739 h 792088"/>
              <a:gd name="connsiteX3" fmla="*/ 0 w 1080120"/>
              <a:gd name="connsiteY3" fmla="*/ 320763 h 792088"/>
              <a:gd name="connsiteX4" fmla="*/ 0 w 1080120"/>
              <a:gd name="connsiteY4" fmla="*/ 576064 h 792088"/>
              <a:gd name="connsiteX5" fmla="*/ 0 w 1080120"/>
              <a:gd name="connsiteY5" fmla="*/ 792088 h 792088"/>
              <a:gd name="connsiteX6" fmla="*/ 1080120 w 1080120"/>
              <a:gd name="connsiteY6" fmla="*/ 792088 h 792088"/>
              <a:gd name="connsiteX7" fmla="*/ 1080120 w 1080120"/>
              <a:gd name="connsiteY7" fmla="*/ 576064 h 792088"/>
              <a:gd name="connsiteX8" fmla="*/ 1080120 w 1080120"/>
              <a:gd name="connsiteY8" fmla="*/ 320763 h 792088"/>
              <a:gd name="connsiteX9" fmla="*/ 1080120 w 1080120"/>
              <a:gd name="connsiteY9" fmla="*/ 104739 h 792088"/>
              <a:gd name="connsiteX10" fmla="*/ 1080080 w 1080120"/>
              <a:gd name="connsiteY10" fmla="*/ 104739 h 79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120" h="792088">
                <a:moveTo>
                  <a:pt x="720080" y="0"/>
                </a:moveTo>
                <a:lnTo>
                  <a:pt x="360040" y="0"/>
                </a:lnTo>
                <a:lnTo>
                  <a:pt x="0" y="104739"/>
                </a:lnTo>
                <a:lnTo>
                  <a:pt x="0" y="320763"/>
                </a:lnTo>
                <a:lnTo>
                  <a:pt x="0" y="576064"/>
                </a:lnTo>
                <a:lnTo>
                  <a:pt x="0" y="792088"/>
                </a:lnTo>
                <a:lnTo>
                  <a:pt x="1080120" y="792088"/>
                </a:lnTo>
                <a:lnTo>
                  <a:pt x="1080120" y="576064"/>
                </a:lnTo>
                <a:lnTo>
                  <a:pt x="1080120" y="320763"/>
                </a:lnTo>
                <a:lnTo>
                  <a:pt x="1080120" y="104739"/>
                </a:lnTo>
                <a:lnTo>
                  <a:pt x="1080080" y="104739"/>
                </a:lnTo>
                <a:close/>
              </a:path>
            </a:pathLst>
          </a:custGeom>
          <a:solidFill>
            <a:srgbClr val="B78B69"/>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2700000" y="2276872"/>
            <a:ext cx="720080" cy="576064"/>
          </a:xfrm>
          <a:prstGeom prst="rect">
            <a:avLst/>
          </a:prstGeom>
          <a:solidFill>
            <a:srgbClr val="9572A7"/>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lstStyle/>
          <a:p>
            <a:r>
              <a:rPr lang="en-GB" dirty="0">
                <a:latin typeface="+mn-lt"/>
              </a:rPr>
              <a:t>The pH Meter</a:t>
            </a:r>
          </a:p>
        </p:txBody>
      </p:sp>
      <p:sp>
        <p:nvSpPr>
          <p:cNvPr id="6" name="Freeform 5"/>
          <p:cNvSpPr/>
          <p:nvPr/>
        </p:nvSpPr>
        <p:spPr>
          <a:xfrm>
            <a:off x="2483768" y="2276872"/>
            <a:ext cx="1152128" cy="3960440"/>
          </a:xfrm>
          <a:custGeom>
            <a:avLst/>
            <a:gdLst>
              <a:gd name="connsiteX0" fmla="*/ 216024 w 1152128"/>
              <a:gd name="connsiteY0" fmla="*/ 0 h 3960440"/>
              <a:gd name="connsiteX1" fmla="*/ 936104 w 1152128"/>
              <a:gd name="connsiteY1" fmla="*/ 0 h 3960440"/>
              <a:gd name="connsiteX2" fmla="*/ 936104 w 1152128"/>
              <a:gd name="connsiteY2" fmla="*/ 2938013 h 3960440"/>
              <a:gd name="connsiteX3" fmla="*/ 983403 w 1152128"/>
              <a:gd name="connsiteY3" fmla="*/ 2977038 h 3960440"/>
              <a:gd name="connsiteX4" fmla="*/ 1152128 w 1152128"/>
              <a:gd name="connsiteY4" fmla="*/ 3384376 h 3960440"/>
              <a:gd name="connsiteX5" fmla="*/ 576064 w 1152128"/>
              <a:gd name="connsiteY5" fmla="*/ 3960440 h 3960440"/>
              <a:gd name="connsiteX6" fmla="*/ 0 w 1152128"/>
              <a:gd name="connsiteY6" fmla="*/ 3384376 h 3960440"/>
              <a:gd name="connsiteX7" fmla="*/ 168726 w 1152128"/>
              <a:gd name="connsiteY7" fmla="*/ 2977038 h 3960440"/>
              <a:gd name="connsiteX8" fmla="*/ 216024 w 1152128"/>
              <a:gd name="connsiteY8" fmla="*/ 2938013 h 3960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2128" h="3960440">
                <a:moveTo>
                  <a:pt x="216024" y="0"/>
                </a:moveTo>
                <a:lnTo>
                  <a:pt x="936104" y="0"/>
                </a:lnTo>
                <a:lnTo>
                  <a:pt x="936104" y="2938013"/>
                </a:lnTo>
                <a:lnTo>
                  <a:pt x="983403" y="2977038"/>
                </a:lnTo>
                <a:cubicBezTo>
                  <a:pt x="1087650" y="3081285"/>
                  <a:pt x="1152128" y="3225301"/>
                  <a:pt x="1152128" y="3384376"/>
                </a:cubicBezTo>
                <a:cubicBezTo>
                  <a:pt x="1152128" y="3702527"/>
                  <a:pt x="894215" y="3960440"/>
                  <a:pt x="576064" y="3960440"/>
                </a:cubicBezTo>
                <a:cubicBezTo>
                  <a:pt x="257913" y="3960440"/>
                  <a:pt x="0" y="3702527"/>
                  <a:pt x="0" y="3384376"/>
                </a:cubicBezTo>
                <a:cubicBezTo>
                  <a:pt x="0" y="3225301"/>
                  <a:pt x="64478" y="3081285"/>
                  <a:pt x="168726" y="2977038"/>
                </a:cubicBezTo>
                <a:lnTo>
                  <a:pt x="216024" y="2938013"/>
                </a:lnTo>
                <a:close/>
              </a:path>
            </a:pathLst>
          </a:custGeom>
          <a:noFill/>
          <a:ln w="28575">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8"/>
          <p:cNvSpPr/>
          <p:nvPr/>
        </p:nvSpPr>
        <p:spPr>
          <a:xfrm>
            <a:off x="2483768" y="3354884"/>
            <a:ext cx="1152128" cy="2882429"/>
          </a:xfrm>
          <a:custGeom>
            <a:avLst/>
            <a:gdLst>
              <a:gd name="connsiteX0" fmla="*/ 716632 w 1152128"/>
              <a:gd name="connsiteY0" fmla="*/ 876 h 2882429"/>
              <a:gd name="connsiteX1" fmla="*/ 898624 w 1152128"/>
              <a:gd name="connsiteY1" fmla="*/ 23070 h 2882429"/>
              <a:gd name="connsiteX2" fmla="*/ 936104 w 1152128"/>
              <a:gd name="connsiteY2" fmla="*/ 33953 h 2882429"/>
              <a:gd name="connsiteX3" fmla="*/ 936104 w 1152128"/>
              <a:gd name="connsiteY3" fmla="*/ 1860002 h 2882429"/>
              <a:gd name="connsiteX4" fmla="*/ 983403 w 1152128"/>
              <a:gd name="connsiteY4" fmla="*/ 1899027 h 2882429"/>
              <a:gd name="connsiteX5" fmla="*/ 1152128 w 1152128"/>
              <a:gd name="connsiteY5" fmla="*/ 2306365 h 2882429"/>
              <a:gd name="connsiteX6" fmla="*/ 576064 w 1152128"/>
              <a:gd name="connsiteY6" fmla="*/ 2882429 h 2882429"/>
              <a:gd name="connsiteX7" fmla="*/ 0 w 1152128"/>
              <a:gd name="connsiteY7" fmla="*/ 2306365 h 2882429"/>
              <a:gd name="connsiteX8" fmla="*/ 168726 w 1152128"/>
              <a:gd name="connsiteY8" fmla="*/ 1899027 h 2882429"/>
              <a:gd name="connsiteX9" fmla="*/ 216024 w 1152128"/>
              <a:gd name="connsiteY9" fmla="*/ 1860002 h 2882429"/>
              <a:gd name="connsiteX10" fmla="*/ 216024 w 1152128"/>
              <a:gd name="connsiteY10" fmla="*/ 15939 h 2882429"/>
              <a:gd name="connsiteX11" fmla="*/ 250554 w 1152128"/>
              <a:gd name="connsiteY11" fmla="*/ 9754 h 2882429"/>
              <a:gd name="connsiteX12" fmla="*/ 436985 w 1152128"/>
              <a:gd name="connsiteY12" fmla="*/ 36387 h 2882429"/>
              <a:gd name="connsiteX13" fmla="*/ 596783 w 1152128"/>
              <a:gd name="connsiteY13" fmla="*/ 45265 h 2882429"/>
              <a:gd name="connsiteX14" fmla="*/ 716632 w 1152128"/>
              <a:gd name="connsiteY14" fmla="*/ 876 h 2882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52128" h="2882429">
                <a:moveTo>
                  <a:pt x="716632" y="876"/>
                </a:moveTo>
                <a:cubicBezTo>
                  <a:pt x="766939" y="-2823"/>
                  <a:pt x="815766" y="5315"/>
                  <a:pt x="898624" y="23070"/>
                </a:cubicBezTo>
                <a:lnTo>
                  <a:pt x="936104" y="33953"/>
                </a:lnTo>
                <a:lnTo>
                  <a:pt x="936104" y="1860002"/>
                </a:lnTo>
                <a:lnTo>
                  <a:pt x="983403" y="1899027"/>
                </a:lnTo>
                <a:cubicBezTo>
                  <a:pt x="1087650" y="2003274"/>
                  <a:pt x="1152128" y="2147290"/>
                  <a:pt x="1152128" y="2306365"/>
                </a:cubicBezTo>
                <a:cubicBezTo>
                  <a:pt x="1152128" y="2624516"/>
                  <a:pt x="894215" y="2882429"/>
                  <a:pt x="576064" y="2882429"/>
                </a:cubicBezTo>
                <a:cubicBezTo>
                  <a:pt x="257913" y="2882429"/>
                  <a:pt x="0" y="2624516"/>
                  <a:pt x="0" y="2306365"/>
                </a:cubicBezTo>
                <a:cubicBezTo>
                  <a:pt x="0" y="2147290"/>
                  <a:pt x="64478" y="2003274"/>
                  <a:pt x="168726" y="1899027"/>
                </a:cubicBezTo>
                <a:lnTo>
                  <a:pt x="216024" y="1860002"/>
                </a:lnTo>
                <a:lnTo>
                  <a:pt x="216024" y="15939"/>
                </a:lnTo>
                <a:lnTo>
                  <a:pt x="250554" y="9754"/>
                </a:lnTo>
                <a:cubicBezTo>
                  <a:pt x="377801" y="-5782"/>
                  <a:pt x="379280" y="30469"/>
                  <a:pt x="436985" y="36387"/>
                </a:cubicBezTo>
                <a:cubicBezTo>
                  <a:pt x="494690" y="42305"/>
                  <a:pt x="550175" y="51183"/>
                  <a:pt x="596783" y="45265"/>
                </a:cubicBezTo>
                <a:cubicBezTo>
                  <a:pt x="643391" y="39346"/>
                  <a:pt x="666325" y="4575"/>
                  <a:pt x="716632" y="876"/>
                </a:cubicBezTo>
                <a:close/>
              </a:path>
            </a:pathLst>
          </a:custGeom>
          <a:solidFill>
            <a:srgbClr val="00B0F0"/>
          </a:solidFill>
          <a:ln w="28575">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3006000" y="5436000"/>
            <a:ext cx="144016" cy="612000"/>
          </a:xfrm>
          <a:prstGeom prst="rect">
            <a:avLst/>
          </a:prstGeom>
          <a:solidFill>
            <a:srgbClr val="00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p:cNvCxnSpPr>
            <a:stCxn id="21" idx="2"/>
            <a:endCxn id="11" idx="0"/>
          </p:cNvCxnSpPr>
          <p:nvPr/>
        </p:nvCxnSpPr>
        <p:spPr>
          <a:xfrm>
            <a:off x="3078000" y="2556000"/>
            <a:ext cx="8" cy="288000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20" name="Freeform 19"/>
          <p:cNvSpPr>
            <a:spLocks noChangeAspect="1"/>
          </p:cNvSpPr>
          <p:nvPr/>
        </p:nvSpPr>
        <p:spPr>
          <a:xfrm>
            <a:off x="2941200" y="1484786"/>
            <a:ext cx="756000" cy="576965"/>
          </a:xfrm>
          <a:custGeom>
            <a:avLst/>
            <a:gdLst>
              <a:gd name="connsiteX0" fmla="*/ 759967 w 884740"/>
              <a:gd name="connsiteY0" fmla="*/ 0 h 675216"/>
              <a:gd name="connsiteX1" fmla="*/ 883353 w 884740"/>
              <a:gd name="connsiteY1" fmla="*/ 7484 h 675216"/>
              <a:gd name="connsiteX2" fmla="*/ 884635 w 884740"/>
              <a:gd name="connsiteY2" fmla="*/ 9479 h 675216"/>
              <a:gd name="connsiteX3" fmla="*/ 798611 w 884740"/>
              <a:gd name="connsiteY3" fmla="*/ 76387 h 675216"/>
              <a:gd name="connsiteX4" fmla="*/ 766751 w 884740"/>
              <a:gd name="connsiteY4" fmla="*/ 117806 h 675216"/>
              <a:gd name="connsiteX5" fmla="*/ 766751 w 884740"/>
              <a:gd name="connsiteY5" fmla="*/ 146480 h 675216"/>
              <a:gd name="connsiteX6" fmla="*/ 811356 w 884740"/>
              <a:gd name="connsiteY6" fmla="*/ 191085 h 675216"/>
              <a:gd name="connsiteX7" fmla="*/ 840030 w 884740"/>
              <a:gd name="connsiteY7" fmla="*/ 226132 h 675216"/>
              <a:gd name="connsiteX8" fmla="*/ 849588 w 884740"/>
              <a:gd name="connsiteY8" fmla="*/ 289853 h 675216"/>
              <a:gd name="connsiteX9" fmla="*/ 849438 w 884740"/>
              <a:gd name="connsiteY9" fmla="*/ 290895 h 675216"/>
              <a:gd name="connsiteX10" fmla="*/ 843787 w 884740"/>
              <a:gd name="connsiteY10" fmla="*/ 290134 h 675216"/>
              <a:gd name="connsiteX11" fmla="*/ 759966 w 884740"/>
              <a:gd name="connsiteY11" fmla="*/ 286449 h 675216"/>
              <a:gd name="connsiteX12" fmla="*/ 296068 w 884740"/>
              <a:gd name="connsiteY12" fmla="*/ 474841 h 675216"/>
              <a:gd name="connsiteX13" fmla="*/ 288304 w 884740"/>
              <a:gd name="connsiteY13" fmla="*/ 513217 h 675216"/>
              <a:gd name="connsiteX14" fmla="*/ 285142 w 884740"/>
              <a:gd name="connsiteY14" fmla="*/ 513217 h 675216"/>
              <a:gd name="connsiteX15" fmla="*/ 285141 w 884740"/>
              <a:gd name="connsiteY15" fmla="*/ 513217 h 675216"/>
              <a:gd name="connsiteX16" fmla="*/ 285141 w 884740"/>
              <a:gd name="connsiteY16" fmla="*/ 675216 h 675216"/>
              <a:gd name="connsiteX17" fmla="*/ 0 w 884740"/>
              <a:gd name="connsiteY17" fmla="*/ 675216 h 675216"/>
              <a:gd name="connsiteX18" fmla="*/ 0 w 884740"/>
              <a:gd name="connsiteY18" fmla="*/ 522392 h 675216"/>
              <a:gd name="connsiteX19" fmla="*/ 0 w 884740"/>
              <a:gd name="connsiteY19" fmla="*/ 513216 h 675216"/>
              <a:gd name="connsiteX20" fmla="*/ 1346 w 884740"/>
              <a:gd name="connsiteY20" fmla="*/ 513216 h 675216"/>
              <a:gd name="connsiteX21" fmla="*/ 15440 w 884740"/>
              <a:gd name="connsiteY21" fmla="*/ 417112 h 675216"/>
              <a:gd name="connsiteX22" fmla="*/ 759967 w 884740"/>
              <a:gd name="connsiteY22" fmla="*/ 0 h 675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84740" h="675216">
                <a:moveTo>
                  <a:pt x="759967" y="0"/>
                </a:moveTo>
                <a:lnTo>
                  <a:pt x="883353" y="7484"/>
                </a:lnTo>
                <a:lnTo>
                  <a:pt x="884635" y="9479"/>
                </a:lnTo>
                <a:cubicBezTo>
                  <a:pt x="887821" y="38154"/>
                  <a:pt x="818258" y="58332"/>
                  <a:pt x="798611" y="76387"/>
                </a:cubicBezTo>
                <a:cubicBezTo>
                  <a:pt x="778964" y="94442"/>
                  <a:pt x="772061" y="106124"/>
                  <a:pt x="766751" y="117806"/>
                </a:cubicBezTo>
                <a:cubicBezTo>
                  <a:pt x="761441" y="129488"/>
                  <a:pt x="759317" y="134267"/>
                  <a:pt x="766751" y="146480"/>
                </a:cubicBezTo>
                <a:cubicBezTo>
                  <a:pt x="774185" y="158693"/>
                  <a:pt x="799143" y="177810"/>
                  <a:pt x="811356" y="191085"/>
                </a:cubicBezTo>
                <a:cubicBezTo>
                  <a:pt x="823569" y="204360"/>
                  <a:pt x="833658" y="209671"/>
                  <a:pt x="840030" y="226132"/>
                </a:cubicBezTo>
                <a:cubicBezTo>
                  <a:pt x="846402" y="242593"/>
                  <a:pt x="847995" y="266489"/>
                  <a:pt x="849588" y="289853"/>
                </a:cubicBezTo>
                <a:lnTo>
                  <a:pt x="849438" y="290895"/>
                </a:lnTo>
                <a:lnTo>
                  <a:pt x="843787" y="290134"/>
                </a:lnTo>
                <a:cubicBezTo>
                  <a:pt x="816581" y="287713"/>
                  <a:pt x="788570" y="286449"/>
                  <a:pt x="759966" y="286449"/>
                </a:cubicBezTo>
                <a:cubicBezTo>
                  <a:pt x="531139" y="286449"/>
                  <a:pt x="340222" y="367326"/>
                  <a:pt x="296068" y="474841"/>
                </a:cubicBezTo>
                <a:lnTo>
                  <a:pt x="288304" y="513217"/>
                </a:lnTo>
                <a:lnTo>
                  <a:pt x="285142" y="513217"/>
                </a:lnTo>
                <a:lnTo>
                  <a:pt x="285141" y="513217"/>
                </a:lnTo>
                <a:lnTo>
                  <a:pt x="285141" y="675216"/>
                </a:lnTo>
                <a:lnTo>
                  <a:pt x="0" y="675216"/>
                </a:lnTo>
                <a:lnTo>
                  <a:pt x="0" y="522392"/>
                </a:lnTo>
                <a:lnTo>
                  <a:pt x="0" y="513216"/>
                </a:lnTo>
                <a:lnTo>
                  <a:pt x="1346" y="513216"/>
                </a:lnTo>
                <a:lnTo>
                  <a:pt x="15440" y="417112"/>
                </a:lnTo>
                <a:cubicBezTo>
                  <a:pt x="86304" y="179067"/>
                  <a:pt x="392714" y="0"/>
                  <a:pt x="759967" y="0"/>
                </a:cubicBezTo>
                <a:close/>
              </a:path>
            </a:pathLst>
          </a:custGeom>
          <a:solidFill>
            <a:schemeClr val="bg1">
              <a:lumMod val="65000"/>
            </a:schemeClr>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1" name="Rectangle 20"/>
          <p:cNvSpPr/>
          <p:nvPr/>
        </p:nvSpPr>
        <p:spPr>
          <a:xfrm>
            <a:off x="3024000" y="2016000"/>
            <a:ext cx="108000" cy="540000"/>
          </a:xfrm>
          <a:prstGeom prst="rect">
            <a:avLst/>
          </a:prstGeom>
          <a:solidFill>
            <a:srgbClr val="00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p:cNvGrpSpPr/>
          <p:nvPr/>
        </p:nvGrpSpPr>
        <p:grpSpPr>
          <a:xfrm>
            <a:off x="2592000" y="1998000"/>
            <a:ext cx="925829" cy="2988000"/>
            <a:chOff x="2638059" y="1998000"/>
            <a:chExt cx="925829" cy="2988000"/>
          </a:xfrm>
        </p:grpSpPr>
        <p:sp>
          <p:nvSpPr>
            <p:cNvPr id="24" name="Freeform 23"/>
            <p:cNvSpPr/>
            <p:nvPr/>
          </p:nvSpPr>
          <p:spPr>
            <a:xfrm>
              <a:off x="2638059" y="1998000"/>
              <a:ext cx="342000" cy="251699"/>
            </a:xfrm>
            <a:custGeom>
              <a:avLst/>
              <a:gdLst>
                <a:gd name="connsiteX0" fmla="*/ 337723 w 337723"/>
                <a:gd name="connsiteY0" fmla="*/ 0 h 251699"/>
                <a:gd name="connsiteX1" fmla="*/ 274001 w 337723"/>
                <a:gd name="connsiteY1" fmla="*/ 168862 h 251699"/>
                <a:gd name="connsiteX2" fmla="*/ 0 w 337723"/>
                <a:gd name="connsiteY2" fmla="*/ 251699 h 251699"/>
              </a:gdLst>
              <a:ahLst/>
              <a:cxnLst>
                <a:cxn ang="0">
                  <a:pos x="connsiteX0" y="connsiteY0"/>
                </a:cxn>
                <a:cxn ang="0">
                  <a:pos x="connsiteX1" y="connsiteY1"/>
                </a:cxn>
                <a:cxn ang="0">
                  <a:pos x="connsiteX2" y="connsiteY2"/>
                </a:cxn>
              </a:cxnLst>
              <a:rect l="l" t="t" r="r" b="b"/>
              <a:pathLst>
                <a:path w="337723" h="251699">
                  <a:moveTo>
                    <a:pt x="337723" y="0"/>
                  </a:moveTo>
                  <a:cubicBezTo>
                    <a:pt x="334005" y="63456"/>
                    <a:pt x="330288" y="126912"/>
                    <a:pt x="274001" y="168862"/>
                  </a:cubicBezTo>
                  <a:cubicBezTo>
                    <a:pt x="217714" y="210812"/>
                    <a:pt x="0" y="251699"/>
                    <a:pt x="0" y="251699"/>
                  </a:cubicBezTo>
                </a:path>
              </a:pathLst>
            </a:custGeom>
            <a:noFill/>
            <a:ln w="19050">
              <a:solidFill>
                <a:srgbClr val="0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24"/>
            <p:cNvSpPr/>
            <p:nvPr/>
          </p:nvSpPr>
          <p:spPr>
            <a:xfrm flipH="1">
              <a:off x="3240000" y="1998000"/>
              <a:ext cx="323888" cy="251699"/>
            </a:xfrm>
            <a:custGeom>
              <a:avLst/>
              <a:gdLst>
                <a:gd name="connsiteX0" fmla="*/ 337723 w 337723"/>
                <a:gd name="connsiteY0" fmla="*/ 0 h 251699"/>
                <a:gd name="connsiteX1" fmla="*/ 274001 w 337723"/>
                <a:gd name="connsiteY1" fmla="*/ 168862 h 251699"/>
                <a:gd name="connsiteX2" fmla="*/ 0 w 337723"/>
                <a:gd name="connsiteY2" fmla="*/ 251699 h 251699"/>
              </a:gdLst>
              <a:ahLst/>
              <a:cxnLst>
                <a:cxn ang="0">
                  <a:pos x="connsiteX0" y="connsiteY0"/>
                </a:cxn>
                <a:cxn ang="0">
                  <a:pos x="connsiteX1" y="connsiteY1"/>
                </a:cxn>
                <a:cxn ang="0">
                  <a:pos x="connsiteX2" y="connsiteY2"/>
                </a:cxn>
              </a:cxnLst>
              <a:rect l="l" t="t" r="r" b="b"/>
              <a:pathLst>
                <a:path w="337723" h="251699">
                  <a:moveTo>
                    <a:pt x="337723" y="0"/>
                  </a:moveTo>
                  <a:cubicBezTo>
                    <a:pt x="334005" y="63456"/>
                    <a:pt x="330288" y="126912"/>
                    <a:pt x="274001" y="168862"/>
                  </a:cubicBezTo>
                  <a:cubicBezTo>
                    <a:pt x="217714" y="210812"/>
                    <a:pt x="0" y="251699"/>
                    <a:pt x="0" y="251699"/>
                  </a:cubicBezTo>
                </a:path>
              </a:pathLst>
            </a:custGeom>
            <a:noFill/>
            <a:ln w="19050">
              <a:solidFill>
                <a:srgbClr val="0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p:cNvCxnSpPr/>
            <p:nvPr/>
          </p:nvCxnSpPr>
          <p:spPr>
            <a:xfrm>
              <a:off x="3563888" y="2249693"/>
              <a:ext cx="0" cy="2736000"/>
            </a:xfrm>
            <a:prstGeom prst="line">
              <a:avLst/>
            </a:prstGeom>
            <a:ln w="19050">
              <a:solidFill>
                <a:srgbClr val="000000"/>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2638800" y="2249699"/>
              <a:ext cx="0" cy="2736301"/>
            </a:xfrm>
            <a:prstGeom prst="line">
              <a:avLst/>
            </a:prstGeom>
            <a:ln w="19050">
              <a:solidFill>
                <a:srgbClr val="000000"/>
              </a:solidFill>
              <a:prstDash val="dash"/>
            </a:ln>
          </p:spPr>
          <p:style>
            <a:lnRef idx="1">
              <a:schemeClr val="accent1"/>
            </a:lnRef>
            <a:fillRef idx="0">
              <a:schemeClr val="accent1"/>
            </a:fillRef>
            <a:effectRef idx="0">
              <a:schemeClr val="accent1"/>
            </a:effectRef>
            <a:fontRef idx="minor">
              <a:schemeClr val="tx1"/>
            </a:fontRef>
          </p:style>
        </p:cxnSp>
      </p:grpSp>
      <p:sp>
        <p:nvSpPr>
          <p:cNvPr id="22" name="Freeform 21"/>
          <p:cNvSpPr/>
          <p:nvPr/>
        </p:nvSpPr>
        <p:spPr>
          <a:xfrm>
            <a:off x="3075718" y="1598852"/>
            <a:ext cx="776202" cy="461996"/>
          </a:xfrm>
          <a:custGeom>
            <a:avLst/>
            <a:gdLst>
              <a:gd name="connsiteX0" fmla="*/ 4505 w 1084580"/>
              <a:gd name="connsiteY0" fmla="*/ 574200 h 574200"/>
              <a:gd name="connsiteX1" fmla="*/ 1319 w 1084580"/>
              <a:gd name="connsiteY1" fmla="*/ 449943 h 574200"/>
              <a:gd name="connsiteX2" fmla="*/ 23621 w 1084580"/>
              <a:gd name="connsiteY2" fmla="*/ 316128 h 574200"/>
              <a:gd name="connsiteX3" fmla="*/ 71412 w 1084580"/>
              <a:gd name="connsiteY3" fmla="*/ 239663 h 574200"/>
              <a:gd name="connsiteX4" fmla="*/ 141506 w 1084580"/>
              <a:gd name="connsiteY4" fmla="*/ 160011 h 574200"/>
              <a:gd name="connsiteX5" fmla="*/ 237088 w 1084580"/>
              <a:gd name="connsiteY5" fmla="*/ 99476 h 574200"/>
              <a:gd name="connsiteX6" fmla="*/ 383646 w 1084580"/>
              <a:gd name="connsiteY6" fmla="*/ 38941 h 574200"/>
              <a:gd name="connsiteX7" fmla="*/ 514275 w 1084580"/>
              <a:gd name="connsiteY7" fmla="*/ 10266 h 574200"/>
              <a:gd name="connsiteX8" fmla="*/ 600299 w 1084580"/>
              <a:gd name="connsiteY8" fmla="*/ 708 h 574200"/>
              <a:gd name="connsiteX9" fmla="*/ 711811 w 1084580"/>
              <a:gd name="connsiteY9" fmla="*/ 708 h 574200"/>
              <a:gd name="connsiteX10" fmla="*/ 845626 w 1084580"/>
              <a:gd name="connsiteY10" fmla="*/ 708 h 574200"/>
              <a:gd name="connsiteX11" fmla="*/ 1084580 w 1084580"/>
              <a:gd name="connsiteY11" fmla="*/ 708 h 574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4580" h="574200">
                <a:moveTo>
                  <a:pt x="4505" y="574200"/>
                </a:moveTo>
                <a:cubicBezTo>
                  <a:pt x="1319" y="533577"/>
                  <a:pt x="-1867" y="492955"/>
                  <a:pt x="1319" y="449943"/>
                </a:cubicBezTo>
                <a:cubicBezTo>
                  <a:pt x="4505" y="406931"/>
                  <a:pt x="11939" y="351175"/>
                  <a:pt x="23621" y="316128"/>
                </a:cubicBezTo>
                <a:cubicBezTo>
                  <a:pt x="35303" y="281081"/>
                  <a:pt x="51765" y="265682"/>
                  <a:pt x="71412" y="239663"/>
                </a:cubicBezTo>
                <a:cubicBezTo>
                  <a:pt x="91060" y="213643"/>
                  <a:pt x="113893" y="183376"/>
                  <a:pt x="141506" y="160011"/>
                </a:cubicBezTo>
                <a:cubicBezTo>
                  <a:pt x="169119" y="136646"/>
                  <a:pt x="196731" y="119654"/>
                  <a:pt x="237088" y="99476"/>
                </a:cubicBezTo>
                <a:cubicBezTo>
                  <a:pt x="277445" y="79298"/>
                  <a:pt x="337448" y="53809"/>
                  <a:pt x="383646" y="38941"/>
                </a:cubicBezTo>
                <a:cubicBezTo>
                  <a:pt x="429844" y="24073"/>
                  <a:pt x="478166" y="16638"/>
                  <a:pt x="514275" y="10266"/>
                </a:cubicBezTo>
                <a:cubicBezTo>
                  <a:pt x="550384" y="3894"/>
                  <a:pt x="567376" y="2301"/>
                  <a:pt x="600299" y="708"/>
                </a:cubicBezTo>
                <a:cubicBezTo>
                  <a:pt x="633222" y="-885"/>
                  <a:pt x="711811" y="708"/>
                  <a:pt x="711811" y="708"/>
                </a:cubicBezTo>
                <a:lnTo>
                  <a:pt x="845626" y="708"/>
                </a:lnTo>
                <a:lnTo>
                  <a:pt x="1084580" y="708"/>
                </a:lnTo>
              </a:path>
            </a:pathLst>
          </a:custGeom>
          <a:noFill/>
          <a:ln w="22225">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flipH="1">
            <a:off x="5597998" y="2636912"/>
            <a:ext cx="413999" cy="3382280"/>
          </a:xfrm>
          <a:prstGeom prst="rect">
            <a:avLst/>
          </a:prstGeom>
          <a:pattFill prst="lgConfetti">
            <a:fgClr>
              <a:schemeClr val="bg1"/>
            </a:fgClr>
            <a:bgClr>
              <a:schemeClr val="bg1">
                <a:lumMod val="75000"/>
              </a:schemeClr>
            </a:bgClr>
          </a:pattFill>
          <a:ln w="381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39"/>
          <p:cNvSpPr/>
          <p:nvPr/>
        </p:nvSpPr>
        <p:spPr>
          <a:xfrm>
            <a:off x="5507998" y="1997998"/>
            <a:ext cx="576001" cy="638914"/>
          </a:xfrm>
          <a:custGeom>
            <a:avLst/>
            <a:gdLst>
              <a:gd name="connsiteX0" fmla="*/ 720080 w 1080120"/>
              <a:gd name="connsiteY0" fmla="*/ 0 h 792088"/>
              <a:gd name="connsiteX1" fmla="*/ 360040 w 1080120"/>
              <a:gd name="connsiteY1" fmla="*/ 0 h 792088"/>
              <a:gd name="connsiteX2" fmla="*/ 0 w 1080120"/>
              <a:gd name="connsiteY2" fmla="*/ 104739 h 792088"/>
              <a:gd name="connsiteX3" fmla="*/ 0 w 1080120"/>
              <a:gd name="connsiteY3" fmla="*/ 320763 h 792088"/>
              <a:gd name="connsiteX4" fmla="*/ 0 w 1080120"/>
              <a:gd name="connsiteY4" fmla="*/ 576064 h 792088"/>
              <a:gd name="connsiteX5" fmla="*/ 0 w 1080120"/>
              <a:gd name="connsiteY5" fmla="*/ 792088 h 792088"/>
              <a:gd name="connsiteX6" fmla="*/ 1080120 w 1080120"/>
              <a:gd name="connsiteY6" fmla="*/ 792088 h 792088"/>
              <a:gd name="connsiteX7" fmla="*/ 1080120 w 1080120"/>
              <a:gd name="connsiteY7" fmla="*/ 576064 h 792088"/>
              <a:gd name="connsiteX8" fmla="*/ 1080120 w 1080120"/>
              <a:gd name="connsiteY8" fmla="*/ 320763 h 792088"/>
              <a:gd name="connsiteX9" fmla="*/ 1080120 w 1080120"/>
              <a:gd name="connsiteY9" fmla="*/ 104739 h 792088"/>
              <a:gd name="connsiteX10" fmla="*/ 1080080 w 1080120"/>
              <a:gd name="connsiteY10" fmla="*/ 104739 h 79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120" h="792088">
                <a:moveTo>
                  <a:pt x="720080" y="0"/>
                </a:moveTo>
                <a:lnTo>
                  <a:pt x="360040" y="0"/>
                </a:lnTo>
                <a:lnTo>
                  <a:pt x="0" y="104739"/>
                </a:lnTo>
                <a:lnTo>
                  <a:pt x="0" y="320763"/>
                </a:lnTo>
                <a:lnTo>
                  <a:pt x="0" y="576064"/>
                </a:lnTo>
                <a:lnTo>
                  <a:pt x="0" y="792088"/>
                </a:lnTo>
                <a:lnTo>
                  <a:pt x="1080120" y="792088"/>
                </a:lnTo>
                <a:lnTo>
                  <a:pt x="1080120" y="576064"/>
                </a:lnTo>
                <a:lnTo>
                  <a:pt x="1080120" y="320763"/>
                </a:lnTo>
                <a:lnTo>
                  <a:pt x="1080120" y="104739"/>
                </a:lnTo>
                <a:lnTo>
                  <a:pt x="1080080" y="104739"/>
                </a:lnTo>
                <a:close/>
              </a:path>
            </a:pathLst>
          </a:custGeom>
          <a:solidFill>
            <a:srgbClr val="B78B69"/>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 name="Group 40"/>
          <p:cNvGrpSpPr/>
          <p:nvPr/>
        </p:nvGrpSpPr>
        <p:grpSpPr>
          <a:xfrm>
            <a:off x="5022000" y="1484784"/>
            <a:ext cx="892774" cy="576965"/>
            <a:chOff x="5047378" y="1484784"/>
            <a:chExt cx="892774" cy="576965"/>
          </a:xfrm>
        </p:grpSpPr>
        <p:sp>
          <p:nvSpPr>
            <p:cNvPr id="42" name="Freeform 41"/>
            <p:cNvSpPr>
              <a:spLocks noChangeAspect="1"/>
            </p:cNvSpPr>
            <p:nvPr/>
          </p:nvSpPr>
          <p:spPr>
            <a:xfrm flipH="1">
              <a:off x="5184107" y="1484784"/>
              <a:ext cx="756045" cy="576965"/>
            </a:xfrm>
            <a:custGeom>
              <a:avLst/>
              <a:gdLst>
                <a:gd name="connsiteX0" fmla="*/ 759967 w 884740"/>
                <a:gd name="connsiteY0" fmla="*/ 0 h 675216"/>
                <a:gd name="connsiteX1" fmla="*/ 883353 w 884740"/>
                <a:gd name="connsiteY1" fmla="*/ 7484 h 675216"/>
                <a:gd name="connsiteX2" fmla="*/ 884635 w 884740"/>
                <a:gd name="connsiteY2" fmla="*/ 9479 h 675216"/>
                <a:gd name="connsiteX3" fmla="*/ 798611 w 884740"/>
                <a:gd name="connsiteY3" fmla="*/ 76387 h 675216"/>
                <a:gd name="connsiteX4" fmla="*/ 766751 w 884740"/>
                <a:gd name="connsiteY4" fmla="*/ 117806 h 675216"/>
                <a:gd name="connsiteX5" fmla="*/ 766751 w 884740"/>
                <a:gd name="connsiteY5" fmla="*/ 146480 h 675216"/>
                <a:gd name="connsiteX6" fmla="*/ 811356 w 884740"/>
                <a:gd name="connsiteY6" fmla="*/ 191085 h 675216"/>
                <a:gd name="connsiteX7" fmla="*/ 840030 w 884740"/>
                <a:gd name="connsiteY7" fmla="*/ 226132 h 675216"/>
                <a:gd name="connsiteX8" fmla="*/ 849588 w 884740"/>
                <a:gd name="connsiteY8" fmla="*/ 289853 h 675216"/>
                <a:gd name="connsiteX9" fmla="*/ 849438 w 884740"/>
                <a:gd name="connsiteY9" fmla="*/ 290895 h 675216"/>
                <a:gd name="connsiteX10" fmla="*/ 843787 w 884740"/>
                <a:gd name="connsiteY10" fmla="*/ 290134 h 675216"/>
                <a:gd name="connsiteX11" fmla="*/ 759966 w 884740"/>
                <a:gd name="connsiteY11" fmla="*/ 286449 h 675216"/>
                <a:gd name="connsiteX12" fmla="*/ 296068 w 884740"/>
                <a:gd name="connsiteY12" fmla="*/ 474841 h 675216"/>
                <a:gd name="connsiteX13" fmla="*/ 288304 w 884740"/>
                <a:gd name="connsiteY13" fmla="*/ 513217 h 675216"/>
                <a:gd name="connsiteX14" fmla="*/ 285142 w 884740"/>
                <a:gd name="connsiteY14" fmla="*/ 513217 h 675216"/>
                <a:gd name="connsiteX15" fmla="*/ 285141 w 884740"/>
                <a:gd name="connsiteY15" fmla="*/ 513217 h 675216"/>
                <a:gd name="connsiteX16" fmla="*/ 285141 w 884740"/>
                <a:gd name="connsiteY16" fmla="*/ 675216 h 675216"/>
                <a:gd name="connsiteX17" fmla="*/ 0 w 884740"/>
                <a:gd name="connsiteY17" fmla="*/ 675216 h 675216"/>
                <a:gd name="connsiteX18" fmla="*/ 0 w 884740"/>
                <a:gd name="connsiteY18" fmla="*/ 522392 h 675216"/>
                <a:gd name="connsiteX19" fmla="*/ 0 w 884740"/>
                <a:gd name="connsiteY19" fmla="*/ 513216 h 675216"/>
                <a:gd name="connsiteX20" fmla="*/ 1346 w 884740"/>
                <a:gd name="connsiteY20" fmla="*/ 513216 h 675216"/>
                <a:gd name="connsiteX21" fmla="*/ 15440 w 884740"/>
                <a:gd name="connsiteY21" fmla="*/ 417112 h 675216"/>
                <a:gd name="connsiteX22" fmla="*/ 759967 w 884740"/>
                <a:gd name="connsiteY22" fmla="*/ 0 h 675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84740" h="675216">
                  <a:moveTo>
                    <a:pt x="759967" y="0"/>
                  </a:moveTo>
                  <a:lnTo>
                    <a:pt x="883353" y="7484"/>
                  </a:lnTo>
                  <a:lnTo>
                    <a:pt x="884635" y="9479"/>
                  </a:lnTo>
                  <a:cubicBezTo>
                    <a:pt x="887821" y="38154"/>
                    <a:pt x="818258" y="58332"/>
                    <a:pt x="798611" y="76387"/>
                  </a:cubicBezTo>
                  <a:cubicBezTo>
                    <a:pt x="778964" y="94442"/>
                    <a:pt x="772061" y="106124"/>
                    <a:pt x="766751" y="117806"/>
                  </a:cubicBezTo>
                  <a:cubicBezTo>
                    <a:pt x="761441" y="129488"/>
                    <a:pt x="759317" y="134267"/>
                    <a:pt x="766751" y="146480"/>
                  </a:cubicBezTo>
                  <a:cubicBezTo>
                    <a:pt x="774185" y="158693"/>
                    <a:pt x="799143" y="177810"/>
                    <a:pt x="811356" y="191085"/>
                  </a:cubicBezTo>
                  <a:cubicBezTo>
                    <a:pt x="823569" y="204360"/>
                    <a:pt x="833658" y="209671"/>
                    <a:pt x="840030" y="226132"/>
                  </a:cubicBezTo>
                  <a:cubicBezTo>
                    <a:pt x="846402" y="242593"/>
                    <a:pt x="847995" y="266489"/>
                    <a:pt x="849588" y="289853"/>
                  </a:cubicBezTo>
                  <a:lnTo>
                    <a:pt x="849438" y="290895"/>
                  </a:lnTo>
                  <a:lnTo>
                    <a:pt x="843787" y="290134"/>
                  </a:lnTo>
                  <a:cubicBezTo>
                    <a:pt x="816581" y="287713"/>
                    <a:pt x="788570" y="286449"/>
                    <a:pt x="759966" y="286449"/>
                  </a:cubicBezTo>
                  <a:cubicBezTo>
                    <a:pt x="531139" y="286449"/>
                    <a:pt x="340222" y="367326"/>
                    <a:pt x="296068" y="474841"/>
                  </a:cubicBezTo>
                  <a:lnTo>
                    <a:pt x="288304" y="513217"/>
                  </a:lnTo>
                  <a:lnTo>
                    <a:pt x="285142" y="513217"/>
                  </a:lnTo>
                  <a:lnTo>
                    <a:pt x="285141" y="513217"/>
                  </a:lnTo>
                  <a:lnTo>
                    <a:pt x="285141" y="675216"/>
                  </a:lnTo>
                  <a:lnTo>
                    <a:pt x="0" y="675216"/>
                  </a:lnTo>
                  <a:lnTo>
                    <a:pt x="0" y="522392"/>
                  </a:lnTo>
                  <a:lnTo>
                    <a:pt x="0" y="513216"/>
                  </a:lnTo>
                  <a:lnTo>
                    <a:pt x="1346" y="513216"/>
                  </a:lnTo>
                  <a:lnTo>
                    <a:pt x="15440" y="417112"/>
                  </a:lnTo>
                  <a:cubicBezTo>
                    <a:pt x="86304" y="179067"/>
                    <a:pt x="392714" y="0"/>
                    <a:pt x="759967" y="0"/>
                  </a:cubicBezTo>
                  <a:close/>
                </a:path>
              </a:pathLst>
            </a:custGeom>
            <a:solidFill>
              <a:schemeClr val="bg1">
                <a:lumMod val="65000"/>
              </a:schemeClr>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3" name="Freeform 42"/>
            <p:cNvSpPr/>
            <p:nvPr/>
          </p:nvSpPr>
          <p:spPr>
            <a:xfrm flipH="1">
              <a:off x="5047378" y="1598850"/>
              <a:ext cx="776248" cy="461996"/>
            </a:xfrm>
            <a:custGeom>
              <a:avLst/>
              <a:gdLst>
                <a:gd name="connsiteX0" fmla="*/ 4505 w 1084580"/>
                <a:gd name="connsiteY0" fmla="*/ 574200 h 574200"/>
                <a:gd name="connsiteX1" fmla="*/ 1319 w 1084580"/>
                <a:gd name="connsiteY1" fmla="*/ 449943 h 574200"/>
                <a:gd name="connsiteX2" fmla="*/ 23621 w 1084580"/>
                <a:gd name="connsiteY2" fmla="*/ 316128 h 574200"/>
                <a:gd name="connsiteX3" fmla="*/ 71412 w 1084580"/>
                <a:gd name="connsiteY3" fmla="*/ 239663 h 574200"/>
                <a:gd name="connsiteX4" fmla="*/ 141506 w 1084580"/>
                <a:gd name="connsiteY4" fmla="*/ 160011 h 574200"/>
                <a:gd name="connsiteX5" fmla="*/ 237088 w 1084580"/>
                <a:gd name="connsiteY5" fmla="*/ 99476 h 574200"/>
                <a:gd name="connsiteX6" fmla="*/ 383646 w 1084580"/>
                <a:gd name="connsiteY6" fmla="*/ 38941 h 574200"/>
                <a:gd name="connsiteX7" fmla="*/ 514275 w 1084580"/>
                <a:gd name="connsiteY7" fmla="*/ 10266 h 574200"/>
                <a:gd name="connsiteX8" fmla="*/ 600299 w 1084580"/>
                <a:gd name="connsiteY8" fmla="*/ 708 h 574200"/>
                <a:gd name="connsiteX9" fmla="*/ 711811 w 1084580"/>
                <a:gd name="connsiteY9" fmla="*/ 708 h 574200"/>
                <a:gd name="connsiteX10" fmla="*/ 845626 w 1084580"/>
                <a:gd name="connsiteY10" fmla="*/ 708 h 574200"/>
                <a:gd name="connsiteX11" fmla="*/ 1084580 w 1084580"/>
                <a:gd name="connsiteY11" fmla="*/ 708 h 574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4580" h="574200">
                  <a:moveTo>
                    <a:pt x="4505" y="574200"/>
                  </a:moveTo>
                  <a:cubicBezTo>
                    <a:pt x="1319" y="533577"/>
                    <a:pt x="-1867" y="492955"/>
                    <a:pt x="1319" y="449943"/>
                  </a:cubicBezTo>
                  <a:cubicBezTo>
                    <a:pt x="4505" y="406931"/>
                    <a:pt x="11939" y="351175"/>
                    <a:pt x="23621" y="316128"/>
                  </a:cubicBezTo>
                  <a:cubicBezTo>
                    <a:pt x="35303" y="281081"/>
                    <a:pt x="51765" y="265682"/>
                    <a:pt x="71412" y="239663"/>
                  </a:cubicBezTo>
                  <a:cubicBezTo>
                    <a:pt x="91060" y="213643"/>
                    <a:pt x="113893" y="183376"/>
                    <a:pt x="141506" y="160011"/>
                  </a:cubicBezTo>
                  <a:cubicBezTo>
                    <a:pt x="169119" y="136646"/>
                    <a:pt x="196731" y="119654"/>
                    <a:pt x="237088" y="99476"/>
                  </a:cubicBezTo>
                  <a:cubicBezTo>
                    <a:pt x="277445" y="79298"/>
                    <a:pt x="337448" y="53809"/>
                    <a:pt x="383646" y="38941"/>
                  </a:cubicBezTo>
                  <a:cubicBezTo>
                    <a:pt x="429844" y="24073"/>
                    <a:pt x="478166" y="16638"/>
                    <a:pt x="514275" y="10266"/>
                  </a:cubicBezTo>
                  <a:cubicBezTo>
                    <a:pt x="550384" y="3894"/>
                    <a:pt x="567376" y="2301"/>
                    <a:pt x="600299" y="708"/>
                  </a:cubicBezTo>
                  <a:cubicBezTo>
                    <a:pt x="633222" y="-885"/>
                    <a:pt x="711811" y="708"/>
                    <a:pt x="711811" y="708"/>
                  </a:cubicBezTo>
                  <a:lnTo>
                    <a:pt x="845626" y="708"/>
                  </a:lnTo>
                  <a:lnTo>
                    <a:pt x="1084580" y="708"/>
                  </a:lnTo>
                </a:path>
              </a:pathLst>
            </a:custGeom>
            <a:noFill/>
            <a:ln w="22225">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4" name="Rectangle 43"/>
          <p:cNvSpPr/>
          <p:nvPr/>
        </p:nvSpPr>
        <p:spPr>
          <a:xfrm flipH="1">
            <a:off x="5597999" y="2276870"/>
            <a:ext cx="413999" cy="432050"/>
          </a:xfrm>
          <a:prstGeom prst="rect">
            <a:avLst/>
          </a:prstGeom>
          <a:solidFill>
            <a:srgbClr val="9572A7"/>
          </a:solid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p:cNvSpPr/>
          <p:nvPr/>
        </p:nvSpPr>
        <p:spPr>
          <a:xfrm flipH="1">
            <a:off x="5742000" y="2015998"/>
            <a:ext cx="108006" cy="540000"/>
          </a:xfrm>
          <a:prstGeom prst="rect">
            <a:avLst/>
          </a:prstGeom>
          <a:solidFill>
            <a:srgbClr val="00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p:cNvSpPr/>
          <p:nvPr/>
        </p:nvSpPr>
        <p:spPr>
          <a:xfrm flipH="1">
            <a:off x="5597998" y="2708920"/>
            <a:ext cx="413999" cy="2518274"/>
          </a:xfrm>
          <a:prstGeom prst="rect">
            <a:avLst/>
          </a:prstGeom>
          <a:solidFill>
            <a:srgbClr val="E6FBFC"/>
          </a:solid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7" name="Straight Connector 46"/>
          <p:cNvCxnSpPr/>
          <p:nvPr/>
        </p:nvCxnSpPr>
        <p:spPr>
          <a:xfrm flipH="1" flipV="1">
            <a:off x="5796003" y="2555998"/>
            <a:ext cx="17997" cy="1800002"/>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flipH="1">
            <a:off x="5742000" y="4356000"/>
            <a:ext cx="144000" cy="540000"/>
          </a:xfrm>
          <a:prstGeom prst="rect">
            <a:avLst/>
          </a:prstGeom>
          <a:solidFill>
            <a:srgbClr val="00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50" name="Straight Connector 49"/>
          <p:cNvCxnSpPr>
            <a:stCxn id="43" idx="11"/>
            <a:endCxn id="22" idx="11"/>
          </p:cNvCxnSpPr>
          <p:nvPr/>
        </p:nvCxnSpPr>
        <p:spPr>
          <a:xfrm flipH="1">
            <a:off x="3851920" y="1599420"/>
            <a:ext cx="1170080" cy="2"/>
          </a:xfrm>
          <a:prstGeom prst="line">
            <a:avLst/>
          </a:prstGeom>
          <a:ln w="22225">
            <a:solidFill>
              <a:srgbClr val="000000"/>
            </a:solidFill>
          </a:ln>
        </p:spPr>
        <p:style>
          <a:lnRef idx="1">
            <a:schemeClr val="accent1"/>
          </a:lnRef>
          <a:fillRef idx="0">
            <a:schemeClr val="accent1"/>
          </a:fillRef>
          <a:effectRef idx="0">
            <a:schemeClr val="accent1"/>
          </a:effectRef>
          <a:fontRef idx="minor">
            <a:schemeClr val="tx1"/>
          </a:fontRef>
        </p:style>
      </p:cxnSp>
      <p:grpSp>
        <p:nvGrpSpPr>
          <p:cNvPr id="51" name="Group 50"/>
          <p:cNvGrpSpPr/>
          <p:nvPr/>
        </p:nvGrpSpPr>
        <p:grpSpPr>
          <a:xfrm>
            <a:off x="4067944" y="1196752"/>
            <a:ext cx="846000" cy="846000"/>
            <a:chOff x="4067944" y="1196752"/>
            <a:chExt cx="846000" cy="846000"/>
          </a:xfrm>
        </p:grpSpPr>
        <p:sp>
          <p:nvSpPr>
            <p:cNvPr id="52" name="Oval 51"/>
            <p:cNvSpPr>
              <a:spLocks noChangeAspect="1"/>
            </p:cNvSpPr>
            <p:nvPr/>
          </p:nvSpPr>
          <p:spPr>
            <a:xfrm>
              <a:off x="4067944" y="1196752"/>
              <a:ext cx="846000" cy="846000"/>
            </a:xfrm>
            <a:prstGeom prst="ellipse">
              <a:avLst/>
            </a:prstGeom>
            <a:solidFill>
              <a:schemeClr val="accent5">
                <a:lumMod val="20000"/>
                <a:lumOff val="80000"/>
              </a:schemeClr>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53" name="Straight Arrow Connector 52"/>
            <p:cNvCxnSpPr/>
            <p:nvPr/>
          </p:nvCxnSpPr>
          <p:spPr>
            <a:xfrm flipV="1">
              <a:off x="4427984" y="1340768"/>
              <a:ext cx="216024" cy="576064"/>
            </a:xfrm>
            <a:prstGeom prst="straightConnector1">
              <a:avLst/>
            </a:prstGeom>
            <a:ln w="57150">
              <a:solidFill>
                <a:srgbClr val="000000"/>
              </a:solidFill>
              <a:tailEnd type="stealth"/>
            </a:ln>
          </p:spPr>
          <p:style>
            <a:lnRef idx="1">
              <a:schemeClr val="accent1"/>
            </a:lnRef>
            <a:fillRef idx="0">
              <a:schemeClr val="accent1"/>
            </a:fillRef>
            <a:effectRef idx="0">
              <a:schemeClr val="accent1"/>
            </a:effectRef>
            <a:fontRef idx="minor">
              <a:schemeClr val="tx1"/>
            </a:fontRef>
          </p:style>
        </p:cxnSp>
        <p:sp>
          <p:nvSpPr>
            <p:cNvPr id="54" name="Freeform 53"/>
            <p:cNvSpPr/>
            <p:nvPr/>
          </p:nvSpPr>
          <p:spPr>
            <a:xfrm>
              <a:off x="4251022" y="1664805"/>
              <a:ext cx="479844" cy="297395"/>
            </a:xfrm>
            <a:custGeom>
              <a:avLst/>
              <a:gdLst>
                <a:gd name="connsiteX0" fmla="*/ 239922 w 479844"/>
                <a:gd name="connsiteY0" fmla="*/ 0 h 297395"/>
                <a:gd name="connsiteX1" fmla="*/ 469025 w 479844"/>
                <a:gd name="connsiteY1" fmla="*/ 94898 h 297395"/>
                <a:gd name="connsiteX2" fmla="*/ 479844 w 479844"/>
                <a:gd name="connsiteY2" fmla="*/ 108011 h 297395"/>
                <a:gd name="connsiteX3" fmla="*/ 320978 w 479844"/>
                <a:gd name="connsiteY3" fmla="*/ 108011 h 297395"/>
                <a:gd name="connsiteX4" fmla="*/ 320978 w 479844"/>
                <a:gd name="connsiteY4" fmla="*/ 297395 h 297395"/>
                <a:gd name="connsiteX5" fmla="*/ 104954 w 479844"/>
                <a:gd name="connsiteY5" fmla="*/ 297395 h 297395"/>
                <a:gd name="connsiteX6" fmla="*/ 104954 w 479844"/>
                <a:gd name="connsiteY6" fmla="*/ 108011 h 297395"/>
                <a:gd name="connsiteX7" fmla="*/ 0 w 479844"/>
                <a:gd name="connsiteY7" fmla="*/ 108011 h 297395"/>
                <a:gd name="connsiteX8" fmla="*/ 10820 w 479844"/>
                <a:gd name="connsiteY8" fmla="*/ 94898 h 297395"/>
                <a:gd name="connsiteX9" fmla="*/ 239922 w 479844"/>
                <a:gd name="connsiteY9" fmla="*/ 0 h 29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9844" h="297395">
                  <a:moveTo>
                    <a:pt x="239922" y="0"/>
                  </a:moveTo>
                  <a:cubicBezTo>
                    <a:pt x="329392" y="0"/>
                    <a:pt x="410392" y="36265"/>
                    <a:pt x="469025" y="94898"/>
                  </a:cubicBezTo>
                  <a:lnTo>
                    <a:pt x="479844" y="108011"/>
                  </a:lnTo>
                  <a:lnTo>
                    <a:pt x="320978" y="108011"/>
                  </a:lnTo>
                  <a:lnTo>
                    <a:pt x="320978" y="297395"/>
                  </a:lnTo>
                  <a:lnTo>
                    <a:pt x="104954" y="297395"/>
                  </a:lnTo>
                  <a:lnTo>
                    <a:pt x="104954" y="108011"/>
                  </a:lnTo>
                  <a:lnTo>
                    <a:pt x="0" y="108011"/>
                  </a:lnTo>
                  <a:lnTo>
                    <a:pt x="10820" y="94898"/>
                  </a:lnTo>
                  <a:cubicBezTo>
                    <a:pt x="69452" y="36265"/>
                    <a:pt x="150452" y="0"/>
                    <a:pt x="239922" y="0"/>
                  </a:cubicBezTo>
                  <a:close/>
                </a:path>
              </a:pathLst>
            </a:custGeom>
            <a:solidFill>
              <a:schemeClr val="accent5">
                <a:lumMod val="20000"/>
                <a:lumOff val="80000"/>
              </a:schemeClr>
            </a:solidFill>
            <a:ln>
              <a:gradFill>
                <a:gsLst>
                  <a:gs pos="25000">
                    <a:srgbClr val="000000"/>
                  </a:gs>
                  <a:gs pos="27000">
                    <a:schemeClr val="accent5">
                      <a:lumMod val="20000"/>
                      <a:lumOff val="8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9" name="TextBox 58"/>
          <p:cNvSpPr txBox="1"/>
          <p:nvPr/>
        </p:nvSpPr>
        <p:spPr>
          <a:xfrm>
            <a:off x="395536" y="5301208"/>
            <a:ext cx="1800200" cy="646331"/>
          </a:xfrm>
          <a:prstGeom prst="rect">
            <a:avLst/>
          </a:prstGeom>
          <a:noFill/>
        </p:spPr>
        <p:txBody>
          <a:bodyPr wrap="square" rtlCol="0">
            <a:spAutoFit/>
          </a:bodyPr>
          <a:lstStyle/>
          <a:p>
            <a:r>
              <a:rPr lang="en-US" dirty="0"/>
              <a:t>Sensitive glass membrane bulb</a:t>
            </a:r>
          </a:p>
        </p:txBody>
      </p:sp>
      <p:sp>
        <p:nvSpPr>
          <p:cNvPr id="60" name="TextBox 59"/>
          <p:cNvSpPr txBox="1"/>
          <p:nvPr/>
        </p:nvSpPr>
        <p:spPr>
          <a:xfrm>
            <a:off x="3797928" y="5445224"/>
            <a:ext cx="1548143" cy="646331"/>
          </a:xfrm>
          <a:prstGeom prst="rect">
            <a:avLst/>
          </a:prstGeom>
          <a:noFill/>
        </p:spPr>
        <p:txBody>
          <a:bodyPr wrap="square" rtlCol="0">
            <a:spAutoFit/>
          </a:bodyPr>
          <a:lstStyle/>
          <a:p>
            <a:r>
              <a:rPr lang="en-US" dirty="0"/>
              <a:t>Silver chloride </a:t>
            </a:r>
          </a:p>
          <a:p>
            <a:r>
              <a:rPr lang="en-US" dirty="0"/>
              <a:t>Tip: AgCl</a:t>
            </a:r>
          </a:p>
        </p:txBody>
      </p:sp>
      <p:sp>
        <p:nvSpPr>
          <p:cNvPr id="61" name="TextBox 60"/>
          <p:cNvSpPr txBox="1"/>
          <p:nvPr/>
        </p:nvSpPr>
        <p:spPr>
          <a:xfrm>
            <a:off x="395536" y="836712"/>
            <a:ext cx="3024336" cy="3970318"/>
          </a:xfrm>
          <a:prstGeom prst="rect">
            <a:avLst/>
          </a:prstGeom>
          <a:noFill/>
        </p:spPr>
        <p:txBody>
          <a:bodyPr wrap="square" rtlCol="0">
            <a:spAutoFit/>
          </a:bodyPr>
          <a:lstStyle/>
          <a:p>
            <a:r>
              <a:rPr lang="en-US" dirty="0"/>
              <a:t>Coaxial cable</a:t>
            </a:r>
          </a:p>
          <a:p>
            <a:endParaRPr lang="en-US" dirty="0"/>
          </a:p>
          <a:p>
            <a:r>
              <a:rPr lang="en-US" dirty="0"/>
              <a:t>End cap</a:t>
            </a:r>
          </a:p>
          <a:p>
            <a:endParaRPr lang="en-US" dirty="0"/>
          </a:p>
          <a:p>
            <a:r>
              <a:rPr lang="en-US" dirty="0"/>
              <a:t>Back seal</a:t>
            </a:r>
          </a:p>
          <a:p>
            <a:endParaRPr lang="en-US" dirty="0"/>
          </a:p>
          <a:p>
            <a:r>
              <a:rPr lang="en-US" dirty="0"/>
              <a:t>Foil shield</a:t>
            </a:r>
          </a:p>
          <a:p>
            <a:endParaRPr lang="en-US" dirty="0"/>
          </a:p>
          <a:p>
            <a:r>
              <a:rPr lang="en-US" dirty="0"/>
              <a:t>Silver element</a:t>
            </a:r>
          </a:p>
          <a:p>
            <a:endParaRPr lang="en-US" dirty="0"/>
          </a:p>
          <a:p>
            <a:r>
              <a:rPr lang="en-US" dirty="0"/>
              <a:t>Fill solution </a:t>
            </a:r>
          </a:p>
          <a:p>
            <a:r>
              <a:rPr lang="en-US" dirty="0"/>
              <a:t>K</a:t>
            </a:r>
            <a:r>
              <a:rPr lang="en-US" sz="1000" baseline="-25000" dirty="0"/>
              <a:t> </a:t>
            </a:r>
            <a:r>
              <a:rPr lang="en-US" dirty="0"/>
              <a:t>CL 7.0 pH</a:t>
            </a:r>
          </a:p>
          <a:p>
            <a:endParaRPr lang="en-US" dirty="0"/>
          </a:p>
          <a:p>
            <a:r>
              <a:rPr lang="en-US" dirty="0"/>
              <a:t>Outer body</a:t>
            </a:r>
          </a:p>
        </p:txBody>
      </p:sp>
      <p:cxnSp>
        <p:nvCxnSpPr>
          <p:cNvPr id="62" name="Straight Arrow Connector 61"/>
          <p:cNvCxnSpPr/>
          <p:nvPr/>
        </p:nvCxnSpPr>
        <p:spPr>
          <a:xfrm>
            <a:off x="1278000" y="1628800"/>
            <a:ext cx="1224136" cy="4500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a:off x="1763688" y="1052736"/>
            <a:ext cx="1368152" cy="5461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p:nvPr/>
        </p:nvCxnSpPr>
        <p:spPr>
          <a:xfrm>
            <a:off x="1403648" y="2132856"/>
            <a:ext cx="1497360" cy="5040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p:cNvCxnSpPr>
            <a:cxnSpLocks noChangeAspect="1"/>
          </p:cNvCxnSpPr>
          <p:nvPr/>
        </p:nvCxnSpPr>
        <p:spPr>
          <a:xfrm>
            <a:off x="1440000" y="2664000"/>
            <a:ext cx="1116000" cy="3487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6" name="Straight Arrow Connector 65"/>
          <p:cNvCxnSpPr/>
          <p:nvPr/>
        </p:nvCxnSpPr>
        <p:spPr>
          <a:xfrm>
            <a:off x="1907704" y="3284944"/>
            <a:ext cx="1152128" cy="36008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p:nvPr/>
        </p:nvCxnSpPr>
        <p:spPr>
          <a:xfrm>
            <a:off x="1763688" y="4005064"/>
            <a:ext cx="1137320" cy="1440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p:nvPr/>
        </p:nvCxnSpPr>
        <p:spPr>
          <a:xfrm>
            <a:off x="2123728" y="5733256"/>
            <a:ext cx="36004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p:nvPr/>
        </p:nvCxnSpPr>
        <p:spPr>
          <a:xfrm flipH="1" flipV="1">
            <a:off x="3203848" y="5733256"/>
            <a:ext cx="59408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1" name="TextBox 70"/>
          <p:cNvSpPr txBox="1"/>
          <p:nvPr/>
        </p:nvSpPr>
        <p:spPr>
          <a:xfrm>
            <a:off x="6567336" y="5410090"/>
            <a:ext cx="1800200" cy="646331"/>
          </a:xfrm>
          <a:prstGeom prst="rect">
            <a:avLst/>
          </a:prstGeom>
          <a:noFill/>
        </p:spPr>
        <p:txBody>
          <a:bodyPr wrap="square" rtlCol="0">
            <a:spAutoFit/>
          </a:bodyPr>
          <a:lstStyle/>
          <a:p>
            <a:r>
              <a:rPr lang="en-US" dirty="0"/>
              <a:t>Liquid junction porous ceramic</a:t>
            </a:r>
          </a:p>
        </p:txBody>
      </p:sp>
      <p:sp>
        <p:nvSpPr>
          <p:cNvPr id="72" name="TextBox 71"/>
          <p:cNvSpPr txBox="1"/>
          <p:nvPr/>
        </p:nvSpPr>
        <p:spPr>
          <a:xfrm>
            <a:off x="6736912" y="1844824"/>
            <a:ext cx="3024336" cy="2862322"/>
          </a:xfrm>
          <a:prstGeom prst="rect">
            <a:avLst/>
          </a:prstGeom>
          <a:noFill/>
        </p:spPr>
        <p:txBody>
          <a:bodyPr wrap="square" rtlCol="0">
            <a:spAutoFit/>
          </a:bodyPr>
          <a:lstStyle/>
          <a:p>
            <a:r>
              <a:rPr lang="en-US" dirty="0"/>
              <a:t>End cap</a:t>
            </a:r>
          </a:p>
          <a:p>
            <a:endParaRPr lang="en-US" dirty="0"/>
          </a:p>
          <a:p>
            <a:r>
              <a:rPr lang="en-US" dirty="0"/>
              <a:t>Back seal</a:t>
            </a:r>
          </a:p>
          <a:p>
            <a:endParaRPr lang="en-US" dirty="0"/>
          </a:p>
          <a:p>
            <a:r>
              <a:rPr lang="en-US" dirty="0"/>
              <a:t>K</a:t>
            </a:r>
            <a:r>
              <a:rPr lang="en-US" sz="1000" baseline="-25000" dirty="0"/>
              <a:t> </a:t>
            </a:r>
            <a:r>
              <a:rPr lang="en-US" dirty="0"/>
              <a:t>CL element</a:t>
            </a:r>
          </a:p>
          <a:p>
            <a:r>
              <a:rPr lang="en-US" dirty="0"/>
              <a:t> </a:t>
            </a:r>
          </a:p>
          <a:p>
            <a:r>
              <a:rPr lang="en-US" dirty="0"/>
              <a:t>K</a:t>
            </a:r>
            <a:r>
              <a:rPr lang="en-US" sz="1000" baseline="-25000" dirty="0"/>
              <a:t> </a:t>
            </a:r>
            <a:r>
              <a:rPr lang="en-US" dirty="0"/>
              <a:t>CL electrolyte</a:t>
            </a:r>
          </a:p>
          <a:p>
            <a:endParaRPr lang="en-US" dirty="0"/>
          </a:p>
          <a:p>
            <a:r>
              <a:rPr lang="en-US" dirty="0"/>
              <a:t>Mercuric chloride </a:t>
            </a:r>
          </a:p>
          <a:p>
            <a:r>
              <a:rPr lang="en-US" dirty="0"/>
              <a:t>Tip: Hg</a:t>
            </a:r>
            <a:r>
              <a:rPr lang="en-US" sz="1000" baseline="-25000" dirty="0"/>
              <a:t> </a:t>
            </a:r>
            <a:r>
              <a:rPr lang="en-US" dirty="0"/>
              <a:t>CL</a:t>
            </a:r>
          </a:p>
        </p:txBody>
      </p:sp>
      <p:cxnSp>
        <p:nvCxnSpPr>
          <p:cNvPr id="73" name="Straight Arrow Connector 72"/>
          <p:cNvCxnSpPr>
            <a:endCxn id="40" idx="8"/>
          </p:cNvCxnSpPr>
          <p:nvPr/>
        </p:nvCxnSpPr>
        <p:spPr>
          <a:xfrm flipH="1">
            <a:off x="6083999" y="2078850"/>
            <a:ext cx="652913" cy="1778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p:nvPr/>
        </p:nvCxnSpPr>
        <p:spPr>
          <a:xfrm flipH="1" flipV="1">
            <a:off x="5850128" y="5661248"/>
            <a:ext cx="59408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p:cNvCxnSpPr/>
          <p:nvPr/>
        </p:nvCxnSpPr>
        <p:spPr>
          <a:xfrm flipH="1">
            <a:off x="5904000" y="2592000"/>
            <a:ext cx="79691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p:nvPr/>
        </p:nvCxnSpPr>
        <p:spPr>
          <a:xfrm flipH="1">
            <a:off x="5832000" y="3140968"/>
            <a:ext cx="9000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H="1">
            <a:off x="5868000" y="3717032"/>
            <a:ext cx="7920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p:nvPr/>
        </p:nvCxnSpPr>
        <p:spPr>
          <a:xfrm flipH="1">
            <a:off x="5886000" y="4293096"/>
            <a:ext cx="832680" cy="21602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2" name="Curved Connector 81"/>
          <p:cNvCxnSpPr/>
          <p:nvPr/>
        </p:nvCxnSpPr>
        <p:spPr>
          <a:xfrm>
            <a:off x="1591328" y="4618242"/>
            <a:ext cx="1108464" cy="443355"/>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5" name="TextBox 84"/>
          <p:cNvSpPr txBox="1"/>
          <p:nvPr/>
        </p:nvSpPr>
        <p:spPr>
          <a:xfrm>
            <a:off x="3697488" y="2132856"/>
            <a:ext cx="1764167" cy="2308324"/>
          </a:xfrm>
          <a:prstGeom prst="rect">
            <a:avLst/>
          </a:prstGeom>
          <a:noFill/>
        </p:spPr>
        <p:txBody>
          <a:bodyPr wrap="square" rtlCol="0">
            <a:spAutoFit/>
          </a:bodyPr>
          <a:lstStyle/>
          <a:p>
            <a:r>
              <a:rPr lang="en-US" sz="2400" b="1" dirty="0">
                <a:solidFill>
                  <a:schemeClr val="tx2"/>
                </a:solidFill>
              </a:rPr>
              <a:t>Glass electrode</a:t>
            </a:r>
          </a:p>
          <a:p>
            <a:endParaRPr lang="en-US" sz="2400" b="1" dirty="0">
              <a:solidFill>
                <a:schemeClr val="tx2"/>
              </a:solidFill>
            </a:endParaRPr>
          </a:p>
          <a:p>
            <a:pPr algn="r"/>
            <a:r>
              <a:rPr lang="en-US" sz="2400" b="1" dirty="0">
                <a:solidFill>
                  <a:schemeClr val="tx2"/>
                </a:solidFill>
              </a:rPr>
              <a:t>Reference electrode</a:t>
            </a:r>
          </a:p>
          <a:p>
            <a:pPr algn="r"/>
            <a:endParaRPr lang="en-US" sz="2400" b="1" dirty="0">
              <a:solidFill>
                <a:schemeClr val="tx2"/>
              </a:solidFill>
            </a:endParaRPr>
          </a:p>
        </p:txBody>
      </p:sp>
      <p:cxnSp>
        <p:nvCxnSpPr>
          <p:cNvPr id="86" name="Curved Connector 85"/>
          <p:cNvCxnSpPr/>
          <p:nvPr/>
        </p:nvCxnSpPr>
        <p:spPr>
          <a:xfrm rot="5400000">
            <a:off x="3708000" y="2780944"/>
            <a:ext cx="360000" cy="648000"/>
          </a:xfrm>
          <a:prstGeom prst="curvedConnector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87" name="Curved Connector 86"/>
          <p:cNvCxnSpPr/>
          <p:nvPr/>
        </p:nvCxnSpPr>
        <p:spPr>
          <a:xfrm rot="16200000" flipH="1">
            <a:off x="4968000" y="3780000"/>
            <a:ext cx="396000" cy="828000"/>
          </a:xfrm>
          <a:prstGeom prst="curvedConnector2">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88" name="TextBox 87"/>
          <p:cNvSpPr txBox="1"/>
          <p:nvPr/>
        </p:nvSpPr>
        <p:spPr>
          <a:xfrm>
            <a:off x="3131840" y="6228601"/>
            <a:ext cx="2931283" cy="584775"/>
          </a:xfrm>
          <a:prstGeom prst="rect">
            <a:avLst/>
          </a:prstGeom>
          <a:noFill/>
        </p:spPr>
        <p:txBody>
          <a:bodyPr wrap="square" rtlCol="0">
            <a:spAutoFit/>
          </a:bodyPr>
          <a:lstStyle/>
          <a:p>
            <a:pPr algn="ctr"/>
            <a:r>
              <a:rPr lang="en-US" sz="3200" b="1" dirty="0">
                <a:solidFill>
                  <a:schemeClr val="tx2">
                    <a:lumMod val="75000"/>
                  </a:schemeClr>
                </a:solidFill>
              </a:rPr>
              <a:t>pH Electrodes</a:t>
            </a:r>
          </a:p>
        </p:txBody>
      </p:sp>
    </p:spTree>
    <p:extLst>
      <p:ext uri="{BB962C8B-B14F-4D97-AF65-F5344CB8AC3E}">
        <p14:creationId xmlns:p14="http://schemas.microsoft.com/office/powerpoint/2010/main" val="20565784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of Acids and Bases</a:t>
            </a:r>
          </a:p>
        </p:txBody>
      </p:sp>
      <p:sp>
        <p:nvSpPr>
          <p:cNvPr id="3" name="Content Placeholder 2"/>
          <p:cNvSpPr>
            <a:spLocks noGrp="1"/>
          </p:cNvSpPr>
          <p:nvPr>
            <p:ph idx="1"/>
          </p:nvPr>
        </p:nvSpPr>
        <p:spPr>
          <a:xfrm>
            <a:off x="533400" y="1524000"/>
            <a:ext cx="8229600" cy="4572000"/>
          </a:xfrm>
          <a:ln>
            <a:solidFill>
              <a:schemeClr val="accent1"/>
            </a:solidFill>
          </a:ln>
        </p:spPr>
        <p:txBody>
          <a:bodyPr>
            <a:noAutofit/>
          </a:bodyPr>
          <a:lstStyle/>
          <a:p>
            <a:pPr>
              <a:buNone/>
            </a:pPr>
            <a:r>
              <a:rPr lang="en-GB" sz="2800" b="1" dirty="0">
                <a:solidFill>
                  <a:srgbClr val="FF0000"/>
                </a:solidFill>
                <a:latin typeface="+mn-lt"/>
              </a:rPr>
              <a:t>Acid</a:t>
            </a:r>
            <a:r>
              <a:rPr lang="en-GB" sz="2800" b="1" dirty="0">
                <a:latin typeface="+mn-lt"/>
              </a:rPr>
              <a:t>:  A solution which has an excess of H</a:t>
            </a:r>
            <a:r>
              <a:rPr lang="en-GB" sz="2800" b="1" baseline="30000" dirty="0">
                <a:latin typeface="+mn-lt"/>
              </a:rPr>
              <a:t>+</a:t>
            </a:r>
            <a:r>
              <a:rPr lang="en-GB" sz="2800" b="1" dirty="0">
                <a:latin typeface="+mn-lt"/>
              </a:rPr>
              <a:t> Ions</a:t>
            </a:r>
          </a:p>
          <a:p>
            <a:pPr>
              <a:buNone/>
            </a:pPr>
            <a:r>
              <a:rPr lang="en-GB" sz="2800" b="1" dirty="0">
                <a:solidFill>
                  <a:srgbClr val="0070C0"/>
                </a:solidFill>
                <a:latin typeface="+mn-lt"/>
              </a:rPr>
              <a:t>Base</a:t>
            </a:r>
            <a:r>
              <a:rPr lang="en-GB" sz="2800" b="1" dirty="0">
                <a:latin typeface="+mn-lt"/>
              </a:rPr>
              <a:t>:  A solution which has an excess of OH</a:t>
            </a:r>
            <a:r>
              <a:rPr lang="en-GB" sz="2800" b="1" baseline="30000" dirty="0">
                <a:latin typeface="+mn-lt"/>
              </a:rPr>
              <a:t>-</a:t>
            </a:r>
            <a:r>
              <a:rPr lang="en-GB" sz="2800" b="1" dirty="0">
                <a:latin typeface="+mn-lt"/>
              </a:rPr>
              <a:t> Ions</a:t>
            </a:r>
          </a:p>
          <a:p>
            <a:pPr>
              <a:buNone/>
            </a:pPr>
            <a:r>
              <a:rPr lang="en-GB" sz="2800" b="1" dirty="0">
                <a:latin typeface="+mn-lt"/>
              </a:rPr>
              <a:t>Aqueous:  A solution which is mainly water</a:t>
            </a:r>
          </a:p>
          <a:p>
            <a:pPr>
              <a:buNone/>
            </a:pPr>
            <a:r>
              <a:rPr lang="en-GB" sz="2800" b="1" dirty="0">
                <a:solidFill>
                  <a:srgbClr val="FF0000"/>
                </a:solidFill>
                <a:latin typeface="+mn-lt"/>
              </a:rPr>
              <a:t>Strong Acid</a:t>
            </a:r>
            <a:r>
              <a:rPr lang="en-GB" sz="2800" b="1" dirty="0">
                <a:latin typeface="+mn-lt"/>
              </a:rPr>
              <a:t>:  An acid which has a very low pH (1-4)</a:t>
            </a:r>
          </a:p>
          <a:p>
            <a:pPr>
              <a:buNone/>
            </a:pPr>
            <a:r>
              <a:rPr lang="en-GB" sz="2800" b="1" dirty="0">
                <a:solidFill>
                  <a:srgbClr val="0070C0"/>
                </a:solidFill>
                <a:latin typeface="+mn-lt"/>
              </a:rPr>
              <a:t>Strong Base</a:t>
            </a:r>
            <a:r>
              <a:rPr lang="en-GB" sz="2800" b="1" dirty="0">
                <a:latin typeface="+mn-lt"/>
              </a:rPr>
              <a:t>: A base which has a very high pH (10-14)</a:t>
            </a:r>
          </a:p>
          <a:p>
            <a:pPr>
              <a:buNone/>
            </a:pPr>
            <a:r>
              <a:rPr lang="en-GB" sz="2800" b="1" dirty="0">
                <a:solidFill>
                  <a:srgbClr val="FF0000"/>
                </a:solidFill>
                <a:latin typeface="+mn-lt"/>
              </a:rPr>
              <a:t>Weak Acid</a:t>
            </a:r>
            <a:r>
              <a:rPr lang="en-GB" sz="2800" b="1" dirty="0">
                <a:latin typeface="+mn-lt"/>
              </a:rPr>
              <a:t>:  Only partially ionises in aqueous solution</a:t>
            </a:r>
          </a:p>
          <a:p>
            <a:pPr>
              <a:buNone/>
            </a:pPr>
            <a:r>
              <a:rPr lang="en-GB" sz="2800" b="1" dirty="0">
                <a:latin typeface="+mn-lt"/>
              </a:rPr>
              <a:t>                      Weak acids normally have a pH ~ 3-6</a:t>
            </a:r>
          </a:p>
          <a:p>
            <a:pPr>
              <a:buNone/>
            </a:pPr>
            <a:r>
              <a:rPr lang="en-GB" sz="2800" b="1" dirty="0">
                <a:solidFill>
                  <a:srgbClr val="FF0000"/>
                </a:solidFill>
                <a:latin typeface="+mn-lt"/>
              </a:rPr>
              <a:t>Weak Base</a:t>
            </a:r>
            <a:r>
              <a:rPr lang="en-GB" sz="2800" b="1" dirty="0">
                <a:latin typeface="+mn-lt"/>
              </a:rPr>
              <a:t>: Only partially ionises in aqueous solution</a:t>
            </a:r>
          </a:p>
          <a:p>
            <a:pPr>
              <a:buNone/>
            </a:pPr>
            <a:r>
              <a:rPr lang="en-GB" sz="2800" b="1" dirty="0">
                <a:latin typeface="+mn-lt"/>
              </a:rPr>
              <a:t>                      Weak bases normally have a pH ~ 8-10</a:t>
            </a:r>
          </a:p>
          <a:p>
            <a:pPr>
              <a:buNone/>
            </a:pPr>
            <a:endParaRPr lang="en-GB" sz="1800" dirty="0">
              <a:latin typeface="+mn-lt"/>
            </a:endParaRPr>
          </a:p>
          <a:p>
            <a:pPr>
              <a:buNone/>
            </a:pPr>
            <a:r>
              <a:rPr lang="en-GB" sz="1800" dirty="0">
                <a:latin typeface="+mn-lt"/>
              </a:rPr>
              <a:t>                      </a:t>
            </a:r>
          </a:p>
          <a:p>
            <a:pPr>
              <a:buNone/>
            </a:pPr>
            <a:endParaRPr lang="en-GB" sz="2000" dirty="0">
              <a:latin typeface="+mn-lt"/>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Thermo Chemistry</a:t>
            </a:r>
          </a:p>
        </p:txBody>
      </p:sp>
      <p:sp>
        <p:nvSpPr>
          <p:cNvPr id="3" name="Content Placeholder 2"/>
          <p:cNvSpPr>
            <a:spLocks noGrp="1"/>
          </p:cNvSpPr>
          <p:nvPr>
            <p:ph idx="1"/>
          </p:nvPr>
        </p:nvSpPr>
        <p:spPr>
          <a:xfrm>
            <a:off x="142614" y="1196752"/>
            <a:ext cx="8856488" cy="926832"/>
          </a:xfrm>
          <a:solidFill>
            <a:srgbClr val="66CCFF"/>
          </a:solidFill>
        </p:spPr>
        <p:txBody>
          <a:bodyPr>
            <a:noAutofit/>
          </a:bodyPr>
          <a:lstStyle/>
          <a:p>
            <a:pPr>
              <a:buNone/>
            </a:pPr>
            <a:r>
              <a:rPr lang="en-GB" sz="3600" b="1" dirty="0">
                <a:latin typeface="+mn-lt"/>
              </a:rPr>
              <a:t>    There are two types of heat in chemistry:</a:t>
            </a:r>
          </a:p>
          <a:p>
            <a:pPr>
              <a:buNone/>
            </a:pPr>
            <a:endParaRPr lang="en-GB" sz="3600" b="1" dirty="0">
              <a:latin typeface="+mn-lt"/>
            </a:endParaRPr>
          </a:p>
          <a:p>
            <a:pPr>
              <a:buNone/>
            </a:pPr>
            <a:r>
              <a:rPr lang="en-GB" sz="3600" b="1" dirty="0">
                <a:latin typeface="+mn-lt"/>
              </a:rPr>
              <a:t>  </a:t>
            </a:r>
          </a:p>
        </p:txBody>
      </p:sp>
      <p:sp>
        <p:nvSpPr>
          <p:cNvPr id="4" name="TextBox 3"/>
          <p:cNvSpPr txBox="1"/>
          <p:nvPr/>
        </p:nvSpPr>
        <p:spPr>
          <a:xfrm>
            <a:off x="142615" y="2708920"/>
            <a:ext cx="8856487" cy="1569660"/>
          </a:xfrm>
          <a:prstGeom prst="rect">
            <a:avLst/>
          </a:prstGeom>
          <a:solidFill>
            <a:srgbClr val="FFCCCC"/>
          </a:solidFill>
        </p:spPr>
        <p:txBody>
          <a:bodyPr wrap="square" rtlCol="0">
            <a:spAutoFit/>
          </a:bodyPr>
          <a:lstStyle/>
          <a:p>
            <a:pPr>
              <a:buNone/>
            </a:pPr>
            <a:r>
              <a:rPr lang="en-GB" sz="3200" b="1" dirty="0"/>
              <a:t>Heat generated by </a:t>
            </a:r>
            <a:r>
              <a:rPr lang="en-GB" sz="3200" b="1" dirty="0">
                <a:solidFill>
                  <a:srgbClr val="FF0000"/>
                </a:solidFill>
              </a:rPr>
              <a:t>Kinetic Energy </a:t>
            </a:r>
            <a:r>
              <a:rPr lang="en-GB" sz="3200" b="1" dirty="0"/>
              <a:t>due to molecular            </a:t>
            </a:r>
          </a:p>
          <a:p>
            <a:pPr>
              <a:buNone/>
            </a:pPr>
            <a:r>
              <a:rPr lang="en-GB" sz="3200" b="1" dirty="0"/>
              <a:t>                                     collisions. </a:t>
            </a:r>
          </a:p>
          <a:p>
            <a:pPr>
              <a:buNone/>
            </a:pPr>
            <a:r>
              <a:rPr lang="en-GB" sz="3200" b="1" dirty="0"/>
              <a:t>  </a:t>
            </a:r>
            <a:endParaRPr lang="en-GB" sz="3200" dirty="0"/>
          </a:p>
        </p:txBody>
      </p:sp>
      <p:sp>
        <p:nvSpPr>
          <p:cNvPr id="5" name="TextBox 4"/>
          <p:cNvSpPr txBox="1"/>
          <p:nvPr/>
        </p:nvSpPr>
        <p:spPr>
          <a:xfrm>
            <a:off x="111894" y="4858908"/>
            <a:ext cx="8887208" cy="1569660"/>
          </a:xfrm>
          <a:prstGeom prst="rect">
            <a:avLst/>
          </a:prstGeom>
          <a:solidFill>
            <a:srgbClr val="FFCC99"/>
          </a:solidFill>
        </p:spPr>
        <p:txBody>
          <a:bodyPr wrap="square" rtlCol="0">
            <a:spAutoFit/>
          </a:bodyPr>
          <a:lstStyle/>
          <a:p>
            <a:r>
              <a:rPr lang="en-GB" sz="3200" b="1" dirty="0"/>
              <a:t>Heat generated by </a:t>
            </a:r>
            <a:r>
              <a:rPr lang="en-GB" sz="3200" b="1" dirty="0">
                <a:solidFill>
                  <a:srgbClr val="FF0000"/>
                </a:solidFill>
              </a:rPr>
              <a:t>Chemical Processes </a:t>
            </a:r>
            <a:r>
              <a:rPr lang="en-GB" sz="3200" b="1" dirty="0"/>
              <a:t>caused by   </a:t>
            </a:r>
          </a:p>
          <a:p>
            <a:r>
              <a:rPr lang="en-GB" sz="3200" b="1" dirty="0"/>
              <a:t>     the formation/breaking of chemical bonds</a:t>
            </a:r>
          </a:p>
          <a:p>
            <a:endParaRPr lang="en-GB" sz="32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Chemical Reactions</a:t>
            </a:r>
          </a:p>
        </p:txBody>
      </p:sp>
      <p:sp>
        <p:nvSpPr>
          <p:cNvPr id="3" name="TextBox 2"/>
          <p:cNvSpPr txBox="1"/>
          <p:nvPr/>
        </p:nvSpPr>
        <p:spPr>
          <a:xfrm>
            <a:off x="493476" y="1628226"/>
            <a:ext cx="8219256" cy="2062103"/>
          </a:xfrm>
          <a:prstGeom prst="rect">
            <a:avLst/>
          </a:prstGeom>
          <a:solidFill>
            <a:srgbClr val="66CCFF"/>
          </a:solidFill>
        </p:spPr>
        <p:txBody>
          <a:bodyPr wrap="square" rtlCol="0">
            <a:spAutoFit/>
          </a:bodyPr>
          <a:lstStyle/>
          <a:p>
            <a:r>
              <a:rPr lang="en-GB" sz="3200" dirty="0"/>
              <a:t>Chemical reactions are determined by the laws of </a:t>
            </a:r>
            <a:r>
              <a:rPr lang="en-GB" sz="3200" b="1" dirty="0">
                <a:solidFill>
                  <a:srgbClr val="FF0000"/>
                </a:solidFill>
              </a:rPr>
              <a:t>thermodynamics.</a:t>
            </a:r>
            <a:r>
              <a:rPr lang="en-GB" sz="3200" dirty="0"/>
              <a:t> Reactions can proceed by themselves if they are </a:t>
            </a:r>
            <a:r>
              <a:rPr lang="en-GB" sz="3200" b="1" dirty="0">
                <a:solidFill>
                  <a:srgbClr val="FF0000"/>
                </a:solidFill>
              </a:rPr>
              <a:t>exergonic, </a:t>
            </a:r>
            <a:r>
              <a:rPr lang="en-GB" sz="3200" dirty="0"/>
              <a:t>that is if they release energy. </a:t>
            </a:r>
            <a:endParaRPr lang="en-GB" sz="3200" b="1" dirty="0">
              <a:solidFill>
                <a:srgbClr val="FF0000"/>
              </a:solidFill>
            </a:endParaRPr>
          </a:p>
        </p:txBody>
      </p:sp>
      <p:sp>
        <p:nvSpPr>
          <p:cNvPr id="4" name="TextBox 3"/>
          <p:cNvSpPr txBox="1"/>
          <p:nvPr/>
        </p:nvSpPr>
        <p:spPr>
          <a:xfrm>
            <a:off x="493476" y="4509120"/>
            <a:ext cx="8219256" cy="1569660"/>
          </a:xfrm>
          <a:prstGeom prst="rect">
            <a:avLst/>
          </a:prstGeom>
          <a:solidFill>
            <a:srgbClr val="FFCC99"/>
          </a:solidFill>
        </p:spPr>
        <p:txBody>
          <a:bodyPr wrap="square" rtlCol="0">
            <a:spAutoFit/>
          </a:bodyPr>
          <a:lstStyle/>
          <a:p>
            <a:r>
              <a:rPr lang="en-GB" sz="3200" dirty="0"/>
              <a:t>The associated free energy of the reaction is composed of two different thermodynamic quantities, </a:t>
            </a:r>
            <a:r>
              <a:rPr lang="en-GB" sz="3200" b="1" dirty="0">
                <a:solidFill>
                  <a:srgbClr val="FF0000"/>
                </a:solidFill>
              </a:rPr>
              <a:t>Enthalpy</a:t>
            </a:r>
            <a:r>
              <a:rPr lang="en-GB" sz="3200" dirty="0"/>
              <a:t> and </a:t>
            </a:r>
            <a:r>
              <a:rPr lang="en-GB" sz="3200" b="1" dirty="0">
                <a:solidFill>
                  <a:srgbClr val="FF0000"/>
                </a:solidFill>
              </a:rPr>
              <a:t>Entropy</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Kinetics of Chemical Reactions</a:t>
            </a:r>
          </a:p>
        </p:txBody>
      </p:sp>
      <p:sp>
        <p:nvSpPr>
          <p:cNvPr id="3" name="Content Placeholder 2"/>
          <p:cNvSpPr>
            <a:spLocks noGrp="1"/>
          </p:cNvSpPr>
          <p:nvPr>
            <p:ph idx="1"/>
          </p:nvPr>
        </p:nvSpPr>
        <p:spPr>
          <a:xfrm>
            <a:off x="395536" y="1268760"/>
            <a:ext cx="8367464" cy="1341512"/>
          </a:xfrm>
          <a:solidFill>
            <a:srgbClr val="FFCCCC"/>
          </a:solidFill>
        </p:spPr>
        <p:txBody>
          <a:bodyPr>
            <a:noAutofit/>
          </a:bodyPr>
          <a:lstStyle/>
          <a:p>
            <a:pPr>
              <a:buNone/>
            </a:pPr>
            <a:r>
              <a:rPr lang="en-GB" sz="2000" dirty="0">
                <a:latin typeface="+mn-lt"/>
              </a:rPr>
              <a:t>   </a:t>
            </a:r>
            <a:r>
              <a:rPr lang="en-GB" sz="3200" b="1" dirty="0">
                <a:latin typeface="+mn-lt"/>
              </a:rPr>
              <a:t>The rate at which chemical reactions take place depends on a number of parameters, including:</a:t>
            </a:r>
            <a:endParaRPr lang="en-GB" sz="3200" dirty="0">
              <a:latin typeface="+mn-lt"/>
            </a:endParaRPr>
          </a:p>
        </p:txBody>
      </p:sp>
      <p:sp>
        <p:nvSpPr>
          <p:cNvPr id="4" name="TextBox 3"/>
          <p:cNvSpPr txBox="1"/>
          <p:nvPr/>
        </p:nvSpPr>
        <p:spPr>
          <a:xfrm>
            <a:off x="395536" y="2780929"/>
            <a:ext cx="8367464" cy="4031873"/>
          </a:xfrm>
          <a:prstGeom prst="rect">
            <a:avLst/>
          </a:prstGeom>
          <a:solidFill>
            <a:srgbClr val="66CCFF"/>
          </a:solidFill>
        </p:spPr>
        <p:txBody>
          <a:bodyPr wrap="square" rtlCol="0">
            <a:spAutoFit/>
          </a:bodyPr>
          <a:lstStyle/>
          <a:p>
            <a:r>
              <a:rPr lang="en-GB" sz="3200" b="1" dirty="0"/>
              <a:t>Reactant Concentrations</a:t>
            </a:r>
          </a:p>
          <a:p>
            <a:r>
              <a:rPr lang="en-GB" sz="3200" b="1" dirty="0"/>
              <a:t>Contact Surface Area between the Reactants</a:t>
            </a:r>
          </a:p>
          <a:p>
            <a:r>
              <a:rPr lang="en-GB" sz="3200" b="1" dirty="0"/>
              <a:t>Pressure</a:t>
            </a:r>
          </a:p>
          <a:p>
            <a:r>
              <a:rPr lang="en-GB" sz="3200" b="1" dirty="0"/>
              <a:t>Temperature</a:t>
            </a:r>
          </a:p>
          <a:p>
            <a:r>
              <a:rPr lang="en-GB" sz="3200" b="1" dirty="0"/>
              <a:t>Activation Energy</a:t>
            </a:r>
          </a:p>
          <a:p>
            <a:r>
              <a:rPr lang="en-GB" sz="3200" b="1" dirty="0"/>
              <a:t>Catalyst(s)</a:t>
            </a:r>
          </a:p>
          <a:p>
            <a:r>
              <a:rPr lang="en-GB" sz="3200" b="1" dirty="0"/>
              <a:t>Electromagnetic Radiation (Ultraviolet Light)</a:t>
            </a:r>
            <a:endParaRPr lang="en-GB" sz="3200" dirty="0"/>
          </a:p>
          <a:p>
            <a:endParaRPr lang="en-GB" sz="32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Concentration Effects on Reactions</a:t>
            </a:r>
          </a:p>
        </p:txBody>
      </p:sp>
      <p:sp>
        <p:nvSpPr>
          <p:cNvPr id="4" name="Rectangle 3"/>
          <p:cNvSpPr/>
          <p:nvPr/>
        </p:nvSpPr>
        <p:spPr>
          <a:xfrm>
            <a:off x="2133600" y="2286000"/>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2286000" y="3048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276600" y="3505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2362200" y="4572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2667000" y="3886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3124200" y="3048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3124200" y="4648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2286000" y="3962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3200400" y="41148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2667000" y="31242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2971800" y="36576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2819400" y="4343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p:cNvSpPr/>
          <p:nvPr/>
        </p:nvSpPr>
        <p:spPr>
          <a:xfrm>
            <a:off x="2362200" y="3429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5486400" y="2286000"/>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p:cNvSpPr/>
          <p:nvPr/>
        </p:nvSpPr>
        <p:spPr>
          <a:xfrm>
            <a:off x="5562600" y="39624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p:cNvSpPr/>
          <p:nvPr/>
        </p:nvSpPr>
        <p:spPr>
          <a:xfrm>
            <a:off x="6254750" y="441325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p:cNvSpPr/>
          <p:nvPr/>
        </p:nvSpPr>
        <p:spPr>
          <a:xfrm>
            <a:off x="5638800" y="47244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Oval 24"/>
          <p:cNvSpPr/>
          <p:nvPr/>
        </p:nvSpPr>
        <p:spPr>
          <a:xfrm>
            <a:off x="5867400" y="44958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Oval 25"/>
          <p:cNvSpPr/>
          <p:nvPr/>
        </p:nvSpPr>
        <p:spPr>
          <a:xfrm>
            <a:off x="6705600" y="40386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Oval 26"/>
          <p:cNvSpPr/>
          <p:nvPr/>
        </p:nvSpPr>
        <p:spPr>
          <a:xfrm>
            <a:off x="6477000" y="4648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Oval 27"/>
          <p:cNvSpPr/>
          <p:nvPr/>
        </p:nvSpPr>
        <p:spPr>
          <a:xfrm>
            <a:off x="5638800" y="42672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Oval 28"/>
          <p:cNvSpPr/>
          <p:nvPr/>
        </p:nvSpPr>
        <p:spPr>
          <a:xfrm>
            <a:off x="6050108" y="314325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Oval 29"/>
          <p:cNvSpPr/>
          <p:nvPr/>
        </p:nvSpPr>
        <p:spPr>
          <a:xfrm>
            <a:off x="6248400" y="3962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Oval 30"/>
          <p:cNvSpPr/>
          <p:nvPr/>
        </p:nvSpPr>
        <p:spPr>
          <a:xfrm>
            <a:off x="6477000" y="4191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Oval 31"/>
          <p:cNvSpPr/>
          <p:nvPr/>
        </p:nvSpPr>
        <p:spPr>
          <a:xfrm>
            <a:off x="6096000" y="4724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Oval 32"/>
          <p:cNvSpPr/>
          <p:nvPr/>
        </p:nvSpPr>
        <p:spPr>
          <a:xfrm>
            <a:off x="6019800" y="4191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p:cNvSpPr txBox="1"/>
          <p:nvPr/>
        </p:nvSpPr>
        <p:spPr>
          <a:xfrm>
            <a:off x="1600200" y="5181600"/>
            <a:ext cx="2657843" cy="1477328"/>
          </a:xfrm>
          <a:prstGeom prst="rect">
            <a:avLst/>
          </a:prstGeom>
          <a:noFill/>
        </p:spPr>
        <p:txBody>
          <a:bodyPr wrap="none" rtlCol="0">
            <a:spAutoFit/>
          </a:bodyPr>
          <a:lstStyle/>
          <a:p>
            <a:r>
              <a:rPr lang="en-GB" sz="2400" b="1" dirty="0"/>
              <a:t>Low  Concentration</a:t>
            </a:r>
          </a:p>
          <a:p>
            <a:r>
              <a:rPr lang="en-GB" sz="2400" b="1" dirty="0"/>
              <a:t>Less Collisions</a:t>
            </a:r>
          </a:p>
          <a:p>
            <a:r>
              <a:rPr lang="en-GB" sz="2400" b="1" dirty="0"/>
              <a:t>Low Reaction Rate</a:t>
            </a:r>
          </a:p>
          <a:p>
            <a:endParaRPr lang="en-GB" dirty="0"/>
          </a:p>
        </p:txBody>
      </p:sp>
      <p:sp>
        <p:nvSpPr>
          <p:cNvPr id="35" name="TextBox 34"/>
          <p:cNvSpPr txBox="1"/>
          <p:nvPr/>
        </p:nvSpPr>
        <p:spPr>
          <a:xfrm>
            <a:off x="5105400" y="5181600"/>
            <a:ext cx="2714526" cy="1477328"/>
          </a:xfrm>
          <a:prstGeom prst="rect">
            <a:avLst/>
          </a:prstGeom>
          <a:noFill/>
        </p:spPr>
        <p:txBody>
          <a:bodyPr wrap="none" rtlCol="0">
            <a:spAutoFit/>
          </a:bodyPr>
          <a:lstStyle/>
          <a:p>
            <a:r>
              <a:rPr lang="en-GB" sz="2400" b="1" dirty="0"/>
              <a:t>High  Concentration</a:t>
            </a:r>
          </a:p>
          <a:p>
            <a:r>
              <a:rPr lang="en-GB" sz="2400" b="1" dirty="0"/>
              <a:t>More Collisions</a:t>
            </a:r>
          </a:p>
          <a:p>
            <a:r>
              <a:rPr lang="en-GB" sz="2400" b="1" dirty="0"/>
              <a:t>High Reaction Rate</a:t>
            </a:r>
          </a:p>
          <a:p>
            <a:endParaRPr lang="en-GB" dirty="0"/>
          </a:p>
        </p:txBody>
      </p:sp>
      <p:sp>
        <p:nvSpPr>
          <p:cNvPr id="36" name="Oval 35"/>
          <p:cNvSpPr/>
          <p:nvPr/>
        </p:nvSpPr>
        <p:spPr>
          <a:xfrm>
            <a:off x="2705100" y="24765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Oval 36"/>
          <p:cNvSpPr/>
          <p:nvPr/>
        </p:nvSpPr>
        <p:spPr>
          <a:xfrm>
            <a:off x="3308350" y="25273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p:cNvSpPr/>
          <p:nvPr/>
        </p:nvSpPr>
        <p:spPr>
          <a:xfrm>
            <a:off x="2317750" y="26289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p:cNvSpPr/>
          <p:nvPr/>
        </p:nvSpPr>
        <p:spPr>
          <a:xfrm>
            <a:off x="2979921" y="27813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Oval 39"/>
          <p:cNvSpPr/>
          <p:nvPr/>
        </p:nvSpPr>
        <p:spPr>
          <a:xfrm>
            <a:off x="6184179" y="2743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Oval 40"/>
          <p:cNvSpPr/>
          <p:nvPr/>
        </p:nvSpPr>
        <p:spPr>
          <a:xfrm>
            <a:off x="6591300" y="3429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Oval 41"/>
          <p:cNvSpPr/>
          <p:nvPr/>
        </p:nvSpPr>
        <p:spPr>
          <a:xfrm>
            <a:off x="5638800" y="3554338"/>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Oval 42"/>
          <p:cNvSpPr/>
          <p:nvPr/>
        </p:nvSpPr>
        <p:spPr>
          <a:xfrm>
            <a:off x="5638800" y="2523435"/>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Oval 43"/>
          <p:cNvSpPr/>
          <p:nvPr/>
        </p:nvSpPr>
        <p:spPr>
          <a:xfrm>
            <a:off x="6743700" y="2415485"/>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Oval 44"/>
          <p:cNvSpPr/>
          <p:nvPr/>
        </p:nvSpPr>
        <p:spPr>
          <a:xfrm>
            <a:off x="6115050" y="35814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Oval 45"/>
          <p:cNvSpPr/>
          <p:nvPr/>
        </p:nvSpPr>
        <p:spPr>
          <a:xfrm>
            <a:off x="5753100" y="3097138"/>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Oval 46"/>
          <p:cNvSpPr/>
          <p:nvPr/>
        </p:nvSpPr>
        <p:spPr>
          <a:xfrm>
            <a:off x="6729558" y="28575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Oval 47"/>
          <p:cNvSpPr/>
          <p:nvPr/>
        </p:nvSpPr>
        <p:spPr>
          <a:xfrm>
            <a:off x="6096000" y="24003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Oval 48"/>
          <p:cNvSpPr/>
          <p:nvPr/>
        </p:nvSpPr>
        <p:spPr>
          <a:xfrm>
            <a:off x="6324600" y="318135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Oval 49"/>
          <p:cNvSpPr/>
          <p:nvPr/>
        </p:nvSpPr>
        <p:spPr>
          <a:xfrm>
            <a:off x="5895975" y="3429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Oval 50"/>
          <p:cNvSpPr/>
          <p:nvPr/>
        </p:nvSpPr>
        <p:spPr>
          <a:xfrm>
            <a:off x="6793582" y="37592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Oval 51"/>
          <p:cNvSpPr/>
          <p:nvPr/>
        </p:nvSpPr>
        <p:spPr>
          <a:xfrm>
            <a:off x="5802982" y="3834569"/>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Oval 52"/>
          <p:cNvSpPr/>
          <p:nvPr/>
        </p:nvSpPr>
        <p:spPr>
          <a:xfrm>
            <a:off x="5845728" y="2818985"/>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Oval 53"/>
          <p:cNvSpPr/>
          <p:nvPr/>
        </p:nvSpPr>
        <p:spPr>
          <a:xfrm>
            <a:off x="6438900" y="24765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Oval 54"/>
          <p:cNvSpPr/>
          <p:nvPr/>
        </p:nvSpPr>
        <p:spPr>
          <a:xfrm>
            <a:off x="6798490" y="314325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Oval 55"/>
          <p:cNvSpPr/>
          <p:nvPr/>
        </p:nvSpPr>
        <p:spPr>
          <a:xfrm>
            <a:off x="6805823" y="464185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Oval 56"/>
          <p:cNvSpPr/>
          <p:nvPr/>
        </p:nvSpPr>
        <p:spPr>
          <a:xfrm>
            <a:off x="5530129" y="3281288"/>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Oval 57"/>
          <p:cNvSpPr/>
          <p:nvPr/>
        </p:nvSpPr>
        <p:spPr>
          <a:xfrm>
            <a:off x="6431632" y="36957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Oval 58"/>
          <p:cNvSpPr/>
          <p:nvPr/>
        </p:nvSpPr>
        <p:spPr>
          <a:xfrm>
            <a:off x="6456868" y="28956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7624033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Contact Surface Area Effects on Reactions</a:t>
            </a:r>
          </a:p>
        </p:txBody>
      </p:sp>
      <p:sp>
        <p:nvSpPr>
          <p:cNvPr id="4" name="Rectangle 3"/>
          <p:cNvSpPr/>
          <p:nvPr/>
        </p:nvSpPr>
        <p:spPr>
          <a:xfrm>
            <a:off x="2133600" y="2286000"/>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2286000" y="3048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276600" y="3505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2362200" y="4572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2667000" y="3886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3124200" y="3048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3124200" y="4648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2286000" y="3962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3200400" y="41148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2667000" y="31242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2971800" y="36576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2819400" y="4343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p:cNvSpPr/>
          <p:nvPr/>
        </p:nvSpPr>
        <p:spPr>
          <a:xfrm>
            <a:off x="2362200" y="3429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5486400" y="2286000"/>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p:cNvSpPr txBox="1"/>
          <p:nvPr/>
        </p:nvSpPr>
        <p:spPr>
          <a:xfrm>
            <a:off x="1600200" y="5181600"/>
            <a:ext cx="2657843" cy="1477328"/>
          </a:xfrm>
          <a:prstGeom prst="rect">
            <a:avLst/>
          </a:prstGeom>
          <a:noFill/>
        </p:spPr>
        <p:txBody>
          <a:bodyPr wrap="none" rtlCol="0">
            <a:spAutoFit/>
          </a:bodyPr>
          <a:lstStyle/>
          <a:p>
            <a:r>
              <a:rPr lang="en-GB" sz="2400" b="1" dirty="0"/>
              <a:t>Low  Concentration</a:t>
            </a:r>
          </a:p>
          <a:p>
            <a:r>
              <a:rPr lang="en-GB" sz="2400" b="1" dirty="0"/>
              <a:t>Less Collisions</a:t>
            </a:r>
          </a:p>
          <a:p>
            <a:r>
              <a:rPr lang="en-GB" sz="2400" b="1" dirty="0"/>
              <a:t>Low Reaction Rate</a:t>
            </a:r>
          </a:p>
          <a:p>
            <a:endParaRPr lang="en-GB" dirty="0"/>
          </a:p>
        </p:txBody>
      </p:sp>
      <p:sp>
        <p:nvSpPr>
          <p:cNvPr id="35" name="TextBox 34"/>
          <p:cNvSpPr txBox="1"/>
          <p:nvPr/>
        </p:nvSpPr>
        <p:spPr>
          <a:xfrm>
            <a:off x="5105400" y="5181600"/>
            <a:ext cx="2714526" cy="1477328"/>
          </a:xfrm>
          <a:prstGeom prst="rect">
            <a:avLst/>
          </a:prstGeom>
          <a:noFill/>
        </p:spPr>
        <p:txBody>
          <a:bodyPr wrap="none" rtlCol="0">
            <a:spAutoFit/>
          </a:bodyPr>
          <a:lstStyle/>
          <a:p>
            <a:r>
              <a:rPr lang="en-GB" sz="2400" b="1" dirty="0"/>
              <a:t>High  Concentration</a:t>
            </a:r>
          </a:p>
          <a:p>
            <a:r>
              <a:rPr lang="en-GB" sz="2400" b="1" dirty="0"/>
              <a:t>More Collisions</a:t>
            </a:r>
          </a:p>
          <a:p>
            <a:r>
              <a:rPr lang="en-GB" sz="2400" b="1" dirty="0"/>
              <a:t>High Reaction Rate</a:t>
            </a:r>
          </a:p>
          <a:p>
            <a:endParaRPr lang="en-GB" dirty="0"/>
          </a:p>
        </p:txBody>
      </p:sp>
      <p:sp>
        <p:nvSpPr>
          <p:cNvPr id="36" name="Oval 35"/>
          <p:cNvSpPr/>
          <p:nvPr/>
        </p:nvSpPr>
        <p:spPr>
          <a:xfrm>
            <a:off x="2705100" y="24765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Oval 36"/>
          <p:cNvSpPr/>
          <p:nvPr/>
        </p:nvSpPr>
        <p:spPr>
          <a:xfrm>
            <a:off x="3308350" y="25273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p:cNvSpPr/>
          <p:nvPr/>
        </p:nvSpPr>
        <p:spPr>
          <a:xfrm>
            <a:off x="2317750" y="26289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p:cNvSpPr/>
          <p:nvPr/>
        </p:nvSpPr>
        <p:spPr>
          <a:xfrm>
            <a:off x="2979921" y="27813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Oval 47"/>
          <p:cNvSpPr/>
          <p:nvPr/>
        </p:nvSpPr>
        <p:spPr>
          <a:xfrm>
            <a:off x="6096000" y="2400299"/>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Oval 59"/>
          <p:cNvSpPr/>
          <p:nvPr/>
        </p:nvSpPr>
        <p:spPr>
          <a:xfrm>
            <a:off x="5719200" y="258291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3" name="Oval 62"/>
          <p:cNvSpPr/>
          <p:nvPr/>
        </p:nvSpPr>
        <p:spPr>
          <a:xfrm>
            <a:off x="6248400" y="296115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Oval 63"/>
          <p:cNvSpPr/>
          <p:nvPr/>
        </p:nvSpPr>
        <p:spPr>
          <a:xfrm>
            <a:off x="6409200" y="339930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Oval 64"/>
          <p:cNvSpPr/>
          <p:nvPr/>
        </p:nvSpPr>
        <p:spPr>
          <a:xfrm>
            <a:off x="6763882" y="2540098"/>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Oval 65"/>
          <p:cNvSpPr/>
          <p:nvPr/>
        </p:nvSpPr>
        <p:spPr>
          <a:xfrm>
            <a:off x="6184394" y="366600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Oval 66"/>
          <p:cNvSpPr/>
          <p:nvPr/>
        </p:nvSpPr>
        <p:spPr>
          <a:xfrm>
            <a:off x="5638800" y="372950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Oval 67"/>
          <p:cNvSpPr/>
          <p:nvPr/>
        </p:nvSpPr>
        <p:spPr>
          <a:xfrm>
            <a:off x="5681100" y="465660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Oval 68"/>
          <p:cNvSpPr/>
          <p:nvPr/>
        </p:nvSpPr>
        <p:spPr>
          <a:xfrm>
            <a:off x="6248400" y="2552699"/>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Oval 69"/>
          <p:cNvSpPr/>
          <p:nvPr/>
        </p:nvSpPr>
        <p:spPr>
          <a:xfrm>
            <a:off x="6821172" y="285750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Oval 70"/>
          <p:cNvSpPr/>
          <p:nvPr/>
        </p:nvSpPr>
        <p:spPr>
          <a:xfrm>
            <a:off x="6024000" y="4250917"/>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Oval 71"/>
          <p:cNvSpPr/>
          <p:nvPr/>
        </p:nvSpPr>
        <p:spPr>
          <a:xfrm>
            <a:off x="5701728" y="3065925"/>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Oval 72"/>
          <p:cNvSpPr/>
          <p:nvPr/>
        </p:nvSpPr>
        <p:spPr>
          <a:xfrm>
            <a:off x="6759682" y="352425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Oval 73"/>
          <p:cNvSpPr/>
          <p:nvPr/>
        </p:nvSpPr>
        <p:spPr>
          <a:xfrm>
            <a:off x="6649475" y="398145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5" name="Oval 74"/>
          <p:cNvSpPr/>
          <p:nvPr/>
        </p:nvSpPr>
        <p:spPr>
          <a:xfrm>
            <a:off x="6278708" y="449365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Oval 75"/>
          <p:cNvSpPr/>
          <p:nvPr/>
        </p:nvSpPr>
        <p:spPr>
          <a:xfrm>
            <a:off x="6733150" y="4343400"/>
            <a:ext cx="144000" cy="1440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7" name="Oval 76"/>
          <p:cNvSpPr/>
          <p:nvPr/>
        </p:nvSpPr>
        <p:spPr>
          <a:xfrm>
            <a:off x="5915950" y="278130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Oval 77"/>
          <p:cNvSpPr/>
          <p:nvPr/>
        </p:nvSpPr>
        <p:spPr>
          <a:xfrm>
            <a:off x="6558525" y="243891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Oval 79"/>
          <p:cNvSpPr/>
          <p:nvPr/>
        </p:nvSpPr>
        <p:spPr>
          <a:xfrm>
            <a:off x="6729975" y="4678825"/>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Oval 80"/>
          <p:cNvSpPr/>
          <p:nvPr/>
        </p:nvSpPr>
        <p:spPr>
          <a:xfrm>
            <a:off x="6025232" y="465660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2" name="Oval 81"/>
          <p:cNvSpPr/>
          <p:nvPr/>
        </p:nvSpPr>
        <p:spPr>
          <a:xfrm>
            <a:off x="6400800" y="2705099"/>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3" name="Oval 82"/>
          <p:cNvSpPr/>
          <p:nvPr/>
        </p:nvSpPr>
        <p:spPr>
          <a:xfrm>
            <a:off x="6563497" y="3061842"/>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4" name="Oval 83"/>
          <p:cNvSpPr/>
          <p:nvPr/>
        </p:nvSpPr>
        <p:spPr>
          <a:xfrm>
            <a:off x="5723500" y="4249075"/>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5" name="Oval 84"/>
          <p:cNvSpPr/>
          <p:nvPr/>
        </p:nvSpPr>
        <p:spPr>
          <a:xfrm>
            <a:off x="5765600" y="3415992"/>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6" name="Oval 85"/>
          <p:cNvSpPr/>
          <p:nvPr/>
        </p:nvSpPr>
        <p:spPr>
          <a:xfrm>
            <a:off x="6040394" y="3137925"/>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7" name="Oval 86"/>
          <p:cNvSpPr/>
          <p:nvPr/>
        </p:nvSpPr>
        <p:spPr>
          <a:xfrm>
            <a:off x="6390663" y="4165599"/>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8" name="Oval 87"/>
          <p:cNvSpPr/>
          <p:nvPr/>
        </p:nvSpPr>
        <p:spPr>
          <a:xfrm>
            <a:off x="6831682" y="381000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9" name="Oval 88"/>
          <p:cNvSpPr/>
          <p:nvPr/>
        </p:nvSpPr>
        <p:spPr>
          <a:xfrm>
            <a:off x="6462663" y="365760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0" name="Oval 89"/>
          <p:cNvSpPr/>
          <p:nvPr/>
        </p:nvSpPr>
        <p:spPr>
          <a:xfrm>
            <a:off x="6675900" y="329985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1" name="Oval 90"/>
          <p:cNvSpPr/>
          <p:nvPr/>
        </p:nvSpPr>
        <p:spPr>
          <a:xfrm>
            <a:off x="5924450" y="389040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2" name="Oval 91"/>
          <p:cNvSpPr/>
          <p:nvPr/>
        </p:nvSpPr>
        <p:spPr>
          <a:xfrm>
            <a:off x="5586875" y="2366910"/>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3" name="Oval 92"/>
          <p:cNvSpPr/>
          <p:nvPr/>
        </p:nvSpPr>
        <p:spPr>
          <a:xfrm>
            <a:off x="5619550" y="2818175"/>
            <a:ext cx="144000" cy="144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295381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Pressure Effects on Reactions</a:t>
            </a:r>
          </a:p>
        </p:txBody>
      </p:sp>
      <p:sp>
        <p:nvSpPr>
          <p:cNvPr id="5" name="Rectangle 4"/>
          <p:cNvSpPr/>
          <p:nvPr/>
        </p:nvSpPr>
        <p:spPr>
          <a:xfrm>
            <a:off x="2133600" y="2286000"/>
            <a:ext cx="1600200" cy="38100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2060"/>
              </a:solidFill>
            </a:endParaRPr>
          </a:p>
        </p:txBody>
      </p:sp>
      <p:sp>
        <p:nvSpPr>
          <p:cNvPr id="4" name="Rectangle 3"/>
          <p:cNvSpPr/>
          <p:nvPr/>
        </p:nvSpPr>
        <p:spPr>
          <a:xfrm>
            <a:off x="2133600" y="2286000"/>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2743200" y="1676400"/>
            <a:ext cx="381000" cy="609600"/>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2060"/>
              </a:solidFill>
            </a:endParaRPr>
          </a:p>
        </p:txBody>
      </p:sp>
      <p:sp>
        <p:nvSpPr>
          <p:cNvPr id="7" name="Oval 6"/>
          <p:cNvSpPr/>
          <p:nvPr/>
        </p:nvSpPr>
        <p:spPr>
          <a:xfrm>
            <a:off x="2286000" y="3048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276600" y="3505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2362200" y="4572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2667000" y="3886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3124200" y="30480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3124200" y="4648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2286000" y="3962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3200400" y="41148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2667000" y="31242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2971800" y="36576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2819400" y="4343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p:cNvSpPr/>
          <p:nvPr/>
        </p:nvSpPr>
        <p:spPr>
          <a:xfrm>
            <a:off x="2362200" y="3429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5486400" y="3429000"/>
            <a:ext cx="1600200" cy="38100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2060"/>
              </a:solidFill>
            </a:endParaRPr>
          </a:p>
        </p:txBody>
      </p:sp>
      <p:sp>
        <p:nvSpPr>
          <p:cNvPr id="20" name="Rectangle 19"/>
          <p:cNvSpPr/>
          <p:nvPr/>
        </p:nvSpPr>
        <p:spPr>
          <a:xfrm>
            <a:off x="5486400" y="2286000"/>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6096000" y="1752600"/>
            <a:ext cx="381000" cy="1676400"/>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2060"/>
              </a:solidFill>
            </a:endParaRPr>
          </a:p>
        </p:txBody>
      </p:sp>
      <p:sp>
        <p:nvSpPr>
          <p:cNvPr id="22" name="Oval 21"/>
          <p:cNvSpPr/>
          <p:nvPr/>
        </p:nvSpPr>
        <p:spPr>
          <a:xfrm>
            <a:off x="5562600" y="39624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p:cNvSpPr/>
          <p:nvPr/>
        </p:nvSpPr>
        <p:spPr>
          <a:xfrm>
            <a:off x="6629400" y="44196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p:cNvSpPr/>
          <p:nvPr/>
        </p:nvSpPr>
        <p:spPr>
          <a:xfrm>
            <a:off x="5638800" y="47244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Oval 24"/>
          <p:cNvSpPr/>
          <p:nvPr/>
        </p:nvSpPr>
        <p:spPr>
          <a:xfrm>
            <a:off x="5867400" y="44958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Oval 25"/>
          <p:cNvSpPr/>
          <p:nvPr/>
        </p:nvSpPr>
        <p:spPr>
          <a:xfrm>
            <a:off x="6705600" y="40386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Oval 26"/>
          <p:cNvSpPr/>
          <p:nvPr/>
        </p:nvSpPr>
        <p:spPr>
          <a:xfrm>
            <a:off x="6477000" y="4648200"/>
            <a:ext cx="228600" cy="22860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Oval 27"/>
          <p:cNvSpPr/>
          <p:nvPr/>
        </p:nvSpPr>
        <p:spPr>
          <a:xfrm>
            <a:off x="5638800" y="42672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Oval 28"/>
          <p:cNvSpPr/>
          <p:nvPr/>
        </p:nvSpPr>
        <p:spPr>
          <a:xfrm>
            <a:off x="6248400" y="44196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Oval 29"/>
          <p:cNvSpPr/>
          <p:nvPr/>
        </p:nvSpPr>
        <p:spPr>
          <a:xfrm>
            <a:off x="6248400" y="3962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Oval 30"/>
          <p:cNvSpPr/>
          <p:nvPr/>
        </p:nvSpPr>
        <p:spPr>
          <a:xfrm>
            <a:off x="6477000" y="4191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Oval 31"/>
          <p:cNvSpPr/>
          <p:nvPr/>
        </p:nvSpPr>
        <p:spPr>
          <a:xfrm>
            <a:off x="6096000" y="47244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Oval 32"/>
          <p:cNvSpPr/>
          <p:nvPr/>
        </p:nvSpPr>
        <p:spPr>
          <a:xfrm>
            <a:off x="6019800" y="4191000"/>
            <a:ext cx="228600" cy="22860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p:cNvSpPr txBox="1"/>
          <p:nvPr/>
        </p:nvSpPr>
        <p:spPr>
          <a:xfrm>
            <a:off x="1661011" y="5181600"/>
            <a:ext cx="2545377" cy="1477328"/>
          </a:xfrm>
          <a:prstGeom prst="rect">
            <a:avLst/>
          </a:prstGeom>
          <a:noFill/>
        </p:spPr>
        <p:txBody>
          <a:bodyPr wrap="none" rtlCol="0">
            <a:spAutoFit/>
          </a:bodyPr>
          <a:lstStyle/>
          <a:p>
            <a:r>
              <a:rPr lang="en-GB" sz="2400" b="1" dirty="0"/>
              <a:t>Low  Pressure</a:t>
            </a:r>
          </a:p>
          <a:p>
            <a:r>
              <a:rPr lang="en-GB" sz="2400" b="1" dirty="0"/>
              <a:t>Less Collisions</a:t>
            </a:r>
          </a:p>
          <a:p>
            <a:r>
              <a:rPr lang="en-GB" sz="2400" b="1" dirty="0"/>
              <a:t>Low Reaction Rate</a:t>
            </a:r>
          </a:p>
          <a:p>
            <a:endParaRPr lang="en-GB" dirty="0"/>
          </a:p>
        </p:txBody>
      </p:sp>
      <p:sp>
        <p:nvSpPr>
          <p:cNvPr id="35" name="TextBox 34"/>
          <p:cNvSpPr txBox="1"/>
          <p:nvPr/>
        </p:nvSpPr>
        <p:spPr>
          <a:xfrm>
            <a:off x="4985470" y="5177742"/>
            <a:ext cx="2602059" cy="1477328"/>
          </a:xfrm>
          <a:prstGeom prst="rect">
            <a:avLst/>
          </a:prstGeom>
          <a:noFill/>
        </p:spPr>
        <p:txBody>
          <a:bodyPr wrap="none" rtlCol="0">
            <a:spAutoFit/>
          </a:bodyPr>
          <a:lstStyle/>
          <a:p>
            <a:r>
              <a:rPr lang="en-GB" sz="2400" b="1" dirty="0"/>
              <a:t>High  Pressure</a:t>
            </a:r>
          </a:p>
          <a:p>
            <a:r>
              <a:rPr lang="en-GB" sz="2400" b="1" dirty="0"/>
              <a:t>More Collisions</a:t>
            </a:r>
          </a:p>
          <a:p>
            <a:r>
              <a:rPr lang="en-GB" sz="2400" b="1" dirty="0"/>
              <a:t>High Reaction Rate</a:t>
            </a:r>
          </a:p>
          <a:p>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Temperature Effects on Reactions</a:t>
            </a:r>
          </a:p>
        </p:txBody>
      </p:sp>
      <p:sp>
        <p:nvSpPr>
          <p:cNvPr id="4" name="Rectangle 3"/>
          <p:cNvSpPr/>
          <p:nvPr/>
        </p:nvSpPr>
        <p:spPr>
          <a:xfrm>
            <a:off x="2213516" y="1124744"/>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2365916" y="1886744"/>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356516" y="2343944"/>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2442116" y="3410744"/>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2765466" y="2754071"/>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3204116" y="1886744"/>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3204116" y="3486944"/>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2365916" y="2801144"/>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3318416" y="2932818"/>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2807226" y="2044548"/>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3020638" y="2472621"/>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2899316" y="3182144"/>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p:cNvSpPr/>
          <p:nvPr/>
        </p:nvSpPr>
        <p:spPr>
          <a:xfrm>
            <a:off x="2442116" y="2267744"/>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p:cNvSpPr txBox="1"/>
          <p:nvPr/>
        </p:nvSpPr>
        <p:spPr>
          <a:xfrm>
            <a:off x="1548271" y="5488404"/>
            <a:ext cx="2975110" cy="1477328"/>
          </a:xfrm>
          <a:prstGeom prst="rect">
            <a:avLst/>
          </a:prstGeom>
          <a:noFill/>
        </p:spPr>
        <p:txBody>
          <a:bodyPr wrap="none" rtlCol="0">
            <a:spAutoFit/>
          </a:bodyPr>
          <a:lstStyle/>
          <a:p>
            <a:r>
              <a:rPr lang="en-GB" sz="2400" b="1" dirty="0"/>
              <a:t>Low  Temperature</a:t>
            </a:r>
          </a:p>
          <a:p>
            <a:r>
              <a:rPr lang="en-GB" sz="2400" b="1" dirty="0"/>
              <a:t>Less Energy/Vibration</a:t>
            </a:r>
          </a:p>
          <a:p>
            <a:r>
              <a:rPr lang="en-GB" sz="2400" b="1" dirty="0"/>
              <a:t>Low Reaction Rate</a:t>
            </a:r>
          </a:p>
          <a:p>
            <a:endParaRPr lang="en-GB" dirty="0"/>
          </a:p>
        </p:txBody>
      </p:sp>
      <p:sp>
        <p:nvSpPr>
          <p:cNvPr id="35" name="TextBox 34"/>
          <p:cNvSpPr txBox="1"/>
          <p:nvPr/>
        </p:nvSpPr>
        <p:spPr>
          <a:xfrm>
            <a:off x="4774218" y="5489501"/>
            <a:ext cx="3138360" cy="1477328"/>
          </a:xfrm>
          <a:prstGeom prst="rect">
            <a:avLst/>
          </a:prstGeom>
          <a:noFill/>
        </p:spPr>
        <p:txBody>
          <a:bodyPr wrap="none" rtlCol="0">
            <a:spAutoFit/>
          </a:bodyPr>
          <a:lstStyle/>
          <a:p>
            <a:r>
              <a:rPr lang="en-GB" sz="2400" b="1" dirty="0"/>
              <a:t>High  Temperature</a:t>
            </a:r>
          </a:p>
          <a:p>
            <a:r>
              <a:rPr lang="en-GB" sz="2400" b="1" dirty="0"/>
              <a:t>More Energy/Vibration</a:t>
            </a:r>
          </a:p>
          <a:p>
            <a:r>
              <a:rPr lang="en-GB" sz="2400" b="1" dirty="0"/>
              <a:t>High Reaction Rate</a:t>
            </a:r>
          </a:p>
          <a:p>
            <a:endParaRPr lang="en-GB" dirty="0"/>
          </a:p>
        </p:txBody>
      </p:sp>
      <p:sp>
        <p:nvSpPr>
          <p:cNvPr id="36" name="Oval 35"/>
          <p:cNvSpPr/>
          <p:nvPr/>
        </p:nvSpPr>
        <p:spPr>
          <a:xfrm>
            <a:off x="2921526" y="1263498"/>
            <a:ext cx="228600" cy="228600"/>
          </a:xfrm>
          <a:prstGeom prst="ellipse">
            <a:avLst/>
          </a:prstGeom>
          <a:solidFill>
            <a:srgbClr val="FF0000"/>
          </a:solidFill>
          <a:ln>
            <a:solidFill>
              <a:srgbClr val="FF0000"/>
            </a:solidFill>
          </a:ln>
          <a:effectLst>
            <a:glow rad="127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p:cNvSpPr/>
          <p:nvPr/>
        </p:nvSpPr>
        <p:spPr>
          <a:xfrm>
            <a:off x="2388946" y="1448111"/>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p:cNvSpPr/>
          <p:nvPr/>
        </p:nvSpPr>
        <p:spPr>
          <a:xfrm>
            <a:off x="2792038" y="1620044"/>
            <a:ext cx="228600" cy="228600"/>
          </a:xfrm>
          <a:prstGeom prst="ellipse">
            <a:avLst/>
          </a:prstGeom>
          <a:solidFill>
            <a:srgbClr val="00B050"/>
          </a:solidFill>
          <a:ln>
            <a:solidFill>
              <a:srgbClr val="00B05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a:off x="6168932" y="4041562"/>
            <a:ext cx="258688" cy="91440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6229098" y="4440074"/>
            <a:ext cx="135900" cy="288032"/>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6156176" y="4639380"/>
            <a:ext cx="281744" cy="715094"/>
          </a:xfrm>
          <a:prstGeom prst="rect">
            <a:avLst/>
          </a:prstGeom>
          <a:solidFill>
            <a:schemeClr val="bg2">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Rectangle 63"/>
          <p:cNvSpPr/>
          <p:nvPr/>
        </p:nvSpPr>
        <p:spPr>
          <a:xfrm>
            <a:off x="5816167" y="5352472"/>
            <a:ext cx="961762" cy="135932"/>
          </a:xfrm>
          <a:prstGeom prst="rect">
            <a:avLst/>
          </a:prstGeom>
          <a:solidFill>
            <a:schemeClr val="bg2">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Oval 64"/>
          <p:cNvSpPr/>
          <p:nvPr/>
        </p:nvSpPr>
        <p:spPr>
          <a:xfrm>
            <a:off x="2879766" y="4334150"/>
            <a:ext cx="281744" cy="74649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6" name="Oval 65"/>
          <p:cNvSpPr/>
          <p:nvPr/>
        </p:nvSpPr>
        <p:spPr>
          <a:xfrm>
            <a:off x="2952688" y="4557876"/>
            <a:ext cx="135900" cy="288032"/>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Rectangle 66"/>
          <p:cNvSpPr/>
          <p:nvPr/>
        </p:nvSpPr>
        <p:spPr>
          <a:xfrm>
            <a:off x="2879766" y="4651808"/>
            <a:ext cx="281744" cy="715094"/>
          </a:xfrm>
          <a:prstGeom prst="rect">
            <a:avLst/>
          </a:prstGeom>
          <a:solidFill>
            <a:schemeClr val="bg2">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Rectangle 67"/>
          <p:cNvSpPr/>
          <p:nvPr/>
        </p:nvSpPr>
        <p:spPr>
          <a:xfrm>
            <a:off x="2539757" y="5364900"/>
            <a:ext cx="961762" cy="135932"/>
          </a:xfrm>
          <a:prstGeom prst="rect">
            <a:avLst/>
          </a:prstGeom>
          <a:solidFill>
            <a:schemeClr val="bg2">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0" name="Straight Connector 69"/>
          <p:cNvCxnSpPr/>
          <p:nvPr/>
        </p:nvCxnSpPr>
        <p:spPr>
          <a:xfrm>
            <a:off x="683568" y="5296627"/>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73" name="Oval 72"/>
          <p:cNvSpPr/>
          <p:nvPr/>
        </p:nvSpPr>
        <p:spPr>
          <a:xfrm>
            <a:off x="3309430" y="1474805"/>
            <a:ext cx="228600" cy="228600"/>
          </a:xfrm>
          <a:prstGeom prst="ellipse">
            <a:avLst/>
          </a:prstGeom>
          <a:solidFill>
            <a:srgbClr val="FF0000"/>
          </a:solidFill>
          <a:ln>
            <a:solidFill>
              <a:srgbClr val="FF0000"/>
            </a:solidFill>
          </a:ln>
          <a:effectLst>
            <a:glow rad="1016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Rectangle 73"/>
          <p:cNvSpPr/>
          <p:nvPr/>
        </p:nvSpPr>
        <p:spPr>
          <a:xfrm>
            <a:off x="5428998" y="1124744"/>
            <a:ext cx="1600200" cy="2743200"/>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5" name="Oval 74"/>
          <p:cNvSpPr/>
          <p:nvPr/>
        </p:nvSpPr>
        <p:spPr>
          <a:xfrm>
            <a:off x="5581398" y="1886744"/>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Oval 75"/>
          <p:cNvSpPr/>
          <p:nvPr/>
        </p:nvSpPr>
        <p:spPr>
          <a:xfrm>
            <a:off x="6571998" y="2343944"/>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7" name="Oval 76"/>
          <p:cNvSpPr/>
          <p:nvPr/>
        </p:nvSpPr>
        <p:spPr>
          <a:xfrm>
            <a:off x="5657598" y="3410744"/>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Oval 77"/>
          <p:cNvSpPr/>
          <p:nvPr/>
        </p:nvSpPr>
        <p:spPr>
          <a:xfrm>
            <a:off x="5980948" y="2754071"/>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Oval 78"/>
          <p:cNvSpPr/>
          <p:nvPr/>
        </p:nvSpPr>
        <p:spPr>
          <a:xfrm>
            <a:off x="6419598" y="1886744"/>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Oval 79"/>
          <p:cNvSpPr/>
          <p:nvPr/>
        </p:nvSpPr>
        <p:spPr>
          <a:xfrm>
            <a:off x="6419598" y="3486944"/>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Oval 80"/>
          <p:cNvSpPr/>
          <p:nvPr/>
        </p:nvSpPr>
        <p:spPr>
          <a:xfrm>
            <a:off x="5581398" y="2801144"/>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2" name="Oval 81"/>
          <p:cNvSpPr/>
          <p:nvPr/>
        </p:nvSpPr>
        <p:spPr>
          <a:xfrm>
            <a:off x="6533898" y="2932818"/>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3" name="Oval 82"/>
          <p:cNvSpPr/>
          <p:nvPr/>
        </p:nvSpPr>
        <p:spPr>
          <a:xfrm>
            <a:off x="6022708" y="2044548"/>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4" name="Oval 83"/>
          <p:cNvSpPr/>
          <p:nvPr/>
        </p:nvSpPr>
        <p:spPr>
          <a:xfrm>
            <a:off x="6236120" y="2472621"/>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5" name="Oval 84"/>
          <p:cNvSpPr/>
          <p:nvPr/>
        </p:nvSpPr>
        <p:spPr>
          <a:xfrm>
            <a:off x="6114798" y="3182144"/>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6" name="Oval 85"/>
          <p:cNvSpPr/>
          <p:nvPr/>
        </p:nvSpPr>
        <p:spPr>
          <a:xfrm>
            <a:off x="5657598" y="2267744"/>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7" name="Oval 86"/>
          <p:cNvSpPr/>
          <p:nvPr/>
        </p:nvSpPr>
        <p:spPr>
          <a:xfrm>
            <a:off x="6137008" y="1263498"/>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8" name="Oval 87"/>
          <p:cNvSpPr/>
          <p:nvPr/>
        </p:nvSpPr>
        <p:spPr>
          <a:xfrm>
            <a:off x="5604428" y="1448111"/>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9" name="Oval 88"/>
          <p:cNvSpPr/>
          <p:nvPr/>
        </p:nvSpPr>
        <p:spPr>
          <a:xfrm>
            <a:off x="6007520" y="1620044"/>
            <a:ext cx="228600" cy="228600"/>
          </a:xfrm>
          <a:prstGeom prst="ellipse">
            <a:avLst/>
          </a:prstGeom>
          <a:solidFill>
            <a:srgbClr val="00B050"/>
          </a:solidFill>
          <a:ln>
            <a:solidFill>
              <a:srgbClr val="00B05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0" name="Oval 89"/>
          <p:cNvSpPr/>
          <p:nvPr/>
        </p:nvSpPr>
        <p:spPr>
          <a:xfrm>
            <a:off x="6524912" y="1474805"/>
            <a:ext cx="228600" cy="228600"/>
          </a:xfrm>
          <a:prstGeom prst="ellipse">
            <a:avLst/>
          </a:prstGeom>
          <a:solidFill>
            <a:srgbClr val="FF0000"/>
          </a:solidFill>
          <a:ln>
            <a:solidFill>
              <a:srgbClr val="FF0000"/>
            </a:solidFill>
          </a:ln>
          <a:effectLst>
            <a:glow rad="254000">
              <a:srgbClr val="0070C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909846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Activation Energy of Reactions</a:t>
            </a:r>
          </a:p>
        </p:txBody>
      </p:sp>
      <p:cxnSp>
        <p:nvCxnSpPr>
          <p:cNvPr id="5" name="Straight Arrow Connector 4"/>
          <p:cNvCxnSpPr/>
          <p:nvPr/>
        </p:nvCxnSpPr>
        <p:spPr>
          <a:xfrm>
            <a:off x="1316910" y="1495107"/>
            <a:ext cx="0" cy="4056856"/>
          </a:xfrm>
          <a:prstGeom prst="straightConnector1">
            <a:avLst/>
          </a:prstGeom>
          <a:ln w="50800">
            <a:solidFill>
              <a:schemeClr val="accent6">
                <a:lumMod val="50000"/>
              </a:schemeClr>
            </a:solidFill>
            <a:headEnd type="arrow"/>
            <a:tailEnd type="none"/>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flipH="1">
            <a:off x="1316910" y="5551963"/>
            <a:ext cx="5876967" cy="0"/>
          </a:xfrm>
          <a:prstGeom prst="straightConnector1">
            <a:avLst/>
          </a:prstGeom>
          <a:ln w="50800">
            <a:solidFill>
              <a:schemeClr val="accent6">
                <a:lumMod val="50000"/>
              </a:schemeClr>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1" name="Freeform 30"/>
          <p:cNvSpPr/>
          <p:nvPr/>
        </p:nvSpPr>
        <p:spPr>
          <a:xfrm rot="21026832">
            <a:off x="1258353" y="1688108"/>
            <a:ext cx="5547173" cy="3919276"/>
          </a:xfrm>
          <a:custGeom>
            <a:avLst/>
            <a:gdLst>
              <a:gd name="connsiteX0" fmla="*/ 0 w 5254906"/>
              <a:gd name="connsiteY0" fmla="*/ 2144337 h 3949988"/>
              <a:gd name="connsiteX1" fmla="*/ 914400 w 5254906"/>
              <a:gd name="connsiteY1" fmla="*/ 2144337 h 3949988"/>
              <a:gd name="connsiteX2" fmla="*/ 1365812 w 5254906"/>
              <a:gd name="connsiteY2" fmla="*/ 1183638 h 3949988"/>
              <a:gd name="connsiteX3" fmla="*/ 1632030 w 5254906"/>
              <a:gd name="connsiteY3" fmla="*/ 327112 h 3949988"/>
              <a:gd name="connsiteX4" fmla="*/ 2176040 w 5254906"/>
              <a:gd name="connsiteY4" fmla="*/ 37745 h 3949988"/>
              <a:gd name="connsiteX5" fmla="*/ 2696901 w 5254906"/>
              <a:gd name="connsiteY5" fmla="*/ 95618 h 3949988"/>
              <a:gd name="connsiteX6" fmla="*/ 3032567 w 5254906"/>
              <a:gd name="connsiteY6" fmla="*/ 871122 h 3949988"/>
              <a:gd name="connsiteX7" fmla="*/ 3183038 w 5254906"/>
              <a:gd name="connsiteY7" fmla="*/ 1588752 h 3949988"/>
              <a:gd name="connsiteX8" fmla="*/ 3345083 w 5254906"/>
              <a:gd name="connsiteY8" fmla="*/ 2398980 h 3949988"/>
              <a:gd name="connsiteX9" fmla="*/ 3796496 w 5254906"/>
              <a:gd name="connsiteY9" fmla="*/ 3591172 h 3949988"/>
              <a:gd name="connsiteX10" fmla="*/ 5254906 w 5254906"/>
              <a:gd name="connsiteY10" fmla="*/ 3949988 h 3949988"/>
              <a:gd name="connsiteX11" fmla="*/ 5254906 w 5254906"/>
              <a:gd name="connsiteY11" fmla="*/ 3949988 h 394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54906" h="3949988">
                <a:moveTo>
                  <a:pt x="0" y="2144337"/>
                </a:moveTo>
                <a:cubicBezTo>
                  <a:pt x="343382" y="2224395"/>
                  <a:pt x="686765" y="2304453"/>
                  <a:pt x="914400" y="2144337"/>
                </a:cubicBezTo>
                <a:cubicBezTo>
                  <a:pt x="1142035" y="1984221"/>
                  <a:pt x="1246207" y="1486509"/>
                  <a:pt x="1365812" y="1183638"/>
                </a:cubicBezTo>
                <a:cubicBezTo>
                  <a:pt x="1485417" y="880767"/>
                  <a:pt x="1496992" y="518094"/>
                  <a:pt x="1632030" y="327112"/>
                </a:cubicBezTo>
                <a:cubicBezTo>
                  <a:pt x="1767068" y="136130"/>
                  <a:pt x="1998562" y="76327"/>
                  <a:pt x="2176040" y="37745"/>
                </a:cubicBezTo>
                <a:cubicBezTo>
                  <a:pt x="2353518" y="-837"/>
                  <a:pt x="2554146" y="-43278"/>
                  <a:pt x="2696901" y="95618"/>
                </a:cubicBezTo>
                <a:cubicBezTo>
                  <a:pt x="2839656" y="234514"/>
                  <a:pt x="2951544" y="622266"/>
                  <a:pt x="3032567" y="871122"/>
                </a:cubicBezTo>
                <a:cubicBezTo>
                  <a:pt x="3113590" y="1119978"/>
                  <a:pt x="3130952" y="1334109"/>
                  <a:pt x="3183038" y="1588752"/>
                </a:cubicBezTo>
                <a:cubicBezTo>
                  <a:pt x="3235124" y="1843395"/>
                  <a:pt x="3242840" y="2065243"/>
                  <a:pt x="3345083" y="2398980"/>
                </a:cubicBezTo>
                <a:cubicBezTo>
                  <a:pt x="3447326" y="2732717"/>
                  <a:pt x="3478192" y="3332671"/>
                  <a:pt x="3796496" y="3591172"/>
                </a:cubicBezTo>
                <a:cubicBezTo>
                  <a:pt x="4114800" y="3849673"/>
                  <a:pt x="5254906" y="3949988"/>
                  <a:pt x="5254906" y="3949988"/>
                </a:cubicBezTo>
                <a:lnTo>
                  <a:pt x="5254906" y="3949988"/>
                </a:lnTo>
              </a:path>
            </a:pathLst>
          </a:cu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Oval 32"/>
          <p:cNvSpPr/>
          <p:nvPr/>
        </p:nvSpPr>
        <p:spPr>
          <a:xfrm>
            <a:off x="2008367" y="3651045"/>
            <a:ext cx="360040" cy="3600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Oval 78"/>
          <p:cNvSpPr/>
          <p:nvPr/>
        </p:nvSpPr>
        <p:spPr>
          <a:xfrm>
            <a:off x="2188387" y="2712808"/>
            <a:ext cx="360040" cy="3600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Oval 93"/>
          <p:cNvSpPr/>
          <p:nvPr/>
        </p:nvSpPr>
        <p:spPr>
          <a:xfrm>
            <a:off x="2627784" y="1591523"/>
            <a:ext cx="360040" cy="360040"/>
          </a:xfrm>
          <a:prstGeom prst="ellipse">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5" name="Oval 94"/>
          <p:cNvSpPr/>
          <p:nvPr/>
        </p:nvSpPr>
        <p:spPr>
          <a:xfrm>
            <a:off x="3637685" y="1315087"/>
            <a:ext cx="360040" cy="360040"/>
          </a:xfrm>
          <a:prstGeom prst="ellipse">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6" name="Oval 95"/>
          <p:cNvSpPr/>
          <p:nvPr/>
        </p:nvSpPr>
        <p:spPr>
          <a:xfrm>
            <a:off x="4427984" y="2314632"/>
            <a:ext cx="360040" cy="360040"/>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7" name="Oval 96"/>
          <p:cNvSpPr/>
          <p:nvPr/>
        </p:nvSpPr>
        <p:spPr>
          <a:xfrm>
            <a:off x="4932040" y="3645024"/>
            <a:ext cx="360040" cy="360040"/>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8" name="Oval 97"/>
          <p:cNvSpPr/>
          <p:nvPr/>
        </p:nvSpPr>
        <p:spPr>
          <a:xfrm>
            <a:off x="6012160" y="4650590"/>
            <a:ext cx="360040" cy="36004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1" name="Straight Arrow Connector 40"/>
          <p:cNvCxnSpPr/>
          <p:nvPr/>
        </p:nvCxnSpPr>
        <p:spPr>
          <a:xfrm flipV="1">
            <a:off x="2267744" y="3181431"/>
            <a:ext cx="72008" cy="373146"/>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99" name="Straight Arrow Connector 98"/>
          <p:cNvCxnSpPr/>
          <p:nvPr/>
        </p:nvCxnSpPr>
        <p:spPr>
          <a:xfrm flipV="1">
            <a:off x="2467441" y="2084276"/>
            <a:ext cx="125937" cy="460711"/>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0" name="Straight Arrow Connector 99"/>
          <p:cNvCxnSpPr/>
          <p:nvPr/>
        </p:nvCxnSpPr>
        <p:spPr>
          <a:xfrm flipV="1">
            <a:off x="3135469" y="1528884"/>
            <a:ext cx="413618" cy="125278"/>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1" name="Straight Arrow Connector 100"/>
          <p:cNvCxnSpPr/>
          <p:nvPr/>
        </p:nvCxnSpPr>
        <p:spPr>
          <a:xfrm>
            <a:off x="4090091" y="1847909"/>
            <a:ext cx="330604" cy="459693"/>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3" name="Straight Arrow Connector 102"/>
          <p:cNvCxnSpPr/>
          <p:nvPr/>
        </p:nvCxnSpPr>
        <p:spPr>
          <a:xfrm>
            <a:off x="4681859" y="2864620"/>
            <a:ext cx="276989" cy="576099"/>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4" name="Straight Arrow Connector 103"/>
          <p:cNvCxnSpPr/>
          <p:nvPr/>
        </p:nvCxnSpPr>
        <p:spPr>
          <a:xfrm>
            <a:off x="5292080" y="4094481"/>
            <a:ext cx="576064" cy="556109"/>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06" name="Oval 105"/>
          <p:cNvSpPr/>
          <p:nvPr/>
        </p:nvSpPr>
        <p:spPr>
          <a:xfrm>
            <a:off x="6648987" y="4671555"/>
            <a:ext cx="360040" cy="36004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7" name="Oval 106"/>
          <p:cNvSpPr/>
          <p:nvPr/>
        </p:nvSpPr>
        <p:spPr>
          <a:xfrm>
            <a:off x="5156792" y="2046091"/>
            <a:ext cx="360040" cy="3600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8" name="Oval 107"/>
          <p:cNvSpPr/>
          <p:nvPr/>
        </p:nvSpPr>
        <p:spPr>
          <a:xfrm>
            <a:off x="5166607" y="2684600"/>
            <a:ext cx="360040" cy="36004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p:cNvSpPr txBox="1"/>
          <p:nvPr/>
        </p:nvSpPr>
        <p:spPr>
          <a:xfrm flipH="1">
            <a:off x="5516832" y="1966997"/>
            <a:ext cx="1834606" cy="523220"/>
          </a:xfrm>
          <a:prstGeom prst="rect">
            <a:avLst/>
          </a:prstGeom>
          <a:noFill/>
        </p:spPr>
        <p:txBody>
          <a:bodyPr wrap="square" rtlCol="0">
            <a:spAutoFit/>
          </a:bodyPr>
          <a:lstStyle/>
          <a:p>
            <a:r>
              <a:rPr lang="en-GB" sz="2800" b="1" dirty="0"/>
              <a:t>- Reactants</a:t>
            </a:r>
          </a:p>
        </p:txBody>
      </p:sp>
      <p:sp>
        <p:nvSpPr>
          <p:cNvPr id="109" name="TextBox 108"/>
          <p:cNvSpPr txBox="1"/>
          <p:nvPr/>
        </p:nvSpPr>
        <p:spPr>
          <a:xfrm flipH="1">
            <a:off x="5526646" y="2603010"/>
            <a:ext cx="1824791" cy="519790"/>
          </a:xfrm>
          <a:prstGeom prst="rect">
            <a:avLst/>
          </a:prstGeom>
          <a:noFill/>
        </p:spPr>
        <p:txBody>
          <a:bodyPr wrap="square" rtlCol="0">
            <a:spAutoFit/>
          </a:bodyPr>
          <a:lstStyle/>
          <a:p>
            <a:r>
              <a:rPr lang="en-GB" sz="2800" b="1" dirty="0"/>
              <a:t>- Products</a:t>
            </a:r>
          </a:p>
        </p:txBody>
      </p:sp>
      <p:sp>
        <p:nvSpPr>
          <p:cNvPr id="59" name="TextBox 58"/>
          <p:cNvSpPr txBox="1"/>
          <p:nvPr/>
        </p:nvSpPr>
        <p:spPr>
          <a:xfrm rot="16200000">
            <a:off x="6767552" y="2720395"/>
            <a:ext cx="2422715" cy="461665"/>
          </a:xfrm>
          <a:prstGeom prst="rect">
            <a:avLst/>
          </a:prstGeom>
          <a:noFill/>
        </p:spPr>
        <p:txBody>
          <a:bodyPr wrap="none" rtlCol="0">
            <a:spAutoFit/>
          </a:bodyPr>
          <a:lstStyle/>
          <a:p>
            <a:r>
              <a:rPr lang="en-GB" sz="2400" b="1" dirty="0"/>
              <a:t>Activation Energy</a:t>
            </a:r>
          </a:p>
        </p:txBody>
      </p:sp>
      <p:cxnSp>
        <p:nvCxnSpPr>
          <p:cNvPr id="110" name="Straight Arrow Connector 109"/>
          <p:cNvCxnSpPr/>
          <p:nvPr/>
        </p:nvCxnSpPr>
        <p:spPr>
          <a:xfrm flipV="1">
            <a:off x="896517" y="1886033"/>
            <a:ext cx="0" cy="862179"/>
          </a:xfrm>
          <a:prstGeom prst="straightConnector1">
            <a:avLst/>
          </a:prstGeom>
          <a:ln w="57150">
            <a:solidFill>
              <a:srgbClr val="FF0000"/>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12" name="TextBox 111"/>
          <p:cNvSpPr txBox="1"/>
          <p:nvPr/>
        </p:nvSpPr>
        <p:spPr>
          <a:xfrm>
            <a:off x="1904296" y="5731983"/>
            <a:ext cx="3826817" cy="584775"/>
          </a:xfrm>
          <a:prstGeom prst="rect">
            <a:avLst/>
          </a:prstGeom>
          <a:noFill/>
        </p:spPr>
        <p:txBody>
          <a:bodyPr wrap="none" rtlCol="0">
            <a:spAutoFit/>
          </a:bodyPr>
          <a:lstStyle/>
          <a:p>
            <a:r>
              <a:rPr lang="en-GB" sz="3200" b="1" dirty="0"/>
              <a:t>REACTION PROGRESS</a:t>
            </a:r>
          </a:p>
        </p:txBody>
      </p:sp>
      <p:cxnSp>
        <p:nvCxnSpPr>
          <p:cNvPr id="113" name="Straight Arrow Connector 112"/>
          <p:cNvCxnSpPr/>
          <p:nvPr/>
        </p:nvCxnSpPr>
        <p:spPr>
          <a:xfrm flipV="1">
            <a:off x="6018498" y="6024369"/>
            <a:ext cx="1175379" cy="1"/>
          </a:xfrm>
          <a:prstGeom prst="straightConnector1">
            <a:avLst/>
          </a:prstGeom>
          <a:ln w="57150">
            <a:solidFill>
              <a:srgbClr val="FF0000"/>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 name="Straight Connector 3"/>
          <p:cNvCxnSpPr/>
          <p:nvPr/>
        </p:nvCxnSpPr>
        <p:spPr>
          <a:xfrm flipV="1">
            <a:off x="2323223" y="4227328"/>
            <a:ext cx="5476138" cy="22007"/>
          </a:xfrm>
          <a:prstGeom prst="line">
            <a:avLst/>
          </a:prstGeom>
          <a:ln w="3810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32" name="Straight Connector 31"/>
          <p:cNvCxnSpPr/>
          <p:nvPr/>
        </p:nvCxnSpPr>
        <p:spPr>
          <a:xfrm flipV="1">
            <a:off x="3811193" y="1700758"/>
            <a:ext cx="3988168" cy="24540"/>
          </a:xfrm>
          <a:prstGeom prst="line">
            <a:avLst/>
          </a:prstGeom>
          <a:ln w="3810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0" name="Straight Arrow Connector 9"/>
          <p:cNvCxnSpPr/>
          <p:nvPr/>
        </p:nvCxnSpPr>
        <p:spPr>
          <a:xfrm>
            <a:off x="7668344" y="1701539"/>
            <a:ext cx="0" cy="2525789"/>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rot="16200000">
            <a:off x="132434" y="3453513"/>
            <a:ext cx="1552413" cy="584775"/>
          </a:xfrm>
          <a:prstGeom prst="rect">
            <a:avLst/>
          </a:prstGeom>
          <a:noFill/>
        </p:spPr>
        <p:txBody>
          <a:bodyPr wrap="none" rtlCol="0">
            <a:spAutoFit/>
          </a:bodyPr>
          <a:lstStyle/>
          <a:p>
            <a:r>
              <a:rPr lang="en-GB" sz="3200" b="1" dirty="0"/>
              <a:t>ENERGY</a:t>
            </a:r>
          </a:p>
        </p:txBody>
      </p:sp>
    </p:spTree>
    <p:extLst>
      <p:ext uri="{BB962C8B-B14F-4D97-AF65-F5344CB8AC3E}">
        <p14:creationId xmlns:p14="http://schemas.microsoft.com/office/powerpoint/2010/main" val="19994537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Activation Energy of Reactions + Catalyst</a:t>
            </a:r>
          </a:p>
        </p:txBody>
      </p:sp>
      <p:cxnSp>
        <p:nvCxnSpPr>
          <p:cNvPr id="5" name="Straight Arrow Connector 4"/>
          <p:cNvCxnSpPr/>
          <p:nvPr/>
        </p:nvCxnSpPr>
        <p:spPr>
          <a:xfrm>
            <a:off x="1316910" y="1495107"/>
            <a:ext cx="0" cy="4056856"/>
          </a:xfrm>
          <a:prstGeom prst="straightConnector1">
            <a:avLst/>
          </a:prstGeom>
          <a:ln w="50800">
            <a:solidFill>
              <a:schemeClr val="accent6">
                <a:lumMod val="50000"/>
              </a:schemeClr>
            </a:solidFill>
            <a:headEnd type="arrow"/>
            <a:tailEnd type="none"/>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flipH="1">
            <a:off x="1316910" y="5551963"/>
            <a:ext cx="5876967" cy="0"/>
          </a:xfrm>
          <a:prstGeom prst="straightConnector1">
            <a:avLst/>
          </a:prstGeom>
          <a:ln w="50800">
            <a:solidFill>
              <a:schemeClr val="accent6">
                <a:lumMod val="50000"/>
              </a:schemeClr>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1" name="Freeform 30"/>
          <p:cNvSpPr/>
          <p:nvPr/>
        </p:nvSpPr>
        <p:spPr>
          <a:xfrm rot="21026832">
            <a:off x="1258353" y="1688108"/>
            <a:ext cx="5547173" cy="3919276"/>
          </a:xfrm>
          <a:custGeom>
            <a:avLst/>
            <a:gdLst>
              <a:gd name="connsiteX0" fmla="*/ 0 w 5254906"/>
              <a:gd name="connsiteY0" fmla="*/ 2144337 h 3949988"/>
              <a:gd name="connsiteX1" fmla="*/ 914400 w 5254906"/>
              <a:gd name="connsiteY1" fmla="*/ 2144337 h 3949988"/>
              <a:gd name="connsiteX2" fmla="*/ 1365812 w 5254906"/>
              <a:gd name="connsiteY2" fmla="*/ 1183638 h 3949988"/>
              <a:gd name="connsiteX3" fmla="*/ 1632030 w 5254906"/>
              <a:gd name="connsiteY3" fmla="*/ 327112 h 3949988"/>
              <a:gd name="connsiteX4" fmla="*/ 2176040 w 5254906"/>
              <a:gd name="connsiteY4" fmla="*/ 37745 h 3949988"/>
              <a:gd name="connsiteX5" fmla="*/ 2696901 w 5254906"/>
              <a:gd name="connsiteY5" fmla="*/ 95618 h 3949988"/>
              <a:gd name="connsiteX6" fmla="*/ 3032567 w 5254906"/>
              <a:gd name="connsiteY6" fmla="*/ 871122 h 3949988"/>
              <a:gd name="connsiteX7" fmla="*/ 3183038 w 5254906"/>
              <a:gd name="connsiteY7" fmla="*/ 1588752 h 3949988"/>
              <a:gd name="connsiteX8" fmla="*/ 3345083 w 5254906"/>
              <a:gd name="connsiteY8" fmla="*/ 2398980 h 3949988"/>
              <a:gd name="connsiteX9" fmla="*/ 3796496 w 5254906"/>
              <a:gd name="connsiteY9" fmla="*/ 3591172 h 3949988"/>
              <a:gd name="connsiteX10" fmla="*/ 5254906 w 5254906"/>
              <a:gd name="connsiteY10" fmla="*/ 3949988 h 3949988"/>
              <a:gd name="connsiteX11" fmla="*/ 5254906 w 5254906"/>
              <a:gd name="connsiteY11" fmla="*/ 3949988 h 394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54906" h="3949988">
                <a:moveTo>
                  <a:pt x="0" y="2144337"/>
                </a:moveTo>
                <a:cubicBezTo>
                  <a:pt x="343382" y="2224395"/>
                  <a:pt x="686765" y="2304453"/>
                  <a:pt x="914400" y="2144337"/>
                </a:cubicBezTo>
                <a:cubicBezTo>
                  <a:pt x="1142035" y="1984221"/>
                  <a:pt x="1246207" y="1486509"/>
                  <a:pt x="1365812" y="1183638"/>
                </a:cubicBezTo>
                <a:cubicBezTo>
                  <a:pt x="1485417" y="880767"/>
                  <a:pt x="1496992" y="518094"/>
                  <a:pt x="1632030" y="327112"/>
                </a:cubicBezTo>
                <a:cubicBezTo>
                  <a:pt x="1767068" y="136130"/>
                  <a:pt x="1998562" y="76327"/>
                  <a:pt x="2176040" y="37745"/>
                </a:cubicBezTo>
                <a:cubicBezTo>
                  <a:pt x="2353518" y="-837"/>
                  <a:pt x="2554146" y="-43278"/>
                  <a:pt x="2696901" y="95618"/>
                </a:cubicBezTo>
                <a:cubicBezTo>
                  <a:pt x="2839656" y="234514"/>
                  <a:pt x="2951544" y="622266"/>
                  <a:pt x="3032567" y="871122"/>
                </a:cubicBezTo>
                <a:cubicBezTo>
                  <a:pt x="3113590" y="1119978"/>
                  <a:pt x="3130952" y="1334109"/>
                  <a:pt x="3183038" y="1588752"/>
                </a:cubicBezTo>
                <a:cubicBezTo>
                  <a:pt x="3235124" y="1843395"/>
                  <a:pt x="3242840" y="2065243"/>
                  <a:pt x="3345083" y="2398980"/>
                </a:cubicBezTo>
                <a:cubicBezTo>
                  <a:pt x="3447326" y="2732717"/>
                  <a:pt x="3478192" y="3332671"/>
                  <a:pt x="3796496" y="3591172"/>
                </a:cubicBezTo>
                <a:cubicBezTo>
                  <a:pt x="4114800" y="3849673"/>
                  <a:pt x="5254906" y="3949988"/>
                  <a:pt x="5254906" y="3949988"/>
                </a:cubicBezTo>
                <a:lnTo>
                  <a:pt x="5254906" y="3949988"/>
                </a:lnTo>
              </a:path>
            </a:pathLst>
          </a:cu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Oval 32"/>
          <p:cNvSpPr/>
          <p:nvPr/>
        </p:nvSpPr>
        <p:spPr>
          <a:xfrm>
            <a:off x="2008367" y="3651045"/>
            <a:ext cx="360040" cy="3600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Oval 78"/>
          <p:cNvSpPr/>
          <p:nvPr/>
        </p:nvSpPr>
        <p:spPr>
          <a:xfrm>
            <a:off x="2655409" y="3196537"/>
            <a:ext cx="360040" cy="3600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Oval 93"/>
          <p:cNvSpPr/>
          <p:nvPr/>
        </p:nvSpPr>
        <p:spPr>
          <a:xfrm>
            <a:off x="3156562" y="3056562"/>
            <a:ext cx="360040" cy="360040"/>
          </a:xfrm>
          <a:prstGeom prst="ellipse">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5" name="Oval 94"/>
          <p:cNvSpPr/>
          <p:nvPr/>
        </p:nvSpPr>
        <p:spPr>
          <a:xfrm>
            <a:off x="3713084" y="3029873"/>
            <a:ext cx="360040" cy="360040"/>
          </a:xfrm>
          <a:prstGeom prst="ellipse">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6" name="Oval 95"/>
          <p:cNvSpPr/>
          <p:nvPr/>
        </p:nvSpPr>
        <p:spPr>
          <a:xfrm>
            <a:off x="4145794" y="3166096"/>
            <a:ext cx="360040" cy="360040"/>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7" name="Oval 96"/>
          <p:cNvSpPr/>
          <p:nvPr/>
        </p:nvSpPr>
        <p:spPr>
          <a:xfrm>
            <a:off x="4932040" y="3645024"/>
            <a:ext cx="360040" cy="360040"/>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8" name="Oval 97"/>
          <p:cNvSpPr/>
          <p:nvPr/>
        </p:nvSpPr>
        <p:spPr>
          <a:xfrm>
            <a:off x="6012160" y="4650590"/>
            <a:ext cx="360040" cy="36004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1" name="Straight Arrow Connector 40"/>
          <p:cNvCxnSpPr/>
          <p:nvPr/>
        </p:nvCxnSpPr>
        <p:spPr>
          <a:xfrm flipV="1">
            <a:off x="2368407" y="3510783"/>
            <a:ext cx="230971" cy="121964"/>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04" name="Straight Arrow Connector 103"/>
          <p:cNvCxnSpPr/>
          <p:nvPr/>
        </p:nvCxnSpPr>
        <p:spPr>
          <a:xfrm>
            <a:off x="5292080" y="4094481"/>
            <a:ext cx="576064" cy="556109"/>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06" name="Oval 105"/>
          <p:cNvSpPr/>
          <p:nvPr/>
        </p:nvSpPr>
        <p:spPr>
          <a:xfrm>
            <a:off x="6648987" y="4671555"/>
            <a:ext cx="360040" cy="36004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7" name="Oval 106"/>
          <p:cNvSpPr/>
          <p:nvPr/>
        </p:nvSpPr>
        <p:spPr>
          <a:xfrm>
            <a:off x="4727274" y="1641076"/>
            <a:ext cx="360040" cy="3600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8" name="Oval 107"/>
          <p:cNvSpPr/>
          <p:nvPr/>
        </p:nvSpPr>
        <p:spPr>
          <a:xfrm>
            <a:off x="4726652" y="2153117"/>
            <a:ext cx="360040" cy="360040"/>
          </a:xfrm>
          <a:prstGeom prst="ellipse">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p:cNvSpPr txBox="1"/>
          <p:nvPr/>
        </p:nvSpPr>
        <p:spPr>
          <a:xfrm flipH="1">
            <a:off x="5162395" y="1538837"/>
            <a:ext cx="1834606" cy="523220"/>
          </a:xfrm>
          <a:prstGeom prst="rect">
            <a:avLst/>
          </a:prstGeom>
          <a:noFill/>
        </p:spPr>
        <p:txBody>
          <a:bodyPr wrap="square" rtlCol="0">
            <a:spAutoFit/>
          </a:bodyPr>
          <a:lstStyle/>
          <a:p>
            <a:r>
              <a:rPr lang="en-GB" sz="2800" b="1" dirty="0"/>
              <a:t>- Reactants</a:t>
            </a:r>
          </a:p>
        </p:txBody>
      </p:sp>
      <p:sp>
        <p:nvSpPr>
          <p:cNvPr id="109" name="TextBox 108"/>
          <p:cNvSpPr txBox="1"/>
          <p:nvPr/>
        </p:nvSpPr>
        <p:spPr>
          <a:xfrm flipH="1">
            <a:off x="5167302" y="2071252"/>
            <a:ext cx="1824791" cy="519790"/>
          </a:xfrm>
          <a:prstGeom prst="rect">
            <a:avLst/>
          </a:prstGeom>
          <a:noFill/>
        </p:spPr>
        <p:txBody>
          <a:bodyPr wrap="square" rtlCol="0">
            <a:spAutoFit/>
          </a:bodyPr>
          <a:lstStyle/>
          <a:p>
            <a:r>
              <a:rPr lang="en-GB" sz="2800" b="1" dirty="0"/>
              <a:t>- Products</a:t>
            </a:r>
          </a:p>
        </p:txBody>
      </p:sp>
      <p:sp>
        <p:nvSpPr>
          <p:cNvPr id="59" name="TextBox 58"/>
          <p:cNvSpPr txBox="1"/>
          <p:nvPr/>
        </p:nvSpPr>
        <p:spPr>
          <a:xfrm rot="16200000">
            <a:off x="6909789" y="3401914"/>
            <a:ext cx="2422715" cy="461665"/>
          </a:xfrm>
          <a:prstGeom prst="rect">
            <a:avLst/>
          </a:prstGeom>
          <a:noFill/>
        </p:spPr>
        <p:txBody>
          <a:bodyPr wrap="none" rtlCol="0">
            <a:spAutoFit/>
          </a:bodyPr>
          <a:lstStyle/>
          <a:p>
            <a:r>
              <a:rPr lang="en-GB" sz="2400" b="1" dirty="0"/>
              <a:t>Activation Energy</a:t>
            </a:r>
          </a:p>
        </p:txBody>
      </p:sp>
      <p:cxnSp>
        <p:nvCxnSpPr>
          <p:cNvPr id="110" name="Straight Arrow Connector 109"/>
          <p:cNvCxnSpPr/>
          <p:nvPr/>
        </p:nvCxnSpPr>
        <p:spPr>
          <a:xfrm flipV="1">
            <a:off x="896517" y="1886033"/>
            <a:ext cx="0" cy="862179"/>
          </a:xfrm>
          <a:prstGeom prst="straightConnector1">
            <a:avLst/>
          </a:prstGeom>
          <a:ln w="57150">
            <a:solidFill>
              <a:srgbClr val="FF0000"/>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112" name="TextBox 111"/>
          <p:cNvSpPr txBox="1"/>
          <p:nvPr/>
        </p:nvSpPr>
        <p:spPr>
          <a:xfrm>
            <a:off x="1904296" y="5731983"/>
            <a:ext cx="3826817" cy="584775"/>
          </a:xfrm>
          <a:prstGeom prst="rect">
            <a:avLst/>
          </a:prstGeom>
          <a:noFill/>
        </p:spPr>
        <p:txBody>
          <a:bodyPr wrap="none" rtlCol="0">
            <a:spAutoFit/>
          </a:bodyPr>
          <a:lstStyle/>
          <a:p>
            <a:r>
              <a:rPr lang="en-GB" sz="3200" b="1" dirty="0"/>
              <a:t>REACTION PROGRESS</a:t>
            </a:r>
          </a:p>
        </p:txBody>
      </p:sp>
      <p:cxnSp>
        <p:nvCxnSpPr>
          <p:cNvPr id="113" name="Straight Arrow Connector 112"/>
          <p:cNvCxnSpPr/>
          <p:nvPr/>
        </p:nvCxnSpPr>
        <p:spPr>
          <a:xfrm flipV="1">
            <a:off x="6018498" y="6024369"/>
            <a:ext cx="1175379" cy="1"/>
          </a:xfrm>
          <a:prstGeom prst="straightConnector1">
            <a:avLst/>
          </a:prstGeom>
          <a:ln w="57150">
            <a:solidFill>
              <a:srgbClr val="FF0000"/>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 name="Straight Connector 3"/>
          <p:cNvCxnSpPr/>
          <p:nvPr/>
        </p:nvCxnSpPr>
        <p:spPr>
          <a:xfrm flipV="1">
            <a:off x="2323223" y="4227328"/>
            <a:ext cx="5476138" cy="22007"/>
          </a:xfrm>
          <a:prstGeom prst="line">
            <a:avLst/>
          </a:prstGeom>
          <a:ln w="3810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32" name="Straight Connector 31"/>
          <p:cNvCxnSpPr/>
          <p:nvPr/>
        </p:nvCxnSpPr>
        <p:spPr>
          <a:xfrm>
            <a:off x="3977233" y="3043375"/>
            <a:ext cx="3770158" cy="7001"/>
          </a:xfrm>
          <a:prstGeom prst="line">
            <a:avLst/>
          </a:prstGeom>
          <a:ln w="3810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0" name="Straight Arrow Connector 9"/>
          <p:cNvCxnSpPr/>
          <p:nvPr/>
        </p:nvCxnSpPr>
        <p:spPr>
          <a:xfrm>
            <a:off x="7747391" y="3050376"/>
            <a:ext cx="0" cy="1187955"/>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rot="16200000">
            <a:off x="129422" y="3442047"/>
            <a:ext cx="1552413" cy="584775"/>
          </a:xfrm>
          <a:prstGeom prst="rect">
            <a:avLst/>
          </a:prstGeom>
          <a:noFill/>
        </p:spPr>
        <p:txBody>
          <a:bodyPr wrap="none" rtlCol="0">
            <a:spAutoFit/>
          </a:bodyPr>
          <a:lstStyle/>
          <a:p>
            <a:r>
              <a:rPr lang="en-GB" sz="3200" b="1" dirty="0"/>
              <a:t>ENERGY</a:t>
            </a:r>
          </a:p>
        </p:txBody>
      </p:sp>
      <p:sp>
        <p:nvSpPr>
          <p:cNvPr id="3" name="Arc 2"/>
          <p:cNvSpPr/>
          <p:nvPr/>
        </p:nvSpPr>
        <p:spPr>
          <a:xfrm rot="19179487">
            <a:off x="1869311" y="3381889"/>
            <a:ext cx="3505304" cy="3545867"/>
          </a:xfrm>
          <a:prstGeom prst="arc">
            <a:avLst>
              <a:gd name="adj1" fmla="val 16208537"/>
              <a:gd name="adj2" fmla="val 21176783"/>
            </a:avLst>
          </a:prstGeom>
          <a:ln w="50800">
            <a:solidFill>
              <a:srgbClr val="00B050"/>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34" name="Arc 33"/>
          <p:cNvSpPr/>
          <p:nvPr/>
        </p:nvSpPr>
        <p:spPr>
          <a:xfrm rot="19363981">
            <a:off x="1884513" y="2992792"/>
            <a:ext cx="3505304" cy="3545867"/>
          </a:xfrm>
          <a:prstGeom prst="arc">
            <a:avLst>
              <a:gd name="adj1" fmla="val 16200000"/>
              <a:gd name="adj2" fmla="val 20503056"/>
            </a:avLst>
          </a:prstGeom>
          <a:ln w="50800">
            <a:solidFill>
              <a:srgbClr val="00B050"/>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cxnSp>
        <p:nvCxnSpPr>
          <p:cNvPr id="35" name="Straight Arrow Connector 34"/>
          <p:cNvCxnSpPr/>
          <p:nvPr/>
        </p:nvCxnSpPr>
        <p:spPr>
          <a:xfrm>
            <a:off x="3545621" y="3122800"/>
            <a:ext cx="163999" cy="1226"/>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a:off x="4596787" y="3439516"/>
            <a:ext cx="244236" cy="136498"/>
          </a:xfrm>
          <a:prstGeom prst="straightConnector1">
            <a:avLst/>
          </a:prstGeom>
          <a:ln w="38100">
            <a:solidFill>
              <a:schemeClr val="accent6">
                <a:lumMod val="50000"/>
              </a:schemeClr>
            </a:solidFill>
            <a:prstDash val="solid"/>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34146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Electromagnetic Radiation Effects on Reactions</a:t>
            </a:r>
          </a:p>
        </p:txBody>
      </p:sp>
      <p:sp>
        <p:nvSpPr>
          <p:cNvPr id="20" name="Rectangle 19"/>
          <p:cNvSpPr/>
          <p:nvPr/>
        </p:nvSpPr>
        <p:spPr>
          <a:xfrm>
            <a:off x="827584" y="1844824"/>
            <a:ext cx="1872208" cy="302433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Oval 28"/>
          <p:cNvSpPr/>
          <p:nvPr/>
        </p:nvSpPr>
        <p:spPr>
          <a:xfrm>
            <a:off x="1314263" y="2265246"/>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Oval 42"/>
          <p:cNvSpPr/>
          <p:nvPr/>
        </p:nvSpPr>
        <p:spPr>
          <a:xfrm>
            <a:off x="918033" y="196186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1077857" y="253113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1688433" y="257760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2120433" y="228330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1647077" y="3085726"/>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1077857" y="306388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2189912" y="300979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1832433" y="365251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1711348" y="421250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1062033" y="357983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2333954" y="443711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1077857" y="443711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p:cNvSpPr/>
          <p:nvPr/>
        </p:nvSpPr>
        <p:spPr>
          <a:xfrm>
            <a:off x="2080006" y="1985848"/>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p:cNvSpPr/>
          <p:nvPr/>
        </p:nvSpPr>
        <p:spPr>
          <a:xfrm>
            <a:off x="1383742" y="2841900"/>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p:cNvSpPr/>
          <p:nvPr/>
        </p:nvSpPr>
        <p:spPr>
          <a:xfrm>
            <a:off x="2041356" y="2794490"/>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p:cNvSpPr/>
          <p:nvPr/>
        </p:nvSpPr>
        <p:spPr>
          <a:xfrm>
            <a:off x="1940433" y="3382848"/>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p:cNvSpPr/>
          <p:nvPr/>
        </p:nvSpPr>
        <p:spPr>
          <a:xfrm>
            <a:off x="1004981" y="4014959"/>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p:cNvSpPr/>
          <p:nvPr/>
        </p:nvSpPr>
        <p:spPr>
          <a:xfrm>
            <a:off x="2462254" y="2794490"/>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Oval 24"/>
          <p:cNvSpPr/>
          <p:nvPr/>
        </p:nvSpPr>
        <p:spPr>
          <a:xfrm>
            <a:off x="1482036" y="3723838"/>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Oval 25"/>
          <p:cNvSpPr/>
          <p:nvPr/>
        </p:nvSpPr>
        <p:spPr>
          <a:xfrm>
            <a:off x="2332056" y="3562512"/>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Oval 26"/>
          <p:cNvSpPr/>
          <p:nvPr/>
        </p:nvSpPr>
        <p:spPr>
          <a:xfrm>
            <a:off x="1362378" y="4152070"/>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Oval 27"/>
          <p:cNvSpPr/>
          <p:nvPr/>
        </p:nvSpPr>
        <p:spPr>
          <a:xfrm>
            <a:off x="2227950" y="4092921"/>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Oval 29"/>
          <p:cNvSpPr/>
          <p:nvPr/>
        </p:nvSpPr>
        <p:spPr>
          <a:xfrm>
            <a:off x="2047950" y="4545112"/>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551920" y="3140968"/>
            <a:ext cx="1579269" cy="49772"/>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Freeform 59"/>
          <p:cNvSpPr>
            <a:spLocks/>
          </p:cNvSpPr>
          <p:nvPr/>
        </p:nvSpPr>
        <p:spPr bwMode="auto">
          <a:xfrm>
            <a:off x="2907714" y="2698961"/>
            <a:ext cx="1296144" cy="863551"/>
          </a:xfrm>
          <a:custGeom>
            <a:avLst/>
            <a:gdLst>
              <a:gd name="T0" fmla="*/ 33337 w 1453"/>
              <a:gd name="T1" fmla="*/ 1252538 h 1179"/>
              <a:gd name="T2" fmla="*/ 0 w 1453"/>
              <a:gd name="T3" fmla="*/ 1492250 h 1179"/>
              <a:gd name="T4" fmla="*/ 49212 w 1453"/>
              <a:gd name="T5" fmla="*/ 1773238 h 1179"/>
              <a:gd name="T6" fmla="*/ 119062 w 1453"/>
              <a:gd name="T7" fmla="*/ 1855788 h 1179"/>
              <a:gd name="T8" fmla="*/ 420687 w 1453"/>
              <a:gd name="T9" fmla="*/ 1749425 h 1179"/>
              <a:gd name="T10" fmla="*/ 631825 w 1453"/>
              <a:gd name="T11" fmla="*/ 1785938 h 1179"/>
              <a:gd name="T12" fmla="*/ 1044575 w 1453"/>
              <a:gd name="T13" fmla="*/ 1790700 h 1179"/>
              <a:gd name="T14" fmla="*/ 1157287 w 1453"/>
              <a:gd name="T15" fmla="*/ 1762125 h 1179"/>
              <a:gd name="T16" fmla="*/ 1228725 w 1453"/>
              <a:gd name="T17" fmla="*/ 1735138 h 1179"/>
              <a:gd name="T18" fmla="*/ 1271587 w 1453"/>
              <a:gd name="T19" fmla="*/ 1689100 h 1179"/>
              <a:gd name="T20" fmla="*/ 1301750 w 1453"/>
              <a:gd name="T21" fmla="*/ 1595438 h 1179"/>
              <a:gd name="T22" fmla="*/ 1397000 w 1453"/>
              <a:gd name="T23" fmla="*/ 1589088 h 1179"/>
              <a:gd name="T24" fmla="*/ 1452562 w 1453"/>
              <a:gd name="T25" fmla="*/ 1546225 h 1179"/>
              <a:gd name="T26" fmla="*/ 1470025 w 1453"/>
              <a:gd name="T27" fmla="*/ 1484313 h 1179"/>
              <a:gd name="T28" fmla="*/ 1485900 w 1453"/>
              <a:gd name="T29" fmla="*/ 1431925 h 1179"/>
              <a:gd name="T30" fmla="*/ 1592262 w 1453"/>
              <a:gd name="T31" fmla="*/ 1397000 h 1179"/>
              <a:gd name="T32" fmla="*/ 1624012 w 1453"/>
              <a:gd name="T33" fmla="*/ 1320800 h 1179"/>
              <a:gd name="T34" fmla="*/ 1614487 w 1453"/>
              <a:gd name="T35" fmla="*/ 1243013 h 1179"/>
              <a:gd name="T36" fmla="*/ 1468437 w 1453"/>
              <a:gd name="T37" fmla="*/ 1116013 h 1179"/>
              <a:gd name="T38" fmla="*/ 1401762 w 1453"/>
              <a:gd name="T39" fmla="*/ 1073150 h 1179"/>
              <a:gd name="T40" fmla="*/ 1447800 w 1453"/>
              <a:gd name="T41" fmla="*/ 1035050 h 1179"/>
              <a:gd name="T42" fmla="*/ 1708150 w 1453"/>
              <a:gd name="T43" fmla="*/ 1030288 h 1179"/>
              <a:gd name="T44" fmla="*/ 1965325 w 1453"/>
              <a:gd name="T45" fmla="*/ 1027113 h 1179"/>
              <a:gd name="T46" fmla="*/ 2119312 w 1453"/>
              <a:gd name="T47" fmla="*/ 1047750 h 1179"/>
              <a:gd name="T48" fmla="*/ 2246312 w 1453"/>
              <a:gd name="T49" fmla="*/ 1033463 h 1179"/>
              <a:gd name="T50" fmla="*/ 2293937 w 1453"/>
              <a:gd name="T51" fmla="*/ 992188 h 1179"/>
              <a:gd name="T52" fmla="*/ 2306637 w 1453"/>
              <a:gd name="T53" fmla="*/ 936625 h 1179"/>
              <a:gd name="T54" fmla="*/ 2263775 w 1453"/>
              <a:gd name="T55" fmla="*/ 884238 h 1179"/>
              <a:gd name="T56" fmla="*/ 2173287 w 1453"/>
              <a:gd name="T57" fmla="*/ 855663 h 1179"/>
              <a:gd name="T58" fmla="*/ 2024062 w 1453"/>
              <a:gd name="T59" fmla="*/ 838200 h 1179"/>
              <a:gd name="T60" fmla="*/ 1862137 w 1453"/>
              <a:gd name="T61" fmla="*/ 804863 h 1179"/>
              <a:gd name="T62" fmla="*/ 1493837 w 1453"/>
              <a:gd name="T63" fmla="*/ 792163 h 1179"/>
              <a:gd name="T64" fmla="*/ 1255712 w 1453"/>
              <a:gd name="T65" fmla="*/ 787400 h 1179"/>
              <a:gd name="T66" fmla="*/ 1038225 w 1453"/>
              <a:gd name="T67" fmla="*/ 774700 h 1179"/>
              <a:gd name="T68" fmla="*/ 914400 w 1453"/>
              <a:gd name="T69" fmla="*/ 812800 h 1179"/>
              <a:gd name="T70" fmla="*/ 901700 w 1453"/>
              <a:gd name="T71" fmla="*/ 871538 h 1179"/>
              <a:gd name="T72" fmla="*/ 912812 w 1453"/>
              <a:gd name="T73" fmla="*/ 731838 h 1179"/>
              <a:gd name="T74" fmla="*/ 1020762 w 1453"/>
              <a:gd name="T75" fmla="*/ 427038 h 1179"/>
              <a:gd name="T76" fmla="*/ 1049337 w 1453"/>
              <a:gd name="T77" fmla="*/ 317500 h 1179"/>
              <a:gd name="T78" fmla="*/ 1038225 w 1453"/>
              <a:gd name="T79" fmla="*/ 157163 h 1179"/>
              <a:gd name="T80" fmla="*/ 963612 w 1453"/>
              <a:gd name="T81" fmla="*/ 14288 h 1179"/>
              <a:gd name="T82" fmla="*/ 914400 w 1453"/>
              <a:gd name="T83" fmla="*/ 1588 h 1179"/>
              <a:gd name="T84" fmla="*/ 887412 w 1453"/>
              <a:gd name="T85" fmla="*/ 50800 h 1179"/>
              <a:gd name="T86" fmla="*/ 874712 w 1453"/>
              <a:gd name="T87" fmla="*/ 180975 h 1179"/>
              <a:gd name="T88" fmla="*/ 858837 w 1453"/>
              <a:gd name="T89" fmla="*/ 219075 h 1179"/>
              <a:gd name="T90" fmla="*/ 766762 w 1453"/>
              <a:gd name="T91" fmla="*/ 444500 h 1179"/>
              <a:gd name="T92" fmla="*/ 588962 w 1453"/>
              <a:gd name="T93" fmla="*/ 735013 h 1179"/>
              <a:gd name="T94" fmla="*/ 404812 w 1453"/>
              <a:gd name="T95" fmla="*/ 982663 h 1179"/>
              <a:gd name="T96" fmla="*/ 346075 w 1453"/>
              <a:gd name="T97" fmla="*/ 1038225 h 1179"/>
              <a:gd name="T98" fmla="*/ 258762 w 1453"/>
              <a:gd name="T99" fmla="*/ 1081088 h 1179"/>
              <a:gd name="T100" fmla="*/ 71437 w 1453"/>
              <a:gd name="T101" fmla="*/ 1146175 h 117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453"/>
              <a:gd name="T154" fmla="*/ 0 h 1179"/>
              <a:gd name="T155" fmla="*/ 1453 w 1453"/>
              <a:gd name="T156" fmla="*/ 1179 h 117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453" h="1179">
                <a:moveTo>
                  <a:pt x="40" y="729"/>
                </a:moveTo>
                <a:lnTo>
                  <a:pt x="40" y="729"/>
                </a:lnTo>
                <a:lnTo>
                  <a:pt x="37" y="738"/>
                </a:lnTo>
                <a:lnTo>
                  <a:pt x="26" y="768"/>
                </a:lnTo>
                <a:lnTo>
                  <a:pt x="21" y="789"/>
                </a:lnTo>
                <a:lnTo>
                  <a:pt x="15" y="813"/>
                </a:lnTo>
                <a:lnTo>
                  <a:pt x="10" y="842"/>
                </a:lnTo>
                <a:lnTo>
                  <a:pt x="5" y="872"/>
                </a:lnTo>
                <a:lnTo>
                  <a:pt x="2" y="905"/>
                </a:lnTo>
                <a:lnTo>
                  <a:pt x="0" y="940"/>
                </a:lnTo>
                <a:lnTo>
                  <a:pt x="0" y="978"/>
                </a:lnTo>
                <a:lnTo>
                  <a:pt x="5" y="1017"/>
                </a:lnTo>
                <a:lnTo>
                  <a:pt x="12" y="1056"/>
                </a:lnTo>
                <a:lnTo>
                  <a:pt x="23" y="1096"/>
                </a:lnTo>
                <a:lnTo>
                  <a:pt x="31" y="1117"/>
                </a:lnTo>
                <a:lnTo>
                  <a:pt x="39" y="1137"/>
                </a:lnTo>
                <a:lnTo>
                  <a:pt x="47" y="1158"/>
                </a:lnTo>
                <a:lnTo>
                  <a:pt x="58" y="1179"/>
                </a:lnTo>
                <a:lnTo>
                  <a:pt x="75" y="1169"/>
                </a:lnTo>
                <a:lnTo>
                  <a:pt x="123" y="1149"/>
                </a:lnTo>
                <a:lnTo>
                  <a:pt x="155" y="1137"/>
                </a:lnTo>
                <a:lnTo>
                  <a:pt x="190" y="1125"/>
                </a:lnTo>
                <a:lnTo>
                  <a:pt x="226" y="1112"/>
                </a:lnTo>
                <a:lnTo>
                  <a:pt x="265" y="1102"/>
                </a:lnTo>
                <a:lnTo>
                  <a:pt x="284" y="1107"/>
                </a:lnTo>
                <a:lnTo>
                  <a:pt x="309" y="1114"/>
                </a:lnTo>
                <a:lnTo>
                  <a:pt x="346" y="1120"/>
                </a:lnTo>
                <a:lnTo>
                  <a:pt x="398" y="1125"/>
                </a:lnTo>
                <a:lnTo>
                  <a:pt x="467" y="1128"/>
                </a:lnTo>
                <a:lnTo>
                  <a:pt x="551" y="1129"/>
                </a:lnTo>
                <a:lnTo>
                  <a:pt x="653" y="1128"/>
                </a:lnTo>
                <a:lnTo>
                  <a:pt x="645" y="1082"/>
                </a:lnTo>
                <a:lnTo>
                  <a:pt x="658" y="1128"/>
                </a:lnTo>
                <a:lnTo>
                  <a:pt x="683" y="1122"/>
                </a:lnTo>
                <a:lnTo>
                  <a:pt x="707" y="1115"/>
                </a:lnTo>
                <a:lnTo>
                  <a:pt x="729" y="1110"/>
                </a:lnTo>
                <a:lnTo>
                  <a:pt x="735" y="1110"/>
                </a:lnTo>
                <a:lnTo>
                  <a:pt x="750" y="1106"/>
                </a:lnTo>
                <a:lnTo>
                  <a:pt x="758" y="1102"/>
                </a:lnTo>
                <a:lnTo>
                  <a:pt x="767" y="1099"/>
                </a:lnTo>
                <a:lnTo>
                  <a:pt x="774" y="1093"/>
                </a:lnTo>
                <a:lnTo>
                  <a:pt x="780" y="1085"/>
                </a:lnTo>
                <a:lnTo>
                  <a:pt x="786" y="1080"/>
                </a:lnTo>
                <a:lnTo>
                  <a:pt x="793" y="1072"/>
                </a:lnTo>
                <a:lnTo>
                  <a:pt x="801" y="1064"/>
                </a:lnTo>
                <a:lnTo>
                  <a:pt x="809" y="1052"/>
                </a:lnTo>
                <a:lnTo>
                  <a:pt x="815" y="1039"/>
                </a:lnTo>
                <a:lnTo>
                  <a:pt x="820" y="1023"/>
                </a:lnTo>
                <a:lnTo>
                  <a:pt x="820" y="1013"/>
                </a:lnTo>
                <a:lnTo>
                  <a:pt x="820" y="1005"/>
                </a:lnTo>
                <a:lnTo>
                  <a:pt x="833" y="1005"/>
                </a:lnTo>
                <a:lnTo>
                  <a:pt x="847" y="1005"/>
                </a:lnTo>
                <a:lnTo>
                  <a:pt x="863" y="1004"/>
                </a:lnTo>
                <a:lnTo>
                  <a:pt x="880" y="1001"/>
                </a:lnTo>
                <a:lnTo>
                  <a:pt x="888" y="997"/>
                </a:lnTo>
                <a:lnTo>
                  <a:pt x="896" y="993"/>
                </a:lnTo>
                <a:lnTo>
                  <a:pt x="904" y="988"/>
                </a:lnTo>
                <a:lnTo>
                  <a:pt x="910" y="982"/>
                </a:lnTo>
                <a:lnTo>
                  <a:pt x="915" y="974"/>
                </a:lnTo>
                <a:lnTo>
                  <a:pt x="920" y="964"/>
                </a:lnTo>
                <a:lnTo>
                  <a:pt x="922" y="958"/>
                </a:lnTo>
                <a:lnTo>
                  <a:pt x="925" y="943"/>
                </a:lnTo>
                <a:lnTo>
                  <a:pt x="926" y="935"/>
                </a:lnTo>
                <a:lnTo>
                  <a:pt x="926" y="924"/>
                </a:lnTo>
                <a:lnTo>
                  <a:pt x="923" y="915"/>
                </a:lnTo>
                <a:lnTo>
                  <a:pt x="918" y="904"/>
                </a:lnTo>
                <a:lnTo>
                  <a:pt x="936" y="902"/>
                </a:lnTo>
                <a:lnTo>
                  <a:pt x="955" y="899"/>
                </a:lnTo>
                <a:lnTo>
                  <a:pt x="974" y="894"/>
                </a:lnTo>
                <a:lnTo>
                  <a:pt x="985" y="889"/>
                </a:lnTo>
                <a:lnTo>
                  <a:pt x="995" y="884"/>
                </a:lnTo>
                <a:lnTo>
                  <a:pt x="1003" y="880"/>
                </a:lnTo>
                <a:lnTo>
                  <a:pt x="1011" y="872"/>
                </a:lnTo>
                <a:lnTo>
                  <a:pt x="1017" y="864"/>
                </a:lnTo>
                <a:lnTo>
                  <a:pt x="1022" y="854"/>
                </a:lnTo>
                <a:lnTo>
                  <a:pt x="1023" y="843"/>
                </a:lnTo>
                <a:lnTo>
                  <a:pt x="1023" y="832"/>
                </a:lnTo>
                <a:lnTo>
                  <a:pt x="1023" y="813"/>
                </a:lnTo>
                <a:lnTo>
                  <a:pt x="1020" y="797"/>
                </a:lnTo>
                <a:lnTo>
                  <a:pt x="1019" y="789"/>
                </a:lnTo>
                <a:lnTo>
                  <a:pt x="1017" y="783"/>
                </a:lnTo>
                <a:lnTo>
                  <a:pt x="1001" y="768"/>
                </a:lnTo>
                <a:lnTo>
                  <a:pt x="966" y="737"/>
                </a:lnTo>
                <a:lnTo>
                  <a:pt x="945" y="719"/>
                </a:lnTo>
                <a:lnTo>
                  <a:pt x="925" y="703"/>
                </a:lnTo>
                <a:lnTo>
                  <a:pt x="906" y="690"/>
                </a:lnTo>
                <a:lnTo>
                  <a:pt x="898" y="686"/>
                </a:lnTo>
                <a:lnTo>
                  <a:pt x="890" y="684"/>
                </a:lnTo>
                <a:lnTo>
                  <a:pt x="883" y="676"/>
                </a:lnTo>
                <a:lnTo>
                  <a:pt x="885" y="673"/>
                </a:lnTo>
                <a:lnTo>
                  <a:pt x="891" y="665"/>
                </a:lnTo>
                <a:lnTo>
                  <a:pt x="898" y="660"/>
                </a:lnTo>
                <a:lnTo>
                  <a:pt x="904" y="655"/>
                </a:lnTo>
                <a:lnTo>
                  <a:pt x="912" y="652"/>
                </a:lnTo>
                <a:lnTo>
                  <a:pt x="920" y="651"/>
                </a:lnTo>
                <a:lnTo>
                  <a:pt x="995" y="651"/>
                </a:lnTo>
                <a:lnTo>
                  <a:pt x="1054" y="651"/>
                </a:lnTo>
                <a:lnTo>
                  <a:pt x="1076" y="649"/>
                </a:lnTo>
                <a:lnTo>
                  <a:pt x="1092" y="647"/>
                </a:lnTo>
                <a:lnTo>
                  <a:pt x="1165" y="649"/>
                </a:lnTo>
                <a:lnTo>
                  <a:pt x="1219" y="647"/>
                </a:lnTo>
                <a:lnTo>
                  <a:pt x="1238" y="647"/>
                </a:lnTo>
                <a:lnTo>
                  <a:pt x="1249" y="646"/>
                </a:lnTo>
                <a:lnTo>
                  <a:pt x="1276" y="652"/>
                </a:lnTo>
                <a:lnTo>
                  <a:pt x="1303" y="657"/>
                </a:lnTo>
                <a:lnTo>
                  <a:pt x="1335" y="660"/>
                </a:lnTo>
                <a:lnTo>
                  <a:pt x="1353" y="660"/>
                </a:lnTo>
                <a:lnTo>
                  <a:pt x="1369" y="660"/>
                </a:lnTo>
                <a:lnTo>
                  <a:pt x="1386" y="659"/>
                </a:lnTo>
                <a:lnTo>
                  <a:pt x="1400" y="655"/>
                </a:lnTo>
                <a:lnTo>
                  <a:pt x="1415" y="651"/>
                </a:lnTo>
                <a:lnTo>
                  <a:pt x="1428" y="644"/>
                </a:lnTo>
                <a:lnTo>
                  <a:pt x="1437" y="636"/>
                </a:lnTo>
                <a:lnTo>
                  <a:pt x="1442" y="632"/>
                </a:lnTo>
                <a:lnTo>
                  <a:pt x="1445" y="625"/>
                </a:lnTo>
                <a:lnTo>
                  <a:pt x="1447" y="622"/>
                </a:lnTo>
                <a:lnTo>
                  <a:pt x="1450" y="614"/>
                </a:lnTo>
                <a:lnTo>
                  <a:pt x="1453" y="603"/>
                </a:lnTo>
                <a:lnTo>
                  <a:pt x="1453" y="597"/>
                </a:lnTo>
                <a:lnTo>
                  <a:pt x="1453" y="590"/>
                </a:lnTo>
                <a:lnTo>
                  <a:pt x="1451" y="582"/>
                </a:lnTo>
                <a:lnTo>
                  <a:pt x="1448" y="576"/>
                </a:lnTo>
                <a:lnTo>
                  <a:pt x="1442" y="569"/>
                </a:lnTo>
                <a:lnTo>
                  <a:pt x="1435" y="561"/>
                </a:lnTo>
                <a:lnTo>
                  <a:pt x="1426" y="557"/>
                </a:lnTo>
                <a:lnTo>
                  <a:pt x="1413" y="550"/>
                </a:lnTo>
                <a:lnTo>
                  <a:pt x="1397" y="546"/>
                </a:lnTo>
                <a:lnTo>
                  <a:pt x="1378" y="542"/>
                </a:lnTo>
                <a:lnTo>
                  <a:pt x="1369" y="539"/>
                </a:lnTo>
                <a:lnTo>
                  <a:pt x="1345" y="533"/>
                </a:lnTo>
                <a:lnTo>
                  <a:pt x="1329" y="531"/>
                </a:lnTo>
                <a:lnTo>
                  <a:pt x="1311" y="528"/>
                </a:lnTo>
                <a:lnTo>
                  <a:pt x="1294" y="528"/>
                </a:lnTo>
                <a:lnTo>
                  <a:pt x="1275" y="528"/>
                </a:lnTo>
                <a:lnTo>
                  <a:pt x="1232" y="519"/>
                </a:lnTo>
                <a:lnTo>
                  <a:pt x="1197" y="511"/>
                </a:lnTo>
                <a:lnTo>
                  <a:pt x="1173" y="507"/>
                </a:lnTo>
                <a:lnTo>
                  <a:pt x="1076" y="501"/>
                </a:lnTo>
                <a:lnTo>
                  <a:pt x="1000" y="499"/>
                </a:lnTo>
                <a:lnTo>
                  <a:pt x="966" y="499"/>
                </a:lnTo>
                <a:lnTo>
                  <a:pt x="941" y="499"/>
                </a:lnTo>
                <a:lnTo>
                  <a:pt x="879" y="496"/>
                </a:lnTo>
                <a:lnTo>
                  <a:pt x="829" y="495"/>
                </a:lnTo>
                <a:lnTo>
                  <a:pt x="809" y="495"/>
                </a:lnTo>
                <a:lnTo>
                  <a:pt x="791" y="496"/>
                </a:lnTo>
                <a:lnTo>
                  <a:pt x="756" y="496"/>
                </a:lnTo>
                <a:lnTo>
                  <a:pt x="729" y="495"/>
                </a:lnTo>
                <a:lnTo>
                  <a:pt x="713" y="496"/>
                </a:lnTo>
                <a:lnTo>
                  <a:pt x="654" y="488"/>
                </a:lnTo>
                <a:lnTo>
                  <a:pt x="610" y="482"/>
                </a:lnTo>
                <a:lnTo>
                  <a:pt x="591" y="480"/>
                </a:lnTo>
                <a:lnTo>
                  <a:pt x="580" y="480"/>
                </a:lnTo>
                <a:lnTo>
                  <a:pt x="576" y="512"/>
                </a:lnTo>
                <a:lnTo>
                  <a:pt x="573" y="536"/>
                </a:lnTo>
                <a:lnTo>
                  <a:pt x="570" y="547"/>
                </a:lnTo>
                <a:lnTo>
                  <a:pt x="567" y="555"/>
                </a:lnTo>
                <a:lnTo>
                  <a:pt x="568" y="549"/>
                </a:lnTo>
                <a:lnTo>
                  <a:pt x="572" y="531"/>
                </a:lnTo>
                <a:lnTo>
                  <a:pt x="575" y="501"/>
                </a:lnTo>
                <a:lnTo>
                  <a:pt x="576" y="484"/>
                </a:lnTo>
                <a:lnTo>
                  <a:pt x="575" y="461"/>
                </a:lnTo>
                <a:lnTo>
                  <a:pt x="581" y="441"/>
                </a:lnTo>
                <a:lnTo>
                  <a:pt x="599" y="386"/>
                </a:lnTo>
                <a:lnTo>
                  <a:pt x="619" y="323"/>
                </a:lnTo>
                <a:lnTo>
                  <a:pt x="632" y="294"/>
                </a:lnTo>
                <a:lnTo>
                  <a:pt x="643" y="269"/>
                </a:lnTo>
                <a:lnTo>
                  <a:pt x="646" y="262"/>
                </a:lnTo>
                <a:lnTo>
                  <a:pt x="651" y="245"/>
                </a:lnTo>
                <a:lnTo>
                  <a:pt x="658" y="216"/>
                </a:lnTo>
                <a:lnTo>
                  <a:pt x="661" y="200"/>
                </a:lnTo>
                <a:lnTo>
                  <a:pt x="662" y="181"/>
                </a:lnTo>
                <a:lnTo>
                  <a:pt x="662" y="162"/>
                </a:lnTo>
                <a:lnTo>
                  <a:pt x="662" y="141"/>
                </a:lnTo>
                <a:lnTo>
                  <a:pt x="659" y="119"/>
                </a:lnTo>
                <a:lnTo>
                  <a:pt x="654" y="99"/>
                </a:lnTo>
                <a:lnTo>
                  <a:pt x="646" y="75"/>
                </a:lnTo>
                <a:lnTo>
                  <a:pt x="637" y="52"/>
                </a:lnTo>
                <a:lnTo>
                  <a:pt x="623" y="30"/>
                </a:lnTo>
                <a:lnTo>
                  <a:pt x="607" y="9"/>
                </a:lnTo>
                <a:lnTo>
                  <a:pt x="603" y="6"/>
                </a:lnTo>
                <a:lnTo>
                  <a:pt x="594" y="3"/>
                </a:lnTo>
                <a:lnTo>
                  <a:pt x="589" y="1"/>
                </a:lnTo>
                <a:lnTo>
                  <a:pt x="583" y="0"/>
                </a:lnTo>
                <a:lnTo>
                  <a:pt x="576" y="1"/>
                </a:lnTo>
                <a:lnTo>
                  <a:pt x="570" y="5"/>
                </a:lnTo>
                <a:lnTo>
                  <a:pt x="567" y="11"/>
                </a:lnTo>
                <a:lnTo>
                  <a:pt x="562" y="19"/>
                </a:lnTo>
                <a:lnTo>
                  <a:pt x="559" y="32"/>
                </a:lnTo>
                <a:lnTo>
                  <a:pt x="554" y="48"/>
                </a:lnTo>
                <a:lnTo>
                  <a:pt x="551" y="67"/>
                </a:lnTo>
                <a:lnTo>
                  <a:pt x="551" y="89"/>
                </a:lnTo>
                <a:lnTo>
                  <a:pt x="551" y="114"/>
                </a:lnTo>
                <a:lnTo>
                  <a:pt x="549" y="116"/>
                </a:lnTo>
                <a:lnTo>
                  <a:pt x="546" y="119"/>
                </a:lnTo>
                <a:lnTo>
                  <a:pt x="543" y="126"/>
                </a:lnTo>
                <a:lnTo>
                  <a:pt x="541" y="138"/>
                </a:lnTo>
                <a:lnTo>
                  <a:pt x="527" y="180"/>
                </a:lnTo>
                <a:lnTo>
                  <a:pt x="518" y="210"/>
                </a:lnTo>
                <a:lnTo>
                  <a:pt x="510" y="227"/>
                </a:lnTo>
                <a:lnTo>
                  <a:pt x="483" y="280"/>
                </a:lnTo>
                <a:lnTo>
                  <a:pt x="446" y="351"/>
                </a:lnTo>
                <a:lnTo>
                  <a:pt x="408" y="407"/>
                </a:lnTo>
                <a:lnTo>
                  <a:pt x="381" y="447"/>
                </a:lnTo>
                <a:lnTo>
                  <a:pt x="371" y="463"/>
                </a:lnTo>
                <a:lnTo>
                  <a:pt x="368" y="471"/>
                </a:lnTo>
                <a:lnTo>
                  <a:pt x="309" y="544"/>
                </a:lnTo>
                <a:lnTo>
                  <a:pt x="268" y="598"/>
                </a:lnTo>
                <a:lnTo>
                  <a:pt x="255" y="619"/>
                </a:lnTo>
                <a:lnTo>
                  <a:pt x="250" y="627"/>
                </a:lnTo>
                <a:lnTo>
                  <a:pt x="249" y="632"/>
                </a:lnTo>
                <a:lnTo>
                  <a:pt x="239" y="639"/>
                </a:lnTo>
                <a:lnTo>
                  <a:pt x="218" y="654"/>
                </a:lnTo>
                <a:lnTo>
                  <a:pt x="204" y="663"/>
                </a:lnTo>
                <a:lnTo>
                  <a:pt x="190" y="671"/>
                </a:lnTo>
                <a:lnTo>
                  <a:pt x="177" y="678"/>
                </a:lnTo>
                <a:lnTo>
                  <a:pt x="163" y="681"/>
                </a:lnTo>
                <a:lnTo>
                  <a:pt x="144" y="687"/>
                </a:lnTo>
                <a:lnTo>
                  <a:pt x="101" y="700"/>
                </a:lnTo>
                <a:lnTo>
                  <a:pt x="78" y="708"/>
                </a:lnTo>
                <a:lnTo>
                  <a:pt x="59" y="716"/>
                </a:lnTo>
                <a:lnTo>
                  <a:pt x="45" y="722"/>
                </a:lnTo>
                <a:lnTo>
                  <a:pt x="42" y="725"/>
                </a:lnTo>
                <a:lnTo>
                  <a:pt x="40" y="729"/>
                </a:lnTo>
                <a:close/>
              </a:path>
            </a:pathLst>
          </a:custGeom>
          <a:solidFill>
            <a:srgbClr val="E4B89D"/>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endParaRPr lang="en-GB" dirty="0"/>
          </a:p>
        </p:txBody>
      </p:sp>
      <p:sp>
        <p:nvSpPr>
          <p:cNvPr id="4" name="Oval 3"/>
          <p:cNvSpPr/>
          <p:nvPr/>
        </p:nvSpPr>
        <p:spPr>
          <a:xfrm>
            <a:off x="5059181" y="3112670"/>
            <a:ext cx="144015" cy="106368"/>
          </a:xfrm>
          <a:prstGeom prst="ellipse">
            <a:avLst/>
          </a:prstGeom>
          <a:solidFill>
            <a:schemeClr val="bg2">
              <a:lumMod val="95000"/>
            </a:schemeClr>
          </a:solidFill>
          <a:ln>
            <a:noFill/>
          </a:ln>
          <a:effectLst>
            <a:glow rad="635000">
              <a:srgbClr val="FFFF0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p:cNvSpPr/>
          <p:nvPr/>
        </p:nvSpPr>
        <p:spPr>
          <a:xfrm>
            <a:off x="6207443" y="1839720"/>
            <a:ext cx="1848537" cy="3024336"/>
          </a:xfrm>
          <a:prstGeom prst="rect">
            <a:avLst/>
          </a:prstGeom>
          <a:noFill/>
          <a:ln w="3175">
            <a:solidFill>
              <a:srgbClr val="FFFF00"/>
            </a:solidFill>
            <a:prstDash val="sysDot"/>
          </a:ln>
          <a:effectLst>
            <a:glow rad="508000">
              <a:srgbClr val="FF0000"/>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Oval 31"/>
          <p:cNvSpPr/>
          <p:nvPr/>
        </p:nvSpPr>
        <p:spPr>
          <a:xfrm>
            <a:off x="6405443" y="2108789"/>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Oval 32"/>
          <p:cNvSpPr/>
          <p:nvPr/>
        </p:nvSpPr>
        <p:spPr>
          <a:xfrm>
            <a:off x="6151732" y="192674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Oval 33"/>
          <p:cNvSpPr/>
          <p:nvPr/>
        </p:nvSpPr>
        <p:spPr>
          <a:xfrm>
            <a:off x="6457716" y="252603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Oval 34"/>
          <p:cNvSpPr/>
          <p:nvPr/>
        </p:nvSpPr>
        <p:spPr>
          <a:xfrm>
            <a:off x="7079264" y="245167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Oval 35"/>
          <p:cNvSpPr/>
          <p:nvPr/>
        </p:nvSpPr>
        <p:spPr>
          <a:xfrm>
            <a:off x="7518383" y="195548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Oval 36"/>
          <p:cNvSpPr/>
          <p:nvPr/>
        </p:nvSpPr>
        <p:spPr>
          <a:xfrm>
            <a:off x="7026936" y="308062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p:cNvSpPr/>
          <p:nvPr/>
        </p:nvSpPr>
        <p:spPr>
          <a:xfrm>
            <a:off x="6457716" y="305878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p:cNvSpPr/>
          <p:nvPr/>
        </p:nvSpPr>
        <p:spPr>
          <a:xfrm>
            <a:off x="7746815" y="281403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Oval 39"/>
          <p:cNvSpPr/>
          <p:nvPr/>
        </p:nvSpPr>
        <p:spPr>
          <a:xfrm>
            <a:off x="7212292" y="364740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Oval 40"/>
          <p:cNvSpPr/>
          <p:nvPr/>
        </p:nvSpPr>
        <p:spPr>
          <a:xfrm>
            <a:off x="6913981" y="407090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Oval 41"/>
          <p:cNvSpPr/>
          <p:nvPr/>
        </p:nvSpPr>
        <p:spPr>
          <a:xfrm>
            <a:off x="6173862" y="3620617"/>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Oval 43"/>
          <p:cNvSpPr/>
          <p:nvPr/>
        </p:nvSpPr>
        <p:spPr>
          <a:xfrm>
            <a:off x="8012142" y="4657778"/>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Oval 44"/>
          <p:cNvSpPr/>
          <p:nvPr/>
        </p:nvSpPr>
        <p:spPr>
          <a:xfrm>
            <a:off x="6340511" y="4674872"/>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Oval 45"/>
          <p:cNvSpPr/>
          <p:nvPr/>
        </p:nvSpPr>
        <p:spPr>
          <a:xfrm>
            <a:off x="7367264" y="2045506"/>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Oval 46"/>
          <p:cNvSpPr/>
          <p:nvPr/>
        </p:nvSpPr>
        <p:spPr>
          <a:xfrm>
            <a:off x="6649914" y="2740834"/>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Oval 47"/>
          <p:cNvSpPr/>
          <p:nvPr/>
        </p:nvSpPr>
        <p:spPr>
          <a:xfrm>
            <a:off x="7340801" y="2602864"/>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Oval 48"/>
          <p:cNvSpPr/>
          <p:nvPr/>
        </p:nvSpPr>
        <p:spPr>
          <a:xfrm>
            <a:off x="6639892" y="3273658"/>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Oval 49"/>
          <p:cNvSpPr/>
          <p:nvPr/>
        </p:nvSpPr>
        <p:spPr>
          <a:xfrm>
            <a:off x="7483044" y="3620617"/>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Oval 50"/>
          <p:cNvSpPr/>
          <p:nvPr/>
        </p:nvSpPr>
        <p:spPr>
          <a:xfrm>
            <a:off x="7234040" y="2972082"/>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Oval 51"/>
          <p:cNvSpPr/>
          <p:nvPr/>
        </p:nvSpPr>
        <p:spPr>
          <a:xfrm>
            <a:off x="6439868" y="3701408"/>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Oval 52"/>
          <p:cNvSpPr/>
          <p:nvPr/>
        </p:nvSpPr>
        <p:spPr>
          <a:xfrm>
            <a:off x="7749963" y="3075854"/>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Oval 53"/>
          <p:cNvSpPr/>
          <p:nvPr/>
        </p:nvSpPr>
        <p:spPr>
          <a:xfrm>
            <a:off x="6484511" y="4539360"/>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Oval 54"/>
          <p:cNvSpPr/>
          <p:nvPr/>
        </p:nvSpPr>
        <p:spPr>
          <a:xfrm>
            <a:off x="7925163" y="4550487"/>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Oval 55"/>
          <p:cNvSpPr/>
          <p:nvPr/>
        </p:nvSpPr>
        <p:spPr>
          <a:xfrm>
            <a:off x="7068292" y="4297817"/>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Oval 56"/>
          <p:cNvSpPr/>
          <p:nvPr/>
        </p:nvSpPr>
        <p:spPr>
          <a:xfrm>
            <a:off x="824981" y="5264147"/>
            <a:ext cx="180000" cy="180000"/>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3126224" y="1321433"/>
            <a:ext cx="2754280" cy="830997"/>
          </a:xfrm>
          <a:prstGeom prst="rect">
            <a:avLst/>
          </a:prstGeom>
          <a:noFill/>
        </p:spPr>
        <p:txBody>
          <a:bodyPr wrap="none" rtlCol="0">
            <a:spAutoFit/>
          </a:bodyPr>
          <a:lstStyle/>
          <a:p>
            <a:r>
              <a:rPr lang="en-GB" sz="2400" b="1" dirty="0"/>
              <a:t>Burning Magnesium</a:t>
            </a:r>
          </a:p>
          <a:p>
            <a:r>
              <a:rPr lang="en-GB" sz="2400" b="1" dirty="0"/>
              <a:t>           Ribbon</a:t>
            </a:r>
          </a:p>
        </p:txBody>
      </p:sp>
      <p:cxnSp>
        <p:nvCxnSpPr>
          <p:cNvPr id="58" name="Straight Arrow Connector 57"/>
          <p:cNvCxnSpPr/>
          <p:nvPr/>
        </p:nvCxnSpPr>
        <p:spPr>
          <a:xfrm>
            <a:off x="4572735" y="2175914"/>
            <a:ext cx="385699" cy="64322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62" name="Oval 61"/>
          <p:cNvSpPr/>
          <p:nvPr/>
        </p:nvSpPr>
        <p:spPr>
          <a:xfrm>
            <a:off x="813496" y="5871474"/>
            <a:ext cx="288000" cy="28800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1062033" y="5039243"/>
            <a:ext cx="1831527" cy="584775"/>
          </a:xfrm>
          <a:prstGeom prst="rect">
            <a:avLst/>
          </a:prstGeom>
          <a:noFill/>
        </p:spPr>
        <p:txBody>
          <a:bodyPr wrap="none" rtlCol="0">
            <a:spAutoFit/>
          </a:bodyPr>
          <a:lstStyle/>
          <a:p>
            <a:r>
              <a:rPr lang="en-GB" sz="3200" b="1" dirty="0"/>
              <a:t>-</a:t>
            </a:r>
            <a:r>
              <a:rPr lang="en-GB" sz="2800" b="1" dirty="0"/>
              <a:t> Hydrogen</a:t>
            </a:r>
          </a:p>
        </p:txBody>
      </p:sp>
      <p:sp>
        <p:nvSpPr>
          <p:cNvPr id="61" name="TextBox 60"/>
          <p:cNvSpPr txBox="1"/>
          <p:nvPr/>
        </p:nvSpPr>
        <p:spPr>
          <a:xfrm>
            <a:off x="1161145" y="5710822"/>
            <a:ext cx="1630575" cy="523220"/>
          </a:xfrm>
          <a:prstGeom prst="rect">
            <a:avLst/>
          </a:prstGeom>
          <a:noFill/>
        </p:spPr>
        <p:txBody>
          <a:bodyPr wrap="none" rtlCol="0">
            <a:spAutoFit/>
          </a:bodyPr>
          <a:lstStyle/>
          <a:p>
            <a:r>
              <a:rPr lang="en-GB" sz="2800" b="1" dirty="0"/>
              <a:t>- Chlorine</a:t>
            </a:r>
          </a:p>
        </p:txBody>
      </p:sp>
      <p:sp>
        <p:nvSpPr>
          <p:cNvPr id="59" name="TextBox 58"/>
          <p:cNvSpPr txBox="1"/>
          <p:nvPr/>
        </p:nvSpPr>
        <p:spPr>
          <a:xfrm>
            <a:off x="5631852" y="5281874"/>
            <a:ext cx="3384376" cy="954107"/>
          </a:xfrm>
          <a:prstGeom prst="rect">
            <a:avLst/>
          </a:prstGeom>
          <a:noFill/>
        </p:spPr>
        <p:txBody>
          <a:bodyPr wrap="square" rtlCol="0">
            <a:spAutoFit/>
          </a:bodyPr>
          <a:lstStyle/>
          <a:p>
            <a:r>
              <a:rPr lang="en-GB" sz="2800" b="1" dirty="0"/>
              <a:t>Exploding Hydrogen</a:t>
            </a:r>
          </a:p>
          <a:p>
            <a:r>
              <a:rPr lang="en-GB" sz="2800" b="1" dirty="0"/>
              <a:t>      Chloride gas</a:t>
            </a:r>
          </a:p>
        </p:txBody>
      </p:sp>
    </p:spTree>
    <p:extLst>
      <p:ext uri="{BB962C8B-B14F-4D97-AF65-F5344CB8AC3E}">
        <p14:creationId xmlns:p14="http://schemas.microsoft.com/office/powerpoint/2010/main" val="90348113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Rate of Reactions</a:t>
            </a:r>
          </a:p>
        </p:txBody>
      </p:sp>
      <p:cxnSp>
        <p:nvCxnSpPr>
          <p:cNvPr id="5" name="Straight Arrow Connector 4"/>
          <p:cNvCxnSpPr/>
          <p:nvPr/>
        </p:nvCxnSpPr>
        <p:spPr>
          <a:xfrm flipV="1">
            <a:off x="1981200" y="2286000"/>
            <a:ext cx="0" cy="3352800"/>
          </a:xfrm>
          <a:prstGeom prst="straightConnector1">
            <a:avLst/>
          </a:prstGeom>
          <a:ln w="5080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981200" y="5638800"/>
            <a:ext cx="5334000" cy="0"/>
          </a:xfrm>
          <a:prstGeom prst="straightConnector1">
            <a:avLst/>
          </a:prstGeom>
          <a:ln w="5080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1981200" y="2971800"/>
            <a:ext cx="4648200" cy="266700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209800" y="1905000"/>
            <a:ext cx="2404184" cy="1631216"/>
          </a:xfrm>
          <a:prstGeom prst="rect">
            <a:avLst/>
          </a:prstGeom>
          <a:noFill/>
        </p:spPr>
        <p:txBody>
          <a:bodyPr wrap="none" rtlCol="0">
            <a:spAutoFit/>
          </a:bodyPr>
          <a:lstStyle/>
          <a:p>
            <a:r>
              <a:rPr lang="en-GB" sz="2400" b="1" dirty="0">
                <a:solidFill>
                  <a:srgbClr val="002060"/>
                </a:solidFill>
              </a:rPr>
              <a:t>TEMPERATURE</a:t>
            </a:r>
          </a:p>
          <a:p>
            <a:r>
              <a:rPr lang="en-GB" sz="2400" b="1" dirty="0">
                <a:solidFill>
                  <a:srgbClr val="002060"/>
                </a:solidFill>
              </a:rPr>
              <a:t>CONCENTRATION</a:t>
            </a:r>
          </a:p>
          <a:p>
            <a:r>
              <a:rPr lang="en-GB" sz="2400" b="1" dirty="0">
                <a:solidFill>
                  <a:srgbClr val="002060"/>
                </a:solidFill>
              </a:rPr>
              <a:t>PRESSURE</a:t>
            </a:r>
          </a:p>
          <a:p>
            <a:r>
              <a:rPr lang="en-GB" sz="2800" b="1" dirty="0">
                <a:solidFill>
                  <a:srgbClr val="00B050"/>
                </a:solidFill>
              </a:rPr>
              <a:t>INCREASE</a:t>
            </a:r>
            <a:endParaRPr lang="en-GB" sz="2000" b="1" dirty="0">
              <a:solidFill>
                <a:srgbClr val="00B050"/>
              </a:solidFill>
            </a:endParaRPr>
          </a:p>
        </p:txBody>
      </p:sp>
      <p:sp>
        <p:nvSpPr>
          <p:cNvPr id="19" name="TextBox 18"/>
          <p:cNvSpPr txBox="1"/>
          <p:nvPr/>
        </p:nvSpPr>
        <p:spPr>
          <a:xfrm>
            <a:off x="3276600" y="5867400"/>
            <a:ext cx="2621743" cy="461665"/>
          </a:xfrm>
          <a:prstGeom prst="rect">
            <a:avLst/>
          </a:prstGeom>
          <a:noFill/>
        </p:spPr>
        <p:txBody>
          <a:bodyPr wrap="none" rtlCol="0">
            <a:spAutoFit/>
          </a:bodyPr>
          <a:lstStyle/>
          <a:p>
            <a:r>
              <a:rPr lang="en-GB" sz="2400" b="1" dirty="0">
                <a:solidFill>
                  <a:srgbClr val="002060"/>
                </a:solidFill>
              </a:rPr>
              <a:t>RATE OF REACTION</a:t>
            </a:r>
          </a:p>
        </p:txBody>
      </p:sp>
      <p:sp>
        <p:nvSpPr>
          <p:cNvPr id="20" name="Rectangle 19"/>
          <p:cNvSpPr/>
          <p:nvPr/>
        </p:nvSpPr>
        <p:spPr>
          <a:xfrm>
            <a:off x="5562600" y="4495800"/>
            <a:ext cx="1268489" cy="523220"/>
          </a:xfrm>
          <a:prstGeom prst="rect">
            <a:avLst/>
          </a:prstGeom>
        </p:spPr>
        <p:txBody>
          <a:bodyPr wrap="none">
            <a:spAutoFit/>
          </a:bodyPr>
          <a:lstStyle/>
          <a:p>
            <a:r>
              <a:rPr lang="en-GB" sz="2800" b="1" dirty="0">
                <a:solidFill>
                  <a:srgbClr val="00B050"/>
                </a:solidFill>
              </a:rPr>
              <a:t>FASTER</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Electrolytes</a:t>
            </a:r>
          </a:p>
        </p:txBody>
      </p:sp>
      <p:sp>
        <p:nvSpPr>
          <p:cNvPr id="3" name="Content Placeholder 2"/>
          <p:cNvSpPr>
            <a:spLocks noGrp="1"/>
          </p:cNvSpPr>
          <p:nvPr>
            <p:ph idx="1"/>
          </p:nvPr>
        </p:nvSpPr>
        <p:spPr>
          <a:xfrm>
            <a:off x="485565" y="1293530"/>
            <a:ext cx="8155632" cy="2049014"/>
          </a:xfrm>
          <a:solidFill>
            <a:srgbClr val="66CCFF"/>
          </a:solidFill>
        </p:spPr>
        <p:txBody>
          <a:bodyPr>
            <a:normAutofit/>
          </a:bodyPr>
          <a:lstStyle/>
          <a:p>
            <a:pPr marL="0" indent="0">
              <a:buNone/>
            </a:pPr>
            <a:r>
              <a:rPr lang="en-GB" sz="3200" b="1" dirty="0">
                <a:latin typeface="+mn-lt"/>
              </a:rPr>
              <a:t>An </a:t>
            </a:r>
            <a:r>
              <a:rPr lang="en-GB" sz="3200" b="1" dirty="0">
                <a:solidFill>
                  <a:srgbClr val="FF0000"/>
                </a:solidFill>
                <a:latin typeface="+mn-lt"/>
              </a:rPr>
              <a:t>Electrolyte </a:t>
            </a:r>
            <a:r>
              <a:rPr lang="en-GB" sz="3200" b="1" dirty="0">
                <a:latin typeface="+mn-lt"/>
              </a:rPr>
              <a:t>is a substance which </a:t>
            </a:r>
            <a:r>
              <a:rPr lang="en-GB" sz="3200" b="1" dirty="0">
                <a:solidFill>
                  <a:srgbClr val="FF0000"/>
                </a:solidFill>
                <a:latin typeface="+mn-lt"/>
              </a:rPr>
              <a:t>ionizes </a:t>
            </a:r>
            <a:r>
              <a:rPr lang="en-GB" sz="3200" b="1" dirty="0">
                <a:latin typeface="+mn-lt"/>
              </a:rPr>
              <a:t>in a suitable solvent such as water, therefore providing a conducting medium for electricity.</a:t>
            </a:r>
          </a:p>
        </p:txBody>
      </p:sp>
      <p:sp>
        <p:nvSpPr>
          <p:cNvPr id="5" name="Rectangle 4"/>
          <p:cNvSpPr/>
          <p:nvPr/>
        </p:nvSpPr>
        <p:spPr>
          <a:xfrm>
            <a:off x="485565" y="3573016"/>
            <a:ext cx="8011616" cy="3108543"/>
          </a:xfrm>
          <a:prstGeom prst="rect">
            <a:avLst/>
          </a:prstGeom>
          <a:solidFill>
            <a:srgbClr val="FFCCCC"/>
          </a:solidFill>
        </p:spPr>
        <p:txBody>
          <a:bodyPr wrap="square">
            <a:spAutoFit/>
          </a:bodyPr>
          <a:lstStyle/>
          <a:p>
            <a:r>
              <a:rPr lang="en-GB" sz="2800" b="1" dirty="0"/>
              <a:t>         The added substance breaks down into:</a:t>
            </a:r>
          </a:p>
          <a:p>
            <a:pPr>
              <a:buNone/>
            </a:pPr>
            <a:r>
              <a:rPr lang="en-GB" sz="2800" b="1" dirty="0"/>
              <a:t>    </a:t>
            </a:r>
            <a:r>
              <a:rPr lang="en-GB" sz="2800" b="1" dirty="0">
                <a:solidFill>
                  <a:srgbClr val="0070C0"/>
                </a:solidFill>
              </a:rPr>
              <a:t>Anions</a:t>
            </a:r>
            <a:r>
              <a:rPr lang="en-GB" sz="2800" b="1" dirty="0"/>
              <a:t> </a:t>
            </a:r>
          </a:p>
          <a:p>
            <a:pPr>
              <a:buNone/>
            </a:pPr>
            <a:r>
              <a:rPr lang="en-GB" sz="2800" b="1" dirty="0"/>
              <a:t>   (negatively charged ions e.g. Cl</a:t>
            </a:r>
            <a:r>
              <a:rPr lang="en-GB" sz="2800" b="1" baseline="30000" dirty="0"/>
              <a:t>-</a:t>
            </a:r>
            <a:r>
              <a:rPr lang="en-GB" sz="2800" b="1" dirty="0"/>
              <a:t>, OH</a:t>
            </a:r>
            <a:r>
              <a:rPr lang="en-GB" sz="2800" b="1" baseline="30000" dirty="0"/>
              <a:t>-</a:t>
            </a:r>
            <a:r>
              <a:rPr lang="en-GB" sz="2800" b="1" dirty="0"/>
              <a:t>, SO</a:t>
            </a:r>
            <a:r>
              <a:rPr lang="en-GB" sz="2800" b="1" baseline="-25000" dirty="0"/>
              <a:t>4</a:t>
            </a:r>
            <a:r>
              <a:rPr lang="en-GB" sz="2800" b="1" baseline="30000" dirty="0"/>
              <a:t>--</a:t>
            </a:r>
            <a:r>
              <a:rPr lang="en-GB" sz="2800" b="1" dirty="0"/>
              <a:t>, HPO</a:t>
            </a:r>
            <a:r>
              <a:rPr lang="en-GB" sz="2800" b="1" baseline="-25000" dirty="0"/>
              <a:t>4</a:t>
            </a:r>
            <a:r>
              <a:rPr lang="en-GB" sz="2800" b="1" baseline="30000" dirty="0"/>
              <a:t>-- </a:t>
            </a:r>
            <a:r>
              <a:rPr lang="en-GB" sz="2800" b="1" dirty="0"/>
              <a:t>)</a:t>
            </a:r>
          </a:p>
          <a:p>
            <a:pPr>
              <a:buNone/>
            </a:pPr>
            <a:r>
              <a:rPr lang="en-GB" sz="2800" b="1" dirty="0"/>
              <a:t>    </a:t>
            </a:r>
            <a:r>
              <a:rPr lang="en-GB" sz="2800" b="1" dirty="0">
                <a:solidFill>
                  <a:srgbClr val="FF0000"/>
                </a:solidFill>
              </a:rPr>
              <a:t>Cations</a:t>
            </a:r>
          </a:p>
          <a:p>
            <a:pPr>
              <a:buNone/>
            </a:pPr>
            <a:r>
              <a:rPr lang="en-GB" sz="2800" b="1" dirty="0"/>
              <a:t>    (positively charged ions e.g. Na</a:t>
            </a:r>
            <a:r>
              <a:rPr lang="en-GB" sz="2800" b="1" baseline="30000" dirty="0"/>
              <a:t>+</a:t>
            </a:r>
            <a:r>
              <a:rPr lang="en-GB" sz="2800" b="1" dirty="0"/>
              <a:t>, K</a:t>
            </a:r>
            <a:r>
              <a:rPr lang="en-GB" sz="2800" b="1" baseline="30000" dirty="0"/>
              <a:t>+</a:t>
            </a:r>
            <a:r>
              <a:rPr lang="en-GB" sz="2800" b="1" dirty="0"/>
              <a:t>, Ca</a:t>
            </a:r>
            <a:r>
              <a:rPr lang="en-GB" sz="2800" b="1" baseline="30000" dirty="0"/>
              <a:t>++</a:t>
            </a:r>
            <a:r>
              <a:rPr lang="en-GB" sz="2800" b="1" dirty="0"/>
              <a:t>, Mg</a:t>
            </a:r>
            <a:r>
              <a:rPr lang="en-GB" sz="2800" b="1" baseline="30000" dirty="0"/>
              <a:t>++ </a:t>
            </a:r>
            <a:r>
              <a:rPr lang="en-GB" sz="2800" b="1" dirty="0"/>
              <a:t>)</a:t>
            </a:r>
          </a:p>
          <a:p>
            <a:r>
              <a:rPr lang="en-GB" sz="2800" b="1" dirty="0"/>
              <a:t>  Electrolytes include most soluble salts and bases.</a:t>
            </a:r>
          </a:p>
          <a:p>
            <a:endParaRPr lang="en-GB" sz="2800" b="1"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Conduction of Solutions</a:t>
            </a:r>
          </a:p>
        </p:txBody>
      </p:sp>
      <p:sp>
        <p:nvSpPr>
          <p:cNvPr id="4" name="Rectangle 2"/>
          <p:cNvSpPr>
            <a:spLocks noChangeArrowheads="1"/>
          </p:cNvSpPr>
          <p:nvPr/>
        </p:nvSpPr>
        <p:spPr bwMode="auto">
          <a:xfrm>
            <a:off x="1798638" y="3292475"/>
            <a:ext cx="5703887" cy="2582863"/>
          </a:xfrm>
          <a:prstGeom prst="rect">
            <a:avLst/>
          </a:prstGeom>
          <a:blipFill>
            <a:blip r:embed="rId3" cstate="print"/>
            <a:tile tx="0" ty="0" sx="100000" sy="100000" flip="none" algn="tl"/>
          </a:blipFill>
          <a:ln w="38100">
            <a:solidFill>
              <a:schemeClr val="tx1"/>
            </a:solidFill>
            <a:miter lim="800000"/>
            <a:headEnd/>
            <a:tailEnd/>
          </a:ln>
        </p:spPr>
        <p:txBody>
          <a:bodyPr wrap="none" anchor="ctr"/>
          <a:lstStyle/>
          <a:p>
            <a:pPr>
              <a:buSzTx/>
            </a:pPr>
            <a:endParaRPr lang="en-US" altLang="en-US" dirty="0"/>
          </a:p>
        </p:txBody>
      </p:sp>
      <p:sp>
        <p:nvSpPr>
          <p:cNvPr id="5" name="Rectangle 3"/>
          <p:cNvSpPr>
            <a:spLocks noChangeArrowheads="1"/>
          </p:cNvSpPr>
          <p:nvPr/>
        </p:nvSpPr>
        <p:spPr bwMode="auto">
          <a:xfrm>
            <a:off x="2328863" y="3697288"/>
            <a:ext cx="400050" cy="1492250"/>
          </a:xfrm>
          <a:prstGeom prst="rect">
            <a:avLst/>
          </a:prstGeom>
          <a:solidFill>
            <a:srgbClr val="FF0000"/>
          </a:solidFill>
          <a:ln w="12600">
            <a:solidFill>
              <a:srgbClr val="FFFFFF"/>
            </a:solidFill>
            <a:miter lim="800000"/>
            <a:headEnd/>
            <a:tailEnd/>
          </a:ln>
        </p:spPr>
        <p:txBody>
          <a:bodyPr wrap="none" anchor="ctr"/>
          <a:lstStyle/>
          <a:p>
            <a:pPr>
              <a:buSzTx/>
            </a:pPr>
            <a:endParaRPr lang="en-US" altLang="en-US" dirty="0">
              <a:solidFill>
                <a:srgbClr val="FF0000"/>
              </a:solidFill>
            </a:endParaRPr>
          </a:p>
        </p:txBody>
      </p:sp>
      <p:sp>
        <p:nvSpPr>
          <p:cNvPr id="6" name="Rectangle 4"/>
          <p:cNvSpPr>
            <a:spLocks noChangeArrowheads="1"/>
          </p:cNvSpPr>
          <p:nvPr/>
        </p:nvSpPr>
        <p:spPr bwMode="auto">
          <a:xfrm>
            <a:off x="6553200" y="3733800"/>
            <a:ext cx="400050" cy="1466850"/>
          </a:xfrm>
          <a:prstGeom prst="rect">
            <a:avLst/>
          </a:prstGeom>
          <a:solidFill>
            <a:srgbClr val="114FFB"/>
          </a:solidFill>
          <a:ln w="12600">
            <a:solidFill>
              <a:srgbClr val="FFFFFF"/>
            </a:solidFill>
            <a:miter lim="800000"/>
            <a:headEnd/>
            <a:tailEnd/>
          </a:ln>
        </p:spPr>
        <p:txBody>
          <a:bodyPr wrap="none" anchor="ctr"/>
          <a:lstStyle/>
          <a:p>
            <a:pPr>
              <a:buSzTx/>
            </a:pPr>
            <a:endParaRPr lang="en-US" altLang="en-US" dirty="0"/>
          </a:p>
        </p:txBody>
      </p:sp>
      <p:sp>
        <p:nvSpPr>
          <p:cNvPr id="7" name="Line 5"/>
          <p:cNvSpPr>
            <a:spLocks noChangeShapeType="1"/>
          </p:cNvSpPr>
          <p:nvPr/>
        </p:nvSpPr>
        <p:spPr bwMode="auto">
          <a:xfrm>
            <a:off x="2495550" y="3690938"/>
            <a:ext cx="49213" cy="1587"/>
          </a:xfrm>
          <a:prstGeom prst="line">
            <a:avLst/>
          </a:prstGeom>
          <a:noFill/>
          <a:ln w="12600">
            <a:solidFill>
              <a:srgbClr val="FFFFFF"/>
            </a:solidFill>
            <a:miter lim="800000"/>
            <a:headEnd/>
            <a:tailEnd/>
          </a:ln>
        </p:spPr>
        <p:txBody>
          <a:bodyPr/>
          <a:lstStyle/>
          <a:p>
            <a:endParaRPr lang="en-GB" dirty="0"/>
          </a:p>
        </p:txBody>
      </p:sp>
      <p:sp>
        <p:nvSpPr>
          <p:cNvPr id="8" name="Line 6"/>
          <p:cNvSpPr>
            <a:spLocks noChangeShapeType="1"/>
          </p:cNvSpPr>
          <p:nvPr/>
        </p:nvSpPr>
        <p:spPr bwMode="auto">
          <a:xfrm flipH="1" flipV="1">
            <a:off x="2514599" y="1600199"/>
            <a:ext cx="17463" cy="2105025"/>
          </a:xfrm>
          <a:prstGeom prst="line">
            <a:avLst/>
          </a:prstGeom>
          <a:noFill/>
          <a:ln w="31750">
            <a:solidFill>
              <a:schemeClr val="tx1"/>
            </a:solidFill>
            <a:miter lim="800000"/>
            <a:headEnd/>
            <a:tailEnd/>
          </a:ln>
        </p:spPr>
        <p:txBody>
          <a:bodyPr/>
          <a:lstStyle/>
          <a:p>
            <a:endParaRPr lang="en-GB" dirty="0"/>
          </a:p>
        </p:txBody>
      </p:sp>
      <p:sp>
        <p:nvSpPr>
          <p:cNvPr id="9" name="Line 7"/>
          <p:cNvSpPr>
            <a:spLocks noChangeShapeType="1"/>
          </p:cNvSpPr>
          <p:nvPr/>
        </p:nvSpPr>
        <p:spPr bwMode="auto">
          <a:xfrm flipV="1">
            <a:off x="6781800" y="2667000"/>
            <a:ext cx="1588" cy="1096962"/>
          </a:xfrm>
          <a:prstGeom prst="line">
            <a:avLst/>
          </a:prstGeom>
          <a:noFill/>
          <a:ln w="31750">
            <a:solidFill>
              <a:schemeClr val="tx1"/>
            </a:solidFill>
            <a:miter lim="800000"/>
            <a:headEnd/>
            <a:tailEnd/>
          </a:ln>
        </p:spPr>
        <p:txBody>
          <a:bodyPr/>
          <a:lstStyle/>
          <a:p>
            <a:endParaRPr lang="en-GB" dirty="0"/>
          </a:p>
        </p:txBody>
      </p:sp>
      <p:sp>
        <p:nvSpPr>
          <p:cNvPr id="10" name="Line 9"/>
          <p:cNvSpPr>
            <a:spLocks noChangeShapeType="1"/>
          </p:cNvSpPr>
          <p:nvPr/>
        </p:nvSpPr>
        <p:spPr bwMode="auto">
          <a:xfrm>
            <a:off x="4114800" y="1371600"/>
            <a:ext cx="1587" cy="523875"/>
          </a:xfrm>
          <a:prstGeom prst="line">
            <a:avLst/>
          </a:prstGeom>
          <a:noFill/>
          <a:ln w="38100">
            <a:solidFill>
              <a:schemeClr val="tx1"/>
            </a:solidFill>
            <a:miter lim="800000"/>
            <a:headEnd/>
            <a:tailEnd/>
          </a:ln>
        </p:spPr>
        <p:txBody>
          <a:bodyPr/>
          <a:lstStyle/>
          <a:p>
            <a:endParaRPr lang="en-GB" dirty="0"/>
          </a:p>
        </p:txBody>
      </p:sp>
      <p:sp>
        <p:nvSpPr>
          <p:cNvPr id="11" name="Line 10"/>
          <p:cNvSpPr>
            <a:spLocks noChangeShapeType="1"/>
          </p:cNvSpPr>
          <p:nvPr/>
        </p:nvSpPr>
        <p:spPr bwMode="auto">
          <a:xfrm flipV="1">
            <a:off x="4267200" y="1600200"/>
            <a:ext cx="2514600" cy="1"/>
          </a:xfrm>
          <a:prstGeom prst="line">
            <a:avLst/>
          </a:prstGeom>
          <a:noFill/>
          <a:ln w="31750">
            <a:solidFill>
              <a:schemeClr val="tx1"/>
            </a:solidFill>
            <a:miter lim="800000"/>
            <a:headEnd/>
            <a:tailEnd/>
          </a:ln>
        </p:spPr>
        <p:txBody>
          <a:bodyPr/>
          <a:lstStyle/>
          <a:p>
            <a:endParaRPr lang="en-GB" dirty="0"/>
          </a:p>
        </p:txBody>
      </p:sp>
      <p:sp>
        <p:nvSpPr>
          <p:cNvPr id="12" name="Line 11"/>
          <p:cNvSpPr>
            <a:spLocks noChangeShapeType="1"/>
          </p:cNvSpPr>
          <p:nvPr/>
        </p:nvSpPr>
        <p:spPr bwMode="auto">
          <a:xfrm>
            <a:off x="4267200" y="1447800"/>
            <a:ext cx="1587" cy="296863"/>
          </a:xfrm>
          <a:prstGeom prst="line">
            <a:avLst/>
          </a:prstGeom>
          <a:noFill/>
          <a:ln w="38100">
            <a:solidFill>
              <a:schemeClr val="tx1"/>
            </a:solidFill>
            <a:miter lim="800000"/>
            <a:headEnd/>
            <a:tailEnd/>
          </a:ln>
        </p:spPr>
        <p:txBody>
          <a:bodyPr/>
          <a:lstStyle/>
          <a:p>
            <a:endParaRPr lang="en-GB" dirty="0"/>
          </a:p>
        </p:txBody>
      </p:sp>
      <p:sp>
        <p:nvSpPr>
          <p:cNvPr id="13" name="Rectangle 12"/>
          <p:cNvSpPr>
            <a:spLocks noChangeArrowheads="1"/>
          </p:cNvSpPr>
          <p:nvPr/>
        </p:nvSpPr>
        <p:spPr bwMode="auto">
          <a:xfrm>
            <a:off x="3505200" y="4038600"/>
            <a:ext cx="836768" cy="369332"/>
          </a:xfrm>
          <a:prstGeom prst="rect">
            <a:avLst/>
          </a:prstGeom>
          <a:noFill/>
          <a:ln w="9525">
            <a:noFill/>
            <a:round/>
            <a:headEnd/>
            <a:tailEnd/>
          </a:ln>
        </p:spPr>
        <p:txBody>
          <a:bodyPr wrap="none" lIns="0" tIns="0" rIns="0" bIns="0">
            <a:spAutoFit/>
          </a:bodyPr>
          <a:lstStyle/>
          <a:p>
            <a:pPr>
              <a:buClr>
                <a:srgbClr val="000000"/>
              </a:buClr>
              <a:buSzTx/>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400" b="1" dirty="0">
                <a:solidFill>
                  <a:srgbClr val="000000"/>
                </a:solidFill>
              </a:rPr>
              <a:t>Anode</a:t>
            </a:r>
          </a:p>
        </p:txBody>
      </p:sp>
      <p:sp>
        <p:nvSpPr>
          <p:cNvPr id="14" name="Rectangle 13"/>
          <p:cNvSpPr>
            <a:spLocks noChangeArrowheads="1"/>
          </p:cNvSpPr>
          <p:nvPr/>
        </p:nvSpPr>
        <p:spPr bwMode="auto">
          <a:xfrm>
            <a:off x="4773613" y="4065588"/>
            <a:ext cx="1071127" cy="369332"/>
          </a:xfrm>
          <a:prstGeom prst="rect">
            <a:avLst/>
          </a:prstGeom>
          <a:noFill/>
          <a:ln w="9525">
            <a:noFill/>
            <a:round/>
            <a:headEnd/>
            <a:tailEnd/>
          </a:ln>
        </p:spPr>
        <p:txBody>
          <a:bodyPr wrap="none" lIns="0" tIns="0" rIns="0" bIns="0">
            <a:spAutoFit/>
          </a:bodyPr>
          <a:lstStyle/>
          <a:p>
            <a:pPr>
              <a:buClr>
                <a:srgbClr val="000000"/>
              </a:buClr>
              <a:buSzTx/>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400" b="1" dirty="0">
                <a:solidFill>
                  <a:srgbClr val="000000"/>
                </a:solidFill>
              </a:rPr>
              <a:t>Cathode</a:t>
            </a:r>
          </a:p>
        </p:txBody>
      </p:sp>
      <p:sp>
        <p:nvSpPr>
          <p:cNvPr id="15" name="Rectangle 23"/>
          <p:cNvSpPr>
            <a:spLocks noChangeArrowheads="1"/>
          </p:cNvSpPr>
          <p:nvPr/>
        </p:nvSpPr>
        <p:spPr bwMode="auto">
          <a:xfrm>
            <a:off x="3429000" y="1905000"/>
            <a:ext cx="1908599" cy="307777"/>
          </a:xfrm>
          <a:prstGeom prst="rect">
            <a:avLst/>
          </a:prstGeom>
          <a:noFill/>
          <a:ln w="9525">
            <a:noFill/>
            <a:round/>
            <a:headEnd/>
            <a:tailEnd/>
          </a:ln>
        </p:spPr>
        <p:txBody>
          <a:bodyPr wrap="none" lIns="0" tIns="0" rIns="0" bIns="0">
            <a:spAutoFit/>
          </a:bodyPr>
          <a:lstStyle/>
          <a:p>
            <a:pPr>
              <a:buClr>
                <a:srgbClr val="F35B1B"/>
              </a:buClr>
              <a:buSzTx/>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000" b="1" dirty="0">
                <a:solidFill>
                  <a:srgbClr val="FF0000"/>
                </a:solidFill>
              </a:rPr>
              <a:t>APPLIED VOLTAGE</a:t>
            </a:r>
          </a:p>
        </p:txBody>
      </p:sp>
      <p:grpSp>
        <p:nvGrpSpPr>
          <p:cNvPr id="16" name="Group 24"/>
          <p:cNvGrpSpPr>
            <a:grpSpLocks/>
          </p:cNvGrpSpPr>
          <p:nvPr/>
        </p:nvGrpSpPr>
        <p:grpSpPr bwMode="auto">
          <a:xfrm>
            <a:off x="6507163" y="2247900"/>
            <a:ext cx="549275" cy="111125"/>
            <a:chOff x="4003" y="1416"/>
            <a:chExt cx="346" cy="70"/>
          </a:xfrm>
        </p:grpSpPr>
        <p:sp>
          <p:nvSpPr>
            <p:cNvPr id="17" name="Line 25"/>
            <p:cNvSpPr>
              <a:spLocks noChangeShapeType="1"/>
            </p:cNvSpPr>
            <p:nvPr/>
          </p:nvSpPr>
          <p:spPr bwMode="auto">
            <a:xfrm flipH="1">
              <a:off x="4002" y="1452"/>
              <a:ext cx="289" cy="1"/>
            </a:xfrm>
            <a:prstGeom prst="line">
              <a:avLst/>
            </a:prstGeom>
            <a:noFill/>
            <a:ln w="12600">
              <a:solidFill>
                <a:srgbClr val="FFFFFF"/>
              </a:solidFill>
              <a:miter lim="800000"/>
              <a:headEnd/>
              <a:tailEnd/>
            </a:ln>
          </p:spPr>
          <p:txBody>
            <a:bodyPr/>
            <a:lstStyle/>
            <a:p>
              <a:endParaRPr lang="en-GB" dirty="0"/>
            </a:p>
          </p:txBody>
        </p:sp>
      </p:grpSp>
      <p:cxnSp>
        <p:nvCxnSpPr>
          <p:cNvPr id="18" name="Straight Connector 17"/>
          <p:cNvCxnSpPr/>
          <p:nvPr/>
        </p:nvCxnSpPr>
        <p:spPr>
          <a:xfrm rot="16200000" flipH="1">
            <a:off x="1473200" y="2968626"/>
            <a:ext cx="657225"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7176294" y="2953544"/>
            <a:ext cx="655638"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2514600" y="1600200"/>
            <a:ext cx="1654175" cy="9525"/>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2743200" y="4267200"/>
            <a:ext cx="609601"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5984875" y="4260850"/>
            <a:ext cx="542925" cy="1588"/>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3" name="TextBox 41"/>
          <p:cNvSpPr txBox="1">
            <a:spLocks noChangeArrowheads="1"/>
          </p:cNvSpPr>
          <p:nvPr/>
        </p:nvSpPr>
        <p:spPr bwMode="auto">
          <a:xfrm>
            <a:off x="3048000" y="5105400"/>
            <a:ext cx="3457100" cy="461665"/>
          </a:xfrm>
          <a:prstGeom prst="rect">
            <a:avLst/>
          </a:prstGeom>
          <a:noFill/>
          <a:ln w="9525">
            <a:noFill/>
            <a:miter lim="800000"/>
            <a:headEnd/>
            <a:tailEnd/>
          </a:ln>
        </p:spPr>
        <p:txBody>
          <a:bodyPr wrap="none">
            <a:spAutoFit/>
          </a:bodyPr>
          <a:lstStyle/>
          <a:p>
            <a:pPr>
              <a:buSzTx/>
            </a:pPr>
            <a:r>
              <a:rPr lang="en-GB" altLang="en-US" sz="2400" b="1" dirty="0">
                <a:solidFill>
                  <a:srgbClr val="FF0000"/>
                </a:solidFill>
              </a:rPr>
              <a:t>Electrolyte (Test Solution)</a:t>
            </a:r>
          </a:p>
        </p:txBody>
      </p:sp>
      <p:sp>
        <p:nvSpPr>
          <p:cNvPr id="24" name="Oval 23"/>
          <p:cNvSpPr/>
          <p:nvPr/>
        </p:nvSpPr>
        <p:spPr>
          <a:xfrm>
            <a:off x="6400800" y="1981200"/>
            <a:ext cx="762000" cy="685800"/>
          </a:xfrm>
          <a:prstGeom prst="ellipse">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p:cNvSpPr txBox="1"/>
          <p:nvPr/>
        </p:nvSpPr>
        <p:spPr>
          <a:xfrm>
            <a:off x="6580463" y="2007622"/>
            <a:ext cx="402674" cy="523220"/>
          </a:xfrm>
          <a:prstGeom prst="rect">
            <a:avLst/>
          </a:prstGeom>
          <a:noFill/>
        </p:spPr>
        <p:txBody>
          <a:bodyPr wrap="none" rtlCol="0">
            <a:spAutoFit/>
          </a:bodyPr>
          <a:lstStyle/>
          <a:p>
            <a:r>
              <a:rPr lang="en-GB" sz="2800" b="1" dirty="0"/>
              <a:t>A</a:t>
            </a:r>
          </a:p>
        </p:txBody>
      </p:sp>
      <p:cxnSp>
        <p:nvCxnSpPr>
          <p:cNvPr id="27" name="Straight Connector 26"/>
          <p:cNvCxnSpPr>
            <a:stCxn id="11" idx="1"/>
            <a:endCxn id="24" idx="0"/>
          </p:cNvCxnSpPr>
          <p:nvPr/>
        </p:nvCxnSpPr>
        <p:spPr>
          <a:xfrm>
            <a:off x="6781800" y="1600200"/>
            <a:ext cx="0" cy="381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Conductivity of Electrolytes</a:t>
            </a:r>
          </a:p>
        </p:txBody>
      </p:sp>
      <p:sp>
        <p:nvSpPr>
          <p:cNvPr id="3" name="Rectangle 2"/>
          <p:cNvSpPr/>
          <p:nvPr/>
        </p:nvSpPr>
        <p:spPr>
          <a:xfrm>
            <a:off x="522800" y="1455186"/>
            <a:ext cx="8009640" cy="1433582"/>
          </a:xfrm>
          <a:prstGeom prst="rect">
            <a:avLst/>
          </a:prstGeom>
          <a:gradFill>
            <a:gsLst>
              <a:gs pos="23000">
                <a:srgbClr val="33CCFF"/>
              </a:gs>
              <a:gs pos="51000">
                <a:schemeClr val="accent1">
                  <a:lumMod val="45000"/>
                  <a:lumOff val="55000"/>
                </a:schemeClr>
              </a:gs>
              <a:gs pos="77000">
                <a:schemeClr val="accent1">
                  <a:lumMod val="45000"/>
                  <a:lumOff val="55000"/>
                </a:schemeClr>
              </a:gs>
              <a:gs pos="100000">
                <a:schemeClr val="accent1">
                  <a:lumMod val="30000"/>
                  <a:lumOff val="7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rot="10800000">
            <a:off x="522800" y="2884782"/>
            <a:ext cx="7992888" cy="1480321"/>
          </a:xfrm>
          <a:prstGeom prst="rect">
            <a:avLst/>
          </a:prstGeom>
          <a:gradFill>
            <a:gsLst>
              <a:gs pos="23000">
                <a:srgbClr val="FF5050"/>
              </a:gs>
              <a:gs pos="51000">
                <a:schemeClr val="accent1">
                  <a:lumMod val="45000"/>
                  <a:lumOff val="55000"/>
                </a:schemeClr>
              </a:gs>
              <a:gs pos="77000">
                <a:schemeClr val="accent1">
                  <a:lumMod val="45000"/>
                  <a:lumOff val="55000"/>
                </a:schemeClr>
              </a:gs>
              <a:gs pos="100000">
                <a:schemeClr val="accent1">
                  <a:lumMod val="30000"/>
                  <a:lumOff val="7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Straight Connector 6"/>
          <p:cNvCxnSpPr/>
          <p:nvPr/>
        </p:nvCxnSpPr>
        <p:spPr>
          <a:xfrm>
            <a:off x="1475875" y="2900464"/>
            <a:ext cx="6696306" cy="19362"/>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475875" y="2504420"/>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172181"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7452539"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2339971"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132059"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3996155"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824028"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724347"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588443" y="2523782"/>
            <a:ext cx="0" cy="7920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1175953" y="1993322"/>
            <a:ext cx="599844" cy="461665"/>
          </a:xfrm>
          <a:prstGeom prst="rect">
            <a:avLst/>
          </a:prstGeom>
          <a:noFill/>
        </p:spPr>
        <p:txBody>
          <a:bodyPr wrap="none" rtlCol="0">
            <a:spAutoFit/>
          </a:bodyPr>
          <a:lstStyle/>
          <a:p>
            <a:r>
              <a:rPr lang="en-GB" sz="2400" b="1" dirty="0"/>
              <a:t>10</a:t>
            </a:r>
            <a:r>
              <a:rPr lang="en-GB" sz="2400" b="1" baseline="30000" dirty="0"/>
              <a:t>8</a:t>
            </a:r>
          </a:p>
        </p:txBody>
      </p:sp>
      <p:sp>
        <p:nvSpPr>
          <p:cNvPr id="33" name="TextBox 32"/>
          <p:cNvSpPr txBox="1"/>
          <p:nvPr/>
        </p:nvSpPr>
        <p:spPr>
          <a:xfrm>
            <a:off x="2040049" y="1989148"/>
            <a:ext cx="599844" cy="461665"/>
          </a:xfrm>
          <a:prstGeom prst="rect">
            <a:avLst/>
          </a:prstGeom>
          <a:noFill/>
        </p:spPr>
        <p:txBody>
          <a:bodyPr wrap="none" rtlCol="0">
            <a:spAutoFit/>
          </a:bodyPr>
          <a:lstStyle/>
          <a:p>
            <a:r>
              <a:rPr lang="en-GB" sz="2400" b="1" dirty="0"/>
              <a:t>10</a:t>
            </a:r>
            <a:r>
              <a:rPr lang="en-GB" sz="2400" b="1" baseline="30000" dirty="0"/>
              <a:t>7</a:t>
            </a:r>
          </a:p>
        </p:txBody>
      </p:sp>
      <p:sp>
        <p:nvSpPr>
          <p:cNvPr id="34" name="TextBox 33"/>
          <p:cNvSpPr txBox="1"/>
          <p:nvPr/>
        </p:nvSpPr>
        <p:spPr>
          <a:xfrm>
            <a:off x="2832137" y="2001071"/>
            <a:ext cx="599844" cy="461665"/>
          </a:xfrm>
          <a:prstGeom prst="rect">
            <a:avLst/>
          </a:prstGeom>
          <a:noFill/>
        </p:spPr>
        <p:txBody>
          <a:bodyPr wrap="none" rtlCol="0">
            <a:spAutoFit/>
          </a:bodyPr>
          <a:lstStyle/>
          <a:p>
            <a:r>
              <a:rPr lang="en-GB" sz="2400" b="1" dirty="0"/>
              <a:t>10</a:t>
            </a:r>
            <a:r>
              <a:rPr lang="en-GB" sz="2400" b="1" baseline="30000" dirty="0"/>
              <a:t>6</a:t>
            </a:r>
          </a:p>
        </p:txBody>
      </p:sp>
      <p:sp>
        <p:nvSpPr>
          <p:cNvPr id="35" name="TextBox 34"/>
          <p:cNvSpPr txBox="1"/>
          <p:nvPr/>
        </p:nvSpPr>
        <p:spPr>
          <a:xfrm>
            <a:off x="3703127" y="1989148"/>
            <a:ext cx="599844" cy="461665"/>
          </a:xfrm>
          <a:prstGeom prst="rect">
            <a:avLst/>
          </a:prstGeom>
          <a:noFill/>
        </p:spPr>
        <p:txBody>
          <a:bodyPr wrap="none" rtlCol="0">
            <a:spAutoFit/>
          </a:bodyPr>
          <a:lstStyle/>
          <a:p>
            <a:r>
              <a:rPr lang="en-GB" sz="2400" b="1" dirty="0"/>
              <a:t>10</a:t>
            </a:r>
            <a:r>
              <a:rPr lang="en-GB" sz="2400" b="1" baseline="30000" dirty="0"/>
              <a:t>5</a:t>
            </a:r>
          </a:p>
        </p:txBody>
      </p:sp>
      <p:sp>
        <p:nvSpPr>
          <p:cNvPr id="36" name="TextBox 35"/>
          <p:cNvSpPr txBox="1"/>
          <p:nvPr/>
        </p:nvSpPr>
        <p:spPr>
          <a:xfrm>
            <a:off x="4524106" y="2001071"/>
            <a:ext cx="599844" cy="461665"/>
          </a:xfrm>
          <a:prstGeom prst="rect">
            <a:avLst/>
          </a:prstGeom>
          <a:noFill/>
        </p:spPr>
        <p:txBody>
          <a:bodyPr wrap="none" rtlCol="0">
            <a:spAutoFit/>
          </a:bodyPr>
          <a:lstStyle/>
          <a:p>
            <a:r>
              <a:rPr lang="en-GB" sz="2400" b="1" dirty="0"/>
              <a:t>10</a:t>
            </a:r>
            <a:r>
              <a:rPr lang="en-GB" sz="2400" b="1" baseline="30000" dirty="0"/>
              <a:t>4</a:t>
            </a:r>
          </a:p>
        </p:txBody>
      </p:sp>
      <p:sp>
        <p:nvSpPr>
          <p:cNvPr id="37" name="TextBox 36"/>
          <p:cNvSpPr txBox="1"/>
          <p:nvPr/>
        </p:nvSpPr>
        <p:spPr>
          <a:xfrm>
            <a:off x="5424425" y="1989148"/>
            <a:ext cx="599844" cy="461665"/>
          </a:xfrm>
          <a:prstGeom prst="rect">
            <a:avLst/>
          </a:prstGeom>
          <a:noFill/>
        </p:spPr>
        <p:txBody>
          <a:bodyPr wrap="none" rtlCol="0">
            <a:spAutoFit/>
          </a:bodyPr>
          <a:lstStyle/>
          <a:p>
            <a:r>
              <a:rPr lang="en-GB" sz="2400" b="1" dirty="0"/>
              <a:t>10</a:t>
            </a:r>
            <a:r>
              <a:rPr lang="en-GB" sz="2400" b="1" baseline="30000" dirty="0"/>
              <a:t>3</a:t>
            </a:r>
          </a:p>
        </p:txBody>
      </p:sp>
      <p:sp>
        <p:nvSpPr>
          <p:cNvPr id="38" name="TextBox 37"/>
          <p:cNvSpPr txBox="1"/>
          <p:nvPr/>
        </p:nvSpPr>
        <p:spPr>
          <a:xfrm>
            <a:off x="6324744" y="1977235"/>
            <a:ext cx="599844" cy="461665"/>
          </a:xfrm>
          <a:prstGeom prst="rect">
            <a:avLst/>
          </a:prstGeom>
          <a:noFill/>
        </p:spPr>
        <p:txBody>
          <a:bodyPr wrap="none" rtlCol="0">
            <a:spAutoFit/>
          </a:bodyPr>
          <a:lstStyle/>
          <a:p>
            <a:r>
              <a:rPr lang="en-GB" sz="2400" b="1" dirty="0"/>
              <a:t>10</a:t>
            </a:r>
            <a:r>
              <a:rPr lang="en-GB" sz="2400" b="1" baseline="30000" dirty="0"/>
              <a:t>2</a:t>
            </a:r>
          </a:p>
        </p:txBody>
      </p:sp>
      <p:sp>
        <p:nvSpPr>
          <p:cNvPr id="39" name="TextBox 38"/>
          <p:cNvSpPr txBox="1"/>
          <p:nvPr/>
        </p:nvSpPr>
        <p:spPr>
          <a:xfrm>
            <a:off x="7210546" y="1985228"/>
            <a:ext cx="495649" cy="461665"/>
          </a:xfrm>
          <a:prstGeom prst="rect">
            <a:avLst/>
          </a:prstGeom>
          <a:noFill/>
        </p:spPr>
        <p:txBody>
          <a:bodyPr wrap="none" rtlCol="0">
            <a:spAutoFit/>
          </a:bodyPr>
          <a:lstStyle/>
          <a:p>
            <a:r>
              <a:rPr lang="en-GB" sz="2400" b="1" dirty="0"/>
              <a:t>10</a:t>
            </a:r>
            <a:endParaRPr lang="en-GB" sz="2400" b="1" baseline="30000" dirty="0"/>
          </a:p>
        </p:txBody>
      </p:sp>
      <p:sp>
        <p:nvSpPr>
          <p:cNvPr id="40" name="TextBox 39"/>
          <p:cNvSpPr txBox="1"/>
          <p:nvPr/>
        </p:nvSpPr>
        <p:spPr>
          <a:xfrm>
            <a:off x="7992154" y="2006852"/>
            <a:ext cx="340158" cy="461665"/>
          </a:xfrm>
          <a:prstGeom prst="rect">
            <a:avLst/>
          </a:prstGeom>
          <a:noFill/>
        </p:spPr>
        <p:txBody>
          <a:bodyPr wrap="none" rtlCol="0">
            <a:spAutoFit/>
          </a:bodyPr>
          <a:lstStyle/>
          <a:p>
            <a:r>
              <a:rPr lang="en-GB" sz="2400" b="1" dirty="0"/>
              <a:t>1</a:t>
            </a:r>
            <a:endParaRPr lang="en-GB" sz="2400" b="1" baseline="30000" dirty="0"/>
          </a:p>
        </p:txBody>
      </p:sp>
      <p:sp>
        <p:nvSpPr>
          <p:cNvPr id="41" name="TextBox 40"/>
          <p:cNvSpPr txBox="1"/>
          <p:nvPr/>
        </p:nvSpPr>
        <p:spPr>
          <a:xfrm>
            <a:off x="2961980" y="3398242"/>
            <a:ext cx="340158" cy="461665"/>
          </a:xfrm>
          <a:prstGeom prst="rect">
            <a:avLst/>
          </a:prstGeom>
          <a:noFill/>
        </p:spPr>
        <p:txBody>
          <a:bodyPr wrap="none" rtlCol="0">
            <a:spAutoFit/>
          </a:bodyPr>
          <a:lstStyle/>
          <a:p>
            <a:r>
              <a:rPr lang="en-GB" sz="2400" b="1" dirty="0"/>
              <a:t>1</a:t>
            </a:r>
            <a:endParaRPr lang="en-GB" sz="2400" b="1" baseline="30000" dirty="0"/>
          </a:p>
        </p:txBody>
      </p:sp>
      <p:sp>
        <p:nvSpPr>
          <p:cNvPr id="42" name="TextBox 41"/>
          <p:cNvSpPr txBox="1"/>
          <p:nvPr/>
        </p:nvSpPr>
        <p:spPr>
          <a:xfrm>
            <a:off x="3755224" y="3398242"/>
            <a:ext cx="495649" cy="461665"/>
          </a:xfrm>
          <a:prstGeom prst="rect">
            <a:avLst/>
          </a:prstGeom>
          <a:noFill/>
        </p:spPr>
        <p:txBody>
          <a:bodyPr wrap="none" rtlCol="0">
            <a:spAutoFit/>
          </a:bodyPr>
          <a:lstStyle/>
          <a:p>
            <a:r>
              <a:rPr lang="en-GB" sz="2400" b="1" dirty="0"/>
              <a:t>10</a:t>
            </a:r>
            <a:endParaRPr lang="en-GB" sz="2400" b="1" baseline="30000" dirty="0"/>
          </a:p>
        </p:txBody>
      </p:sp>
      <p:sp>
        <p:nvSpPr>
          <p:cNvPr id="43" name="TextBox 42"/>
          <p:cNvSpPr txBox="1"/>
          <p:nvPr/>
        </p:nvSpPr>
        <p:spPr>
          <a:xfrm>
            <a:off x="4519244" y="3396326"/>
            <a:ext cx="599844" cy="461665"/>
          </a:xfrm>
          <a:prstGeom prst="rect">
            <a:avLst/>
          </a:prstGeom>
          <a:noFill/>
        </p:spPr>
        <p:txBody>
          <a:bodyPr wrap="none" rtlCol="0">
            <a:spAutoFit/>
          </a:bodyPr>
          <a:lstStyle/>
          <a:p>
            <a:r>
              <a:rPr lang="en-GB" sz="2400" b="1" dirty="0"/>
              <a:t>10</a:t>
            </a:r>
            <a:r>
              <a:rPr lang="en-GB" sz="2400" b="1" baseline="30000" dirty="0"/>
              <a:t>2</a:t>
            </a:r>
          </a:p>
        </p:txBody>
      </p:sp>
      <p:sp>
        <p:nvSpPr>
          <p:cNvPr id="44" name="TextBox 43"/>
          <p:cNvSpPr txBox="1"/>
          <p:nvPr/>
        </p:nvSpPr>
        <p:spPr>
          <a:xfrm>
            <a:off x="5420621" y="3391771"/>
            <a:ext cx="599844" cy="461665"/>
          </a:xfrm>
          <a:prstGeom prst="rect">
            <a:avLst/>
          </a:prstGeom>
          <a:noFill/>
        </p:spPr>
        <p:txBody>
          <a:bodyPr wrap="none" rtlCol="0">
            <a:spAutoFit/>
          </a:bodyPr>
          <a:lstStyle/>
          <a:p>
            <a:r>
              <a:rPr lang="en-GB" sz="2400" b="1" dirty="0"/>
              <a:t>10</a:t>
            </a:r>
            <a:r>
              <a:rPr lang="en-GB" sz="2400" b="1" baseline="30000" dirty="0"/>
              <a:t>3</a:t>
            </a:r>
          </a:p>
        </p:txBody>
      </p:sp>
      <p:sp>
        <p:nvSpPr>
          <p:cNvPr id="45" name="TextBox 44"/>
          <p:cNvSpPr txBox="1"/>
          <p:nvPr/>
        </p:nvSpPr>
        <p:spPr>
          <a:xfrm>
            <a:off x="6288836" y="3391770"/>
            <a:ext cx="599844" cy="461665"/>
          </a:xfrm>
          <a:prstGeom prst="rect">
            <a:avLst/>
          </a:prstGeom>
          <a:noFill/>
        </p:spPr>
        <p:txBody>
          <a:bodyPr wrap="none" rtlCol="0">
            <a:spAutoFit/>
          </a:bodyPr>
          <a:lstStyle/>
          <a:p>
            <a:r>
              <a:rPr lang="en-GB" sz="2400" b="1" dirty="0"/>
              <a:t>10</a:t>
            </a:r>
            <a:r>
              <a:rPr lang="en-GB" sz="2400" b="1" baseline="30000" dirty="0"/>
              <a:t>4</a:t>
            </a:r>
          </a:p>
        </p:txBody>
      </p:sp>
      <p:sp>
        <p:nvSpPr>
          <p:cNvPr id="47" name="TextBox 46"/>
          <p:cNvSpPr txBox="1"/>
          <p:nvPr/>
        </p:nvSpPr>
        <p:spPr>
          <a:xfrm>
            <a:off x="7191144" y="3391770"/>
            <a:ext cx="599844" cy="461665"/>
          </a:xfrm>
          <a:prstGeom prst="rect">
            <a:avLst/>
          </a:prstGeom>
          <a:noFill/>
        </p:spPr>
        <p:txBody>
          <a:bodyPr wrap="none" rtlCol="0">
            <a:spAutoFit/>
          </a:bodyPr>
          <a:lstStyle/>
          <a:p>
            <a:r>
              <a:rPr lang="en-GB" sz="2400" b="1" dirty="0"/>
              <a:t>10</a:t>
            </a:r>
            <a:r>
              <a:rPr lang="en-GB" sz="2400" b="1" baseline="30000" dirty="0"/>
              <a:t>5</a:t>
            </a:r>
          </a:p>
        </p:txBody>
      </p:sp>
      <p:sp>
        <p:nvSpPr>
          <p:cNvPr id="48" name="TextBox 47"/>
          <p:cNvSpPr txBox="1"/>
          <p:nvPr/>
        </p:nvSpPr>
        <p:spPr>
          <a:xfrm>
            <a:off x="7932596" y="3391770"/>
            <a:ext cx="599844" cy="461665"/>
          </a:xfrm>
          <a:prstGeom prst="rect">
            <a:avLst/>
          </a:prstGeom>
          <a:noFill/>
        </p:spPr>
        <p:txBody>
          <a:bodyPr wrap="none" rtlCol="0">
            <a:spAutoFit/>
          </a:bodyPr>
          <a:lstStyle/>
          <a:p>
            <a:r>
              <a:rPr lang="en-GB" sz="2400" b="1" dirty="0"/>
              <a:t>10</a:t>
            </a:r>
            <a:r>
              <a:rPr lang="en-GB" sz="2400" b="1" baseline="30000" dirty="0"/>
              <a:t>6</a:t>
            </a:r>
          </a:p>
        </p:txBody>
      </p:sp>
      <p:sp>
        <p:nvSpPr>
          <p:cNvPr id="49" name="TextBox 48"/>
          <p:cNvSpPr txBox="1"/>
          <p:nvPr/>
        </p:nvSpPr>
        <p:spPr>
          <a:xfrm>
            <a:off x="2007269" y="3393432"/>
            <a:ext cx="662361" cy="461665"/>
          </a:xfrm>
          <a:prstGeom prst="rect">
            <a:avLst/>
          </a:prstGeom>
          <a:noFill/>
        </p:spPr>
        <p:txBody>
          <a:bodyPr wrap="none" rtlCol="0">
            <a:spAutoFit/>
          </a:bodyPr>
          <a:lstStyle/>
          <a:p>
            <a:r>
              <a:rPr lang="en-GB" sz="2400" b="1" dirty="0"/>
              <a:t>10</a:t>
            </a:r>
            <a:r>
              <a:rPr lang="en-GB" sz="2400" b="1" baseline="30000" dirty="0"/>
              <a:t>-1</a:t>
            </a:r>
          </a:p>
        </p:txBody>
      </p:sp>
      <p:sp>
        <p:nvSpPr>
          <p:cNvPr id="50" name="TextBox 49"/>
          <p:cNvSpPr txBox="1"/>
          <p:nvPr/>
        </p:nvSpPr>
        <p:spPr>
          <a:xfrm>
            <a:off x="1117617" y="3393313"/>
            <a:ext cx="662361" cy="461665"/>
          </a:xfrm>
          <a:prstGeom prst="rect">
            <a:avLst/>
          </a:prstGeom>
          <a:noFill/>
        </p:spPr>
        <p:txBody>
          <a:bodyPr wrap="none" rtlCol="0">
            <a:spAutoFit/>
          </a:bodyPr>
          <a:lstStyle/>
          <a:p>
            <a:r>
              <a:rPr lang="en-GB" sz="2400" b="1" dirty="0"/>
              <a:t>10</a:t>
            </a:r>
            <a:r>
              <a:rPr lang="en-GB" sz="2400" b="1" baseline="30000" dirty="0"/>
              <a:t>-2</a:t>
            </a:r>
          </a:p>
        </p:txBody>
      </p:sp>
      <p:sp>
        <p:nvSpPr>
          <p:cNvPr id="4" name="TextBox 3"/>
          <p:cNvSpPr txBox="1"/>
          <p:nvPr/>
        </p:nvSpPr>
        <p:spPr>
          <a:xfrm flipH="1">
            <a:off x="539913" y="1569819"/>
            <a:ext cx="3030090" cy="400110"/>
          </a:xfrm>
          <a:prstGeom prst="rect">
            <a:avLst/>
          </a:prstGeom>
          <a:noFill/>
        </p:spPr>
        <p:txBody>
          <a:bodyPr wrap="square" rtlCol="0">
            <a:spAutoFit/>
          </a:bodyPr>
          <a:lstStyle/>
          <a:p>
            <a:r>
              <a:rPr lang="en-GB" sz="2000" b="1" dirty="0"/>
              <a:t>Specific Resistance oh-cm</a:t>
            </a:r>
          </a:p>
        </p:txBody>
      </p:sp>
      <p:sp>
        <p:nvSpPr>
          <p:cNvPr id="46" name="TextBox 45"/>
          <p:cNvSpPr txBox="1"/>
          <p:nvPr/>
        </p:nvSpPr>
        <p:spPr>
          <a:xfrm flipH="1">
            <a:off x="508976" y="3827455"/>
            <a:ext cx="3246248" cy="400110"/>
          </a:xfrm>
          <a:prstGeom prst="rect">
            <a:avLst/>
          </a:prstGeom>
          <a:noFill/>
        </p:spPr>
        <p:txBody>
          <a:bodyPr wrap="square" rtlCol="0">
            <a:spAutoFit/>
          </a:bodyPr>
          <a:lstStyle/>
          <a:p>
            <a:r>
              <a:rPr lang="en-GB" sz="2000" b="1" dirty="0"/>
              <a:t>Specific Conductance </a:t>
            </a:r>
            <a:r>
              <a:rPr lang="el-GR" sz="2000" b="1" dirty="0"/>
              <a:t>μ</a:t>
            </a:r>
            <a:r>
              <a:rPr lang="en-GB" sz="2000" b="1" dirty="0"/>
              <a:t>S-cm</a:t>
            </a:r>
          </a:p>
        </p:txBody>
      </p:sp>
      <p:sp>
        <p:nvSpPr>
          <p:cNvPr id="5" name="TextBox 4"/>
          <p:cNvSpPr txBox="1"/>
          <p:nvPr/>
        </p:nvSpPr>
        <p:spPr>
          <a:xfrm flipH="1">
            <a:off x="917681" y="4996112"/>
            <a:ext cx="2428838" cy="461665"/>
          </a:xfrm>
          <a:prstGeom prst="rect">
            <a:avLst/>
          </a:prstGeom>
          <a:solidFill>
            <a:srgbClr val="00FF00"/>
          </a:solidFill>
        </p:spPr>
        <p:txBody>
          <a:bodyPr wrap="square" rtlCol="0">
            <a:spAutoFit/>
          </a:bodyPr>
          <a:lstStyle/>
          <a:p>
            <a:r>
              <a:rPr lang="en-GB" sz="2400" b="1" dirty="0"/>
              <a:t>De-ionized water</a:t>
            </a:r>
          </a:p>
        </p:txBody>
      </p:sp>
      <p:cxnSp>
        <p:nvCxnSpPr>
          <p:cNvPr id="10" name="Straight Arrow Connector 9"/>
          <p:cNvCxnSpPr/>
          <p:nvPr/>
        </p:nvCxnSpPr>
        <p:spPr>
          <a:xfrm flipV="1">
            <a:off x="2132100" y="2919826"/>
            <a:ext cx="0" cy="20628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51" name="TextBox 50"/>
          <p:cNvSpPr txBox="1"/>
          <p:nvPr/>
        </p:nvSpPr>
        <p:spPr>
          <a:xfrm flipH="1">
            <a:off x="5119088" y="4971955"/>
            <a:ext cx="1528964" cy="461665"/>
          </a:xfrm>
          <a:prstGeom prst="rect">
            <a:avLst/>
          </a:prstGeom>
          <a:solidFill>
            <a:srgbClr val="00FF00"/>
          </a:solidFill>
        </p:spPr>
        <p:txBody>
          <a:bodyPr wrap="square" rtlCol="0">
            <a:spAutoFit/>
          </a:bodyPr>
          <a:lstStyle/>
          <a:p>
            <a:r>
              <a:rPr lang="en-GB" sz="2400" b="1" dirty="0"/>
              <a:t>0.5% NaCl</a:t>
            </a:r>
          </a:p>
        </p:txBody>
      </p:sp>
      <p:cxnSp>
        <p:nvCxnSpPr>
          <p:cNvPr id="52" name="Straight Arrow Connector 51"/>
          <p:cNvCxnSpPr/>
          <p:nvPr/>
        </p:nvCxnSpPr>
        <p:spPr>
          <a:xfrm flipV="1">
            <a:off x="5796136" y="2933256"/>
            <a:ext cx="0" cy="2062856"/>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heme/theme1.xml><?xml version="1.0" encoding="utf-8"?>
<a:theme xmlns:a="http://schemas.openxmlformats.org/drawingml/2006/main" name="METaL-template-v3.3">
  <a:themeElements>
    <a:clrScheme name="metal">
      <a:dk1>
        <a:srgbClr val="263238"/>
      </a:dk1>
      <a:lt1>
        <a:srgbClr val="FFFFFF"/>
      </a:lt1>
      <a:dk2>
        <a:srgbClr val="F4511E"/>
      </a:dk2>
      <a:lt2>
        <a:srgbClr val="FFFFFF"/>
      </a:lt2>
      <a:accent1>
        <a:srgbClr val="F4511E"/>
      </a:accent1>
      <a:accent2>
        <a:srgbClr val="F5693D"/>
      </a:accent2>
      <a:accent3>
        <a:srgbClr val="F5693D"/>
      </a:accent3>
      <a:accent4>
        <a:srgbClr val="263238"/>
      </a:accent4>
      <a:accent5>
        <a:srgbClr val="303F46"/>
      </a:accent5>
      <a:accent6>
        <a:srgbClr val="3F525B"/>
      </a:accent6>
      <a:hlink>
        <a:srgbClr val="444659"/>
      </a:hlink>
      <a:folHlink>
        <a:srgbClr val="5557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0F5996F0-AA2C-4165-A326-9702F941FC65}" vid="{AF804FDF-C134-4579-9905-40EB358F55F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Example</Template>
  <TotalTime>6068455</TotalTime>
  <Words>9238</Words>
  <Application>Microsoft Office PowerPoint</Application>
  <PresentationFormat>On-screen Show (4:3)</PresentationFormat>
  <Paragraphs>1187</Paragraphs>
  <Slides>68</Slides>
  <Notes>66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68</vt:i4>
      </vt:variant>
    </vt:vector>
  </HeadingPairs>
  <TitlesOfParts>
    <vt:vector size="78" baseType="lpstr">
      <vt:lpstr>MS Gothic</vt:lpstr>
      <vt:lpstr>MS PGothic</vt:lpstr>
      <vt:lpstr>Arial</vt:lpstr>
      <vt:lpstr>Book Antiqua</vt:lpstr>
      <vt:lpstr>Calibri</vt:lpstr>
      <vt:lpstr>Calibri Light</vt:lpstr>
      <vt:lpstr>Comic Sans MS</vt:lpstr>
      <vt:lpstr>Times New Roman</vt:lpstr>
      <vt:lpstr>Wingdings</vt:lpstr>
      <vt:lpstr>METaL-template-v3.3</vt:lpstr>
      <vt:lpstr>Basic Chemistry</vt:lpstr>
      <vt:lpstr>Basic Atomic Structure (Hydrogen)</vt:lpstr>
      <vt:lpstr>Atomic Configuration of First 4 Elements</vt:lpstr>
      <vt:lpstr>Atomic Configuration of  the Inert Gases</vt:lpstr>
      <vt:lpstr>Atomic Structure of the Elements</vt:lpstr>
      <vt:lpstr>Exercise 1: Atomic Configuration</vt:lpstr>
      <vt:lpstr>Atoms and Ions (Sodium)</vt:lpstr>
      <vt:lpstr>Atoms and Ions (Chlorine)</vt:lpstr>
      <vt:lpstr>PowerPoint Presentation</vt:lpstr>
      <vt:lpstr>Periodic Table of Elements Notation</vt:lpstr>
      <vt:lpstr>Electropositivity and Electronegativity</vt:lpstr>
      <vt:lpstr>Valency</vt:lpstr>
      <vt:lpstr>Chemical Bonding</vt:lpstr>
      <vt:lpstr>Primary Bonds : Ionic e.g. Sodium Chloride</vt:lpstr>
      <vt:lpstr>Primary Bonds : Covalent</vt:lpstr>
      <vt:lpstr>Primary Bonds : Metallic</vt:lpstr>
      <vt:lpstr>Secondary Bonds: The Hydrogen Bond</vt:lpstr>
      <vt:lpstr>Secondary Bonds: Van der Waal’s Bond</vt:lpstr>
      <vt:lpstr>Molecules and Compounds</vt:lpstr>
      <vt:lpstr>Common Simple Chemical Molecules</vt:lpstr>
      <vt:lpstr>Anions and Cations</vt:lpstr>
      <vt:lpstr>Common Chemical Radicals (Anions)</vt:lpstr>
      <vt:lpstr>Common  (Cations)</vt:lpstr>
      <vt:lpstr> Naming/ Identifying Chemicals</vt:lpstr>
      <vt:lpstr>Chemical Names (Prefixes)</vt:lpstr>
      <vt:lpstr>Chemical Hydrides and Anhydrides</vt:lpstr>
      <vt:lpstr>The Cyanide Radical</vt:lpstr>
      <vt:lpstr>Exercise 2 Chemical Names </vt:lpstr>
      <vt:lpstr>Exercise 3 Chemical Formulae</vt:lpstr>
      <vt:lpstr>Basic Types of Chemical Equations</vt:lpstr>
      <vt:lpstr>Combination and Decomposition Equations</vt:lpstr>
      <vt:lpstr>Single and Double Displacement Equations</vt:lpstr>
      <vt:lpstr>Stoichiometry</vt:lpstr>
      <vt:lpstr>Balancing Equations (Stoichiometry)</vt:lpstr>
      <vt:lpstr> Balancing Equations (acetylene example)</vt:lpstr>
      <vt:lpstr>Exercise 4 Balancing Equations</vt:lpstr>
      <vt:lpstr>Reduction and Oxidation (Redox)</vt:lpstr>
      <vt:lpstr>Redox (Reduction and Oxidation) &amp; OILRIG </vt:lpstr>
      <vt:lpstr>Simple Oxidation/Reduction Examples</vt:lpstr>
      <vt:lpstr>Common Oxidizing  and Reducing Agents</vt:lpstr>
      <vt:lpstr>Titration Apparatus and Procedure</vt:lpstr>
      <vt:lpstr>Solution Concentrations</vt:lpstr>
      <vt:lpstr>The Mole (Definition)</vt:lpstr>
      <vt:lpstr>The Mole (illustrated)</vt:lpstr>
      <vt:lpstr>Mole Calculations</vt:lpstr>
      <vt:lpstr>Exercise 5. Moles from Mass Calculations</vt:lpstr>
      <vt:lpstr>Exercise 6. Mass from Moles Calculations</vt:lpstr>
      <vt:lpstr>The Acid/Base Balance</vt:lpstr>
      <vt:lpstr>Acid/Base Reactions</vt:lpstr>
      <vt:lpstr>Acid/Base Indicators</vt:lpstr>
      <vt:lpstr> pH Measurement</vt:lpstr>
      <vt:lpstr>PowerPoint Presentation</vt:lpstr>
      <vt:lpstr>The pH Meter</vt:lpstr>
      <vt:lpstr>Summary of Acids and Bases</vt:lpstr>
      <vt:lpstr>Thermo Chemistry</vt:lpstr>
      <vt:lpstr>Chemical Reactions</vt:lpstr>
      <vt:lpstr>Kinetics of Chemical Reactions</vt:lpstr>
      <vt:lpstr>Concentration Effects on Reactions</vt:lpstr>
      <vt:lpstr>Contact Surface Area Effects on Reactions</vt:lpstr>
      <vt:lpstr>Pressure Effects on Reactions</vt:lpstr>
      <vt:lpstr>Temperature Effects on Reactions</vt:lpstr>
      <vt:lpstr>Activation Energy of Reactions</vt:lpstr>
      <vt:lpstr>Activation Energy of Reactions + Catalyst</vt:lpstr>
      <vt:lpstr>Electromagnetic Radiation Effects on Reactions</vt:lpstr>
      <vt:lpstr>Rate of Reactions</vt:lpstr>
      <vt:lpstr>Electrolytes</vt:lpstr>
      <vt:lpstr>Conduction of Solutions</vt:lpstr>
      <vt:lpstr>Conductivity of Electrolytes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Philip</dc:creator>
  <cp:lastModifiedBy>Philip Holden</cp:lastModifiedBy>
  <cp:revision>469</cp:revision>
  <cp:lastPrinted>2016-02-05T14:49:09Z</cp:lastPrinted>
  <dcterms:created xsi:type="dcterms:W3CDTF">2006-08-16T00:00:00Z</dcterms:created>
  <dcterms:modified xsi:type="dcterms:W3CDTF">2019-02-14T00:18:41Z</dcterms:modified>
</cp:coreProperties>
</file>