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3"/>
  </p:notesMasterIdLst>
  <p:handoutMasterIdLst>
    <p:handoutMasterId r:id="rId24"/>
  </p:handoutMasterIdLst>
  <p:sldIdLst>
    <p:sldId id="277" r:id="rId2"/>
    <p:sldId id="331" r:id="rId3"/>
    <p:sldId id="258" r:id="rId4"/>
    <p:sldId id="332" r:id="rId5"/>
    <p:sldId id="333" r:id="rId6"/>
    <p:sldId id="334" r:id="rId7"/>
    <p:sldId id="337" r:id="rId8"/>
    <p:sldId id="338" r:id="rId9"/>
    <p:sldId id="339" r:id="rId10"/>
    <p:sldId id="342" r:id="rId11"/>
    <p:sldId id="340" r:id="rId12"/>
    <p:sldId id="341" r:id="rId13"/>
    <p:sldId id="343" r:id="rId14"/>
    <p:sldId id="336" r:id="rId15"/>
    <p:sldId id="335" r:id="rId16"/>
    <p:sldId id="344" r:id="rId17"/>
    <p:sldId id="345" r:id="rId18"/>
    <p:sldId id="346" r:id="rId19"/>
    <p:sldId id="347" r:id="rId20"/>
    <p:sldId id="349" r:id="rId21"/>
    <p:sldId id="348" r:id="rId22"/>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30" autoAdjust="0"/>
    <p:restoredTop sz="94576" autoAdjust="0"/>
  </p:normalViewPr>
  <p:slideViewPr>
    <p:cSldViewPr>
      <p:cViewPr varScale="1">
        <p:scale>
          <a:sx n="83" d="100"/>
          <a:sy n="83" d="100"/>
        </p:scale>
        <p:origin x="-1472" y="-10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notesMaster" Target="notesMasters/notesMaster1.xml"/><Relationship Id="rId24" Type="http://schemas.openxmlformats.org/officeDocument/2006/relationships/handoutMaster" Target="handoutMasters/handoutMaster1.xml"/><Relationship Id="rId25" Type="http://schemas.openxmlformats.org/officeDocument/2006/relationships/printerSettings" Target="printerSettings/printerSettings1.bin"/><Relationship Id="rId26" Type="http://schemas.openxmlformats.org/officeDocument/2006/relationships/presProps" Target="presProps.xml"/><Relationship Id="rId27" Type="http://schemas.openxmlformats.org/officeDocument/2006/relationships/viewProps" Target="viewProps.xml"/><Relationship Id="rId28" Type="http://schemas.openxmlformats.org/officeDocument/2006/relationships/theme" Target="theme/theme1.xml"/><Relationship Id="rId29"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28548226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319341813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a:t>
            </a:fld>
            <a:endParaRPr kumimoji="0"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15/06/20</a:t>
            </a:fld>
            <a:endParaRPr lang="en-GB" altLang="en-US"/>
          </a:p>
        </p:txBody>
      </p:sp>
      <p:sp>
        <p:nvSpPr>
          <p:cNvPr id="5" name="Footer Placeholder 4">
            <a:extLst>
              <a:ext uri="{FF2B5EF4-FFF2-40B4-BE49-F238E27FC236}">
                <a16:creationId xmlns=""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15/06/20</a:t>
            </a:fld>
            <a:endParaRPr lang="en-GB" altLang="en-US"/>
          </a:p>
        </p:txBody>
      </p:sp>
      <p:sp>
        <p:nvSpPr>
          <p:cNvPr id="5" name="Footer Placeholder 4">
            <a:extLst>
              <a:ext uri="{FF2B5EF4-FFF2-40B4-BE49-F238E27FC236}">
                <a16:creationId xmlns=""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15/06/20</a:t>
            </a:fld>
            <a:endParaRPr lang="en-GB" altLang="en-US"/>
          </a:p>
        </p:txBody>
      </p:sp>
      <p:sp>
        <p:nvSpPr>
          <p:cNvPr id="5" name="Slide Number Placeholder 5">
            <a:extLst>
              <a:ext uri="{FF2B5EF4-FFF2-40B4-BE49-F238E27FC236}">
                <a16:creationId xmlns=""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15/06/20</a:t>
            </a:fld>
            <a:endParaRPr lang="en-GB" altLang="en-US"/>
          </a:p>
        </p:txBody>
      </p:sp>
      <p:sp>
        <p:nvSpPr>
          <p:cNvPr id="6" name="Slide Number Placeholder 5">
            <a:extLst>
              <a:ext uri="{FF2B5EF4-FFF2-40B4-BE49-F238E27FC236}">
                <a16:creationId xmlns=""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15/06/20</a:t>
            </a:fld>
            <a:endParaRPr lang="en-GB" altLang="en-US"/>
          </a:p>
        </p:txBody>
      </p:sp>
      <p:sp>
        <p:nvSpPr>
          <p:cNvPr id="8" name="Slide Number Placeholder 5">
            <a:extLst>
              <a:ext uri="{FF2B5EF4-FFF2-40B4-BE49-F238E27FC236}">
                <a16:creationId xmlns=""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15/06/20</a:t>
            </a:fld>
            <a:endParaRPr lang="en-GB" altLang="en-US"/>
          </a:p>
        </p:txBody>
      </p:sp>
      <p:sp>
        <p:nvSpPr>
          <p:cNvPr id="4" name="Slide Number Placeholder 5">
            <a:extLst>
              <a:ext uri="{FF2B5EF4-FFF2-40B4-BE49-F238E27FC236}">
                <a16:creationId xmlns=""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15/06/20</a:t>
            </a:fld>
            <a:endParaRPr lang="en-GB" altLang="en-US"/>
          </a:p>
        </p:txBody>
      </p:sp>
      <p:sp>
        <p:nvSpPr>
          <p:cNvPr id="3" name="Slide Number Placeholder 5">
            <a:extLst>
              <a:ext uri="{FF2B5EF4-FFF2-40B4-BE49-F238E27FC236}">
                <a16:creationId xmlns=""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15/06/20</a:t>
            </a:fld>
            <a:endParaRPr lang="en-GB" altLang="en-US"/>
          </a:p>
        </p:txBody>
      </p:sp>
      <p:sp>
        <p:nvSpPr>
          <p:cNvPr id="6" name="Slide Number Placeholder 5">
            <a:extLst>
              <a:ext uri="{FF2B5EF4-FFF2-40B4-BE49-F238E27FC236}">
                <a16:creationId xmlns=""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15/06/20</a:t>
            </a:fld>
            <a:endParaRPr lang="en-GB" altLang="en-US"/>
          </a:p>
        </p:txBody>
      </p:sp>
      <p:sp>
        <p:nvSpPr>
          <p:cNvPr id="6" name="Slide Number Placeholder 5">
            <a:extLst>
              <a:ext uri="{FF2B5EF4-FFF2-40B4-BE49-F238E27FC236}">
                <a16:creationId xmlns=""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15/06/20</a:t>
            </a:fld>
            <a:endParaRPr lang="en-GB" altLang="en-US"/>
          </a:p>
        </p:txBody>
      </p:sp>
      <p:sp>
        <p:nvSpPr>
          <p:cNvPr id="5" name="Slide Number Placeholder 5">
            <a:extLst>
              <a:ext uri="{FF2B5EF4-FFF2-40B4-BE49-F238E27FC236}">
                <a16:creationId xmlns=""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15/06/20</a:t>
            </a:fld>
            <a:endParaRPr lang="en-GB" altLang="en-US"/>
          </a:p>
        </p:txBody>
      </p:sp>
      <p:sp>
        <p:nvSpPr>
          <p:cNvPr id="5" name="Slide Number Placeholder 5">
            <a:extLst>
              <a:ext uri="{FF2B5EF4-FFF2-40B4-BE49-F238E27FC236}">
                <a16:creationId xmlns=""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15/06/20</a:t>
            </a:fld>
            <a:endParaRPr lang="en-GB" altLang="en-US"/>
          </a:p>
        </p:txBody>
      </p:sp>
      <p:sp>
        <p:nvSpPr>
          <p:cNvPr id="6" name="Slide Number Placeholder 5">
            <a:extLst>
              <a:ext uri="{FF2B5EF4-FFF2-40B4-BE49-F238E27FC236}">
                <a16:creationId xmlns=""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xmlns:p14="http://schemas.microsoft.com/office/powerpoint/2010/mai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xmlns:p14="http://schemas.microsoft.com/office/powerpoint/2010/mai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xmlns:p14="http://schemas.microsoft.com/office/powerpoint/2010/mai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xmlns:p14="http://schemas.microsoft.com/office/powerpoint/2010/mai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xmlns:p14="http://schemas.microsoft.com/office/powerpoint/2010/mai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e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gi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eur01.safelinks.protection.outlook.com/?url=https://web-b-ebscohost-com.ezproxy.uwtsd.ac.uk/ehost/ebookviewer/ebook/bmxlYmtfXzg3NzM0X19BTg2?sid=2327383a-5654-4205-9324-0a82e27ed6e0@pdc-v-sessmgr02&amp;vid=5&amp;format=EB&amp;rid=7&amp;data=02%7C01%7C%7C0cf347c17bdf460b982408d80eb2b943%7C4e0f11f9046e45059cb8db2152311e21%7C0%7C0%7C637275508054871237&amp;sdata=RW5OLH1ACg2AXgx8xjXOP5AgAFlL2PRkkZNy4KD2/9c=&amp;reserved=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512888"/>
          </a:xfrm>
        </p:spPr>
        <p:txBody>
          <a:bodyPr/>
          <a:lstStyle/>
          <a:p>
            <a:pPr eaLnBrk="1" hangingPunct="1"/>
            <a:r>
              <a:rPr lang="en-GB" altLang="en-US" dirty="0"/>
              <a:t>Module </a:t>
            </a:r>
            <a:r>
              <a:rPr lang="en-GB" altLang="en-US" dirty="0" smtClean="0"/>
              <a:t>Code:</a:t>
            </a:r>
            <a:r>
              <a:rPr lang="de-DE" b="1"/>
              <a:t>ACCC5003 </a:t>
            </a:r>
            <a:r>
              <a:rPr lang="de-DE"/>
              <a:t/>
            </a:r>
            <a:br>
              <a:rPr lang="de-DE"/>
            </a:br>
            <a:endParaRPr lang="en-GB" altLang="en-US"/>
          </a:p>
        </p:txBody>
      </p:sp>
      <p:sp>
        <p:nvSpPr>
          <p:cNvPr id="6147" name="Subtitle 4"/>
          <p:cNvSpPr>
            <a:spLocks noGrp="1"/>
          </p:cNvSpPr>
          <p:nvPr>
            <p:ph type="subTitle" idx="1"/>
          </p:nvPr>
        </p:nvSpPr>
        <p:spPr>
          <a:xfrm>
            <a:off x="323528" y="2133600"/>
            <a:ext cx="8568952" cy="3671664"/>
          </a:xfrm>
        </p:spPr>
        <p:txBody>
          <a:bodyPr/>
          <a:lstStyle/>
          <a:p>
            <a:pPr eaLnBrk="1" hangingPunct="1"/>
            <a:r>
              <a:rPr lang="en-GB" altLang="en-US" dirty="0">
                <a:solidFill>
                  <a:schemeClr val="tx1"/>
                </a:solidFill>
              </a:rPr>
              <a:t>Module </a:t>
            </a:r>
            <a:r>
              <a:rPr lang="en-GB" altLang="en-US" dirty="0" smtClean="0">
                <a:solidFill>
                  <a:schemeClr val="tx1"/>
                </a:solidFill>
              </a:rPr>
              <a:t>Name: Network </a:t>
            </a:r>
            <a:r>
              <a:rPr lang="en-GB" altLang="en-US" dirty="0">
                <a:solidFill>
                  <a:schemeClr val="tx1"/>
                </a:solidFill>
              </a:rPr>
              <a:t>Operating Systems and Security </a:t>
            </a:r>
          </a:p>
          <a:p>
            <a:pPr eaLnBrk="1" hangingPunct="1"/>
            <a:endParaRPr lang="en-GB" altLang="en-US" dirty="0">
              <a:solidFill>
                <a:schemeClr val="tx1"/>
              </a:solidFill>
            </a:endParaRPr>
          </a:p>
          <a:p>
            <a:pPr eaLnBrk="1" hangingPunct="1"/>
            <a:r>
              <a:rPr lang="en-GB" altLang="en-US" dirty="0">
                <a:solidFill>
                  <a:schemeClr val="tx1"/>
                </a:solidFill>
              </a:rPr>
              <a:t>Week </a:t>
            </a:r>
            <a:r>
              <a:rPr lang="en-GB" altLang="en-US" dirty="0" smtClean="0">
                <a:solidFill>
                  <a:schemeClr val="tx1"/>
                </a:solidFill>
              </a:rPr>
              <a:t>Number-1(Lesson 1)</a:t>
            </a:r>
            <a:endParaRPr lang="en-GB" altLang="en-US" dirty="0">
              <a:solidFill>
                <a:schemeClr val="tx1"/>
              </a:solidFill>
            </a:endParaRPr>
          </a:p>
          <a:p>
            <a:pPr eaLnBrk="1" hangingPunct="1"/>
            <a:endParaRPr lang="en-GB" altLang="en-US" dirty="0">
              <a:solidFill>
                <a:schemeClr val="tx1"/>
              </a:solidFill>
            </a:endParaRPr>
          </a:p>
          <a:p>
            <a:pPr algn="l">
              <a:spcBef>
                <a:spcPts val="300"/>
              </a:spcBef>
              <a:spcAft>
                <a:spcPts val="0"/>
              </a:spcAft>
              <a:tabLst>
                <a:tab pos="2637155" algn="ctr"/>
                <a:tab pos="5274310" algn="r"/>
              </a:tabLst>
            </a:pPr>
            <a:r>
              <a:rPr lang="en-GB" altLang="en-US" dirty="0" smtClean="0">
                <a:solidFill>
                  <a:schemeClr val="tx1"/>
                </a:solidFill>
              </a:rPr>
              <a:t>Title: </a:t>
            </a:r>
            <a:r>
              <a:rPr lang="en-GB" dirty="0" smtClean="0">
                <a:solidFill>
                  <a:srgbClr val="000000"/>
                </a:solidFill>
                <a:latin typeface="Arial"/>
                <a:ea typeface="Arial"/>
                <a:cs typeface="Arial"/>
              </a:rPr>
              <a:t>Internetworking </a:t>
            </a:r>
            <a:r>
              <a:rPr lang="en-GB" dirty="0">
                <a:solidFill>
                  <a:srgbClr val="000000"/>
                </a:solidFill>
                <a:latin typeface="Arial"/>
                <a:ea typeface="Arial"/>
                <a:cs typeface="Arial"/>
              </a:rPr>
              <a:t>addressing systems </a:t>
            </a:r>
            <a:endParaRPr lang="en-GB" sz="3600" dirty="0">
              <a:latin typeface="Arial"/>
              <a:ea typeface="Arial"/>
              <a:cs typeface="Arial"/>
            </a:endParaRPr>
          </a:p>
          <a:p>
            <a:pPr eaLnBrk="1" hangingPunct="1"/>
            <a:endParaRPr lang="en-GB" altLang="en-US" dirty="0">
              <a:solidFill>
                <a:schemeClr val="tx1"/>
              </a:solidFill>
            </a:endParaRPr>
          </a:p>
          <a:p>
            <a:pPr eaLnBrk="1" hangingPunct="1"/>
            <a:r>
              <a:rPr lang="en-GB" altLang="en-US" dirty="0">
                <a:solidFill>
                  <a:schemeClr val="tx1"/>
                </a:solidFill>
              </a:rPr>
              <a:t> </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Date Placeholder 3"/>
          <p:cNvSpPr>
            <a:spLocks noGrp="1" noChangeArrowheads="1"/>
          </p:cNvSpPr>
          <p:nvPr>
            <p:ph type="dt" sz="quarter" idx="10"/>
          </p:nvPr>
        </p:nvSpPr>
        <p:spPr bwMode="auto">
          <a:xfrm>
            <a:off x="457200" y="624522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l" fontAlgn="base">
              <a:spcBef>
                <a:spcPct val="0"/>
              </a:spcBef>
              <a:spcAft>
                <a:spcPct val="0"/>
              </a:spcAft>
              <a:buFont typeface="Arial" panose="020B0604020202020204" pitchFamily="34" charset="0"/>
              <a:buNone/>
            </a:pPr>
            <a:endParaRPr lang="en-US" altLang="en-US" sz="1800">
              <a:cs typeface="Arial" panose="020B0604020202020204" pitchFamily="34" charset="0"/>
            </a:endParaRPr>
          </a:p>
        </p:txBody>
      </p:sp>
      <p:sp>
        <p:nvSpPr>
          <p:cNvPr id="7171" name="Title 1"/>
          <p:cNvSpPr>
            <a:spLocks noGrp="1"/>
          </p:cNvSpPr>
          <p:nvPr>
            <p:ph type="title" idx="4294967295"/>
          </p:nvPr>
        </p:nvSpPr>
        <p:spPr/>
        <p:txBody>
          <a:bodyPr/>
          <a:lstStyle/>
          <a:p>
            <a:pPr eaLnBrk="1" hangingPunct="1"/>
            <a:r>
              <a:rPr lang="en-GB" altLang="en-US"/>
              <a:t>Lesson Aims</a:t>
            </a:r>
          </a:p>
        </p:txBody>
      </p:sp>
      <p:sp>
        <p:nvSpPr>
          <p:cNvPr id="7172" name="Content Placeholder 2">
            <a:extLst>
              <a:ext uri="{FF2B5EF4-FFF2-40B4-BE49-F238E27FC236}">
                <a16:creationId xmlns="" xmlns:a16="http://schemas.microsoft.com/office/drawing/2014/main" id="{0724A76E-155B-47DE-A1DF-4361EF20C5CA}"/>
              </a:ext>
            </a:extLst>
          </p:cNvPr>
          <p:cNvSpPr>
            <a:spLocks noGrp="1"/>
          </p:cNvSpPr>
          <p:nvPr>
            <p:ph idx="4294967295"/>
          </p:nvPr>
        </p:nvSpPr>
        <p:spPr>
          <a:xfrm>
            <a:off x="457200" y="1268413"/>
            <a:ext cx="8507413" cy="4176712"/>
          </a:xfrm>
        </p:spPr>
        <p:txBody>
          <a:bodyPr/>
          <a:lstStyle/>
          <a:p>
            <a:pPr eaLnBrk="1" hangingPunct="1">
              <a:defRPr/>
            </a:pPr>
            <a:r>
              <a:rPr lang="en-GB" altLang="en-US" sz="2400" dirty="0" smtClean="0"/>
              <a:t>OSI </a:t>
            </a:r>
            <a:r>
              <a:rPr lang="en-GB" altLang="en-US" sz="2400" dirty="0"/>
              <a:t>and TCP IP Layers</a:t>
            </a:r>
          </a:p>
          <a:p>
            <a:pPr marL="0" indent="0" eaLnBrk="1" hangingPunct="1">
              <a:buNone/>
              <a:defRPr/>
            </a:pPr>
            <a:endParaRPr lang="en-GB" altLang="en-US" sz="2400" dirty="0"/>
          </a:p>
          <a:p>
            <a:pPr eaLnBrk="1" hangingPunct="1">
              <a:defRPr/>
            </a:pPr>
            <a:r>
              <a:rPr lang="en-GB" altLang="en-US" sz="2400" dirty="0" smtClean="0"/>
              <a:t>IP addressing</a:t>
            </a:r>
            <a:endParaRPr lang="en-GB" altLang="en-US" sz="2400" dirty="0"/>
          </a:p>
          <a:p>
            <a:pPr eaLnBrk="1" hangingPunct="1">
              <a:defRPr/>
            </a:pPr>
            <a:endParaRPr lang="en-GB" altLang="en-US" sz="2400" dirty="0"/>
          </a:p>
          <a:p>
            <a:pPr eaLnBrk="1" hangingPunct="1">
              <a:defRPr/>
            </a:pPr>
            <a:r>
              <a:rPr lang="en-GB" altLang="en-US" sz="2400" dirty="0" err="1" smtClean="0"/>
              <a:t>Subnetting</a:t>
            </a:r>
            <a:endParaRPr lang="en-GB" altLang="en-US" sz="2400" dirty="0" smtClean="0"/>
          </a:p>
          <a:p>
            <a:pPr eaLnBrk="1" hangingPunct="1">
              <a:defRPr/>
            </a:pPr>
            <a:endParaRPr lang="en-GB" altLang="en-US" sz="2400" dirty="0"/>
          </a:p>
          <a:p>
            <a:pPr eaLnBrk="1" hangingPunct="1">
              <a:defRPr/>
            </a:pPr>
            <a:endParaRPr lang="en-GB" altLang="en-US" sz="2400" dirty="0"/>
          </a:p>
          <a:p>
            <a:pPr eaLnBrk="1" hangingPunct="1">
              <a:defRPr/>
            </a:pPr>
            <a:endParaRPr lang="en-GB" altLang="en-US" sz="2400" dirty="0"/>
          </a:p>
          <a:p>
            <a:pPr marL="0" indent="0" eaLnBrk="1" hangingPunct="1">
              <a:buNone/>
              <a:defRPr/>
            </a:pPr>
            <a:endParaRPr lang="en-GB" altLang="en-US" sz="2400" dirty="0" smtClean="0"/>
          </a:p>
          <a:p>
            <a:pPr eaLnBrk="1" hangingPunct="1">
              <a:defRPr/>
            </a:pPr>
            <a:endParaRPr lang="en-GB" altLang="en-US" sz="2400" dirty="0" smtClean="0"/>
          </a:p>
          <a:p>
            <a:pPr eaLnBrk="1" hangingPunct="1">
              <a:defRPr/>
            </a:pPr>
            <a:endParaRPr lang="en-GB" altLang="en-US" sz="2400" dirty="0"/>
          </a:p>
          <a:p>
            <a:pPr marL="0" indent="0" eaLnBrk="1" hangingPunct="1">
              <a:buNone/>
              <a:defRPr/>
            </a:pPr>
            <a:endParaRPr lang="en-GB" altLang="en-US" sz="2400" dirty="0"/>
          </a:p>
          <a:p>
            <a:pPr marL="0" indent="0" eaLnBrk="1" hangingPunct="1">
              <a:buFont typeface="Arial" panose="020B0604020202020204" pitchFamily="34" charset="0"/>
              <a:buNone/>
              <a:defRPr/>
            </a:pPr>
            <a:endParaRPr lang="en-GB" altLang="en-US" sz="2400" dirty="0"/>
          </a:p>
        </p:txBody>
      </p:sp>
      <p:sp>
        <p:nvSpPr>
          <p:cNvPr id="7173" name="Slide Number Placeholder 3"/>
          <p:cNvSpPr>
            <a:spLocks noGrp="1" noChangeArrowheads="1"/>
          </p:cNvSpPr>
          <p:nvPr>
            <p:ph type="sldNum" sz="quarter" idx="11"/>
          </p:nvPr>
        </p:nvSpPr>
        <p:spPr bwMode="auto">
          <a:xfrm>
            <a:off x="6834595" y="6384117"/>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4EAF49C8-D4EC-4CDF-9D19-8D049255FCFE}" type="slidenum">
              <a:rPr lang="en-US" altLang="en-US" sz="1400" smtClean="0">
                <a:latin typeface="Arial" panose="020B0604020202020204" pitchFamily="34" charset="0"/>
              </a:rPr>
              <a:pPr>
                <a:spcBef>
                  <a:spcPct val="0"/>
                </a:spcBef>
                <a:buFontTx/>
                <a:buNone/>
              </a:pPr>
              <a:t>2</a:t>
            </a:fld>
            <a:endParaRPr lang="en-US" altLang="en-US" sz="1400" dirty="0">
              <a:latin typeface="Arial" panose="020B0604020202020204" pitchFamily="34" charset="0"/>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 calcmode="lin" valueType="num">
                                      <p:cBhvr additive="base">
                                        <p:cTn id="7" dur="500" fill="hold"/>
                                        <p:tgtEl>
                                          <p:spTgt spid="717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17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172">
                                            <p:txEl>
                                              <p:pRg st="2" end="2"/>
                                            </p:txEl>
                                          </p:spTgt>
                                        </p:tgtEl>
                                        <p:attrNameLst>
                                          <p:attrName>style.visibility</p:attrName>
                                        </p:attrNameLst>
                                      </p:cBhvr>
                                      <p:to>
                                        <p:strVal val="visible"/>
                                      </p:to>
                                    </p:set>
                                    <p:anim calcmode="lin" valueType="num">
                                      <p:cBhvr additive="base">
                                        <p:cTn id="13" dur="500" fill="hold"/>
                                        <p:tgtEl>
                                          <p:spTgt spid="7172">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17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172">
                                            <p:txEl>
                                              <p:pRg st="4" end="4"/>
                                            </p:txEl>
                                          </p:spTgt>
                                        </p:tgtEl>
                                        <p:attrNameLst>
                                          <p:attrName>style.visibility</p:attrName>
                                        </p:attrNameLst>
                                      </p:cBhvr>
                                      <p:to>
                                        <p:strVal val="visible"/>
                                      </p:to>
                                    </p:set>
                                    <p:anim calcmode="lin" valueType="num">
                                      <p:cBhvr additive="base">
                                        <p:cTn id="19" dur="500" fill="hold"/>
                                        <p:tgtEl>
                                          <p:spTgt spid="7172">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172">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Date Placeholder 3">
            <a:extLst>
              <a:ext uri="{FF2B5EF4-FFF2-40B4-BE49-F238E27FC236}">
                <a16:creationId xmlns="" xmlns:a16="http://schemas.microsoft.com/office/drawing/2014/main" id="{E6283B49-C3AA-45F4-86D2-4A7925567AFB}"/>
              </a:ext>
            </a:extLst>
          </p:cNvPr>
          <p:cNvSpPr>
            <a:spLocks noGrp="1"/>
          </p:cNvSpPr>
          <p:nvPr>
            <p:ph type="dt" sz="quarter" idx="10"/>
          </p:nvPr>
        </p:nvSpPr>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GB" altLang="en-US" dirty="0"/>
          </a:p>
        </p:txBody>
      </p:sp>
      <p:sp>
        <p:nvSpPr>
          <p:cNvPr id="9219" name="Footer Placeholder 4"/>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FontTx/>
              <a:buNone/>
            </a:pPr>
            <a:endParaRPr lang="en-GB" altLang="en-US" sz="1800">
              <a:latin typeface="Arial" panose="020B0604020202020204" pitchFamily="34" charset="0"/>
              <a:cs typeface="Arial" panose="020B0604020202020204" pitchFamily="34" charset="0"/>
            </a:endParaRPr>
          </a:p>
        </p:txBody>
      </p:sp>
      <p:sp>
        <p:nvSpPr>
          <p:cNvPr id="9220" name="Slide Number Placeholder 5"/>
          <p:cNvSpPr>
            <a:spLocks noGrp="1" noChangeArrowheads="1"/>
          </p:cNvSpPr>
          <p:nvPr>
            <p:ph type="sldNum" sz="quarter" idx="12"/>
          </p:nvPr>
        </p:nvSpPr>
        <p:spPr bwMode="auto">
          <a:xfrm>
            <a:off x="8321675" y="6403975"/>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A0C0BB46-70EA-400F-A880-7E02F5FEAD8B}" type="slidenum">
              <a:rPr lang="en-GB" altLang="en-US" sz="1200" smtClean="0">
                <a:latin typeface="Arial" panose="020B0604020202020204" pitchFamily="34" charset="0"/>
              </a:rPr>
              <a:pPr>
                <a:spcBef>
                  <a:spcPct val="0"/>
                </a:spcBef>
                <a:buFontTx/>
                <a:buNone/>
              </a:pPr>
              <a:t>3</a:t>
            </a:fld>
            <a:endParaRPr lang="en-GB" altLang="en-US" sz="1200" dirty="0">
              <a:latin typeface="Arial" panose="020B0604020202020204" pitchFamily="34" charset="0"/>
            </a:endParaRPr>
          </a:p>
        </p:txBody>
      </p:sp>
      <p:sp>
        <p:nvSpPr>
          <p:cNvPr id="9221" name="Rectangle 2"/>
          <p:cNvSpPr>
            <a:spLocks noGrp="1"/>
          </p:cNvSpPr>
          <p:nvPr>
            <p:ph type="title"/>
          </p:nvPr>
        </p:nvSpPr>
        <p:spPr/>
        <p:txBody>
          <a:bodyPr/>
          <a:lstStyle/>
          <a:p>
            <a:pPr eaLnBrk="1" hangingPunct="1"/>
            <a:r>
              <a:rPr lang="en-GB" altLang="en-US" dirty="0" smtClean="0"/>
              <a:t>OSI Model</a:t>
            </a:r>
            <a:endParaRPr lang="en-GB" altLang="en-US" dirty="0"/>
          </a:p>
        </p:txBody>
      </p:sp>
      <p:sp>
        <p:nvSpPr>
          <p:cNvPr id="9222" name="Rectangle 3"/>
          <p:cNvSpPr>
            <a:spLocks noGrp="1"/>
          </p:cNvSpPr>
          <p:nvPr>
            <p:ph type="body" idx="1"/>
          </p:nvPr>
        </p:nvSpPr>
        <p:spPr>
          <a:xfrm>
            <a:off x="457200" y="1600200"/>
            <a:ext cx="8229600" cy="3916363"/>
          </a:xfrm>
        </p:spPr>
        <p:txBody>
          <a:bodyPr/>
          <a:lstStyle/>
          <a:p>
            <a:pPr algn="just" eaLnBrk="1" hangingPunct="1">
              <a:buNone/>
            </a:pPr>
            <a:r>
              <a:rPr lang="en-GB" altLang="en-US" dirty="0" smtClean="0"/>
              <a:t>  The </a:t>
            </a:r>
            <a:r>
              <a:rPr lang="en-GB" altLang="en-US" dirty="0"/>
              <a:t>OSI (Open Systems Interconnection) model was created by the ISO to help standardize communication between computer systems. It </a:t>
            </a:r>
            <a:r>
              <a:rPr lang="en-GB" altLang="en-US" dirty="0" smtClean="0"/>
              <a:t>divides communications </a:t>
            </a:r>
            <a:r>
              <a:rPr lang="en-GB" altLang="en-US" dirty="0"/>
              <a:t>into seven different layers, which each include multiple hardware standards, protocols, or other types of services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en-US" dirty="0" smtClean="0"/>
              <a:t>Seven Layers of OSI </a:t>
            </a:r>
            <a:endParaRPr lang="en-US" dirty="0"/>
          </a:p>
        </p:txBody>
      </p:sp>
      <p:sp>
        <p:nvSpPr>
          <p:cNvPr id="3" name="Content Placeholder 2"/>
          <p:cNvSpPr>
            <a:spLocks noGrp="1"/>
          </p:cNvSpPr>
          <p:nvPr>
            <p:ph idx="1"/>
          </p:nvPr>
        </p:nvSpPr>
        <p:spPr>
          <a:xfrm>
            <a:off x="457200" y="1124744"/>
            <a:ext cx="8229600" cy="4680520"/>
          </a:xfrm>
        </p:spPr>
        <p:txBody>
          <a:bodyPr/>
          <a:lstStyle/>
          <a:p>
            <a:r>
              <a:rPr lang="en-US" dirty="0" smtClean="0"/>
              <a:t>Layer </a:t>
            </a:r>
            <a:r>
              <a:rPr lang="en-US" dirty="0"/>
              <a:t>7 - Application.</a:t>
            </a:r>
          </a:p>
          <a:p>
            <a:r>
              <a:rPr lang="en-US" dirty="0"/>
              <a:t>Layer 6 - Presentation.</a:t>
            </a:r>
          </a:p>
          <a:p>
            <a:r>
              <a:rPr lang="en-US" dirty="0"/>
              <a:t>Layer 5 - Session.</a:t>
            </a:r>
          </a:p>
          <a:p>
            <a:r>
              <a:rPr lang="en-US" dirty="0"/>
              <a:t>Layer 4 - Transport.</a:t>
            </a:r>
          </a:p>
          <a:p>
            <a:r>
              <a:rPr lang="en-US" dirty="0"/>
              <a:t>Layer 3 - Network.</a:t>
            </a:r>
          </a:p>
          <a:p>
            <a:r>
              <a:rPr lang="en-US" dirty="0"/>
              <a:t>Layer 2 - Data Link.</a:t>
            </a:r>
          </a:p>
          <a:p>
            <a:r>
              <a:rPr lang="en-US" dirty="0"/>
              <a:t>Layer 1 - Physical.</a:t>
            </a:r>
          </a:p>
          <a:p>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15/06/20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4</a:t>
            </a:fld>
            <a:endParaRPr lang="en-GB" altLang="en-US"/>
          </a:p>
        </p:txBody>
      </p:sp>
    </p:spTree>
    <p:extLst>
      <p:ext uri="{BB962C8B-B14F-4D97-AF65-F5344CB8AC3E}">
        <p14:creationId xmlns:p14="http://schemas.microsoft.com/office/powerpoint/2010/main" val="6634286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TCP/IP Layers</a:t>
            </a:r>
            <a:endParaRPr lang="en-US" dirty="0"/>
          </a:p>
        </p:txBody>
      </p:sp>
      <p:sp>
        <p:nvSpPr>
          <p:cNvPr id="3" name="Content Placeholder 2"/>
          <p:cNvSpPr>
            <a:spLocks noGrp="1"/>
          </p:cNvSpPr>
          <p:nvPr>
            <p:ph idx="1"/>
          </p:nvPr>
        </p:nvSpPr>
        <p:spPr>
          <a:xfrm>
            <a:off x="457200" y="1196752"/>
            <a:ext cx="8229600" cy="4320481"/>
          </a:xfrm>
        </p:spPr>
        <p:txBody>
          <a:bodyPr/>
          <a:lstStyle/>
          <a:p>
            <a:pPr marL="0" indent="0">
              <a:buNone/>
            </a:pPr>
            <a:r>
              <a:rPr lang="en-US" sz="2400" b="1" dirty="0"/>
              <a:t>TCP</a:t>
            </a:r>
            <a:r>
              <a:rPr lang="en-US" sz="2400" dirty="0"/>
              <a:t>/</a:t>
            </a:r>
            <a:r>
              <a:rPr lang="en-US" sz="2400" b="1" dirty="0"/>
              <a:t>IP</a:t>
            </a:r>
            <a:r>
              <a:rPr lang="en-US" sz="2400" dirty="0"/>
              <a:t> stands for Transmission Control Protocol/Internet Protocol, which is a set of networking protocols that allows two or more computers to communicate</a:t>
            </a:r>
            <a:r>
              <a:rPr lang="en-US" sz="2400" dirty="0" smtClean="0"/>
              <a:t>.</a:t>
            </a:r>
          </a:p>
          <a:p>
            <a:pPr marL="0" indent="0">
              <a:buNone/>
            </a:pPr>
            <a:endParaRPr lang="en-US" sz="2400" dirty="0"/>
          </a:p>
          <a:p>
            <a:r>
              <a:rPr lang="en-US" sz="2400" dirty="0" smtClean="0"/>
              <a:t>Layer 5 </a:t>
            </a:r>
            <a:r>
              <a:rPr lang="en-US" sz="2400" dirty="0"/>
              <a:t>- Application.</a:t>
            </a:r>
          </a:p>
          <a:p>
            <a:r>
              <a:rPr lang="en-US" sz="2400" dirty="0" smtClean="0"/>
              <a:t>Layer </a:t>
            </a:r>
            <a:r>
              <a:rPr lang="en-US" sz="2400" dirty="0"/>
              <a:t>4 - Transport.</a:t>
            </a:r>
          </a:p>
          <a:p>
            <a:r>
              <a:rPr lang="en-US" sz="2400" dirty="0"/>
              <a:t>Layer 3 - Network.</a:t>
            </a:r>
          </a:p>
          <a:p>
            <a:r>
              <a:rPr lang="en-US" sz="2400" dirty="0"/>
              <a:t>Layer 2 - Data Link.</a:t>
            </a:r>
          </a:p>
          <a:p>
            <a:r>
              <a:rPr lang="en-US" sz="2400" dirty="0"/>
              <a:t>Layer 1 - Physical.</a:t>
            </a:r>
          </a:p>
          <a:p>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15/06/20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Tree>
    <p:extLst>
      <p:ext uri="{BB962C8B-B14F-4D97-AF65-F5344CB8AC3E}">
        <p14:creationId xmlns:p14="http://schemas.microsoft.com/office/powerpoint/2010/main" val="10999619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OSI and TCP/IP</a:t>
            </a:r>
            <a:endParaRPr lang="en-US" dirty="0"/>
          </a:p>
        </p:txBody>
      </p:sp>
      <p:pic>
        <p:nvPicPr>
          <p:cNvPr id="6" name="Content Placeholder 5"/>
          <p:cNvPicPr>
            <a:picLocks noGrp="1" noChangeAspect="1"/>
          </p:cNvPicPr>
          <p:nvPr>
            <p:ph idx="1"/>
          </p:nvPr>
        </p:nvPicPr>
        <p:blipFill>
          <a:blip r:embed="rId2"/>
          <a:srcRect l="-6365" r="-6365"/>
          <a:stretch>
            <a:fillRect/>
          </a:stretch>
        </p:blipFill>
        <p:spPr>
          <a:xfrm>
            <a:off x="457200" y="1600200"/>
            <a:ext cx="8229600" cy="3916363"/>
          </a:xfrm>
        </p:spPr>
      </p:pic>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15/06/20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spTree>
    <p:extLst>
      <p:ext uri="{BB962C8B-B14F-4D97-AF65-F5344CB8AC3E}">
        <p14:creationId xmlns:p14="http://schemas.microsoft.com/office/powerpoint/2010/main" val="3171754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TCP/IP Protocol Suite</a:t>
            </a:r>
            <a:endParaRPr lang="en-US" dirty="0"/>
          </a:p>
        </p:txBody>
      </p:sp>
      <p:pic>
        <p:nvPicPr>
          <p:cNvPr id="6" name="Content Placeholder 5" descr="data-communication-1-68-638.jpg"/>
          <p:cNvPicPr>
            <a:picLocks noGrp="1" noChangeAspect="1"/>
          </p:cNvPicPr>
          <p:nvPr>
            <p:ph idx="1"/>
          </p:nvPr>
        </p:nvPicPr>
        <p:blipFill rotWithShape="1">
          <a:blip r:embed="rId2">
            <a:extLst>
              <a:ext uri="{28A0092B-C50C-407E-A947-70E740481C1C}">
                <a14:useLocalDpi xmlns:a14="http://schemas.microsoft.com/office/drawing/2010/main" val="0"/>
              </a:ext>
            </a:extLst>
          </a:blip>
          <a:srcRect l="-24494" r="-24494"/>
          <a:stretch/>
        </p:blipFill>
        <p:spPr>
          <a:xfrm>
            <a:off x="0" y="1340768"/>
            <a:ext cx="9144000" cy="4175795"/>
          </a:xfrm>
        </p:spPr>
      </p:pic>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15/06/20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Tree>
    <p:extLst>
      <p:ext uri="{BB962C8B-B14F-4D97-AF65-F5344CB8AC3E}">
        <p14:creationId xmlns:p14="http://schemas.microsoft.com/office/powerpoint/2010/main" val="16048650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IP Addressing</a:t>
            </a:r>
            <a:endParaRPr lang="en-US" dirty="0"/>
          </a:p>
        </p:txBody>
      </p:sp>
      <p:sp>
        <p:nvSpPr>
          <p:cNvPr id="3" name="Content Placeholder 2"/>
          <p:cNvSpPr>
            <a:spLocks noGrp="1"/>
          </p:cNvSpPr>
          <p:nvPr>
            <p:ph idx="1"/>
          </p:nvPr>
        </p:nvSpPr>
        <p:spPr/>
        <p:txBody>
          <a:bodyPr/>
          <a:lstStyle/>
          <a:p>
            <a:r>
              <a:rPr lang="en-US" sz="2000" dirty="0"/>
              <a:t>An </a:t>
            </a:r>
            <a:r>
              <a:rPr lang="en-US" sz="2000" b="1" dirty="0"/>
              <a:t>IP address</a:t>
            </a:r>
            <a:r>
              <a:rPr lang="en-US" sz="2000" dirty="0"/>
              <a:t>, or simply an "</a:t>
            </a:r>
            <a:r>
              <a:rPr lang="en-US" sz="2000" b="1" dirty="0"/>
              <a:t>IP</a:t>
            </a:r>
            <a:r>
              <a:rPr lang="en-US" sz="2000" dirty="0"/>
              <a:t>," is a unique </a:t>
            </a:r>
            <a:r>
              <a:rPr lang="en-US" sz="2000" b="1" dirty="0"/>
              <a:t>address</a:t>
            </a:r>
            <a:r>
              <a:rPr lang="en-US" sz="2000" dirty="0"/>
              <a:t> that identifies a device on the Internet or a local network. It allows a system to be recognized by other systems connected via the Internet protocol. There are two primary types of </a:t>
            </a:r>
            <a:r>
              <a:rPr lang="en-US" sz="2000" b="1" dirty="0"/>
              <a:t>IP address</a:t>
            </a:r>
            <a:r>
              <a:rPr lang="en-US" sz="2000" dirty="0"/>
              <a:t> formats used today — IPv4 and </a:t>
            </a:r>
            <a:r>
              <a:rPr lang="en-US" sz="2000" dirty="0" smtClean="0"/>
              <a:t>IPv6</a:t>
            </a:r>
          </a:p>
          <a:p>
            <a:r>
              <a:rPr lang="en-US" sz="2000" dirty="0"/>
              <a:t>Internet Protocol version 4 (IPv4</a:t>
            </a:r>
            <a:r>
              <a:rPr lang="en-US" sz="2000" dirty="0" smtClean="0"/>
              <a:t>).</a:t>
            </a:r>
            <a:r>
              <a:rPr lang="en-US" sz="2000" dirty="0"/>
              <a:t>C</a:t>
            </a:r>
            <a:r>
              <a:rPr lang="en-US" sz="2000" dirty="0" smtClean="0"/>
              <a:t>urrently </a:t>
            </a:r>
            <a:r>
              <a:rPr lang="en-US" sz="2000" dirty="0"/>
              <a:t>used </a:t>
            </a:r>
            <a:r>
              <a:rPr lang="en-US" sz="2000" dirty="0" smtClean="0"/>
              <a:t>version </a:t>
            </a:r>
            <a:r>
              <a:rPr lang="en-US" sz="2000" dirty="0"/>
              <a:t>of Internet Protocol. </a:t>
            </a:r>
          </a:p>
          <a:p>
            <a:r>
              <a:rPr lang="en-US" sz="2000" dirty="0" smtClean="0"/>
              <a:t>Internet </a:t>
            </a:r>
            <a:r>
              <a:rPr lang="en-US" sz="2000" dirty="0"/>
              <a:t>Protocol </a:t>
            </a:r>
            <a:r>
              <a:rPr lang="en-US" sz="2000" dirty="0" smtClean="0"/>
              <a:t>version 6 (IPv6) replacement </a:t>
            </a:r>
            <a:r>
              <a:rPr lang="en-US" sz="2000" dirty="0"/>
              <a:t>for </a:t>
            </a:r>
            <a:r>
              <a:rPr lang="en-US" sz="2000" dirty="0" smtClean="0"/>
              <a:t>IPV4.</a:t>
            </a:r>
            <a:endParaRPr lang="en-US" sz="20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15/06/20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Tree>
    <p:extLst>
      <p:ext uri="{BB962C8B-B14F-4D97-AF65-F5344CB8AC3E}">
        <p14:creationId xmlns:p14="http://schemas.microsoft.com/office/powerpoint/2010/main" val="34523963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IPV4</a:t>
            </a:r>
            <a:endParaRPr lang="en-US" dirty="0"/>
          </a:p>
        </p:txBody>
      </p:sp>
      <p:sp>
        <p:nvSpPr>
          <p:cNvPr id="3" name="Content Placeholder 2"/>
          <p:cNvSpPr>
            <a:spLocks noGrp="1"/>
          </p:cNvSpPr>
          <p:nvPr>
            <p:ph idx="1"/>
          </p:nvPr>
        </p:nvSpPr>
        <p:spPr/>
        <p:txBody>
          <a:bodyPr/>
          <a:lstStyle/>
          <a:p>
            <a:pPr algn="just"/>
            <a:r>
              <a:rPr lang="en-US" sz="2400" dirty="0">
                <a:latin typeface="Times New Roman" panose="02020603050405020304" pitchFamily="18" charset="0"/>
                <a:cs typeface="Times New Roman" panose="02020603050405020304" pitchFamily="18" charset="0"/>
              </a:rPr>
              <a:t>An IPv4 address is a 32-bit address that uniquely and universally defines the connection of a device (for example, a computer or a router) to the Internet.</a:t>
            </a:r>
          </a:p>
          <a:p>
            <a:pPr marL="0" indent="0" algn="just">
              <a:buNone/>
            </a:pPr>
            <a:r>
              <a:rPr lang="en-US" sz="2400" dirty="0">
                <a:latin typeface="Times New Roman" panose="02020603050405020304" pitchFamily="18" charset="0"/>
                <a:cs typeface="Times New Roman" panose="02020603050405020304" pitchFamily="18" charset="0"/>
              </a:rPr>
              <a:t>      • Connectionless protocol</a:t>
            </a:r>
          </a:p>
          <a:p>
            <a:pPr marL="0" indent="0" algn="just">
              <a:buNone/>
            </a:pPr>
            <a:r>
              <a:rPr lang="en-US" sz="2400" dirty="0">
                <a:latin typeface="Times New Roman" panose="02020603050405020304" pitchFamily="18" charset="0"/>
                <a:cs typeface="Times New Roman" panose="02020603050405020304" pitchFamily="18" charset="0"/>
              </a:rPr>
              <a:t>      • Fragments (divides) packets where necessary</a:t>
            </a:r>
          </a:p>
          <a:p>
            <a:pPr marL="0" indent="0" algn="just">
              <a:buNone/>
            </a:pPr>
            <a:r>
              <a:rPr lang="en-US" sz="2400" dirty="0">
                <a:latin typeface="Times New Roman" panose="02020603050405020304" pitchFamily="18" charset="0"/>
                <a:cs typeface="Times New Roman" panose="02020603050405020304" pitchFamily="18" charset="0"/>
              </a:rPr>
              <a:t>      • Addressing via 32 bit Internet addresses</a:t>
            </a:r>
          </a:p>
          <a:p>
            <a:endParaRPr lang="en-US" sz="24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15/06/20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Tree>
    <p:extLst>
      <p:ext uri="{BB962C8B-B14F-4D97-AF65-F5344CB8AC3E}">
        <p14:creationId xmlns:p14="http://schemas.microsoft.com/office/powerpoint/2010/main" val="18318344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IPV6</a:t>
            </a:r>
            <a:endParaRPr lang="en-US" dirty="0"/>
          </a:p>
        </p:txBody>
      </p:sp>
      <p:sp>
        <p:nvSpPr>
          <p:cNvPr id="3" name="Content Placeholder 2"/>
          <p:cNvSpPr>
            <a:spLocks noGrp="1"/>
          </p:cNvSpPr>
          <p:nvPr>
            <p:ph idx="1"/>
          </p:nvPr>
        </p:nvSpPr>
        <p:spPr/>
        <p:txBody>
          <a:bodyPr/>
          <a:lstStyle/>
          <a:p>
            <a:pPr marL="0" indent="0">
              <a:buNone/>
            </a:pPr>
            <a:r>
              <a:rPr lang="en-US" sz="2000" dirty="0">
                <a:latin typeface="Times New Roman" panose="02020603050405020304" pitchFamily="18" charset="0"/>
                <a:cs typeface="Times New Roman" panose="02020603050405020304" pitchFamily="18" charset="0"/>
              </a:rPr>
              <a:t>Maintains good features of IPv4, discards bad ones</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 Not compatible with </a:t>
            </a:r>
            <a:r>
              <a:rPr lang="en-US" sz="2000" dirty="0" smtClean="0">
                <a:latin typeface="Times New Roman" panose="02020603050405020304" pitchFamily="18" charset="0"/>
                <a:cs typeface="Times New Roman" panose="02020603050405020304" pitchFamily="18" charset="0"/>
              </a:rPr>
              <a:t>IPv4</a:t>
            </a:r>
            <a:endParaRPr lang="en-US" sz="20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 Compatible with all other Internet protocols including</a:t>
            </a:r>
          </a:p>
          <a:p>
            <a:pPr marL="0" indent="0">
              <a:buNone/>
            </a:pPr>
            <a:r>
              <a:rPr lang="en-US" sz="2000" dirty="0">
                <a:latin typeface="Times New Roman" panose="02020603050405020304" pitchFamily="18" charset="0"/>
                <a:cs typeface="Times New Roman" panose="02020603050405020304" pitchFamily="18" charset="0"/>
              </a:rPr>
              <a:t>TCP, UDP, ICMP, DNS, etc</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 Main features</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 Long addresses (128 bits) ⇒ supports billions of hosts.</a:t>
            </a:r>
          </a:p>
          <a:p>
            <a:pPr marL="0" indent="0">
              <a:buNone/>
            </a:pPr>
            <a:r>
              <a:rPr lang="en-US" sz="2000" dirty="0">
                <a:latin typeface="Times New Roman" panose="02020603050405020304" pitchFamily="18" charset="0"/>
                <a:cs typeface="Times New Roman" panose="02020603050405020304" pitchFamily="18" charset="0"/>
              </a:rPr>
              <a:t>– Simplified, fixed size header ⇒ routers can process packets faster.</a:t>
            </a:r>
          </a:p>
          <a:p>
            <a:pPr marL="0" indent="0">
              <a:buNone/>
            </a:pPr>
            <a:r>
              <a:rPr lang="en-US" sz="2000" dirty="0">
                <a:latin typeface="Times New Roman" panose="02020603050405020304" pitchFamily="18" charset="0"/>
                <a:cs typeface="Times New Roman" panose="02020603050405020304" pitchFamily="18" charset="0"/>
              </a:rPr>
              <a:t>– Support for authentication and privacy</a:t>
            </a:r>
          </a:p>
          <a:p>
            <a:pPr marL="0" indent="0">
              <a:buNone/>
            </a:pPr>
            <a:r>
              <a:rPr lang="en-US" sz="2000" dirty="0">
                <a:latin typeface="Times New Roman" panose="02020603050405020304" pitchFamily="18" charset="0"/>
                <a:cs typeface="Times New Roman" panose="02020603050405020304" pitchFamily="18" charset="0"/>
              </a:rPr>
              <a:t>– Better support for type of service.</a:t>
            </a:r>
          </a:p>
          <a:p>
            <a:endParaRPr lang="en-US" sz="20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15/06/20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spTree>
    <p:extLst>
      <p:ext uri="{BB962C8B-B14F-4D97-AF65-F5344CB8AC3E}">
        <p14:creationId xmlns:p14="http://schemas.microsoft.com/office/powerpoint/2010/main" val="2384895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solidFill>
                  <a:srgbClr val="0070C0"/>
                </a:solidFill>
                <a:latin typeface="Times New Roman" panose="02020603050405020304" pitchFamily="18" charset="0"/>
                <a:cs typeface="Times New Roman" panose="02020603050405020304" pitchFamily="18" charset="0"/>
              </a:rPr>
              <a:t>The IP address can be classify into two classes:</a:t>
            </a:r>
            <a:br>
              <a:rPr lang="en-US" sz="3200" b="1" dirty="0">
                <a:solidFill>
                  <a:srgbClr val="0070C0"/>
                </a:solidFill>
                <a:latin typeface="Times New Roman" panose="02020603050405020304" pitchFamily="18" charset="0"/>
                <a:cs typeface="Times New Roman" panose="02020603050405020304" pitchFamily="18" charset="0"/>
              </a:rPr>
            </a:br>
            <a:endParaRPr lang="en-US" sz="3200" dirty="0"/>
          </a:p>
        </p:txBody>
      </p:sp>
      <p:sp>
        <p:nvSpPr>
          <p:cNvPr id="3" name="Content Placeholder 2"/>
          <p:cNvSpPr>
            <a:spLocks noGrp="1"/>
          </p:cNvSpPr>
          <p:nvPr>
            <p:ph idx="1"/>
          </p:nvPr>
        </p:nvSpPr>
        <p:spPr/>
        <p:txBody>
          <a:bodyPr/>
          <a:lstStyle/>
          <a:p>
            <a:pPr marL="0" indent="0">
              <a:buNone/>
            </a:pPr>
            <a:endParaRPr lang="en-US" sz="2000" dirty="0">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en-US" sz="2000" b="1" dirty="0">
                <a:solidFill>
                  <a:srgbClr val="0070C0"/>
                </a:solidFill>
                <a:latin typeface="Times New Roman" panose="02020603050405020304" pitchFamily="18" charset="0"/>
                <a:cs typeface="Times New Roman" panose="02020603050405020304" pitchFamily="18" charset="0"/>
              </a:rPr>
              <a:t>Public address:</a:t>
            </a:r>
            <a:endParaRPr lang="en-US" sz="2000" dirty="0">
              <a:solidFill>
                <a:srgbClr val="0070C0"/>
              </a:solidFill>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This address considered as any valid address assigned to any user, and the organization who is responsible for registering IP ranges called Internet Service Providers (ISPs), and this address will be unique.</a:t>
            </a:r>
          </a:p>
          <a:p>
            <a:pPr marL="0" indent="0">
              <a:buNone/>
            </a:pPr>
            <a:endParaRPr lang="en-US" sz="2000" dirty="0">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en-US" sz="2000" b="1" dirty="0">
                <a:solidFill>
                  <a:srgbClr val="0070C0"/>
                </a:solidFill>
                <a:latin typeface="Times New Roman" panose="02020603050405020304" pitchFamily="18" charset="0"/>
                <a:cs typeface="Times New Roman" panose="02020603050405020304" pitchFamily="18" charset="0"/>
              </a:rPr>
              <a:t>Private Address:</a:t>
            </a:r>
            <a:endParaRPr lang="en-US" sz="2000" dirty="0">
              <a:solidFill>
                <a:srgbClr val="0070C0"/>
              </a:solidFill>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Any number or address assigned to a device on a private TCP/IP Local Area Network that is accessible only within the Local Area Network.</a:t>
            </a:r>
          </a:p>
          <a:p>
            <a:endParaRPr lang="en-US" sz="20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15/06/20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Tree>
    <p:extLst>
      <p:ext uri="{BB962C8B-B14F-4D97-AF65-F5344CB8AC3E}">
        <p14:creationId xmlns:p14="http://schemas.microsoft.com/office/powerpoint/2010/main" val="26124656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Internet addresses</a:t>
            </a:r>
            <a:endParaRPr lang="en-US" dirty="0"/>
          </a:p>
        </p:txBody>
      </p:sp>
      <p:sp>
        <p:nvSpPr>
          <p:cNvPr id="3" name="Content Placeholder 2"/>
          <p:cNvSpPr>
            <a:spLocks noGrp="1"/>
          </p:cNvSpPr>
          <p:nvPr>
            <p:ph idx="1"/>
          </p:nvPr>
        </p:nvSpPr>
        <p:spPr/>
        <p:txBody>
          <a:bodyPr/>
          <a:lstStyle/>
          <a:p>
            <a:pPr marL="0" indent="0">
              <a:buNone/>
            </a:pPr>
            <a:r>
              <a:rPr lang="en-US" sz="2400" dirty="0">
                <a:latin typeface="Times New Roman" panose="02020603050405020304" pitchFamily="18" charset="0"/>
                <a:cs typeface="Times New Roman" panose="02020603050405020304" pitchFamily="18" charset="0"/>
              </a:rPr>
              <a:t>Each network interface connected to the Internet has a unique address consisting of two parts:</a:t>
            </a:r>
          </a:p>
          <a:p>
            <a:endParaRPr lang="en-US" sz="2400" dirty="0">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en-US" sz="2400" b="1" dirty="0">
                <a:solidFill>
                  <a:srgbClr val="0070C0"/>
                </a:solidFill>
                <a:latin typeface="Times New Roman" panose="02020603050405020304" pitchFamily="18" charset="0"/>
                <a:cs typeface="Times New Roman" panose="02020603050405020304" pitchFamily="18" charset="0"/>
              </a:rPr>
              <a:t>Network address, </a:t>
            </a:r>
            <a:r>
              <a:rPr lang="en-US" sz="2400" dirty="0">
                <a:latin typeface="Times New Roman" panose="02020603050405020304" pitchFamily="18" charset="0"/>
                <a:cs typeface="Times New Roman" panose="02020603050405020304" pitchFamily="18" charset="0"/>
              </a:rPr>
              <a:t>address of the network within the Internet (used by gateways for routing IP packets between networks).</a:t>
            </a:r>
          </a:p>
          <a:p>
            <a:pPr marL="0" indent="0">
              <a:buNone/>
            </a:pPr>
            <a:r>
              <a:rPr lang="en-US" sz="2400" dirty="0">
                <a:latin typeface="Times New Roman" panose="02020603050405020304" pitchFamily="18" charset="0"/>
                <a:cs typeface="Times New Roman" panose="02020603050405020304" pitchFamily="18" charset="0"/>
              </a:rPr>
              <a:t> </a:t>
            </a:r>
          </a:p>
          <a:p>
            <a:pPr>
              <a:buFont typeface="Wingdings" panose="05000000000000000000" pitchFamily="2" charset="2"/>
              <a:buChar char="Ø"/>
            </a:pPr>
            <a:r>
              <a:rPr lang="en-US" sz="2400" b="1" dirty="0">
                <a:solidFill>
                  <a:srgbClr val="0070C0"/>
                </a:solidFill>
                <a:latin typeface="Times New Roman" panose="02020603050405020304" pitchFamily="18" charset="0"/>
                <a:cs typeface="Times New Roman" panose="02020603050405020304" pitchFamily="18" charset="0"/>
              </a:rPr>
              <a:t>Host address</a:t>
            </a:r>
            <a:r>
              <a:rPr lang="en-US" sz="2400" dirty="0">
                <a:solidFill>
                  <a:srgbClr val="0070C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address of the computer within the network (used for delivering packets to a particular network interface within the network).</a:t>
            </a:r>
          </a:p>
          <a:p>
            <a:endParaRPr lang="en-US" sz="24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15/06/20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Tree>
    <p:extLst>
      <p:ext uri="{BB962C8B-B14F-4D97-AF65-F5344CB8AC3E}">
        <p14:creationId xmlns:p14="http://schemas.microsoft.com/office/powerpoint/2010/main" val="22649844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lstStyle/>
          <a:p>
            <a:r>
              <a:rPr lang="en-US" dirty="0">
                <a:latin typeface="Times New Roman" panose="02020603050405020304" pitchFamily="18" charset="0"/>
                <a:cs typeface="Times New Roman" panose="02020603050405020304" pitchFamily="18" charset="0"/>
              </a:rPr>
              <a:t>Internet address </a:t>
            </a:r>
            <a:r>
              <a:rPr lang="en-US" dirty="0" smtClean="0">
                <a:latin typeface="Times New Roman" panose="02020603050405020304" pitchFamily="18" charset="0"/>
                <a:cs typeface="Times New Roman" panose="02020603050405020304" pitchFamily="18" charset="0"/>
              </a:rPr>
              <a:t>format</a:t>
            </a:r>
            <a:endParaRPr lang="en-US" dirty="0"/>
          </a:p>
        </p:txBody>
      </p:sp>
      <p:sp>
        <p:nvSpPr>
          <p:cNvPr id="3" name="Content Placeholder 2"/>
          <p:cNvSpPr>
            <a:spLocks noGrp="1"/>
          </p:cNvSpPr>
          <p:nvPr>
            <p:ph idx="1"/>
          </p:nvPr>
        </p:nvSpPr>
        <p:spPr>
          <a:xfrm>
            <a:off x="457200" y="836712"/>
            <a:ext cx="8229600" cy="5184576"/>
          </a:xfrm>
        </p:spPr>
        <p:txBody>
          <a:bodyPr/>
          <a:lstStyle/>
          <a:p>
            <a:pPr algn="just"/>
            <a:r>
              <a:rPr lang="en-US" sz="1800" dirty="0">
                <a:latin typeface="Times New Roman" panose="02020603050405020304" pitchFamily="18" charset="0"/>
                <a:cs typeface="Times New Roman" panose="02020603050405020304" pitchFamily="18" charset="0"/>
              </a:rPr>
              <a:t>The 32-bit IP address is separated into four 8-bit octets, allowing each octet to have a value ranging from 0 to 255. </a:t>
            </a:r>
          </a:p>
          <a:p>
            <a:pPr algn="just"/>
            <a:r>
              <a:rPr lang="en-US" sz="1800" dirty="0">
                <a:latin typeface="Times New Roman" panose="02020603050405020304" pitchFamily="18" charset="0"/>
                <a:cs typeface="Times New Roman" panose="02020603050405020304" pitchFamily="18" charset="0"/>
              </a:rPr>
              <a:t>Furthermore, the IP address is logically separated into two distinct components: the network ID and the host ID. The network ID is used to identify the subnet upon which the host resides. The host ID is used to identify the host itself within the given subnet</a:t>
            </a:r>
            <a:r>
              <a:rPr lang="en-US" sz="1800" dirty="0" smtClean="0">
                <a:latin typeface="Times New Roman" panose="02020603050405020304" pitchFamily="18" charset="0"/>
                <a:cs typeface="Times New Roman" panose="02020603050405020304" pitchFamily="18" charset="0"/>
              </a:rPr>
              <a:t>.</a:t>
            </a:r>
            <a:endParaRPr lang="en-US" sz="1800" dirty="0">
              <a:latin typeface="Times New Roman" panose="02020603050405020304" pitchFamily="18" charset="0"/>
              <a:cs typeface="Times New Roman" panose="02020603050405020304" pitchFamily="18" charset="0"/>
            </a:endParaRPr>
          </a:p>
          <a:p>
            <a:pPr marL="0" lvl="0" indent="0">
              <a:buNone/>
            </a:pPr>
            <a:r>
              <a:rPr lang="en-US" sz="1800" b="1" dirty="0" smtClean="0">
                <a:latin typeface="Times New Roman" panose="02020603050405020304" pitchFamily="18" charset="0"/>
                <a:cs typeface="Times New Roman" panose="02020603050405020304" pitchFamily="18" charset="0"/>
              </a:rPr>
              <a:t>      IP </a:t>
            </a:r>
            <a:r>
              <a:rPr lang="en-US" sz="1800" b="1" dirty="0">
                <a:latin typeface="Times New Roman" panose="02020603050405020304" pitchFamily="18" charset="0"/>
                <a:cs typeface="Times New Roman" panose="02020603050405020304" pitchFamily="18" charset="0"/>
              </a:rPr>
              <a:t>addresses can be displayed in three typical formats:</a:t>
            </a:r>
            <a:endParaRPr lang="en-US" sz="1800" dirty="0">
              <a:latin typeface="Times New Roman" panose="02020603050405020304" pitchFamily="18" charset="0"/>
              <a:cs typeface="Times New Roman" panose="02020603050405020304" pitchFamily="18" charset="0"/>
            </a:endParaRPr>
          </a:p>
          <a:p>
            <a:pPr lvl="0"/>
            <a:r>
              <a:rPr lang="en-US" sz="1800" dirty="0">
                <a:latin typeface="Times New Roman" panose="02020603050405020304" pitchFamily="18" charset="0"/>
                <a:cs typeface="Times New Roman" panose="02020603050405020304" pitchFamily="18" charset="0"/>
              </a:rPr>
              <a:t> Binary notation Binary notation is the format that systems on the network use to process the address. An example of binary notation is </a:t>
            </a:r>
            <a:r>
              <a:rPr lang="en-US" sz="1800" b="1" dirty="0">
                <a:solidFill>
                  <a:srgbClr val="000000"/>
                </a:solidFill>
                <a:latin typeface="Times New Roman" panose="02020603050405020304" pitchFamily="18" charset="0"/>
                <a:cs typeface="Times New Roman" panose="02020603050405020304" pitchFamily="18" charset="0"/>
              </a:rPr>
              <a:t>11000000.10101000.00000001.01100100.</a:t>
            </a:r>
            <a:endParaRPr lang="en-US" sz="1800" dirty="0">
              <a:solidFill>
                <a:srgbClr val="000000"/>
              </a:solidFill>
              <a:latin typeface="Times New Roman" panose="02020603050405020304" pitchFamily="18" charset="0"/>
              <a:cs typeface="Times New Roman" panose="02020603050405020304" pitchFamily="18" charset="0"/>
            </a:endParaRPr>
          </a:p>
          <a:p>
            <a:pPr lvl="0"/>
            <a:r>
              <a:rPr lang="en-US" sz="1800" dirty="0">
                <a:latin typeface="Times New Roman" panose="02020603050405020304" pitchFamily="18" charset="0"/>
                <a:cs typeface="Times New Roman" panose="02020603050405020304" pitchFamily="18" charset="0"/>
              </a:rPr>
              <a:t> Hexadecimal notation Hexadecimal notation is the format typically used when identifying IPv6 addresses. An example of hexadecimal notation of an IPv4 address is </a:t>
            </a:r>
            <a:r>
              <a:rPr lang="en-US" sz="1800" b="1" dirty="0">
                <a:solidFill>
                  <a:srgbClr val="000000"/>
                </a:solidFill>
                <a:latin typeface="Times New Roman" panose="02020603050405020304" pitchFamily="18" charset="0"/>
                <a:cs typeface="Times New Roman" panose="02020603050405020304" pitchFamily="18" charset="0"/>
              </a:rPr>
              <a:t>C0.</a:t>
            </a:r>
            <a:r>
              <a:rPr lang="en-US" sz="1800" b="1" dirty="0" smtClean="0">
                <a:solidFill>
                  <a:srgbClr val="000000"/>
                </a:solidFill>
                <a:latin typeface="Times New Roman" panose="02020603050405020304" pitchFamily="18" charset="0"/>
                <a:cs typeface="Times New Roman" panose="02020603050405020304" pitchFamily="18" charset="0"/>
              </a:rPr>
              <a:t>A8.01.64</a:t>
            </a:r>
          </a:p>
          <a:p>
            <a:r>
              <a:rPr lang="en-US" sz="1800" dirty="0">
                <a:latin typeface="Times New Roman" panose="02020603050405020304" pitchFamily="18" charset="0"/>
                <a:cs typeface="Times New Roman" panose="02020603050405020304" pitchFamily="18" charset="0"/>
              </a:rPr>
              <a:t>Dotted-decimal notation Dotted-decimal notation is the format that is typically used for displaying the IP address in a human-readable format. An example of dotted-decimal notation is </a:t>
            </a:r>
            <a:r>
              <a:rPr lang="en-US" sz="1800" b="1" dirty="0">
                <a:solidFill>
                  <a:srgbClr val="000000"/>
                </a:solidFill>
                <a:latin typeface="Times New Roman" panose="02020603050405020304" pitchFamily="18" charset="0"/>
                <a:cs typeface="Times New Roman" panose="02020603050405020304" pitchFamily="18" charset="0"/>
              </a:rPr>
              <a:t>192.168.1.100</a:t>
            </a:r>
          </a:p>
          <a:p>
            <a:pPr lvl="0"/>
            <a:endParaRPr lang="en-US" sz="1800" b="1" dirty="0" smtClean="0">
              <a:solidFill>
                <a:srgbClr val="000000"/>
              </a:solidFill>
              <a:latin typeface="Times New Roman" panose="02020603050405020304" pitchFamily="18" charset="0"/>
              <a:cs typeface="Times New Roman" panose="02020603050405020304" pitchFamily="18" charset="0"/>
            </a:endParaRPr>
          </a:p>
          <a:p>
            <a:pPr lvl="0"/>
            <a:endParaRPr lang="en-US" sz="1800" dirty="0">
              <a:solidFill>
                <a:srgbClr val="000000"/>
              </a:solidFill>
              <a:latin typeface="Times New Roman" panose="02020603050405020304" pitchFamily="18" charset="0"/>
              <a:cs typeface="Times New Roman" panose="02020603050405020304" pitchFamily="18" charset="0"/>
            </a:endParaRPr>
          </a:p>
          <a:p>
            <a:endParaRPr lang="en-US" sz="20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15/06/20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Tree>
    <p:extLst>
      <p:ext uri="{BB962C8B-B14F-4D97-AF65-F5344CB8AC3E}">
        <p14:creationId xmlns:p14="http://schemas.microsoft.com/office/powerpoint/2010/main" val="8189760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Internet address format</a:t>
            </a:r>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15/06/20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pic>
        <p:nvPicPr>
          <p:cNvPr id="6" name="Content Placeholder 5" descr="5"/>
          <p:cNvPicPr>
            <a:picLocks noGrp="1"/>
          </p:cNvPicPr>
          <p:nvPr>
            <p:ph idx="1"/>
          </p:nvPr>
        </p:nvPicPr>
        <p:blipFill>
          <a:blip r:embed="rId2" cstate="print">
            <a:extLst>
              <a:ext uri="{28A0092B-C50C-407E-A947-70E740481C1C}">
                <a14:useLocalDpi xmlns:a14="http://schemas.microsoft.com/office/drawing/2010/main" val="0"/>
              </a:ext>
            </a:extLst>
          </a:blip>
          <a:srcRect l="-9421" r="-9421"/>
          <a:stretch>
            <a:fillRect/>
          </a:stretch>
        </p:blipFill>
        <p:spPr bwMode="auto">
          <a:prstGeom prst="rect">
            <a:avLst/>
          </a:prstGeom>
          <a:noFill/>
          <a:ln w="9525">
            <a:noFill/>
            <a:miter lim="800000"/>
            <a:headEnd/>
            <a:tailEnd/>
          </a:ln>
        </p:spPr>
      </p:pic>
    </p:spTree>
    <p:extLst>
      <p:ext uri="{BB962C8B-B14F-4D97-AF65-F5344CB8AC3E}">
        <p14:creationId xmlns:p14="http://schemas.microsoft.com/office/powerpoint/2010/main" val="6926900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IP Classes</a:t>
            </a:r>
            <a:endParaRPr lang="en-US" dirty="0"/>
          </a:p>
        </p:txBody>
      </p:sp>
      <p:pic>
        <p:nvPicPr>
          <p:cNvPr id="6" name="Content Placeholder 5" descr="fedafe4b628664f0d5084260d9c268f5.png"/>
          <p:cNvPicPr>
            <a:picLocks noGrp="1" noChangeAspect="1"/>
          </p:cNvPicPr>
          <p:nvPr>
            <p:ph idx="1"/>
          </p:nvPr>
        </p:nvPicPr>
        <p:blipFill>
          <a:blip r:embed="rId2">
            <a:extLst>
              <a:ext uri="{28A0092B-C50C-407E-A947-70E740481C1C}">
                <a14:useLocalDpi xmlns:a14="http://schemas.microsoft.com/office/drawing/2010/main" val="0"/>
              </a:ext>
            </a:extLst>
          </a:blip>
          <a:srcRect l="-15039" r="-15039"/>
          <a:stretch>
            <a:fillRect/>
          </a:stretch>
        </p:blipFill>
        <p:spPr/>
      </p:pic>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15/06/20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Tree>
    <p:extLst>
      <p:ext uri="{BB962C8B-B14F-4D97-AF65-F5344CB8AC3E}">
        <p14:creationId xmlns:p14="http://schemas.microsoft.com/office/powerpoint/2010/main" val="2308685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02034"/>
          </a:xfrm>
        </p:spPr>
        <p:txBody>
          <a:bodyPr/>
          <a:lstStyle/>
          <a:p>
            <a:r>
              <a:rPr lang="en-US" sz="2800" dirty="0" smtClean="0"/>
              <a:t>IP Class format</a:t>
            </a:r>
            <a:endParaRPr lang="en-US" sz="28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15/06/20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pic>
        <p:nvPicPr>
          <p:cNvPr id="6" name="Content Placeholder 5"/>
          <p:cNvPicPr>
            <a:picLocks noGrp="1"/>
          </p:cNvPicPr>
          <p:nvPr>
            <p:ph idx="1"/>
          </p:nvPr>
        </p:nvPicPr>
        <p:blipFill rotWithShape="1">
          <a:blip r:embed="rId2" cstate="print">
            <a:extLst>
              <a:ext uri="{28A0092B-C50C-407E-A947-70E740481C1C}">
                <a14:useLocalDpi xmlns:a14="http://schemas.microsoft.com/office/drawing/2010/main" val="0"/>
              </a:ext>
            </a:extLst>
          </a:blip>
          <a:srcRect l="-1" t="32" r="-195" b="-6902"/>
          <a:stretch/>
        </p:blipFill>
        <p:spPr bwMode="auto">
          <a:xfrm>
            <a:off x="457200" y="692696"/>
            <a:ext cx="8245642" cy="528298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804392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Subnet Mask</a:t>
            </a:r>
            <a:endParaRPr lang="en-US" dirty="0"/>
          </a:p>
        </p:txBody>
      </p:sp>
      <p:sp>
        <p:nvSpPr>
          <p:cNvPr id="3" name="Content Placeholder 2"/>
          <p:cNvSpPr>
            <a:spLocks noGrp="1"/>
          </p:cNvSpPr>
          <p:nvPr>
            <p:ph idx="1"/>
          </p:nvPr>
        </p:nvSpPr>
        <p:spPr/>
        <p:txBody>
          <a:bodyPr/>
          <a:lstStyle/>
          <a:p>
            <a:r>
              <a:rPr lang="en-US" sz="1800" dirty="0">
                <a:latin typeface="Times New Roman" panose="02020603050405020304" pitchFamily="18" charset="0"/>
                <a:cs typeface="Times New Roman" panose="02020603050405020304" pitchFamily="18" charset="0"/>
              </a:rPr>
              <a:t>A mask is a 32-bit binary number that is expressed in dotted decimal notation. By default, a mask contains two fields, the network field and the host field. These correspond to the network number and the locally administered part of the network address. When an administrator subnets, they are adjusting the way they view the IP address. Table 1: Default masks for </a:t>
            </a:r>
            <a:r>
              <a:rPr lang="en-US" sz="1800" dirty="0" err="1">
                <a:latin typeface="Times New Roman" panose="02020603050405020304" pitchFamily="18" charset="0"/>
                <a:cs typeface="Times New Roman" panose="02020603050405020304" pitchFamily="18" charset="0"/>
              </a:rPr>
              <a:t>classful</a:t>
            </a:r>
            <a:r>
              <a:rPr lang="en-US" sz="1800" dirty="0">
                <a:latin typeface="Times New Roman" panose="02020603050405020304" pitchFamily="18" charset="0"/>
                <a:cs typeface="Times New Roman" panose="02020603050405020304" pitchFamily="18" charset="0"/>
              </a:rPr>
              <a:t> addressing</a:t>
            </a:r>
          </a:p>
          <a:p>
            <a:endParaRPr lang="en-US" sz="20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15/06/20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971600" y="3140968"/>
            <a:ext cx="7128792" cy="2376264"/>
          </a:xfrm>
          <a:prstGeom prst="rect">
            <a:avLst/>
          </a:prstGeom>
        </p:spPr>
      </p:pic>
    </p:spTree>
    <p:extLst>
      <p:ext uri="{BB962C8B-B14F-4D97-AF65-F5344CB8AC3E}">
        <p14:creationId xmlns:p14="http://schemas.microsoft.com/office/powerpoint/2010/main" val="28282982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Subnet Mask</a:t>
            </a:r>
            <a:endParaRPr lang="en-US" dirty="0"/>
          </a:p>
        </p:txBody>
      </p:sp>
      <p:sp>
        <p:nvSpPr>
          <p:cNvPr id="3" name="Content Placeholder 2"/>
          <p:cNvSpPr>
            <a:spLocks noGrp="1"/>
          </p:cNvSpPr>
          <p:nvPr>
            <p:ph idx="1"/>
          </p:nvPr>
        </p:nvSpPr>
        <p:spPr/>
        <p:txBody>
          <a:bodyPr/>
          <a:lstStyle/>
          <a:p>
            <a:pPr lvl="0">
              <a:buFont typeface="Wingdings" panose="05000000000000000000" pitchFamily="2" charset="2"/>
              <a:buChar char="Ø"/>
            </a:pPr>
            <a:r>
              <a:rPr lang="en-GB" sz="1800" dirty="0">
                <a:latin typeface="Times New Roman" panose="02020603050405020304" pitchFamily="18" charset="0"/>
                <a:cs typeface="Times New Roman" panose="02020603050405020304" pitchFamily="18" charset="0"/>
              </a:rPr>
              <a:t>Routers and hosts still assume class subnet masks by default:</a:t>
            </a:r>
            <a:endParaRPr lang="en-US" sz="1800" dirty="0">
              <a:latin typeface="Times New Roman" panose="02020603050405020304" pitchFamily="18" charset="0"/>
              <a:cs typeface="Times New Roman" panose="02020603050405020304" pitchFamily="18" charset="0"/>
            </a:endParaRPr>
          </a:p>
          <a:p>
            <a:pPr lvl="0"/>
            <a:r>
              <a:rPr lang="en-GB" sz="1800" dirty="0">
                <a:latin typeface="Times New Roman" panose="02020603050405020304" pitchFamily="18" charset="0"/>
                <a:cs typeface="Times New Roman" panose="02020603050405020304" pitchFamily="18" charset="0"/>
              </a:rPr>
              <a:t>Class A	/8	255.0.0.0</a:t>
            </a:r>
            <a:endParaRPr lang="en-US" sz="1800" dirty="0">
              <a:latin typeface="Times New Roman" panose="02020603050405020304" pitchFamily="18" charset="0"/>
              <a:cs typeface="Times New Roman" panose="02020603050405020304" pitchFamily="18" charset="0"/>
            </a:endParaRPr>
          </a:p>
          <a:p>
            <a:pPr lvl="0"/>
            <a:r>
              <a:rPr lang="en-GB" sz="1800" dirty="0">
                <a:latin typeface="Times New Roman" panose="02020603050405020304" pitchFamily="18" charset="0"/>
                <a:cs typeface="Times New Roman" panose="02020603050405020304" pitchFamily="18" charset="0"/>
              </a:rPr>
              <a:t>Class B	/16	255.255.0.0</a:t>
            </a:r>
            <a:endParaRPr lang="en-US" sz="1800" dirty="0">
              <a:latin typeface="Times New Roman" panose="02020603050405020304" pitchFamily="18" charset="0"/>
              <a:cs typeface="Times New Roman" panose="02020603050405020304" pitchFamily="18" charset="0"/>
            </a:endParaRPr>
          </a:p>
          <a:p>
            <a:pPr lvl="0"/>
            <a:r>
              <a:rPr lang="en-GB" sz="1800" dirty="0">
                <a:latin typeface="Times New Roman" panose="02020603050405020304" pitchFamily="18" charset="0"/>
                <a:cs typeface="Times New Roman" panose="02020603050405020304" pitchFamily="18" charset="0"/>
              </a:rPr>
              <a:t>Class C	/24	255.255.255.0</a:t>
            </a:r>
            <a:endParaRPr lang="en-US" sz="1800" dirty="0">
              <a:latin typeface="Times New Roman" panose="02020603050405020304" pitchFamily="18" charset="0"/>
              <a:cs typeface="Times New Roman" panose="02020603050405020304" pitchFamily="18" charset="0"/>
            </a:endParaRPr>
          </a:p>
          <a:p>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15/06/20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18</a:t>
            </a:fld>
            <a:endParaRPr lang="en-GB" altLang="en-US"/>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1115616" y="3284984"/>
            <a:ext cx="6408712" cy="2186362"/>
          </a:xfrm>
          <a:prstGeom prst="rect">
            <a:avLst/>
          </a:prstGeom>
        </p:spPr>
      </p:pic>
    </p:spTree>
    <p:extLst>
      <p:ext uri="{BB962C8B-B14F-4D97-AF65-F5344CB8AC3E}">
        <p14:creationId xmlns:p14="http://schemas.microsoft.com/office/powerpoint/2010/main" val="31576620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46050"/>
          </a:xfrm>
        </p:spPr>
        <p:txBody>
          <a:bodyPr/>
          <a:lstStyle/>
          <a:p>
            <a:r>
              <a:rPr lang="en-US" sz="2000" dirty="0" err="1" smtClean="0"/>
              <a:t>Subnetting</a:t>
            </a:r>
            <a:endParaRPr lang="en-US" sz="2000" dirty="0"/>
          </a:p>
        </p:txBody>
      </p:sp>
      <p:sp>
        <p:nvSpPr>
          <p:cNvPr id="3" name="Content Placeholder 2"/>
          <p:cNvSpPr>
            <a:spLocks noGrp="1"/>
          </p:cNvSpPr>
          <p:nvPr>
            <p:ph idx="1"/>
          </p:nvPr>
        </p:nvSpPr>
        <p:spPr>
          <a:xfrm>
            <a:off x="457200" y="692696"/>
            <a:ext cx="8229600" cy="4824537"/>
          </a:xfrm>
        </p:spPr>
        <p:txBody>
          <a:bodyPr/>
          <a:lstStyle/>
          <a:p>
            <a:pPr marL="0" indent="0">
              <a:lnSpc>
                <a:spcPct val="150000"/>
              </a:lnSpc>
              <a:buNone/>
            </a:pPr>
            <a:r>
              <a:rPr lang="en-US" sz="1600" dirty="0">
                <a:latin typeface="Times New Roman" panose="02020603050405020304" pitchFamily="18" charset="0"/>
                <a:cs typeface="Times New Roman" panose="02020603050405020304" pitchFamily="18" charset="0"/>
              </a:rPr>
              <a:t>There three important things </a:t>
            </a:r>
            <a:r>
              <a:rPr lang="en-US" sz="1600" dirty="0" smtClean="0">
                <a:latin typeface="Times New Roman" panose="02020603050405020304" pitchFamily="18" charset="0"/>
                <a:cs typeface="Times New Roman" panose="02020603050405020304" pitchFamily="18" charset="0"/>
              </a:rPr>
              <a:t>about </a:t>
            </a:r>
            <a:r>
              <a:rPr lang="en-US" sz="1600" dirty="0" err="1">
                <a:latin typeface="Times New Roman" panose="02020603050405020304" pitchFamily="18" charset="0"/>
                <a:cs typeface="Times New Roman" panose="02020603050405020304" pitchFamily="18" charset="0"/>
              </a:rPr>
              <a:t>subnetting</a:t>
            </a:r>
            <a:r>
              <a:rPr lang="en-US" sz="1600" dirty="0">
                <a:latin typeface="Times New Roman" panose="02020603050405020304" pitchFamily="18" charset="0"/>
                <a:cs typeface="Times New Roman" panose="02020603050405020304" pitchFamily="18" charset="0"/>
              </a:rPr>
              <a:t>:-</a:t>
            </a:r>
          </a:p>
          <a:p>
            <a:pPr marL="457200" lvl="0" indent="-457200" algn="just">
              <a:lnSpc>
                <a:spcPct val="150000"/>
              </a:lnSpc>
              <a:buFont typeface="+mj-lt"/>
              <a:buAutoNum type="arabicPeriod"/>
            </a:pPr>
            <a:r>
              <a:rPr lang="en-GB" sz="1600" dirty="0">
                <a:latin typeface="Times New Roman" panose="02020603050405020304" pitchFamily="18" charset="0"/>
                <a:cs typeface="Times New Roman" panose="02020603050405020304" pitchFamily="18" charset="0"/>
              </a:rPr>
              <a:t>Network address – the first one</a:t>
            </a:r>
            <a:endParaRPr lang="en-US" sz="1600" dirty="0">
              <a:latin typeface="Times New Roman" panose="02020603050405020304" pitchFamily="18" charset="0"/>
              <a:cs typeface="Times New Roman" panose="02020603050405020304" pitchFamily="18" charset="0"/>
            </a:endParaRPr>
          </a:p>
          <a:p>
            <a:pPr marL="457200" lvl="0" indent="-457200" algn="just">
              <a:lnSpc>
                <a:spcPct val="150000"/>
              </a:lnSpc>
              <a:buFont typeface="+mj-lt"/>
              <a:buAutoNum type="arabicPeriod"/>
            </a:pPr>
            <a:r>
              <a:rPr lang="en-GB" sz="1600" dirty="0">
                <a:latin typeface="Times New Roman" panose="02020603050405020304" pitchFamily="18" charset="0"/>
                <a:cs typeface="Times New Roman" panose="02020603050405020304" pitchFamily="18" charset="0"/>
              </a:rPr>
              <a:t>Broadcast address – the last one</a:t>
            </a:r>
            <a:endParaRPr lang="en-US" sz="1600" dirty="0">
              <a:latin typeface="Times New Roman" panose="02020603050405020304" pitchFamily="18" charset="0"/>
              <a:cs typeface="Times New Roman" panose="02020603050405020304" pitchFamily="18" charset="0"/>
            </a:endParaRPr>
          </a:p>
          <a:p>
            <a:pPr marL="457200" lvl="0" indent="-457200" algn="just">
              <a:lnSpc>
                <a:spcPct val="150000"/>
              </a:lnSpc>
              <a:buFont typeface="+mj-lt"/>
              <a:buAutoNum type="arabicPeriod"/>
            </a:pPr>
            <a:r>
              <a:rPr lang="en-GB" sz="1600" dirty="0">
                <a:latin typeface="Times New Roman" panose="02020603050405020304" pitchFamily="18" charset="0"/>
                <a:cs typeface="Times New Roman" panose="02020603050405020304" pitchFamily="18" charset="0"/>
              </a:rPr>
              <a:t>Host addresses – everything in </a:t>
            </a:r>
            <a:r>
              <a:rPr lang="en-GB" sz="1600" dirty="0" smtClean="0">
                <a:latin typeface="Times New Roman" panose="02020603050405020304" pitchFamily="18" charset="0"/>
                <a:cs typeface="Times New Roman" panose="02020603050405020304" pitchFamily="18" charset="0"/>
              </a:rPr>
              <a:t>between</a:t>
            </a:r>
            <a:endParaRPr lang="en-GB" sz="1600" dirty="0">
              <a:latin typeface="Times New Roman" panose="02020603050405020304" pitchFamily="18" charset="0"/>
              <a:cs typeface="Times New Roman" panose="02020603050405020304" pitchFamily="18" charset="0"/>
            </a:endParaRPr>
          </a:p>
          <a:p>
            <a:pPr marL="0" indent="0" algn="just">
              <a:lnSpc>
                <a:spcPct val="150000"/>
              </a:lnSpc>
              <a:buNone/>
            </a:pPr>
            <a:r>
              <a:rPr lang="en-US" sz="1600" dirty="0">
                <a:latin typeface="Times New Roman" panose="02020603050405020304" pitchFamily="18" charset="0"/>
                <a:cs typeface="Times New Roman" panose="02020603050405020304" pitchFamily="18" charset="0"/>
              </a:rPr>
              <a:t>As well as, to find the number of hosts per subnet. We can use formal 2</a:t>
            </a:r>
            <a:r>
              <a:rPr lang="en-US" sz="1600" baseline="30000" dirty="0">
                <a:latin typeface="Times New Roman" panose="02020603050405020304" pitchFamily="18" charset="0"/>
                <a:cs typeface="Times New Roman" panose="02020603050405020304" pitchFamily="18" charset="0"/>
              </a:rPr>
              <a:t>x</a:t>
            </a:r>
            <a:r>
              <a:rPr lang="en-US" sz="1600" dirty="0">
                <a:latin typeface="Times New Roman" panose="02020603050405020304" pitchFamily="18" charset="0"/>
                <a:cs typeface="Times New Roman" panose="02020603050405020304" pitchFamily="18" charset="0"/>
              </a:rPr>
              <a:t> -2, where (x) is the number of  unmasked bits (0’s) .</a:t>
            </a:r>
          </a:p>
          <a:p>
            <a:endParaRPr lang="en-US" sz="18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15/06/20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19</a:t>
            </a:fld>
            <a:endParaRPr lang="en-GB" altLang="en-US"/>
          </a:p>
        </p:txBody>
      </p:sp>
      <mc:AlternateContent xmlns:mc="http://schemas.openxmlformats.org/markup-compatibility/2006" xmlns:a14="http://schemas.microsoft.com/office/drawing/2010/main">
        <mc:Choice Requires="a14">
          <p:sp>
            <p:nvSpPr>
              <p:cNvPr id="6" name="Content Placeholder 4"/>
              <p:cNvSpPr txBox="1">
                <a:spLocks/>
              </p:cNvSpPr>
              <p:nvPr/>
            </p:nvSpPr>
            <p:spPr bwMode="auto">
              <a:xfrm>
                <a:off x="395536" y="3212976"/>
                <a:ext cx="8229600" cy="2520280"/>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77500" lnSpcReduction="20000"/>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pPr>
                <a:r>
                  <a:rPr lang="en-US" sz="2000" dirty="0" smtClean="0">
                    <a:latin typeface="Times New Roman" panose="02020603050405020304" pitchFamily="18" charset="0"/>
                    <a:cs typeface="Times New Roman" panose="02020603050405020304" pitchFamily="18" charset="0"/>
                  </a:rPr>
                  <a:t>For </a:t>
                </a:r>
                <a:r>
                  <a:rPr lang="en-US" sz="2000" dirty="0">
                    <a:latin typeface="Times New Roman" panose="02020603050405020304" pitchFamily="18" charset="0"/>
                    <a:cs typeface="Times New Roman" panose="02020603050405020304" pitchFamily="18" charset="0"/>
                  </a:rPr>
                  <a:t>example, in 11000000, the number of zeros gives us </a:t>
                </a:r>
                <a:r>
                  <a:rPr lang="en-US" sz="2000" dirty="0"/>
                  <a:t>2</a:t>
                </a:r>
                <a:r>
                  <a:rPr lang="en-US" sz="2000" baseline="30000" dirty="0"/>
                  <a:t>6</a:t>
                </a:r>
                <a:r>
                  <a:rPr lang="en-US" sz="2000" dirty="0">
                    <a:latin typeface="Times New Roman" panose="02020603050405020304" pitchFamily="18" charset="0"/>
                    <a:cs typeface="Times New Roman" panose="02020603050405020304" pitchFamily="18" charset="0"/>
                  </a:rPr>
                  <a:t> – 2 =62 hosts. In this example, there are 62 hosts per subnet and we make subtract because the first IP address reserve for the network address and the last one for the network broadcast</a:t>
                </a:r>
                <a:r>
                  <a:rPr lang="en-US" sz="2000" dirty="0" smtClean="0">
                    <a:latin typeface="Times New Roman" panose="02020603050405020304" pitchFamily="18" charset="0"/>
                    <a:cs typeface="Times New Roman" panose="02020603050405020304" pitchFamily="18" charset="0"/>
                  </a:rPr>
                  <a:t>.</a:t>
                </a:r>
              </a:p>
              <a:p>
                <a:pPr algn="just">
                  <a:lnSpc>
                    <a:spcPct val="150000"/>
                  </a:lnSpc>
                </a:pPr>
                <a:endParaRPr lang="en-US" sz="2000" dirty="0" smtClean="0">
                  <a:latin typeface="Times New Roman" panose="02020603050405020304" pitchFamily="18" charset="0"/>
                  <a:cs typeface="Times New Roman" panose="02020603050405020304" pitchFamily="18" charset="0"/>
                </a:endParaRPr>
              </a:p>
              <a:p>
                <a:pPr algn="just">
                  <a:lnSpc>
                    <a:spcPct val="150000"/>
                  </a:lnSpc>
                </a:pPr>
                <a:r>
                  <a:rPr lang="en-US" sz="2000" dirty="0" smtClean="0">
                    <a:latin typeface="Times New Roman" panose="02020603050405020304" pitchFamily="18" charset="0"/>
                    <a:cs typeface="Times New Roman" panose="02020603050405020304" pitchFamily="18" charset="0"/>
                  </a:rPr>
                  <a:t>While when we want to find number of networks, we can use this formal 2</a:t>
                </a:r>
                <a:r>
                  <a:rPr lang="en-US" sz="2000" baseline="30000" dirty="0" smtClean="0">
                    <a:latin typeface="Times New Roman" panose="02020603050405020304" pitchFamily="18" charset="0"/>
                    <a:cs typeface="Times New Roman" panose="02020603050405020304" pitchFamily="18" charset="0"/>
                  </a:rPr>
                  <a:t>y</a:t>
                </a:r>
                <a:endParaRPr lang="en-US" sz="2000" dirty="0" smtClean="0">
                  <a:latin typeface="Times New Roman" panose="02020603050405020304" pitchFamily="18" charset="0"/>
                  <a:cs typeface="Times New Roman" panose="02020603050405020304" pitchFamily="18" charset="0"/>
                </a:endParaRPr>
              </a:p>
              <a:p>
                <a:pPr marL="282575" indent="0" algn="just">
                  <a:lnSpc>
                    <a:spcPct val="150000"/>
                  </a:lnSpc>
                  <a:buFont typeface="Arial" panose="020B0604020202020204" pitchFamily="34" charset="0"/>
                  <a:buNone/>
                </a:pPr>
                <a:r>
                  <a:rPr lang="en-US" sz="2000" dirty="0" smtClean="0">
                    <a:latin typeface="Times New Roman" panose="02020603050405020304" pitchFamily="18" charset="0"/>
                    <a:cs typeface="Times New Roman" panose="02020603050405020304" pitchFamily="18" charset="0"/>
                  </a:rPr>
                  <a:t>Where Y represent the </a:t>
                </a:r>
                <a:r>
                  <a:rPr lang="en-US" sz="2000" dirty="0">
                    <a:latin typeface="Times New Roman" panose="02020603050405020304" pitchFamily="18" charset="0"/>
                    <a:cs typeface="Times New Roman" panose="02020603050405020304" pitchFamily="18" charset="0"/>
                  </a:rPr>
                  <a:t>number of masked </a:t>
                </a:r>
                <a:r>
                  <a:rPr lang="en-US" sz="2000" dirty="0" smtClean="0">
                    <a:latin typeface="Times New Roman" panose="02020603050405020304" pitchFamily="18" charset="0"/>
                    <a:cs typeface="Times New Roman" panose="02020603050405020304" pitchFamily="18" charset="0"/>
                  </a:rPr>
                  <a:t>bits, (1’s). </a:t>
                </a:r>
                <a:r>
                  <a:rPr lang="en-US" sz="2000" dirty="0">
                    <a:latin typeface="Times New Roman" panose="02020603050405020304" pitchFamily="18" charset="0"/>
                    <a:cs typeface="Times New Roman" panose="02020603050405020304" pitchFamily="18" charset="0"/>
                  </a:rPr>
                  <a:t>For example, in </a:t>
                </a:r>
                <a:r>
                  <a:rPr lang="en-US" sz="2000" dirty="0" smtClean="0">
                    <a:latin typeface="Times New Roman" panose="02020603050405020304" pitchFamily="18" charset="0"/>
                    <a:cs typeface="Times New Roman" panose="02020603050405020304" pitchFamily="18" charset="0"/>
                  </a:rPr>
                  <a:t>11000000</a:t>
                </a:r>
                <a:r>
                  <a:rPr lang="en-US" sz="2000" dirty="0">
                    <a:latin typeface="Times New Roman" panose="02020603050405020304" pitchFamily="18" charset="0"/>
                    <a:cs typeface="Times New Roman" panose="02020603050405020304" pitchFamily="18" charset="0"/>
                  </a:rPr>
                  <a:t>, the number of ones gives us  =4</a:t>
                </a:r>
              </a:p>
              <a:p>
                <a:pPr marL="0" indent="0" algn="just">
                  <a:buFont typeface="Arial" panose="020B0604020202020204" pitchFamily="34" charset="0"/>
                  <a:buNone/>
                </a:pPr>
                <a:endParaRPr lang="en-US" sz="2000"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sz="2000" dirty="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sz="2000" dirty="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sz="20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0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000" dirty="0" smtClean="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mc:Choice>
        <mc:Fallback xmlns="">
          <p:sp>
            <p:nvSpPr>
              <p:cNvPr id="6" name="Content Placeholder 4"/>
              <p:cNvSpPr txBox="1">
                <a:spLocks noRot="1" noChangeAspect="1" noMove="1" noResize="1" noEditPoints="1" noAdjustHandles="1" noChangeArrowheads="1" noChangeShapeType="1" noTextEdit="1"/>
              </p:cNvSpPr>
              <p:nvPr/>
            </p:nvSpPr>
            <p:spPr bwMode="auto">
              <a:xfrm>
                <a:off x="395536" y="3212976"/>
                <a:ext cx="8229600" cy="2520280"/>
              </a:xfrm>
              <a:prstGeom prst="rect">
                <a:avLst/>
              </a:prstGeom>
              <a:blipFill rotWithShape="1">
                <a:blip r:embed="rId2"/>
                <a:stretch>
                  <a:fillRect b="-49275"/>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41378505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CIDR</a:t>
            </a:r>
            <a:endParaRPr lang="en-US"/>
          </a:p>
        </p:txBody>
      </p:sp>
      <p:sp>
        <p:nvSpPr>
          <p:cNvPr id="3" name="Content Placeholder 2"/>
          <p:cNvSpPr>
            <a:spLocks noGrp="1"/>
          </p:cNvSpPr>
          <p:nvPr>
            <p:ph idx="1"/>
          </p:nvPr>
        </p:nvSpPr>
        <p:spPr/>
        <p:txBody>
          <a:bodyPr/>
          <a:lstStyle/>
          <a:p>
            <a:pPr algn="just"/>
            <a:r>
              <a:rPr lang="en-US" sz="2000" dirty="0">
                <a:latin typeface="Times New Roman" panose="02020603050405020304" pitchFamily="18" charset="0"/>
                <a:cs typeface="Times New Roman" panose="02020603050405020304" pitchFamily="18" charset="0"/>
              </a:rPr>
              <a:t>Classless Inter Domain Routing (CIDR) is a method for assigning IP addresses without using the standard IP address classes like Class A, Class B or Class C. In CIDR , an IP address is represented as </a:t>
            </a:r>
            <a:r>
              <a:rPr lang="en-US" sz="2000" b="1" dirty="0">
                <a:solidFill>
                  <a:srgbClr val="FF0000"/>
                </a:solidFill>
                <a:latin typeface="Times New Roman" panose="02020603050405020304" pitchFamily="18" charset="0"/>
                <a:cs typeface="Times New Roman" panose="02020603050405020304" pitchFamily="18" charset="0"/>
              </a:rPr>
              <a:t>A.B.C.D /n</a:t>
            </a:r>
            <a:r>
              <a:rPr lang="en-US" sz="2000" dirty="0">
                <a:latin typeface="Times New Roman" panose="02020603050405020304" pitchFamily="18" charset="0"/>
                <a:cs typeface="Times New Roman" panose="02020603050405020304" pitchFamily="18" charset="0"/>
              </a:rPr>
              <a:t>, where "/n" is called the IP prefix or network prefix. The IP prefix identifies the number of significant bits used to identify a network. </a:t>
            </a:r>
          </a:p>
          <a:p>
            <a:pPr marL="0" indent="0" algn="just">
              <a:buNone/>
            </a:pP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Example, 192.9.205.22 /18 means, the first 18 bits are used to represent the network and the remaining 14 bits are used to identify hosts. </a:t>
            </a:r>
          </a:p>
          <a:p>
            <a:endParaRPr lang="en-US" sz="20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15/06/20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20</a:t>
            </a:fld>
            <a:endParaRPr lang="en-GB" altLang="en-US"/>
          </a:p>
        </p:txBody>
      </p:sp>
    </p:spTree>
    <p:extLst>
      <p:ext uri="{BB962C8B-B14F-4D97-AF65-F5344CB8AC3E}">
        <p14:creationId xmlns:p14="http://schemas.microsoft.com/office/powerpoint/2010/main" val="14730123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lstStyle/>
          <a:p>
            <a:r>
              <a:rPr lang="en-US" sz="2000" dirty="0"/>
              <a:t>Andrew S </a:t>
            </a:r>
            <a:r>
              <a:rPr lang="en-US" sz="2000" dirty="0" err="1"/>
              <a:t>Tanenbaum</a:t>
            </a:r>
            <a:r>
              <a:rPr lang="en-US" sz="2000" dirty="0"/>
              <a:t>, David J. </a:t>
            </a:r>
            <a:r>
              <a:rPr lang="en-US" sz="2000" dirty="0" err="1"/>
              <a:t>Wetherall</a:t>
            </a:r>
            <a:r>
              <a:rPr lang="en-US" sz="2000" dirty="0"/>
              <a:t> ( 2013) Computer Networks, </a:t>
            </a:r>
            <a:r>
              <a:rPr lang="en-US" sz="2000" dirty="0" smtClean="0"/>
              <a:t>Pearson</a:t>
            </a:r>
          </a:p>
          <a:p>
            <a:r>
              <a:rPr lang="en-US" sz="2000" dirty="0" err="1"/>
              <a:t>Anttalainen</a:t>
            </a:r>
            <a:r>
              <a:rPr lang="en-US" sz="2000" dirty="0"/>
              <a:t>, </a:t>
            </a:r>
            <a:r>
              <a:rPr lang="en-US" sz="2000" dirty="0" err="1"/>
              <a:t>Tarmo</a:t>
            </a:r>
            <a:r>
              <a:rPr lang="en-US" sz="2000" dirty="0"/>
              <a:t>(2003), Introduction to Telecommunications Network Engineering</a:t>
            </a:r>
            <a:r>
              <a:rPr lang="en-US" sz="2000" dirty="0" smtClean="0"/>
              <a:t>.</a:t>
            </a:r>
            <a:endParaRPr lang="en-US" sz="2000" dirty="0"/>
          </a:p>
          <a:p>
            <a:r>
              <a:rPr lang="en-US" sz="2000" dirty="0">
                <a:hlinkClick r:id="rId2"/>
              </a:rPr>
              <a:t>https://web-b-ebscohost-com.ezproxy.uwtsd.ac.uk/ehost/ebookviewer/ebook/bmxlYmtfXzg3NzM0X19BTg2?sid=2327383a-5654-4205-9324-0a82e27ed6e0@pdc-v-sessmgr02&amp;vid=5&amp;format=EB&amp;rid=</a:t>
            </a:r>
            <a:r>
              <a:rPr lang="en-US" sz="2000" dirty="0" smtClean="0">
                <a:hlinkClick r:id="rId2"/>
              </a:rPr>
              <a:t>7</a:t>
            </a:r>
            <a:endParaRPr lang="en-US" sz="2000" dirty="0" smtClean="0"/>
          </a:p>
          <a:p>
            <a:r>
              <a:rPr lang="en-US" sz="2000" dirty="0" smtClean="0"/>
              <a:t>Todd </a:t>
            </a:r>
            <a:r>
              <a:rPr lang="en-US" sz="2000" dirty="0" err="1"/>
              <a:t>Lammle</a:t>
            </a:r>
            <a:r>
              <a:rPr lang="en-US" sz="2000" dirty="0"/>
              <a:t> (2016), CCNA Routing and Switching Complete Study Guide: Exam 100-105, Exam 200</a:t>
            </a:r>
            <a:r>
              <a:rPr lang="en-US" sz="2000" dirty="0" smtClean="0"/>
              <a:t>-105</a:t>
            </a:r>
            <a:r>
              <a:rPr lang="en-US" sz="2000" dirty="0"/>
              <a:t>, Exam 200-125 </a:t>
            </a:r>
            <a:r>
              <a:rPr lang="en-US" sz="2000" dirty="0" err="1" smtClean="0"/>
              <a:t>Sybex</a:t>
            </a:r>
            <a:endParaRPr lang="en-US" sz="2000" dirty="0"/>
          </a:p>
          <a:p>
            <a:endParaRPr lang="en-US" sz="20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15/06/20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21</a:t>
            </a:fld>
            <a:endParaRPr lang="en-GB" altLang="en-US"/>
          </a:p>
        </p:txBody>
      </p:sp>
    </p:spTree>
    <p:extLst>
      <p:ext uri="{BB962C8B-B14F-4D97-AF65-F5344CB8AC3E}">
        <p14:creationId xmlns:p14="http://schemas.microsoft.com/office/powerpoint/2010/main" val="122503564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1059</TotalTime>
  <Words>1220</Words>
  <Application>Microsoft Macintosh PowerPoint</Application>
  <PresentationFormat>On-screen Show (4:3)</PresentationFormat>
  <Paragraphs>154</Paragraphs>
  <Slides>21</Slides>
  <Notes>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20140311PresentationUWTSDTemplate</vt:lpstr>
      <vt:lpstr>Module Code:ACCC5003  </vt:lpstr>
      <vt:lpstr>Lesson Aims</vt:lpstr>
      <vt:lpstr>OSI Model</vt:lpstr>
      <vt:lpstr>Seven Layers of OSI </vt:lpstr>
      <vt:lpstr>TCP/IP Layers</vt:lpstr>
      <vt:lpstr>OSI and TCP/IP</vt:lpstr>
      <vt:lpstr>TCP/IP Protocol Suite</vt:lpstr>
      <vt:lpstr>IP Addressing</vt:lpstr>
      <vt:lpstr>IPV4</vt:lpstr>
      <vt:lpstr>IPV6</vt:lpstr>
      <vt:lpstr>The IP address can be classify into two classes: </vt:lpstr>
      <vt:lpstr>Internet addresses</vt:lpstr>
      <vt:lpstr>Internet address format</vt:lpstr>
      <vt:lpstr>Internet address format</vt:lpstr>
      <vt:lpstr>IP Classes</vt:lpstr>
      <vt:lpstr>IP Class format</vt:lpstr>
      <vt:lpstr>Subnet Mask</vt:lpstr>
      <vt:lpstr>Subnet Mask</vt:lpstr>
      <vt:lpstr>Subnetting</vt:lpstr>
      <vt:lpstr>CIDR</vt:lpstr>
      <vt:lpstr>References</vt:lpstr>
    </vt:vector>
  </TitlesOfParts>
  <Company>University of Wales Lampeter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Md Sadeque Imam Shaikh</cp:lastModifiedBy>
  <cp:revision>84</cp:revision>
  <cp:lastPrinted>2018-07-09T15:27:01Z</cp:lastPrinted>
  <dcterms:created xsi:type="dcterms:W3CDTF">2002-10-07T19:43:58Z</dcterms:created>
  <dcterms:modified xsi:type="dcterms:W3CDTF">2020-06-15T15:51:02Z</dcterms:modified>
</cp:coreProperties>
</file>