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handoutMasterIdLst>
    <p:handoutMasterId r:id="rId43"/>
  </p:handoutMasterIdLst>
  <p:sldIdLst>
    <p:sldId id="256" r:id="rId5"/>
    <p:sldId id="257" r:id="rId6"/>
    <p:sldId id="260" r:id="rId7"/>
    <p:sldId id="261" r:id="rId8"/>
    <p:sldId id="262" r:id="rId9"/>
    <p:sldId id="264" r:id="rId10"/>
    <p:sldId id="265" r:id="rId11"/>
    <p:sldId id="266" r:id="rId12"/>
    <p:sldId id="267" r:id="rId13"/>
    <p:sldId id="268" r:id="rId14"/>
    <p:sldId id="270" r:id="rId15"/>
    <p:sldId id="271" r:id="rId16"/>
    <p:sldId id="272" r:id="rId17"/>
    <p:sldId id="311" r:id="rId18"/>
    <p:sldId id="276" r:id="rId19"/>
    <p:sldId id="275" r:id="rId20"/>
    <p:sldId id="278" r:id="rId21"/>
    <p:sldId id="280" r:id="rId22"/>
    <p:sldId id="281" r:id="rId23"/>
    <p:sldId id="289" r:id="rId24"/>
    <p:sldId id="282" r:id="rId25"/>
    <p:sldId id="283" r:id="rId26"/>
    <p:sldId id="284" r:id="rId27"/>
    <p:sldId id="285" r:id="rId28"/>
    <p:sldId id="288" r:id="rId29"/>
    <p:sldId id="290" r:id="rId30"/>
    <p:sldId id="291" r:id="rId31"/>
    <p:sldId id="296" r:id="rId32"/>
    <p:sldId id="292" r:id="rId33"/>
    <p:sldId id="297" r:id="rId34"/>
    <p:sldId id="298" r:id="rId35"/>
    <p:sldId id="293" r:id="rId36"/>
    <p:sldId id="294" r:id="rId37"/>
    <p:sldId id="295" r:id="rId38"/>
    <p:sldId id="299" r:id="rId39"/>
    <p:sldId id="300" r:id="rId40"/>
    <p:sldId id="312"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8" d="100"/>
          <a:sy n="48" d="100"/>
        </p:scale>
        <p:origin x="1339" y="4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08/06/2020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9AFFFF-30A9-476C-9F01-FC1DE18C752C}" type="datetimeFigureOut">
              <a:rPr lang="en-GB" smtClean="0"/>
              <a:t>08/06/2020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1BE41D-BA27-482D-82D0-8D18FD5B0C3A}" type="slidenum">
              <a:rPr lang="en-GB" smtClean="0"/>
              <a:t>‹#›</a:t>
            </a:fld>
            <a:endParaRPr lang="en-GB"/>
          </a:p>
        </p:txBody>
      </p:sp>
    </p:spTree>
    <p:extLst>
      <p:ext uri="{BB962C8B-B14F-4D97-AF65-F5344CB8AC3E}">
        <p14:creationId xmlns:p14="http://schemas.microsoft.com/office/powerpoint/2010/main" val="3875846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After studying this chapter, you should be able to do the following:</a:t>
            </a:r>
          </a:p>
          <a:p>
            <a:r>
              <a:rPr lang="en-US" sz="1200" b="1" i="0" u="none" strike="noStrike" kern="1200" baseline="0" dirty="0">
                <a:solidFill>
                  <a:schemeClr val="tx1"/>
                </a:solidFill>
                <a:latin typeface="+mn-lt"/>
                <a:ea typeface="MS PGothic" pitchFamily="34" charset="-128"/>
                <a:cs typeface="ＭＳ Ｐゴシック" pitchFamily="42" charset="-128"/>
              </a:rPr>
              <a:t>3-1. </a:t>
            </a:r>
            <a:r>
              <a:rPr lang="en-US" sz="1200" b="0" i="0" u="none" strike="noStrike" kern="1200" baseline="0" dirty="0">
                <a:solidFill>
                  <a:schemeClr val="tx1"/>
                </a:solidFill>
                <a:latin typeface="+mn-lt"/>
                <a:ea typeface="MS PGothic" pitchFamily="34" charset="-128"/>
                <a:cs typeface="ＭＳ Ｐゴシック" pitchFamily="42" charset="-128"/>
              </a:rPr>
              <a:t>Describe the nature and purpose of an external assessment in formulating strategies.</a:t>
            </a:r>
          </a:p>
          <a:p>
            <a:r>
              <a:rPr lang="en-US" sz="1200" b="1" i="0" u="none" strike="noStrike" kern="1200" baseline="0" dirty="0">
                <a:solidFill>
                  <a:schemeClr val="tx1"/>
                </a:solidFill>
                <a:latin typeface="+mn-lt"/>
                <a:ea typeface="MS PGothic" pitchFamily="34" charset="-128"/>
                <a:cs typeface="ＭＳ Ｐゴシック" pitchFamily="42" charset="-128"/>
              </a:rPr>
              <a:t>3-2. </a:t>
            </a:r>
            <a:r>
              <a:rPr lang="en-US" sz="1200" b="0" i="0" u="none" strike="noStrike" kern="1200" baseline="0" dirty="0">
                <a:solidFill>
                  <a:schemeClr val="tx1"/>
                </a:solidFill>
                <a:latin typeface="+mn-lt"/>
                <a:ea typeface="MS PGothic" pitchFamily="34" charset="-128"/>
                <a:cs typeface="ＭＳ Ｐゴシック" pitchFamily="42" charset="-128"/>
              </a:rPr>
              <a:t>Identify and discuss 10 external forces that must be examined in formulating strategies:</a:t>
            </a:r>
          </a:p>
          <a:p>
            <a:r>
              <a:rPr lang="en-US" sz="1200" b="0" i="0" u="none" strike="noStrike" kern="1200" baseline="0" dirty="0">
                <a:solidFill>
                  <a:schemeClr val="tx1"/>
                </a:solidFill>
                <a:latin typeface="+mn-lt"/>
                <a:ea typeface="MS PGothic" pitchFamily="34" charset="-128"/>
                <a:cs typeface="ＭＳ Ｐゴシック" pitchFamily="42" charset="-128"/>
              </a:rPr>
              <a:t>economic, social, cultural, demographic, environmental, political, governmental,</a:t>
            </a:r>
          </a:p>
          <a:p>
            <a:r>
              <a:rPr lang="en-US" sz="1200" b="0" i="0" u="none" strike="noStrike" kern="1200" baseline="0" dirty="0">
                <a:solidFill>
                  <a:schemeClr val="tx1"/>
                </a:solidFill>
                <a:latin typeface="+mn-lt"/>
                <a:ea typeface="MS PGothic" pitchFamily="34" charset="-128"/>
                <a:cs typeface="ＭＳ Ｐゴシック" pitchFamily="42" charset="-128"/>
              </a:rPr>
              <a:t>legal, technological, and competitive.</a:t>
            </a:r>
          </a:p>
          <a:p>
            <a:r>
              <a:rPr lang="en-US" sz="1200" b="1" i="0" u="none" strike="noStrike" kern="1200" baseline="0" dirty="0">
                <a:solidFill>
                  <a:schemeClr val="tx1"/>
                </a:solidFill>
                <a:latin typeface="+mn-lt"/>
                <a:ea typeface="MS PGothic" pitchFamily="34" charset="-128"/>
                <a:cs typeface="ＭＳ Ｐゴシック" pitchFamily="42" charset="-128"/>
              </a:rPr>
              <a:t>3-3. </a:t>
            </a:r>
            <a:r>
              <a:rPr lang="en-US" sz="1200" b="0" i="0" u="none" strike="noStrike" kern="1200" baseline="0" dirty="0">
                <a:solidFill>
                  <a:schemeClr val="tx1"/>
                </a:solidFill>
                <a:latin typeface="+mn-lt"/>
                <a:ea typeface="MS PGothic" pitchFamily="34" charset="-128"/>
                <a:cs typeface="ＭＳ Ｐゴシック" pitchFamily="42" charset="-128"/>
              </a:rPr>
              <a:t>Explain Porter’s Five Forces Model and its relevance in formulating strategies.</a:t>
            </a:r>
          </a:p>
          <a:p>
            <a:r>
              <a:rPr lang="en-US" sz="1200" b="1" i="0" u="none" strike="noStrike" kern="1200" baseline="0" dirty="0">
                <a:solidFill>
                  <a:schemeClr val="tx1"/>
                </a:solidFill>
                <a:latin typeface="+mn-lt"/>
                <a:ea typeface="MS PGothic" pitchFamily="34" charset="-128"/>
                <a:cs typeface="ＭＳ Ｐゴシック" pitchFamily="42" charset="-128"/>
              </a:rPr>
              <a:t>3-4. </a:t>
            </a:r>
            <a:r>
              <a:rPr lang="en-US" sz="1200" b="0" i="0" u="none" strike="noStrike" kern="1200" baseline="0" dirty="0">
                <a:solidFill>
                  <a:schemeClr val="tx1"/>
                </a:solidFill>
                <a:latin typeface="+mn-lt"/>
                <a:ea typeface="MS PGothic" pitchFamily="34" charset="-128"/>
                <a:cs typeface="ＭＳ Ｐゴシック" pitchFamily="42" charset="-128"/>
              </a:rPr>
              <a:t>Describe key sources of information used for locating vital external information.</a:t>
            </a:r>
          </a:p>
          <a:p>
            <a:r>
              <a:rPr lang="en-US" sz="1200" b="1" i="0" u="none" strike="noStrike" kern="1200" baseline="0" dirty="0">
                <a:solidFill>
                  <a:schemeClr val="tx1"/>
                </a:solidFill>
                <a:latin typeface="+mn-lt"/>
                <a:ea typeface="MS PGothic" pitchFamily="34" charset="-128"/>
                <a:cs typeface="ＭＳ Ｐゴシック" pitchFamily="42" charset="-128"/>
              </a:rPr>
              <a:t>3-5. </a:t>
            </a:r>
            <a:r>
              <a:rPr lang="en-US" sz="1200" b="0" i="0" u="none" strike="noStrike" kern="1200" baseline="0" dirty="0">
                <a:solidFill>
                  <a:schemeClr val="tx1"/>
                </a:solidFill>
                <a:latin typeface="+mn-lt"/>
                <a:ea typeface="MS PGothic" pitchFamily="34" charset="-128"/>
                <a:cs typeface="ＭＳ Ｐゴシック" pitchFamily="42" charset="-128"/>
              </a:rPr>
              <a:t>Discuss forecasting tools and techniques.</a:t>
            </a:r>
          </a:p>
          <a:p>
            <a:r>
              <a:rPr lang="en-US" sz="1200" b="1" i="0" u="none" strike="noStrike" kern="1200" baseline="0" dirty="0">
                <a:solidFill>
                  <a:schemeClr val="tx1"/>
                </a:solidFill>
                <a:latin typeface="+mn-lt"/>
                <a:ea typeface="MS PGothic" pitchFamily="34" charset="-128"/>
                <a:cs typeface="ＭＳ Ｐゴシック" pitchFamily="42" charset="-128"/>
              </a:rPr>
              <a:t>3-6. </a:t>
            </a:r>
            <a:r>
              <a:rPr lang="en-US" sz="1200" b="0" i="0" u="none" strike="noStrike" kern="1200" baseline="0" dirty="0">
                <a:solidFill>
                  <a:schemeClr val="tx1"/>
                </a:solidFill>
                <a:latin typeface="+mn-lt"/>
                <a:ea typeface="MS PGothic" pitchFamily="34" charset="-128"/>
                <a:cs typeface="ＭＳ Ｐゴシック" pitchFamily="42" charset="-128"/>
              </a:rPr>
              <a:t>Explain how to develop and use an External Factor Evaluation (EFE) Matrix.</a:t>
            </a:r>
          </a:p>
          <a:p>
            <a:r>
              <a:rPr lang="en-US" sz="1200" b="1" i="0" u="none" strike="noStrike" kern="1200" baseline="0" dirty="0">
                <a:solidFill>
                  <a:schemeClr val="tx1"/>
                </a:solidFill>
                <a:latin typeface="+mn-lt"/>
                <a:ea typeface="MS PGothic" pitchFamily="34" charset="-128"/>
                <a:cs typeface="ＭＳ Ｐゴシック" pitchFamily="42" charset="-128"/>
              </a:rPr>
              <a:t>3-7. </a:t>
            </a:r>
            <a:r>
              <a:rPr lang="en-US" sz="1200" b="0" i="0" u="none" strike="noStrike" kern="1200" baseline="0" dirty="0">
                <a:solidFill>
                  <a:schemeClr val="tx1"/>
                </a:solidFill>
                <a:latin typeface="+mn-lt"/>
                <a:ea typeface="MS PGothic" pitchFamily="34" charset="-128"/>
                <a:cs typeface="ＭＳ Ｐゴシック" pitchFamily="42" charset="-128"/>
              </a:rPr>
              <a:t>Explain how to develop and use a Competitive Profile Matrix.</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a:t>
            </a:fld>
            <a:endParaRPr lang="en-US" altLang="en-US" dirty="0"/>
          </a:p>
        </p:txBody>
      </p:sp>
    </p:spTree>
    <p:extLst>
      <p:ext uri="{BB962C8B-B14F-4D97-AF65-F5344CB8AC3E}">
        <p14:creationId xmlns:p14="http://schemas.microsoft.com/office/powerpoint/2010/main" val="3930065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This chapter examines the tools and concepts needed to conduct an </a:t>
            </a:r>
            <a:r>
              <a:rPr lang="en-US" sz="1200" b="0" i="1" u="none" strike="noStrike" kern="1200" baseline="0" dirty="0">
                <a:solidFill>
                  <a:schemeClr val="tx1"/>
                </a:solidFill>
                <a:latin typeface="+mn-lt"/>
                <a:ea typeface="MS PGothic" pitchFamily="34" charset="-128"/>
                <a:cs typeface="ＭＳ Ｐゴシック" pitchFamily="42" charset="-128"/>
              </a:rPr>
              <a:t>external strategic management </a:t>
            </a:r>
            <a:r>
              <a:rPr lang="en-US" sz="1200" b="0" i="0" u="none" strike="noStrike" kern="1200" baseline="0" dirty="0">
                <a:solidFill>
                  <a:schemeClr val="tx1"/>
                </a:solidFill>
                <a:latin typeface="+mn-lt"/>
                <a:ea typeface="MS PGothic" pitchFamily="34" charset="-128"/>
                <a:cs typeface="ＭＳ Ｐゴシック" pitchFamily="42" charset="-128"/>
              </a:rPr>
              <a:t>audit (sometimes called environmental scanning or industry analysis).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4</a:t>
            </a:fld>
            <a:endParaRPr lang="en-US" altLang="en-US" dirty="0"/>
          </a:p>
        </p:txBody>
      </p:sp>
    </p:spTree>
    <p:extLst>
      <p:ext uri="{BB962C8B-B14F-4D97-AF65-F5344CB8AC3E}">
        <p14:creationId xmlns:p14="http://schemas.microsoft.com/office/powerpoint/2010/main" val="23763779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purpose of an external audit is to develop a finite list of opportunities that could benefit a firm as well as threats that should be avoided. As the term </a:t>
            </a:r>
            <a:r>
              <a:rPr lang="en-US" sz="1200" b="0" i="1" u="none" strike="noStrike" kern="1200" baseline="0" dirty="0">
                <a:solidFill>
                  <a:schemeClr val="tx1"/>
                </a:solidFill>
                <a:latin typeface="+mn-lt"/>
                <a:ea typeface="MS PGothic" pitchFamily="34" charset="-128"/>
                <a:cs typeface="ＭＳ Ｐゴシック" pitchFamily="42" charset="-128"/>
              </a:rPr>
              <a:t>finite </a:t>
            </a:r>
            <a:r>
              <a:rPr lang="en-US" sz="1200" b="0" i="0" u="none" strike="noStrike" kern="1200" baseline="0" dirty="0">
                <a:solidFill>
                  <a:schemeClr val="tx1"/>
                </a:solidFill>
                <a:latin typeface="+mn-lt"/>
                <a:ea typeface="MS PGothic" pitchFamily="34" charset="-128"/>
                <a:cs typeface="ＭＳ Ｐゴシック" pitchFamily="42" charset="-128"/>
              </a:rPr>
              <a:t>suggests, the external audit is not aimed at developing an exhaustive list of every possible factor that could influence the business; rather, it is aimed at identifying key variables that offer actionable responses.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5</a:t>
            </a:fld>
            <a:endParaRPr lang="en-US" altLang="en-US" dirty="0"/>
          </a:p>
        </p:txBody>
      </p:sp>
    </p:spTree>
    <p:extLst>
      <p:ext uri="{BB962C8B-B14F-4D97-AF65-F5344CB8AC3E}">
        <p14:creationId xmlns:p14="http://schemas.microsoft.com/office/powerpoint/2010/main" val="19523022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Important Note: When identifying and prioritizing key external factors in strategic planning, make sure the factors selected are (1) specific (i.e., quantified to the extent possible); (2) actionable (i.e., meaningful in terms of having strategic implications); and (3) stated as external trends, events, or facts rather than as strategies the firm could pursue.</a:t>
            </a:r>
            <a:endParaRPr lang="en-US" i="0"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6</a:t>
            </a:fld>
            <a:endParaRPr lang="en-US" altLang="en-US" dirty="0"/>
          </a:p>
        </p:txBody>
      </p:sp>
    </p:spTree>
    <p:extLst>
      <p:ext uri="{BB962C8B-B14F-4D97-AF65-F5344CB8AC3E}">
        <p14:creationId xmlns:p14="http://schemas.microsoft.com/office/powerpoint/2010/main" val="1390991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Identifying and evaluating external opportunities and threats enables organizations to develop a clear mission, to design strategies to achieve long-term objectives, and to develop policies to achieve annual objectives.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7</a:t>
            </a:fld>
            <a:endParaRPr lang="en-US" altLang="en-US" dirty="0"/>
          </a:p>
        </p:txBody>
      </p:sp>
    </p:spTree>
    <p:extLst>
      <p:ext uri="{BB962C8B-B14F-4D97-AF65-F5344CB8AC3E}">
        <p14:creationId xmlns:p14="http://schemas.microsoft.com/office/powerpoint/2010/main" val="11788395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process of performing an external audit must involve as many managers and employees as possible in order to lead to understanding and commitment from organizational members.</a:t>
            </a:r>
          </a:p>
          <a:p>
            <a:endParaRPr lang="en-US" sz="1200" b="0" i="0" u="none" strike="noStrike" kern="1200" baseline="0" dirty="0">
              <a:solidFill>
                <a:schemeClr val="tx1"/>
              </a:solidFill>
              <a:latin typeface="+mn-lt"/>
              <a:ea typeface="MS PGothic" pitchFamily="34" charset="-128"/>
            </a:endParaRPr>
          </a:p>
          <a:p>
            <a:r>
              <a:rPr lang="en-US" sz="1200" b="0" i="0" u="none" strike="noStrike" kern="1200" baseline="0" dirty="0">
                <a:solidFill>
                  <a:schemeClr val="tx1"/>
                </a:solidFill>
                <a:latin typeface="+mn-lt"/>
                <a:ea typeface="MS PGothic" pitchFamily="34" charset="-128"/>
                <a:cs typeface="ＭＳ Ｐゴシック" pitchFamily="42" charset="-128"/>
              </a:rPr>
              <a:t>Individuals can be asked to monitor various sources of information, such as key magazines, trade journals, and newspapers—and use online sources.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8</a:t>
            </a:fld>
            <a:endParaRPr lang="en-US" altLang="en-US" dirty="0"/>
          </a:p>
        </p:txBody>
      </p:sp>
    </p:spTree>
    <p:extLst>
      <p:ext uri="{BB962C8B-B14F-4D97-AF65-F5344CB8AC3E}">
        <p14:creationId xmlns:p14="http://schemas.microsoft.com/office/powerpoint/2010/main" val="3016238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After information is gathered, it should be assimilated and evaluated. A meeting or series of meetings of managers is needed to collectively identify the most important opportunities and threats facing the firm. A prioritized list of these factors must be obtained by requesting that all managers individually rank the factors identified, from 1 (for the most important opportunity/threat) to 20 (for the least important opportunity/threat).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9</a:t>
            </a:fld>
            <a:endParaRPr lang="en-US" altLang="en-US" dirty="0"/>
          </a:p>
        </p:txBody>
      </p:sp>
    </p:spTree>
    <p:extLst>
      <p:ext uri="{BB962C8B-B14F-4D97-AF65-F5344CB8AC3E}">
        <p14:creationId xmlns:p14="http://schemas.microsoft.com/office/powerpoint/2010/main" val="1943432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Proponents of the I/O view, such as Michael Porter, contend that organizational performance will be primarily determined by industry forces, such as falling gas prices that no single firm can control.</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10</a:t>
            </a:fld>
            <a:endParaRPr lang="en-US" altLang="en-US" dirty="0"/>
          </a:p>
        </p:txBody>
      </p:sp>
    </p:spTree>
    <p:extLst>
      <p:ext uri="{BB962C8B-B14F-4D97-AF65-F5344CB8AC3E}">
        <p14:creationId xmlns:p14="http://schemas.microsoft.com/office/powerpoint/2010/main" val="18694312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Be mindful that in strategic planning and case analysis, relevant economic variables such as those listed must be quantified and actionable to be useful.</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11</a:t>
            </a:fld>
            <a:endParaRPr lang="en-US" altLang="en-US" dirty="0"/>
          </a:p>
        </p:txBody>
      </p:sp>
    </p:spTree>
    <p:extLst>
      <p:ext uri="{BB962C8B-B14F-4D97-AF65-F5344CB8AC3E}">
        <p14:creationId xmlns:p14="http://schemas.microsoft.com/office/powerpoint/2010/main" val="38559499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Trends in the dollar’s value have significant and unequal effects on companies in different industries and in different locations. Agricultural and petroleum industries are hurt by the dollar’s rise against the currencies of Mexico, Brazil, Venezuela, and Australia. Generally, a strong or high dollar makes U.S. goods more expensive in overseas markets. This worsens the U.S. trade deficit.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12</a:t>
            </a:fld>
            <a:endParaRPr lang="en-US" altLang="en-US" dirty="0"/>
          </a:p>
        </p:txBody>
      </p:sp>
    </p:spTree>
    <p:extLst>
      <p:ext uri="{BB962C8B-B14F-4D97-AF65-F5344CB8AC3E}">
        <p14:creationId xmlns:p14="http://schemas.microsoft.com/office/powerpoint/2010/main" val="38311411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Social, cultural, demographic, and environmental trends are shaping the way Americans live, work, produce, and consume. New trends are creating a different type of consumer and, consequently, a need for different products, new services, and updated strategies.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13</a:t>
            </a:fld>
            <a:endParaRPr lang="en-US" altLang="en-US" dirty="0"/>
          </a:p>
        </p:txBody>
      </p:sp>
    </p:spTree>
    <p:extLst>
      <p:ext uri="{BB962C8B-B14F-4D97-AF65-F5344CB8AC3E}">
        <p14:creationId xmlns:p14="http://schemas.microsoft.com/office/powerpoint/2010/main" val="499408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Be mindful that in strategic planning and case analysis, relevant social, cultural, demographic, and natural environment factors for a particular business must be </a:t>
            </a:r>
            <a:r>
              <a:rPr lang="en-US" sz="1200" b="0" i="1" u="none" strike="noStrike" kern="1200" baseline="0" dirty="0">
                <a:solidFill>
                  <a:schemeClr val="tx1"/>
                </a:solidFill>
                <a:latin typeface="+mn-lt"/>
                <a:ea typeface="MS PGothic" pitchFamily="34" charset="-128"/>
                <a:cs typeface="ＭＳ Ｐゴシック" pitchFamily="42" charset="-128"/>
              </a:rPr>
              <a:t>quantified </a:t>
            </a:r>
            <a:r>
              <a:rPr lang="en-US" sz="1200" b="0" i="0" u="none" strike="noStrike" kern="1200" baseline="0" dirty="0">
                <a:solidFill>
                  <a:schemeClr val="tx1"/>
                </a:solidFill>
                <a:latin typeface="+mn-lt"/>
                <a:ea typeface="MS PGothic" pitchFamily="34" charset="-128"/>
                <a:cs typeface="ＭＳ Ｐゴシック" pitchFamily="42" charset="-128"/>
              </a:rPr>
              <a:t>and </a:t>
            </a:r>
            <a:r>
              <a:rPr lang="en-US" sz="1200" b="0" i="1" u="none" strike="noStrike" kern="1200" baseline="0" dirty="0">
                <a:solidFill>
                  <a:schemeClr val="tx1"/>
                </a:solidFill>
                <a:latin typeface="+mn-lt"/>
                <a:ea typeface="MS PGothic" pitchFamily="34" charset="-128"/>
                <a:cs typeface="ＭＳ Ｐゴシック" pitchFamily="42" charset="-128"/>
              </a:rPr>
              <a:t>actionable </a:t>
            </a:r>
            <a:r>
              <a:rPr lang="en-US" sz="1200" b="0" i="0" u="none" strike="noStrike" kern="1200" baseline="0" dirty="0">
                <a:solidFill>
                  <a:schemeClr val="tx1"/>
                </a:solidFill>
                <a:latin typeface="+mn-lt"/>
                <a:ea typeface="MS PGothic" pitchFamily="34" charset="-128"/>
                <a:cs typeface="ＭＳ Ｐゴシック" pitchFamily="42" charset="-128"/>
              </a:rPr>
              <a:t>to be useful.</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14</a:t>
            </a:fld>
            <a:endParaRPr lang="en-US" altLang="en-US" dirty="0"/>
          </a:p>
        </p:txBody>
      </p:sp>
    </p:spTree>
    <p:extLst>
      <p:ext uri="{BB962C8B-B14F-4D97-AF65-F5344CB8AC3E}">
        <p14:creationId xmlns:p14="http://schemas.microsoft.com/office/powerpoint/2010/main" val="21286495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Federal, state, local, and foreign governments are major regulators, deregulators, subsidizers, employers, and customers of organizations. Political, governmental, and legal factors, therefore, can represent major opportunities or threats for both small and large organizations.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15</a:t>
            </a:fld>
            <a:endParaRPr lang="en-US" altLang="en-US" dirty="0"/>
          </a:p>
        </p:txBody>
      </p:sp>
    </p:spTree>
    <p:extLst>
      <p:ext uri="{BB962C8B-B14F-4D97-AF65-F5344CB8AC3E}">
        <p14:creationId xmlns:p14="http://schemas.microsoft.com/office/powerpoint/2010/main" val="2435186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Some political, governmental, and legal variables that can represent key opportunities or threats to organizations are provided on this slide, but in stating these for a particular company, the factors should be both </a:t>
            </a:r>
            <a:r>
              <a:rPr lang="en-US" sz="1200" b="0" i="1" u="none" strike="noStrike" kern="1200" baseline="0" dirty="0">
                <a:solidFill>
                  <a:schemeClr val="tx1"/>
                </a:solidFill>
                <a:latin typeface="+mn-lt"/>
                <a:ea typeface="MS PGothic" pitchFamily="34" charset="-128"/>
                <a:cs typeface="ＭＳ Ｐゴシック" pitchFamily="42" charset="-128"/>
              </a:rPr>
              <a:t>quantitative </a:t>
            </a:r>
            <a:r>
              <a:rPr lang="en-US" sz="1200" b="0" i="0" u="none" strike="noStrike" kern="1200" baseline="0" dirty="0">
                <a:solidFill>
                  <a:schemeClr val="tx1"/>
                </a:solidFill>
                <a:latin typeface="+mn-lt"/>
                <a:ea typeface="MS PGothic" pitchFamily="34" charset="-128"/>
                <a:cs typeface="ＭＳ Ｐゴシック" pitchFamily="42" charset="-128"/>
              </a:rPr>
              <a:t>and </a:t>
            </a:r>
            <a:r>
              <a:rPr lang="en-US" sz="1200" b="0" i="1" u="none" strike="noStrike" kern="1200" baseline="0" dirty="0">
                <a:solidFill>
                  <a:schemeClr val="tx1"/>
                </a:solidFill>
                <a:latin typeface="+mn-lt"/>
                <a:ea typeface="MS PGothic" pitchFamily="34" charset="-128"/>
                <a:cs typeface="ＭＳ Ｐゴシック" pitchFamily="42" charset="-128"/>
              </a:rPr>
              <a:t>actionable</a:t>
            </a:r>
            <a:r>
              <a:rPr lang="en-US" sz="1200" b="0" i="0" u="none" strike="noStrike" kern="1200" baseline="0" dirty="0">
                <a:solidFill>
                  <a:schemeClr val="tx1"/>
                </a:solidFill>
                <a:latin typeface="+mn-lt"/>
                <a:ea typeface="MS PGothic" pitchFamily="34" charset="-128"/>
                <a:cs typeface="ＭＳ Ｐゴシック" pitchFamily="42" charset="-128"/>
              </a:rPr>
              <a: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16</a:t>
            </a:fld>
            <a:endParaRPr lang="en-US" altLang="en-US" dirty="0"/>
          </a:p>
        </p:txBody>
      </p:sp>
    </p:spTree>
    <p:extLst>
      <p:ext uri="{BB962C8B-B14F-4D97-AF65-F5344CB8AC3E}">
        <p14:creationId xmlns:p14="http://schemas.microsoft.com/office/powerpoint/2010/main" val="11066234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No company or industry today is insulated against emerging technological developments. In high-tech industries, identification and evaluation of key technological opportunities and threats can be the most important part of the external strategic-management audit.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17</a:t>
            </a:fld>
            <a:endParaRPr lang="en-US" altLang="en-US" dirty="0"/>
          </a:p>
        </p:txBody>
      </p:sp>
    </p:spTree>
    <p:extLst>
      <p:ext uri="{BB962C8B-B14F-4D97-AF65-F5344CB8AC3E}">
        <p14:creationId xmlns:p14="http://schemas.microsoft.com/office/powerpoint/2010/main" val="33593154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These individuals are responsible for developing, maintaining, and updating a company’s information database. The CIO is more a manager, managing the firm’s relationship with stakeholders; the CTO is more a technician, focusing on technical issues such as data acquisition, data processing, decision-support systems, and software and hardware acquisition.</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18</a:t>
            </a:fld>
            <a:endParaRPr lang="en-US" altLang="en-US" dirty="0"/>
          </a:p>
        </p:txBody>
      </p:sp>
    </p:spTree>
    <p:extLst>
      <p:ext uri="{BB962C8B-B14F-4D97-AF65-F5344CB8AC3E}">
        <p14:creationId xmlns:p14="http://schemas.microsoft.com/office/powerpoint/2010/main" val="15942055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Results of technological advancements are varied, as shown on this slide.</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19</a:t>
            </a:fld>
            <a:endParaRPr lang="en-US" altLang="en-US" dirty="0"/>
          </a:p>
        </p:txBody>
      </p:sp>
    </p:spTree>
    <p:extLst>
      <p:ext uri="{BB962C8B-B14F-4D97-AF65-F5344CB8AC3E}">
        <p14:creationId xmlns:p14="http://schemas.microsoft.com/office/powerpoint/2010/main" val="35537289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Collecting and evaluating information on competitors is essential for successful strategy formulation. Identifying major competitors is not always easy because many firms have divisions that compete in different industries.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20</a:t>
            </a:fld>
            <a:endParaRPr lang="en-US" altLang="en-US" dirty="0"/>
          </a:p>
        </p:txBody>
      </p:sp>
    </p:spTree>
    <p:extLst>
      <p:ext uri="{BB962C8B-B14F-4D97-AF65-F5344CB8AC3E}">
        <p14:creationId xmlns:p14="http://schemas.microsoft.com/office/powerpoint/2010/main" val="41206256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sz="1200" b="0" i="0" u="none" strike="noStrike" kern="1200" baseline="0" dirty="0">
                <a:solidFill>
                  <a:schemeClr val="tx1"/>
                </a:solidFill>
                <a:latin typeface="+mn-lt"/>
                <a:ea typeface="MS PGothic" pitchFamily="34" charset="-128"/>
              </a:rPr>
              <a:t>s</a:t>
            </a:r>
            <a:r>
              <a:rPr lang="en-US" sz="1200" b="0" i="0" u="none" strike="noStrike" kern="1200" baseline="0" dirty="0">
                <a:solidFill>
                  <a:schemeClr val="tx1"/>
                </a:solidFill>
                <a:latin typeface="+mn-lt"/>
                <a:ea typeface="MS PGothic" pitchFamily="34" charset="-128"/>
                <a:cs typeface="ＭＳ Ｐゴシック" pitchFamily="42" charset="-128"/>
              </a:rPr>
              <a:t>even characteristics on this slide describe the most competitive companies.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21</a:t>
            </a:fld>
            <a:endParaRPr lang="en-US" altLang="en-US" dirty="0"/>
          </a:p>
        </p:txBody>
      </p:sp>
    </p:spTree>
    <p:extLst>
      <p:ext uri="{BB962C8B-B14F-4D97-AF65-F5344CB8AC3E}">
        <p14:creationId xmlns:p14="http://schemas.microsoft.com/office/powerpoint/2010/main" val="20560066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Addressing questions about competitors, such as those presented on this slide, is important in performing an external audit.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22</a:t>
            </a:fld>
            <a:endParaRPr lang="en-US" altLang="en-US" dirty="0"/>
          </a:p>
        </p:txBody>
      </p:sp>
    </p:spTree>
    <p:extLst>
      <p:ext uri="{BB962C8B-B14F-4D97-AF65-F5344CB8AC3E}">
        <p14:creationId xmlns:p14="http://schemas.microsoft.com/office/powerpoint/2010/main" val="29782367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Competitive intelligence (CI) is formally defined by the Society of Competitive Intelligence Professionals (SCIP). Competitive intelligence is not corporate espionage; after all, 95 percent of the information a company needs to make strategic decisions is available and accessible to the public.</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23</a:t>
            </a:fld>
            <a:endParaRPr lang="en-US" altLang="en-US" dirty="0"/>
          </a:p>
        </p:txBody>
      </p:sp>
    </p:spTree>
    <p:extLst>
      <p:ext uri="{BB962C8B-B14F-4D97-AF65-F5344CB8AC3E}">
        <p14:creationId xmlns:p14="http://schemas.microsoft.com/office/powerpoint/2010/main" val="24891118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Competitive information is equally applicable for strategy formulation, implementation, and evaluation decisions. An effective CI program allows all areas of a firm to access consistent and verifiable information in making decisions.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24</a:t>
            </a:fld>
            <a:endParaRPr lang="en-US" altLang="en-US" dirty="0"/>
          </a:p>
        </p:txBody>
      </p:sp>
    </p:spTree>
    <p:extLst>
      <p:ext uri="{BB962C8B-B14F-4D97-AF65-F5344CB8AC3E}">
        <p14:creationId xmlns:p14="http://schemas.microsoft.com/office/powerpoint/2010/main" val="16236961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Porter’s Five-Forces Model of competitive analysis is a widely used approach for developing strategies in many industries.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25</a:t>
            </a:fld>
            <a:endParaRPr lang="en-US" altLang="en-US" dirty="0"/>
          </a:p>
        </p:txBody>
      </p:sp>
    </p:spTree>
    <p:extLst>
      <p:ext uri="{BB962C8B-B14F-4D97-AF65-F5344CB8AC3E}">
        <p14:creationId xmlns:p14="http://schemas.microsoft.com/office/powerpoint/2010/main" val="22324990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intensity of competition among firms varies widely across industries.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26</a:t>
            </a:fld>
            <a:endParaRPr lang="en-US" altLang="en-US" dirty="0"/>
          </a:p>
        </p:txBody>
      </p:sp>
    </p:spTree>
    <p:extLst>
      <p:ext uri="{BB962C8B-B14F-4D97-AF65-F5344CB8AC3E}">
        <p14:creationId xmlns:p14="http://schemas.microsoft.com/office/powerpoint/2010/main" val="2261695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intensity of rivalry among competing firms tends to increase as the number of competitors increases, as competitors become more equal in size and capability, as demand for the industry’s products declines, and as price cutting becomes common.</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27</a:t>
            </a:fld>
            <a:endParaRPr lang="en-US" altLang="en-US" dirty="0"/>
          </a:p>
        </p:txBody>
      </p:sp>
    </p:spTree>
    <p:extLst>
      <p:ext uri="{BB962C8B-B14F-4D97-AF65-F5344CB8AC3E}">
        <p14:creationId xmlns:p14="http://schemas.microsoft.com/office/powerpoint/2010/main" val="32706506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t>
            </a:r>
            <a:r>
              <a:rPr lang="en-US" sz="1200" b="0" i="0" u="none" strike="noStrike" kern="1200" baseline="0" dirty="0">
                <a:solidFill>
                  <a:schemeClr val="tx1"/>
                </a:solidFill>
                <a:latin typeface="+mn-lt"/>
                <a:ea typeface="MS PGothic" pitchFamily="34" charset="-128"/>
                <a:cs typeface="ＭＳ Ｐゴシック" pitchFamily="42" charset="-128"/>
              </a:rPr>
              <a:t>summarizes conditions that cause high rivalry among competing firms.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28</a:t>
            </a:fld>
            <a:endParaRPr lang="en-US" altLang="en-US" dirty="0"/>
          </a:p>
        </p:txBody>
      </p:sp>
    </p:spTree>
    <p:extLst>
      <p:ext uri="{BB962C8B-B14F-4D97-AF65-F5344CB8AC3E}">
        <p14:creationId xmlns:p14="http://schemas.microsoft.com/office/powerpoint/2010/main" val="29614680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Whenever new firms can easily enter a particular industry, the intensity of competitiveness among firms increases. </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29</a:t>
            </a:fld>
            <a:endParaRPr lang="en-US" altLang="en-US" dirty="0"/>
          </a:p>
        </p:txBody>
      </p:sp>
    </p:spTree>
    <p:extLst>
      <p:ext uri="{BB962C8B-B14F-4D97-AF65-F5344CB8AC3E}">
        <p14:creationId xmlns:p14="http://schemas.microsoft.com/office/powerpoint/2010/main" val="34840305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30</a:t>
            </a:fld>
            <a:endParaRPr lang="en-US" altLang="en-US" dirty="0"/>
          </a:p>
        </p:txBody>
      </p:sp>
    </p:spTree>
    <p:extLst>
      <p:ext uri="{BB962C8B-B14F-4D97-AF65-F5344CB8AC3E}">
        <p14:creationId xmlns:p14="http://schemas.microsoft.com/office/powerpoint/2010/main" val="34762354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Whenever new firms can easily enter a particular industry, the intensity of competitiveness among firms increases.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31</a:t>
            </a:fld>
            <a:endParaRPr lang="en-US" altLang="en-US" dirty="0"/>
          </a:p>
        </p:txBody>
      </p:sp>
    </p:spTree>
    <p:extLst>
      <p:ext uri="{BB962C8B-B14F-4D97-AF65-F5344CB8AC3E}">
        <p14:creationId xmlns:p14="http://schemas.microsoft.com/office/powerpoint/2010/main" val="7328702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In many industries, firms are in close competition with producers of substitute products in other industries. The presence of substitute products puts a ceiling on the price that can be charged before consumers will switch to the substitute product.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32</a:t>
            </a:fld>
            <a:endParaRPr lang="en-US" altLang="en-US" dirty="0"/>
          </a:p>
        </p:txBody>
      </p:sp>
    </p:spTree>
    <p:extLst>
      <p:ext uri="{BB962C8B-B14F-4D97-AF65-F5344CB8AC3E}">
        <p14:creationId xmlns:p14="http://schemas.microsoft.com/office/powerpoint/2010/main" val="23521979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It is often in the best interest of both suppliers and producers to assist each other with reasonable prices, improved quality, development of new services, just-in-time deliveries, and reduced inventory costs, thus enhancing long-term profitability for all concerned.</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33</a:t>
            </a:fld>
            <a:endParaRPr lang="en-US" altLang="en-US" dirty="0"/>
          </a:p>
        </p:txBody>
      </p:sp>
    </p:spTree>
    <p:extLst>
      <p:ext uri="{BB962C8B-B14F-4D97-AF65-F5344CB8AC3E}">
        <p14:creationId xmlns:p14="http://schemas.microsoft.com/office/powerpoint/2010/main" val="9479508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When customers are concentrated or large in number or buy in volume, their bargaining power represents a major force affecting the intensity of competition in an industry.</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34</a:t>
            </a:fld>
            <a:endParaRPr lang="en-US" altLang="en-US" dirty="0"/>
          </a:p>
        </p:txBody>
      </p:sp>
    </p:spTree>
    <p:extLst>
      <p:ext uri="{BB962C8B-B14F-4D97-AF65-F5344CB8AC3E}">
        <p14:creationId xmlns:p14="http://schemas.microsoft.com/office/powerpoint/2010/main" val="220707948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Calibri" pitchFamily="34" charset="0"/>
                <a:ea typeface="MS PGothic" pitchFamily="34" charset="-128"/>
              </a:defRPr>
            </a:lvl1pPr>
            <a:lvl2pPr marL="742950" indent="-285750" eaLnBrk="0" hangingPunct="0">
              <a:defRPr sz="1600">
                <a:solidFill>
                  <a:schemeClr val="tx1"/>
                </a:solidFill>
                <a:latin typeface="Calibri" pitchFamily="34" charset="0"/>
                <a:ea typeface="MS PGothic" pitchFamily="34" charset="-128"/>
              </a:defRPr>
            </a:lvl2pPr>
            <a:lvl3pPr marL="1143000" indent="-228600" eaLnBrk="0" hangingPunct="0">
              <a:defRPr sz="1600">
                <a:solidFill>
                  <a:schemeClr val="tx1"/>
                </a:solidFill>
                <a:latin typeface="Calibri" pitchFamily="34" charset="0"/>
                <a:ea typeface="MS PGothic" pitchFamily="34" charset="-128"/>
              </a:defRPr>
            </a:lvl3pPr>
            <a:lvl4pPr marL="1600200" indent="-228600" eaLnBrk="0" hangingPunct="0">
              <a:defRPr sz="1600">
                <a:solidFill>
                  <a:schemeClr val="tx1"/>
                </a:solidFill>
                <a:latin typeface="Calibri" pitchFamily="34" charset="0"/>
                <a:ea typeface="MS PGothic" pitchFamily="34" charset="-128"/>
              </a:defRPr>
            </a:lvl4pPr>
            <a:lvl5pPr marL="2057400" indent="-228600" eaLnBrk="0" hangingPunct="0">
              <a:defRPr sz="16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16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16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16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1600">
                <a:solidFill>
                  <a:schemeClr val="tx1"/>
                </a:solidFill>
                <a:latin typeface="Calibri" pitchFamily="34" charset="0"/>
                <a:ea typeface="MS PGothic" pitchFamily="34" charset="-128"/>
              </a:defRPr>
            </a:lvl9pPr>
          </a:lstStyle>
          <a:p>
            <a:pPr eaLnBrk="1" hangingPunct="1"/>
            <a:fld id="{C07E5F74-6BD4-4118-95E5-014B806E6926}" type="slidenum">
              <a:rPr lang="en-US" altLang="en-US" sz="1200">
                <a:latin typeface="Times New Roman" pitchFamily="18" charset="0"/>
              </a:rPr>
              <a:pPr eaLnBrk="1" hangingPunct="1"/>
              <a:t>35</a:t>
            </a:fld>
            <a:endParaRPr lang="en-US" altLang="en-US" sz="1200" dirty="0">
              <a:latin typeface="Times New Roman" pitchFamily="18" charset="0"/>
            </a:endParaRPr>
          </a:p>
        </p:txBody>
      </p:sp>
      <p:sp>
        <p:nvSpPr>
          <p:cNvPr id="5632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56323" name="Rectangle 3"/>
          <p:cNvSpPr>
            <a:spLocks noGrp="1" noChangeArrowheads="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The bargaining power of consumers can be the most important force affecting competitive advantage.</a:t>
            </a:r>
            <a:endParaRPr lang="en-US" altLang="en-US" dirty="0"/>
          </a:p>
        </p:txBody>
      </p:sp>
    </p:spTree>
    <p:extLst>
      <p:ext uri="{BB962C8B-B14F-4D97-AF65-F5344CB8AC3E}">
        <p14:creationId xmlns:p14="http://schemas.microsoft.com/office/powerpoint/2010/main" val="19062612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 wealth of strategic information is available to organizations from both published and unpublished sources.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36</a:t>
            </a:fld>
            <a:endParaRPr lang="en-US" altLang="en-US" dirty="0"/>
          </a:p>
        </p:txBody>
      </p:sp>
    </p:spTree>
    <p:extLst>
      <p:ext uri="{BB962C8B-B14F-4D97-AF65-F5344CB8AC3E}">
        <p14:creationId xmlns:p14="http://schemas.microsoft.com/office/powerpoint/2010/main" val="36397760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08/06/2020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08/06/2020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a:bodyPr>
          <a:lstStyle/>
          <a:p>
            <a:r>
              <a:rPr lang="en-GB" dirty="0">
                <a:solidFill>
                  <a:schemeClr val="bg1"/>
                </a:solidFill>
              </a:rPr>
              <a:t>External assessment and analysis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defRPr/>
            </a:pPr>
            <a:r>
              <a:rPr lang="en-US" altLang="en-US" dirty="0">
                <a:latin typeface="Arial" charset="0"/>
                <a:ea typeface="+mj-ea"/>
                <a:cs typeface="Arial" charset="0"/>
              </a:rPr>
              <a:t>Learning Objectives</a:t>
            </a:r>
          </a:p>
        </p:txBody>
      </p:sp>
      <p:sp>
        <p:nvSpPr>
          <p:cNvPr id="13314" name="Content Placeholder 2"/>
          <p:cNvSpPr>
            <a:spLocks noGrp="1"/>
          </p:cNvSpPr>
          <p:nvPr>
            <p:ph idx="1"/>
          </p:nvPr>
        </p:nvSpPr>
        <p:spPr/>
        <p:txBody>
          <a:bodyPr>
            <a:normAutofit lnSpcReduction="10000"/>
          </a:bodyPr>
          <a:lstStyle/>
          <a:p>
            <a:pPr marL="514350" indent="-514350">
              <a:buAutoNum type="arabicPeriod"/>
            </a:pPr>
            <a:r>
              <a:rPr lang="en-US" sz="2800" dirty="0"/>
              <a:t>Describe the nature and purpose of an external assessment in formulating strategies.</a:t>
            </a:r>
          </a:p>
          <a:p>
            <a:pPr marL="514350" indent="-514350">
              <a:buAutoNum type="arabicPeriod"/>
            </a:pPr>
            <a:r>
              <a:rPr lang="en-US" sz="2800" dirty="0"/>
              <a:t>Identify and discuss 10 external forces that must be examined in formulating strategies: economic, social, cultural, demographic, environmental, political, governmental, legal, technological, and competitive.</a:t>
            </a:r>
          </a:p>
          <a:p>
            <a:pPr marL="514350" indent="-514350">
              <a:buAutoNum type="arabicPeriod"/>
            </a:pPr>
            <a:r>
              <a:rPr lang="en-US" sz="2800" dirty="0"/>
              <a:t>Explain Porter’s Five Forces Model and its relevance in formulating strategies</a:t>
            </a:r>
            <a:r>
              <a:rPr lang="en-US" sz="2800" dirty="0">
                <a:latin typeface="FrutigerLTCom-Light"/>
              </a:rPr>
              <a:t>.</a:t>
            </a:r>
            <a:endParaRPr lang="en-US" altLang="en-US" sz="2400" dirty="0">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a:t>
            </a:fld>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a:defRPr/>
            </a:pPr>
            <a:r>
              <a:rPr lang="en-US" altLang="en-US" dirty="0">
                <a:latin typeface="Arial" charset="0"/>
                <a:cs typeface="Arial" charset="0"/>
              </a:rPr>
              <a:t>Learning</a:t>
            </a:r>
            <a:r>
              <a:rPr lang="en-US" altLang="en-US" dirty="0">
                <a:latin typeface="Arial" charset="0"/>
                <a:ea typeface="+mj-ea"/>
                <a:cs typeface="Arial" charset="0"/>
              </a:rPr>
              <a:t> Objectives (cont.)</a:t>
            </a:r>
            <a:r>
              <a:rPr lang="en-US" altLang="en-US" sz="4000" dirty="0">
                <a:latin typeface="Arial" charset="0"/>
                <a:ea typeface="+mj-ea"/>
                <a:cs typeface="Arial" charset="0"/>
              </a:rPr>
              <a:t> </a:t>
            </a:r>
          </a:p>
        </p:txBody>
      </p:sp>
      <p:sp>
        <p:nvSpPr>
          <p:cNvPr id="16387" name="Content Placeholder 2"/>
          <p:cNvSpPr>
            <a:spLocks noGrp="1"/>
          </p:cNvSpPr>
          <p:nvPr>
            <p:ph idx="1"/>
          </p:nvPr>
        </p:nvSpPr>
        <p:spPr/>
        <p:txBody>
          <a:bodyPr>
            <a:normAutofit/>
          </a:bodyPr>
          <a:lstStyle/>
          <a:p>
            <a:pPr marL="514350" indent="-514350">
              <a:buFont typeface="+mj-lt"/>
              <a:buAutoNum type="arabicPeriod" startAt="4"/>
            </a:pPr>
            <a:r>
              <a:rPr lang="en-US" dirty="0"/>
              <a:t>Describe key sources of information used for locating vital external information.</a:t>
            </a:r>
          </a:p>
          <a:p>
            <a:pPr marL="514350" indent="-514350">
              <a:buFont typeface="+mj-lt"/>
              <a:buAutoNum type="arabicPeriod" startAt="4"/>
            </a:pPr>
            <a:r>
              <a:rPr lang="en-US" dirty="0"/>
              <a:t>Discuss forecasting tools and techniques.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3</a:t>
            </a:fld>
            <a:endParaRPr lang="en-US"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a:defRPr/>
            </a:pPr>
            <a:r>
              <a:rPr lang="en-US" altLang="en-US" dirty="0">
                <a:latin typeface="Arial" charset="0"/>
                <a:ea typeface="+mj-ea"/>
                <a:cs typeface="Arial" charset="0"/>
              </a:rPr>
              <a:t>External Audit</a:t>
            </a:r>
          </a:p>
        </p:txBody>
      </p:sp>
      <p:sp>
        <p:nvSpPr>
          <p:cNvPr id="17411" name="Content Placeholder 2"/>
          <p:cNvSpPr>
            <a:spLocks noGrp="1"/>
          </p:cNvSpPr>
          <p:nvPr>
            <p:ph idx="1"/>
          </p:nvPr>
        </p:nvSpPr>
        <p:spPr/>
        <p:txBody>
          <a:bodyPr/>
          <a:lstStyle/>
          <a:p>
            <a:pPr>
              <a:defRPr/>
            </a:pPr>
            <a:r>
              <a:rPr lang="en-US" altLang="en-US" b="1" dirty="0">
                <a:latin typeface="Arial" charset="0"/>
                <a:ea typeface="+mn-ea"/>
                <a:cs typeface="Arial" charset="0"/>
              </a:rPr>
              <a:t>External audit</a:t>
            </a:r>
          </a:p>
          <a:p>
            <a:pPr lvl="1">
              <a:defRPr/>
            </a:pPr>
            <a:r>
              <a:rPr lang="en-US" altLang="en-US" dirty="0">
                <a:latin typeface="Arial" charset="0"/>
                <a:ea typeface="+mn-ea"/>
                <a:cs typeface="Arial" charset="0"/>
              </a:rPr>
              <a:t>focuses on identifying and evaluating trends and events beyond the control of a single firm</a:t>
            </a:r>
          </a:p>
          <a:p>
            <a:pPr lvl="1">
              <a:defRPr/>
            </a:pPr>
            <a:r>
              <a:rPr lang="en-US" altLang="en-US" dirty="0">
                <a:latin typeface="Arial" charset="0"/>
                <a:ea typeface="+mn-ea"/>
                <a:cs typeface="Arial" charset="0"/>
              </a:rPr>
              <a:t>reveals key opportunities and threats confronting an organization so that managers can formulate strategies to take advantage of the opportunities and avoid or reduce the impact of threats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4</a:t>
            </a:fld>
            <a:endParaRPr lang="en-US"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a:bodyPr>
          <a:lstStyle/>
          <a:p>
            <a:pPr>
              <a:defRPr/>
            </a:pPr>
            <a:r>
              <a:rPr lang="en-US" altLang="en-US" dirty="0">
                <a:latin typeface="Arial" charset="0"/>
                <a:ea typeface="+mj-ea"/>
                <a:cs typeface="Arial" charset="0"/>
              </a:rPr>
              <a:t>The Nature of an External Audit</a:t>
            </a:r>
          </a:p>
        </p:txBody>
      </p:sp>
      <p:sp>
        <p:nvSpPr>
          <p:cNvPr id="17411" name="Content Placeholder 2"/>
          <p:cNvSpPr>
            <a:spLocks noGrp="1"/>
          </p:cNvSpPr>
          <p:nvPr>
            <p:ph idx="1"/>
          </p:nvPr>
        </p:nvSpPr>
        <p:spPr/>
        <p:txBody>
          <a:bodyPr>
            <a:normAutofit lnSpcReduction="10000"/>
          </a:bodyPr>
          <a:lstStyle/>
          <a:p>
            <a:pPr>
              <a:defRPr/>
            </a:pPr>
            <a:r>
              <a:rPr lang="en-US" dirty="0">
                <a:latin typeface="Arial" charset="0"/>
                <a:ea typeface="+mn-ea"/>
                <a:cs typeface="Arial" charset="0"/>
              </a:rPr>
              <a:t>The external audit is aimed at identifying </a:t>
            </a:r>
            <a:r>
              <a:rPr lang="en-US" dirty="0">
                <a:solidFill>
                  <a:srgbClr val="00B0F0"/>
                </a:solidFill>
                <a:latin typeface="Arial" charset="0"/>
                <a:ea typeface="+mn-ea"/>
                <a:cs typeface="Arial" charset="0"/>
              </a:rPr>
              <a:t>key variables</a:t>
            </a:r>
            <a:r>
              <a:rPr lang="en-US" dirty="0">
                <a:solidFill>
                  <a:srgbClr val="009BD2"/>
                </a:solidFill>
                <a:latin typeface="Arial" charset="0"/>
                <a:ea typeface="+mn-ea"/>
                <a:cs typeface="Arial" charset="0"/>
              </a:rPr>
              <a:t> </a:t>
            </a:r>
            <a:r>
              <a:rPr lang="en-US" dirty="0">
                <a:latin typeface="Arial" charset="0"/>
                <a:ea typeface="+mn-ea"/>
                <a:cs typeface="Arial" charset="0"/>
              </a:rPr>
              <a:t>that offer actionable responses</a:t>
            </a:r>
            <a:endParaRPr lang="en-US" sz="2800" dirty="0">
              <a:latin typeface="Arial" charset="0"/>
              <a:ea typeface="+mn-ea"/>
              <a:cs typeface="Arial" charset="0"/>
            </a:endParaRPr>
          </a:p>
          <a:p>
            <a:pPr>
              <a:defRPr/>
            </a:pPr>
            <a:r>
              <a:rPr lang="en-US" sz="3000" dirty="0">
                <a:latin typeface="Arial" charset="0"/>
                <a:ea typeface="+mn-ea"/>
                <a:cs typeface="Arial" charset="0"/>
              </a:rPr>
              <a:t>Firms should be able to respond either offensively or defensively to the factors by formulating strategies that take </a:t>
            </a:r>
            <a:r>
              <a:rPr lang="en-US" sz="3000" dirty="0">
                <a:solidFill>
                  <a:srgbClr val="00B0F0"/>
                </a:solidFill>
                <a:latin typeface="Arial" charset="0"/>
                <a:ea typeface="+mn-ea"/>
                <a:cs typeface="Arial" charset="0"/>
              </a:rPr>
              <a:t>advantage</a:t>
            </a:r>
            <a:r>
              <a:rPr lang="en-US" sz="3000" dirty="0">
                <a:latin typeface="Arial" charset="0"/>
                <a:ea typeface="+mn-ea"/>
                <a:cs typeface="Arial" charset="0"/>
              </a:rPr>
              <a:t> of external opportunities or that </a:t>
            </a:r>
            <a:r>
              <a:rPr lang="en-US" sz="3000" dirty="0">
                <a:solidFill>
                  <a:srgbClr val="00B0F0"/>
                </a:solidFill>
                <a:latin typeface="Arial" charset="0"/>
                <a:ea typeface="+mn-ea"/>
                <a:cs typeface="Arial" charset="0"/>
              </a:rPr>
              <a:t>minimize</a:t>
            </a:r>
            <a:r>
              <a:rPr lang="en-US" sz="3000" dirty="0">
                <a:latin typeface="Arial" charset="0"/>
                <a:ea typeface="+mn-ea"/>
                <a:cs typeface="Arial" charset="0"/>
              </a:rPr>
              <a:t> the impact of potential threats.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5</a:t>
            </a:fld>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a:defRPr/>
            </a:pPr>
            <a:r>
              <a:rPr lang="en-US" altLang="en-US" dirty="0">
                <a:latin typeface="Arial" charset="0"/>
                <a:ea typeface="+mj-ea"/>
                <a:cs typeface="Arial" charset="0"/>
              </a:rPr>
              <a:t>Key External Forces</a:t>
            </a:r>
          </a:p>
        </p:txBody>
      </p:sp>
      <p:sp>
        <p:nvSpPr>
          <p:cNvPr id="20483" name="Content Placeholder 2"/>
          <p:cNvSpPr>
            <a:spLocks noGrp="1"/>
          </p:cNvSpPr>
          <p:nvPr>
            <p:ph idx="1"/>
          </p:nvPr>
        </p:nvSpPr>
        <p:spPr/>
        <p:txBody>
          <a:bodyPr>
            <a:normAutofit lnSpcReduction="10000"/>
          </a:bodyPr>
          <a:lstStyle/>
          <a:p>
            <a:pPr marL="0" indent="0">
              <a:buFont typeface="Wingdings" pitchFamily="2" charset="2"/>
              <a:buNone/>
              <a:defRPr/>
            </a:pPr>
            <a:r>
              <a:rPr lang="en-US" altLang="en-US" b="1" i="1" dirty="0">
                <a:latin typeface="Arial" charset="0"/>
                <a:ea typeface="+mn-ea"/>
                <a:cs typeface="Arial" charset="0"/>
              </a:rPr>
              <a:t>External forces </a:t>
            </a:r>
            <a:r>
              <a:rPr lang="en-US" altLang="en-US" dirty="0">
                <a:latin typeface="Arial" charset="0"/>
                <a:ea typeface="+mn-ea"/>
                <a:cs typeface="Arial" charset="0"/>
              </a:rPr>
              <a:t>can be divided into five broad categories: </a:t>
            </a:r>
          </a:p>
          <a:p>
            <a:pPr marL="0" indent="0">
              <a:buClr>
                <a:srgbClr val="002060"/>
              </a:buClr>
              <a:buFont typeface="Franklin Gothic Book" panose="020B0503020102020204" pitchFamily="34" charset="0"/>
              <a:buNone/>
              <a:defRPr/>
            </a:pPr>
            <a:r>
              <a:rPr lang="en-US" altLang="en-US" sz="2800" b="1" dirty="0">
                <a:solidFill>
                  <a:srgbClr val="0094C8"/>
                </a:solidFill>
                <a:latin typeface="Arial" charset="0"/>
                <a:ea typeface="+mn-ea"/>
                <a:cs typeface="Arial" charset="0"/>
              </a:rPr>
              <a:t>1. </a:t>
            </a:r>
            <a:r>
              <a:rPr lang="en-US" altLang="en-US" sz="2800" dirty="0">
                <a:latin typeface="Arial" charset="0"/>
                <a:ea typeface="+mn-ea"/>
                <a:cs typeface="Arial" charset="0"/>
              </a:rPr>
              <a:t>economic forces</a:t>
            </a:r>
          </a:p>
          <a:p>
            <a:pPr marL="0" indent="0">
              <a:buClr>
                <a:srgbClr val="002060"/>
              </a:buClr>
              <a:buFont typeface="Franklin Gothic Book" panose="020B0503020102020204" pitchFamily="34" charset="0"/>
              <a:buNone/>
              <a:defRPr/>
            </a:pPr>
            <a:r>
              <a:rPr lang="en-US" altLang="en-US" sz="2800" b="1" dirty="0">
                <a:solidFill>
                  <a:srgbClr val="0094C8"/>
                </a:solidFill>
                <a:latin typeface="Arial" charset="0"/>
                <a:ea typeface="+mn-ea"/>
                <a:cs typeface="Arial" charset="0"/>
              </a:rPr>
              <a:t>2. </a:t>
            </a:r>
            <a:r>
              <a:rPr lang="en-US" altLang="en-US" sz="2800" dirty="0">
                <a:latin typeface="Arial" charset="0"/>
                <a:ea typeface="+mn-ea"/>
                <a:cs typeface="Arial" charset="0"/>
              </a:rPr>
              <a:t>social, cultural, demographic, and natural    </a:t>
            </a:r>
          </a:p>
          <a:p>
            <a:pPr marL="0" indent="0">
              <a:buClr>
                <a:srgbClr val="002060"/>
              </a:buClr>
              <a:buFont typeface="Franklin Gothic Book" panose="020B0503020102020204" pitchFamily="34" charset="0"/>
              <a:buNone/>
              <a:defRPr/>
            </a:pPr>
            <a:r>
              <a:rPr lang="en-US" altLang="en-US" sz="2800" dirty="0">
                <a:latin typeface="Arial" charset="0"/>
                <a:ea typeface="+mn-ea"/>
                <a:cs typeface="Arial" charset="0"/>
              </a:rPr>
              <a:t>    environment forces</a:t>
            </a:r>
          </a:p>
          <a:p>
            <a:pPr marL="0" indent="0">
              <a:buClr>
                <a:srgbClr val="002060"/>
              </a:buClr>
              <a:buFont typeface="Franklin Gothic Book" panose="020B0503020102020204" pitchFamily="34" charset="0"/>
              <a:buNone/>
              <a:defRPr/>
            </a:pPr>
            <a:r>
              <a:rPr lang="en-US" altLang="en-US" sz="2800" b="1" dirty="0">
                <a:solidFill>
                  <a:srgbClr val="0094C8"/>
                </a:solidFill>
                <a:latin typeface="Arial" charset="0"/>
                <a:ea typeface="+mn-ea"/>
                <a:cs typeface="Arial" charset="0"/>
              </a:rPr>
              <a:t>3. </a:t>
            </a:r>
            <a:r>
              <a:rPr lang="en-US" altLang="en-US" sz="2800" dirty="0">
                <a:latin typeface="Arial" charset="0"/>
                <a:ea typeface="+mn-ea"/>
                <a:cs typeface="Arial" charset="0"/>
              </a:rPr>
              <a:t>political, governmental, and legal forces</a:t>
            </a:r>
          </a:p>
          <a:p>
            <a:pPr marL="0" indent="0">
              <a:buClr>
                <a:srgbClr val="002060"/>
              </a:buClr>
              <a:buFont typeface="Franklin Gothic Book" panose="020B0503020102020204" pitchFamily="34" charset="0"/>
              <a:buNone/>
              <a:defRPr/>
            </a:pPr>
            <a:r>
              <a:rPr lang="en-US" altLang="en-US" sz="2800" b="1" dirty="0">
                <a:solidFill>
                  <a:srgbClr val="0094C8"/>
                </a:solidFill>
                <a:latin typeface="Arial" charset="0"/>
                <a:ea typeface="+mn-ea"/>
                <a:cs typeface="Arial" charset="0"/>
              </a:rPr>
              <a:t>4. </a:t>
            </a:r>
            <a:r>
              <a:rPr lang="en-US" altLang="en-US" sz="2800" dirty="0">
                <a:latin typeface="Arial" charset="0"/>
                <a:ea typeface="+mn-ea"/>
                <a:cs typeface="Arial" charset="0"/>
              </a:rPr>
              <a:t>technological forces</a:t>
            </a:r>
          </a:p>
          <a:p>
            <a:pPr marL="0" indent="0">
              <a:buClr>
                <a:srgbClr val="002060"/>
              </a:buClr>
              <a:buFont typeface="Franklin Gothic Book" panose="020B0503020102020204" pitchFamily="34" charset="0"/>
              <a:buNone/>
              <a:defRPr/>
            </a:pPr>
            <a:r>
              <a:rPr lang="en-US" altLang="en-US" sz="2800" b="1" dirty="0">
                <a:solidFill>
                  <a:srgbClr val="0094C8"/>
                </a:solidFill>
                <a:latin typeface="Arial" charset="0"/>
                <a:ea typeface="+mn-ea"/>
                <a:cs typeface="Arial" charset="0"/>
              </a:rPr>
              <a:t>5.</a:t>
            </a:r>
            <a:r>
              <a:rPr lang="en-US" altLang="en-US" sz="2800" dirty="0">
                <a:solidFill>
                  <a:srgbClr val="0094C8"/>
                </a:solidFill>
                <a:latin typeface="Arial" charset="0"/>
                <a:ea typeface="+mn-ea"/>
                <a:cs typeface="Arial" charset="0"/>
              </a:rPr>
              <a:t> </a:t>
            </a:r>
            <a:r>
              <a:rPr lang="en-US" altLang="en-US" sz="2800" dirty="0">
                <a:latin typeface="Arial" charset="0"/>
                <a:ea typeface="+mn-ea"/>
                <a:cs typeface="Arial" charset="0"/>
              </a:rPr>
              <a:t>competitive forces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6</a:t>
            </a:fld>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Autofit/>
          </a:bodyPr>
          <a:lstStyle/>
          <a:p>
            <a:pPr>
              <a:defRPr/>
            </a:pPr>
            <a:r>
              <a:rPr lang="en-US" altLang="en-US" sz="3600" dirty="0">
                <a:latin typeface="Arial" charset="0"/>
                <a:ea typeface="+mj-ea"/>
                <a:cs typeface="Arial" charset="0"/>
              </a:rPr>
              <a:t>Relationships Between Key External Forces and an Organization</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7</a:t>
            </a:fld>
            <a:endParaRPr lang="en-US" altLang="en-US" dirty="0"/>
          </a:p>
        </p:txBody>
      </p:sp>
      <p:pic>
        <p:nvPicPr>
          <p:cNvPr id="4" name="Picture 3" descr="fig03_0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00200"/>
            <a:ext cx="9144000" cy="46482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The Process of Performing an External Audit</a:t>
            </a:r>
          </a:p>
        </p:txBody>
      </p:sp>
      <p:sp>
        <p:nvSpPr>
          <p:cNvPr id="21507" name="Content Placeholder 2"/>
          <p:cNvSpPr>
            <a:spLocks noGrp="1"/>
          </p:cNvSpPr>
          <p:nvPr>
            <p:ph idx="1"/>
          </p:nvPr>
        </p:nvSpPr>
        <p:spPr/>
        <p:txBody>
          <a:bodyPr/>
          <a:lstStyle/>
          <a:p>
            <a:pPr>
              <a:defRPr/>
            </a:pPr>
            <a:r>
              <a:rPr lang="en-US" dirty="0">
                <a:latin typeface="Arial" charset="0"/>
                <a:ea typeface="+mn-ea"/>
                <a:cs typeface="Arial" charset="0"/>
              </a:rPr>
              <a:t>First, gather </a:t>
            </a:r>
            <a:r>
              <a:rPr lang="en-US" dirty="0">
                <a:solidFill>
                  <a:srgbClr val="00B0F0"/>
                </a:solidFill>
                <a:latin typeface="Arial" charset="0"/>
                <a:ea typeface="+mn-ea"/>
                <a:cs typeface="Arial" charset="0"/>
              </a:rPr>
              <a:t>competitive intelligence </a:t>
            </a:r>
            <a:r>
              <a:rPr lang="en-US" dirty="0">
                <a:latin typeface="Arial" charset="0"/>
                <a:ea typeface="+mn-ea"/>
                <a:cs typeface="Arial" charset="0"/>
              </a:rPr>
              <a:t>and information about economic, social, cultural, demographic, environmental, political, governmental, legal, and technological trends.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8</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The Process of Performing an External Audit</a:t>
            </a:r>
          </a:p>
        </p:txBody>
      </p:sp>
      <p:sp>
        <p:nvSpPr>
          <p:cNvPr id="21506" name="Content Placeholder 2"/>
          <p:cNvSpPr>
            <a:spLocks noGrp="1"/>
          </p:cNvSpPr>
          <p:nvPr>
            <p:ph idx="1"/>
          </p:nvPr>
        </p:nvSpPr>
        <p:spPr/>
        <p:txBody>
          <a:bodyPr/>
          <a:lstStyle/>
          <a:p>
            <a:endParaRPr lang="en-US" altLang="en-US" dirty="0">
              <a:latin typeface="Arial" pitchFamily="34" charset="0"/>
              <a:cs typeface="Arial" pitchFamily="34" charset="0"/>
            </a:endParaRPr>
          </a:p>
          <a:p>
            <a:r>
              <a:rPr lang="en-US" altLang="en-US" dirty="0">
                <a:latin typeface="Arial" pitchFamily="34" charset="0"/>
                <a:cs typeface="Arial" pitchFamily="34" charset="0"/>
              </a:rPr>
              <a:t>Information should be assimilated and evaluated</a:t>
            </a:r>
          </a:p>
          <a:p>
            <a:endParaRPr lang="en-US" altLang="en-US" dirty="0">
              <a:latin typeface="Arial" pitchFamily="34" charset="0"/>
              <a:cs typeface="Arial" pitchFamily="34" charset="0"/>
            </a:endParaRPr>
          </a:p>
          <a:p>
            <a:r>
              <a:rPr lang="en-US" altLang="en-US" dirty="0">
                <a:latin typeface="Arial" pitchFamily="34" charset="0"/>
                <a:cs typeface="Arial" pitchFamily="34" charset="0"/>
              </a:rPr>
              <a:t>A final list of the most important key external factors should be communicated</a:t>
            </a:r>
          </a:p>
          <a:p>
            <a:pPr>
              <a:buFont typeface="Franklin Gothic Book" pitchFamily="-84" charset="0"/>
              <a:buChar char="►"/>
            </a:pPr>
            <a:endParaRPr lang="en-US" altLang="en-US" dirty="0">
              <a:solidFill>
                <a:srgbClr val="404040"/>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9</a:t>
            </a:fld>
            <a:endParaRPr lang="en-US"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The Industrial Organization </a:t>
            </a:r>
            <a:br>
              <a:rPr lang="en-US" altLang="en-US" dirty="0">
                <a:latin typeface="Arial" charset="0"/>
                <a:ea typeface="+mj-ea"/>
                <a:cs typeface="Arial" charset="0"/>
              </a:rPr>
            </a:br>
            <a:r>
              <a:rPr lang="en-US" altLang="en-US" dirty="0">
                <a:latin typeface="Arial" charset="0"/>
                <a:ea typeface="+mj-ea"/>
                <a:cs typeface="Arial" charset="0"/>
              </a:rPr>
              <a:t>(I/O) View</a:t>
            </a:r>
          </a:p>
        </p:txBody>
      </p:sp>
      <p:sp>
        <p:nvSpPr>
          <p:cNvPr id="24579" name="Content Placeholder 2"/>
          <p:cNvSpPr>
            <a:spLocks noGrp="1"/>
          </p:cNvSpPr>
          <p:nvPr>
            <p:ph idx="1"/>
          </p:nvPr>
        </p:nvSpPr>
        <p:spPr/>
        <p:txBody>
          <a:bodyPr/>
          <a:lstStyle/>
          <a:p>
            <a:pPr>
              <a:defRPr/>
            </a:pPr>
            <a:r>
              <a:rPr lang="en-US" dirty="0">
                <a:latin typeface="Arial" charset="0"/>
                <a:ea typeface="+mn-ea"/>
                <a:cs typeface="Arial" charset="0"/>
              </a:rPr>
              <a:t>The </a:t>
            </a:r>
            <a:r>
              <a:rPr lang="en-US" i="1" dirty="0">
                <a:latin typeface="Arial" charset="0"/>
                <a:ea typeface="+mn-ea"/>
                <a:cs typeface="Arial" charset="0"/>
              </a:rPr>
              <a:t>Industrial Organization (I/O) </a:t>
            </a:r>
            <a:r>
              <a:rPr lang="en-US" dirty="0">
                <a:latin typeface="Arial" charset="0"/>
                <a:ea typeface="+mn-ea"/>
                <a:cs typeface="Arial" charset="0"/>
              </a:rPr>
              <a:t>approach to competitive advantage advocates that </a:t>
            </a:r>
            <a:r>
              <a:rPr lang="en-US" dirty="0">
                <a:solidFill>
                  <a:srgbClr val="00B0F0"/>
                </a:solidFill>
                <a:latin typeface="Arial" charset="0"/>
                <a:ea typeface="+mn-ea"/>
                <a:cs typeface="Arial" charset="0"/>
              </a:rPr>
              <a:t>external</a:t>
            </a:r>
            <a:r>
              <a:rPr lang="en-US" dirty="0">
                <a:solidFill>
                  <a:schemeClr val="tx2">
                    <a:lumMod val="60000"/>
                    <a:lumOff val="40000"/>
                  </a:schemeClr>
                </a:solidFill>
                <a:latin typeface="Arial" charset="0"/>
                <a:ea typeface="+mn-ea"/>
                <a:cs typeface="Arial" charset="0"/>
              </a:rPr>
              <a:t> </a:t>
            </a:r>
            <a:r>
              <a:rPr lang="en-US" dirty="0">
                <a:latin typeface="Arial" charset="0"/>
                <a:ea typeface="+mn-ea"/>
                <a:cs typeface="Arial" charset="0"/>
              </a:rPr>
              <a:t>(industry) factors are more important than </a:t>
            </a:r>
            <a:r>
              <a:rPr lang="en-US" dirty="0">
                <a:solidFill>
                  <a:srgbClr val="00B0F0"/>
                </a:solidFill>
                <a:latin typeface="Arial" charset="0"/>
                <a:ea typeface="+mn-ea"/>
                <a:cs typeface="Arial" charset="0"/>
              </a:rPr>
              <a:t>internal</a:t>
            </a:r>
            <a:r>
              <a:rPr lang="en-US" dirty="0">
                <a:solidFill>
                  <a:srgbClr val="0082B0"/>
                </a:solidFill>
                <a:latin typeface="Arial" charset="0"/>
                <a:ea typeface="+mn-ea"/>
                <a:cs typeface="Arial" charset="0"/>
              </a:rPr>
              <a:t> </a:t>
            </a:r>
            <a:r>
              <a:rPr lang="en-US" dirty="0">
                <a:latin typeface="Arial" charset="0"/>
                <a:ea typeface="+mn-ea"/>
                <a:cs typeface="Arial" charset="0"/>
              </a:rPr>
              <a:t>factors in a firm for gaining and sustaining competitive advantage.</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10</a:t>
            </a:fld>
            <a:endParaRPr lang="en-US"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a:defRPr/>
            </a:pPr>
            <a:r>
              <a:rPr lang="en-US" altLang="en-US" dirty="0">
                <a:latin typeface="Arial" charset="0"/>
                <a:ea typeface="+mj-ea"/>
                <a:cs typeface="Arial" charset="0"/>
              </a:rPr>
              <a:t>Economic Forces</a:t>
            </a:r>
          </a:p>
        </p:txBody>
      </p:sp>
      <p:sp>
        <p:nvSpPr>
          <p:cNvPr id="3" name="Content Placeholder 2"/>
          <p:cNvSpPr>
            <a:spLocks noGrp="1"/>
          </p:cNvSpPr>
          <p:nvPr>
            <p:ph sz="half" idx="1"/>
          </p:nvPr>
        </p:nvSpPr>
        <p:spPr/>
        <p:txBody>
          <a:bodyPr>
            <a:normAutofit fontScale="70000" lnSpcReduction="20000"/>
          </a:bodyPr>
          <a:lstStyle/>
          <a:p>
            <a:r>
              <a:rPr lang="en-US" dirty="0"/>
              <a:t>Shift to service economy</a:t>
            </a:r>
          </a:p>
          <a:p>
            <a:r>
              <a:rPr lang="en-US" dirty="0"/>
              <a:t>Availability of credit</a:t>
            </a:r>
          </a:p>
          <a:p>
            <a:r>
              <a:rPr lang="en-US" dirty="0"/>
              <a:t>Level of disposable income</a:t>
            </a:r>
          </a:p>
          <a:p>
            <a:r>
              <a:rPr lang="en-US" dirty="0"/>
              <a:t>Propensity of people to spend</a:t>
            </a:r>
          </a:p>
          <a:p>
            <a:r>
              <a:rPr lang="en-US" dirty="0"/>
              <a:t>Interest rates</a:t>
            </a:r>
          </a:p>
          <a:p>
            <a:r>
              <a:rPr lang="en-US" dirty="0"/>
              <a:t>Inflation rates</a:t>
            </a:r>
          </a:p>
          <a:p>
            <a:r>
              <a:rPr lang="en-US" dirty="0"/>
              <a:t>GDP trends</a:t>
            </a:r>
          </a:p>
          <a:p>
            <a:r>
              <a:rPr lang="en-US" dirty="0"/>
              <a:t>Consumption patterns</a:t>
            </a:r>
          </a:p>
          <a:p>
            <a:r>
              <a:rPr lang="en-US" dirty="0"/>
              <a:t>Unemployment trends</a:t>
            </a:r>
          </a:p>
          <a:p>
            <a:r>
              <a:rPr lang="en-US" dirty="0"/>
              <a:t>Value of the dollar </a:t>
            </a:r>
          </a:p>
          <a:p>
            <a:r>
              <a:rPr lang="en-US" dirty="0"/>
              <a:t>Import/Export factors</a:t>
            </a:r>
          </a:p>
          <a:p>
            <a:r>
              <a:rPr lang="en-US" dirty="0"/>
              <a:t>Demand shifts for different goods and services</a:t>
            </a:r>
          </a:p>
          <a:p>
            <a:endParaRPr lang="en-US" dirty="0"/>
          </a:p>
        </p:txBody>
      </p:sp>
      <p:sp>
        <p:nvSpPr>
          <p:cNvPr id="4" name="Content Placeholder 3"/>
          <p:cNvSpPr>
            <a:spLocks noGrp="1"/>
          </p:cNvSpPr>
          <p:nvPr>
            <p:ph sz="half" idx="2"/>
          </p:nvPr>
        </p:nvSpPr>
        <p:spPr/>
        <p:txBody>
          <a:bodyPr>
            <a:normAutofit fontScale="70000" lnSpcReduction="20000"/>
          </a:bodyPr>
          <a:lstStyle/>
          <a:p>
            <a:r>
              <a:rPr lang="en-US" dirty="0"/>
              <a:t>Income differences by region and consumer group</a:t>
            </a:r>
          </a:p>
          <a:p>
            <a:r>
              <a:rPr lang="en-US" dirty="0"/>
              <a:t>Price fluctuations</a:t>
            </a:r>
          </a:p>
          <a:p>
            <a:r>
              <a:rPr lang="en-US" dirty="0"/>
              <a:t>Foreign countries’ economic conditions</a:t>
            </a:r>
          </a:p>
          <a:p>
            <a:r>
              <a:rPr lang="en-US" dirty="0"/>
              <a:t>Monetary and Fiscal policy</a:t>
            </a:r>
          </a:p>
          <a:p>
            <a:r>
              <a:rPr lang="en-US" dirty="0"/>
              <a:t>Stock market trends</a:t>
            </a:r>
          </a:p>
          <a:p>
            <a:r>
              <a:rPr lang="en-US" dirty="0"/>
              <a:t>Tax rate variation by country and state</a:t>
            </a:r>
          </a:p>
          <a:p>
            <a:r>
              <a:rPr lang="en-US" dirty="0"/>
              <a:t>European Economic Community (EEC) policies</a:t>
            </a:r>
          </a:p>
          <a:p>
            <a:r>
              <a:rPr lang="en-US" dirty="0"/>
              <a:t>Organization of Petroleum Exporting Countries (OPEC) policies</a:t>
            </a:r>
          </a:p>
        </p:txBody>
      </p:sp>
      <p:sp>
        <p:nvSpPr>
          <p:cNvPr id="2" name="Footer Placeholder 1"/>
          <p:cNvSpPr>
            <a:spLocks noGrp="1"/>
          </p:cNvSpPr>
          <p:nvPr>
            <p:ph type="ftr" sz="quarter" idx="11"/>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sz="1600"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sz="1600"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sz="1600"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sz="1600" kern="1200">
                <a:solidFill>
                  <a:schemeClr val="tx1"/>
                </a:solidFill>
                <a:latin typeface="Calibri" pitchFamily="34" charset="0"/>
                <a:ea typeface="MS PGothic" pitchFamily="34" charset="-128"/>
                <a:cs typeface="+mn-cs"/>
              </a:defRPr>
            </a:lvl5pPr>
            <a:lvl6pPr marL="2286000" algn="l" defTabSz="914400" rtl="0" eaLnBrk="1" latinLnBrk="0" hangingPunct="1">
              <a:defRPr sz="1600" kern="1200">
                <a:solidFill>
                  <a:schemeClr val="tx1"/>
                </a:solidFill>
                <a:latin typeface="Calibri" pitchFamily="34" charset="0"/>
                <a:ea typeface="MS PGothic" pitchFamily="34" charset="-128"/>
                <a:cs typeface="+mn-cs"/>
              </a:defRPr>
            </a:lvl6pPr>
            <a:lvl7pPr marL="2743200" algn="l" defTabSz="914400" rtl="0" eaLnBrk="1" latinLnBrk="0" hangingPunct="1">
              <a:defRPr sz="1600" kern="1200">
                <a:solidFill>
                  <a:schemeClr val="tx1"/>
                </a:solidFill>
                <a:latin typeface="Calibri" pitchFamily="34" charset="0"/>
                <a:ea typeface="MS PGothic" pitchFamily="34" charset="-128"/>
                <a:cs typeface="+mn-cs"/>
              </a:defRPr>
            </a:lvl7pPr>
            <a:lvl8pPr marL="3200400" algn="l" defTabSz="914400" rtl="0" eaLnBrk="1" latinLnBrk="0" hangingPunct="1">
              <a:defRPr sz="1600" kern="1200">
                <a:solidFill>
                  <a:schemeClr val="tx1"/>
                </a:solidFill>
                <a:latin typeface="Calibri" pitchFamily="34" charset="0"/>
                <a:ea typeface="MS PGothic" pitchFamily="34" charset="-128"/>
                <a:cs typeface="+mn-cs"/>
              </a:defRPr>
            </a:lvl8pPr>
            <a:lvl9pPr marL="3657600" algn="l" defTabSz="914400" rtl="0" eaLnBrk="1" latinLnBrk="0" hangingPunct="1">
              <a:defRPr sz="1600" kern="1200">
                <a:solidFill>
                  <a:schemeClr val="tx1"/>
                </a:solidFill>
                <a:latin typeface="Calibri" pitchFamily="34" charset="0"/>
                <a:ea typeface="MS PGothic" pitchFamily="34" charset="-128"/>
                <a:cs typeface="+mn-cs"/>
              </a:defRPr>
            </a:lvl9pPr>
          </a:lstStyle>
          <a:p>
            <a:r>
              <a:rPr lang="en-US"/>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a:t>3-</a:t>
            </a:r>
            <a:fld id="{8C1BDF0A-DBF0-412F-BF0C-FA47E924EE1D}" type="slidenum">
              <a:rPr lang="en-US" altLang="en-US" smtClean="0"/>
              <a:pPr/>
              <a:t>11</a:t>
            </a:fld>
            <a:endParaRPr lang="en-US"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Advantages of a Strong </a:t>
            </a:r>
            <a:r>
              <a:rPr lang="en-US" altLang="en-US" dirty="0">
                <a:latin typeface="Arial" charset="0"/>
                <a:cs typeface="Arial" charset="0"/>
              </a:rPr>
              <a:t>currency </a:t>
            </a:r>
            <a:endParaRPr lang="en-US" altLang="en-US" dirty="0">
              <a:latin typeface="Arial" charset="0"/>
              <a:ea typeface="+mj-ea"/>
              <a:cs typeface="Arial" charset="0"/>
            </a:endParaRPr>
          </a:p>
        </p:txBody>
      </p:sp>
      <p:sp>
        <p:nvSpPr>
          <p:cNvPr id="3" name="Content Placeholder 2"/>
          <p:cNvSpPr>
            <a:spLocks noGrp="1"/>
          </p:cNvSpPr>
          <p:nvPr>
            <p:ph idx="1"/>
          </p:nvPr>
        </p:nvSpPr>
        <p:spPr>
          <a:xfrm>
            <a:off x="457200" y="1600200"/>
            <a:ext cx="8229600" cy="4800600"/>
          </a:xfrm>
        </p:spPr>
        <p:txBody>
          <a:bodyPr>
            <a:normAutofit fontScale="85000" lnSpcReduction="20000"/>
          </a:bodyPr>
          <a:lstStyle/>
          <a:p>
            <a:pPr marL="514350" indent="-514350">
              <a:buFont typeface="+mj-lt"/>
              <a:buAutoNum type="arabicPeriod"/>
            </a:pPr>
            <a:r>
              <a:rPr lang="en-US" dirty="0"/>
              <a:t>Leads to lower exports</a:t>
            </a:r>
          </a:p>
          <a:p>
            <a:pPr marL="514350" indent="-514350">
              <a:buFont typeface="+mj-lt"/>
              <a:buAutoNum type="arabicPeriod"/>
            </a:pPr>
            <a:r>
              <a:rPr lang="en-US" dirty="0"/>
              <a:t>Leads to higher imports</a:t>
            </a:r>
          </a:p>
          <a:p>
            <a:pPr marL="514350" indent="-514350">
              <a:buFont typeface="+mj-lt"/>
              <a:buAutoNum type="arabicPeriod"/>
            </a:pPr>
            <a:r>
              <a:rPr lang="en-US" dirty="0"/>
              <a:t>Makes goods expensive for foreign consumers</a:t>
            </a:r>
          </a:p>
          <a:p>
            <a:pPr marL="514350" indent="-514350">
              <a:buFont typeface="+mj-lt"/>
              <a:buAutoNum type="arabicPeriod"/>
            </a:pPr>
            <a:r>
              <a:rPr lang="en-US" dirty="0"/>
              <a:t>Helps keep inflation low</a:t>
            </a:r>
          </a:p>
          <a:p>
            <a:pPr marL="514350" indent="-514350">
              <a:buFont typeface="+mj-lt"/>
              <a:buAutoNum type="arabicPeriod"/>
            </a:pPr>
            <a:r>
              <a:rPr lang="en-US" dirty="0"/>
              <a:t>Allows  firms to purchase raw materials cheaply from other countries</a:t>
            </a:r>
          </a:p>
          <a:p>
            <a:pPr marL="514350" indent="-514350">
              <a:buFont typeface="+mj-lt"/>
              <a:buAutoNum type="arabicPeriod"/>
            </a:pPr>
            <a:r>
              <a:rPr lang="en-US" dirty="0"/>
              <a:t>Allows to service its debt better</a:t>
            </a:r>
          </a:p>
          <a:p>
            <a:pPr marL="514350" indent="-514350">
              <a:buFont typeface="+mj-lt"/>
              <a:buAutoNum type="arabicPeriod"/>
            </a:pPr>
            <a:r>
              <a:rPr lang="en-US" dirty="0"/>
              <a:t>Spurs foreign investment</a:t>
            </a:r>
          </a:p>
          <a:p>
            <a:pPr marL="514350" indent="-514350">
              <a:buFont typeface="+mj-lt"/>
              <a:buAutoNum type="arabicPeriod"/>
            </a:pPr>
            <a:r>
              <a:rPr lang="en-US" dirty="0"/>
              <a:t>Encourages domestic citizens to travel abroad</a:t>
            </a:r>
          </a:p>
          <a:p>
            <a:pPr marL="514350" indent="-514350">
              <a:buFont typeface="+mj-lt"/>
              <a:buAutoNum type="arabicPeriod"/>
            </a:pPr>
            <a:r>
              <a:rPr lang="en-US" dirty="0"/>
              <a:t>Encourages citizens to spend money because they can buy more for their money</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3-</a:t>
            </a:r>
            <a:fld id="{53EB2886-B984-433D-98C3-D9D7013902AA}" type="slidenum">
              <a:rPr lang="en-US" altLang="en-US" smtClean="0"/>
              <a:pPr/>
              <a:t>12</a:t>
            </a:fld>
            <a:endParaRPr lang="en-US"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fontScale="90000"/>
          </a:bodyPr>
          <a:lstStyle/>
          <a:p>
            <a:pPr>
              <a:defRPr/>
            </a:pPr>
            <a:r>
              <a:rPr lang="en-US" altLang="en-US" dirty="0">
                <a:latin typeface="Arial" charset="0"/>
                <a:ea typeface="+mj-ea"/>
                <a:cs typeface="Arial" charset="0"/>
              </a:rPr>
              <a:t>Social, Cultural, Demographic, and Natural Environmental Forces</a:t>
            </a:r>
          </a:p>
        </p:txBody>
      </p:sp>
      <p:sp>
        <p:nvSpPr>
          <p:cNvPr id="29699" name="Rectangle 3"/>
          <p:cNvSpPr>
            <a:spLocks noGrp="1" noChangeArrowheads="1"/>
          </p:cNvSpPr>
          <p:nvPr>
            <p:ph idx="1"/>
          </p:nvPr>
        </p:nvSpPr>
        <p:spPr>
          <a:xfrm>
            <a:off x="304800" y="1828800"/>
            <a:ext cx="8686800" cy="4525963"/>
          </a:xfrm>
        </p:spPr>
        <p:txBody>
          <a:bodyPr/>
          <a:lstStyle/>
          <a:p>
            <a:pPr>
              <a:defRPr/>
            </a:pPr>
            <a:r>
              <a:rPr lang="en-US" altLang="en-US" dirty="0">
                <a:latin typeface="Arial" charset="0"/>
                <a:ea typeface="+mn-ea"/>
                <a:cs typeface="Arial" charset="0"/>
              </a:rPr>
              <a:t>Example of U.S. Facts</a:t>
            </a:r>
          </a:p>
          <a:p>
            <a:pPr lvl="1">
              <a:defRPr/>
            </a:pPr>
            <a:r>
              <a:rPr lang="en-US" altLang="en-US" dirty="0">
                <a:latin typeface="Arial" charset="0"/>
                <a:ea typeface="+mn-ea"/>
                <a:cs typeface="Arial" charset="0"/>
              </a:rPr>
              <a:t>Aging population</a:t>
            </a:r>
          </a:p>
          <a:p>
            <a:pPr lvl="1">
              <a:defRPr/>
            </a:pPr>
            <a:r>
              <a:rPr lang="en-US" altLang="en-US" dirty="0">
                <a:latin typeface="Arial" charset="0"/>
                <a:ea typeface="+mn-ea"/>
                <a:cs typeface="Arial" charset="0"/>
              </a:rPr>
              <a:t>Less white</a:t>
            </a:r>
          </a:p>
          <a:p>
            <a:pPr lvl="1">
              <a:defRPr/>
            </a:pPr>
            <a:r>
              <a:rPr lang="en-US" altLang="en-US" dirty="0">
                <a:latin typeface="Arial" charset="0"/>
                <a:ea typeface="+mn-ea"/>
                <a:cs typeface="Arial" charset="0"/>
              </a:rPr>
              <a:t>2050 = </a:t>
            </a:r>
            <a:r>
              <a:rPr lang="en-US" altLang="en-US" dirty="0">
                <a:latin typeface="Arial" charset="0"/>
                <a:cs typeface="Arial" charset="0"/>
              </a:rPr>
              <a:t>20</a:t>
            </a:r>
            <a:r>
              <a:rPr lang="en-US" altLang="en-US" dirty="0">
                <a:latin typeface="Arial" charset="0"/>
                <a:ea typeface="+mn-ea"/>
                <a:cs typeface="Arial" charset="0"/>
              </a:rPr>
              <a:t>% population &gt; 65 years</a:t>
            </a:r>
          </a:p>
          <a:p>
            <a:pPr lvl="1">
              <a:defRPr/>
            </a:pPr>
            <a:r>
              <a:rPr lang="en-US" altLang="en-US" dirty="0">
                <a:latin typeface="Arial" charset="0"/>
                <a:ea typeface="+mn-ea"/>
                <a:cs typeface="Arial" charset="0"/>
              </a:rPr>
              <a:t>2075 = no ethnic or racial majority</a:t>
            </a:r>
          </a:p>
          <a:p>
            <a:pPr marL="457200" lvl="1" indent="0">
              <a:buNone/>
              <a:defRPr/>
            </a:pPr>
            <a:endParaRPr lang="en-US" altLang="en-US" dirty="0">
              <a:latin typeface="Arial" charset="0"/>
              <a:cs typeface="Arial" charset="0"/>
            </a:endParaRPr>
          </a:p>
          <a:p>
            <a:pPr marL="457200" lvl="1" indent="0">
              <a:buNone/>
              <a:defRPr/>
            </a:pPr>
            <a:r>
              <a:rPr lang="en-US" altLang="en-US" b="1" dirty="0">
                <a:latin typeface="Arial" charset="0"/>
                <a:ea typeface="+mn-ea"/>
                <a:cs typeface="Arial" charset="0"/>
              </a:rPr>
              <a:t>Can you bring facts for the UK context? </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13</a:t>
            </a:fld>
            <a:endParaRPr lang="en-US"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fontScale="90000"/>
          </a:bodyPr>
          <a:lstStyle/>
          <a:p>
            <a:pPr>
              <a:defRPr/>
            </a:pPr>
            <a:r>
              <a:rPr lang="en-US" altLang="en-US" sz="4000" dirty="0">
                <a:latin typeface="Arial" charset="0"/>
                <a:ea typeface="+mj-ea"/>
                <a:cs typeface="Arial" charset="0"/>
              </a:rPr>
              <a:t>Key Social, Cultural, Demographic, and Natural Environmental Variables</a:t>
            </a:r>
          </a:p>
        </p:txBody>
      </p:sp>
      <p:sp>
        <p:nvSpPr>
          <p:cNvPr id="3" name="Content Placeholder 2"/>
          <p:cNvSpPr>
            <a:spLocks noGrp="1"/>
          </p:cNvSpPr>
          <p:nvPr>
            <p:ph sz="half" idx="1"/>
          </p:nvPr>
        </p:nvSpPr>
        <p:spPr/>
        <p:txBody>
          <a:bodyPr>
            <a:normAutofit fontScale="62500" lnSpcReduction="20000"/>
          </a:bodyPr>
          <a:lstStyle/>
          <a:p>
            <a:r>
              <a:rPr lang="en-US" dirty="0"/>
              <a:t>Population changes by race, age, and geographic area</a:t>
            </a:r>
          </a:p>
          <a:p>
            <a:r>
              <a:rPr lang="en-US" dirty="0"/>
              <a:t>Regional changes in tastes and preferences</a:t>
            </a:r>
          </a:p>
          <a:p>
            <a:r>
              <a:rPr lang="en-US" dirty="0"/>
              <a:t>Number of marriages </a:t>
            </a:r>
          </a:p>
          <a:p>
            <a:r>
              <a:rPr lang="en-US" dirty="0"/>
              <a:t>Number of divorces </a:t>
            </a:r>
          </a:p>
          <a:p>
            <a:r>
              <a:rPr lang="en-US" dirty="0"/>
              <a:t>Number of births</a:t>
            </a:r>
          </a:p>
          <a:p>
            <a:r>
              <a:rPr lang="en-US" dirty="0"/>
              <a:t>Number of deaths</a:t>
            </a:r>
          </a:p>
          <a:p>
            <a:r>
              <a:rPr lang="en-US" dirty="0"/>
              <a:t>Immigration and emigration rates </a:t>
            </a:r>
          </a:p>
          <a:p>
            <a:r>
              <a:rPr lang="en-US" dirty="0"/>
              <a:t>Social Security programs</a:t>
            </a:r>
          </a:p>
          <a:p>
            <a:r>
              <a:rPr lang="en-US" dirty="0"/>
              <a:t>Life expectancy rates </a:t>
            </a:r>
          </a:p>
          <a:p>
            <a:r>
              <a:rPr lang="en-US" dirty="0"/>
              <a:t>Per capita income </a:t>
            </a:r>
          </a:p>
          <a:p>
            <a:r>
              <a:rPr lang="en-US" dirty="0"/>
              <a:t>Social media pervasiveness </a:t>
            </a:r>
          </a:p>
        </p:txBody>
      </p:sp>
      <p:sp>
        <p:nvSpPr>
          <p:cNvPr id="4" name="Content Placeholder 3"/>
          <p:cNvSpPr>
            <a:spLocks noGrp="1"/>
          </p:cNvSpPr>
          <p:nvPr>
            <p:ph sz="half" idx="2"/>
          </p:nvPr>
        </p:nvSpPr>
        <p:spPr/>
        <p:txBody>
          <a:bodyPr>
            <a:normAutofit fontScale="62500" lnSpcReduction="20000"/>
          </a:bodyPr>
          <a:lstStyle/>
          <a:p>
            <a:r>
              <a:rPr lang="en-US" dirty="0"/>
              <a:t>Attitudes toward retirement</a:t>
            </a:r>
          </a:p>
          <a:p>
            <a:r>
              <a:rPr lang="en-US" dirty="0"/>
              <a:t>Energy conservation</a:t>
            </a:r>
          </a:p>
          <a:p>
            <a:r>
              <a:rPr lang="en-US" dirty="0"/>
              <a:t>Attitudes toward product quality</a:t>
            </a:r>
          </a:p>
          <a:p>
            <a:r>
              <a:rPr lang="en-US" dirty="0"/>
              <a:t>Attitudes toward customer service</a:t>
            </a:r>
          </a:p>
          <a:p>
            <a:r>
              <a:rPr lang="en-US" dirty="0"/>
              <a:t>Pollution control</a:t>
            </a:r>
          </a:p>
          <a:p>
            <a:r>
              <a:rPr lang="en-US" dirty="0"/>
              <a:t>Attitudes toward foreign peoples</a:t>
            </a:r>
          </a:p>
          <a:p>
            <a:r>
              <a:rPr lang="en-US" dirty="0"/>
              <a:t>Energy conservation</a:t>
            </a:r>
          </a:p>
          <a:p>
            <a:r>
              <a:rPr lang="en-US" dirty="0"/>
              <a:t>Social programs</a:t>
            </a:r>
          </a:p>
          <a:p>
            <a:r>
              <a:rPr lang="en-US" dirty="0"/>
              <a:t>Number of churches</a:t>
            </a:r>
          </a:p>
          <a:p>
            <a:r>
              <a:rPr lang="en-US" dirty="0"/>
              <a:t>Number of church members</a:t>
            </a:r>
          </a:p>
          <a:p>
            <a:r>
              <a:rPr lang="en-US" dirty="0"/>
              <a:t>Social responsibility issues</a:t>
            </a:r>
          </a:p>
          <a:p>
            <a:endParaRPr lang="en-US" dirty="0"/>
          </a:p>
        </p:txBody>
      </p:sp>
      <p:sp>
        <p:nvSpPr>
          <p:cNvPr id="2" name="Footer Placeholder 1"/>
          <p:cNvSpPr>
            <a:spLocks noGrp="1"/>
          </p:cNvSpPr>
          <p:nvPr>
            <p:ph type="ftr" sz="quarter" idx="11"/>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sz="1600"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sz="1600"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sz="1600"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sz="1600" kern="1200">
                <a:solidFill>
                  <a:schemeClr val="tx1"/>
                </a:solidFill>
                <a:latin typeface="Calibri" pitchFamily="34" charset="0"/>
                <a:ea typeface="MS PGothic" pitchFamily="34" charset="-128"/>
                <a:cs typeface="+mn-cs"/>
              </a:defRPr>
            </a:lvl5pPr>
            <a:lvl6pPr marL="2286000" algn="l" defTabSz="914400" rtl="0" eaLnBrk="1" latinLnBrk="0" hangingPunct="1">
              <a:defRPr sz="1600" kern="1200">
                <a:solidFill>
                  <a:schemeClr val="tx1"/>
                </a:solidFill>
                <a:latin typeface="Calibri" pitchFamily="34" charset="0"/>
                <a:ea typeface="MS PGothic" pitchFamily="34" charset="-128"/>
                <a:cs typeface="+mn-cs"/>
              </a:defRPr>
            </a:lvl6pPr>
            <a:lvl7pPr marL="2743200" algn="l" defTabSz="914400" rtl="0" eaLnBrk="1" latinLnBrk="0" hangingPunct="1">
              <a:defRPr sz="1600" kern="1200">
                <a:solidFill>
                  <a:schemeClr val="tx1"/>
                </a:solidFill>
                <a:latin typeface="Calibri" pitchFamily="34" charset="0"/>
                <a:ea typeface="MS PGothic" pitchFamily="34" charset="-128"/>
                <a:cs typeface="+mn-cs"/>
              </a:defRPr>
            </a:lvl7pPr>
            <a:lvl8pPr marL="3200400" algn="l" defTabSz="914400" rtl="0" eaLnBrk="1" latinLnBrk="0" hangingPunct="1">
              <a:defRPr sz="1600" kern="1200">
                <a:solidFill>
                  <a:schemeClr val="tx1"/>
                </a:solidFill>
                <a:latin typeface="Calibri" pitchFamily="34" charset="0"/>
                <a:ea typeface="MS PGothic" pitchFamily="34" charset="-128"/>
                <a:cs typeface="+mn-cs"/>
              </a:defRPr>
            </a:lvl8pPr>
            <a:lvl9pPr marL="3657600" algn="l" defTabSz="914400" rtl="0" eaLnBrk="1" latinLnBrk="0" hangingPunct="1">
              <a:defRPr sz="1600" kern="1200">
                <a:solidFill>
                  <a:schemeClr val="tx1"/>
                </a:solidFill>
                <a:latin typeface="Calibri" pitchFamily="34" charset="0"/>
                <a:ea typeface="MS PGothic" pitchFamily="34" charset="-128"/>
                <a:cs typeface="+mn-cs"/>
              </a:defRPr>
            </a:lvl9pPr>
          </a:lstStyle>
          <a:p>
            <a:r>
              <a:rPr lang="en-US"/>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a:t>3-</a:t>
            </a:r>
            <a:fld id="{8C1BDF0A-DBF0-412F-BF0C-FA47E924EE1D}" type="slidenum">
              <a:rPr lang="en-US" altLang="en-US" smtClean="0"/>
              <a:pPr/>
              <a:t>14</a:t>
            </a:fld>
            <a:endParaRPr lang="en-US" altLang="en-US" dirty="0"/>
          </a:p>
        </p:txBody>
      </p:sp>
    </p:spTree>
    <p:extLst>
      <p:ext uri="{BB962C8B-B14F-4D97-AF65-F5344CB8AC3E}">
        <p14:creationId xmlns:p14="http://schemas.microsoft.com/office/powerpoint/2010/main" val="3246193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Political, Governmental, and </a:t>
            </a:r>
            <a:br>
              <a:rPr lang="en-US" altLang="en-US" dirty="0">
                <a:latin typeface="Arial" charset="0"/>
                <a:ea typeface="+mj-ea"/>
                <a:cs typeface="Arial" charset="0"/>
              </a:rPr>
            </a:br>
            <a:r>
              <a:rPr lang="en-US" altLang="en-US" dirty="0">
                <a:latin typeface="Arial" charset="0"/>
                <a:ea typeface="+mj-ea"/>
                <a:cs typeface="Arial" charset="0"/>
              </a:rPr>
              <a:t>Legal Forces</a:t>
            </a:r>
          </a:p>
        </p:txBody>
      </p:sp>
      <p:sp>
        <p:nvSpPr>
          <p:cNvPr id="31747" name="Content Placeholder 2"/>
          <p:cNvSpPr>
            <a:spLocks noGrp="1"/>
          </p:cNvSpPr>
          <p:nvPr>
            <p:ph idx="1"/>
          </p:nvPr>
        </p:nvSpPr>
        <p:spPr/>
        <p:txBody>
          <a:bodyPr/>
          <a:lstStyle/>
          <a:p>
            <a:pPr>
              <a:defRPr/>
            </a:pPr>
            <a:r>
              <a:rPr lang="en-US" dirty="0">
                <a:latin typeface="Arial" charset="0"/>
                <a:ea typeface="+mn-ea"/>
                <a:cs typeface="Arial" charset="0"/>
              </a:rPr>
              <a:t>The increasing </a:t>
            </a:r>
            <a:r>
              <a:rPr lang="en-US" dirty="0">
                <a:solidFill>
                  <a:srgbClr val="00B0F0"/>
                </a:solidFill>
                <a:latin typeface="Arial" charset="0"/>
                <a:ea typeface="+mn-ea"/>
                <a:cs typeface="Arial" charset="0"/>
              </a:rPr>
              <a:t>global interdependence </a:t>
            </a:r>
            <a:r>
              <a:rPr lang="en-US" dirty="0">
                <a:latin typeface="Arial" charset="0"/>
                <a:ea typeface="+mn-ea"/>
                <a:cs typeface="Arial" charset="0"/>
              </a:rPr>
              <a:t>among economies, markets, governments, and organizations makes it imperative that firms consider the possible impact of </a:t>
            </a:r>
            <a:r>
              <a:rPr lang="en-US" dirty="0">
                <a:solidFill>
                  <a:srgbClr val="00B0F0"/>
                </a:solidFill>
                <a:latin typeface="Arial" charset="0"/>
                <a:ea typeface="+mn-ea"/>
                <a:cs typeface="Arial" charset="0"/>
              </a:rPr>
              <a:t>political variables</a:t>
            </a:r>
            <a:r>
              <a:rPr lang="en-US" dirty="0">
                <a:solidFill>
                  <a:schemeClr val="tx2">
                    <a:lumMod val="60000"/>
                    <a:lumOff val="40000"/>
                  </a:schemeClr>
                </a:solidFill>
                <a:latin typeface="Arial" charset="0"/>
                <a:ea typeface="+mn-ea"/>
                <a:cs typeface="Arial" charset="0"/>
              </a:rPr>
              <a:t> </a:t>
            </a:r>
            <a:r>
              <a:rPr lang="en-US" dirty="0">
                <a:latin typeface="Arial" charset="0"/>
                <a:ea typeface="+mn-ea"/>
                <a:cs typeface="Arial" charset="0"/>
              </a:rPr>
              <a:t>on the formulation and implementation of competitive strategies.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15</a:t>
            </a:fld>
            <a:endParaRPr lang="en-US"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fontScale="90000"/>
          </a:bodyPr>
          <a:lstStyle/>
          <a:p>
            <a:pPr>
              <a:defRPr/>
            </a:pPr>
            <a:r>
              <a:rPr lang="en-US" altLang="en-US" sz="4000" dirty="0">
                <a:latin typeface="Arial" charset="0"/>
                <a:ea typeface="+mj-ea"/>
                <a:cs typeface="Arial" charset="0"/>
              </a:rPr>
              <a:t>Political, Government, and </a:t>
            </a:r>
            <a:br>
              <a:rPr lang="en-US" altLang="en-US" sz="4000" dirty="0">
                <a:latin typeface="Arial" charset="0"/>
                <a:ea typeface="+mj-ea"/>
                <a:cs typeface="Arial" charset="0"/>
              </a:rPr>
            </a:br>
            <a:r>
              <a:rPr lang="en-US" altLang="en-US" sz="4000" dirty="0">
                <a:latin typeface="Arial" charset="0"/>
                <a:ea typeface="+mj-ea"/>
                <a:cs typeface="Arial" charset="0"/>
              </a:rPr>
              <a:t>Legal Variables</a:t>
            </a:r>
          </a:p>
        </p:txBody>
      </p:sp>
      <p:sp>
        <p:nvSpPr>
          <p:cNvPr id="31746" name="Rectangle 6"/>
          <p:cNvSpPr>
            <a:spLocks noGrp="1"/>
          </p:cNvSpPr>
          <p:nvPr>
            <p:ph sz="half" idx="1"/>
          </p:nvPr>
        </p:nvSpPr>
        <p:spPr/>
        <p:txBody>
          <a:bodyPr>
            <a:normAutofit lnSpcReduction="10000"/>
          </a:bodyPr>
          <a:lstStyle/>
          <a:p>
            <a:pPr>
              <a:lnSpc>
                <a:spcPct val="80000"/>
              </a:lnSpc>
              <a:buFont typeface="Wingdings" pitchFamily="2" charset="2"/>
              <a:buNone/>
            </a:pPr>
            <a:endParaRPr lang="en-US" altLang="en-US" sz="1800" dirty="0">
              <a:solidFill>
                <a:srgbClr val="404040"/>
              </a:solidFill>
              <a:latin typeface="Arial" pitchFamily="34" charset="0"/>
              <a:cs typeface="Arial" pitchFamily="34" charset="0"/>
            </a:endParaRPr>
          </a:p>
          <a:p>
            <a:r>
              <a:rPr lang="en-US" sz="2400" dirty="0">
                <a:latin typeface="Arial" panose="020B0604020202020204" pitchFamily="34" charset="0"/>
                <a:cs typeface="Arial" panose="020B0604020202020204" pitchFamily="34" charset="0"/>
              </a:rPr>
              <a:t>Environmental regulations </a:t>
            </a:r>
          </a:p>
          <a:p>
            <a:r>
              <a:rPr lang="en-US" sz="2400" dirty="0">
                <a:latin typeface="Arial" panose="020B0604020202020204" pitchFamily="34" charset="0"/>
                <a:cs typeface="Arial" panose="020B0604020202020204" pitchFamily="34" charset="0"/>
              </a:rPr>
              <a:t>Number of patents</a:t>
            </a:r>
          </a:p>
          <a:p>
            <a:r>
              <a:rPr lang="en-US" sz="2400" dirty="0">
                <a:latin typeface="Arial" panose="020B0604020202020204" pitchFamily="34" charset="0"/>
                <a:cs typeface="Arial" panose="020B0604020202020204" pitchFamily="34" charset="0"/>
              </a:rPr>
              <a:t>Changes in patent laws</a:t>
            </a:r>
          </a:p>
          <a:p>
            <a:r>
              <a:rPr lang="en-US" sz="2400" dirty="0">
                <a:latin typeface="Arial" panose="020B0604020202020204" pitchFamily="34" charset="0"/>
                <a:cs typeface="Arial" panose="020B0604020202020204" pitchFamily="34" charset="0"/>
              </a:rPr>
              <a:t>Equal employment laws</a:t>
            </a:r>
          </a:p>
          <a:p>
            <a:r>
              <a:rPr lang="en-US" sz="2400" dirty="0">
                <a:latin typeface="Arial" panose="020B0604020202020204" pitchFamily="34" charset="0"/>
                <a:cs typeface="Arial" panose="020B0604020202020204" pitchFamily="34" charset="0"/>
              </a:rPr>
              <a:t>Level of defense expenditures </a:t>
            </a:r>
          </a:p>
          <a:p>
            <a:r>
              <a:rPr lang="en-US" sz="2400" dirty="0">
                <a:latin typeface="Arial" panose="020B0604020202020204" pitchFamily="34" charset="0"/>
                <a:cs typeface="Arial" panose="020B0604020202020204" pitchFamily="34" charset="0"/>
              </a:rPr>
              <a:t>Unionization trends </a:t>
            </a:r>
          </a:p>
          <a:p>
            <a:r>
              <a:rPr lang="en-US" sz="2400" dirty="0">
                <a:latin typeface="Arial" panose="020B0604020202020204" pitchFamily="34" charset="0"/>
                <a:cs typeface="Arial" panose="020B0604020202020204" pitchFamily="34" charset="0"/>
              </a:rPr>
              <a:t>Antitrust legislation</a:t>
            </a:r>
          </a:p>
          <a:p>
            <a:pPr>
              <a:lnSpc>
                <a:spcPct val="80000"/>
              </a:lnSpc>
              <a:buFont typeface="Wingdings" pitchFamily="2" charset="2"/>
              <a:buNone/>
            </a:pPr>
            <a:endParaRPr lang="en-US" altLang="en-US" sz="1800" dirty="0">
              <a:solidFill>
                <a:srgbClr val="404040"/>
              </a:solidFill>
              <a:latin typeface="Arial" pitchFamily="34" charset="0"/>
              <a:cs typeface="Arial" pitchFamily="34" charset="0"/>
            </a:endParaRPr>
          </a:p>
        </p:txBody>
      </p:sp>
      <p:sp>
        <p:nvSpPr>
          <p:cNvPr id="31748" name="Rectangle 7"/>
          <p:cNvSpPr>
            <a:spLocks noGrp="1"/>
          </p:cNvSpPr>
          <p:nvPr>
            <p:ph sz="half" idx="2"/>
          </p:nvPr>
        </p:nvSpPr>
        <p:spPr/>
        <p:txBody>
          <a:bodyPr>
            <a:normAutofit lnSpcReduction="10000"/>
          </a:bodyPr>
          <a:lstStyle/>
          <a:p>
            <a:pPr>
              <a:lnSpc>
                <a:spcPct val="80000"/>
              </a:lnSpc>
              <a:buFont typeface="Wingdings" pitchFamily="2" charset="2"/>
              <a:buNone/>
            </a:pPr>
            <a:endParaRPr lang="en-US" altLang="en-US" sz="1800" dirty="0">
              <a:latin typeface="Arial" pitchFamily="34" charset="0"/>
              <a:cs typeface="Arial" pitchFamily="34" charset="0"/>
            </a:endParaRPr>
          </a:p>
          <a:p>
            <a:pPr>
              <a:lnSpc>
                <a:spcPct val="80000"/>
              </a:lnSpc>
            </a:pPr>
            <a:r>
              <a:rPr lang="en-US" sz="2400" dirty="0">
                <a:latin typeface="Arial" panose="020B0604020202020204" pitchFamily="34" charset="0"/>
                <a:cs typeface="Arial" panose="020B0604020202020204" pitchFamily="34" charset="0"/>
              </a:rPr>
              <a:t> country relationships</a:t>
            </a:r>
          </a:p>
          <a:p>
            <a:pPr>
              <a:lnSpc>
                <a:spcPct val="80000"/>
              </a:lnSpc>
            </a:pPr>
            <a:r>
              <a:rPr lang="en-US" sz="2400" dirty="0">
                <a:latin typeface="Arial" panose="020B0604020202020204" pitchFamily="34" charset="0"/>
                <a:cs typeface="Arial" panose="020B0604020202020204" pitchFamily="34" charset="0"/>
              </a:rPr>
              <a:t>Political conditions in foreign countries</a:t>
            </a:r>
          </a:p>
          <a:p>
            <a:pPr>
              <a:lnSpc>
                <a:spcPct val="80000"/>
              </a:lnSpc>
            </a:pPr>
            <a:r>
              <a:rPr lang="en-US" sz="2400" dirty="0">
                <a:latin typeface="Arial" panose="020B0604020202020204" pitchFamily="34" charset="0"/>
                <a:cs typeface="Arial" panose="020B0604020202020204" pitchFamily="34" charset="0"/>
              </a:rPr>
              <a:t>Global price of oil changes</a:t>
            </a:r>
          </a:p>
          <a:p>
            <a:pPr>
              <a:lnSpc>
                <a:spcPct val="80000"/>
              </a:lnSpc>
            </a:pPr>
            <a:r>
              <a:rPr lang="en-US" sz="2400" dirty="0">
                <a:latin typeface="Arial" panose="020B0604020202020204" pitchFamily="34" charset="0"/>
                <a:cs typeface="Arial" panose="020B0604020202020204" pitchFamily="34" charset="0"/>
              </a:rPr>
              <a:t>Local, state, and federal laws</a:t>
            </a:r>
          </a:p>
          <a:p>
            <a:pPr>
              <a:lnSpc>
                <a:spcPct val="80000"/>
              </a:lnSpc>
            </a:pPr>
            <a:r>
              <a:rPr lang="en-US" sz="2400" dirty="0">
                <a:latin typeface="Arial" panose="020B0604020202020204" pitchFamily="34" charset="0"/>
                <a:cs typeface="Arial" panose="020B0604020202020204" pitchFamily="34" charset="0"/>
              </a:rPr>
              <a:t>Import–export regulations</a:t>
            </a:r>
          </a:p>
          <a:p>
            <a:pPr>
              <a:lnSpc>
                <a:spcPct val="80000"/>
              </a:lnSpc>
            </a:pPr>
            <a:r>
              <a:rPr lang="en-US" sz="2400" dirty="0">
                <a:latin typeface="Arial" panose="020B0604020202020204" pitchFamily="34" charset="0"/>
                <a:cs typeface="Arial" panose="020B0604020202020204" pitchFamily="34" charset="0"/>
              </a:rPr>
              <a:t>Tariffs</a:t>
            </a:r>
          </a:p>
          <a:p>
            <a:pPr>
              <a:lnSpc>
                <a:spcPct val="80000"/>
              </a:lnSpc>
            </a:pPr>
            <a:r>
              <a:rPr lang="en-US" sz="2400" dirty="0">
                <a:latin typeface="Arial" panose="020B0604020202020204" pitchFamily="34" charset="0"/>
                <a:cs typeface="Arial" panose="020B0604020202020204" pitchFamily="34" charset="0"/>
              </a:rPr>
              <a:t>Local, state, and national elections</a:t>
            </a:r>
          </a:p>
          <a:p>
            <a:pPr>
              <a:lnSpc>
                <a:spcPct val="80000"/>
              </a:lnSpc>
            </a:pPr>
            <a:endParaRPr lang="en-US" altLang="en-US" sz="1800" dirty="0">
              <a:latin typeface="Arial" pitchFamily="34" charset="0"/>
              <a:cs typeface="Arial" pitchFamily="34" charset="0"/>
            </a:endParaRPr>
          </a:p>
        </p:txBody>
      </p:sp>
      <p:sp>
        <p:nvSpPr>
          <p:cNvPr id="2" name="Footer Placeholder 1"/>
          <p:cNvSpPr>
            <a:spLocks noGrp="1"/>
          </p:cNvSpPr>
          <p:nvPr>
            <p:ph type="ftr" sz="quarter" idx="11"/>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sz="1600"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sz="1600"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sz="1600"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sz="1600" kern="1200">
                <a:solidFill>
                  <a:schemeClr val="tx1"/>
                </a:solidFill>
                <a:latin typeface="Calibri" pitchFamily="34" charset="0"/>
                <a:ea typeface="MS PGothic" pitchFamily="34" charset="-128"/>
                <a:cs typeface="+mn-cs"/>
              </a:defRPr>
            </a:lvl5pPr>
            <a:lvl6pPr marL="2286000" algn="l" defTabSz="914400" rtl="0" eaLnBrk="1" latinLnBrk="0" hangingPunct="1">
              <a:defRPr sz="1600" kern="1200">
                <a:solidFill>
                  <a:schemeClr val="tx1"/>
                </a:solidFill>
                <a:latin typeface="Calibri" pitchFamily="34" charset="0"/>
                <a:ea typeface="MS PGothic" pitchFamily="34" charset="-128"/>
                <a:cs typeface="+mn-cs"/>
              </a:defRPr>
            </a:lvl6pPr>
            <a:lvl7pPr marL="2743200" algn="l" defTabSz="914400" rtl="0" eaLnBrk="1" latinLnBrk="0" hangingPunct="1">
              <a:defRPr sz="1600" kern="1200">
                <a:solidFill>
                  <a:schemeClr val="tx1"/>
                </a:solidFill>
                <a:latin typeface="Calibri" pitchFamily="34" charset="0"/>
                <a:ea typeface="MS PGothic" pitchFamily="34" charset="-128"/>
                <a:cs typeface="+mn-cs"/>
              </a:defRPr>
            </a:lvl7pPr>
            <a:lvl8pPr marL="3200400" algn="l" defTabSz="914400" rtl="0" eaLnBrk="1" latinLnBrk="0" hangingPunct="1">
              <a:defRPr sz="1600" kern="1200">
                <a:solidFill>
                  <a:schemeClr val="tx1"/>
                </a:solidFill>
                <a:latin typeface="Calibri" pitchFamily="34" charset="0"/>
                <a:ea typeface="MS PGothic" pitchFamily="34" charset="-128"/>
                <a:cs typeface="+mn-cs"/>
              </a:defRPr>
            </a:lvl8pPr>
            <a:lvl9pPr marL="3657600" algn="l" defTabSz="914400" rtl="0" eaLnBrk="1" latinLnBrk="0" hangingPunct="1">
              <a:defRPr sz="1600" kern="1200">
                <a:solidFill>
                  <a:schemeClr val="tx1"/>
                </a:solidFill>
                <a:latin typeface="Calibri" pitchFamily="34" charset="0"/>
                <a:ea typeface="MS PGothic" pitchFamily="34" charset="-128"/>
                <a:cs typeface="+mn-cs"/>
              </a:defRPr>
            </a:lvl9pPr>
          </a:lstStyle>
          <a:p>
            <a:r>
              <a:rPr lang="en-US"/>
              <a:t>Copyright ©2017 Pearson Education, Inc.</a:t>
            </a:r>
            <a:endParaRPr lang="en-US" altLang="en-US" dirty="0"/>
          </a:p>
        </p:txBody>
      </p:sp>
      <p:sp>
        <p:nvSpPr>
          <p:cNvPr id="31749" name="Rectangle 9"/>
          <p:cNvSpPr>
            <a:spLocks noChangeArrowheads="1"/>
          </p:cNvSpPr>
          <p:nvPr/>
        </p:nvSpPr>
        <p:spPr bwMode="auto">
          <a:xfrm>
            <a:off x="76200" y="1295400"/>
            <a:ext cx="8458200" cy="646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Calibri" pitchFamily="34" charset="0"/>
                <a:ea typeface="MS PGothic" pitchFamily="34" charset="-128"/>
              </a:defRPr>
            </a:lvl1pPr>
            <a:lvl2pPr marL="742950" indent="-285750" eaLnBrk="0" hangingPunct="0">
              <a:defRPr sz="1600">
                <a:solidFill>
                  <a:schemeClr val="tx1"/>
                </a:solidFill>
                <a:latin typeface="Calibri" pitchFamily="34" charset="0"/>
                <a:ea typeface="MS PGothic" pitchFamily="34" charset="-128"/>
              </a:defRPr>
            </a:lvl2pPr>
            <a:lvl3pPr marL="1143000" indent="-228600" eaLnBrk="0" hangingPunct="0">
              <a:defRPr sz="1600">
                <a:solidFill>
                  <a:schemeClr val="tx1"/>
                </a:solidFill>
                <a:latin typeface="Calibri" pitchFamily="34" charset="0"/>
                <a:ea typeface="MS PGothic" pitchFamily="34" charset="-128"/>
              </a:defRPr>
            </a:lvl3pPr>
            <a:lvl4pPr marL="1600200" indent="-228600" eaLnBrk="0" hangingPunct="0">
              <a:defRPr sz="1600">
                <a:solidFill>
                  <a:schemeClr val="tx1"/>
                </a:solidFill>
                <a:latin typeface="Calibri" pitchFamily="34" charset="0"/>
                <a:ea typeface="MS PGothic" pitchFamily="34" charset="-128"/>
              </a:defRPr>
            </a:lvl4pPr>
            <a:lvl5pPr marL="2057400" indent="-228600" eaLnBrk="0" hangingPunct="0">
              <a:defRPr sz="16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16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16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16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1600">
                <a:solidFill>
                  <a:schemeClr val="tx1"/>
                </a:solidFill>
                <a:latin typeface="Calibri" pitchFamily="34" charset="0"/>
                <a:ea typeface="MS PGothic" pitchFamily="34" charset="-128"/>
              </a:defRPr>
            </a:lvl9pPr>
          </a:lstStyle>
          <a:p>
            <a:pPr eaLnBrk="1" hangingPunct="1">
              <a:buFont typeface="Franklin Gothic Book" pitchFamily="-84" charset="0"/>
              <a:buNone/>
            </a:pPr>
            <a:r>
              <a:rPr lang="en-US" altLang="en-US" sz="1800" b="1" dirty="0">
                <a:solidFill>
                  <a:srgbClr val="0099FF"/>
                </a:solidFill>
              </a:rPr>
              <a:t>    </a:t>
            </a:r>
          </a:p>
          <a:p>
            <a:pPr eaLnBrk="1" hangingPunct="1">
              <a:buFont typeface="Franklin Gothic Book" pitchFamily="-84" charset="0"/>
              <a:buNone/>
            </a:pPr>
            <a:r>
              <a:rPr lang="en-US" altLang="en-US" sz="1800" b="1" dirty="0">
                <a:solidFill>
                  <a:srgbClr val="0099FF"/>
                </a:solidFill>
              </a:rPr>
              <a:t>    </a:t>
            </a:r>
            <a:endParaRPr lang="en-US" altLang="en-US" sz="1800" dirty="0">
              <a:solidFill>
                <a:srgbClr val="0099FF"/>
              </a:solidFill>
            </a:endParaRPr>
          </a:p>
        </p:txBody>
      </p:sp>
      <p:sp>
        <p:nvSpPr>
          <p:cNvPr id="3" name="Slide Number Placeholder 2"/>
          <p:cNvSpPr>
            <a:spLocks noGrp="1"/>
          </p:cNvSpPr>
          <p:nvPr>
            <p:ph type="sldNum" sz="quarter" idx="12"/>
          </p:nvPr>
        </p:nvSpPr>
        <p:spPr/>
        <p:txBody>
          <a:bodyPr/>
          <a:lstStyle/>
          <a:p>
            <a:r>
              <a:rPr lang="en-US" altLang="en-US" dirty="0"/>
              <a:t>3-</a:t>
            </a:r>
            <a:fld id="{8C1BDF0A-DBF0-412F-BF0C-FA47E924EE1D}" type="slidenum">
              <a:rPr lang="en-US" altLang="en-US" smtClean="0"/>
              <a:pPr/>
              <a:t>16</a:t>
            </a:fld>
            <a:endParaRPr lang="en-US"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a:defRPr/>
            </a:pPr>
            <a:r>
              <a:rPr lang="en-US" altLang="en-US" dirty="0">
                <a:latin typeface="Arial" charset="0"/>
                <a:ea typeface="+mj-ea"/>
                <a:cs typeface="Arial" charset="0"/>
              </a:rPr>
              <a:t>Technological Forces</a:t>
            </a:r>
          </a:p>
        </p:txBody>
      </p:sp>
      <p:sp>
        <p:nvSpPr>
          <p:cNvPr id="35843" name="Content Placeholder 2"/>
          <p:cNvSpPr>
            <a:spLocks noGrp="1"/>
          </p:cNvSpPr>
          <p:nvPr>
            <p:ph idx="1"/>
          </p:nvPr>
        </p:nvSpPr>
        <p:spPr/>
        <p:txBody>
          <a:bodyPr>
            <a:normAutofit fontScale="62500" lnSpcReduction="20000"/>
          </a:bodyPr>
          <a:lstStyle/>
          <a:p>
            <a:pPr marL="0" indent="0">
              <a:buNone/>
            </a:pPr>
            <a:r>
              <a:rPr lang="en-US" dirty="0"/>
              <a:t>New technologies such as: </a:t>
            </a:r>
          </a:p>
          <a:p>
            <a:r>
              <a:rPr lang="en-US" dirty="0"/>
              <a:t>the Internet of Things</a:t>
            </a:r>
          </a:p>
          <a:p>
            <a:r>
              <a:rPr lang="en-US" dirty="0"/>
              <a:t>3D printing</a:t>
            </a:r>
          </a:p>
          <a:p>
            <a:r>
              <a:rPr lang="en-US" dirty="0"/>
              <a:t>the cloud</a:t>
            </a:r>
          </a:p>
          <a:p>
            <a:r>
              <a:rPr lang="en-US" dirty="0"/>
              <a:t>mobile devices</a:t>
            </a:r>
          </a:p>
          <a:p>
            <a:r>
              <a:rPr lang="en-US" dirty="0"/>
              <a:t>biotech</a:t>
            </a:r>
          </a:p>
          <a:p>
            <a:r>
              <a:rPr lang="en-US" dirty="0"/>
              <a:t>analytics </a:t>
            </a:r>
          </a:p>
          <a:p>
            <a:r>
              <a:rPr lang="en-US" dirty="0"/>
              <a:t>autotech </a:t>
            </a:r>
          </a:p>
          <a:p>
            <a:r>
              <a:rPr lang="en-US" dirty="0"/>
              <a:t>robotics and </a:t>
            </a:r>
          </a:p>
          <a:p>
            <a:r>
              <a:rPr lang="en-US" dirty="0"/>
              <a:t>artificial intelligence </a:t>
            </a:r>
          </a:p>
          <a:p>
            <a:pPr marL="0" indent="0">
              <a:buNone/>
            </a:pPr>
            <a:r>
              <a:rPr lang="en-US" dirty="0"/>
              <a:t>are fueling innovation in many industries, and impacting strategic-planning decisions.</a:t>
            </a:r>
            <a:endParaRPr lang="en-US" altLang="en-US" sz="2800" dirty="0">
              <a:latin typeface="Arial" charset="0"/>
              <a:ea typeface="+mn-ea"/>
              <a:cs typeface="Arial"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17</a:t>
            </a:fld>
            <a:endParaRPr lang="en-US"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a:defRPr/>
            </a:pPr>
            <a:r>
              <a:rPr lang="en-US" altLang="en-US" dirty="0">
                <a:latin typeface="Arial" charset="0"/>
                <a:ea typeface="+mj-ea"/>
                <a:cs typeface="Arial" charset="0"/>
              </a:rPr>
              <a:t>Technological Forces</a:t>
            </a:r>
          </a:p>
        </p:txBody>
      </p:sp>
      <p:sp>
        <p:nvSpPr>
          <p:cNvPr id="37891" name="Content Placeholder 2"/>
          <p:cNvSpPr>
            <a:spLocks noGrp="1"/>
          </p:cNvSpPr>
          <p:nvPr>
            <p:ph idx="1"/>
          </p:nvPr>
        </p:nvSpPr>
        <p:spPr/>
        <p:txBody>
          <a:bodyPr/>
          <a:lstStyle/>
          <a:p>
            <a:pPr>
              <a:defRPr/>
            </a:pPr>
            <a:r>
              <a:rPr lang="en-US" altLang="en-US" dirty="0">
                <a:latin typeface="Arial" charset="0"/>
                <a:ea typeface="+mn-ea"/>
                <a:cs typeface="Arial" charset="0"/>
              </a:rPr>
              <a:t>Many firms now have a </a:t>
            </a:r>
            <a:r>
              <a:rPr lang="en-US" altLang="en-US" b="1" dirty="0">
                <a:latin typeface="Arial" charset="0"/>
                <a:ea typeface="+mn-ea"/>
                <a:cs typeface="Arial" charset="0"/>
              </a:rPr>
              <a:t>Chief Information Officer</a:t>
            </a:r>
            <a:r>
              <a:rPr lang="en-US" altLang="en-US" dirty="0">
                <a:latin typeface="Arial" charset="0"/>
                <a:ea typeface="+mn-ea"/>
                <a:cs typeface="Arial" charset="0"/>
              </a:rPr>
              <a:t> (CIO) and a </a:t>
            </a:r>
            <a:r>
              <a:rPr lang="en-US" altLang="en-US" b="1" dirty="0">
                <a:latin typeface="Arial" charset="0"/>
                <a:ea typeface="+mn-ea"/>
                <a:cs typeface="Arial" charset="0"/>
              </a:rPr>
              <a:t>Chief Technology Officer</a:t>
            </a:r>
            <a:r>
              <a:rPr lang="en-US" altLang="en-US" dirty="0">
                <a:latin typeface="Arial" charset="0"/>
                <a:ea typeface="+mn-ea"/>
                <a:cs typeface="Arial" charset="0"/>
              </a:rPr>
              <a:t> (CTO) who work together to ensure that information needed to formulate, implement, and evaluate strategies is available where and when it is needed</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18</a:t>
            </a:fld>
            <a:endParaRPr lang="en-US"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Results of Technological Advances</a:t>
            </a:r>
          </a:p>
        </p:txBody>
      </p:sp>
      <p:sp>
        <p:nvSpPr>
          <p:cNvPr id="38915" name="Content Placeholder 2"/>
          <p:cNvSpPr>
            <a:spLocks noGrp="1"/>
          </p:cNvSpPr>
          <p:nvPr>
            <p:ph idx="1"/>
          </p:nvPr>
        </p:nvSpPr>
        <p:spPr/>
        <p:txBody>
          <a:bodyPr>
            <a:noAutofit/>
          </a:bodyPr>
          <a:lstStyle/>
          <a:p>
            <a:pPr marL="514350" indent="-514350">
              <a:buFont typeface="+mj-lt"/>
              <a:buAutoNum type="arabicPeriod"/>
            </a:pPr>
            <a:r>
              <a:rPr lang="en-US" sz="2000" dirty="0"/>
              <a:t>Major opportunities and threats that must be considered in formulating strategies.</a:t>
            </a:r>
          </a:p>
          <a:p>
            <a:pPr marL="514350" indent="-514350">
              <a:buFont typeface="+mj-lt"/>
              <a:buAutoNum type="arabicPeriod"/>
            </a:pPr>
            <a:r>
              <a:rPr lang="en-US" sz="2000" dirty="0"/>
              <a:t>Can affect organizations’ products, services, markets, suppliers, distributors, competitors, customers, manufacturing processes, marketing practices, and competitive position.</a:t>
            </a:r>
          </a:p>
          <a:p>
            <a:pPr marL="514350" indent="-514350">
              <a:buFont typeface="+mj-lt"/>
              <a:buAutoNum type="arabicPeriod"/>
            </a:pPr>
            <a:r>
              <a:rPr lang="en-US" sz="2000" dirty="0"/>
              <a:t>Can create new markets, result in new and improved products, change the relative competitive cost positions, and render existing products and services obsolete.</a:t>
            </a:r>
          </a:p>
          <a:p>
            <a:pPr marL="514350" indent="-514350">
              <a:buFont typeface="+mj-lt"/>
              <a:buAutoNum type="arabicPeriod"/>
            </a:pPr>
            <a:r>
              <a:rPr lang="en-US" sz="2000" dirty="0"/>
              <a:t>Can reduce or eliminate cost barriers between businesses, create shorter production runs, create shortages in technical skills, and result in changing values and expectations of employees, managers, and customers.</a:t>
            </a:r>
          </a:p>
          <a:p>
            <a:pPr marL="514350" indent="-514350">
              <a:buFont typeface="+mj-lt"/>
              <a:buAutoNum type="arabicPeriod"/>
            </a:pPr>
            <a:r>
              <a:rPr lang="en-US" sz="2000" dirty="0"/>
              <a:t>Can create new competitive advantages that are more powerful than existing advantages.</a:t>
            </a:r>
            <a:endParaRPr lang="en-US" altLang="en-US" sz="2000" dirty="0">
              <a:latin typeface="Arial" charset="0"/>
              <a:cs typeface="Arial"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19</a:t>
            </a:fld>
            <a:endParaRPr lang="en-US"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a:defRPr/>
            </a:pPr>
            <a:r>
              <a:rPr lang="en-US" altLang="en-US" dirty="0">
                <a:latin typeface="Arial" charset="0"/>
                <a:ea typeface="+mj-ea"/>
                <a:cs typeface="Arial" charset="0"/>
              </a:rPr>
              <a:t>Competitive Forces</a:t>
            </a:r>
          </a:p>
        </p:txBody>
      </p:sp>
      <p:sp>
        <p:nvSpPr>
          <p:cNvPr id="38915" name="Content Placeholder 2"/>
          <p:cNvSpPr>
            <a:spLocks noGrp="1"/>
          </p:cNvSpPr>
          <p:nvPr>
            <p:ph idx="1"/>
          </p:nvPr>
        </p:nvSpPr>
        <p:spPr/>
        <p:txBody>
          <a:bodyPr/>
          <a:lstStyle/>
          <a:p>
            <a:pPr>
              <a:defRPr/>
            </a:pPr>
            <a:r>
              <a:rPr lang="en-US" dirty="0">
                <a:latin typeface="Arial" charset="0"/>
                <a:ea typeface="+mn-ea"/>
                <a:cs typeface="Arial" charset="0"/>
              </a:rPr>
              <a:t>An important part of an external audit is </a:t>
            </a:r>
            <a:r>
              <a:rPr lang="en-US" dirty="0">
                <a:solidFill>
                  <a:srgbClr val="00B0F0"/>
                </a:solidFill>
                <a:latin typeface="Arial" charset="0"/>
                <a:ea typeface="+mn-ea"/>
                <a:cs typeface="Arial" charset="0"/>
              </a:rPr>
              <a:t>identifying </a:t>
            </a:r>
            <a:r>
              <a:rPr lang="en-US" dirty="0">
                <a:latin typeface="Arial" charset="0"/>
                <a:ea typeface="+mn-ea"/>
                <a:cs typeface="Arial" charset="0"/>
              </a:rPr>
              <a:t>rival firms and determining their </a:t>
            </a:r>
            <a:r>
              <a:rPr lang="en-US" dirty="0">
                <a:solidFill>
                  <a:srgbClr val="00B0F0"/>
                </a:solidFill>
                <a:latin typeface="Arial" charset="0"/>
                <a:ea typeface="+mn-ea"/>
                <a:cs typeface="Arial" charset="0"/>
              </a:rPr>
              <a:t>strengths</a:t>
            </a:r>
            <a:r>
              <a:rPr lang="en-US" dirty="0">
                <a:latin typeface="Arial" charset="0"/>
                <a:ea typeface="+mn-ea"/>
                <a:cs typeface="Arial" charset="0"/>
              </a:rPr>
              <a:t>,</a:t>
            </a:r>
            <a:r>
              <a:rPr lang="en-US" dirty="0">
                <a:solidFill>
                  <a:srgbClr val="00B0F0"/>
                </a:solidFill>
                <a:latin typeface="Arial" charset="0"/>
                <a:ea typeface="+mn-ea"/>
                <a:cs typeface="Arial" charset="0"/>
              </a:rPr>
              <a:t> weaknesses</a:t>
            </a:r>
            <a:r>
              <a:rPr lang="en-US" dirty="0">
                <a:latin typeface="Arial" charset="0"/>
                <a:ea typeface="+mn-ea"/>
                <a:cs typeface="Arial" charset="0"/>
              </a:rPr>
              <a:t>, capabilities, </a:t>
            </a:r>
            <a:r>
              <a:rPr lang="en-US" dirty="0">
                <a:solidFill>
                  <a:srgbClr val="00B0F0"/>
                </a:solidFill>
                <a:latin typeface="Arial" charset="0"/>
                <a:ea typeface="+mn-ea"/>
                <a:cs typeface="Arial" charset="0"/>
              </a:rPr>
              <a:t>opportunities</a:t>
            </a:r>
            <a:r>
              <a:rPr lang="en-US" dirty="0">
                <a:latin typeface="Arial" charset="0"/>
                <a:ea typeface="+mn-ea"/>
                <a:cs typeface="Arial" charset="0"/>
              </a:rPr>
              <a:t>,</a:t>
            </a:r>
            <a:r>
              <a:rPr lang="en-US" dirty="0">
                <a:solidFill>
                  <a:srgbClr val="00B0F0"/>
                </a:solidFill>
                <a:latin typeface="Arial" charset="0"/>
                <a:ea typeface="+mn-ea"/>
                <a:cs typeface="Arial" charset="0"/>
              </a:rPr>
              <a:t> threats</a:t>
            </a:r>
            <a:r>
              <a:rPr lang="en-US" dirty="0">
                <a:latin typeface="Arial" charset="0"/>
                <a:ea typeface="+mn-ea"/>
                <a:cs typeface="Arial" charset="0"/>
              </a:rPr>
              <a:t>, objectives, and strategies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20</a:t>
            </a:fld>
            <a:endParaRPr lang="en-US"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a:defRPr/>
            </a:pPr>
            <a:r>
              <a:rPr lang="en-US" altLang="en-US" dirty="0">
                <a:latin typeface="Arial" charset="0"/>
                <a:ea typeface="+mj-ea"/>
                <a:cs typeface="Arial" charset="0"/>
              </a:rPr>
              <a:t>Competitive Forces</a:t>
            </a:r>
          </a:p>
        </p:txBody>
      </p:sp>
      <p:sp>
        <p:nvSpPr>
          <p:cNvPr id="38914" name="Content Placeholder 2"/>
          <p:cNvSpPr>
            <a:spLocks noGrp="1"/>
          </p:cNvSpPr>
          <p:nvPr>
            <p:ph idx="1"/>
          </p:nvPr>
        </p:nvSpPr>
        <p:spPr/>
        <p:txBody>
          <a:bodyPr>
            <a:normAutofit fontScale="92500"/>
          </a:bodyPr>
          <a:lstStyle/>
          <a:p>
            <a:pPr marL="609600" indent="-609600">
              <a:buFont typeface="Wingdings" pitchFamily="2" charset="2"/>
              <a:buNone/>
            </a:pPr>
            <a:r>
              <a:rPr lang="en-US" altLang="en-US" dirty="0">
                <a:latin typeface="Arial" pitchFamily="34" charset="0"/>
                <a:cs typeface="Arial" pitchFamily="34" charset="0"/>
              </a:rPr>
              <a:t>Characteristics of the most competitive companies:</a:t>
            </a:r>
          </a:p>
          <a:p>
            <a:pPr marL="609600" indent="-609600">
              <a:buClr>
                <a:srgbClr val="376092"/>
              </a:buClr>
              <a:buFont typeface="+mj-lt"/>
              <a:buAutoNum type="arabicPeriod"/>
            </a:pPr>
            <a:r>
              <a:rPr lang="en-US" sz="2400" dirty="0"/>
              <a:t>Strive to continually increase market share</a:t>
            </a:r>
            <a:endParaRPr lang="en-US" altLang="en-US" sz="2400" dirty="0">
              <a:latin typeface="Arial" pitchFamily="34" charset="0"/>
              <a:cs typeface="Arial" pitchFamily="34" charset="0"/>
            </a:endParaRPr>
          </a:p>
          <a:p>
            <a:pPr marL="609600" indent="-609600">
              <a:buClr>
                <a:srgbClr val="376092"/>
              </a:buClr>
              <a:buFont typeface="+mj-lt"/>
              <a:buAutoNum type="arabicPeriod"/>
            </a:pPr>
            <a:r>
              <a:rPr lang="en-US" altLang="en-US" sz="2400" dirty="0">
                <a:latin typeface="Arial" pitchFamily="34" charset="0"/>
                <a:cs typeface="Arial" pitchFamily="34" charset="0"/>
              </a:rPr>
              <a:t>Use the vision/mission as a guide for all decisions</a:t>
            </a:r>
          </a:p>
          <a:p>
            <a:pPr marL="609600" indent="-609600">
              <a:buClr>
                <a:srgbClr val="376092"/>
              </a:buClr>
              <a:buFont typeface="+mj-lt"/>
              <a:buAutoNum type="arabicPeriod"/>
            </a:pPr>
            <a:r>
              <a:rPr lang="en-US" altLang="en-US" sz="2400" dirty="0">
                <a:latin typeface="Arial" pitchFamily="34" charset="0"/>
                <a:cs typeface="Arial" pitchFamily="34" charset="0"/>
              </a:rPr>
              <a:t>Whether it</a:t>
            </a:r>
            <a:r>
              <a:rPr lang="en-US" altLang="ja-JP" sz="2400" dirty="0">
                <a:latin typeface="Arial" pitchFamily="34" charset="0"/>
                <a:cs typeface="Arial" pitchFamily="34" charset="0"/>
              </a:rPr>
              <a:t>'s broke or not, fix it–make it better</a:t>
            </a:r>
          </a:p>
          <a:p>
            <a:pPr marL="609600" indent="-609600">
              <a:buClr>
                <a:srgbClr val="376092"/>
              </a:buClr>
              <a:buFont typeface="+mj-lt"/>
              <a:buAutoNum type="arabicPeriod"/>
            </a:pPr>
            <a:r>
              <a:rPr lang="en-US" altLang="en-US" sz="2400" dirty="0">
                <a:latin typeface="Arial" pitchFamily="34" charset="0"/>
                <a:cs typeface="Arial" pitchFamily="34" charset="0"/>
              </a:rPr>
              <a:t>Continually adapt, innovate, improve </a:t>
            </a:r>
          </a:p>
          <a:p>
            <a:pPr marL="609600" indent="-609600">
              <a:buClr>
                <a:srgbClr val="376092"/>
              </a:buClr>
              <a:buFont typeface="+mj-lt"/>
              <a:buAutoNum type="arabicPeriod"/>
            </a:pPr>
            <a:r>
              <a:rPr lang="en-US" altLang="en-US" sz="2400" dirty="0">
                <a:latin typeface="Arial" pitchFamily="34" charset="0"/>
                <a:cs typeface="Arial" pitchFamily="34" charset="0"/>
              </a:rPr>
              <a:t>Acquisition is essential to growth</a:t>
            </a:r>
          </a:p>
          <a:p>
            <a:pPr marL="609600" indent="-609600">
              <a:buClr>
                <a:srgbClr val="376092"/>
              </a:buClr>
              <a:buFont typeface="+mj-lt"/>
              <a:buAutoNum type="arabicPeriod"/>
            </a:pPr>
            <a:r>
              <a:rPr lang="en-US" sz="2400" dirty="0"/>
              <a:t>Hire and retain the best employees and managers possible</a:t>
            </a:r>
            <a:endParaRPr lang="en-US" altLang="en-US" sz="2400" dirty="0">
              <a:latin typeface="Arial" pitchFamily="34" charset="0"/>
              <a:cs typeface="Arial" pitchFamily="34" charset="0"/>
            </a:endParaRPr>
          </a:p>
          <a:p>
            <a:pPr marL="609600" indent="-609600">
              <a:buClr>
                <a:srgbClr val="376092"/>
              </a:buClr>
              <a:buFont typeface="+mj-lt"/>
              <a:buAutoNum type="arabicPeriod"/>
            </a:pPr>
            <a:r>
              <a:rPr lang="en-US" altLang="en-US" sz="2400" dirty="0">
                <a:latin typeface="Arial" pitchFamily="34" charset="0"/>
                <a:cs typeface="Arial" pitchFamily="34" charset="0"/>
              </a:rPr>
              <a:t>Strive to stay cost-competitive on a global basis</a:t>
            </a:r>
            <a:endParaRPr lang="en-US" altLang="en-US" dirty="0">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21</a:t>
            </a:fld>
            <a:endParaRPr lang="en-US"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Key Questions About Competitors</a:t>
            </a:r>
          </a:p>
        </p:txBody>
      </p:sp>
      <p:sp>
        <p:nvSpPr>
          <p:cNvPr id="39939" name="Rectangle 6"/>
          <p:cNvSpPr>
            <a:spLocks noChangeArrowheads="1"/>
          </p:cNvSpPr>
          <p:nvPr/>
        </p:nvSpPr>
        <p:spPr bwMode="auto">
          <a:xfrm>
            <a:off x="228600" y="1524000"/>
            <a:ext cx="8915400" cy="452431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Calibri" pitchFamily="34" charset="0"/>
                <a:ea typeface="MS PGothic" pitchFamily="34" charset="-128"/>
              </a:defRPr>
            </a:lvl1pPr>
            <a:lvl2pPr marL="742950" indent="-285750" eaLnBrk="0" hangingPunct="0">
              <a:defRPr sz="1600">
                <a:solidFill>
                  <a:schemeClr val="tx1"/>
                </a:solidFill>
                <a:latin typeface="Calibri" pitchFamily="34" charset="0"/>
                <a:ea typeface="MS PGothic" pitchFamily="34" charset="-128"/>
              </a:defRPr>
            </a:lvl2pPr>
            <a:lvl3pPr marL="1143000" indent="-228600" eaLnBrk="0" hangingPunct="0">
              <a:defRPr sz="1600">
                <a:solidFill>
                  <a:schemeClr val="tx1"/>
                </a:solidFill>
                <a:latin typeface="Calibri" pitchFamily="34" charset="0"/>
                <a:ea typeface="MS PGothic" pitchFamily="34" charset="-128"/>
              </a:defRPr>
            </a:lvl3pPr>
            <a:lvl4pPr marL="1600200" indent="-228600" eaLnBrk="0" hangingPunct="0">
              <a:defRPr sz="1600">
                <a:solidFill>
                  <a:schemeClr val="tx1"/>
                </a:solidFill>
                <a:latin typeface="Calibri" pitchFamily="34" charset="0"/>
                <a:ea typeface="MS PGothic" pitchFamily="34" charset="-128"/>
              </a:defRPr>
            </a:lvl4pPr>
            <a:lvl5pPr marL="2057400" indent="-228600" eaLnBrk="0" hangingPunct="0">
              <a:defRPr sz="16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16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16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16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1600">
                <a:solidFill>
                  <a:schemeClr val="tx1"/>
                </a:solidFill>
                <a:latin typeface="Calibri" pitchFamily="34" charset="0"/>
                <a:ea typeface="MS PGothic" pitchFamily="34" charset="-128"/>
              </a:defRPr>
            </a:lvl9pPr>
          </a:lstStyle>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What are the strengths of our major competitors?</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What are the weaknesses of our major competitors?</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What are the objectives and strategies of our major competitors?</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How will our major competitors most likely respond to current economic, social, cultural, demographic, environmental, political, governmental, legal, technological, and competitive trends affecting our industry?</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How vulnerable are the major competitors to our alternative company strategies?</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How vulnerable are our alternative strategies to successful counterattack by our major competitors?</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How are our products or services positioned relative to major competitors?</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To what extent are new firms entering and old firms leaving this industry?</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What key factors have resulted in our present competitive position in this industry?</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How have the sales and profit rankings of our major competitors in the industry changed over recent years? Why have these rankings changed that way?</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What is the nature of supplier and distributor relationships in this industry?</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To what extent could substitute products or services be a threat to our competitors?</a:t>
            </a:r>
            <a:endParaRPr lang="en-US" altLang="en-US" sz="1800" dirty="0">
              <a:latin typeface="Arial" panose="020B0604020202020204" pitchFamily="34" charset="0"/>
              <a:cs typeface="Arial" panose="020B0604020202020204" pitchFamily="34"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22</a:t>
            </a:fld>
            <a:endParaRPr lang="en-US" alt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Competitive Intelligence Programs</a:t>
            </a:r>
          </a:p>
        </p:txBody>
      </p:sp>
      <p:sp>
        <p:nvSpPr>
          <p:cNvPr id="40962" name="Content Placeholder 2"/>
          <p:cNvSpPr>
            <a:spLocks noGrp="1"/>
          </p:cNvSpPr>
          <p:nvPr>
            <p:ph idx="1"/>
          </p:nvPr>
        </p:nvSpPr>
        <p:spPr/>
        <p:txBody>
          <a:bodyPr/>
          <a:lstStyle/>
          <a:p>
            <a:r>
              <a:rPr lang="en-US" altLang="en-US" b="1" dirty="0">
                <a:latin typeface="Arial" pitchFamily="34" charset="0"/>
                <a:cs typeface="Arial" pitchFamily="34" charset="0"/>
              </a:rPr>
              <a:t>Competitive intelligence (CI)</a:t>
            </a:r>
          </a:p>
          <a:p>
            <a:pPr lvl="1"/>
            <a:r>
              <a:rPr lang="en-US" altLang="en-US" dirty="0">
                <a:latin typeface="Arial" pitchFamily="34" charset="0"/>
                <a:cs typeface="Arial" pitchFamily="34" charset="0"/>
              </a:rPr>
              <a:t>a systematic and ethical process for gathering and analyzing information about the competition</a:t>
            </a:r>
            <a:r>
              <a:rPr lang="en-US" altLang="ja-JP" dirty="0">
                <a:latin typeface="Arial" pitchFamily="34" charset="0"/>
                <a:cs typeface="Arial" pitchFamily="34" charset="0"/>
              </a:rPr>
              <a:t>'s activities and general business trends to further a business's own goals</a:t>
            </a:r>
            <a:endParaRPr lang="en-US" altLang="en-US" dirty="0">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23</a:t>
            </a:fld>
            <a:endParaRPr lang="en-US"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Competitive Intelligence Programs</a:t>
            </a:r>
          </a:p>
        </p:txBody>
      </p:sp>
      <p:sp>
        <p:nvSpPr>
          <p:cNvPr id="3" name="Content Placeholder 2"/>
          <p:cNvSpPr>
            <a:spLocks noGrp="1"/>
          </p:cNvSpPr>
          <p:nvPr>
            <p:ph idx="1"/>
          </p:nvPr>
        </p:nvSpPr>
        <p:spPr>
          <a:xfrm>
            <a:off x="228600" y="1600200"/>
            <a:ext cx="8686800" cy="4724400"/>
          </a:xfrm>
        </p:spPr>
        <p:txBody>
          <a:bodyPr>
            <a:normAutofit fontScale="92500" lnSpcReduction="10000"/>
          </a:bodyPr>
          <a:lstStyle/>
          <a:p>
            <a:pPr marL="0" indent="0">
              <a:spcBef>
                <a:spcPts val="0"/>
              </a:spcBef>
              <a:buFont typeface="Wingdings" pitchFamily="2" charset="2"/>
              <a:buNone/>
              <a:defRPr/>
            </a:pPr>
            <a:r>
              <a:rPr lang="en-US" dirty="0">
                <a:latin typeface="Arial" panose="020B0604020202020204" pitchFamily="34" charset="0"/>
                <a:ea typeface="+mn-ea"/>
                <a:cs typeface="Arial" panose="020B0604020202020204" pitchFamily="34" charset="0"/>
              </a:rPr>
              <a:t>The three basic objectives of a CI program are: </a:t>
            </a:r>
          </a:p>
          <a:p>
            <a:pPr marL="0" indent="0">
              <a:spcBef>
                <a:spcPts val="0"/>
              </a:spcBef>
              <a:buFont typeface="Wingdings" pitchFamily="2" charset="2"/>
              <a:buNone/>
              <a:defRPr/>
            </a:pPr>
            <a:endParaRPr lang="en-US" dirty="0">
              <a:latin typeface="Arial" panose="020B0604020202020204" pitchFamily="34" charset="0"/>
              <a:ea typeface="+mn-ea"/>
              <a:cs typeface="Arial" panose="020B0604020202020204" pitchFamily="34" charset="0"/>
            </a:endParaRPr>
          </a:p>
          <a:p>
            <a:pPr marL="514350" indent="-514350">
              <a:spcBef>
                <a:spcPts val="0"/>
              </a:spcBef>
              <a:buClr>
                <a:schemeClr val="accent1">
                  <a:lumMod val="75000"/>
                </a:schemeClr>
              </a:buClr>
              <a:buFont typeface="+mj-lt"/>
              <a:buAutoNum type="arabicPeriod"/>
              <a:defRPr/>
            </a:pPr>
            <a:r>
              <a:rPr lang="en-US" sz="2800" dirty="0"/>
              <a:t>T</a:t>
            </a:r>
            <a:r>
              <a:rPr lang="en-US" sz="2800" dirty="0">
                <a:latin typeface="Arial" panose="020B0604020202020204" pitchFamily="34" charset="0"/>
                <a:ea typeface="+mn-ea"/>
                <a:cs typeface="Arial" panose="020B0604020202020204" pitchFamily="34" charset="0"/>
              </a:rPr>
              <a:t>o provide a general understanding of an industry and its competitors</a:t>
            </a:r>
          </a:p>
          <a:p>
            <a:pPr marL="514350" indent="-514350">
              <a:spcBef>
                <a:spcPts val="0"/>
              </a:spcBef>
              <a:buClr>
                <a:schemeClr val="accent1">
                  <a:lumMod val="75000"/>
                </a:schemeClr>
              </a:buClr>
              <a:buFont typeface="+mj-lt"/>
              <a:buAutoNum type="arabicPeriod"/>
              <a:defRPr/>
            </a:pPr>
            <a:endParaRPr lang="en-US" sz="2800" dirty="0">
              <a:latin typeface="Arial" panose="020B0604020202020204" pitchFamily="34" charset="0"/>
              <a:ea typeface="+mn-ea"/>
              <a:cs typeface="Arial" panose="020B0604020202020204" pitchFamily="34" charset="0"/>
            </a:endParaRPr>
          </a:p>
          <a:p>
            <a:pPr marL="514350" indent="-514350">
              <a:spcBef>
                <a:spcPts val="0"/>
              </a:spcBef>
              <a:buClr>
                <a:schemeClr val="accent1">
                  <a:lumMod val="75000"/>
                </a:schemeClr>
              </a:buClr>
              <a:buFont typeface="+mj-lt"/>
              <a:buAutoNum type="arabicPeriod"/>
              <a:defRPr/>
            </a:pPr>
            <a:r>
              <a:rPr lang="en-US" sz="2800" dirty="0"/>
              <a:t>T</a:t>
            </a:r>
            <a:r>
              <a:rPr lang="en-US" sz="2800" dirty="0">
                <a:latin typeface="Arial" panose="020B0604020202020204" pitchFamily="34" charset="0"/>
                <a:ea typeface="+mn-ea"/>
                <a:cs typeface="Arial" panose="020B0604020202020204" pitchFamily="34" charset="0"/>
              </a:rPr>
              <a:t>o identify areas in which competitors are vulnerable and to assess the impact strategic actions would have on competitors</a:t>
            </a:r>
          </a:p>
          <a:p>
            <a:pPr marL="514350" indent="-514350">
              <a:spcBef>
                <a:spcPts val="0"/>
              </a:spcBef>
              <a:buClr>
                <a:schemeClr val="accent1">
                  <a:lumMod val="75000"/>
                </a:schemeClr>
              </a:buClr>
              <a:buFont typeface="+mj-lt"/>
              <a:buAutoNum type="arabicPeriod"/>
              <a:defRPr/>
            </a:pPr>
            <a:endParaRPr lang="en-US" sz="2800" dirty="0">
              <a:latin typeface="Arial" panose="020B0604020202020204" pitchFamily="34" charset="0"/>
              <a:ea typeface="+mn-ea"/>
              <a:cs typeface="Arial" panose="020B0604020202020204" pitchFamily="34" charset="0"/>
            </a:endParaRPr>
          </a:p>
          <a:p>
            <a:pPr marL="514350" indent="-514350">
              <a:spcBef>
                <a:spcPts val="0"/>
              </a:spcBef>
              <a:buClr>
                <a:schemeClr val="accent1">
                  <a:lumMod val="75000"/>
                </a:schemeClr>
              </a:buClr>
              <a:buFont typeface="+mj-lt"/>
              <a:buAutoNum type="arabicPeriod"/>
              <a:defRPr/>
            </a:pPr>
            <a:r>
              <a:rPr lang="en-US" sz="2800" dirty="0"/>
              <a:t>To</a:t>
            </a:r>
            <a:r>
              <a:rPr lang="en-US" altLang="en-US" sz="2800" dirty="0"/>
              <a:t> identify potential moves that a competitor might make that would endanger a firm</a:t>
            </a:r>
            <a:r>
              <a:rPr lang="en-US" altLang="ja-JP" sz="2800" dirty="0"/>
              <a:t>'s </a:t>
            </a:r>
            <a:r>
              <a:rPr lang="en-US" altLang="en-US" sz="2800" dirty="0"/>
              <a:t>position in the market</a:t>
            </a:r>
          </a:p>
          <a:p>
            <a:pPr marL="514350" indent="-514350">
              <a:spcBef>
                <a:spcPts val="0"/>
              </a:spcBef>
              <a:buClr>
                <a:schemeClr val="accent1">
                  <a:lumMod val="75000"/>
                </a:schemeClr>
              </a:buClr>
              <a:buFont typeface="+mj-lt"/>
              <a:buAutoNum type="arabicPeriod"/>
              <a:defRPr/>
            </a:pPr>
            <a:endParaRPr lang="en-US" sz="2800" dirty="0">
              <a:latin typeface="Arial" panose="020B0604020202020204" pitchFamily="34" charset="0"/>
              <a:ea typeface="+mn-ea"/>
              <a:cs typeface="Arial" panose="020B0604020202020204" pitchFamily="34"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3-</a:t>
            </a:r>
            <a:fld id="{53EB2886-B984-433D-98C3-D9D7013902AA}" type="slidenum">
              <a:rPr lang="en-US" altLang="en-US" smtClean="0"/>
              <a:pPr/>
              <a:t>24</a:t>
            </a:fld>
            <a:endParaRPr lang="en-US"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The Five-Forces Model of Competition</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25</a:t>
            </a:fld>
            <a:endParaRPr lang="en-US" altLang="en-US" dirty="0"/>
          </a:p>
        </p:txBody>
      </p:sp>
      <p:pic>
        <p:nvPicPr>
          <p:cNvPr id="4" name="Picture 3" descr="fig03_03.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524000"/>
            <a:ext cx="9144000" cy="495300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The Five-Forces Model of Competition</a:t>
            </a:r>
          </a:p>
        </p:txBody>
      </p:sp>
      <p:sp>
        <p:nvSpPr>
          <p:cNvPr id="46082" name="Content Placeholder 2"/>
          <p:cNvSpPr>
            <a:spLocks noGrp="1"/>
          </p:cNvSpPr>
          <p:nvPr>
            <p:ph idx="1"/>
          </p:nvPr>
        </p:nvSpPr>
        <p:spPr/>
        <p:txBody>
          <a:bodyPr>
            <a:normAutofit fontScale="92500" lnSpcReduction="10000"/>
          </a:bodyPr>
          <a:lstStyle/>
          <a:p>
            <a:pPr marL="514350" indent="-514350">
              <a:spcBef>
                <a:spcPct val="0"/>
              </a:spcBef>
              <a:buClr>
                <a:schemeClr val="accent1">
                  <a:lumMod val="75000"/>
                </a:schemeClr>
              </a:buClr>
              <a:buFont typeface="+mj-lt"/>
              <a:buAutoNum type="arabicPeriod"/>
            </a:pPr>
            <a:r>
              <a:rPr lang="en-US" altLang="en-US" dirty="0">
                <a:latin typeface="Arial" pitchFamily="34" charset="0"/>
                <a:cs typeface="Arial" pitchFamily="34" charset="0"/>
              </a:rPr>
              <a:t>Identify key aspects or elements of each competitive force that impact the firm.</a:t>
            </a:r>
          </a:p>
          <a:p>
            <a:pPr marL="514350" indent="-514350">
              <a:spcBef>
                <a:spcPct val="0"/>
              </a:spcBef>
              <a:buClr>
                <a:schemeClr val="accent1">
                  <a:lumMod val="75000"/>
                </a:schemeClr>
              </a:buClr>
              <a:buFont typeface="+mj-lt"/>
              <a:buAutoNum type="arabicPeriod"/>
            </a:pPr>
            <a:endParaRPr lang="en-US" altLang="en-US" dirty="0">
              <a:latin typeface="Arial" pitchFamily="34" charset="0"/>
              <a:cs typeface="Arial" pitchFamily="34" charset="0"/>
            </a:endParaRPr>
          </a:p>
          <a:p>
            <a:pPr marL="514350" indent="-514350">
              <a:spcBef>
                <a:spcPct val="0"/>
              </a:spcBef>
              <a:buClr>
                <a:schemeClr val="accent1">
                  <a:lumMod val="75000"/>
                </a:schemeClr>
              </a:buClr>
              <a:buFont typeface="+mj-lt"/>
              <a:buAutoNum type="arabicPeriod"/>
            </a:pPr>
            <a:r>
              <a:rPr lang="en-US" altLang="en-US" dirty="0">
                <a:latin typeface="Arial" pitchFamily="34" charset="0"/>
                <a:cs typeface="Arial" pitchFamily="34" charset="0"/>
              </a:rPr>
              <a:t>Evaluate how strong and important each element is for the firm.</a:t>
            </a:r>
          </a:p>
          <a:p>
            <a:pPr marL="514350" indent="-514350">
              <a:spcBef>
                <a:spcPct val="0"/>
              </a:spcBef>
              <a:buClr>
                <a:schemeClr val="accent1">
                  <a:lumMod val="75000"/>
                </a:schemeClr>
              </a:buClr>
              <a:buFont typeface="+mj-lt"/>
              <a:buAutoNum type="arabicPeriod"/>
            </a:pPr>
            <a:endParaRPr lang="en-US" altLang="en-US" dirty="0">
              <a:latin typeface="Arial" pitchFamily="34" charset="0"/>
              <a:cs typeface="Arial" pitchFamily="34" charset="0"/>
            </a:endParaRPr>
          </a:p>
          <a:p>
            <a:pPr marL="514350" indent="-514350">
              <a:spcBef>
                <a:spcPct val="0"/>
              </a:spcBef>
              <a:buClr>
                <a:schemeClr val="accent1">
                  <a:lumMod val="75000"/>
                </a:schemeClr>
              </a:buClr>
              <a:buFont typeface="+mj-lt"/>
              <a:buAutoNum type="arabicPeriod"/>
            </a:pPr>
            <a:r>
              <a:rPr lang="en-US" altLang="en-US" dirty="0">
                <a:latin typeface="Arial" pitchFamily="34" charset="0"/>
                <a:cs typeface="Arial" pitchFamily="34" charset="0"/>
              </a:rPr>
              <a:t>Decide whether the collective strength of the elements is worth the firm entering or </a:t>
            </a:r>
          </a:p>
          <a:p>
            <a:pPr marL="0" indent="0">
              <a:spcBef>
                <a:spcPct val="0"/>
              </a:spcBef>
              <a:buClr>
                <a:srgbClr val="CB6804"/>
              </a:buClr>
              <a:buFont typeface="Franklin Gothic Book" pitchFamily="-84" charset="0"/>
              <a:buNone/>
            </a:pPr>
            <a:r>
              <a:rPr lang="en-US" altLang="en-US" dirty="0">
                <a:latin typeface="Arial" pitchFamily="34" charset="0"/>
                <a:cs typeface="Arial" pitchFamily="34" charset="0"/>
              </a:rPr>
              <a:t>    staying in the industry.</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26</a:t>
            </a:fld>
            <a:endParaRPr lang="en-US"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a:defRPr/>
            </a:pPr>
            <a:r>
              <a:rPr lang="en-US" altLang="en-US" dirty="0">
                <a:latin typeface="Arial" charset="0"/>
                <a:ea typeface="+mj-ea"/>
                <a:cs typeface="Arial" charset="0"/>
              </a:rPr>
              <a:t>The Five-Forces Model</a:t>
            </a:r>
          </a:p>
        </p:txBody>
      </p:sp>
      <p:sp>
        <p:nvSpPr>
          <p:cNvPr id="49155" name="Rectangle 3"/>
          <p:cNvSpPr>
            <a:spLocks noGrp="1" noChangeArrowheads="1"/>
          </p:cNvSpPr>
          <p:nvPr>
            <p:ph idx="1"/>
          </p:nvPr>
        </p:nvSpPr>
        <p:spPr/>
        <p:txBody>
          <a:bodyPr>
            <a:normAutofit/>
          </a:bodyPr>
          <a:lstStyle/>
          <a:p>
            <a:pPr>
              <a:defRPr/>
            </a:pPr>
            <a:r>
              <a:rPr lang="en-US" altLang="en-US" sz="3600" b="1" dirty="0">
                <a:latin typeface="Arial" charset="0"/>
                <a:ea typeface="+mn-ea"/>
                <a:cs typeface="Arial" charset="0"/>
              </a:rPr>
              <a:t>Rivalry among competing firms</a:t>
            </a:r>
          </a:p>
          <a:p>
            <a:pPr>
              <a:defRPr/>
            </a:pPr>
            <a:endParaRPr lang="en-US" altLang="en-US" sz="3600" b="1" dirty="0">
              <a:latin typeface="Arial" charset="0"/>
              <a:ea typeface="+mn-ea"/>
              <a:cs typeface="Arial" charset="0"/>
            </a:endParaRPr>
          </a:p>
          <a:p>
            <a:pPr lvl="1">
              <a:defRPr/>
            </a:pPr>
            <a:r>
              <a:rPr lang="en-US" altLang="en-US" sz="3200" dirty="0">
                <a:latin typeface="Arial" charset="0"/>
                <a:ea typeface="+mn-ea"/>
                <a:cs typeface="Arial" charset="0"/>
              </a:rPr>
              <a:t>Most powerful of the five forces</a:t>
            </a:r>
          </a:p>
          <a:p>
            <a:pPr lvl="1">
              <a:defRPr/>
            </a:pPr>
            <a:endParaRPr lang="en-US" altLang="en-US" sz="3200" dirty="0">
              <a:latin typeface="Arial" charset="0"/>
              <a:ea typeface="+mn-ea"/>
              <a:cs typeface="Arial" charset="0"/>
            </a:endParaRPr>
          </a:p>
          <a:p>
            <a:pPr lvl="1">
              <a:defRPr/>
            </a:pPr>
            <a:r>
              <a:rPr lang="en-US" altLang="en-US" sz="3200" dirty="0">
                <a:latin typeface="Arial" charset="0"/>
                <a:ea typeface="+mn-ea"/>
                <a:cs typeface="Arial" charset="0"/>
              </a:rPr>
              <a:t>Focus on competitive advantage of strategies over other firms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27</a:t>
            </a:fld>
            <a:endParaRPr lang="en-US"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a:xfrm>
            <a:off x="304800" y="304800"/>
            <a:ext cx="8153400" cy="990600"/>
          </a:xfrm>
        </p:spPr>
        <p:txBody>
          <a:bodyPr/>
          <a:lstStyle/>
          <a:p>
            <a:pPr>
              <a:defRPr/>
            </a:pPr>
            <a:r>
              <a:rPr lang="en-US" altLang="en-US" dirty="0">
                <a:latin typeface="Arial" charset="0"/>
                <a:ea typeface="+mj-ea"/>
                <a:cs typeface="Arial" charset="0"/>
              </a:rPr>
              <a:t>The Five-Forces Model</a:t>
            </a:r>
          </a:p>
        </p:txBody>
      </p:sp>
      <p:sp>
        <p:nvSpPr>
          <p:cNvPr id="48131" name="Rectangle 6"/>
          <p:cNvSpPr>
            <a:spLocks noChangeArrowheads="1"/>
          </p:cNvSpPr>
          <p:nvPr/>
        </p:nvSpPr>
        <p:spPr bwMode="auto">
          <a:xfrm>
            <a:off x="457200" y="1219200"/>
            <a:ext cx="7848600" cy="523220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Calibri" pitchFamily="34" charset="0"/>
                <a:ea typeface="MS PGothic" pitchFamily="34" charset="-128"/>
              </a:defRPr>
            </a:lvl1pPr>
            <a:lvl2pPr marL="742950" indent="-285750" eaLnBrk="0" hangingPunct="0">
              <a:defRPr sz="1600">
                <a:solidFill>
                  <a:schemeClr val="tx1"/>
                </a:solidFill>
                <a:latin typeface="Calibri" pitchFamily="34" charset="0"/>
                <a:ea typeface="MS PGothic" pitchFamily="34" charset="-128"/>
              </a:defRPr>
            </a:lvl2pPr>
            <a:lvl3pPr marL="1143000" indent="-228600" eaLnBrk="0" hangingPunct="0">
              <a:defRPr sz="1600">
                <a:solidFill>
                  <a:schemeClr val="tx1"/>
                </a:solidFill>
                <a:latin typeface="Calibri" pitchFamily="34" charset="0"/>
                <a:ea typeface="MS PGothic" pitchFamily="34" charset="-128"/>
              </a:defRPr>
            </a:lvl3pPr>
            <a:lvl4pPr marL="1600200" indent="-228600" eaLnBrk="0" hangingPunct="0">
              <a:defRPr sz="1600">
                <a:solidFill>
                  <a:schemeClr val="tx1"/>
                </a:solidFill>
                <a:latin typeface="Calibri" pitchFamily="34" charset="0"/>
                <a:ea typeface="MS PGothic" pitchFamily="34" charset="-128"/>
              </a:defRPr>
            </a:lvl4pPr>
            <a:lvl5pPr marL="2057400" indent="-228600" eaLnBrk="0" hangingPunct="0">
              <a:defRPr sz="16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16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16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16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1600">
                <a:solidFill>
                  <a:schemeClr val="tx1"/>
                </a:solidFill>
                <a:latin typeface="Calibri" pitchFamily="34" charset="0"/>
                <a:ea typeface="MS PGothic" pitchFamily="34" charset="-128"/>
              </a:defRPr>
            </a:lvl9pPr>
          </a:lstStyle>
          <a:p>
            <a:pPr eaLnBrk="1" hangingPunct="1"/>
            <a:r>
              <a:rPr lang="en-US" altLang="en-US" sz="1800" dirty="0"/>
              <a:t> </a:t>
            </a:r>
            <a:r>
              <a:rPr lang="en-US" altLang="en-US" b="1" dirty="0">
                <a:solidFill>
                  <a:srgbClr val="0099FF"/>
                </a:solidFill>
              </a:rPr>
              <a:t>TABLE 3-7</a:t>
            </a:r>
            <a:r>
              <a:rPr lang="en-US" altLang="en-US" dirty="0"/>
              <a:t>  </a:t>
            </a:r>
            <a:r>
              <a:rPr lang="en-US" altLang="en-US" sz="1800" b="1" dirty="0"/>
              <a:t>Conditions That Cause High Rivalry Among Competing Firms</a:t>
            </a:r>
          </a:p>
          <a:p>
            <a:pPr eaLnBrk="1" hangingPunct="1"/>
            <a:r>
              <a:rPr lang="en-US" altLang="en-US" dirty="0">
                <a:solidFill>
                  <a:srgbClr val="0099FF"/>
                </a:solidFill>
              </a:rPr>
              <a:t>▬▬▬▬▬▬▬▬▬▬▬▬▬▬▬▬▬▬▬▬▬▬▬▬▬▬▬▬▬▬▬▬▬▬▬▬▬▬  </a:t>
            </a:r>
            <a:r>
              <a:rPr lang="en-US" altLang="en-US" dirty="0"/>
              <a:t> </a:t>
            </a:r>
          </a:p>
          <a:p>
            <a:pPr eaLnBrk="1" hangingPunct="1"/>
            <a:r>
              <a:rPr lang="en-US" altLang="en-US" sz="2000" dirty="0">
                <a:latin typeface="Arial" panose="020B0604020202020204" pitchFamily="34" charset="0"/>
                <a:cs typeface="Arial" panose="020B0604020202020204" pitchFamily="34" charset="0"/>
              </a:rPr>
              <a:t>1. When the number of competing firms is high</a:t>
            </a:r>
          </a:p>
          <a:p>
            <a:pPr eaLnBrk="1" hangingPunct="1"/>
            <a:r>
              <a:rPr lang="en-US" altLang="en-US" sz="2000" dirty="0">
                <a:latin typeface="Arial" panose="020B0604020202020204" pitchFamily="34" charset="0"/>
                <a:cs typeface="Arial" panose="020B0604020202020204" pitchFamily="34" charset="0"/>
              </a:rPr>
              <a:t>2. When competing firms are of similar size</a:t>
            </a:r>
          </a:p>
          <a:p>
            <a:pPr eaLnBrk="1" hangingPunct="1"/>
            <a:r>
              <a:rPr lang="en-US" altLang="en-US" sz="2000" dirty="0">
                <a:latin typeface="Arial" panose="020B0604020202020204" pitchFamily="34" charset="0"/>
                <a:cs typeface="Arial" panose="020B0604020202020204" pitchFamily="34" charset="0"/>
              </a:rPr>
              <a:t>3. When competing firms have similar capabilities</a:t>
            </a:r>
          </a:p>
          <a:p>
            <a:pPr eaLnBrk="1" hangingPunct="1"/>
            <a:r>
              <a:rPr lang="en-US" altLang="en-US" sz="2000" dirty="0">
                <a:latin typeface="Arial" panose="020B0604020202020204" pitchFamily="34" charset="0"/>
                <a:cs typeface="Arial" panose="020B0604020202020204" pitchFamily="34" charset="0"/>
              </a:rPr>
              <a:t>4. When the demand for an industry’s products is falling</a:t>
            </a:r>
            <a:endParaRPr lang="en-US" altLang="ja-JP" sz="2000" dirty="0">
              <a:latin typeface="Arial" panose="020B0604020202020204" pitchFamily="34" charset="0"/>
              <a:cs typeface="Arial" panose="020B0604020202020204" pitchFamily="34" charset="0"/>
            </a:endParaRPr>
          </a:p>
          <a:p>
            <a:pPr eaLnBrk="1" hangingPunct="1"/>
            <a:r>
              <a:rPr lang="en-US" altLang="en-US" sz="2000" dirty="0">
                <a:latin typeface="Arial" panose="020B0604020202020204" pitchFamily="34" charset="0"/>
                <a:cs typeface="Arial" panose="020B0604020202020204" pitchFamily="34" charset="0"/>
              </a:rPr>
              <a:t>5. When the product or service prices in the industry are falling</a:t>
            </a:r>
          </a:p>
          <a:p>
            <a:pPr eaLnBrk="1" hangingPunct="1"/>
            <a:r>
              <a:rPr lang="en-US" altLang="en-US" sz="2000" dirty="0">
                <a:latin typeface="Arial" panose="020B0604020202020204" pitchFamily="34" charset="0"/>
                <a:cs typeface="Arial" panose="020B0604020202020204" pitchFamily="34" charset="0"/>
              </a:rPr>
              <a:t>6. When consumers can switch brands easily</a:t>
            </a:r>
          </a:p>
          <a:p>
            <a:pPr eaLnBrk="1" hangingPunct="1"/>
            <a:r>
              <a:rPr lang="en-US" altLang="en-US" sz="2000" dirty="0">
                <a:latin typeface="Arial" panose="020B0604020202020204" pitchFamily="34" charset="0"/>
                <a:cs typeface="Arial" panose="020B0604020202020204" pitchFamily="34" charset="0"/>
              </a:rPr>
              <a:t>7. When barriers to leaving the market are high</a:t>
            </a:r>
          </a:p>
          <a:p>
            <a:pPr eaLnBrk="1" hangingPunct="1"/>
            <a:r>
              <a:rPr lang="en-US" altLang="en-US" sz="2000" dirty="0">
                <a:latin typeface="Arial" panose="020B0604020202020204" pitchFamily="34" charset="0"/>
                <a:cs typeface="Arial" panose="020B0604020202020204" pitchFamily="34" charset="0"/>
              </a:rPr>
              <a:t>8. When barriers to entering the market are low</a:t>
            </a:r>
          </a:p>
          <a:p>
            <a:pPr eaLnBrk="1" hangingPunct="1"/>
            <a:r>
              <a:rPr lang="en-US" altLang="en-US" sz="2000" dirty="0">
                <a:latin typeface="Arial" panose="020B0604020202020204" pitchFamily="34" charset="0"/>
                <a:cs typeface="Arial" panose="020B0604020202020204" pitchFamily="34" charset="0"/>
              </a:rPr>
              <a:t>9. When fixed costs are high among competing firms </a:t>
            </a:r>
          </a:p>
          <a:p>
            <a:pPr eaLnBrk="1" hangingPunct="1"/>
            <a:r>
              <a:rPr lang="en-US" altLang="en-US" sz="2000" dirty="0">
                <a:latin typeface="Arial" panose="020B0604020202020204" pitchFamily="34" charset="0"/>
                <a:cs typeface="Arial" panose="020B0604020202020204" pitchFamily="34" charset="0"/>
              </a:rPr>
              <a:t>10. When the product is perishable</a:t>
            </a:r>
          </a:p>
          <a:p>
            <a:pPr eaLnBrk="1" hangingPunct="1"/>
            <a:r>
              <a:rPr lang="en-US" altLang="en-US" sz="2000" dirty="0">
                <a:latin typeface="Arial" panose="020B0604020202020204" pitchFamily="34" charset="0"/>
                <a:cs typeface="Arial" panose="020B0604020202020204" pitchFamily="34" charset="0"/>
              </a:rPr>
              <a:t>11. When rivals have excess capacity</a:t>
            </a:r>
          </a:p>
          <a:p>
            <a:pPr eaLnBrk="1" hangingPunct="1"/>
            <a:r>
              <a:rPr lang="en-US" altLang="en-US" sz="2000" dirty="0">
                <a:latin typeface="Arial" panose="020B0604020202020204" pitchFamily="34" charset="0"/>
                <a:cs typeface="Arial" panose="020B0604020202020204" pitchFamily="34" charset="0"/>
              </a:rPr>
              <a:t>12. When consumer demand is falling</a:t>
            </a:r>
          </a:p>
          <a:p>
            <a:pPr eaLnBrk="1" hangingPunct="1"/>
            <a:r>
              <a:rPr lang="en-US" altLang="en-US" sz="2000" dirty="0">
                <a:latin typeface="Arial" panose="020B0604020202020204" pitchFamily="34" charset="0"/>
                <a:cs typeface="Arial" panose="020B0604020202020204" pitchFamily="34" charset="0"/>
              </a:rPr>
              <a:t>13. When rivals have excess inventory</a:t>
            </a:r>
          </a:p>
          <a:p>
            <a:pPr eaLnBrk="1" hangingPunct="1"/>
            <a:r>
              <a:rPr lang="en-US" altLang="en-US" sz="2000" dirty="0">
                <a:latin typeface="Arial" panose="020B0604020202020204" pitchFamily="34" charset="0"/>
                <a:cs typeface="Arial" panose="020B0604020202020204" pitchFamily="34" charset="0"/>
              </a:rPr>
              <a:t>14. When rivals sell similar products/services</a:t>
            </a:r>
          </a:p>
          <a:p>
            <a:pPr eaLnBrk="1" hangingPunct="1"/>
            <a:r>
              <a:rPr lang="en-US" altLang="en-US" sz="2000" dirty="0">
                <a:latin typeface="Arial" panose="020B0604020202020204" pitchFamily="34" charset="0"/>
                <a:cs typeface="Arial" panose="020B0604020202020204" pitchFamily="34" charset="0"/>
              </a:rPr>
              <a:t>15. When mergers are common in the industry</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28</a:t>
            </a:fld>
            <a:endParaRPr lang="en-US"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a:defRPr/>
            </a:pPr>
            <a:r>
              <a:rPr lang="en-US" altLang="en-US" dirty="0">
                <a:latin typeface="Arial" charset="0"/>
                <a:ea typeface="+mj-ea"/>
                <a:cs typeface="Arial" charset="0"/>
              </a:rPr>
              <a:t>The Five-Forces Model</a:t>
            </a:r>
          </a:p>
        </p:txBody>
      </p:sp>
      <p:sp>
        <p:nvSpPr>
          <p:cNvPr id="51203" name="Rectangle 3"/>
          <p:cNvSpPr>
            <a:spLocks noGrp="1" noChangeArrowheads="1"/>
          </p:cNvSpPr>
          <p:nvPr>
            <p:ph idx="1"/>
          </p:nvPr>
        </p:nvSpPr>
        <p:spPr/>
        <p:txBody>
          <a:bodyPr>
            <a:normAutofit/>
          </a:bodyPr>
          <a:lstStyle/>
          <a:p>
            <a:pPr>
              <a:defRPr/>
            </a:pPr>
            <a:r>
              <a:rPr lang="en-US" altLang="en-US" sz="3600" b="1" dirty="0">
                <a:latin typeface="Arial" charset="0"/>
                <a:ea typeface="+mn-ea"/>
                <a:cs typeface="Arial" charset="0"/>
              </a:rPr>
              <a:t>Potential Entry of New Competitors</a:t>
            </a:r>
          </a:p>
          <a:p>
            <a:pPr>
              <a:defRPr/>
            </a:pPr>
            <a:endParaRPr lang="en-US" altLang="en-US" sz="3600" b="1" dirty="0">
              <a:latin typeface="Arial" charset="0"/>
              <a:ea typeface="+mn-ea"/>
              <a:cs typeface="Arial" charset="0"/>
            </a:endParaRPr>
          </a:p>
          <a:p>
            <a:pPr lvl="1">
              <a:defRPr/>
            </a:pPr>
            <a:r>
              <a:rPr lang="en-US" altLang="en-US" sz="3200" dirty="0">
                <a:latin typeface="Arial" charset="0"/>
                <a:ea typeface="+mn-ea"/>
                <a:cs typeface="Arial" charset="0"/>
              </a:rPr>
              <a:t>Barriers to entry are important</a:t>
            </a:r>
          </a:p>
          <a:p>
            <a:pPr lvl="1">
              <a:defRPr/>
            </a:pPr>
            <a:endParaRPr lang="en-US" altLang="en-US" sz="3200" dirty="0">
              <a:latin typeface="Arial" charset="0"/>
              <a:ea typeface="+mn-ea"/>
              <a:cs typeface="Arial" charset="0"/>
            </a:endParaRPr>
          </a:p>
          <a:p>
            <a:pPr lvl="1">
              <a:defRPr/>
            </a:pPr>
            <a:r>
              <a:rPr lang="en-US" altLang="en-US" sz="3200" dirty="0">
                <a:latin typeface="Arial" charset="0"/>
                <a:ea typeface="+mn-ea"/>
                <a:cs typeface="Arial" charset="0"/>
              </a:rPr>
              <a:t>Quality, pricing, and marketing can overcome barriers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29</a:t>
            </a:fld>
            <a:endParaRPr lang="en-US"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pPr>
              <a:defRPr/>
            </a:pPr>
            <a:r>
              <a:rPr lang="en-US" altLang="en-US" dirty="0">
                <a:latin typeface="Arial" charset="0"/>
                <a:ea typeface="+mj-ea"/>
                <a:cs typeface="Arial" charset="0"/>
              </a:rPr>
              <a:t>Barriers to Entry</a:t>
            </a:r>
          </a:p>
        </p:txBody>
      </p:sp>
      <p:sp>
        <p:nvSpPr>
          <p:cNvPr id="52227" name="Content Placeholder 2"/>
          <p:cNvSpPr>
            <a:spLocks noGrp="1"/>
          </p:cNvSpPr>
          <p:nvPr>
            <p:ph idx="1"/>
          </p:nvPr>
        </p:nvSpPr>
        <p:spPr/>
        <p:txBody>
          <a:bodyPr>
            <a:normAutofit lnSpcReduction="10000"/>
          </a:bodyPr>
          <a:lstStyle/>
          <a:p>
            <a:pPr>
              <a:defRPr/>
            </a:pPr>
            <a:r>
              <a:rPr lang="en-US" altLang="en-US" sz="2800" dirty="0">
                <a:latin typeface="Arial" charset="0"/>
                <a:ea typeface="+mn-ea"/>
                <a:cs typeface="Arial" charset="0"/>
              </a:rPr>
              <a:t>Need to gain economies of scale quickly</a:t>
            </a:r>
          </a:p>
          <a:p>
            <a:pPr>
              <a:defRPr/>
            </a:pPr>
            <a:r>
              <a:rPr lang="en-US" altLang="en-US" sz="2800" dirty="0">
                <a:latin typeface="Arial" charset="0"/>
                <a:ea typeface="+mn-ea"/>
                <a:cs typeface="Arial" charset="0"/>
              </a:rPr>
              <a:t>Need to gain technology and specialized know-how</a:t>
            </a:r>
          </a:p>
          <a:p>
            <a:pPr>
              <a:defRPr/>
            </a:pPr>
            <a:r>
              <a:rPr lang="en-US" altLang="en-US" sz="2800" dirty="0">
                <a:latin typeface="Arial" charset="0"/>
                <a:ea typeface="+mn-ea"/>
                <a:cs typeface="Arial" charset="0"/>
              </a:rPr>
              <a:t>Lack of experience</a:t>
            </a:r>
          </a:p>
          <a:p>
            <a:pPr>
              <a:defRPr/>
            </a:pPr>
            <a:r>
              <a:rPr lang="en-US" altLang="en-US" sz="2800" dirty="0">
                <a:latin typeface="Arial" charset="0"/>
                <a:ea typeface="+mn-ea"/>
                <a:cs typeface="Arial" charset="0"/>
              </a:rPr>
              <a:t>Strong customer loyalty</a:t>
            </a:r>
          </a:p>
          <a:p>
            <a:pPr>
              <a:defRPr/>
            </a:pPr>
            <a:r>
              <a:rPr lang="en-US" altLang="en-US" sz="2800" dirty="0">
                <a:latin typeface="Arial" charset="0"/>
                <a:ea typeface="+mn-ea"/>
                <a:cs typeface="Arial" charset="0"/>
              </a:rPr>
              <a:t>Strong brand preferences</a:t>
            </a:r>
          </a:p>
          <a:p>
            <a:pPr>
              <a:defRPr/>
            </a:pPr>
            <a:r>
              <a:rPr lang="en-US" altLang="en-US" sz="2800" dirty="0">
                <a:latin typeface="Arial" charset="0"/>
                <a:ea typeface="+mn-ea"/>
                <a:cs typeface="Arial" charset="0"/>
              </a:rPr>
              <a:t>Large capital requirements </a:t>
            </a:r>
          </a:p>
          <a:p>
            <a:pPr>
              <a:defRPr/>
            </a:pPr>
            <a:r>
              <a:rPr lang="en-US" altLang="en-US" sz="2800" dirty="0">
                <a:latin typeface="Arial" charset="0"/>
                <a:ea typeface="+mn-ea"/>
                <a:cs typeface="Arial" charset="0"/>
              </a:rPr>
              <a:t>Lack of adequate distribution channels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30</a:t>
            </a:fld>
            <a:endParaRPr lang="en-US"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pPr>
              <a:defRPr/>
            </a:pPr>
            <a:r>
              <a:rPr lang="en-US" altLang="en-US" dirty="0">
                <a:latin typeface="Arial" charset="0"/>
                <a:ea typeface="+mj-ea"/>
                <a:cs typeface="Arial" charset="0"/>
              </a:rPr>
              <a:t>Barriers to Entry</a:t>
            </a:r>
          </a:p>
        </p:txBody>
      </p:sp>
      <p:sp>
        <p:nvSpPr>
          <p:cNvPr id="51202" name="Content Placeholder 2"/>
          <p:cNvSpPr>
            <a:spLocks noGrp="1"/>
          </p:cNvSpPr>
          <p:nvPr>
            <p:ph idx="1"/>
          </p:nvPr>
        </p:nvSpPr>
        <p:spPr/>
        <p:txBody>
          <a:bodyPr/>
          <a:lstStyle/>
          <a:p>
            <a:r>
              <a:rPr lang="en-US" altLang="en-US" sz="2800" dirty="0">
                <a:latin typeface="Arial" pitchFamily="34" charset="0"/>
                <a:cs typeface="Arial" pitchFamily="34" charset="0"/>
              </a:rPr>
              <a:t>Government regulatory policies</a:t>
            </a:r>
          </a:p>
          <a:p>
            <a:r>
              <a:rPr lang="en-US" altLang="en-US" sz="2800" dirty="0">
                <a:latin typeface="Arial" pitchFamily="34" charset="0"/>
                <a:cs typeface="Arial" pitchFamily="34" charset="0"/>
              </a:rPr>
              <a:t>Tariffs</a:t>
            </a:r>
          </a:p>
          <a:p>
            <a:r>
              <a:rPr lang="en-US" altLang="en-US" sz="2800" dirty="0">
                <a:latin typeface="Arial" pitchFamily="34" charset="0"/>
                <a:cs typeface="Arial" pitchFamily="34" charset="0"/>
              </a:rPr>
              <a:t>Lack of access to raw materials</a:t>
            </a:r>
          </a:p>
          <a:p>
            <a:r>
              <a:rPr lang="en-US" altLang="en-US" sz="2800" dirty="0">
                <a:latin typeface="Arial" pitchFamily="34" charset="0"/>
                <a:cs typeface="Arial" pitchFamily="34" charset="0"/>
              </a:rPr>
              <a:t>Possession of patents</a:t>
            </a:r>
          </a:p>
          <a:p>
            <a:r>
              <a:rPr lang="en-US" altLang="en-US" sz="2800" dirty="0">
                <a:latin typeface="Arial" pitchFamily="34" charset="0"/>
                <a:cs typeface="Arial" pitchFamily="34" charset="0"/>
              </a:rPr>
              <a:t>Undesirable locations</a:t>
            </a:r>
          </a:p>
          <a:p>
            <a:r>
              <a:rPr lang="en-US" altLang="en-US" sz="2800" dirty="0">
                <a:latin typeface="Arial" pitchFamily="34" charset="0"/>
                <a:cs typeface="Arial" pitchFamily="34" charset="0"/>
              </a:rPr>
              <a:t>Counterattack by entrenched firms</a:t>
            </a:r>
          </a:p>
          <a:p>
            <a:r>
              <a:rPr lang="en-US" altLang="en-US" sz="2800" dirty="0">
                <a:latin typeface="Arial" pitchFamily="34" charset="0"/>
                <a:cs typeface="Arial" pitchFamily="34" charset="0"/>
              </a:rPr>
              <a:t>Potential saturation of the market</a:t>
            </a:r>
          </a:p>
          <a:p>
            <a:pPr>
              <a:buFont typeface="Franklin Gothic Book" pitchFamily="-84" charset="0"/>
              <a:buChar char="►"/>
            </a:pPr>
            <a:endParaRPr lang="en-US" altLang="en-US" dirty="0">
              <a:solidFill>
                <a:srgbClr val="404040"/>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31</a:t>
            </a:fld>
            <a:endParaRPr lang="en-US" alt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a:defRPr/>
            </a:pPr>
            <a:r>
              <a:rPr lang="en-US" altLang="en-US" dirty="0">
                <a:latin typeface="Arial" charset="0"/>
                <a:ea typeface="+mj-ea"/>
                <a:cs typeface="Arial" charset="0"/>
              </a:rPr>
              <a:t>The Five-Forces Model</a:t>
            </a:r>
          </a:p>
        </p:txBody>
      </p:sp>
      <p:sp>
        <p:nvSpPr>
          <p:cNvPr id="52226" name="Rectangle 3"/>
          <p:cNvSpPr>
            <a:spLocks noGrp="1" noChangeArrowheads="1"/>
          </p:cNvSpPr>
          <p:nvPr>
            <p:ph idx="1"/>
          </p:nvPr>
        </p:nvSpPr>
        <p:spPr/>
        <p:txBody>
          <a:bodyPr>
            <a:normAutofit/>
          </a:bodyPr>
          <a:lstStyle/>
          <a:p>
            <a:r>
              <a:rPr lang="en-US" altLang="en-US" sz="3600" b="1" dirty="0">
                <a:latin typeface="Arial" pitchFamily="34" charset="0"/>
                <a:cs typeface="Arial" pitchFamily="34" charset="0"/>
              </a:rPr>
              <a:t>Potential development of substitute products</a:t>
            </a:r>
          </a:p>
          <a:p>
            <a:pPr lvl="1"/>
            <a:r>
              <a:rPr lang="en-US" altLang="en-US" sz="3200" dirty="0">
                <a:latin typeface="Arial" pitchFamily="34" charset="0"/>
                <a:cs typeface="Arial" pitchFamily="34" charset="0"/>
              </a:rPr>
              <a:t>Pressure increases when:</a:t>
            </a:r>
          </a:p>
          <a:p>
            <a:pPr lvl="1"/>
            <a:endParaRPr lang="en-US" altLang="en-US" sz="3200" dirty="0">
              <a:latin typeface="Arial" pitchFamily="34" charset="0"/>
              <a:cs typeface="Arial" pitchFamily="34" charset="0"/>
            </a:endParaRPr>
          </a:p>
          <a:p>
            <a:pPr lvl="2"/>
            <a:r>
              <a:rPr lang="en-US" altLang="en-US" sz="2800" dirty="0">
                <a:latin typeface="Arial" pitchFamily="34" charset="0"/>
                <a:cs typeface="Arial" pitchFamily="34" charset="0"/>
              </a:rPr>
              <a:t>Prices of substitutes decrease</a:t>
            </a:r>
          </a:p>
          <a:p>
            <a:pPr lvl="2"/>
            <a:endParaRPr lang="en-US" altLang="en-US" sz="2800" dirty="0">
              <a:latin typeface="Arial" pitchFamily="34" charset="0"/>
              <a:cs typeface="Arial" pitchFamily="34" charset="0"/>
            </a:endParaRPr>
          </a:p>
          <a:p>
            <a:pPr lvl="2"/>
            <a:r>
              <a:rPr lang="en-US" altLang="en-US" sz="2800" dirty="0">
                <a:latin typeface="Arial" pitchFamily="34" charset="0"/>
                <a:cs typeface="Arial" pitchFamily="34" charset="0"/>
              </a:rPr>
              <a:t>Consumers</a:t>
            </a:r>
            <a:r>
              <a:rPr lang="en-US" altLang="ja-JP" sz="2800" dirty="0">
                <a:latin typeface="Arial" pitchFamily="34" charset="0"/>
                <a:cs typeface="Arial" pitchFamily="34" charset="0"/>
              </a:rPr>
              <a:t>' switching costs decrease</a:t>
            </a:r>
            <a:endParaRPr lang="en-US" altLang="en-US" sz="2800" dirty="0">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32</a:t>
            </a:fld>
            <a:endParaRPr lang="en-US" alt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a:defRPr/>
            </a:pPr>
            <a:r>
              <a:rPr lang="en-US" altLang="en-US" dirty="0">
                <a:latin typeface="Arial" charset="0"/>
                <a:ea typeface="+mj-ea"/>
                <a:cs typeface="Arial" charset="0"/>
              </a:rPr>
              <a:t>The Five-Forces Model</a:t>
            </a:r>
          </a:p>
        </p:txBody>
      </p:sp>
      <p:sp>
        <p:nvSpPr>
          <p:cNvPr id="55299" name="Rectangle 3"/>
          <p:cNvSpPr>
            <a:spLocks noGrp="1" noChangeArrowheads="1"/>
          </p:cNvSpPr>
          <p:nvPr>
            <p:ph idx="1"/>
          </p:nvPr>
        </p:nvSpPr>
        <p:spPr/>
        <p:txBody>
          <a:bodyPr/>
          <a:lstStyle/>
          <a:p>
            <a:pPr>
              <a:defRPr/>
            </a:pPr>
            <a:r>
              <a:rPr lang="en-US" altLang="en-US" b="1" dirty="0">
                <a:latin typeface="Arial" charset="0"/>
                <a:ea typeface="+mn-ea"/>
                <a:cs typeface="Arial" charset="0"/>
              </a:rPr>
              <a:t>Bargaining Power of Suppliers </a:t>
            </a:r>
            <a:r>
              <a:rPr lang="en-US" altLang="en-US" dirty="0">
                <a:latin typeface="Arial" charset="0"/>
                <a:ea typeface="+mn-ea"/>
                <a:cs typeface="Arial" charset="0"/>
              </a:rPr>
              <a:t>is increased when (there are):</a:t>
            </a:r>
          </a:p>
          <a:p>
            <a:pPr lvl="1">
              <a:defRPr/>
            </a:pPr>
            <a:r>
              <a:rPr lang="en-US" altLang="en-US" dirty="0">
                <a:latin typeface="Arial" charset="0"/>
                <a:ea typeface="+mn-ea"/>
                <a:cs typeface="Arial" charset="0"/>
              </a:rPr>
              <a:t>Few suppliers</a:t>
            </a:r>
          </a:p>
          <a:p>
            <a:pPr lvl="1">
              <a:defRPr/>
            </a:pPr>
            <a:r>
              <a:rPr lang="en-US" altLang="en-US" dirty="0">
                <a:latin typeface="Arial" charset="0"/>
                <a:ea typeface="+mn-ea"/>
                <a:cs typeface="Arial" charset="0"/>
              </a:rPr>
              <a:t>Few substitutes</a:t>
            </a:r>
          </a:p>
          <a:p>
            <a:pPr lvl="1">
              <a:defRPr/>
            </a:pPr>
            <a:r>
              <a:rPr lang="en-US" altLang="en-US" dirty="0">
                <a:latin typeface="Arial" charset="0"/>
                <a:ea typeface="+mn-ea"/>
                <a:cs typeface="Arial" charset="0"/>
              </a:rPr>
              <a:t>Costs of switching raw materials is high</a:t>
            </a:r>
          </a:p>
          <a:p>
            <a:pPr>
              <a:defRPr/>
            </a:pPr>
            <a:r>
              <a:rPr lang="en-US" altLang="en-US" dirty="0">
                <a:latin typeface="Arial" charset="0"/>
                <a:ea typeface="+mn-ea"/>
                <a:cs typeface="Arial" charset="0"/>
              </a:rPr>
              <a:t>Backward integration is gaining control or ownership of suppliers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33</a:t>
            </a:fld>
            <a:endParaRPr lang="en-US" alt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a:defRPr/>
            </a:pPr>
            <a:r>
              <a:rPr lang="en-US" altLang="en-US" dirty="0">
                <a:latin typeface="Arial" charset="0"/>
                <a:ea typeface="+mj-ea"/>
                <a:cs typeface="Arial" charset="0"/>
              </a:rPr>
              <a:t>The Five-Forces Model</a:t>
            </a:r>
          </a:p>
        </p:txBody>
      </p:sp>
      <p:sp>
        <p:nvSpPr>
          <p:cNvPr id="56323" name="Rectangle 3"/>
          <p:cNvSpPr>
            <a:spLocks noGrp="1" noChangeArrowheads="1"/>
          </p:cNvSpPr>
          <p:nvPr>
            <p:ph idx="1"/>
          </p:nvPr>
        </p:nvSpPr>
        <p:spPr/>
        <p:txBody>
          <a:bodyPr>
            <a:normAutofit/>
          </a:bodyPr>
          <a:lstStyle/>
          <a:p>
            <a:pPr>
              <a:defRPr/>
            </a:pPr>
            <a:r>
              <a:rPr lang="en-US" altLang="en-US" sz="3600" b="1" dirty="0">
                <a:latin typeface="Arial" charset="0"/>
                <a:ea typeface="+mn-ea"/>
                <a:cs typeface="Arial" charset="0"/>
              </a:rPr>
              <a:t>Bargaining power of consumers</a:t>
            </a:r>
          </a:p>
          <a:p>
            <a:pPr lvl="1">
              <a:defRPr/>
            </a:pPr>
            <a:r>
              <a:rPr lang="en-US" altLang="en-US" sz="3200" dirty="0">
                <a:latin typeface="Arial" charset="0"/>
                <a:ea typeface="+mn-ea"/>
                <a:cs typeface="Arial" charset="0"/>
              </a:rPr>
              <a:t>Customers being concentrated or buying in volume affects intensity of competition</a:t>
            </a:r>
          </a:p>
          <a:p>
            <a:pPr lvl="1">
              <a:defRPr/>
            </a:pPr>
            <a:r>
              <a:rPr lang="en-US" altLang="en-US" sz="3200" dirty="0">
                <a:latin typeface="Arial" charset="0"/>
                <a:ea typeface="+mn-ea"/>
                <a:cs typeface="Arial" charset="0"/>
              </a:rPr>
              <a:t>Consumer power is higher where products are standard or undifferentiated</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34</a:t>
            </a:fld>
            <a:endParaRPr lang="en-US" alt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normAutofit fontScale="90000"/>
          </a:bodyPr>
          <a:lstStyle/>
          <a:p>
            <a:pPr>
              <a:defRPr/>
            </a:pPr>
            <a:r>
              <a:rPr lang="en-US" altLang="en-US" sz="4000" dirty="0">
                <a:latin typeface="Arial" charset="0"/>
                <a:ea typeface="+mj-ea"/>
                <a:cs typeface="Arial" charset="0"/>
              </a:rPr>
              <a:t>Conditions Where Consumers Gain  Bargaining Power</a:t>
            </a:r>
          </a:p>
        </p:txBody>
      </p:sp>
      <p:sp>
        <p:nvSpPr>
          <p:cNvPr id="55298" name="Rectangle 3"/>
          <p:cNvSpPr>
            <a:spLocks noGrp="1" noChangeArrowheads="1"/>
          </p:cNvSpPr>
          <p:nvPr>
            <p:ph idx="1"/>
          </p:nvPr>
        </p:nvSpPr>
        <p:spPr>
          <a:xfrm>
            <a:off x="304800" y="1752600"/>
            <a:ext cx="8686800" cy="4525963"/>
          </a:xfrm>
        </p:spPr>
        <p:txBody>
          <a:bodyPr/>
          <a:lstStyle/>
          <a:p>
            <a:pPr marL="514350" indent="-514350">
              <a:spcBef>
                <a:spcPct val="0"/>
              </a:spcBef>
              <a:buClr>
                <a:srgbClr val="376092"/>
              </a:buClr>
              <a:buFont typeface="+mj-lt"/>
              <a:buAutoNum type="arabicPeriod"/>
            </a:pPr>
            <a:r>
              <a:rPr lang="en-US" altLang="en-US" sz="2800" dirty="0">
                <a:latin typeface="Arial" pitchFamily="34" charset="0"/>
                <a:cs typeface="Arial" pitchFamily="34" charset="0"/>
              </a:rPr>
              <a:t>If buyers can inexpensively switch</a:t>
            </a:r>
          </a:p>
          <a:p>
            <a:pPr marL="514350" indent="-514350">
              <a:spcBef>
                <a:spcPct val="0"/>
              </a:spcBef>
              <a:buClr>
                <a:srgbClr val="376092"/>
              </a:buClr>
              <a:buFont typeface="+mj-lt"/>
              <a:buAutoNum type="arabicPeriod"/>
            </a:pPr>
            <a:r>
              <a:rPr lang="en-US" altLang="en-US" sz="2800" dirty="0">
                <a:latin typeface="Arial" pitchFamily="34" charset="0"/>
                <a:cs typeface="Arial" pitchFamily="34" charset="0"/>
              </a:rPr>
              <a:t>If buyers are particularly important</a:t>
            </a:r>
          </a:p>
          <a:p>
            <a:pPr marL="514350" indent="-514350">
              <a:spcBef>
                <a:spcPct val="0"/>
              </a:spcBef>
              <a:buClr>
                <a:srgbClr val="376092"/>
              </a:buClr>
              <a:buFont typeface="+mj-lt"/>
              <a:buAutoNum type="arabicPeriod"/>
            </a:pPr>
            <a:r>
              <a:rPr lang="en-US" altLang="en-US" sz="2800" dirty="0">
                <a:latin typeface="Arial" pitchFamily="34" charset="0"/>
                <a:cs typeface="Arial" pitchFamily="34" charset="0"/>
              </a:rPr>
              <a:t>If sellers are struggling in the face of falling consumer demand</a:t>
            </a:r>
          </a:p>
          <a:p>
            <a:pPr marL="514350" indent="-514350">
              <a:spcBef>
                <a:spcPct val="0"/>
              </a:spcBef>
              <a:buClr>
                <a:srgbClr val="376092"/>
              </a:buClr>
              <a:buFont typeface="+mj-lt"/>
              <a:buAutoNum type="arabicPeriod"/>
            </a:pPr>
            <a:r>
              <a:rPr lang="en-US" altLang="en-US" sz="2800" dirty="0">
                <a:latin typeface="Arial" pitchFamily="34" charset="0"/>
                <a:cs typeface="Arial" pitchFamily="34" charset="0"/>
              </a:rPr>
              <a:t>If buyers are informed about sellers</a:t>
            </a:r>
            <a:r>
              <a:rPr lang="en-US" altLang="ja-JP" sz="2800" dirty="0">
                <a:latin typeface="Arial" pitchFamily="34" charset="0"/>
                <a:cs typeface="Arial" pitchFamily="34" charset="0"/>
              </a:rPr>
              <a:t>' products, </a:t>
            </a:r>
            <a:r>
              <a:rPr lang="en-US" altLang="en-US" sz="2800" dirty="0">
                <a:latin typeface="Arial" pitchFamily="34" charset="0"/>
                <a:cs typeface="Arial" pitchFamily="34" charset="0"/>
              </a:rPr>
              <a:t>prices, and costs</a:t>
            </a:r>
          </a:p>
          <a:p>
            <a:pPr marL="514350" indent="-514350">
              <a:spcBef>
                <a:spcPct val="0"/>
              </a:spcBef>
              <a:buClr>
                <a:srgbClr val="376092"/>
              </a:buClr>
              <a:buFont typeface="+mj-lt"/>
              <a:buAutoNum type="arabicPeriod"/>
            </a:pPr>
            <a:r>
              <a:rPr lang="en-US" altLang="en-US" sz="2800" dirty="0">
                <a:latin typeface="Arial" pitchFamily="34" charset="0"/>
                <a:cs typeface="Arial" pitchFamily="34" charset="0"/>
              </a:rPr>
              <a:t>If buyers have discretion in whether and when  they purchase the product</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35</a:t>
            </a:fld>
            <a:endParaRPr lang="en-US" alt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normAutofit/>
          </a:bodyPr>
          <a:lstStyle/>
          <a:p>
            <a:pPr>
              <a:defRPr/>
            </a:pPr>
            <a:r>
              <a:rPr lang="en-US" altLang="en-US" dirty="0">
                <a:latin typeface="Arial" charset="0"/>
                <a:ea typeface="+mj-ea"/>
                <a:cs typeface="Arial" charset="0"/>
              </a:rPr>
              <a:t>Sources of External Information</a:t>
            </a:r>
          </a:p>
        </p:txBody>
      </p:sp>
      <p:sp>
        <p:nvSpPr>
          <p:cNvPr id="57346" name="Content Placeholder 2"/>
          <p:cNvSpPr>
            <a:spLocks noGrp="1"/>
          </p:cNvSpPr>
          <p:nvPr>
            <p:ph idx="1"/>
          </p:nvPr>
        </p:nvSpPr>
        <p:spPr/>
        <p:txBody>
          <a:bodyPr>
            <a:normAutofit lnSpcReduction="10000"/>
          </a:bodyPr>
          <a:lstStyle/>
          <a:p>
            <a:r>
              <a:rPr lang="en-US" altLang="en-US" sz="2800" b="1" dirty="0">
                <a:latin typeface="Arial" pitchFamily="34" charset="0"/>
                <a:cs typeface="Arial" pitchFamily="34" charset="0"/>
              </a:rPr>
              <a:t>Unpublished </a:t>
            </a:r>
            <a:r>
              <a:rPr lang="en-US" altLang="en-US" sz="2800" dirty="0">
                <a:latin typeface="Arial" pitchFamily="34" charset="0"/>
                <a:cs typeface="Arial" pitchFamily="34" charset="0"/>
              </a:rPr>
              <a:t>sources include customer surveys, market research, speeches at professional and shareholders</a:t>
            </a:r>
            <a:r>
              <a:rPr lang="en-US" altLang="ja-JP" sz="2800" dirty="0">
                <a:latin typeface="Arial" pitchFamily="34" charset="0"/>
                <a:cs typeface="Arial" pitchFamily="34" charset="0"/>
              </a:rPr>
              <a:t>' meetings, television programs, interviews, and conversations with stakeholders. </a:t>
            </a:r>
          </a:p>
          <a:p>
            <a:r>
              <a:rPr lang="en-US" altLang="en-US" sz="2800" b="1" dirty="0">
                <a:latin typeface="Arial" pitchFamily="34" charset="0"/>
                <a:cs typeface="Arial" pitchFamily="34" charset="0"/>
              </a:rPr>
              <a:t>Published</a:t>
            </a:r>
            <a:r>
              <a:rPr lang="en-US" altLang="en-US" sz="2800" dirty="0">
                <a:latin typeface="Arial" pitchFamily="34" charset="0"/>
                <a:cs typeface="Arial" pitchFamily="34" charset="0"/>
              </a:rPr>
              <a:t> sources of strategic information include periodicals, journals, reports, government documents, abstracts, books, directories, newspapers, and manuals.</a:t>
            </a:r>
          </a:p>
        </p:txBody>
      </p:sp>
      <p:sp>
        <p:nvSpPr>
          <p:cNvPr id="2" name="Footer Placeholder 1"/>
          <p:cNvSpPr>
            <a:spLocks noGrp="1"/>
          </p:cNvSpPr>
          <p:nvPr>
            <p:ph type="ftr" sz="quarter" idx="11"/>
          </p:nvPr>
        </p:nvSpPr>
        <p:spPr/>
        <p:txBody>
          <a:bodyPr/>
          <a:lstStyle/>
          <a:p>
            <a:r>
              <a:rPr lang="en-US" altLang="en-US" dirty="0"/>
              <a:t>Copyright ©2017 Pearson Education, Inc.</a:t>
            </a:r>
          </a:p>
        </p:txBody>
      </p:sp>
      <p:sp>
        <p:nvSpPr>
          <p:cNvPr id="3" name="Slide Number Placeholder 2"/>
          <p:cNvSpPr>
            <a:spLocks noGrp="1"/>
          </p:cNvSpPr>
          <p:nvPr>
            <p:ph type="sldNum" sz="quarter" idx="12"/>
          </p:nvPr>
        </p:nvSpPr>
        <p:spPr/>
        <p:txBody>
          <a:bodyPr/>
          <a:lstStyle/>
          <a:p>
            <a:r>
              <a:rPr lang="en-US" altLang="en-US" dirty="0"/>
              <a:t>3-</a:t>
            </a:r>
            <a:fld id="{53EB2886-B984-433D-98C3-D9D7013902AA}" type="slidenum">
              <a:rPr lang="en-US" altLang="en-US" smtClean="0"/>
              <a:pPr/>
              <a:t>36</a:t>
            </a:fld>
            <a:endParaRPr lang="en-US" alt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61AC7-4074-43C2-B61C-273DCE96359E}"/>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735F728C-E962-44C9-8AFE-E3AAECDFA776}"/>
              </a:ext>
            </a:extLst>
          </p:cNvPr>
          <p:cNvSpPr>
            <a:spLocks noGrp="1"/>
          </p:cNvSpPr>
          <p:nvPr>
            <p:ph idx="1"/>
          </p:nvPr>
        </p:nvSpPr>
        <p:spPr/>
        <p:txBody>
          <a:bodyPr>
            <a:normAutofit fontScale="77500" lnSpcReduction="20000"/>
          </a:bodyPr>
          <a:lstStyle/>
          <a:p>
            <a:r>
              <a:rPr lang="en-US" dirty="0"/>
              <a:t>Chapter 3 from: David, F. R., &amp; David, F. R., 2017. </a:t>
            </a:r>
            <a:r>
              <a:rPr lang="en-US" i="1" dirty="0"/>
              <a:t>Strategic management: A competitive advantage approach, concepts and cases</a:t>
            </a:r>
            <a:r>
              <a:rPr lang="en-US" dirty="0"/>
              <a:t>. 16th ed. Boston, MA: Pearson.</a:t>
            </a:r>
          </a:p>
          <a:p>
            <a:r>
              <a:rPr lang="en-US" dirty="0"/>
              <a:t>Thompson, A., </a:t>
            </a:r>
            <a:r>
              <a:rPr lang="en-US" dirty="0" err="1"/>
              <a:t>Peteraf</a:t>
            </a:r>
            <a:r>
              <a:rPr lang="en-US" dirty="0"/>
              <a:t>, M., Gamble, J. and Strickland, A., 2016. </a:t>
            </a:r>
            <a:r>
              <a:rPr lang="en-US" i="1" dirty="0"/>
              <a:t>Crafting And Executing Strategy: The Quest For Competitive Advantage, Concepts And Cases</a:t>
            </a:r>
            <a:r>
              <a:rPr lang="en-US" dirty="0"/>
              <a:t>. 20th ed. New York: McGraw-Hill Education.</a:t>
            </a:r>
          </a:p>
          <a:p>
            <a:r>
              <a:rPr lang="en-US" dirty="0"/>
              <a:t>Slack, N., Brandon-Jones, A., Johnston, R. and Betts, A., 2015. </a:t>
            </a:r>
            <a:r>
              <a:rPr lang="en-US" i="1" dirty="0"/>
              <a:t>Operations And Process Management - Principles And Practice For Strategic Impact</a:t>
            </a:r>
            <a:r>
              <a:rPr lang="en-US" dirty="0"/>
              <a:t>. 4th ed. Harlow, United Kingdom: Pearson Education Limited.</a:t>
            </a:r>
          </a:p>
          <a:p>
            <a:endParaRPr lang="en-US" dirty="0"/>
          </a:p>
        </p:txBody>
      </p:sp>
    </p:spTree>
    <p:extLst>
      <p:ext uri="{BB962C8B-B14F-4D97-AF65-F5344CB8AC3E}">
        <p14:creationId xmlns:p14="http://schemas.microsoft.com/office/powerpoint/2010/main" val="24953298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73</TotalTime>
  <Words>3643</Words>
  <Application>Microsoft Office PowerPoint</Application>
  <PresentationFormat>On-screen Show (4:3)</PresentationFormat>
  <Paragraphs>402</Paragraphs>
  <Slides>37</Slides>
  <Notes>34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Arial</vt:lpstr>
      <vt:lpstr>Calibri</vt:lpstr>
      <vt:lpstr>Franklin Gothic Book</vt:lpstr>
      <vt:lpstr>FrutigerLTCom-Light</vt:lpstr>
      <vt:lpstr>Myriad Pro</vt:lpstr>
      <vt:lpstr>Times New Roman</vt:lpstr>
      <vt:lpstr>Wingdings</vt:lpstr>
      <vt:lpstr>20140311PresentationUWTSDTemplate</vt:lpstr>
      <vt:lpstr>External assessment and analysis </vt:lpstr>
      <vt:lpstr>Learning Objectives</vt:lpstr>
      <vt:lpstr>Learning Objectives (cont.) </vt:lpstr>
      <vt:lpstr>External Audit</vt:lpstr>
      <vt:lpstr>The Nature of an External Audit</vt:lpstr>
      <vt:lpstr>Key External Forces</vt:lpstr>
      <vt:lpstr>Relationships Between Key External Forces and an Organization</vt:lpstr>
      <vt:lpstr>The Process of Performing an External Audit</vt:lpstr>
      <vt:lpstr>The Process of Performing an External Audit</vt:lpstr>
      <vt:lpstr>The Industrial Organization  (I/O) View</vt:lpstr>
      <vt:lpstr>Economic Forces</vt:lpstr>
      <vt:lpstr>Advantages of a Strong currency </vt:lpstr>
      <vt:lpstr>Social, Cultural, Demographic, and Natural Environmental Forces</vt:lpstr>
      <vt:lpstr>Key Social, Cultural, Demographic, and Natural Environmental Variables</vt:lpstr>
      <vt:lpstr>Political, Governmental, and  Legal Forces</vt:lpstr>
      <vt:lpstr>Political, Government, and  Legal Variables</vt:lpstr>
      <vt:lpstr>Technological Forces</vt:lpstr>
      <vt:lpstr>Technological Forces</vt:lpstr>
      <vt:lpstr>Results of Technological Advances</vt:lpstr>
      <vt:lpstr>Competitive Forces</vt:lpstr>
      <vt:lpstr>Competitive Forces</vt:lpstr>
      <vt:lpstr>Key Questions About Competitors</vt:lpstr>
      <vt:lpstr>Competitive Intelligence Programs</vt:lpstr>
      <vt:lpstr>Competitive Intelligence Programs</vt:lpstr>
      <vt:lpstr>The Five-Forces Model of Competition</vt:lpstr>
      <vt:lpstr>The Five-Forces Model of Competition</vt:lpstr>
      <vt:lpstr>The Five-Forces Model</vt:lpstr>
      <vt:lpstr>The Five-Forces Model</vt:lpstr>
      <vt:lpstr>The Five-Forces Model</vt:lpstr>
      <vt:lpstr>Barriers to Entry</vt:lpstr>
      <vt:lpstr>Barriers to Entry</vt:lpstr>
      <vt:lpstr>The Five-Forces Model</vt:lpstr>
      <vt:lpstr>The Five-Forces Model</vt:lpstr>
      <vt:lpstr>The Five-Forces Model</vt:lpstr>
      <vt:lpstr>Conditions Where Consumers Gain  Bargaining Power</vt:lpstr>
      <vt:lpstr>Sources of External Information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Husam Helmi</cp:lastModifiedBy>
  <cp:revision>9</cp:revision>
  <dcterms:created xsi:type="dcterms:W3CDTF">2015-04-14T15:21:28Z</dcterms:created>
  <dcterms:modified xsi:type="dcterms:W3CDTF">2020-06-08T16:47:46Z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