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1" r:id="rId6"/>
    <p:sldId id="264" r:id="rId7"/>
    <p:sldId id="262" r:id="rId8"/>
    <p:sldId id="265" r:id="rId9"/>
    <p:sldId id="266" r:id="rId10"/>
    <p:sldId id="267" r:id="rId11"/>
    <p:sldId id="268"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ri chandana Talasila" initials="scT"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浅色样式 1 - 强调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浅色样式 1 - 强调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E7C92E5E-6793-4E40-8B59-BB88AB459171}" type="doc">
      <dgm:prSet loTypeId="urn:microsoft.com/office/officeart/2005/8/layout/radial1#1" loCatId="cycle" qsTypeId="urn:microsoft.com/office/officeart/2005/8/quickstyle/3d1#1" qsCatId="3D" csTypeId="urn:microsoft.com/office/officeart/2005/8/colors/colorful1#1" csCatId="colorful" phldr="1"/>
      <dgm:spPr/>
      <dgm:t>
        <a:bodyPr/>
        <a:lstStyle/>
        <a:p>
          <a:endParaRPr lang="en-US"/>
        </a:p>
      </dgm:t>
    </dgm:pt>
    <dgm:pt modelId="{FBA136F8-8A2B-4BD2-B9A6-B6DE815765D6}">
      <dgm:prSet phldrT="[Text]" custT="1"/>
      <dgm:spPr/>
      <dgm:t>
        <a:bodyPr/>
        <a:lstStyle/>
        <a:p>
          <a:r>
            <a:rPr lang="en-US" sz="1800" dirty="0"/>
            <a:t>HEALTHCARE</a:t>
          </a:r>
        </a:p>
      </dgm:t>
    </dgm:pt>
    <dgm:pt modelId="{C87E25A1-A968-4D2A-9FA5-D5A49E619088}" type="parTrans" cxnId="{435D16A6-BEBD-49AE-A6F0-7B1393B123F3}">
      <dgm:prSet/>
      <dgm:spPr/>
      <dgm:t>
        <a:bodyPr/>
        <a:lstStyle/>
        <a:p>
          <a:endParaRPr lang="en-US"/>
        </a:p>
      </dgm:t>
    </dgm:pt>
    <dgm:pt modelId="{65C7B6D1-C5E5-4DBE-B27F-A757A3C509E8}" type="sibTrans" cxnId="{435D16A6-BEBD-49AE-A6F0-7B1393B123F3}">
      <dgm:prSet/>
      <dgm:spPr/>
      <dgm:t>
        <a:bodyPr/>
        <a:lstStyle/>
        <a:p>
          <a:endParaRPr lang="en-US"/>
        </a:p>
      </dgm:t>
    </dgm:pt>
    <dgm:pt modelId="{188D1BBC-9C47-4A2D-85EF-D6C6A84E3669}">
      <dgm:prSet phldrT="[Text]" custT="1"/>
      <dgm:spPr/>
      <dgm:t>
        <a:bodyPr/>
        <a:lstStyle/>
        <a:p>
          <a:r>
            <a:rPr lang="en-US" sz="1400" dirty="0"/>
            <a:t>Computer or mobile applications</a:t>
          </a:r>
        </a:p>
      </dgm:t>
    </dgm:pt>
    <dgm:pt modelId="{012A8305-F1FA-4849-80D7-3AE88E76FC65}" type="parTrans" cxnId="{98F6338E-5E78-49E0-AA81-28CC987AA9A8}">
      <dgm:prSet/>
      <dgm:spPr/>
      <dgm:t>
        <a:bodyPr/>
        <a:lstStyle/>
        <a:p>
          <a:endParaRPr lang="en-US"/>
        </a:p>
      </dgm:t>
    </dgm:pt>
    <dgm:pt modelId="{843FD1D6-EF59-4405-AF41-106D109A3612}" type="sibTrans" cxnId="{98F6338E-5E78-49E0-AA81-28CC987AA9A8}">
      <dgm:prSet/>
      <dgm:spPr/>
      <dgm:t>
        <a:bodyPr/>
        <a:lstStyle/>
        <a:p>
          <a:endParaRPr lang="en-US"/>
        </a:p>
      </dgm:t>
    </dgm:pt>
    <dgm:pt modelId="{452CCF15-5F4B-4CD8-82E5-271E1F7D5C0C}">
      <dgm:prSet phldrT="[Text]" custT="1"/>
      <dgm:spPr/>
      <dgm:t>
        <a:bodyPr/>
        <a:lstStyle/>
        <a:p>
          <a:r>
            <a:rPr lang="en-US" sz="1200" dirty="0"/>
            <a:t>Video-based communication platform</a:t>
          </a:r>
        </a:p>
      </dgm:t>
    </dgm:pt>
    <dgm:pt modelId="{6965450F-96C4-496B-8156-3A889F891654}" type="parTrans" cxnId="{F488AA7D-C8CD-4719-9E25-5CBCAA00C72B}">
      <dgm:prSet/>
      <dgm:spPr/>
      <dgm:t>
        <a:bodyPr/>
        <a:lstStyle/>
        <a:p>
          <a:endParaRPr lang="en-US"/>
        </a:p>
      </dgm:t>
    </dgm:pt>
    <dgm:pt modelId="{5BC8BEDC-49B9-476B-9AF4-B58A8A72FA2F}" type="sibTrans" cxnId="{F488AA7D-C8CD-4719-9E25-5CBCAA00C72B}">
      <dgm:prSet/>
      <dgm:spPr/>
      <dgm:t>
        <a:bodyPr/>
        <a:lstStyle/>
        <a:p>
          <a:endParaRPr lang="en-US"/>
        </a:p>
      </dgm:t>
    </dgm:pt>
    <dgm:pt modelId="{EF4E04A2-3C1F-443E-80E0-B151BC473156}">
      <dgm:prSet phldrT="[Text]" custT="1"/>
      <dgm:spPr/>
      <dgm:t>
        <a:bodyPr/>
        <a:lstStyle/>
        <a:p>
          <a:r>
            <a:rPr lang="en-US" sz="1400" dirty="0"/>
            <a:t>Social media</a:t>
          </a:r>
        </a:p>
      </dgm:t>
    </dgm:pt>
    <dgm:pt modelId="{42586970-A6FF-405F-A00E-D7FDA77081BC}" type="parTrans" cxnId="{7FDA64FA-C9EC-4328-B6BF-252E5F5218EB}">
      <dgm:prSet/>
      <dgm:spPr/>
      <dgm:t>
        <a:bodyPr/>
        <a:lstStyle/>
        <a:p>
          <a:endParaRPr lang="en-US"/>
        </a:p>
      </dgm:t>
    </dgm:pt>
    <dgm:pt modelId="{554A1192-1933-4595-AD11-EFE03776C949}" type="sibTrans" cxnId="{7FDA64FA-C9EC-4328-B6BF-252E5F5218EB}">
      <dgm:prSet/>
      <dgm:spPr/>
      <dgm:t>
        <a:bodyPr/>
        <a:lstStyle/>
        <a:p>
          <a:endParaRPr lang="en-US"/>
        </a:p>
      </dgm:t>
    </dgm:pt>
    <dgm:pt modelId="{E692DBA5-C26E-4496-8918-43DE6C8AEA29}">
      <dgm:prSet phldrT="[Text]" custT="1"/>
      <dgm:spPr/>
      <dgm:t>
        <a:bodyPr/>
        <a:lstStyle/>
        <a:p>
          <a:r>
            <a:rPr lang="en-US" sz="1200" dirty="0"/>
            <a:t>Information and dataset</a:t>
          </a:r>
        </a:p>
      </dgm:t>
    </dgm:pt>
    <dgm:pt modelId="{4CF4DAFC-2782-42EA-9C89-5F9F684DA5C7}" type="parTrans" cxnId="{209906A1-34B5-48E4-87D1-5078A3B9EF9E}">
      <dgm:prSet/>
      <dgm:spPr/>
      <dgm:t>
        <a:bodyPr/>
        <a:lstStyle/>
        <a:p>
          <a:endParaRPr lang="en-US"/>
        </a:p>
      </dgm:t>
    </dgm:pt>
    <dgm:pt modelId="{374B28D5-B807-4FEF-969B-C3BB2040F28A}" type="sibTrans" cxnId="{209906A1-34B5-48E4-87D1-5078A3B9EF9E}">
      <dgm:prSet/>
      <dgm:spPr/>
      <dgm:t>
        <a:bodyPr/>
        <a:lstStyle/>
        <a:p>
          <a:endParaRPr lang="en-US"/>
        </a:p>
      </dgm:t>
    </dgm:pt>
    <dgm:pt modelId="{BA48AAE2-2FF0-4F64-ACC2-B5219304FBE2}" type="pres">
      <dgm:prSet presAssocID="{E7C92E5E-6793-4E40-8B59-BB88AB459171}" presName="cycle" presStyleCnt="0">
        <dgm:presLayoutVars>
          <dgm:chMax val="1"/>
          <dgm:dir/>
          <dgm:animLvl val="ctr"/>
          <dgm:resizeHandles val="exact"/>
        </dgm:presLayoutVars>
      </dgm:prSet>
      <dgm:spPr/>
    </dgm:pt>
    <dgm:pt modelId="{317D5DD4-3C53-4ACF-93DE-B05AB288A2AA}" type="pres">
      <dgm:prSet presAssocID="{FBA136F8-8A2B-4BD2-B9A6-B6DE815765D6}" presName="centerShape" presStyleLbl="node0" presStyleIdx="0" presStyleCnt="1" custLinFactNeighborY="0"/>
      <dgm:spPr/>
    </dgm:pt>
    <dgm:pt modelId="{4402C53B-0A8F-4E8E-9989-8ED43A5331B6}" type="pres">
      <dgm:prSet presAssocID="{012A8305-F1FA-4849-80D7-3AE88E76FC65}" presName="Name9" presStyleLbl="parChTrans1D2" presStyleIdx="0" presStyleCnt="4"/>
      <dgm:spPr/>
    </dgm:pt>
    <dgm:pt modelId="{E2ECC469-3F2E-4FBE-9202-3DE5A4F9805B}" type="pres">
      <dgm:prSet presAssocID="{012A8305-F1FA-4849-80D7-3AE88E76FC65}" presName="connTx" presStyleLbl="parChTrans1D2" presStyleIdx="0" presStyleCnt="4"/>
      <dgm:spPr/>
    </dgm:pt>
    <dgm:pt modelId="{CDA2AAFE-D4F8-4BDA-A384-735D25A91230}" type="pres">
      <dgm:prSet presAssocID="{188D1BBC-9C47-4A2D-85EF-D6C6A84E3669}" presName="node" presStyleLbl="node1" presStyleIdx="0" presStyleCnt="4" custScaleX="132940" custScaleY="115965">
        <dgm:presLayoutVars>
          <dgm:bulletEnabled val="1"/>
        </dgm:presLayoutVars>
      </dgm:prSet>
      <dgm:spPr/>
    </dgm:pt>
    <dgm:pt modelId="{476DB90C-6FAE-400F-8AC4-35EB114CE176}" type="pres">
      <dgm:prSet presAssocID="{6965450F-96C4-496B-8156-3A889F891654}" presName="Name9" presStyleLbl="parChTrans1D2" presStyleIdx="1" presStyleCnt="4"/>
      <dgm:spPr/>
    </dgm:pt>
    <dgm:pt modelId="{8449251D-7A8C-46B9-A945-8981B97EEECC}" type="pres">
      <dgm:prSet presAssocID="{6965450F-96C4-496B-8156-3A889F891654}" presName="connTx" presStyleLbl="parChTrans1D2" presStyleIdx="1" presStyleCnt="4"/>
      <dgm:spPr/>
    </dgm:pt>
    <dgm:pt modelId="{36FC4A7C-C0EB-4586-93D8-0F6A1E29164F}" type="pres">
      <dgm:prSet presAssocID="{452CCF15-5F4B-4CD8-82E5-271E1F7D5C0C}" presName="node" presStyleLbl="node1" presStyleIdx="1" presStyleCnt="4" custRadScaleRad="96623" custRadScaleInc="-81">
        <dgm:presLayoutVars>
          <dgm:bulletEnabled val="1"/>
        </dgm:presLayoutVars>
      </dgm:prSet>
      <dgm:spPr/>
    </dgm:pt>
    <dgm:pt modelId="{800E2F78-0201-4D52-8F36-71CC5A62D388}" type="pres">
      <dgm:prSet presAssocID="{42586970-A6FF-405F-A00E-D7FDA77081BC}" presName="Name9" presStyleLbl="parChTrans1D2" presStyleIdx="2" presStyleCnt="4"/>
      <dgm:spPr/>
    </dgm:pt>
    <dgm:pt modelId="{81DB72AB-C11A-42A4-AB45-65D419CE6E7C}" type="pres">
      <dgm:prSet presAssocID="{42586970-A6FF-405F-A00E-D7FDA77081BC}" presName="connTx" presStyleLbl="parChTrans1D2" presStyleIdx="2" presStyleCnt="4"/>
      <dgm:spPr/>
    </dgm:pt>
    <dgm:pt modelId="{BA639104-6BCE-4C79-B75A-0AB6DDEAF325}" type="pres">
      <dgm:prSet presAssocID="{EF4E04A2-3C1F-443E-80E0-B151BC473156}" presName="node" presStyleLbl="node1" presStyleIdx="2" presStyleCnt="4">
        <dgm:presLayoutVars>
          <dgm:bulletEnabled val="1"/>
        </dgm:presLayoutVars>
      </dgm:prSet>
      <dgm:spPr/>
    </dgm:pt>
    <dgm:pt modelId="{88E98465-2E26-4852-84F2-59BB8196EB3B}" type="pres">
      <dgm:prSet presAssocID="{4CF4DAFC-2782-42EA-9C89-5F9F684DA5C7}" presName="Name9" presStyleLbl="parChTrans1D2" presStyleIdx="3" presStyleCnt="4"/>
      <dgm:spPr/>
    </dgm:pt>
    <dgm:pt modelId="{5451E90B-3431-4BCE-A153-60AFE44463BC}" type="pres">
      <dgm:prSet presAssocID="{4CF4DAFC-2782-42EA-9C89-5F9F684DA5C7}" presName="connTx" presStyleLbl="parChTrans1D2" presStyleIdx="3" presStyleCnt="4"/>
      <dgm:spPr/>
    </dgm:pt>
    <dgm:pt modelId="{9400C380-20E7-492E-97B5-E88243263A83}" type="pres">
      <dgm:prSet presAssocID="{E692DBA5-C26E-4496-8918-43DE6C8AEA29}" presName="node" presStyleLbl="node1" presStyleIdx="3" presStyleCnt="4">
        <dgm:presLayoutVars>
          <dgm:bulletEnabled val="1"/>
        </dgm:presLayoutVars>
      </dgm:prSet>
      <dgm:spPr/>
    </dgm:pt>
  </dgm:ptLst>
  <dgm:cxnLst>
    <dgm:cxn modelId="{FEC9FC63-4CBC-4F3C-9653-44E32E252F98}" type="presOf" srcId="{E692DBA5-C26E-4496-8918-43DE6C8AEA29}" destId="{9400C380-20E7-492E-97B5-E88243263A83}" srcOrd="0" destOrd="0" presId="urn:microsoft.com/office/officeart/2005/8/layout/radial1#1"/>
    <dgm:cxn modelId="{02EDB24A-3B28-420D-B302-1633DB05F4CF}" type="presOf" srcId="{42586970-A6FF-405F-A00E-D7FDA77081BC}" destId="{81DB72AB-C11A-42A4-AB45-65D419CE6E7C}" srcOrd="1" destOrd="0" presId="urn:microsoft.com/office/officeart/2005/8/layout/radial1#1"/>
    <dgm:cxn modelId="{98B1AA6F-AFD3-4FB3-83D1-C5EF8B4D38C8}" type="presOf" srcId="{EF4E04A2-3C1F-443E-80E0-B151BC473156}" destId="{BA639104-6BCE-4C79-B75A-0AB6DDEAF325}" srcOrd="0" destOrd="0" presId="urn:microsoft.com/office/officeart/2005/8/layout/radial1#1"/>
    <dgm:cxn modelId="{D250E37C-5017-4A47-8519-9ECC28721110}" type="presOf" srcId="{012A8305-F1FA-4849-80D7-3AE88E76FC65}" destId="{E2ECC469-3F2E-4FBE-9202-3DE5A4F9805B}" srcOrd="1" destOrd="0" presId="urn:microsoft.com/office/officeart/2005/8/layout/radial1#1"/>
    <dgm:cxn modelId="{7225267D-5CD4-40A2-927C-53F49E8C9320}" type="presOf" srcId="{452CCF15-5F4B-4CD8-82E5-271E1F7D5C0C}" destId="{36FC4A7C-C0EB-4586-93D8-0F6A1E29164F}" srcOrd="0" destOrd="0" presId="urn:microsoft.com/office/officeart/2005/8/layout/radial1#1"/>
    <dgm:cxn modelId="{F488AA7D-C8CD-4719-9E25-5CBCAA00C72B}" srcId="{FBA136F8-8A2B-4BD2-B9A6-B6DE815765D6}" destId="{452CCF15-5F4B-4CD8-82E5-271E1F7D5C0C}" srcOrd="1" destOrd="0" parTransId="{6965450F-96C4-496B-8156-3A889F891654}" sibTransId="{5BC8BEDC-49B9-476B-9AF4-B58A8A72FA2F}"/>
    <dgm:cxn modelId="{98F6338E-5E78-49E0-AA81-28CC987AA9A8}" srcId="{FBA136F8-8A2B-4BD2-B9A6-B6DE815765D6}" destId="{188D1BBC-9C47-4A2D-85EF-D6C6A84E3669}" srcOrd="0" destOrd="0" parTransId="{012A8305-F1FA-4849-80D7-3AE88E76FC65}" sibTransId="{843FD1D6-EF59-4405-AF41-106D109A3612}"/>
    <dgm:cxn modelId="{1D59A38E-809D-480A-89EA-272BE1062CEE}" type="presOf" srcId="{42586970-A6FF-405F-A00E-D7FDA77081BC}" destId="{800E2F78-0201-4D52-8F36-71CC5A62D388}" srcOrd="0" destOrd="0" presId="urn:microsoft.com/office/officeart/2005/8/layout/radial1#1"/>
    <dgm:cxn modelId="{47A3798F-E7D8-4F0F-8D4B-C572377243A2}" type="presOf" srcId="{012A8305-F1FA-4849-80D7-3AE88E76FC65}" destId="{4402C53B-0A8F-4E8E-9989-8ED43A5331B6}" srcOrd="0" destOrd="0" presId="urn:microsoft.com/office/officeart/2005/8/layout/radial1#1"/>
    <dgm:cxn modelId="{209906A1-34B5-48E4-87D1-5078A3B9EF9E}" srcId="{FBA136F8-8A2B-4BD2-B9A6-B6DE815765D6}" destId="{E692DBA5-C26E-4496-8918-43DE6C8AEA29}" srcOrd="3" destOrd="0" parTransId="{4CF4DAFC-2782-42EA-9C89-5F9F684DA5C7}" sibTransId="{374B28D5-B807-4FEF-969B-C3BB2040F28A}"/>
    <dgm:cxn modelId="{435D16A6-BEBD-49AE-A6F0-7B1393B123F3}" srcId="{E7C92E5E-6793-4E40-8B59-BB88AB459171}" destId="{FBA136F8-8A2B-4BD2-B9A6-B6DE815765D6}" srcOrd="0" destOrd="0" parTransId="{C87E25A1-A968-4D2A-9FA5-D5A49E619088}" sibTransId="{65C7B6D1-C5E5-4DBE-B27F-A757A3C509E8}"/>
    <dgm:cxn modelId="{50BDBBBC-C663-4E30-A57F-62FBBF7C9698}" type="presOf" srcId="{6965450F-96C4-496B-8156-3A889F891654}" destId="{8449251D-7A8C-46B9-A945-8981B97EEECC}" srcOrd="1" destOrd="0" presId="urn:microsoft.com/office/officeart/2005/8/layout/radial1#1"/>
    <dgm:cxn modelId="{2F4F88C6-ABE0-46A6-9665-07F3C7D07D23}" type="presOf" srcId="{6965450F-96C4-496B-8156-3A889F891654}" destId="{476DB90C-6FAE-400F-8AC4-35EB114CE176}" srcOrd="0" destOrd="0" presId="urn:microsoft.com/office/officeart/2005/8/layout/radial1#1"/>
    <dgm:cxn modelId="{26DCF3C7-9B81-4EF3-9FBF-D1AAB80E3F95}" type="presOf" srcId="{188D1BBC-9C47-4A2D-85EF-D6C6A84E3669}" destId="{CDA2AAFE-D4F8-4BDA-A384-735D25A91230}" srcOrd="0" destOrd="0" presId="urn:microsoft.com/office/officeart/2005/8/layout/radial1#1"/>
    <dgm:cxn modelId="{57C89CCB-CCBA-4B30-B8F0-AC2C6E30DD54}" type="presOf" srcId="{4CF4DAFC-2782-42EA-9C89-5F9F684DA5C7}" destId="{88E98465-2E26-4852-84F2-59BB8196EB3B}" srcOrd="0" destOrd="0" presId="urn:microsoft.com/office/officeart/2005/8/layout/radial1#1"/>
    <dgm:cxn modelId="{F5E2BFDA-F458-4883-B931-42BAFFDF04C3}" type="presOf" srcId="{E7C92E5E-6793-4E40-8B59-BB88AB459171}" destId="{BA48AAE2-2FF0-4F64-ACC2-B5219304FBE2}" srcOrd="0" destOrd="0" presId="urn:microsoft.com/office/officeart/2005/8/layout/radial1#1"/>
    <dgm:cxn modelId="{2E8F9BEC-B82C-4CA0-B08D-7DBED42CAD69}" type="presOf" srcId="{FBA136F8-8A2B-4BD2-B9A6-B6DE815765D6}" destId="{317D5DD4-3C53-4ACF-93DE-B05AB288A2AA}" srcOrd="0" destOrd="0" presId="urn:microsoft.com/office/officeart/2005/8/layout/radial1#1"/>
    <dgm:cxn modelId="{A11AD6F4-3B5B-42DE-A49F-D759313D1610}" type="presOf" srcId="{4CF4DAFC-2782-42EA-9C89-5F9F684DA5C7}" destId="{5451E90B-3431-4BCE-A153-60AFE44463BC}" srcOrd="1" destOrd="0" presId="urn:microsoft.com/office/officeart/2005/8/layout/radial1#1"/>
    <dgm:cxn modelId="{7FDA64FA-C9EC-4328-B6BF-252E5F5218EB}" srcId="{FBA136F8-8A2B-4BD2-B9A6-B6DE815765D6}" destId="{EF4E04A2-3C1F-443E-80E0-B151BC473156}" srcOrd="2" destOrd="0" parTransId="{42586970-A6FF-405F-A00E-D7FDA77081BC}" sibTransId="{554A1192-1933-4595-AD11-EFE03776C949}"/>
    <dgm:cxn modelId="{E99EEBB7-DBA0-4A40-893F-74843A2613D8}" type="presParOf" srcId="{BA48AAE2-2FF0-4F64-ACC2-B5219304FBE2}" destId="{317D5DD4-3C53-4ACF-93DE-B05AB288A2AA}" srcOrd="0" destOrd="0" presId="urn:microsoft.com/office/officeart/2005/8/layout/radial1#1"/>
    <dgm:cxn modelId="{B62359FB-7C34-44F3-84B7-467C7311EBE4}" type="presParOf" srcId="{BA48AAE2-2FF0-4F64-ACC2-B5219304FBE2}" destId="{4402C53B-0A8F-4E8E-9989-8ED43A5331B6}" srcOrd="1" destOrd="0" presId="urn:microsoft.com/office/officeart/2005/8/layout/radial1#1"/>
    <dgm:cxn modelId="{2FF103AD-F3F1-4637-B869-C3BFA0E1DF95}" type="presParOf" srcId="{4402C53B-0A8F-4E8E-9989-8ED43A5331B6}" destId="{E2ECC469-3F2E-4FBE-9202-3DE5A4F9805B}" srcOrd="0" destOrd="0" presId="urn:microsoft.com/office/officeart/2005/8/layout/radial1#1"/>
    <dgm:cxn modelId="{30137BF3-074A-4262-AB28-26F39BD10505}" type="presParOf" srcId="{BA48AAE2-2FF0-4F64-ACC2-B5219304FBE2}" destId="{CDA2AAFE-D4F8-4BDA-A384-735D25A91230}" srcOrd="2" destOrd="0" presId="urn:microsoft.com/office/officeart/2005/8/layout/radial1#1"/>
    <dgm:cxn modelId="{420A658D-632F-45BE-A41F-7B044BDFF4F6}" type="presParOf" srcId="{BA48AAE2-2FF0-4F64-ACC2-B5219304FBE2}" destId="{476DB90C-6FAE-400F-8AC4-35EB114CE176}" srcOrd="3" destOrd="0" presId="urn:microsoft.com/office/officeart/2005/8/layout/radial1#1"/>
    <dgm:cxn modelId="{D09AF1FA-BABC-4E17-B357-0A8A6B61C8F2}" type="presParOf" srcId="{476DB90C-6FAE-400F-8AC4-35EB114CE176}" destId="{8449251D-7A8C-46B9-A945-8981B97EEECC}" srcOrd="0" destOrd="0" presId="urn:microsoft.com/office/officeart/2005/8/layout/radial1#1"/>
    <dgm:cxn modelId="{E3AC4404-7C66-4F70-B73F-4CAF6369292B}" type="presParOf" srcId="{BA48AAE2-2FF0-4F64-ACC2-B5219304FBE2}" destId="{36FC4A7C-C0EB-4586-93D8-0F6A1E29164F}" srcOrd="4" destOrd="0" presId="urn:microsoft.com/office/officeart/2005/8/layout/radial1#1"/>
    <dgm:cxn modelId="{B3CD7862-D3AB-463B-BFC5-759E9B7CF0C8}" type="presParOf" srcId="{BA48AAE2-2FF0-4F64-ACC2-B5219304FBE2}" destId="{800E2F78-0201-4D52-8F36-71CC5A62D388}" srcOrd="5" destOrd="0" presId="urn:microsoft.com/office/officeart/2005/8/layout/radial1#1"/>
    <dgm:cxn modelId="{8CAF7D1B-AF62-47DC-A6FF-CF756805A5C3}" type="presParOf" srcId="{800E2F78-0201-4D52-8F36-71CC5A62D388}" destId="{81DB72AB-C11A-42A4-AB45-65D419CE6E7C}" srcOrd="0" destOrd="0" presId="urn:microsoft.com/office/officeart/2005/8/layout/radial1#1"/>
    <dgm:cxn modelId="{7CF07C1D-706D-48DA-BEFC-11C109E7AA53}" type="presParOf" srcId="{BA48AAE2-2FF0-4F64-ACC2-B5219304FBE2}" destId="{BA639104-6BCE-4C79-B75A-0AB6DDEAF325}" srcOrd="6" destOrd="0" presId="urn:microsoft.com/office/officeart/2005/8/layout/radial1#1"/>
    <dgm:cxn modelId="{4BB6D29C-8970-4203-A8A0-E5FD0C487C59}" type="presParOf" srcId="{BA48AAE2-2FF0-4F64-ACC2-B5219304FBE2}" destId="{88E98465-2E26-4852-84F2-59BB8196EB3B}" srcOrd="7" destOrd="0" presId="urn:microsoft.com/office/officeart/2005/8/layout/radial1#1"/>
    <dgm:cxn modelId="{BF92FCE4-C885-4397-B562-09D17B7E26D6}" type="presParOf" srcId="{88E98465-2E26-4852-84F2-59BB8196EB3B}" destId="{5451E90B-3431-4BCE-A153-60AFE44463BC}" srcOrd="0" destOrd="0" presId="urn:microsoft.com/office/officeart/2005/8/layout/radial1#1"/>
    <dgm:cxn modelId="{5915F96F-E222-465D-B793-E5FBDE5F0803}" type="presParOf" srcId="{BA48AAE2-2FF0-4F64-ACC2-B5219304FBE2}" destId="{9400C380-20E7-492E-97B5-E88243263A83}" srcOrd="8" destOrd="0" presId="urn:microsoft.com/office/officeart/2005/8/layout/radial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C92E5E-6793-4E40-8B59-BB88AB459171}" type="doc">
      <dgm:prSet loTypeId="urn:microsoft.com/office/officeart/2005/8/layout/radial1#2" loCatId="cycle" qsTypeId="urn:microsoft.com/office/officeart/2005/8/quickstyle/3d1#2" qsCatId="3D" csTypeId="urn:microsoft.com/office/officeart/2005/8/colors/colorful4#1" csCatId="colorful" phldr="1"/>
      <dgm:spPr/>
      <dgm:t>
        <a:bodyPr/>
        <a:lstStyle/>
        <a:p>
          <a:endParaRPr lang="en-US"/>
        </a:p>
      </dgm:t>
    </dgm:pt>
    <dgm:pt modelId="{FBA136F8-8A2B-4BD2-B9A6-B6DE815765D6}">
      <dgm:prSet phldrT="[Text]" custT="1"/>
      <dgm:spPr/>
      <dgm:t>
        <a:bodyPr/>
        <a:lstStyle/>
        <a:p>
          <a:r>
            <a:rPr lang="en-US" sz="2400" dirty="0"/>
            <a:t>WORK</a:t>
          </a:r>
        </a:p>
      </dgm:t>
    </dgm:pt>
    <dgm:pt modelId="{C87E25A1-A968-4D2A-9FA5-D5A49E619088}" type="parTrans" cxnId="{435D16A6-BEBD-49AE-A6F0-7B1393B123F3}">
      <dgm:prSet/>
      <dgm:spPr/>
      <dgm:t>
        <a:bodyPr/>
        <a:lstStyle/>
        <a:p>
          <a:endParaRPr lang="en-US"/>
        </a:p>
      </dgm:t>
    </dgm:pt>
    <dgm:pt modelId="{65C7B6D1-C5E5-4DBE-B27F-A757A3C509E8}" type="sibTrans" cxnId="{435D16A6-BEBD-49AE-A6F0-7B1393B123F3}">
      <dgm:prSet/>
      <dgm:spPr/>
      <dgm:t>
        <a:bodyPr/>
        <a:lstStyle/>
        <a:p>
          <a:endParaRPr lang="en-US"/>
        </a:p>
      </dgm:t>
    </dgm:pt>
    <dgm:pt modelId="{EF4E04A2-3C1F-443E-80E0-B151BC473156}">
      <dgm:prSet phldrT="[Text]" custT="1"/>
      <dgm:spPr/>
      <dgm:t>
        <a:bodyPr/>
        <a:lstStyle/>
        <a:p>
          <a:r>
            <a:rPr lang="en-US" sz="1600" dirty="0"/>
            <a:t>Tele-work Technology</a:t>
          </a:r>
        </a:p>
      </dgm:t>
    </dgm:pt>
    <dgm:pt modelId="{42586970-A6FF-405F-A00E-D7FDA77081BC}" type="parTrans" cxnId="{7FDA64FA-C9EC-4328-B6BF-252E5F5218EB}">
      <dgm:prSet/>
      <dgm:spPr/>
      <dgm:t>
        <a:bodyPr/>
        <a:lstStyle/>
        <a:p>
          <a:endParaRPr lang="en-US"/>
        </a:p>
      </dgm:t>
    </dgm:pt>
    <dgm:pt modelId="{554A1192-1933-4595-AD11-EFE03776C949}" type="sibTrans" cxnId="{7FDA64FA-C9EC-4328-B6BF-252E5F5218EB}">
      <dgm:prSet/>
      <dgm:spPr/>
      <dgm:t>
        <a:bodyPr/>
        <a:lstStyle/>
        <a:p>
          <a:endParaRPr lang="en-US"/>
        </a:p>
      </dgm:t>
    </dgm:pt>
    <dgm:pt modelId="{E692DBA5-C26E-4496-8918-43DE6C8AEA29}">
      <dgm:prSet phldrT="[Text]" custT="1"/>
      <dgm:spPr/>
      <dgm:t>
        <a:bodyPr/>
        <a:lstStyle/>
        <a:p>
          <a:r>
            <a:rPr lang="en-US" sz="1600" dirty="0"/>
            <a:t>Video based communication</a:t>
          </a:r>
        </a:p>
      </dgm:t>
    </dgm:pt>
    <dgm:pt modelId="{4CF4DAFC-2782-42EA-9C89-5F9F684DA5C7}" type="parTrans" cxnId="{209906A1-34B5-48E4-87D1-5078A3B9EF9E}">
      <dgm:prSet/>
      <dgm:spPr/>
      <dgm:t>
        <a:bodyPr/>
        <a:lstStyle/>
        <a:p>
          <a:endParaRPr lang="en-US"/>
        </a:p>
      </dgm:t>
    </dgm:pt>
    <dgm:pt modelId="{374B28D5-B807-4FEF-969B-C3BB2040F28A}" type="sibTrans" cxnId="{209906A1-34B5-48E4-87D1-5078A3B9EF9E}">
      <dgm:prSet/>
      <dgm:spPr/>
      <dgm:t>
        <a:bodyPr/>
        <a:lstStyle/>
        <a:p>
          <a:endParaRPr lang="en-US"/>
        </a:p>
      </dgm:t>
    </dgm:pt>
    <dgm:pt modelId="{BA48AAE2-2FF0-4F64-ACC2-B5219304FBE2}" type="pres">
      <dgm:prSet presAssocID="{E7C92E5E-6793-4E40-8B59-BB88AB459171}" presName="cycle" presStyleCnt="0">
        <dgm:presLayoutVars>
          <dgm:chMax val="1"/>
          <dgm:dir/>
          <dgm:animLvl val="ctr"/>
          <dgm:resizeHandles val="exact"/>
        </dgm:presLayoutVars>
      </dgm:prSet>
      <dgm:spPr/>
    </dgm:pt>
    <dgm:pt modelId="{317D5DD4-3C53-4ACF-93DE-B05AB288A2AA}" type="pres">
      <dgm:prSet presAssocID="{FBA136F8-8A2B-4BD2-B9A6-B6DE815765D6}" presName="centerShape" presStyleLbl="node0" presStyleIdx="0" presStyleCnt="1" custScaleX="161975" custScaleY="124957" custLinFactNeighborX="-2894"/>
      <dgm:spPr/>
    </dgm:pt>
    <dgm:pt modelId="{800E2F78-0201-4D52-8F36-71CC5A62D388}" type="pres">
      <dgm:prSet presAssocID="{42586970-A6FF-405F-A00E-D7FDA77081BC}" presName="Name9" presStyleLbl="parChTrans1D2" presStyleIdx="0" presStyleCnt="2"/>
      <dgm:spPr/>
    </dgm:pt>
    <dgm:pt modelId="{81DB72AB-C11A-42A4-AB45-65D419CE6E7C}" type="pres">
      <dgm:prSet presAssocID="{42586970-A6FF-405F-A00E-D7FDA77081BC}" presName="connTx" presStyleLbl="parChTrans1D2" presStyleIdx="0" presStyleCnt="2"/>
      <dgm:spPr/>
    </dgm:pt>
    <dgm:pt modelId="{BA639104-6BCE-4C79-B75A-0AB6DDEAF325}" type="pres">
      <dgm:prSet presAssocID="{EF4E04A2-3C1F-443E-80E0-B151BC473156}" presName="node" presStyleLbl="node1" presStyleIdx="0" presStyleCnt="2" custScaleX="135876" custScaleY="121342">
        <dgm:presLayoutVars>
          <dgm:bulletEnabled val="1"/>
        </dgm:presLayoutVars>
      </dgm:prSet>
      <dgm:spPr/>
    </dgm:pt>
    <dgm:pt modelId="{88E98465-2E26-4852-84F2-59BB8196EB3B}" type="pres">
      <dgm:prSet presAssocID="{4CF4DAFC-2782-42EA-9C89-5F9F684DA5C7}" presName="Name9" presStyleLbl="parChTrans1D2" presStyleIdx="1" presStyleCnt="2"/>
      <dgm:spPr/>
    </dgm:pt>
    <dgm:pt modelId="{5451E90B-3431-4BCE-A153-60AFE44463BC}" type="pres">
      <dgm:prSet presAssocID="{4CF4DAFC-2782-42EA-9C89-5F9F684DA5C7}" presName="connTx" presStyleLbl="parChTrans1D2" presStyleIdx="1" presStyleCnt="2"/>
      <dgm:spPr/>
    </dgm:pt>
    <dgm:pt modelId="{9400C380-20E7-492E-97B5-E88243263A83}" type="pres">
      <dgm:prSet presAssocID="{E692DBA5-C26E-4496-8918-43DE6C8AEA29}" presName="node" presStyleLbl="node1" presStyleIdx="1" presStyleCnt="2" custScaleX="166312" custScaleY="111793">
        <dgm:presLayoutVars>
          <dgm:bulletEnabled val="1"/>
        </dgm:presLayoutVars>
      </dgm:prSet>
      <dgm:spPr/>
    </dgm:pt>
  </dgm:ptLst>
  <dgm:cxnLst>
    <dgm:cxn modelId="{FEC9FC63-4CBC-4F3C-9653-44E32E252F98}" type="presOf" srcId="{E692DBA5-C26E-4496-8918-43DE6C8AEA29}" destId="{9400C380-20E7-492E-97B5-E88243263A83}" srcOrd="0" destOrd="0" presId="urn:microsoft.com/office/officeart/2005/8/layout/radial1#2"/>
    <dgm:cxn modelId="{02EDB24A-3B28-420D-B302-1633DB05F4CF}" type="presOf" srcId="{42586970-A6FF-405F-A00E-D7FDA77081BC}" destId="{81DB72AB-C11A-42A4-AB45-65D419CE6E7C}" srcOrd="1" destOrd="0" presId="urn:microsoft.com/office/officeart/2005/8/layout/radial1#2"/>
    <dgm:cxn modelId="{98B1AA6F-AFD3-4FB3-83D1-C5EF8B4D38C8}" type="presOf" srcId="{EF4E04A2-3C1F-443E-80E0-B151BC473156}" destId="{BA639104-6BCE-4C79-B75A-0AB6DDEAF325}" srcOrd="0" destOrd="0" presId="urn:microsoft.com/office/officeart/2005/8/layout/radial1#2"/>
    <dgm:cxn modelId="{1D59A38E-809D-480A-89EA-272BE1062CEE}" type="presOf" srcId="{42586970-A6FF-405F-A00E-D7FDA77081BC}" destId="{800E2F78-0201-4D52-8F36-71CC5A62D388}" srcOrd="0" destOrd="0" presId="urn:microsoft.com/office/officeart/2005/8/layout/radial1#2"/>
    <dgm:cxn modelId="{209906A1-34B5-48E4-87D1-5078A3B9EF9E}" srcId="{FBA136F8-8A2B-4BD2-B9A6-B6DE815765D6}" destId="{E692DBA5-C26E-4496-8918-43DE6C8AEA29}" srcOrd="1" destOrd="0" parTransId="{4CF4DAFC-2782-42EA-9C89-5F9F684DA5C7}" sibTransId="{374B28D5-B807-4FEF-969B-C3BB2040F28A}"/>
    <dgm:cxn modelId="{435D16A6-BEBD-49AE-A6F0-7B1393B123F3}" srcId="{E7C92E5E-6793-4E40-8B59-BB88AB459171}" destId="{FBA136F8-8A2B-4BD2-B9A6-B6DE815765D6}" srcOrd="0" destOrd="0" parTransId="{C87E25A1-A968-4D2A-9FA5-D5A49E619088}" sibTransId="{65C7B6D1-C5E5-4DBE-B27F-A757A3C509E8}"/>
    <dgm:cxn modelId="{57C89CCB-CCBA-4B30-B8F0-AC2C6E30DD54}" type="presOf" srcId="{4CF4DAFC-2782-42EA-9C89-5F9F684DA5C7}" destId="{88E98465-2E26-4852-84F2-59BB8196EB3B}" srcOrd="0" destOrd="0" presId="urn:microsoft.com/office/officeart/2005/8/layout/radial1#2"/>
    <dgm:cxn modelId="{F5E2BFDA-F458-4883-B931-42BAFFDF04C3}" type="presOf" srcId="{E7C92E5E-6793-4E40-8B59-BB88AB459171}" destId="{BA48AAE2-2FF0-4F64-ACC2-B5219304FBE2}" srcOrd="0" destOrd="0" presId="urn:microsoft.com/office/officeart/2005/8/layout/radial1#2"/>
    <dgm:cxn modelId="{2E8F9BEC-B82C-4CA0-B08D-7DBED42CAD69}" type="presOf" srcId="{FBA136F8-8A2B-4BD2-B9A6-B6DE815765D6}" destId="{317D5DD4-3C53-4ACF-93DE-B05AB288A2AA}" srcOrd="0" destOrd="0" presId="urn:microsoft.com/office/officeart/2005/8/layout/radial1#2"/>
    <dgm:cxn modelId="{A11AD6F4-3B5B-42DE-A49F-D759313D1610}" type="presOf" srcId="{4CF4DAFC-2782-42EA-9C89-5F9F684DA5C7}" destId="{5451E90B-3431-4BCE-A153-60AFE44463BC}" srcOrd="1" destOrd="0" presId="urn:microsoft.com/office/officeart/2005/8/layout/radial1#2"/>
    <dgm:cxn modelId="{7FDA64FA-C9EC-4328-B6BF-252E5F5218EB}" srcId="{FBA136F8-8A2B-4BD2-B9A6-B6DE815765D6}" destId="{EF4E04A2-3C1F-443E-80E0-B151BC473156}" srcOrd="0" destOrd="0" parTransId="{42586970-A6FF-405F-A00E-D7FDA77081BC}" sibTransId="{554A1192-1933-4595-AD11-EFE03776C949}"/>
    <dgm:cxn modelId="{E99EEBB7-DBA0-4A40-893F-74843A2613D8}" type="presParOf" srcId="{BA48AAE2-2FF0-4F64-ACC2-B5219304FBE2}" destId="{317D5DD4-3C53-4ACF-93DE-B05AB288A2AA}" srcOrd="0" destOrd="0" presId="urn:microsoft.com/office/officeart/2005/8/layout/radial1#2"/>
    <dgm:cxn modelId="{B3CD7862-D3AB-463B-BFC5-759E9B7CF0C8}" type="presParOf" srcId="{BA48AAE2-2FF0-4F64-ACC2-B5219304FBE2}" destId="{800E2F78-0201-4D52-8F36-71CC5A62D388}" srcOrd="1" destOrd="0" presId="urn:microsoft.com/office/officeart/2005/8/layout/radial1#2"/>
    <dgm:cxn modelId="{8CAF7D1B-AF62-47DC-A6FF-CF756805A5C3}" type="presParOf" srcId="{800E2F78-0201-4D52-8F36-71CC5A62D388}" destId="{81DB72AB-C11A-42A4-AB45-65D419CE6E7C}" srcOrd="0" destOrd="0" presId="urn:microsoft.com/office/officeart/2005/8/layout/radial1#2"/>
    <dgm:cxn modelId="{7CF07C1D-706D-48DA-BEFC-11C109E7AA53}" type="presParOf" srcId="{BA48AAE2-2FF0-4F64-ACC2-B5219304FBE2}" destId="{BA639104-6BCE-4C79-B75A-0AB6DDEAF325}" srcOrd="2" destOrd="0" presId="urn:microsoft.com/office/officeart/2005/8/layout/radial1#2"/>
    <dgm:cxn modelId="{4BB6D29C-8970-4203-A8A0-E5FD0C487C59}" type="presParOf" srcId="{BA48AAE2-2FF0-4F64-ACC2-B5219304FBE2}" destId="{88E98465-2E26-4852-84F2-59BB8196EB3B}" srcOrd="3" destOrd="0" presId="urn:microsoft.com/office/officeart/2005/8/layout/radial1#2"/>
    <dgm:cxn modelId="{BF92FCE4-C885-4397-B562-09D17B7E26D6}" type="presParOf" srcId="{88E98465-2E26-4852-84F2-59BB8196EB3B}" destId="{5451E90B-3431-4BCE-A153-60AFE44463BC}" srcOrd="0" destOrd="0" presId="urn:microsoft.com/office/officeart/2005/8/layout/radial1#2"/>
    <dgm:cxn modelId="{5915F96F-E222-465D-B793-E5FBDE5F0803}" type="presParOf" srcId="{BA48AAE2-2FF0-4F64-ACC2-B5219304FBE2}" destId="{9400C380-20E7-492E-97B5-E88243263A83}" srcOrd="4" destOrd="0" presId="urn:microsoft.com/office/officeart/2005/8/layout/radial1#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D5DD4-3C53-4ACF-93DE-B05AB288A2AA}">
      <dsp:nvSpPr>
        <dsp:cNvPr id="0" name=""/>
        <dsp:cNvSpPr/>
      </dsp:nvSpPr>
      <dsp:spPr bwMode="white">
        <a:xfrm>
          <a:off x="2441067" y="1508771"/>
          <a:ext cx="1112264" cy="1112264"/>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HEALTHCARE</a:t>
          </a:r>
        </a:p>
      </dsp:txBody>
      <dsp:txXfrm>
        <a:off x="2603954" y="1671658"/>
        <a:ext cx="786490" cy="786490"/>
      </dsp:txXfrm>
    </dsp:sp>
    <dsp:sp modelId="{4402C53B-0A8F-4E8E-9989-8ED43A5331B6}">
      <dsp:nvSpPr>
        <dsp:cNvPr id="0" name=""/>
        <dsp:cNvSpPr/>
      </dsp:nvSpPr>
      <dsp:spPr bwMode="white">
        <a:xfrm rot="16200000">
          <a:off x="2874006" y="1368878"/>
          <a:ext cx="246386" cy="33399"/>
        </a:xfrm>
        <a:custGeom>
          <a:avLst/>
          <a:gdLst/>
          <a:ahLst/>
          <a:cxnLst/>
          <a:rect l="0" t="0" r="0" b="0"/>
          <a:pathLst>
            <a:path>
              <a:moveTo>
                <a:pt x="0" y="16699"/>
              </a:moveTo>
              <a:lnTo>
                <a:pt x="246386" y="16699"/>
              </a:lnTo>
            </a:path>
          </a:pathLst>
        </a:custGeom>
        <a:noFill/>
        <a:ln w="15875" cap="flat"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91039" y="1379418"/>
        <a:ext cx="12319" cy="12319"/>
      </dsp:txXfrm>
    </dsp:sp>
    <dsp:sp modelId="{CDA2AAFE-D4F8-4BDA-A384-735D25A91230}">
      <dsp:nvSpPr>
        <dsp:cNvPr id="0" name=""/>
        <dsp:cNvSpPr/>
      </dsp:nvSpPr>
      <dsp:spPr bwMode="white">
        <a:xfrm>
          <a:off x="2257877" y="-27452"/>
          <a:ext cx="1478644" cy="1289837"/>
        </a:xfrm>
        <a:prstGeom prst="ellips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Computer or mobile applications</a:t>
          </a:r>
        </a:p>
      </dsp:txBody>
      <dsp:txXfrm>
        <a:off x="2474419" y="161440"/>
        <a:ext cx="1045560" cy="912053"/>
      </dsp:txXfrm>
    </dsp:sp>
    <dsp:sp modelId="{476DB90C-6FAE-400F-8AC4-35EB114CE176}">
      <dsp:nvSpPr>
        <dsp:cNvPr id="0" name=""/>
        <dsp:cNvSpPr/>
      </dsp:nvSpPr>
      <dsp:spPr bwMode="white">
        <a:xfrm rot="21597813">
          <a:off x="3553331" y="2047759"/>
          <a:ext cx="286292" cy="33399"/>
        </a:xfrm>
        <a:custGeom>
          <a:avLst/>
          <a:gdLst/>
          <a:ahLst/>
          <a:cxnLst/>
          <a:rect l="0" t="0" r="0" b="0"/>
          <a:pathLst>
            <a:path>
              <a:moveTo>
                <a:pt x="0" y="16699"/>
              </a:moveTo>
              <a:lnTo>
                <a:pt x="286292" y="16699"/>
              </a:lnTo>
            </a:path>
          </a:pathLst>
        </a:custGeom>
        <a:noFill/>
        <a:ln w="15875" cap="flat"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89320" y="2057301"/>
        <a:ext cx="14314" cy="14314"/>
      </dsp:txXfrm>
    </dsp:sp>
    <dsp:sp modelId="{36FC4A7C-C0EB-4586-93D8-0F6A1E29164F}">
      <dsp:nvSpPr>
        <dsp:cNvPr id="0" name=""/>
        <dsp:cNvSpPr/>
      </dsp:nvSpPr>
      <dsp:spPr bwMode="white">
        <a:xfrm>
          <a:off x="3839624" y="1507881"/>
          <a:ext cx="1112264" cy="1112264"/>
        </a:xfrm>
        <a:prstGeom prst="ellipse">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Video-based communication platform</a:t>
          </a:r>
        </a:p>
      </dsp:txBody>
      <dsp:txXfrm>
        <a:off x="4002511" y="1670768"/>
        <a:ext cx="786490" cy="786490"/>
      </dsp:txXfrm>
    </dsp:sp>
    <dsp:sp modelId="{800E2F78-0201-4D52-8F36-71CC5A62D388}">
      <dsp:nvSpPr>
        <dsp:cNvPr id="0" name=""/>
        <dsp:cNvSpPr/>
      </dsp:nvSpPr>
      <dsp:spPr bwMode="white">
        <a:xfrm rot="5400000">
          <a:off x="2829613" y="2771923"/>
          <a:ext cx="335172" cy="33399"/>
        </a:xfrm>
        <a:custGeom>
          <a:avLst/>
          <a:gdLst/>
          <a:ahLst/>
          <a:cxnLst/>
          <a:rect l="0" t="0" r="0" b="0"/>
          <a:pathLst>
            <a:path>
              <a:moveTo>
                <a:pt x="0" y="16699"/>
              </a:moveTo>
              <a:lnTo>
                <a:pt x="335172" y="16699"/>
              </a:lnTo>
            </a:path>
          </a:pathLst>
        </a:custGeom>
        <a:noFill/>
        <a:ln w="15875" cap="flat"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8820" y="2780243"/>
        <a:ext cx="16758" cy="16758"/>
      </dsp:txXfrm>
    </dsp:sp>
    <dsp:sp modelId="{BA639104-6BCE-4C79-B75A-0AB6DDEAF325}">
      <dsp:nvSpPr>
        <dsp:cNvPr id="0" name=""/>
        <dsp:cNvSpPr/>
      </dsp:nvSpPr>
      <dsp:spPr bwMode="white">
        <a:xfrm>
          <a:off x="2441067" y="2956209"/>
          <a:ext cx="1112264" cy="1112264"/>
        </a:xfrm>
        <a:prstGeom prst="ellipse">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Social media</a:t>
          </a:r>
        </a:p>
      </dsp:txBody>
      <dsp:txXfrm>
        <a:off x="2603954" y="3119096"/>
        <a:ext cx="786490" cy="786490"/>
      </dsp:txXfrm>
    </dsp:sp>
    <dsp:sp modelId="{88E98465-2E26-4852-84F2-59BB8196EB3B}">
      <dsp:nvSpPr>
        <dsp:cNvPr id="0" name=""/>
        <dsp:cNvSpPr/>
      </dsp:nvSpPr>
      <dsp:spPr bwMode="white">
        <a:xfrm rot="10800000">
          <a:off x="2105894" y="2048204"/>
          <a:ext cx="335172" cy="33399"/>
        </a:xfrm>
        <a:custGeom>
          <a:avLst/>
          <a:gdLst/>
          <a:ahLst/>
          <a:cxnLst/>
          <a:rect l="0" t="0" r="0" b="0"/>
          <a:pathLst>
            <a:path>
              <a:moveTo>
                <a:pt x="0" y="16699"/>
              </a:moveTo>
              <a:lnTo>
                <a:pt x="335172" y="16699"/>
              </a:lnTo>
            </a:path>
          </a:pathLst>
        </a:custGeom>
        <a:noFill/>
        <a:ln w="15875" cap="flat"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265101" y="2056524"/>
        <a:ext cx="16758" cy="16758"/>
      </dsp:txXfrm>
    </dsp:sp>
    <dsp:sp modelId="{9400C380-20E7-492E-97B5-E88243263A83}">
      <dsp:nvSpPr>
        <dsp:cNvPr id="0" name=""/>
        <dsp:cNvSpPr/>
      </dsp:nvSpPr>
      <dsp:spPr bwMode="white">
        <a:xfrm>
          <a:off x="993629" y="1508771"/>
          <a:ext cx="1112264" cy="1112264"/>
        </a:xfrm>
        <a:prstGeom prst="ellipse">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Information and dataset</a:t>
          </a:r>
        </a:p>
      </dsp:txBody>
      <dsp:txXfrm>
        <a:off x="1156516" y="1671658"/>
        <a:ext cx="786490" cy="78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D5DD4-3C53-4ACF-93DE-B05AB288A2AA}">
      <dsp:nvSpPr>
        <dsp:cNvPr id="0" name=""/>
        <dsp:cNvSpPr/>
      </dsp:nvSpPr>
      <dsp:spPr bwMode="white">
        <a:xfrm>
          <a:off x="674145" y="1352194"/>
          <a:ext cx="1801433" cy="1389731"/>
        </a:xfrm>
        <a:prstGeom prst="ellipse">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WORK</a:t>
          </a:r>
        </a:p>
      </dsp:txBody>
      <dsp:txXfrm>
        <a:off x="937959" y="1555715"/>
        <a:ext cx="1273805" cy="982689"/>
      </dsp:txXfrm>
    </dsp:sp>
    <dsp:sp modelId="{800E2F78-0201-4D52-8F36-71CC5A62D388}">
      <dsp:nvSpPr>
        <dsp:cNvPr id="0" name=""/>
        <dsp:cNvSpPr/>
      </dsp:nvSpPr>
      <dsp:spPr bwMode="white">
        <a:xfrm rot="16398755">
          <a:off x="1577004" y="1282411"/>
          <a:ext cx="80739" cy="60345"/>
        </a:xfrm>
        <a:custGeom>
          <a:avLst/>
          <a:gdLst/>
          <a:ahLst/>
          <a:cxnLst/>
          <a:rect l="0" t="0" r="0" b="0"/>
          <a:pathLst>
            <a:path>
              <a:moveTo>
                <a:pt x="0" y="30172"/>
              </a:moveTo>
              <a:lnTo>
                <a:pt x="80739" y="30172"/>
              </a:lnTo>
            </a:path>
          </a:pathLst>
        </a:custGeom>
        <a:noFill/>
        <a:ln w="15875"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15355" y="1310565"/>
        <a:ext cx="4036" cy="4036"/>
      </dsp:txXfrm>
    </dsp:sp>
    <dsp:sp modelId="{BA639104-6BCE-4C79-B75A-0AB6DDEAF325}">
      <dsp:nvSpPr>
        <dsp:cNvPr id="0" name=""/>
        <dsp:cNvSpPr/>
      </dsp:nvSpPr>
      <dsp:spPr bwMode="white">
        <a:xfrm>
          <a:off x="903125" y="-76345"/>
          <a:ext cx="1511169" cy="1349526"/>
        </a:xfrm>
        <a:prstGeom prst="ellipse">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Tele-work Technology</a:t>
          </a:r>
        </a:p>
      </dsp:txBody>
      <dsp:txXfrm>
        <a:off x="1124431" y="121289"/>
        <a:ext cx="1068557" cy="954258"/>
      </dsp:txXfrm>
    </dsp:sp>
    <dsp:sp modelId="{88E98465-2E26-4852-84F2-59BB8196EB3B}">
      <dsp:nvSpPr>
        <dsp:cNvPr id="0" name=""/>
        <dsp:cNvSpPr/>
      </dsp:nvSpPr>
      <dsp:spPr bwMode="white">
        <a:xfrm rot="5201245">
          <a:off x="1552148" y="2777700"/>
          <a:ext cx="133498" cy="60345"/>
        </a:xfrm>
        <a:custGeom>
          <a:avLst/>
          <a:gdLst/>
          <a:ahLst/>
          <a:cxnLst/>
          <a:rect l="0" t="0" r="0" b="0"/>
          <a:pathLst>
            <a:path>
              <a:moveTo>
                <a:pt x="0" y="30172"/>
              </a:moveTo>
              <a:lnTo>
                <a:pt x="133498" y="30172"/>
              </a:lnTo>
            </a:path>
          </a:pathLst>
        </a:custGeom>
        <a:noFill/>
        <a:ln w="15875"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15560" y="2804535"/>
        <a:ext cx="6674" cy="6674"/>
      </dsp:txXfrm>
    </dsp:sp>
    <dsp:sp modelId="{9400C380-20E7-492E-97B5-E88243263A83}">
      <dsp:nvSpPr>
        <dsp:cNvPr id="0" name=""/>
        <dsp:cNvSpPr/>
      </dsp:nvSpPr>
      <dsp:spPr bwMode="white">
        <a:xfrm>
          <a:off x="733875" y="2874040"/>
          <a:ext cx="1849668" cy="1243325"/>
        </a:xfrm>
        <a:prstGeom prst="ellipse">
          <a:avLst/>
        </a:prstGeom>
        <a:gradFill rotWithShape="0">
          <a:gsLst>
            <a:gs pos="0">
              <a:schemeClr val="accent4">
                <a:hueOff val="-185760"/>
                <a:satOff val="-6804"/>
                <a:lumOff val="15881"/>
                <a:alphaOff val="0"/>
                <a:tint val="94000"/>
                <a:satMod val="100000"/>
                <a:lumMod val="108000"/>
              </a:schemeClr>
            </a:gs>
            <a:gs pos="50000">
              <a:schemeClr val="accent4">
                <a:hueOff val="-185760"/>
                <a:satOff val="-6804"/>
                <a:lumOff val="15881"/>
                <a:alphaOff val="0"/>
                <a:tint val="98000"/>
                <a:shade val="100000"/>
                <a:satMod val="100000"/>
                <a:lumMod val="100000"/>
              </a:schemeClr>
            </a:gs>
            <a:gs pos="100000">
              <a:schemeClr val="accent4">
                <a:hueOff val="-185760"/>
                <a:satOff val="-6804"/>
                <a:lumOff val="15881"/>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Video based communication</a:t>
          </a:r>
        </a:p>
      </dsp:txBody>
      <dsp:txXfrm>
        <a:off x="1004753" y="3056121"/>
        <a:ext cx="1307912" cy="879163"/>
      </dsp:txXfrm>
    </dsp:sp>
  </dsp:spTree>
</dsp:drawing>
</file>

<file path=ppt/diagrams/layout1.xml><?xml version="1.0" encoding="utf-8"?>
<dgm:layoutDef xmlns:dgm="http://schemas.openxmlformats.org/drawingml/2006/diagram" xmlns:a="http://schemas.openxmlformats.org/drawingml/2006/main" uniqueId="urn:microsoft.com/office/officeart/2005/8/layout/radial1#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2">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1#2">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E98535-B1CF-481C-9E26-F665834725DD}"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E98535-B1CF-481C-9E26-F665834725DD}"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98535-B1CF-481C-9E26-F665834725DD}"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E98535-B1CF-481C-9E26-F665834725DD}" type="datetimeFigureOut">
              <a:rPr lang="en-US" smtClean="0"/>
              <a:t>11/17/2023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E98535-B1CF-481C-9E26-F665834725DD}" type="datetimeFigureOut">
              <a:rPr lang="en-US" smtClean="0"/>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8E98535-B1CF-481C-9E26-F665834725DD}" type="datetimeFigureOut">
              <a:rPr lang="en-US" smtClean="0"/>
              <a:t>11/17/2023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E98535-B1CF-481C-9E26-F665834725DD}"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8E98535-B1CF-481C-9E26-F665834725DD}" type="datetimeFigureOut">
              <a:rPr lang="en-US" smtClean="0"/>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8E98535-B1CF-481C-9E26-F665834725DD}" type="datetimeFigureOut">
              <a:rPr lang="en-US" smtClean="0"/>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E98535-B1CF-481C-9E26-F665834725DD}"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E98535-B1CF-481C-9E26-F665834725DD}"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8E98535-B1CF-481C-9E26-F665834725DD}"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CB89F-FEB4-479D-BF4B-EC928AD5652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8E98535-B1CF-481C-9E26-F665834725DD}" type="datetimeFigureOut">
              <a:rPr lang="en-US" smtClean="0"/>
              <a:t>11/17/2023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BFCB89F-FEB4-479D-BF4B-EC928AD5652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ostshift.com/transparency-and-algorithmic-sharing-in-the-digital-workplace/" TargetMode="External"/><Relationship Id="rId2" Type="http://schemas.openxmlformats.org/officeDocument/2006/relationships/image" Target="../media/image4.jpeg"/><Relationship Id="rId1" Type="http://schemas.openxmlformats.org/officeDocument/2006/relationships/slideLayout" Target="../slideLayouts/slideLayout13.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https://creativecommons.org/licenses/by-nc-nd/3.0/" TargetMode="External"/><Relationship Id="rId3" Type="http://schemas.openxmlformats.org/officeDocument/2006/relationships/diagramLayout" Target="../diagrams/layout1.xml"/><Relationship Id="rId7" Type="http://schemas.openxmlformats.org/officeDocument/2006/relationships/image" Target="../media/image5.png"/><Relationship Id="rId12" Type="http://schemas.openxmlformats.org/officeDocument/2006/relationships/hyperlink" Target="https://www.wired.it/internet/web/2019/01/23/nuove-funzioni-gmail/" TargetMode="External"/><Relationship Id="rId2" Type="http://schemas.openxmlformats.org/officeDocument/2006/relationships/diagramData" Target="../diagrams/data1.xml"/><Relationship Id="rId16" Type="http://schemas.openxmlformats.org/officeDocument/2006/relationships/hyperlink" Target="https://www.wired.it/mobile/app/2015/06/22/whatsapp-chiamate-windows-phone/" TargetMode="External"/><Relationship Id="rId1" Type="http://schemas.openxmlformats.org/officeDocument/2006/relationships/slideLayout" Target="../slideLayouts/slideLayout18.xml"/><Relationship Id="rId6" Type="http://schemas.microsoft.com/office/2007/relationships/diagramDrawing" Target="../diagrams/drawing1.xml"/><Relationship Id="rId11" Type="http://schemas.openxmlformats.org/officeDocument/2006/relationships/image" Target="../media/image9.jpeg"/><Relationship Id="rId5" Type="http://schemas.openxmlformats.org/officeDocument/2006/relationships/diagramColors" Target="../diagrams/colors1.xml"/><Relationship Id="rId15" Type="http://schemas.openxmlformats.org/officeDocument/2006/relationships/image" Target="../media/image11.jpeg"/><Relationship Id="rId10" Type="http://schemas.openxmlformats.org/officeDocument/2006/relationships/image" Target="../media/image8.png"/><Relationship Id="rId4" Type="http://schemas.openxmlformats.org/officeDocument/2006/relationships/diagramQuickStyle" Target="../diagrams/quickStyle1.xml"/><Relationship Id="rId9" Type="http://schemas.openxmlformats.org/officeDocument/2006/relationships/image" Target="../media/image7.png"/><Relationship Id="rId14" Type="http://schemas.openxmlformats.org/officeDocument/2006/relationships/image" Target="../media/image10.jpe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2.xml"/><Relationship Id="rId7" Type="http://schemas.openxmlformats.org/officeDocument/2006/relationships/image" Target="../media/image12.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openxmlformats.org/officeDocument/2006/relationships/image" Target="../media/image16.png"/><Relationship Id="rId5" Type="http://schemas.openxmlformats.org/officeDocument/2006/relationships/diagramColors" Target="../diagrams/colors2.xml"/><Relationship Id="rId10" Type="http://schemas.openxmlformats.org/officeDocument/2006/relationships/image" Target="../media/image15.png"/><Relationship Id="rId4" Type="http://schemas.openxmlformats.org/officeDocument/2006/relationships/diagramQuickStyle" Target="../diagrams/quickStyle2.xml"/><Relationship Id="rId9" Type="http://schemas.openxmlformats.org/officeDocument/2006/relationships/image" Target="../media/image1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286934"/>
            <a:ext cx="12257081" cy="8144933"/>
          </a:xfrm>
          <a:prstGeom prst="rect">
            <a:avLst/>
          </a:prstGeom>
        </p:spPr>
      </p:pic>
      <p:sp>
        <p:nvSpPr>
          <p:cNvPr id="10" name="TextBox 9"/>
          <p:cNvSpPr txBox="1"/>
          <p:nvPr/>
        </p:nvSpPr>
        <p:spPr>
          <a:xfrm>
            <a:off x="-6957786" y="6524171"/>
            <a:ext cx="10287000" cy="230832"/>
          </a:xfrm>
          <a:prstGeom prst="rect">
            <a:avLst/>
          </a:prstGeom>
          <a:noFill/>
        </p:spPr>
        <p:txBody>
          <a:bodyPr wrap="square" rtlCol="0">
            <a:spAutoFit/>
          </a:bodyPr>
          <a:lstStyle/>
          <a:p>
            <a:r>
              <a:rPr lang="en-US" sz="900">
                <a:hlinkClick r:id="rId3" tooltip="https://postshift.com/transparency-and-algorithmic-sharing-in-the-digital-workplace/"/>
              </a:rPr>
              <a:t>This Photo</a:t>
            </a:r>
            <a:r>
              <a:rPr lang="en-US" sz="900"/>
              <a:t> by Unknown Author is licensed under </a:t>
            </a:r>
            <a:r>
              <a:rPr lang="en-US" sz="900">
                <a:hlinkClick r:id="rId4" tooltip="https://creativecommons.org/licenses/by-nc-sa/3.0/"/>
              </a:rPr>
              <a:t>CC BY-SA-NC</a:t>
            </a:r>
            <a:endParaRPr lang="en-US" sz="900"/>
          </a:p>
        </p:txBody>
      </p:sp>
      <p:sp>
        <p:nvSpPr>
          <p:cNvPr id="13" name="TextBox 12"/>
          <p:cNvSpPr txBox="1"/>
          <p:nvPr/>
        </p:nvSpPr>
        <p:spPr>
          <a:xfrm>
            <a:off x="1168400" y="711200"/>
            <a:ext cx="9770533" cy="2052741"/>
          </a:xfrm>
          <a:prstGeom prst="rect">
            <a:avLst/>
          </a:prstGeom>
          <a:noFill/>
        </p:spPr>
        <p:txBody>
          <a:bodyPr wrap="square" rtlCol="0">
            <a:spAutoFit/>
          </a:bodyPr>
          <a:lstStyle/>
          <a:p>
            <a:pPr marR="0" lvl="0" algn="ctr">
              <a:lnSpc>
                <a:spcPct val="107000"/>
              </a:lnSpc>
              <a:spcBef>
                <a:spcPts val="0"/>
              </a:spcBef>
              <a:spcAft>
                <a:spcPts val="800"/>
              </a:spcAft>
              <a:buSzPts val="1000"/>
              <a:tabLst>
                <a:tab pos="457200" algn="l"/>
              </a:tabLst>
            </a:pPr>
            <a:r>
              <a:rPr lang="en-US" sz="3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ea typeface="Calibri" panose="020F0502020204030204" pitchFamily="34" charset="0"/>
                <a:cs typeface="Arial" panose="020B0604020202020204" pitchFamily="34" charset="0"/>
              </a:rPr>
              <a:t>EVALUATING DIGITAL TOOLS FOR COMMUNITY DEVELOPMENT: PRESENT AND FUTURE PERSPECTIVES</a:t>
            </a:r>
          </a:p>
          <a:p>
            <a:endParaRPr lang="en-US" dirty="0"/>
          </a:p>
        </p:txBody>
      </p:sp>
      <p:sp>
        <p:nvSpPr>
          <p:cNvPr id="14" name="TextBox 13"/>
          <p:cNvSpPr txBox="1"/>
          <p:nvPr/>
        </p:nvSpPr>
        <p:spPr>
          <a:xfrm>
            <a:off x="5943600" y="3233962"/>
            <a:ext cx="6248400" cy="1528113"/>
          </a:xfrm>
          <a:prstGeom prst="rect">
            <a:avLst/>
          </a:prstGeom>
          <a:noFill/>
        </p:spPr>
        <p:txBody>
          <a:bodyPr wrap="square" rtlCol="0">
            <a:spAutoFit/>
          </a:bodyPr>
          <a:lstStyle/>
          <a:p>
            <a:r>
              <a:rPr lang="en-US" sz="24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NAME:</a:t>
            </a:r>
          </a:p>
          <a:p>
            <a:r>
              <a:rPr lang="en-US" sz="24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STUDENT ID NUMBER:</a:t>
            </a:r>
          </a:p>
          <a:p>
            <a:r>
              <a:rPr lang="en-US" sz="24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MODULE CODE: BMHP6022</a:t>
            </a:r>
          </a:p>
          <a:p>
            <a:endParaRPr lang="en-US" dirty="0"/>
          </a:p>
        </p:txBody>
      </p:sp>
      <p:cxnSp>
        <p:nvCxnSpPr>
          <p:cNvPr id="16" name="Straight Connector 15"/>
          <p:cNvCxnSpPr/>
          <p:nvPr/>
        </p:nvCxnSpPr>
        <p:spPr>
          <a:xfrm>
            <a:off x="1524000" y="2438400"/>
            <a:ext cx="9414933" cy="0"/>
          </a:xfrm>
          <a:prstGeom prst="line">
            <a:avLst/>
          </a:prstGeom>
        </p:spPr>
        <p:style>
          <a:lnRef idx="3">
            <a:schemeClr val="accent4"/>
          </a:lnRef>
          <a:fillRef idx="0">
            <a:schemeClr val="accent4"/>
          </a:fillRef>
          <a:effectRef idx="2">
            <a:schemeClr val="accent4"/>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81504"/>
          </a:xfrm>
        </p:spPr>
        <p:txBody>
          <a:bodyPr/>
          <a:lstStyle/>
          <a:p>
            <a:r>
              <a:rPr lang="en-US"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680356" y="1146629"/>
            <a:ext cx="11177815" cy="5486399"/>
          </a:xfrm>
        </p:spPr>
        <p:txBody>
          <a:bodyPr>
            <a:normAutofit/>
          </a:bodyPr>
          <a:lstStyle/>
          <a:p>
            <a:pPr marL="285750" indent="-285750" algn="just">
              <a:lnSpc>
                <a:spcPct val="150000"/>
              </a:lnSpc>
              <a:buFont typeface="Arial" panose="020B0604020202020204" pitchFamily="34" charset="0"/>
              <a:buChar char="•"/>
            </a:pPr>
            <a:r>
              <a:rPr lang="en-US" cap="none" dirty="0">
                <a:effectLst/>
                <a:latin typeface="Arial" panose="020B0604020202020204" pitchFamily="34" charset="0"/>
                <a:ea typeface="Calibri" panose="020F0502020204030204" pitchFamily="34" charset="0"/>
                <a:cs typeface="Arial" panose="020B0604020202020204" pitchFamily="34" charset="0"/>
              </a:rPr>
              <a:t>Digital tools are software or apps that assist individuals or organizations in the electronic creation, management, and sharing of information. </a:t>
            </a:r>
          </a:p>
          <a:p>
            <a:pPr algn="just">
              <a:lnSpc>
                <a:spcPct val="150000"/>
              </a:lnSpc>
            </a:pPr>
            <a:r>
              <a:rPr lang="en-US" cap="none" dirty="0">
                <a:effectLst/>
                <a:latin typeface="Arial" panose="020B0604020202020204" pitchFamily="34" charset="0"/>
                <a:ea typeface="Calibri" panose="020F0502020204030204" pitchFamily="34" charset="0"/>
                <a:cs typeface="Arial" panose="020B0604020202020204" pitchFamily="34" charset="0"/>
              </a:rPr>
              <a:t>These tools can range from simple programs such as word processors and spreadsheets to more complicated software such as project management and data analysis software.</a:t>
            </a:r>
          </a:p>
          <a:p>
            <a:pPr algn="just">
              <a:lnSpc>
                <a:spcPct val="150000"/>
              </a:lnSpc>
            </a:pPr>
            <a:r>
              <a:rPr lang="en-US" cap="none" dirty="0">
                <a:effectLst/>
                <a:latin typeface="Arial" panose="020B0604020202020204" pitchFamily="34" charset="0"/>
                <a:ea typeface="Calibri" panose="020F0502020204030204" pitchFamily="34" charset="0"/>
                <a:cs typeface="Arial" panose="020B0604020202020204" pitchFamily="34" charset="0"/>
              </a:rPr>
              <a:t>Although the interaction between humans and digital technologies has been thoroughly recorded in recent decades, it has yet to be examined through the perspective of the current worldwide pandemic threat. (Vargo </a:t>
            </a:r>
            <a:r>
              <a:rPr lang="en-US" i="1" cap="none" dirty="0">
                <a:effectLst/>
                <a:latin typeface="Arial" panose="020B0604020202020204" pitchFamily="34" charset="0"/>
                <a:ea typeface="Calibri" panose="020F0502020204030204" pitchFamily="34" charset="0"/>
                <a:cs typeface="Arial" panose="020B0604020202020204" pitchFamily="34" charset="0"/>
              </a:rPr>
              <a:t>et.al., </a:t>
            </a:r>
            <a:r>
              <a:rPr lang="en-US" cap="none" dirty="0">
                <a:effectLst/>
                <a:latin typeface="Arial" panose="020B0604020202020204" pitchFamily="34" charset="0"/>
                <a:ea typeface="Calibri" panose="020F0502020204030204" pitchFamily="34" charset="0"/>
                <a:cs typeface="Arial" panose="020B0604020202020204" pitchFamily="34" charset="0"/>
              </a:rPr>
              <a:t>2021).</a:t>
            </a:r>
          </a:p>
          <a:p>
            <a:pPr marL="285750" indent="-285750" algn="just">
              <a:lnSpc>
                <a:spcPct val="150000"/>
              </a:lnSpc>
              <a:buFont typeface="Arial" panose="020B0604020202020204" pitchFamily="34" charset="0"/>
              <a:buChar char="•"/>
            </a:pPr>
            <a:r>
              <a:rPr lang="en-US" cap="none" dirty="0">
                <a:effectLst/>
                <a:latin typeface="Arial" panose="020B0604020202020204" pitchFamily="34" charset="0"/>
                <a:ea typeface="Calibri" panose="020F0502020204030204" pitchFamily="34" charset="0"/>
                <a:cs typeface="Arial" panose="020B0604020202020204" pitchFamily="34" charset="0"/>
              </a:rPr>
              <a:t>The significance of this study rests in its investigation of how digital tools, accelerated by the covid-19 pandemic, are altering the current community relations and also providing critical insight for future ethical, inclusive, and forward-thinking communities.</a:t>
            </a:r>
          </a:p>
          <a:p>
            <a:pPr marL="285750" indent="-285750">
              <a:lnSpc>
                <a:spcPct val="150000"/>
              </a:lnSpc>
              <a:buFont typeface="Arial" panose="020B0604020202020204" pitchFamily="34" charset="0"/>
              <a:buChar char="•"/>
            </a:pPr>
            <a:endParaRPr lang="en-US" cap="none"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356" y="365126"/>
            <a:ext cx="10673444" cy="781504"/>
          </a:xfrm>
        </p:spPr>
        <p:txBody>
          <a:bodyPr>
            <a:normAutofit/>
          </a:bodyPr>
          <a:lstStyle/>
          <a:p>
            <a:r>
              <a:rPr lang="en-US" sz="2800" b="1" dirty="0">
                <a:latin typeface="Arial Black" panose="020B0A04020102020204" pitchFamily="34" charset="0"/>
              </a:rPr>
              <a:t>DIGITAL TOOLS DURING AND POST-PANDEMIC</a:t>
            </a:r>
          </a:p>
        </p:txBody>
      </p:sp>
      <p:sp>
        <p:nvSpPr>
          <p:cNvPr id="3" name="Content Placeholder 2"/>
          <p:cNvSpPr>
            <a:spLocks noGrp="1"/>
          </p:cNvSpPr>
          <p:nvPr>
            <p:ph idx="1"/>
          </p:nvPr>
        </p:nvSpPr>
        <p:spPr>
          <a:xfrm>
            <a:off x="680356" y="943431"/>
            <a:ext cx="10989129" cy="5346244"/>
          </a:xfrm>
        </p:spPr>
        <p:txBody>
          <a:bodyPr>
            <a:normAutofit/>
          </a:bodyPr>
          <a:lstStyle/>
          <a:p>
            <a:pPr algn="just">
              <a:lnSpc>
                <a:spcPct val="150000"/>
              </a:lnSpc>
            </a:pPr>
            <a:r>
              <a:rPr lang="en-US" sz="1600" cap="none" dirty="0">
                <a:latin typeface="Arial" panose="020B0604020202020204" pitchFamily="34" charset="0"/>
                <a:ea typeface="Calibri" panose="020F0502020204030204" pitchFamily="34" charset="0"/>
                <a:cs typeface="Arial" panose="020B0604020202020204" pitchFamily="34" charset="0"/>
              </a:rPr>
              <a:t> </a:t>
            </a:r>
            <a:r>
              <a:rPr lang="en-US" sz="1600" cap="none" dirty="0">
                <a:effectLst/>
                <a:latin typeface="Arial" panose="020B0604020202020204" pitchFamily="34" charset="0"/>
                <a:ea typeface="Calibri" panose="020F0502020204030204" pitchFamily="34" charset="0"/>
                <a:cs typeface="Arial" panose="020B0604020202020204" pitchFamily="34" charset="0"/>
              </a:rPr>
              <a:t>In order to give a general perspective of the pandemic, V</a:t>
            </a:r>
            <a:r>
              <a:rPr lang="en-US" sz="1600" cap="none" dirty="0" err="1">
                <a:effectLst/>
                <a:latin typeface="Arial" panose="020B0604020202020204" pitchFamily="34" charset="0"/>
                <a:ea typeface="Calibri" panose="020F0502020204030204" pitchFamily="34" charset="0"/>
                <a:cs typeface="Arial" panose="020B0604020202020204" pitchFamily="34" charset="0"/>
              </a:rPr>
              <a:t>argo</a:t>
            </a:r>
            <a:r>
              <a:rPr lang="en-US" sz="1600" cap="none" dirty="0">
                <a:effectLst/>
                <a:latin typeface="Arial" panose="020B0604020202020204" pitchFamily="34" charset="0"/>
                <a:ea typeface="Calibri" panose="020F0502020204030204" pitchFamily="34" charset="0"/>
                <a:cs typeface="Arial" panose="020B0604020202020204" pitchFamily="34" charset="0"/>
              </a:rPr>
              <a:t> </a:t>
            </a:r>
            <a:r>
              <a:rPr lang="en-US" sz="1600" i="1" cap="none" dirty="0">
                <a:effectLst/>
                <a:latin typeface="Arial" panose="020B0604020202020204" pitchFamily="34" charset="0"/>
                <a:ea typeface="Calibri" panose="020F0502020204030204" pitchFamily="34" charset="0"/>
                <a:cs typeface="Arial" panose="020B0604020202020204" pitchFamily="34" charset="0"/>
              </a:rPr>
              <a:t>et al </a:t>
            </a:r>
            <a:r>
              <a:rPr lang="en-US" sz="1600" cap="none" dirty="0">
                <a:effectLst/>
                <a:latin typeface="Arial" panose="020B0604020202020204" pitchFamily="34" charset="0"/>
                <a:ea typeface="Calibri" panose="020F0502020204030204" pitchFamily="34" charset="0"/>
                <a:cs typeface="Arial" panose="020B0604020202020204" pitchFamily="34" charset="0"/>
              </a:rPr>
              <a:t>highlights the most frequently utilized digital tools that are divided into the categories of </a:t>
            </a:r>
            <a:r>
              <a:rPr lang="en-US" sz="1600" b="1" cap="none" dirty="0">
                <a:effectLst/>
                <a:latin typeface="Arial" panose="020B0604020202020204" pitchFamily="34" charset="0"/>
                <a:ea typeface="Calibri" panose="020F0502020204030204" pitchFamily="34" charset="0"/>
                <a:cs typeface="Arial" panose="020B0604020202020204" pitchFamily="34" charset="0"/>
              </a:rPr>
              <a:t>healthcare, education, work, and daily use</a:t>
            </a:r>
            <a:r>
              <a:rPr lang="en-US" sz="1600" b="1" dirty="0">
                <a:effectLst/>
                <a:latin typeface="Arial" panose="020B0604020202020204" pitchFamily="34" charset="0"/>
                <a:ea typeface="Calibri" panose="020F0502020204030204" pitchFamily="34" charset="0"/>
                <a:cs typeface="Arial" panose="020B0604020202020204" pitchFamily="34" charset="0"/>
              </a:rPr>
              <a:t>.</a:t>
            </a:r>
          </a:p>
          <a:p>
            <a:pPr marL="285750" indent="-285750" algn="just">
              <a:lnSpc>
                <a:spcPct val="150000"/>
              </a:lnSpc>
              <a:buFont typeface="Arial" panose="020B0604020202020204" pitchFamily="34" charset="0"/>
              <a:buChar char="•"/>
            </a:pPr>
            <a:endParaRPr lang="en-US" sz="17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endParaRPr lang="en-US" sz="1600" dirty="0"/>
          </a:p>
        </p:txBody>
      </p:sp>
      <p:graphicFrame>
        <p:nvGraphicFramePr>
          <p:cNvPr id="5" name="Diagram 4"/>
          <p:cNvGraphicFramePr/>
          <p:nvPr/>
        </p:nvGraphicFramePr>
        <p:xfrm>
          <a:off x="180521" y="1873548"/>
          <a:ext cx="5994399" cy="40410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5132413" y="3384112"/>
            <a:ext cx="1945939" cy="1018120"/>
          </a:xfrm>
          <a:prstGeom prst="rect">
            <a:avLst/>
          </a:prstGeom>
          <a:ln>
            <a:solidFill>
              <a:schemeClr val="accent2"/>
            </a:solidFill>
          </a:ln>
        </p:spPr>
      </p:pic>
      <p:pic>
        <p:nvPicPr>
          <p:cNvPr id="7" name="Picture 6"/>
          <p:cNvPicPr>
            <a:picLocks noChangeAspect="1"/>
          </p:cNvPicPr>
          <p:nvPr/>
        </p:nvPicPr>
        <p:blipFill>
          <a:blip r:embed="rId8"/>
          <a:stretch>
            <a:fillRect/>
          </a:stretch>
        </p:blipFill>
        <p:spPr>
          <a:xfrm>
            <a:off x="3816231" y="4980537"/>
            <a:ext cx="1945939" cy="810838"/>
          </a:xfrm>
          <a:prstGeom prst="rect">
            <a:avLst/>
          </a:prstGeom>
          <a:ln>
            <a:solidFill>
              <a:schemeClr val="accent2"/>
            </a:solidFill>
          </a:ln>
        </p:spPr>
      </p:pic>
      <p:sp>
        <p:nvSpPr>
          <p:cNvPr id="8" name="TextBox 7"/>
          <p:cNvSpPr txBox="1"/>
          <p:nvPr/>
        </p:nvSpPr>
        <p:spPr>
          <a:xfrm>
            <a:off x="0" y="4402232"/>
            <a:ext cx="1349829" cy="1169551"/>
          </a:xfrm>
          <a:prstGeom prst="rect">
            <a:avLst/>
          </a:prstGeom>
          <a:noFill/>
          <a:ln>
            <a:solidFill>
              <a:schemeClr val="accent2"/>
            </a:solidFill>
          </a:ln>
        </p:spPr>
        <p:txBody>
          <a:bodyPr wrap="square" rtlCol="0">
            <a:spAutoFit/>
          </a:bodyPr>
          <a:lstStyle/>
          <a:p>
            <a:pPr marL="285750" indent="-285750">
              <a:buFont typeface="Arial" panose="020B0604020202020204" pitchFamily="34" charset="0"/>
              <a:buChar char="•"/>
            </a:pPr>
            <a:r>
              <a:rPr lang="en-US" sz="1400" dirty="0"/>
              <a:t>Information system</a:t>
            </a:r>
          </a:p>
          <a:p>
            <a:pPr marL="285750" indent="-285750">
              <a:buFont typeface="Arial" panose="020B0604020202020204" pitchFamily="34" charset="0"/>
              <a:buChar char="•"/>
            </a:pPr>
            <a:r>
              <a:rPr lang="en-US" sz="1400" dirty="0"/>
              <a:t>Electronic health records</a:t>
            </a:r>
          </a:p>
        </p:txBody>
      </p:sp>
      <p:sp>
        <p:nvSpPr>
          <p:cNvPr id="9" name="TextBox 8"/>
          <p:cNvSpPr txBox="1"/>
          <p:nvPr/>
        </p:nvSpPr>
        <p:spPr>
          <a:xfrm>
            <a:off x="3751430" y="1848823"/>
            <a:ext cx="2075542" cy="1169551"/>
          </a:xfrm>
          <a:prstGeom prst="rect">
            <a:avLst/>
          </a:prstGeom>
          <a:noFill/>
          <a:ln>
            <a:solidFill>
              <a:schemeClr val="accent4"/>
            </a:solidFill>
          </a:ln>
        </p:spPr>
        <p:txBody>
          <a:bodyPr wrap="square" rtlCol="0">
            <a:spAutoFit/>
          </a:bodyPr>
          <a:lstStyle/>
          <a:p>
            <a:pPr marL="285750" indent="-285750">
              <a:buFont typeface="Arial" panose="020B0604020202020204" pitchFamily="34" charset="0"/>
              <a:buChar char="•"/>
            </a:pPr>
            <a:r>
              <a:rPr lang="en-US" sz="1400" dirty="0"/>
              <a:t>Google Apps</a:t>
            </a:r>
          </a:p>
          <a:p>
            <a:pPr marL="285750" indent="-285750">
              <a:buFont typeface="Arial" panose="020B0604020202020204" pitchFamily="34" charset="0"/>
              <a:buChar char="•"/>
            </a:pPr>
            <a:r>
              <a:rPr lang="en-US" sz="1400" dirty="0"/>
              <a:t>Online Survey</a:t>
            </a:r>
          </a:p>
          <a:p>
            <a:pPr marL="285750" indent="-285750">
              <a:buFont typeface="Arial" panose="020B0604020202020204" pitchFamily="34" charset="0"/>
              <a:buChar char="•"/>
            </a:pPr>
            <a:r>
              <a:rPr lang="en-US" sz="1400" dirty="0"/>
              <a:t>In touch health</a:t>
            </a:r>
          </a:p>
          <a:p>
            <a:pPr marL="285750" indent="-285750">
              <a:buFont typeface="Arial" panose="020B0604020202020204" pitchFamily="34" charset="0"/>
              <a:buChar char="•"/>
            </a:pPr>
            <a:r>
              <a:rPr lang="en-US" sz="1400" dirty="0"/>
              <a:t>NHS Attend anywhere</a:t>
            </a:r>
          </a:p>
          <a:p>
            <a:pPr marL="285750" indent="-285750">
              <a:buFont typeface="Arial" panose="020B0604020202020204" pitchFamily="34" charset="0"/>
              <a:buChar char="•"/>
            </a:pPr>
            <a:r>
              <a:rPr lang="en-US" sz="1400" dirty="0"/>
              <a:t>Artificial Intelligence</a:t>
            </a:r>
          </a:p>
        </p:txBody>
      </p:sp>
      <p:pic>
        <p:nvPicPr>
          <p:cNvPr id="18" name="Picture 17"/>
          <p:cNvPicPr>
            <a:picLocks noChangeAspect="1"/>
          </p:cNvPicPr>
          <p:nvPr/>
        </p:nvPicPr>
        <p:blipFill>
          <a:blip r:embed="rId9"/>
          <a:stretch>
            <a:fillRect/>
          </a:stretch>
        </p:blipFill>
        <p:spPr>
          <a:xfrm>
            <a:off x="5676598" y="1873548"/>
            <a:ext cx="5992887" cy="4066384"/>
          </a:xfrm>
          <a:prstGeom prst="rect">
            <a:avLst/>
          </a:prstGeom>
        </p:spPr>
      </p:pic>
      <p:sp>
        <p:nvSpPr>
          <p:cNvPr id="19" name="TextBox 18"/>
          <p:cNvSpPr txBox="1"/>
          <p:nvPr/>
        </p:nvSpPr>
        <p:spPr>
          <a:xfrm>
            <a:off x="9628012" y="4945252"/>
            <a:ext cx="1725788" cy="738664"/>
          </a:xfrm>
          <a:prstGeom prst="rect">
            <a:avLst/>
          </a:prstGeom>
          <a:noFill/>
          <a:ln>
            <a:solidFill>
              <a:schemeClr val="accent1"/>
            </a:solidFill>
          </a:ln>
        </p:spPr>
        <p:txBody>
          <a:bodyPr wrap="square" rtlCol="0">
            <a:spAutoFit/>
          </a:bodyPr>
          <a:lstStyle/>
          <a:p>
            <a:pPr marL="285750" indent="-285750">
              <a:buFont typeface="Arial" panose="020B0604020202020204" pitchFamily="34" charset="0"/>
              <a:buChar char="•"/>
            </a:pPr>
            <a:r>
              <a:rPr lang="en-US" sz="1400" dirty="0"/>
              <a:t>Zoom</a:t>
            </a:r>
          </a:p>
          <a:p>
            <a:pPr marL="285750" indent="-285750">
              <a:buFont typeface="Arial" panose="020B0604020202020204" pitchFamily="34" charset="0"/>
              <a:buChar char="•"/>
            </a:pPr>
            <a:r>
              <a:rPr lang="en-US" sz="1400" dirty="0" err="1"/>
              <a:t>Webex</a:t>
            </a:r>
            <a:endParaRPr lang="en-US" sz="1400" dirty="0"/>
          </a:p>
          <a:p>
            <a:pPr marL="285750" indent="-285750">
              <a:buFont typeface="Arial" panose="020B0604020202020204" pitchFamily="34" charset="0"/>
              <a:buChar char="•"/>
            </a:pPr>
            <a:r>
              <a:rPr lang="en-US" sz="1400" dirty="0"/>
              <a:t>Google Hangouts</a:t>
            </a:r>
          </a:p>
        </p:txBody>
      </p:sp>
      <p:sp>
        <p:nvSpPr>
          <p:cNvPr id="20" name="TextBox 19"/>
          <p:cNvSpPr txBox="1"/>
          <p:nvPr/>
        </p:nvSpPr>
        <p:spPr>
          <a:xfrm>
            <a:off x="9775057" y="1873548"/>
            <a:ext cx="1945939" cy="2031325"/>
          </a:xfrm>
          <a:prstGeom prst="rect">
            <a:avLst/>
          </a:prstGeom>
          <a:noFill/>
          <a:ln>
            <a:solidFill>
              <a:schemeClr val="accent1"/>
            </a:solidFill>
          </a:ln>
        </p:spPr>
        <p:txBody>
          <a:bodyPr wrap="square" rtlCol="0">
            <a:spAutoFit/>
          </a:bodyPr>
          <a:lstStyle/>
          <a:p>
            <a:pPr marL="285750" indent="-285750">
              <a:buFont typeface="Arial" panose="020B0604020202020204" pitchFamily="34" charset="0"/>
              <a:buChar char="•"/>
            </a:pPr>
            <a:r>
              <a:rPr lang="en-US" sz="1400" dirty="0"/>
              <a:t>GitHub</a:t>
            </a:r>
          </a:p>
          <a:p>
            <a:pPr marL="285750" indent="-285750">
              <a:buFont typeface="Arial" panose="020B0604020202020204" pitchFamily="34" charset="0"/>
              <a:buChar char="•"/>
            </a:pPr>
            <a:r>
              <a:rPr lang="en-US" sz="1400" dirty="0"/>
              <a:t>Blackboard</a:t>
            </a:r>
          </a:p>
          <a:p>
            <a:pPr marL="285750" indent="-285750">
              <a:buFont typeface="Arial" panose="020B0604020202020204" pitchFamily="34" charset="0"/>
              <a:buChar char="•"/>
            </a:pPr>
            <a:r>
              <a:rPr lang="en-US" sz="1400" dirty="0"/>
              <a:t>Coursera</a:t>
            </a:r>
          </a:p>
          <a:p>
            <a:pPr marL="285750" indent="-285750">
              <a:buFont typeface="Arial" panose="020B0604020202020204" pitchFamily="34" charset="0"/>
              <a:buChar char="•"/>
            </a:pPr>
            <a:r>
              <a:rPr lang="en-US" sz="1400" dirty="0"/>
              <a:t>Voice Thread</a:t>
            </a:r>
          </a:p>
          <a:p>
            <a:pPr marL="285750" indent="-285750">
              <a:buFont typeface="Arial" panose="020B0604020202020204" pitchFamily="34" charset="0"/>
              <a:buChar char="•"/>
            </a:pPr>
            <a:r>
              <a:rPr lang="en-US" sz="1400" dirty="0"/>
              <a:t>Cloud Classrooms</a:t>
            </a:r>
          </a:p>
          <a:p>
            <a:pPr marL="285750" indent="-285750">
              <a:buFont typeface="Arial" panose="020B0604020202020204" pitchFamily="34" charset="0"/>
              <a:buChar char="•"/>
            </a:pPr>
            <a:r>
              <a:rPr lang="en-US" sz="1400" dirty="0"/>
              <a:t>Google Cardboards</a:t>
            </a:r>
          </a:p>
          <a:p>
            <a:pPr marL="285750" indent="-285750">
              <a:buFont typeface="Arial" panose="020B0604020202020204" pitchFamily="34" charset="0"/>
              <a:buChar char="•"/>
            </a:pPr>
            <a:r>
              <a:rPr lang="en-US" sz="1400" dirty="0"/>
              <a:t>Artificial intelligence</a:t>
            </a:r>
          </a:p>
          <a:p>
            <a:pPr marL="285750" indent="-285750">
              <a:buFont typeface="Arial" panose="020B0604020202020204" pitchFamily="34" charset="0"/>
              <a:buChar char="•"/>
            </a:pPr>
            <a:r>
              <a:rPr lang="en-US" sz="1400" dirty="0"/>
              <a:t>Virtual Reality</a:t>
            </a:r>
          </a:p>
        </p:txBody>
      </p:sp>
      <p:pic>
        <p:nvPicPr>
          <p:cNvPr id="25" name="Picture 2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78847" y="5683916"/>
            <a:ext cx="1545450" cy="1068937"/>
          </a:xfrm>
          <a:prstGeom prst="rect">
            <a:avLst/>
          </a:prstGeom>
        </p:spPr>
      </p:pic>
      <p:pic>
        <p:nvPicPr>
          <p:cNvPr id="27" name="Picture 2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49465" y="5863640"/>
            <a:ext cx="1545450" cy="1004340"/>
          </a:xfrm>
          <a:prstGeom prst="rect">
            <a:avLst/>
          </a:prstGeom>
        </p:spPr>
      </p:pic>
      <p:sp>
        <p:nvSpPr>
          <p:cNvPr id="28" name="TextBox 27"/>
          <p:cNvSpPr txBox="1"/>
          <p:nvPr/>
        </p:nvSpPr>
        <p:spPr>
          <a:xfrm>
            <a:off x="10065796" y="7580923"/>
            <a:ext cx="796121" cy="923330"/>
          </a:xfrm>
          <a:prstGeom prst="rect">
            <a:avLst/>
          </a:prstGeom>
          <a:noFill/>
        </p:spPr>
        <p:txBody>
          <a:bodyPr wrap="square" rtlCol="0">
            <a:spAutoFit/>
          </a:bodyPr>
          <a:lstStyle/>
          <a:p>
            <a:r>
              <a:rPr lang="en-US" sz="900">
                <a:hlinkClick r:id="rId12" tooltip="https://www.wired.it/internet/web/2019/01/23/nuove-funzioni-gmail/"/>
              </a:rPr>
              <a:t>This Photo</a:t>
            </a:r>
            <a:r>
              <a:rPr lang="en-US" sz="900"/>
              <a:t> by Unknown Author is licensed under </a:t>
            </a:r>
            <a:r>
              <a:rPr lang="en-US" sz="900">
                <a:hlinkClick r:id="rId13" tooltip="https://creativecommons.org/licenses/by-nc-nd/3.0/"/>
              </a:rPr>
              <a:t>CC BY-NC-ND</a:t>
            </a:r>
            <a:endParaRPr lang="en-US" sz="900"/>
          </a:p>
        </p:txBody>
      </p:sp>
      <p:pic>
        <p:nvPicPr>
          <p:cNvPr id="30" name="Picture 29"/>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0661437" y="3936864"/>
            <a:ext cx="1396105" cy="930736"/>
          </a:xfrm>
          <a:prstGeom prst="rect">
            <a:avLst/>
          </a:prstGeom>
        </p:spPr>
      </p:pic>
      <p:pic>
        <p:nvPicPr>
          <p:cNvPr id="31" name="Picture 30"/>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5970667" y="4612017"/>
            <a:ext cx="1703761" cy="1116697"/>
          </a:xfrm>
          <a:prstGeom prst="rect">
            <a:avLst/>
          </a:prstGeom>
        </p:spPr>
      </p:pic>
      <p:sp>
        <p:nvSpPr>
          <p:cNvPr id="32" name="TextBox 31"/>
          <p:cNvSpPr txBox="1"/>
          <p:nvPr/>
        </p:nvSpPr>
        <p:spPr>
          <a:xfrm>
            <a:off x="2442754" y="8498626"/>
            <a:ext cx="10463349" cy="230832"/>
          </a:xfrm>
          <a:prstGeom prst="rect">
            <a:avLst/>
          </a:prstGeom>
          <a:noFill/>
        </p:spPr>
        <p:txBody>
          <a:bodyPr wrap="square" rtlCol="0">
            <a:spAutoFit/>
          </a:bodyPr>
          <a:lstStyle/>
          <a:p>
            <a:r>
              <a:rPr lang="en-US" sz="900">
                <a:hlinkClick r:id="rId16" tooltip="https://www.wired.it/mobile/app/2015/06/22/whatsapp-chiamate-windows-phone/"/>
              </a:rPr>
              <a:t>This Photo</a:t>
            </a:r>
            <a:r>
              <a:rPr lang="en-US" sz="900"/>
              <a:t> by Unknown Author is licensed under </a:t>
            </a:r>
            <a:r>
              <a:rPr lang="en-US" sz="900">
                <a:hlinkClick r:id="rId13" tooltip="https://creativecommons.org/licenses/by-nc-nd/3.0/"/>
              </a:rPr>
              <a:t>CC BY-NC-ND</a:t>
            </a:r>
            <a:endParaRPr lang="en-US"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Diagram 13"/>
          <p:cNvGraphicFramePr/>
          <p:nvPr/>
        </p:nvGraphicFramePr>
        <p:xfrm>
          <a:off x="395970" y="1103087"/>
          <a:ext cx="3317420" cy="40410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itle 1"/>
          <p:cNvSpPr txBox="1"/>
          <p:nvPr/>
        </p:nvSpPr>
        <p:spPr>
          <a:xfrm>
            <a:off x="680356" y="321583"/>
            <a:ext cx="10673444" cy="78150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t>DIGITAL TOOLS DURING AND POST-PANDEMIC</a:t>
            </a:r>
          </a:p>
        </p:txBody>
      </p:sp>
      <p:sp>
        <p:nvSpPr>
          <p:cNvPr id="16" name="TextBox 15"/>
          <p:cNvSpPr txBox="1"/>
          <p:nvPr/>
        </p:nvSpPr>
        <p:spPr>
          <a:xfrm>
            <a:off x="2867554" y="1129116"/>
            <a:ext cx="2365829" cy="1323439"/>
          </a:xfrm>
          <a:prstGeom prst="rect">
            <a:avLst/>
          </a:prstGeom>
          <a:noFill/>
          <a:ln>
            <a:solidFill>
              <a:schemeClr val="accent6"/>
            </a:solidFill>
          </a:ln>
        </p:spPr>
        <p:txBody>
          <a:bodyPr wrap="square" rtlCol="0">
            <a:spAutoFit/>
          </a:bodyPr>
          <a:lstStyle/>
          <a:p>
            <a:pPr marL="285750" indent="-285750">
              <a:buFont typeface="Arial" panose="020B0604020202020204" pitchFamily="34" charset="0"/>
              <a:buChar char="•"/>
            </a:pPr>
            <a:r>
              <a:rPr lang="en-US" sz="1600" dirty="0"/>
              <a:t>Data set technology</a:t>
            </a:r>
          </a:p>
          <a:p>
            <a:pPr marL="285750" indent="-285750">
              <a:buFont typeface="Arial" panose="020B0604020202020204" pitchFamily="34" charset="0"/>
              <a:buChar char="•"/>
            </a:pPr>
            <a:r>
              <a:rPr lang="en-US" sz="1600" dirty="0"/>
              <a:t>Email</a:t>
            </a:r>
          </a:p>
          <a:p>
            <a:pPr marL="285750" indent="-285750">
              <a:buFont typeface="Arial" panose="020B0604020202020204" pitchFamily="34" charset="0"/>
              <a:buChar char="•"/>
            </a:pPr>
            <a:r>
              <a:rPr lang="en-US" sz="1600" dirty="0"/>
              <a:t>Online survey</a:t>
            </a:r>
          </a:p>
          <a:p>
            <a:pPr marL="285750" indent="-285750">
              <a:buFont typeface="Arial" panose="020B0604020202020204" pitchFamily="34" charset="0"/>
              <a:buChar char="•"/>
            </a:pPr>
            <a:r>
              <a:rPr lang="en-US" sz="1600" dirty="0"/>
              <a:t>Google sheets</a:t>
            </a:r>
          </a:p>
          <a:p>
            <a:pPr marL="285750" indent="-285750">
              <a:buFont typeface="Arial" panose="020B0604020202020204" pitchFamily="34" charset="0"/>
              <a:buChar char="•"/>
            </a:pPr>
            <a:r>
              <a:rPr lang="en-US" sz="1600" dirty="0"/>
              <a:t>SPSS</a:t>
            </a:r>
          </a:p>
        </p:txBody>
      </p:sp>
      <p:sp>
        <p:nvSpPr>
          <p:cNvPr id="17" name="TextBox 16"/>
          <p:cNvSpPr txBox="1"/>
          <p:nvPr/>
        </p:nvSpPr>
        <p:spPr>
          <a:xfrm>
            <a:off x="3051777" y="4284224"/>
            <a:ext cx="2365829" cy="954107"/>
          </a:xfrm>
          <a:prstGeom prst="rect">
            <a:avLst/>
          </a:prstGeom>
          <a:noFill/>
          <a:ln>
            <a:solidFill>
              <a:schemeClr val="accent6"/>
            </a:solidFill>
          </a:ln>
        </p:spPr>
        <p:txBody>
          <a:bodyPr wrap="square" rtlCol="0">
            <a:spAutoFit/>
          </a:bodyPr>
          <a:lstStyle/>
          <a:p>
            <a:pPr marL="285750" indent="-285750">
              <a:buFont typeface="Arial" panose="020B0604020202020204" pitchFamily="34" charset="0"/>
              <a:buChar char="•"/>
            </a:pPr>
            <a:r>
              <a:rPr lang="en-US" sz="1400" dirty="0"/>
              <a:t>Zoom</a:t>
            </a:r>
          </a:p>
          <a:p>
            <a:pPr marL="285750" indent="-285750">
              <a:buFont typeface="Arial" panose="020B0604020202020204" pitchFamily="34" charset="0"/>
              <a:buChar char="•"/>
            </a:pPr>
            <a:r>
              <a:rPr lang="en-US" sz="1400" dirty="0" err="1"/>
              <a:t>Whatsapp</a:t>
            </a:r>
            <a:endParaRPr lang="en-US" sz="1400" dirty="0"/>
          </a:p>
          <a:p>
            <a:pPr marL="285750" indent="-285750">
              <a:buFont typeface="Arial" panose="020B0604020202020204" pitchFamily="34" charset="0"/>
              <a:buChar char="•"/>
            </a:pPr>
            <a:r>
              <a:rPr lang="en-US" sz="1400" dirty="0"/>
              <a:t>Facebook</a:t>
            </a:r>
          </a:p>
          <a:p>
            <a:pPr marL="285750" indent="-285750">
              <a:buFont typeface="Arial" panose="020B0604020202020204" pitchFamily="34" charset="0"/>
              <a:buChar char="•"/>
            </a:pPr>
            <a:r>
              <a:rPr lang="en-US" sz="1400" dirty="0"/>
              <a:t>LINE</a:t>
            </a:r>
          </a:p>
        </p:txBody>
      </p:sp>
      <p:pic>
        <p:nvPicPr>
          <p:cNvPr id="22" name="Picture 21"/>
          <p:cNvPicPr>
            <a:picLocks noChangeAspect="1"/>
          </p:cNvPicPr>
          <p:nvPr/>
        </p:nvPicPr>
        <p:blipFill>
          <a:blip r:embed="rId7"/>
          <a:stretch>
            <a:fillRect/>
          </a:stretch>
        </p:blipFill>
        <p:spPr>
          <a:xfrm>
            <a:off x="4799693" y="869700"/>
            <a:ext cx="5992887" cy="4041998"/>
          </a:xfrm>
          <a:prstGeom prst="rect">
            <a:avLst/>
          </a:prstGeom>
        </p:spPr>
      </p:pic>
      <p:sp>
        <p:nvSpPr>
          <p:cNvPr id="23" name="TextBox 22"/>
          <p:cNvSpPr txBox="1"/>
          <p:nvPr/>
        </p:nvSpPr>
        <p:spPr>
          <a:xfrm>
            <a:off x="8707361" y="903542"/>
            <a:ext cx="2365829" cy="1169551"/>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en-US" sz="1400" dirty="0" err="1"/>
              <a:t>Whatsapp</a:t>
            </a:r>
            <a:endParaRPr lang="en-US" sz="1400" dirty="0"/>
          </a:p>
          <a:p>
            <a:pPr marL="285750" indent="-285750">
              <a:buFont typeface="Arial" panose="020B0604020202020204" pitchFamily="34" charset="0"/>
              <a:buChar char="•"/>
            </a:pPr>
            <a:r>
              <a:rPr lang="en-US" sz="1400" dirty="0"/>
              <a:t>Email</a:t>
            </a:r>
          </a:p>
          <a:p>
            <a:pPr marL="285750" indent="-285750">
              <a:buFont typeface="Arial" panose="020B0604020202020204" pitchFamily="34" charset="0"/>
              <a:buChar char="•"/>
            </a:pPr>
            <a:r>
              <a:rPr lang="en-US" sz="1400" dirty="0"/>
              <a:t>Podcasts and Audio Streaming</a:t>
            </a:r>
          </a:p>
          <a:p>
            <a:endParaRPr lang="en-US" sz="1400" dirty="0"/>
          </a:p>
        </p:txBody>
      </p:sp>
      <p:sp>
        <p:nvSpPr>
          <p:cNvPr id="24" name="TextBox 23"/>
          <p:cNvSpPr txBox="1"/>
          <p:nvPr/>
        </p:nvSpPr>
        <p:spPr>
          <a:xfrm>
            <a:off x="9890275" y="3637893"/>
            <a:ext cx="2365829" cy="1600438"/>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en-US" sz="1400" dirty="0"/>
              <a:t>Google trends</a:t>
            </a:r>
          </a:p>
          <a:p>
            <a:pPr marL="285750" indent="-285750">
              <a:buFont typeface="Arial" panose="020B0604020202020204" pitchFamily="34" charset="0"/>
              <a:buChar char="•"/>
            </a:pPr>
            <a:r>
              <a:rPr lang="en-US" sz="1400" dirty="0"/>
              <a:t>Geographic Information Systems</a:t>
            </a:r>
          </a:p>
          <a:p>
            <a:pPr marL="285750" indent="-285750">
              <a:buFont typeface="Arial" panose="020B0604020202020204" pitchFamily="34" charset="0"/>
              <a:buChar char="•"/>
            </a:pPr>
            <a:r>
              <a:rPr lang="en-US" sz="1400" dirty="0"/>
              <a:t>Digital fitness apps</a:t>
            </a:r>
          </a:p>
          <a:p>
            <a:pPr marL="285750" indent="-285750">
              <a:buFont typeface="Arial" panose="020B0604020202020204" pitchFamily="34" charset="0"/>
              <a:buChar char="•"/>
            </a:pPr>
            <a:r>
              <a:rPr lang="en-US" sz="1400" dirty="0"/>
              <a:t>Artificial intelligence</a:t>
            </a:r>
          </a:p>
          <a:p>
            <a:pPr marL="285750" indent="-285750">
              <a:buFont typeface="Arial" panose="020B0604020202020204" pitchFamily="34" charset="0"/>
              <a:buChar char="•"/>
            </a:pPr>
            <a:r>
              <a:rPr lang="en-US" sz="1400" dirty="0"/>
              <a:t>Virtual Reality</a:t>
            </a:r>
          </a:p>
          <a:p>
            <a:pPr marL="285750" indent="-285750">
              <a:buFont typeface="Arial" panose="020B0604020202020204" pitchFamily="34" charset="0"/>
              <a:buChar char="•"/>
            </a:pPr>
            <a:endParaRPr lang="en-US" sz="1400" dirty="0"/>
          </a:p>
        </p:txBody>
      </p:sp>
      <p:sp>
        <p:nvSpPr>
          <p:cNvPr id="25" name="TextBox 24"/>
          <p:cNvSpPr txBox="1"/>
          <p:nvPr/>
        </p:nvSpPr>
        <p:spPr>
          <a:xfrm>
            <a:off x="5820230" y="4891223"/>
            <a:ext cx="2365829" cy="954107"/>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en-US" sz="1400" dirty="0" err="1"/>
              <a:t>Youtube</a:t>
            </a:r>
            <a:endParaRPr lang="en-US" sz="1400" dirty="0"/>
          </a:p>
          <a:p>
            <a:pPr marL="285750" indent="-285750">
              <a:buFont typeface="Arial" panose="020B0604020202020204" pitchFamily="34" charset="0"/>
              <a:buChar char="•"/>
            </a:pPr>
            <a:r>
              <a:rPr lang="en-US" sz="1400" dirty="0"/>
              <a:t>Twitter</a:t>
            </a:r>
          </a:p>
          <a:p>
            <a:pPr marL="285750" indent="-285750">
              <a:buFont typeface="Arial" panose="020B0604020202020204" pitchFamily="34" charset="0"/>
              <a:buChar char="•"/>
            </a:pPr>
            <a:r>
              <a:rPr lang="en-US" sz="1400" dirty="0"/>
              <a:t>Instagram</a:t>
            </a:r>
          </a:p>
          <a:p>
            <a:pPr marL="285750" indent="-285750">
              <a:buFont typeface="Arial" panose="020B0604020202020204" pitchFamily="34" charset="0"/>
              <a:buChar char="•"/>
            </a:pPr>
            <a:r>
              <a:rPr lang="en-US" sz="1400" dirty="0"/>
              <a:t>Facebook</a:t>
            </a:r>
          </a:p>
        </p:txBody>
      </p:sp>
      <p:pic>
        <p:nvPicPr>
          <p:cNvPr id="26" name="Picture 25" descr="Instagram's top 8 updates of 2022 that made using the app easier; check  list here - BusinessToday"/>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25855" y="5503382"/>
            <a:ext cx="1703761" cy="95410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descr="Facebook Logo Png - Free Vectors &amp; PSDs to Download"/>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87745" y="5542748"/>
            <a:ext cx="1340510" cy="1013176"/>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descr="Zoom"/>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4091" y="5360311"/>
            <a:ext cx="1221243" cy="122124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Where Twitter found its new X logo"/>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588683" y="5464852"/>
            <a:ext cx="1521889" cy="11004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114" y="0"/>
            <a:ext cx="10515600" cy="478971"/>
          </a:xfrm>
        </p:spPr>
        <p:txBody>
          <a:bodyPr>
            <a:normAutofit/>
          </a:bodyPr>
          <a:lstStyle/>
          <a:p>
            <a:pPr algn="ctr"/>
            <a:r>
              <a:rPr lang="en-US" sz="2400" b="1" dirty="0"/>
              <a:t>ADVANTAGES AND DISADVANTAGES OF DIGITAL TOOLS</a:t>
            </a:r>
          </a:p>
        </p:txBody>
      </p:sp>
      <p:graphicFrame>
        <p:nvGraphicFramePr>
          <p:cNvPr id="4" name="Table 4"/>
          <p:cNvGraphicFramePr>
            <a:graphicFrameLocks noGrp="1"/>
          </p:cNvGraphicFramePr>
          <p:nvPr>
            <p:ph idx="1"/>
            <p:extLst>
              <p:ext uri="{D42A27DB-BD31-4B8C-83A1-F6EECF244321}">
                <p14:modId xmlns:p14="http://schemas.microsoft.com/office/powerpoint/2010/main" val="2630797218"/>
              </p:ext>
            </p:extLst>
          </p:nvPr>
        </p:nvGraphicFramePr>
        <p:xfrm>
          <a:off x="243114" y="377451"/>
          <a:ext cx="11841504" cy="6693909"/>
        </p:xfrm>
        <a:graphic>
          <a:graphicData uri="http://schemas.openxmlformats.org/drawingml/2006/table">
            <a:tbl>
              <a:tblPr firstRow="1" bandRow="1">
                <a:tableStyleId>{D27102A9-8310-4765-A935-A1911B00CA55}</a:tableStyleId>
              </a:tblPr>
              <a:tblGrid>
                <a:gridCol w="3331656">
                  <a:extLst>
                    <a:ext uri="{9D8B030D-6E8A-4147-A177-3AD203B41FA5}">
                      <a16:colId xmlns:a16="http://schemas.microsoft.com/office/drawing/2014/main" val="20000"/>
                    </a:ext>
                  </a:extLst>
                </a:gridCol>
                <a:gridCol w="4523122">
                  <a:extLst>
                    <a:ext uri="{9D8B030D-6E8A-4147-A177-3AD203B41FA5}">
                      <a16:colId xmlns:a16="http://schemas.microsoft.com/office/drawing/2014/main" val="20001"/>
                    </a:ext>
                  </a:extLst>
                </a:gridCol>
                <a:gridCol w="3986726">
                  <a:extLst>
                    <a:ext uri="{9D8B030D-6E8A-4147-A177-3AD203B41FA5}">
                      <a16:colId xmlns:a16="http://schemas.microsoft.com/office/drawing/2014/main" val="20002"/>
                    </a:ext>
                  </a:extLst>
                </a:gridCol>
              </a:tblGrid>
              <a:tr h="398514">
                <a:tc>
                  <a:txBody>
                    <a:bodyPr/>
                    <a:lstStyle/>
                    <a:p>
                      <a:pPr algn="ctr"/>
                      <a:r>
                        <a:rPr lang="en-US" sz="1400" dirty="0">
                          <a:latin typeface="Arial" panose="020B0604020202020204" pitchFamily="34" charset="0"/>
                          <a:cs typeface="Arial" panose="020B0604020202020204" pitchFamily="34" charset="0"/>
                        </a:rPr>
                        <a:t>HEALTHCARE</a:t>
                      </a:r>
                    </a:p>
                  </a:txBody>
                  <a:tcPr/>
                </a:tc>
                <a:tc>
                  <a:txBody>
                    <a:bodyPr/>
                    <a:lstStyle/>
                    <a:p>
                      <a:pPr algn="ctr"/>
                      <a:r>
                        <a:rPr lang="en-US" sz="1400" dirty="0">
                          <a:latin typeface="Arial" panose="020B0604020202020204" pitchFamily="34" charset="0"/>
                          <a:cs typeface="Arial" panose="020B0604020202020204" pitchFamily="34" charset="0"/>
                        </a:rPr>
                        <a:t>ADVANTAGES</a:t>
                      </a:r>
                    </a:p>
                  </a:txBody>
                  <a:tcPr/>
                </a:tc>
                <a:tc>
                  <a:txBody>
                    <a:bodyPr/>
                    <a:lstStyle/>
                    <a:p>
                      <a:pPr algn="ctr"/>
                      <a:r>
                        <a:rPr lang="en-US" sz="1400" dirty="0">
                          <a:latin typeface="Arial" panose="020B0604020202020204" pitchFamily="34" charset="0"/>
                          <a:cs typeface="Arial" panose="020B0604020202020204" pitchFamily="34" charset="0"/>
                        </a:rPr>
                        <a:t>DISADVANTAGES</a:t>
                      </a:r>
                    </a:p>
                  </a:txBody>
                  <a:tcPr/>
                </a:tc>
                <a:extLst>
                  <a:ext uri="{0D108BD9-81ED-4DB2-BD59-A6C34878D82A}">
                    <a16:rowId xmlns:a16="http://schemas.microsoft.com/office/drawing/2014/main" val="10000"/>
                  </a:ext>
                </a:extLst>
              </a:tr>
              <a:tr h="731389">
                <a:tc>
                  <a:txBody>
                    <a:bodyPr/>
                    <a:lstStyle/>
                    <a:p>
                      <a:r>
                        <a:rPr lang="en-US" sz="1400" dirty="0">
                          <a:latin typeface="Arial" panose="020B0604020202020204" pitchFamily="34" charset="0"/>
                          <a:cs typeface="Arial" panose="020B0604020202020204" pitchFamily="34" charset="0"/>
                        </a:rPr>
                        <a:t>Health Monitoring Apps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400" dirty="0">
                          <a:latin typeface="Arial" panose="020B0604020202020204" pitchFamily="34" charset="0"/>
                          <a:cs typeface="Arial" panose="020B0604020202020204" pitchFamily="34" charset="0"/>
                        </a:rPr>
                        <a:t>Encourages healthier living and self-care.</a:t>
                      </a:r>
                    </a:p>
                    <a:p>
                      <a:pPr marL="0" marR="0" lvl="0" indent="0" algn="l" defTabSz="914400" rtl="0" eaLnBrk="1" fontAlgn="auto" latinLnBrk="0" hangingPunct="1">
                        <a:lnSpc>
                          <a:spcPct val="100000"/>
                        </a:lnSpc>
                        <a:spcBef>
                          <a:spcPts val="0"/>
                        </a:spcBef>
                        <a:spcAft>
                          <a:spcPts val="0"/>
                        </a:spcAft>
                        <a:buClrTx/>
                        <a:buSzTx/>
                        <a:buFontTx/>
                        <a:buNone/>
                        <a:defRPr/>
                      </a:pPr>
                      <a:r>
                        <a:rPr lang="en-US" sz="1400" dirty="0">
                          <a:latin typeface="Arial" panose="020B0604020202020204" pitchFamily="34" charset="0"/>
                          <a:cs typeface="Arial" panose="020B0604020202020204" pitchFamily="34" charset="0"/>
                        </a:rPr>
                        <a:t> Allows medical professionals to monitor patients remotely</a:t>
                      </a:r>
                    </a:p>
                    <a:p>
                      <a:endParaRPr lang="en-US"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400" dirty="0">
                          <a:latin typeface="Arial" panose="020B0604020202020204" pitchFamily="34" charset="0"/>
                          <a:cs typeface="Arial" panose="020B0604020202020204" pitchFamily="34" charset="0"/>
                        </a:rPr>
                        <a:t>relies on self-reporting; may contain inaccuracies.</a:t>
                      </a:r>
                    </a:p>
                    <a:p>
                      <a:pPr marL="0" marR="0" lvl="0" indent="0" algn="l" defTabSz="914400" rtl="0" eaLnBrk="1" fontAlgn="auto" latinLnBrk="0" hangingPunct="1">
                        <a:lnSpc>
                          <a:spcPct val="100000"/>
                        </a:lnSpc>
                        <a:spcBef>
                          <a:spcPts val="0"/>
                        </a:spcBef>
                        <a:spcAft>
                          <a:spcPts val="0"/>
                        </a:spcAft>
                        <a:buClrTx/>
                        <a:buSzTx/>
                        <a:buFontTx/>
                        <a:buNone/>
                        <a:defRPr/>
                      </a:pPr>
                      <a:r>
                        <a:rPr lang="en-US" sz="1400" dirty="0">
                          <a:latin typeface="Arial" panose="020B0604020202020204" pitchFamily="34" charset="0"/>
                          <a:cs typeface="Arial" panose="020B0604020202020204" pitchFamily="34" charset="0"/>
                        </a:rPr>
                        <a:t> Health data privacy issues</a:t>
                      </a:r>
                    </a:p>
                    <a:p>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596955">
                <a:tc>
                  <a:txBody>
                    <a:bodyPr/>
                    <a:lstStyle/>
                    <a:p>
                      <a:r>
                        <a:rPr lang="en-US" sz="1400" dirty="0">
                          <a:latin typeface="Arial" panose="020B0604020202020204" pitchFamily="34" charset="0"/>
                          <a:cs typeface="Arial" panose="020B0604020202020204" pitchFamily="34" charset="0"/>
                        </a:rPr>
                        <a:t>Mobile Health apps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400" dirty="0">
                          <a:latin typeface="Arial" panose="020B0604020202020204" pitchFamily="34" charset="0"/>
                          <a:cs typeface="Arial" panose="020B0604020202020204" pitchFamily="34" charset="0"/>
                        </a:rPr>
                        <a:t>On-the-go access to medical information; Medication reminders and health suggestions</a:t>
                      </a:r>
                    </a:p>
                    <a:p>
                      <a:endParaRPr lang="en-US"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400" dirty="0">
                          <a:latin typeface="Arial" panose="020B0604020202020204" pitchFamily="34" charset="0"/>
                          <a:cs typeface="Arial" panose="020B0604020202020204" pitchFamily="34" charset="0"/>
                        </a:rPr>
                        <a:t>Limited availability and dependability in some place; Risks to data security and privacy</a:t>
                      </a:r>
                    </a:p>
                    <a:p>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98514">
                <a:tc>
                  <a:txBody>
                    <a:bodyPr/>
                    <a:lstStyle/>
                    <a:p>
                      <a:r>
                        <a:rPr lang="en-US" sz="1400" b="1" dirty="0">
                          <a:solidFill>
                            <a:schemeClr val="tx1"/>
                          </a:solidFill>
                          <a:latin typeface="Arial" panose="020B0604020202020204" pitchFamily="34" charset="0"/>
                          <a:cs typeface="Arial" panose="020B0604020202020204" pitchFamily="34" charset="0"/>
                        </a:rPr>
                        <a:t>EDUCATION</a:t>
                      </a:r>
                    </a:p>
                  </a:txBody>
                  <a:tcPr/>
                </a:tc>
                <a:tc>
                  <a:txBody>
                    <a:bodyPr/>
                    <a:lstStyle/>
                    <a:p>
                      <a:endParaRPr lang="en-US" sz="1400" dirty="0">
                        <a:latin typeface="Arial" panose="020B0604020202020204" pitchFamily="34" charset="0"/>
                        <a:cs typeface="Arial" panose="020B0604020202020204" pitchFamily="34" charset="0"/>
                      </a:endParaRPr>
                    </a:p>
                  </a:txBody>
                  <a:tcPr/>
                </a:tc>
                <a:tc>
                  <a:txBody>
                    <a:bodyPr/>
                    <a:lstStyle/>
                    <a:p>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832653">
                <a:tc>
                  <a:txBody>
                    <a:bodyPr/>
                    <a:lstStyle/>
                    <a:p>
                      <a:r>
                        <a:rPr lang="en-US" sz="1400" dirty="0">
                          <a:latin typeface="Arial" panose="020B0604020202020204" pitchFamily="34" charset="0"/>
                          <a:cs typeface="Arial" panose="020B0604020202020204" pitchFamily="34" charset="0"/>
                        </a:rPr>
                        <a:t>Virtual Reality (VR) and Augmented Reality (AR)</a:t>
                      </a:r>
                    </a:p>
                  </a:txBody>
                  <a:tcPr/>
                </a:tc>
                <a:tc>
                  <a:txBody>
                    <a:bodyPr/>
                    <a:lstStyle/>
                    <a:p>
                      <a:r>
                        <a:rPr lang="en-US" sz="1400" dirty="0">
                          <a:latin typeface="Arial" panose="020B0604020202020204" pitchFamily="34" charset="0"/>
                          <a:cs typeface="Arial" panose="020B0604020202020204" pitchFamily="34" charset="0"/>
                        </a:rPr>
                        <a:t>Immersive learning experiences; Increases understanding and engagement</a:t>
                      </a:r>
                    </a:p>
                  </a:txBody>
                  <a:tcPr/>
                </a:tc>
                <a:tc>
                  <a:txBody>
                    <a:bodyPr/>
                    <a:lstStyle/>
                    <a:p>
                      <a:r>
                        <a:rPr lang="en-US" sz="1400" dirty="0">
                          <a:latin typeface="Arial" panose="020B0604020202020204" pitchFamily="34" charset="0"/>
                          <a:cs typeface="Arial" panose="020B0604020202020204" pitchFamily="34" charset="0"/>
                        </a:rPr>
                        <a:t> Expensive hardware and development; Limited accessibility for all students </a:t>
                      </a:r>
                    </a:p>
                  </a:txBody>
                  <a:tcPr/>
                </a:tc>
                <a:extLst>
                  <a:ext uri="{0D108BD9-81ED-4DB2-BD59-A6C34878D82A}">
                    <a16:rowId xmlns:a16="http://schemas.microsoft.com/office/drawing/2014/main" val="10004"/>
                  </a:ext>
                </a:extLst>
              </a:tr>
              <a:tr h="731389">
                <a:tc>
                  <a:txBody>
                    <a:bodyPr/>
                    <a:lstStyle/>
                    <a:p>
                      <a:r>
                        <a:rPr lang="en-US" sz="1400" dirty="0">
                          <a:latin typeface="Arial" panose="020B0604020202020204" pitchFamily="34" charset="0"/>
                          <a:cs typeface="Arial" panose="020B0604020202020204" pitchFamily="34" charset="0"/>
                        </a:rPr>
                        <a:t>Online Learning Platforms for skills</a:t>
                      </a:r>
                    </a:p>
                  </a:txBody>
                  <a:tcPr/>
                </a:tc>
                <a:tc>
                  <a:txBody>
                    <a:bodyPr/>
                    <a:lstStyle/>
                    <a:p>
                      <a:r>
                        <a:rPr lang="en-US" sz="1400" dirty="0">
                          <a:latin typeface="Arial" panose="020B0604020202020204" pitchFamily="34" charset="0"/>
                          <a:cs typeface="Arial" panose="020B0604020202020204" pitchFamily="34" charset="0"/>
                        </a:rPr>
                        <a:t>Access to a variety of skill-building courses; Self-paced learning and certifications</a:t>
                      </a:r>
                    </a:p>
                  </a:txBody>
                  <a:tcPr/>
                </a:tc>
                <a:tc>
                  <a:txBody>
                    <a:bodyPr/>
                    <a:lstStyle/>
                    <a:p>
                      <a:r>
                        <a:rPr lang="en-US" sz="1400" dirty="0">
                          <a:latin typeface="Arial" panose="020B0604020202020204" pitchFamily="34" charset="0"/>
                          <a:cs typeface="Arial" panose="020B0604020202020204" pitchFamily="34" charset="0"/>
                        </a:rPr>
                        <a:t>Risk of disengagement and dropout rates; Concerns about the quality of some online courses</a:t>
                      </a:r>
                    </a:p>
                  </a:txBody>
                  <a:tcPr/>
                </a:tc>
                <a:extLst>
                  <a:ext uri="{0D108BD9-81ED-4DB2-BD59-A6C34878D82A}">
                    <a16:rowId xmlns:a16="http://schemas.microsoft.com/office/drawing/2014/main" val="10005"/>
                  </a:ext>
                </a:extLst>
              </a:tr>
              <a:tr h="304745">
                <a:tc>
                  <a:txBody>
                    <a:bodyPr/>
                    <a:lstStyle/>
                    <a:p>
                      <a:r>
                        <a:rPr lang="en-US" sz="1400" b="1" dirty="0">
                          <a:solidFill>
                            <a:schemeClr val="tx1"/>
                          </a:solidFill>
                          <a:latin typeface="Arial" panose="020B0604020202020204" pitchFamily="34" charset="0"/>
                          <a:cs typeface="Arial" panose="020B0604020202020204" pitchFamily="34" charset="0"/>
                        </a:rPr>
                        <a:t>WORK</a:t>
                      </a:r>
                    </a:p>
                  </a:txBody>
                  <a:tcPr/>
                </a:tc>
                <a:tc>
                  <a:txBody>
                    <a:bodyPr/>
                    <a:lstStyle/>
                    <a:p>
                      <a:endParaRPr lang="en-US" sz="1400" dirty="0">
                        <a:latin typeface="Arial" panose="020B0604020202020204" pitchFamily="34" charset="0"/>
                        <a:cs typeface="Arial" panose="020B0604020202020204" pitchFamily="34" charset="0"/>
                      </a:endParaRPr>
                    </a:p>
                  </a:txBody>
                  <a:tcPr/>
                </a:tc>
                <a:tc>
                  <a:txBody>
                    <a:bodyPr/>
                    <a:lstStyle/>
                    <a:p>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518068">
                <a:tc>
                  <a:txBody>
                    <a:bodyPr/>
                    <a:lstStyle/>
                    <a:p>
                      <a:r>
                        <a:rPr lang="en-US" sz="1400" dirty="0">
                          <a:latin typeface="Arial" panose="020B0604020202020204" pitchFamily="34" charset="0"/>
                          <a:cs typeface="Arial" panose="020B0604020202020204" pitchFamily="34" charset="0"/>
                        </a:rPr>
                        <a:t>Project Management tools</a:t>
                      </a:r>
                    </a:p>
                  </a:txBody>
                  <a:tcPr/>
                </a:tc>
                <a:tc>
                  <a:txBody>
                    <a:bodyPr/>
                    <a:lstStyle/>
                    <a:p>
                      <a:r>
                        <a:rPr lang="en-US" sz="1400" dirty="0">
                          <a:latin typeface="Arial" panose="020B0604020202020204" pitchFamily="34" charset="0"/>
                          <a:cs typeface="Arial" panose="020B0604020202020204" pitchFamily="34" charset="0"/>
                        </a:rPr>
                        <a:t>Effective task management and organization</a:t>
                      </a:r>
                    </a:p>
                  </a:txBody>
                  <a:tcPr/>
                </a:tc>
                <a:tc>
                  <a:txBody>
                    <a:bodyPr/>
                    <a:lstStyle/>
                    <a:p>
                      <a:r>
                        <a:rPr lang="en-US" sz="1400" dirty="0">
                          <a:latin typeface="Arial" panose="020B0604020202020204" pitchFamily="34" charset="0"/>
                          <a:cs typeface="Arial" panose="020B0604020202020204" pitchFamily="34" charset="0"/>
                        </a:rPr>
                        <a:t>Learning curve for complex project management tools</a:t>
                      </a:r>
                    </a:p>
                  </a:txBody>
                  <a:tcPr/>
                </a:tc>
                <a:extLst>
                  <a:ext uri="{0D108BD9-81ED-4DB2-BD59-A6C34878D82A}">
                    <a16:rowId xmlns:a16="http://schemas.microsoft.com/office/drawing/2014/main" val="10007"/>
                  </a:ext>
                </a:extLst>
              </a:tr>
              <a:tr h="518068">
                <a:tc>
                  <a:txBody>
                    <a:bodyPr/>
                    <a:lstStyle/>
                    <a:p>
                      <a:r>
                        <a:rPr lang="en-US" sz="1400" dirty="0">
                          <a:latin typeface="Arial" panose="020B0604020202020204" pitchFamily="34" charset="0"/>
                          <a:cs typeface="Arial" panose="020B0604020202020204" pitchFamily="34" charset="0"/>
                        </a:rPr>
                        <a:t>Instant Messaging and Collaboration Apps</a:t>
                      </a:r>
                    </a:p>
                  </a:txBody>
                  <a:tcPr/>
                </a:tc>
                <a:tc>
                  <a:txBody>
                    <a:bodyPr/>
                    <a:lstStyle/>
                    <a:p>
                      <a:r>
                        <a:rPr lang="en-US" sz="1400" dirty="0">
                          <a:latin typeface="Arial" panose="020B0604020202020204" pitchFamily="34" charset="0"/>
                          <a:cs typeface="Arial" panose="020B0604020202020204" pitchFamily="34" charset="0"/>
                        </a:rPr>
                        <a:t>Rapid communication, and file sharing, real-time collaboration, and document sharing</a:t>
                      </a:r>
                    </a:p>
                  </a:txBody>
                  <a:tcPr/>
                </a:tc>
                <a:tc>
                  <a:txBody>
                    <a:bodyPr/>
                    <a:lstStyle/>
                    <a:p>
                      <a:r>
                        <a:rPr lang="en-US" sz="1400" dirty="0">
                          <a:latin typeface="Arial" panose="020B0604020202020204" pitchFamily="34" charset="0"/>
                          <a:cs typeface="Arial" panose="020B0604020202020204" pitchFamily="34" charset="0"/>
                        </a:rPr>
                        <a:t>Reduced face-to-face social interaction; information overload, and distraction</a:t>
                      </a:r>
                    </a:p>
                  </a:txBody>
                  <a:tcPr/>
                </a:tc>
                <a:extLst>
                  <a:ext uri="{0D108BD9-81ED-4DB2-BD59-A6C34878D82A}">
                    <a16:rowId xmlns:a16="http://schemas.microsoft.com/office/drawing/2014/main" val="10008"/>
                  </a:ext>
                </a:extLst>
              </a:tr>
              <a:tr h="398514">
                <a:tc>
                  <a:txBody>
                    <a:bodyPr/>
                    <a:lstStyle/>
                    <a:p>
                      <a:r>
                        <a:rPr lang="en-US" sz="1400" b="1" dirty="0">
                          <a:solidFill>
                            <a:schemeClr val="tx1"/>
                          </a:solidFill>
                          <a:latin typeface="Arial" panose="020B0604020202020204" pitchFamily="34" charset="0"/>
                          <a:cs typeface="Arial" panose="020B0604020202020204" pitchFamily="34" charset="0"/>
                        </a:rPr>
                        <a:t>DAILY USE</a:t>
                      </a:r>
                    </a:p>
                  </a:txBody>
                  <a:tcPr>
                    <a:solidFill>
                      <a:schemeClr val="accent2">
                        <a:alpha val="20000"/>
                      </a:schemeClr>
                    </a:solidFill>
                  </a:tcPr>
                </a:tc>
                <a:tc>
                  <a:txBody>
                    <a:bodyPr/>
                    <a:lstStyle/>
                    <a:p>
                      <a:endParaRPr lang="en-US" sz="1400" dirty="0">
                        <a:latin typeface="Arial" panose="020B0604020202020204" pitchFamily="34" charset="0"/>
                        <a:cs typeface="Arial" panose="020B0604020202020204" pitchFamily="34" charset="0"/>
                      </a:endParaRPr>
                    </a:p>
                  </a:txBody>
                  <a:tcPr>
                    <a:solidFill>
                      <a:schemeClr val="accent2">
                        <a:alpha val="20000"/>
                      </a:schemeClr>
                    </a:solidFill>
                  </a:tcPr>
                </a:tc>
                <a:tc>
                  <a:txBody>
                    <a:bodyPr/>
                    <a:lstStyle/>
                    <a:p>
                      <a:endParaRPr lang="en-US" sz="1400" dirty="0">
                        <a:latin typeface="Arial" panose="020B0604020202020204" pitchFamily="34" charset="0"/>
                        <a:cs typeface="Arial" panose="020B0604020202020204" pitchFamily="34" charset="0"/>
                      </a:endParaRPr>
                    </a:p>
                  </a:txBody>
                  <a:tcPr>
                    <a:solidFill>
                      <a:schemeClr val="accent2">
                        <a:alpha val="20000"/>
                      </a:schemeClr>
                    </a:solidFill>
                  </a:tcPr>
                </a:tc>
                <a:extLst>
                  <a:ext uri="{0D108BD9-81ED-4DB2-BD59-A6C34878D82A}">
                    <a16:rowId xmlns:a16="http://schemas.microsoft.com/office/drawing/2014/main" val="10009"/>
                  </a:ext>
                </a:extLst>
              </a:tr>
              <a:tr h="518068">
                <a:tc>
                  <a:txBody>
                    <a:bodyPr/>
                    <a:lstStyle/>
                    <a:p>
                      <a:r>
                        <a:rPr lang="en-US" sz="1400" b="0" kern="1200" dirty="0">
                          <a:solidFill>
                            <a:schemeClr val="dk1"/>
                          </a:solidFill>
                          <a:effectLst/>
                          <a:latin typeface="Arial" panose="020B0604020202020204" pitchFamily="34" charset="0"/>
                          <a:cs typeface="Arial" panose="020B0604020202020204" pitchFamily="34" charset="0"/>
                        </a:rPr>
                        <a:t>Digital Fitness Apps</a:t>
                      </a:r>
                      <a:endParaRPr lang="en-US"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Access to personalized training and workouts; Health tracking and progress monitoring</a:t>
                      </a:r>
                    </a:p>
                  </a:txBody>
                  <a:tcPr/>
                </a:tc>
                <a:tc>
                  <a:txBody>
                    <a:bodyPr/>
                    <a:lstStyle/>
                    <a:p>
                      <a:r>
                        <a:rPr lang="en-US" sz="1400" dirty="0">
                          <a:latin typeface="Arial" panose="020B0604020202020204" pitchFamily="34" charset="0"/>
                          <a:cs typeface="Arial" panose="020B0604020202020204" pitchFamily="34" charset="0"/>
                        </a:rPr>
                        <a:t>Reliance on wearables and smartphones; Data security and privacy issues </a:t>
                      </a:r>
                    </a:p>
                  </a:txBody>
                  <a:tcPr/>
                </a:tc>
                <a:extLst>
                  <a:ext uri="{0D108BD9-81ED-4DB2-BD59-A6C34878D82A}">
                    <a16:rowId xmlns:a16="http://schemas.microsoft.com/office/drawing/2014/main" val="10010"/>
                  </a:ext>
                </a:extLst>
              </a:tr>
              <a:tr h="398514">
                <a:tc>
                  <a:txBody>
                    <a:bodyPr/>
                    <a:lstStyle/>
                    <a:p>
                      <a:r>
                        <a:rPr lang="en-US" sz="1400" dirty="0">
                          <a:latin typeface="Arial" panose="020B0604020202020204" pitchFamily="34" charset="0"/>
                          <a:cs typeface="Arial" panose="020B0604020202020204" pitchFamily="34" charset="0"/>
                        </a:rPr>
                        <a:t>Podcasts and Audio Streaming</a:t>
                      </a:r>
                    </a:p>
                  </a:txBody>
                  <a:tcPr/>
                </a:tc>
                <a:tc>
                  <a:txBody>
                    <a:bodyPr/>
                    <a:lstStyle/>
                    <a:p>
                      <a:r>
                        <a:rPr lang="en-US" sz="1400" dirty="0">
                          <a:latin typeface="Arial" panose="020B0604020202020204" pitchFamily="34" charset="0"/>
                          <a:cs typeface="Arial" panose="020B0604020202020204" pitchFamily="34" charset="0"/>
                        </a:rPr>
                        <a:t>Access to educational materials while on the go</a:t>
                      </a:r>
                    </a:p>
                  </a:txBody>
                  <a:tcPr/>
                </a:tc>
                <a:tc>
                  <a:txBody>
                    <a:bodyPr/>
                    <a:lstStyle/>
                    <a:p>
                      <a:r>
                        <a:rPr lang="en-US" sz="1400" dirty="0">
                          <a:latin typeface="Arial" panose="020B0604020202020204" pitchFamily="34" charset="0"/>
                          <a:cs typeface="Arial" panose="020B0604020202020204" pitchFamily="34" charset="0"/>
                        </a:rPr>
                        <a:t>Limited engagement compared to visual content</a:t>
                      </a:r>
                    </a:p>
                  </a:txBody>
                  <a:tcPr/>
                </a:tc>
                <a:extLst>
                  <a:ext uri="{0D108BD9-81ED-4DB2-BD59-A6C34878D82A}">
                    <a16:rowId xmlns:a16="http://schemas.microsoft.com/office/drawing/2014/main" val="1001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3868"/>
            <a:ext cx="10903857" cy="621846"/>
          </a:xfrm>
        </p:spPr>
        <p:txBody>
          <a:bodyPr>
            <a:normAutofit/>
          </a:bodyPr>
          <a:lstStyle/>
          <a:p>
            <a:pPr algn="ctr"/>
            <a:r>
              <a:rPr lang="en-US" sz="2400" b="1" dirty="0"/>
              <a:t>DIGITAL LIFELINES: </a:t>
            </a:r>
            <a:r>
              <a:rPr lang="en-US" sz="2400" b="1" cap="none" dirty="0"/>
              <a:t>How communities thrived in a world of rare in-person contact</a:t>
            </a:r>
            <a:endParaRPr lang="en-US" sz="2400" b="1" dirty="0"/>
          </a:p>
        </p:txBody>
      </p:sp>
      <p:sp>
        <p:nvSpPr>
          <p:cNvPr id="3" name="Content Placeholder 2"/>
          <p:cNvSpPr>
            <a:spLocks noGrp="1"/>
          </p:cNvSpPr>
          <p:nvPr>
            <p:ph idx="1"/>
          </p:nvPr>
        </p:nvSpPr>
        <p:spPr>
          <a:xfrm>
            <a:off x="275771" y="827314"/>
            <a:ext cx="11713029" cy="5926818"/>
          </a:xfrm>
        </p:spPr>
        <p:txBody>
          <a:bodyPr>
            <a:noAutofit/>
          </a:bodyPr>
          <a:lstStyle/>
          <a:p>
            <a:pPr algn="just">
              <a:lnSpc>
                <a:spcPct val="150000"/>
              </a:lnSpc>
            </a:pPr>
            <a:r>
              <a:rPr lang="en-US" cap="none" dirty="0">
                <a:latin typeface="Arial" panose="020B0604020202020204" pitchFamily="34" charset="0"/>
                <a:cs typeface="Arial" panose="020B0604020202020204" pitchFamily="34" charset="0"/>
              </a:rPr>
              <a:t>Video-based messaging services like W</a:t>
            </a:r>
            <a:r>
              <a:rPr lang="en-US" cap="none" dirty="0" err="1">
                <a:latin typeface="Arial" panose="020B0604020202020204" pitchFamily="34" charset="0"/>
                <a:cs typeface="Arial" panose="020B0604020202020204" pitchFamily="34" charset="0"/>
              </a:rPr>
              <a:t>hatsapp</a:t>
            </a:r>
            <a:r>
              <a:rPr lang="en-US" cap="none" dirty="0">
                <a:latin typeface="Arial" panose="020B0604020202020204" pitchFamily="34" charset="0"/>
                <a:cs typeface="Arial" panose="020B0604020202020204" pitchFamily="34" charset="0"/>
              </a:rPr>
              <a:t>, Facetime, and Zoom are used in the healthcare industry. Other remote services, like social media, and email, were set up to offer synchronous and asynchronous support for COVID-19 patients as well as those in need of other standard healthcare services (</a:t>
            </a:r>
            <a:r>
              <a:rPr lang="en-US" cap="none" dirty="0" err="1">
                <a:latin typeface="Arial" panose="020B0604020202020204" pitchFamily="34" charset="0"/>
                <a:cs typeface="Arial" panose="020B0604020202020204" pitchFamily="34" charset="0"/>
              </a:rPr>
              <a:t>Keesara</a:t>
            </a:r>
            <a:r>
              <a:rPr lang="en-US" cap="none" dirty="0">
                <a:latin typeface="Arial" panose="020B0604020202020204" pitchFamily="34" charset="0"/>
                <a:cs typeface="Arial" panose="020B0604020202020204" pitchFamily="34" charset="0"/>
              </a:rPr>
              <a:t> </a:t>
            </a:r>
            <a:r>
              <a:rPr lang="en-US" i="1" cap="none" dirty="0">
                <a:latin typeface="Arial" panose="020B0604020202020204" pitchFamily="34" charset="0"/>
                <a:cs typeface="Arial" panose="020B0604020202020204" pitchFamily="34" charset="0"/>
              </a:rPr>
              <a:t>et al</a:t>
            </a:r>
            <a:r>
              <a:rPr lang="en-US" cap="none" dirty="0">
                <a:latin typeface="Arial" panose="020B0604020202020204" pitchFamily="34" charset="0"/>
                <a:cs typeface="Arial" panose="020B0604020202020204" pitchFamily="34" charset="0"/>
              </a:rPr>
              <a:t>., 2020).</a:t>
            </a:r>
          </a:p>
          <a:p>
            <a:pPr algn="just">
              <a:lnSpc>
                <a:spcPct val="150000"/>
              </a:lnSpc>
            </a:pPr>
            <a:r>
              <a:rPr lang="en-US" cap="none" dirty="0">
                <a:latin typeface="Arial" panose="020B0604020202020204" pitchFamily="34" charset="0"/>
                <a:cs typeface="Arial" panose="020B0604020202020204" pitchFamily="34" charset="0"/>
              </a:rPr>
              <a:t>Video-based platforms like Zoom, W</a:t>
            </a:r>
            <a:r>
              <a:rPr lang="en-US" cap="none" dirty="0" err="1">
                <a:latin typeface="Arial" panose="020B0604020202020204" pitchFamily="34" charset="0"/>
                <a:cs typeface="Arial" panose="020B0604020202020204" pitchFamily="34" charset="0"/>
              </a:rPr>
              <a:t>ebex</a:t>
            </a:r>
            <a:r>
              <a:rPr lang="en-US" cap="none" dirty="0">
                <a:latin typeface="Arial" panose="020B0604020202020204" pitchFamily="34" charset="0"/>
                <a:cs typeface="Arial" panose="020B0604020202020204" pitchFamily="34" charset="0"/>
              </a:rPr>
              <a:t>, F</a:t>
            </a:r>
            <a:r>
              <a:rPr lang="en-US" cap="none" dirty="0" err="1">
                <a:latin typeface="Arial" panose="020B0604020202020204" pitchFamily="34" charset="0"/>
                <a:cs typeface="Arial" panose="020B0604020202020204" pitchFamily="34" charset="0"/>
              </a:rPr>
              <a:t>acebook</a:t>
            </a:r>
            <a:r>
              <a:rPr lang="en-US" cap="none" dirty="0">
                <a:latin typeface="Arial" panose="020B0604020202020204" pitchFamily="34" charset="0"/>
                <a:cs typeface="Arial" panose="020B0604020202020204" pitchFamily="34" charset="0"/>
              </a:rPr>
              <a:t> , and Google hangouts served as essential conferencing tools and promoted social engagement in work, school, and everyday life.</a:t>
            </a:r>
          </a:p>
          <a:p>
            <a:pPr algn="just">
              <a:lnSpc>
                <a:spcPct val="150000"/>
              </a:lnSpc>
            </a:pPr>
            <a:r>
              <a:rPr lang="en-US" cap="none" dirty="0">
                <a:latin typeface="Arial" panose="020B0604020202020204" pitchFamily="34" charset="0"/>
                <a:cs typeface="Arial" panose="020B0604020202020204" pitchFamily="34" charset="0"/>
              </a:rPr>
              <a:t> Additionally, information sharing was continued through online education on websites like G</a:t>
            </a:r>
            <a:r>
              <a:rPr lang="en-US" cap="none" dirty="0" err="1">
                <a:latin typeface="Arial" panose="020B0604020202020204" pitchFamily="34" charset="0"/>
                <a:cs typeface="Arial" panose="020B0604020202020204" pitchFamily="34" charset="0"/>
              </a:rPr>
              <a:t>ithub</a:t>
            </a:r>
            <a:r>
              <a:rPr lang="en-US" cap="none" dirty="0">
                <a:latin typeface="Arial" panose="020B0604020202020204" pitchFamily="34" charset="0"/>
                <a:cs typeface="Arial" panose="020B0604020202020204" pitchFamily="34" charset="0"/>
              </a:rPr>
              <a:t>, Blackboard, and C</a:t>
            </a:r>
            <a:r>
              <a:rPr lang="en-US" cap="none" dirty="0" err="1">
                <a:latin typeface="Arial" panose="020B0604020202020204" pitchFamily="34" charset="0"/>
                <a:cs typeface="Arial" panose="020B0604020202020204" pitchFamily="34" charset="0"/>
              </a:rPr>
              <a:t>oursera </a:t>
            </a:r>
            <a:r>
              <a:rPr lang="en-US" cap="none" dirty="0">
                <a:latin typeface="Arial" panose="020B0604020202020204" pitchFamily="34" charset="0"/>
                <a:cs typeface="Arial" panose="020B0604020202020204" pitchFamily="34" charset="0"/>
              </a:rPr>
              <a:t>(</a:t>
            </a:r>
            <a:r>
              <a:rPr lang="en-US" cap="none" dirty="0" err="1">
                <a:latin typeface="Arial" panose="020B0604020202020204" pitchFamily="34" charset="0"/>
                <a:cs typeface="Arial" panose="020B0604020202020204" pitchFamily="34" charset="0"/>
              </a:rPr>
              <a:t>Gewin</a:t>
            </a:r>
            <a:r>
              <a:rPr lang="en-US" cap="none" dirty="0">
                <a:latin typeface="Arial" panose="020B0604020202020204" pitchFamily="34" charset="0"/>
                <a:cs typeface="Arial" panose="020B0604020202020204" pitchFamily="34" charset="0"/>
              </a:rPr>
              <a:t>, 2020).</a:t>
            </a:r>
          </a:p>
          <a:p>
            <a:pPr algn="just">
              <a:lnSpc>
                <a:spcPct val="150000"/>
              </a:lnSpc>
            </a:pPr>
            <a:r>
              <a:rPr lang="en-US" cap="none" dirty="0">
                <a:latin typeface="Arial" panose="020B0604020202020204" pitchFamily="34" charset="0"/>
                <a:cs typeface="Arial" panose="020B0604020202020204" pitchFamily="34" charset="0"/>
              </a:rPr>
              <a:t>GIS and social media platforms like Twitter, I</a:t>
            </a:r>
            <a:r>
              <a:rPr lang="en-US" cap="none" dirty="0" err="1">
                <a:latin typeface="Arial" panose="020B0604020202020204" pitchFamily="34" charset="0"/>
                <a:cs typeface="Arial" panose="020B0604020202020204" pitchFamily="34" charset="0"/>
              </a:rPr>
              <a:t>nstagram</a:t>
            </a:r>
            <a:r>
              <a:rPr lang="en-US" cap="none" dirty="0">
                <a:latin typeface="Arial" panose="020B0604020202020204" pitchFamily="34" charset="0"/>
                <a:cs typeface="Arial" panose="020B0604020202020204" pitchFamily="34" charset="0"/>
              </a:rPr>
              <a:t>, F</a:t>
            </a:r>
            <a:r>
              <a:rPr lang="en-US" cap="none" dirty="0" err="1">
                <a:latin typeface="Arial" panose="020B0604020202020204" pitchFamily="34" charset="0"/>
                <a:cs typeface="Arial" panose="020B0604020202020204" pitchFamily="34" charset="0"/>
              </a:rPr>
              <a:t>acebook</a:t>
            </a:r>
            <a:r>
              <a:rPr lang="en-US" cap="none" dirty="0">
                <a:latin typeface="Arial" panose="020B0604020202020204" pitchFamily="34" charset="0"/>
                <a:cs typeface="Arial" panose="020B0604020202020204" pitchFamily="34" charset="0"/>
              </a:rPr>
              <a:t>, and Y</a:t>
            </a:r>
            <a:r>
              <a:rPr lang="en-US" cap="none" dirty="0" err="1">
                <a:latin typeface="Arial" panose="020B0604020202020204" pitchFamily="34" charset="0"/>
                <a:cs typeface="Arial" panose="020B0604020202020204" pitchFamily="34" charset="0"/>
              </a:rPr>
              <a:t>outube</a:t>
            </a:r>
            <a:r>
              <a:rPr lang="en-US" cap="none" dirty="0">
                <a:latin typeface="Arial" panose="020B0604020202020204" pitchFamily="34" charset="0"/>
                <a:cs typeface="Arial" panose="020B0604020202020204" pitchFamily="34" charset="0"/>
              </a:rPr>
              <a:t>, as well as Google trends, assist in tracking, locating, and analyzing epidemics in daily life by describing key computer tomography features and lesion distribution.</a:t>
            </a:r>
          </a:p>
          <a:p>
            <a:pPr algn="just">
              <a:lnSpc>
                <a:spcPct val="150000"/>
              </a:lnSpc>
            </a:pP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314" y="103868"/>
            <a:ext cx="11727543" cy="621846"/>
          </a:xfrm>
        </p:spPr>
        <p:txBody>
          <a:bodyPr>
            <a:normAutofit fontScale="90000"/>
          </a:bodyPr>
          <a:lstStyle/>
          <a:p>
            <a:r>
              <a:rPr lang="en-US" sz="2400" b="1" dirty="0"/>
              <a:t>DIGITAL TOOLS IN COMMUNITY INTERACTIONS: </a:t>
            </a:r>
            <a:r>
              <a:rPr lang="en-US" sz="2400" b="1" cap="none" dirty="0"/>
              <a:t>Navigating the present and shaping the future</a:t>
            </a:r>
            <a:endParaRPr lang="en-US" sz="2400" b="1" dirty="0"/>
          </a:p>
        </p:txBody>
      </p:sp>
      <p:graphicFrame>
        <p:nvGraphicFramePr>
          <p:cNvPr id="6" name="Table 4"/>
          <p:cNvGraphicFramePr>
            <a:graphicFrameLocks noGrp="1"/>
          </p:cNvGraphicFramePr>
          <p:nvPr>
            <p:ph idx="1"/>
          </p:nvPr>
        </p:nvGraphicFramePr>
        <p:xfrm>
          <a:off x="145143" y="615685"/>
          <a:ext cx="11858171" cy="6138447"/>
        </p:xfrm>
        <a:graphic>
          <a:graphicData uri="http://schemas.openxmlformats.org/drawingml/2006/table">
            <a:tbl>
              <a:tblPr firstRow="1" bandRow="1">
                <a:tableStyleId>{5FD0F851-EC5A-4D38-B0AD-8093EC10F338}</a:tableStyleId>
              </a:tblPr>
              <a:tblGrid>
                <a:gridCol w="1944914">
                  <a:extLst>
                    <a:ext uri="{9D8B030D-6E8A-4147-A177-3AD203B41FA5}">
                      <a16:colId xmlns:a16="http://schemas.microsoft.com/office/drawing/2014/main" val="20000"/>
                    </a:ext>
                  </a:extLst>
                </a:gridCol>
                <a:gridCol w="4920343">
                  <a:extLst>
                    <a:ext uri="{9D8B030D-6E8A-4147-A177-3AD203B41FA5}">
                      <a16:colId xmlns:a16="http://schemas.microsoft.com/office/drawing/2014/main" val="20001"/>
                    </a:ext>
                  </a:extLst>
                </a:gridCol>
                <a:gridCol w="4992914">
                  <a:extLst>
                    <a:ext uri="{9D8B030D-6E8A-4147-A177-3AD203B41FA5}">
                      <a16:colId xmlns:a16="http://schemas.microsoft.com/office/drawing/2014/main" val="20002"/>
                    </a:ext>
                  </a:extLst>
                </a:gridCol>
              </a:tblGrid>
              <a:tr h="398514">
                <a:tc>
                  <a:txBody>
                    <a:bodyPr/>
                    <a:lstStyle/>
                    <a:p>
                      <a:pPr algn="ctr"/>
                      <a:r>
                        <a:rPr lang="en-US" sz="1400" b="1" dirty="0">
                          <a:latin typeface="Arial" panose="020B0604020202020204" pitchFamily="34" charset="0"/>
                          <a:cs typeface="Arial" panose="020B0604020202020204" pitchFamily="34" charset="0"/>
                        </a:rPr>
                        <a:t>DIGITAL TOOLS</a:t>
                      </a:r>
                    </a:p>
                  </a:txBody>
                  <a:tcPr/>
                </a:tc>
                <a:tc>
                  <a:txBody>
                    <a:bodyPr/>
                    <a:lstStyle/>
                    <a:p>
                      <a:pPr algn="ctr"/>
                      <a:r>
                        <a:rPr lang="en-US" sz="1400" dirty="0">
                          <a:latin typeface="Arial" panose="020B0604020202020204" pitchFamily="34" charset="0"/>
                          <a:cs typeface="Arial" panose="020B0604020202020204" pitchFamily="34" charset="0"/>
                        </a:rPr>
                        <a:t>PRESENT ROLE</a:t>
                      </a:r>
                    </a:p>
                  </a:txBody>
                  <a:tcPr/>
                </a:tc>
                <a:tc>
                  <a:txBody>
                    <a:bodyPr/>
                    <a:lstStyle/>
                    <a:p>
                      <a:pPr algn="ctr"/>
                      <a:r>
                        <a:rPr lang="en-US" sz="1400" dirty="0">
                          <a:latin typeface="Arial" panose="020B0604020202020204" pitchFamily="34" charset="0"/>
                          <a:cs typeface="Arial" panose="020B0604020202020204" pitchFamily="34" charset="0"/>
                        </a:rPr>
                        <a:t>FUTURE IMPACT</a:t>
                      </a:r>
                    </a:p>
                  </a:txBody>
                  <a:tcPr/>
                </a:tc>
                <a:extLst>
                  <a:ext uri="{0D108BD9-81ED-4DB2-BD59-A6C34878D82A}">
                    <a16:rowId xmlns:a16="http://schemas.microsoft.com/office/drawing/2014/main" val="10000"/>
                  </a:ext>
                </a:extLst>
              </a:tr>
              <a:tr h="731389">
                <a:tc>
                  <a:txBody>
                    <a:bodyPr/>
                    <a:lstStyle/>
                    <a:p>
                      <a:pPr algn="l"/>
                      <a:r>
                        <a:rPr lang="en-US" sz="1400" b="1" kern="1200" dirty="0">
                          <a:solidFill>
                            <a:schemeClr val="tx1"/>
                          </a:solidFill>
                          <a:effectLst/>
                          <a:latin typeface="Arial" panose="020B0604020202020204" pitchFamily="34" charset="0"/>
                          <a:cs typeface="Arial" panose="020B0604020202020204" pitchFamily="34" charset="0"/>
                        </a:rPr>
                        <a:t>Communication and Meetings</a:t>
                      </a:r>
                      <a:endParaRPr lang="en-US" sz="1400" b="1" dirty="0">
                        <a:latin typeface="Arial" panose="020B0604020202020204" pitchFamily="34" charset="0"/>
                        <a:cs typeface="Arial" panose="020B0604020202020204" pitchFamily="34" charset="0"/>
                      </a:endParaRPr>
                    </a:p>
                  </a:txBody>
                  <a:tcPr/>
                </a:tc>
                <a:tc>
                  <a:txBody>
                    <a:bodyPr/>
                    <a:lstStyle/>
                    <a:p>
                      <a:pPr algn="l"/>
                      <a:r>
                        <a:rPr lang="en-US" sz="1400" dirty="0">
                          <a:latin typeface="Arial" panose="020B0604020202020204" pitchFamily="34" charset="0"/>
                          <a:cs typeface="Arial" panose="020B0604020202020204" pitchFamily="34" charset="0"/>
                        </a:rPr>
                        <a:t>Virtual meetings and collaboration are made possible by video conferencing platforms like Zoom and Microsoft Teams.</a:t>
                      </a:r>
                    </a:p>
                  </a:txBody>
                  <a:tcPr/>
                </a:tc>
                <a:tc>
                  <a:txBody>
                    <a:bodyPr/>
                    <a:lstStyle/>
                    <a:p>
                      <a:pPr algn="l"/>
                      <a:r>
                        <a:rPr lang="en-US" sz="1400" dirty="0">
                          <a:latin typeface="Arial" panose="020B0604020202020204" pitchFamily="34" charset="0"/>
                          <a:cs typeface="Arial" panose="020B0604020202020204" pitchFamily="34" charset="0"/>
                        </a:rPr>
                        <a:t>These tools will continue to influence online meetings and remote work, possibly resulting in hybrid work arrangements and virtual community gatherings.</a:t>
                      </a:r>
                    </a:p>
                  </a:txBody>
                  <a:tcPr/>
                </a:tc>
                <a:extLst>
                  <a:ext uri="{0D108BD9-81ED-4DB2-BD59-A6C34878D82A}">
                    <a16:rowId xmlns:a16="http://schemas.microsoft.com/office/drawing/2014/main" val="10001"/>
                  </a:ext>
                </a:extLst>
              </a:tr>
              <a:tr h="731389">
                <a:tc>
                  <a:txBody>
                    <a:bodyPr/>
                    <a:lstStyle/>
                    <a:p>
                      <a:pPr algn="l"/>
                      <a:r>
                        <a:rPr lang="en-US" sz="1400" b="1" kern="1200" dirty="0">
                          <a:solidFill>
                            <a:schemeClr val="tx1"/>
                          </a:solidFill>
                          <a:effectLst/>
                          <a:latin typeface="Arial" panose="020B0604020202020204" pitchFamily="34" charset="0"/>
                          <a:cs typeface="Arial" panose="020B0604020202020204" pitchFamily="34" charset="0"/>
                        </a:rPr>
                        <a:t>Messaging</a:t>
                      </a:r>
                      <a:endParaRPr lang="en-US" sz="1400" b="1" dirty="0">
                        <a:latin typeface="Arial" panose="020B0604020202020204" pitchFamily="34" charset="0"/>
                        <a:cs typeface="Arial" panose="020B0604020202020204" pitchFamily="34" charset="0"/>
                      </a:endParaRPr>
                    </a:p>
                  </a:txBody>
                  <a:tcPr/>
                </a:tc>
                <a:tc>
                  <a:txBody>
                    <a:bodyPr/>
                    <a:lstStyle/>
                    <a:p>
                      <a:pPr algn="l"/>
                      <a:r>
                        <a:rPr lang="en-US" sz="1400" dirty="0">
                          <a:latin typeface="Arial" panose="020B0604020202020204" pitchFamily="34" charset="0"/>
                          <a:cs typeface="Arial" panose="020B0604020202020204" pitchFamily="34" charset="0"/>
                        </a:rPr>
                        <a:t>Instantaneous communication and information sharing within groups are made possible by messaging apps like WhatsApp and Slack.</a:t>
                      </a:r>
                    </a:p>
                  </a:txBody>
                  <a:tcPr/>
                </a:tc>
                <a:tc>
                  <a:txBody>
                    <a:bodyPr/>
                    <a:lstStyle/>
                    <a:p>
                      <a:pPr algn="l"/>
                      <a:r>
                        <a:rPr lang="en-US" sz="1400" dirty="0">
                          <a:latin typeface="Arial" panose="020B0604020202020204" pitchFamily="34" charset="0"/>
                          <a:cs typeface="Arial" panose="020B0604020202020204" pitchFamily="34" charset="0"/>
                        </a:rPr>
                        <a:t>Messaging platforms will continue to be crucial for in-person communication and could develop more features for teamwork.</a:t>
                      </a:r>
                    </a:p>
                  </a:txBody>
                  <a:tcPr/>
                </a:tc>
                <a:extLst>
                  <a:ext uri="{0D108BD9-81ED-4DB2-BD59-A6C34878D82A}">
                    <a16:rowId xmlns:a16="http://schemas.microsoft.com/office/drawing/2014/main" val="10002"/>
                  </a:ext>
                </a:extLst>
              </a:tr>
              <a:tr h="398514">
                <a:tc>
                  <a:txBody>
                    <a:bodyPr/>
                    <a:lstStyle/>
                    <a:p>
                      <a:pPr algn="l"/>
                      <a:r>
                        <a:rPr lang="en-US" sz="1400" b="1" dirty="0">
                          <a:solidFill>
                            <a:schemeClr val="tx1"/>
                          </a:solidFill>
                          <a:latin typeface="Arial" panose="020B0604020202020204" pitchFamily="34" charset="0"/>
                          <a:cs typeface="Arial" panose="020B0604020202020204" pitchFamily="34" charset="0"/>
                        </a:rPr>
                        <a:t>Education</a:t>
                      </a:r>
                    </a:p>
                  </a:txBody>
                  <a:tcPr/>
                </a:tc>
                <a:tc>
                  <a:txBody>
                    <a:bodyPr/>
                    <a:lstStyle/>
                    <a:p>
                      <a:pPr algn="l"/>
                      <a:r>
                        <a:rPr lang="en-US" sz="1400" dirty="0">
                          <a:latin typeface="Arial" panose="020B0604020202020204" pitchFamily="34" charset="0"/>
                          <a:cs typeface="Arial" panose="020B0604020202020204" pitchFamily="34" charset="0"/>
                        </a:rPr>
                        <a:t>Remote learning is facilitated by educational platforms like Google Classroom and Coursera, which provide access to a variety of instructional resources.</a:t>
                      </a:r>
                    </a:p>
                  </a:txBody>
                  <a:tcPr/>
                </a:tc>
                <a:tc>
                  <a:txBody>
                    <a:bodyPr/>
                    <a:lstStyle/>
                    <a:p>
                      <a:pPr algn="l"/>
                      <a:r>
                        <a:rPr lang="en-US" sz="1400" dirty="0">
                          <a:latin typeface="Arial" panose="020B0604020202020204" pitchFamily="34" charset="0"/>
                          <a:cs typeface="Arial" panose="020B0604020202020204" pitchFamily="34" charset="0"/>
                        </a:rPr>
                        <a:t>With the expansion of hybrid and distant educational models, online learning is anticipated to become increasingly personalized.</a:t>
                      </a:r>
                    </a:p>
                  </a:txBody>
                  <a:tcPr/>
                </a:tc>
                <a:extLst>
                  <a:ext uri="{0D108BD9-81ED-4DB2-BD59-A6C34878D82A}">
                    <a16:rowId xmlns:a16="http://schemas.microsoft.com/office/drawing/2014/main" val="10003"/>
                  </a:ext>
                </a:extLst>
              </a:tr>
              <a:tr h="832653">
                <a:tc>
                  <a:txBody>
                    <a:bodyPr/>
                    <a:lstStyle/>
                    <a:p>
                      <a:pPr algn="l"/>
                      <a:r>
                        <a:rPr lang="en-US" sz="1400" b="1" dirty="0">
                          <a:latin typeface="Arial" panose="020B0604020202020204" pitchFamily="34" charset="0"/>
                          <a:cs typeface="Arial" panose="020B0604020202020204" pitchFamily="34" charset="0"/>
                        </a:rPr>
                        <a:t>Telehealth</a:t>
                      </a:r>
                    </a:p>
                  </a:txBody>
                  <a:tcPr/>
                </a:tc>
                <a:tc>
                  <a:txBody>
                    <a:bodyPr/>
                    <a:lstStyle/>
                    <a:p>
                      <a:pPr algn="l"/>
                      <a:r>
                        <a:rPr lang="en-US" sz="1400" dirty="0">
                          <a:latin typeface="Arial" panose="020B0604020202020204" pitchFamily="34" charset="0"/>
                          <a:cs typeface="Arial" panose="020B0604020202020204" pitchFamily="34" charset="0"/>
                        </a:rPr>
                        <a:t>Remote medical consultations are offered via telehealth providers like Teladoc and Doxy.me, providing patient access to care and minimizing in-person visits.</a:t>
                      </a:r>
                    </a:p>
                  </a:txBody>
                  <a:tcPr/>
                </a:tc>
                <a:tc>
                  <a:txBody>
                    <a:bodyPr/>
                    <a:lstStyle/>
                    <a:p>
                      <a:pPr algn="l"/>
                      <a:r>
                        <a:rPr lang="en-US" sz="1400" dirty="0">
                          <a:latin typeface="Arial" panose="020B0604020202020204" pitchFamily="34" charset="0"/>
                          <a:cs typeface="Arial" panose="020B0604020202020204" pitchFamily="34" charset="0"/>
                        </a:rPr>
                        <a:t>With continued advancements in telemedicine technology, telehealth is anticipated to continue to be an essential component of healthcare delivery.</a:t>
                      </a:r>
                    </a:p>
                  </a:txBody>
                  <a:tcPr/>
                </a:tc>
                <a:extLst>
                  <a:ext uri="{0D108BD9-81ED-4DB2-BD59-A6C34878D82A}">
                    <a16:rowId xmlns:a16="http://schemas.microsoft.com/office/drawing/2014/main" val="10004"/>
                  </a:ext>
                </a:extLst>
              </a:tr>
              <a:tr h="731389">
                <a:tc>
                  <a:txBody>
                    <a:bodyPr/>
                    <a:lstStyle/>
                    <a:p>
                      <a:pPr algn="l"/>
                      <a:r>
                        <a:rPr lang="en-US" sz="1400" b="1" dirty="0">
                          <a:latin typeface="Arial" panose="020B0604020202020204" pitchFamily="34" charset="0"/>
                          <a:cs typeface="Arial" panose="020B0604020202020204" pitchFamily="34" charset="0"/>
                        </a:rPr>
                        <a:t>E-commerce and Delivery</a:t>
                      </a:r>
                    </a:p>
                  </a:txBody>
                  <a:tcPr/>
                </a:tc>
                <a:tc>
                  <a:txBody>
                    <a:bodyPr/>
                    <a:lstStyle/>
                    <a:p>
                      <a:pPr algn="l"/>
                      <a:r>
                        <a:rPr lang="en-US" sz="1400" dirty="0">
                          <a:latin typeface="Arial" panose="020B0604020202020204" pitchFamily="34" charset="0"/>
                          <a:cs typeface="Arial" panose="020B0604020202020204" pitchFamily="34" charset="0"/>
                        </a:rPr>
                        <a:t>Contactless access to necessary products and services is provided by e-commerce sites and food delivery services like Amazon and Instacart.</a:t>
                      </a:r>
                    </a:p>
                  </a:txBody>
                  <a:tcPr/>
                </a:tc>
                <a:tc>
                  <a:txBody>
                    <a:bodyPr/>
                    <a:lstStyle/>
                    <a:p>
                      <a:pPr algn="l"/>
                      <a:r>
                        <a:rPr lang="en-US" sz="1400" dirty="0">
                          <a:latin typeface="Arial" panose="020B0604020202020204" pitchFamily="34" charset="0"/>
                          <a:cs typeface="Arial" panose="020B0604020202020204" pitchFamily="34" charset="0"/>
                        </a:rPr>
                        <a:t>With the potential to increase delivery alternatives, these platforms will change how communities shop and receive necessities.</a:t>
                      </a:r>
                    </a:p>
                  </a:txBody>
                  <a:tcPr/>
                </a:tc>
                <a:extLst>
                  <a:ext uri="{0D108BD9-81ED-4DB2-BD59-A6C34878D82A}">
                    <a16:rowId xmlns:a16="http://schemas.microsoft.com/office/drawing/2014/main" val="10005"/>
                  </a:ext>
                </a:extLst>
              </a:tr>
              <a:tr h="304745">
                <a:tc>
                  <a:txBody>
                    <a:bodyPr/>
                    <a:lstStyle/>
                    <a:p>
                      <a:pPr algn="l"/>
                      <a:r>
                        <a:rPr lang="en-US" sz="1400" b="1" dirty="0">
                          <a:solidFill>
                            <a:schemeClr val="tx1"/>
                          </a:solidFill>
                          <a:latin typeface="Arial" panose="020B0604020202020204" pitchFamily="34" charset="0"/>
                          <a:cs typeface="Arial" panose="020B0604020202020204" pitchFamily="34" charset="0"/>
                        </a:rPr>
                        <a:t>Social Media</a:t>
                      </a:r>
                    </a:p>
                  </a:txBody>
                  <a:tcPr/>
                </a:tc>
                <a:tc>
                  <a:txBody>
                    <a:bodyPr/>
                    <a:lstStyle/>
                    <a:p>
                      <a:pPr algn="l"/>
                      <a:r>
                        <a:rPr lang="en-US" sz="1400" dirty="0">
                          <a:latin typeface="Arial" panose="020B0604020202020204" pitchFamily="34" charset="0"/>
                          <a:cs typeface="Arial" panose="020B0604020202020204" pitchFamily="34" charset="0"/>
                        </a:rPr>
                        <a:t>Platforms for social media like Facebook and Twitter keep communities informed, involved, and connected.</a:t>
                      </a:r>
                    </a:p>
                  </a:txBody>
                  <a:tcPr/>
                </a:tc>
                <a:tc>
                  <a:txBody>
                    <a:bodyPr/>
                    <a:lstStyle/>
                    <a:p>
                      <a:pPr algn="l"/>
                      <a:r>
                        <a:rPr lang="en-US" sz="1400" dirty="0">
                          <a:latin typeface="Arial" panose="020B0604020202020204" pitchFamily="34" charset="0"/>
                          <a:cs typeface="Arial" panose="020B0604020202020204" pitchFamily="34" charset="0"/>
                        </a:rPr>
                        <a:t>Even with anticipated changes to privacy and content restriction, social media will likely remain a key component of neighborhood relationships.</a:t>
                      </a:r>
                    </a:p>
                  </a:txBody>
                  <a:tcPr/>
                </a:tc>
                <a:extLst>
                  <a:ext uri="{0D108BD9-81ED-4DB2-BD59-A6C34878D82A}">
                    <a16:rowId xmlns:a16="http://schemas.microsoft.com/office/drawing/2014/main" val="10006"/>
                  </a:ext>
                </a:extLst>
              </a:tr>
              <a:tr h="518068">
                <a:tc>
                  <a:txBody>
                    <a:bodyPr/>
                    <a:lstStyle/>
                    <a:p>
                      <a:pPr algn="l"/>
                      <a:r>
                        <a:rPr lang="en-US" sz="1400" b="1" dirty="0">
                          <a:latin typeface="Arial" panose="020B0604020202020204" pitchFamily="34" charset="0"/>
                          <a:cs typeface="Arial" panose="020B0604020202020204" pitchFamily="34" charset="0"/>
                        </a:rPr>
                        <a:t>Digital Wallets and Payments</a:t>
                      </a:r>
                    </a:p>
                  </a:txBody>
                  <a:tcPr/>
                </a:tc>
                <a:tc>
                  <a:txBody>
                    <a:bodyPr/>
                    <a:lstStyle/>
                    <a:p>
                      <a:pPr algn="l"/>
                      <a:r>
                        <a:rPr lang="en-US" sz="1400" dirty="0">
                          <a:latin typeface="Arial" panose="020B0604020202020204" pitchFamily="34" charset="0"/>
                          <a:cs typeface="Arial" panose="020B0604020202020204" pitchFamily="34" charset="0"/>
                        </a:rPr>
                        <a:t>Secure and contactless payment options are provided by online payment systems like PayPal and Venmo.</a:t>
                      </a:r>
                    </a:p>
                  </a:txBody>
                  <a:tcPr/>
                </a:tc>
                <a:tc>
                  <a:txBody>
                    <a:bodyPr/>
                    <a:lstStyle/>
                    <a:p>
                      <a:pPr algn="l"/>
                      <a:r>
                        <a:rPr lang="en-US" sz="1400" dirty="0">
                          <a:latin typeface="Arial" panose="020B0604020202020204" pitchFamily="34" charset="0"/>
                          <a:cs typeface="Arial" panose="020B0604020202020204" pitchFamily="34" charset="0"/>
                        </a:rPr>
                        <a:t>The use of digital payments will grow increasingly pervasive, possibly resulting in cashless and contactless transactions.</a:t>
                      </a:r>
                    </a:p>
                  </a:txBody>
                  <a:tcPr/>
                </a:tc>
                <a:extLst>
                  <a:ext uri="{0D108BD9-81ED-4DB2-BD59-A6C34878D82A}">
                    <a16:rowId xmlns:a16="http://schemas.microsoft.com/office/drawing/2014/main" val="10007"/>
                  </a:ext>
                </a:extLst>
              </a:tr>
              <a:tr h="518068">
                <a:tc>
                  <a:txBody>
                    <a:bodyPr/>
                    <a:lstStyle/>
                    <a:p>
                      <a:pPr algn="l"/>
                      <a:r>
                        <a:rPr lang="en-US" sz="1400" b="1" dirty="0">
                          <a:latin typeface="Arial" panose="020B0604020202020204" pitchFamily="34" charset="0"/>
                          <a:cs typeface="Arial" panose="020B0604020202020204" pitchFamily="34" charset="0"/>
                        </a:rPr>
                        <a:t>Virtual Reality (VR) and Augmented Reality (AR)</a:t>
                      </a:r>
                    </a:p>
                  </a:txBody>
                  <a:tcPr/>
                </a:tc>
                <a:tc>
                  <a:txBody>
                    <a:bodyPr/>
                    <a:lstStyle/>
                    <a:p>
                      <a:pPr algn="l" fontAlgn="base"/>
                      <a:r>
                        <a:rPr lang="en-US" sz="1400" dirty="0">
                          <a:effectLst/>
                          <a:latin typeface="Arial" panose="020B0604020202020204" pitchFamily="34" charset="0"/>
                          <a:cs typeface="Arial" panose="020B0604020202020204" pitchFamily="34" charset="0"/>
                        </a:rPr>
                        <a:t>VR tours and remote assistance are emerging applications of AR and VR.</a:t>
                      </a:r>
                    </a:p>
                  </a:txBody>
                  <a:tcPr anchor="ctr"/>
                </a:tc>
                <a:tc>
                  <a:txBody>
                    <a:bodyPr/>
                    <a:lstStyle/>
                    <a:p>
                      <a:pPr algn="l" fontAlgn="base"/>
                      <a:r>
                        <a:rPr lang="en-US" sz="1400" dirty="0">
                          <a:effectLst/>
                          <a:latin typeface="Arial" panose="020B0604020202020204" pitchFamily="34" charset="0"/>
                          <a:cs typeface="Arial" panose="020B0604020202020204" pitchFamily="34" charset="0"/>
                        </a:rPr>
                        <a:t>These technologies may revolutionize how communities interact, offering immersive and interactive experiences.</a:t>
                      </a:r>
                    </a:p>
                  </a:txBody>
                  <a:tcPr anchor="ctr"/>
                </a:tc>
                <a:extLst>
                  <a:ext uri="{0D108BD9-81ED-4DB2-BD59-A6C34878D82A}">
                    <a16:rowId xmlns:a16="http://schemas.microsoft.com/office/drawing/2014/main" val="10008"/>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3868"/>
            <a:ext cx="10903857" cy="621846"/>
          </a:xfrm>
        </p:spPr>
        <p:txBody>
          <a:bodyPr>
            <a:normAutofit/>
          </a:bodyPr>
          <a:lstStyle/>
          <a:p>
            <a:pPr algn="ctr"/>
            <a:r>
              <a:rPr lang="en-US" sz="2400" b="1" dirty="0"/>
              <a:t> REAL-LIFE SUCCESS STORIES OF TECHNOLOGY-DRIVEN COMMUNITY BUILDING</a:t>
            </a:r>
          </a:p>
        </p:txBody>
      </p:sp>
      <p:sp>
        <p:nvSpPr>
          <p:cNvPr id="3" name="Content Placeholder 2"/>
          <p:cNvSpPr>
            <a:spLocks noGrp="1"/>
          </p:cNvSpPr>
          <p:nvPr>
            <p:ph idx="1"/>
          </p:nvPr>
        </p:nvSpPr>
        <p:spPr>
          <a:xfrm>
            <a:off x="275771" y="624114"/>
            <a:ext cx="11713029" cy="6130018"/>
          </a:xfrm>
        </p:spPr>
        <p:txBody>
          <a:bodyPr>
            <a:noAutofit/>
          </a:bodyPr>
          <a:lstStyle/>
          <a:p>
            <a:pPr algn="just">
              <a:lnSpc>
                <a:spcPct val="150000"/>
              </a:lnSpc>
            </a:pPr>
            <a:r>
              <a:rPr lang="en-US" b="1" cap="none" dirty="0">
                <a:latin typeface="Arial" panose="020B0604020202020204" pitchFamily="34" charset="0"/>
                <a:cs typeface="Arial" panose="020B0604020202020204" pitchFamily="34" charset="0"/>
              </a:rPr>
              <a:t>Wellness challenges on Fitbit</a:t>
            </a:r>
          </a:p>
          <a:p>
            <a:pPr algn="just">
              <a:lnSpc>
                <a:spcPct val="150000"/>
              </a:lnSpc>
            </a:pPr>
            <a:endParaRPr lang="en-US" cap="none" dirty="0">
              <a:latin typeface="Arial" panose="020B0604020202020204" pitchFamily="34" charset="0"/>
              <a:cs typeface="Arial" panose="020B0604020202020204" pitchFamily="34" charset="0"/>
            </a:endParaRPr>
          </a:p>
          <a:p>
            <a:pPr algn="just">
              <a:lnSpc>
                <a:spcPct val="150000"/>
              </a:lnSpc>
            </a:pPr>
            <a:r>
              <a:rPr lang="en-US" b="1" cap="none" dirty="0">
                <a:latin typeface="Arial" panose="020B0604020202020204" pitchFamily="34" charset="0"/>
                <a:cs typeface="Arial" panose="020B0604020202020204" pitchFamily="34" charset="0"/>
              </a:rPr>
              <a:t>Expansion of free or inexpensive wi-fi in public places.</a:t>
            </a:r>
          </a:p>
          <a:p>
            <a:pPr algn="just">
              <a:lnSpc>
                <a:spcPct val="150000"/>
              </a:lnSpc>
            </a:pPr>
            <a:endParaRPr lang="en-US" b="1" cap="none" dirty="0">
              <a:latin typeface="Arial" panose="020B0604020202020204" pitchFamily="34" charset="0"/>
              <a:cs typeface="Arial" panose="020B0604020202020204" pitchFamily="34" charset="0"/>
            </a:endParaRPr>
          </a:p>
          <a:p>
            <a:pPr algn="just">
              <a:lnSpc>
                <a:spcPct val="150000"/>
              </a:lnSpc>
            </a:pPr>
            <a:r>
              <a:rPr lang="en-US" b="1" cap="none" dirty="0">
                <a:latin typeface="Arial" panose="020B0604020202020204" pitchFamily="34" charset="0"/>
                <a:cs typeface="Arial" panose="020B0604020202020204" pitchFamily="34" charset="0"/>
              </a:rPr>
              <a:t>Establishment of emergency alert systems. </a:t>
            </a:r>
          </a:p>
          <a:p>
            <a:pPr algn="just">
              <a:lnSpc>
                <a:spcPct val="150000"/>
              </a:lnSpc>
            </a:pPr>
            <a:endParaRPr lang="en-US" b="1" cap="none" dirty="0">
              <a:latin typeface="Arial" panose="020B0604020202020204" pitchFamily="34" charset="0"/>
              <a:cs typeface="Arial" panose="020B0604020202020204" pitchFamily="34" charset="0"/>
            </a:endParaRPr>
          </a:p>
          <a:p>
            <a:pPr algn="just">
              <a:lnSpc>
                <a:spcPct val="150000"/>
              </a:lnSpc>
            </a:pPr>
            <a:r>
              <a:rPr lang="en-US" b="1" cap="none" dirty="0">
                <a:latin typeface="Arial" panose="020B0604020202020204" pitchFamily="34" charset="0"/>
                <a:cs typeface="Arial" panose="020B0604020202020204" pitchFamily="34" charset="0"/>
              </a:rPr>
              <a:t>Digital literacy programs.</a:t>
            </a:r>
            <a:endParaRPr lang="en-US" cap="none"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3868"/>
            <a:ext cx="10903857" cy="621846"/>
          </a:xfrm>
        </p:spPr>
        <p:txBody>
          <a:bodyPr>
            <a:normAutofit/>
          </a:bodyPr>
          <a:lstStyle/>
          <a:p>
            <a:pPr algn="ctr"/>
            <a:r>
              <a:rPr lang="en-US" sz="2400" b="1" dirty="0"/>
              <a:t> FUTURE PROSPECT OF DIGITAL TOOLS</a:t>
            </a:r>
          </a:p>
        </p:txBody>
      </p:sp>
      <p:sp>
        <p:nvSpPr>
          <p:cNvPr id="3" name="Content Placeholder 2"/>
          <p:cNvSpPr>
            <a:spLocks noGrp="1"/>
          </p:cNvSpPr>
          <p:nvPr>
            <p:ph idx="1"/>
          </p:nvPr>
        </p:nvSpPr>
        <p:spPr>
          <a:xfrm>
            <a:off x="333829" y="870857"/>
            <a:ext cx="11078030" cy="6130018"/>
          </a:xfrm>
        </p:spPr>
        <p:txBody>
          <a:bodyPr>
            <a:noAutofit/>
          </a:bodyPr>
          <a:lstStyle/>
          <a:p>
            <a:pPr algn="just">
              <a:lnSpc>
                <a:spcPct val="150000"/>
              </a:lnSpc>
            </a:pPr>
            <a:r>
              <a:rPr lang="en-US" b="1" cap="none" dirty="0">
                <a:latin typeface="Arial" panose="020B0604020202020204" pitchFamily="34" charset="0"/>
                <a:cs typeface="Arial" panose="020B0604020202020204" pitchFamily="34" charset="0"/>
              </a:rPr>
              <a:t>5G networks </a:t>
            </a:r>
          </a:p>
          <a:p>
            <a:pPr algn="just">
              <a:lnSpc>
                <a:spcPct val="150000"/>
              </a:lnSpc>
            </a:pPr>
            <a:endParaRPr lang="en-US" b="1" cap="none" dirty="0">
              <a:latin typeface="Arial" panose="020B0604020202020204" pitchFamily="34" charset="0"/>
              <a:cs typeface="Arial" panose="020B0604020202020204" pitchFamily="34" charset="0"/>
            </a:endParaRPr>
          </a:p>
          <a:p>
            <a:pPr algn="just">
              <a:lnSpc>
                <a:spcPct val="150000"/>
              </a:lnSpc>
            </a:pPr>
            <a:r>
              <a:rPr lang="en-US" b="1" cap="none" dirty="0">
                <a:latin typeface="Arial" panose="020B0604020202020204" pitchFamily="34" charset="0"/>
                <a:cs typeface="Arial" panose="020B0604020202020204" pitchFamily="34" charset="0"/>
              </a:rPr>
              <a:t>Ai-driven services.</a:t>
            </a:r>
          </a:p>
          <a:p>
            <a:pPr algn="just">
              <a:lnSpc>
                <a:spcPct val="150000"/>
              </a:lnSpc>
            </a:pPr>
            <a:endParaRPr lang="en-US" b="1" cap="none" dirty="0">
              <a:latin typeface="Arial" panose="020B0604020202020204" pitchFamily="34" charset="0"/>
              <a:cs typeface="Arial" panose="020B0604020202020204" pitchFamily="34" charset="0"/>
            </a:endParaRPr>
          </a:p>
          <a:p>
            <a:pPr algn="just">
              <a:lnSpc>
                <a:spcPct val="150000"/>
              </a:lnSpc>
            </a:pPr>
            <a:r>
              <a:rPr lang="en-US" b="1" cap="none" dirty="0">
                <a:latin typeface="Arial" panose="020B0604020202020204" pitchFamily="34" charset="0"/>
                <a:cs typeface="Arial" panose="020B0604020202020204" pitchFamily="34" charset="0"/>
              </a:rPr>
              <a:t>Cybersecurity developments.</a:t>
            </a:r>
            <a:endParaRPr lang="en-US" b="1"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3868"/>
            <a:ext cx="10903857" cy="621846"/>
          </a:xfrm>
        </p:spPr>
        <p:txBody>
          <a:bodyPr>
            <a:normAutofit/>
          </a:bodyPr>
          <a:lstStyle/>
          <a:p>
            <a:pPr algn="ctr"/>
            <a:r>
              <a:rPr lang="en-US" sz="3200" b="1" dirty="0">
                <a:latin typeface="Arial Black" panose="020B0A04020102020204" pitchFamily="34" charset="0"/>
              </a:rPr>
              <a:t> CONCLUSION</a:t>
            </a:r>
          </a:p>
        </p:txBody>
      </p:sp>
      <p:sp>
        <p:nvSpPr>
          <p:cNvPr id="3" name="Content Placeholder 2"/>
          <p:cNvSpPr>
            <a:spLocks noGrp="1"/>
          </p:cNvSpPr>
          <p:nvPr>
            <p:ph idx="1"/>
          </p:nvPr>
        </p:nvSpPr>
        <p:spPr>
          <a:xfrm>
            <a:off x="333829" y="870857"/>
            <a:ext cx="11292114" cy="3309257"/>
          </a:xfrm>
        </p:spPr>
        <p:txBody>
          <a:bodyPr>
            <a:noAutofit/>
          </a:bodyPr>
          <a:lstStyle/>
          <a:p>
            <a:pPr algn="just">
              <a:lnSpc>
                <a:spcPct val="150000"/>
              </a:lnSpc>
            </a:pPr>
            <a:r>
              <a:rPr lang="en-US" sz="2000" cap="none" dirty="0">
                <a:latin typeface="Arial" panose="020B0604020202020204" pitchFamily="34" charset="0"/>
                <a:cs typeface="Arial" panose="020B0604020202020204" pitchFamily="34" charset="0"/>
              </a:rPr>
              <a:t>In conclusion, digital tools have already demonstrated their value in fostering and supporting local communities, particularly in the face of the COVID-19 pandemic's problems. Future possibilities are exciting thanks to advanced connectivity, smart cities, and cutting-edge technologies. However, we must approach concerns like equity and privacy in a responsible manner. We can build communities that are more connected, resilient, and ready for the opportunities of the digital age by utilizing technology ethically and inclusively.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3868"/>
            <a:ext cx="10903857" cy="621846"/>
          </a:xfrm>
        </p:spPr>
        <p:txBody>
          <a:bodyPr>
            <a:normAutofit/>
          </a:bodyPr>
          <a:lstStyle/>
          <a:p>
            <a:pPr algn="ctr"/>
            <a:r>
              <a:rPr lang="en-US" sz="2400" b="1" dirty="0"/>
              <a:t> REFERENCES</a:t>
            </a:r>
          </a:p>
        </p:txBody>
      </p:sp>
      <p:sp>
        <p:nvSpPr>
          <p:cNvPr id="3" name="Content Placeholder 2"/>
          <p:cNvSpPr>
            <a:spLocks noGrp="1"/>
          </p:cNvSpPr>
          <p:nvPr>
            <p:ph idx="1"/>
          </p:nvPr>
        </p:nvSpPr>
        <p:spPr>
          <a:xfrm>
            <a:off x="333829" y="870857"/>
            <a:ext cx="11078030" cy="6130018"/>
          </a:xfrm>
        </p:spPr>
        <p:txBody>
          <a:bodyPr>
            <a:noAutofit/>
          </a:bodyPr>
          <a:lstStyle/>
          <a:p>
            <a:pPr algn="just">
              <a:lnSpc>
                <a:spcPct val="150000"/>
              </a:lnSpc>
            </a:pPr>
            <a:r>
              <a:rPr lang="en-US" sz="1600" cap="none" dirty="0" err="1">
                <a:latin typeface="Arial" panose="020B0604020202020204" pitchFamily="34" charset="0"/>
                <a:cs typeface="Arial" panose="020B0604020202020204" pitchFamily="34" charset="0"/>
              </a:rPr>
              <a:t>Baert</a:t>
            </a:r>
            <a:r>
              <a:rPr lang="en-US" sz="1600" cap="none" dirty="0">
                <a:latin typeface="Arial" panose="020B0604020202020204" pitchFamily="34" charset="0"/>
                <a:cs typeface="Arial" panose="020B0604020202020204" pitchFamily="34" charset="0"/>
              </a:rPr>
              <a:t>, S., Lippens, L., </a:t>
            </a:r>
            <a:r>
              <a:rPr lang="en-US" sz="1600" cap="none" dirty="0" err="1">
                <a:latin typeface="Arial" panose="020B0604020202020204" pitchFamily="34" charset="0"/>
                <a:cs typeface="Arial" panose="020B0604020202020204" pitchFamily="34" charset="0"/>
              </a:rPr>
              <a:t>Moens</a:t>
            </a:r>
            <a:r>
              <a:rPr lang="en-US" sz="1600" cap="none" dirty="0">
                <a:latin typeface="Arial" panose="020B0604020202020204" pitchFamily="34" charset="0"/>
                <a:cs typeface="Arial" panose="020B0604020202020204" pitchFamily="34" charset="0"/>
              </a:rPr>
              <a:t>, E., </a:t>
            </a:r>
            <a:r>
              <a:rPr lang="en-US" sz="1600" cap="none" dirty="0" err="1">
                <a:latin typeface="Arial" panose="020B0604020202020204" pitchFamily="34" charset="0"/>
                <a:cs typeface="Arial" panose="020B0604020202020204" pitchFamily="34" charset="0"/>
              </a:rPr>
              <a:t>Weytjens</a:t>
            </a:r>
            <a:r>
              <a:rPr lang="en-US" sz="1600" cap="none" dirty="0">
                <a:latin typeface="Arial" panose="020B0604020202020204" pitchFamily="34" charset="0"/>
                <a:cs typeface="Arial" panose="020B0604020202020204" pitchFamily="34" charset="0"/>
              </a:rPr>
              <a:t>, J., &amp; </a:t>
            </a:r>
            <a:r>
              <a:rPr lang="en-US" sz="1600" cap="none" dirty="0" err="1">
                <a:latin typeface="Arial" panose="020B0604020202020204" pitchFamily="34" charset="0"/>
                <a:cs typeface="Arial" panose="020B0604020202020204" pitchFamily="34" charset="0"/>
              </a:rPr>
              <a:t>Sterkens</a:t>
            </a:r>
            <a:r>
              <a:rPr lang="en-US" sz="1600" cap="none" dirty="0">
                <a:latin typeface="Arial" panose="020B0604020202020204" pitchFamily="34" charset="0"/>
                <a:cs typeface="Arial" panose="020B0604020202020204" pitchFamily="34" charset="0"/>
              </a:rPr>
              <a:t>, P. (2020).Thecovid-19 crisis and telework: A research survey on experiences, expectations and hopes. (Global labor organization discussion paper no. 532).Available from http://hdl.Handle.Net/10419/21677</a:t>
            </a:r>
          </a:p>
          <a:p>
            <a:pPr algn="just">
              <a:lnSpc>
                <a:spcPct val="150000"/>
              </a:lnSpc>
            </a:pPr>
            <a:r>
              <a:rPr lang="en-US" sz="1600" cap="none" dirty="0" err="1">
                <a:latin typeface="Arial" panose="020B0604020202020204" pitchFamily="34" charset="0"/>
                <a:cs typeface="Arial" panose="020B0604020202020204" pitchFamily="34" charset="0"/>
              </a:rPr>
              <a:t>Gewin</a:t>
            </a:r>
            <a:r>
              <a:rPr lang="en-US" sz="1600" cap="none" dirty="0">
                <a:latin typeface="Arial" panose="020B0604020202020204" pitchFamily="34" charset="0"/>
                <a:cs typeface="Arial" panose="020B0604020202020204" pitchFamily="34" charset="0"/>
              </a:rPr>
              <a:t>, V. (2020). Five tips for moving teaching online as COVID-19 takeshold.Nature,580(7802), 295–296.</a:t>
            </a:r>
          </a:p>
          <a:p>
            <a:pPr algn="just">
              <a:lnSpc>
                <a:spcPct val="150000"/>
              </a:lnSpc>
            </a:pPr>
            <a:r>
              <a:rPr lang="en-US" sz="1600" cap="none" dirty="0" err="1">
                <a:latin typeface="Arial" panose="020B0604020202020204" pitchFamily="34" charset="0"/>
                <a:cs typeface="Arial" panose="020B0604020202020204" pitchFamily="34" charset="0"/>
              </a:rPr>
              <a:t>Keesara</a:t>
            </a:r>
            <a:r>
              <a:rPr lang="en-US" sz="1600" cap="none" dirty="0">
                <a:latin typeface="Arial" panose="020B0604020202020204" pitchFamily="34" charset="0"/>
                <a:cs typeface="Arial" panose="020B0604020202020204" pitchFamily="34" charset="0"/>
              </a:rPr>
              <a:t>, s., Jonas, A., &amp; Schulman, K. (2020). COVID-19 and health care’s digital </a:t>
            </a:r>
            <a:r>
              <a:rPr lang="en-US" sz="1600" cap="none" dirty="0" err="1">
                <a:latin typeface="Arial" panose="020B0604020202020204" pitchFamily="34" charset="0"/>
                <a:cs typeface="Arial" panose="020B0604020202020204" pitchFamily="34" charset="0"/>
              </a:rPr>
              <a:t>revolution.New</a:t>
            </a:r>
            <a:r>
              <a:rPr lang="en-US" sz="1600" cap="none" dirty="0">
                <a:latin typeface="Arial" panose="020B0604020202020204" pitchFamily="34" charset="0"/>
                <a:cs typeface="Arial" panose="020B0604020202020204" pitchFamily="34" charset="0"/>
              </a:rPr>
              <a:t> </a:t>
            </a:r>
            <a:r>
              <a:rPr lang="en-US" sz="1600" cap="none" dirty="0" err="1">
                <a:latin typeface="Arial" panose="020B0604020202020204" pitchFamily="34" charset="0"/>
                <a:cs typeface="Arial" panose="020B0604020202020204" pitchFamily="34" charset="0"/>
              </a:rPr>
              <a:t>england</a:t>
            </a:r>
            <a:r>
              <a:rPr lang="en-US" sz="1600" cap="none" dirty="0">
                <a:latin typeface="Arial" panose="020B0604020202020204" pitchFamily="34" charset="0"/>
                <a:cs typeface="Arial" panose="020B0604020202020204" pitchFamily="34" charset="0"/>
              </a:rPr>
              <a:t> journal of medicine,382(23), e82</a:t>
            </a:r>
          </a:p>
          <a:p>
            <a:pPr algn="just">
              <a:lnSpc>
                <a:spcPct val="150000"/>
              </a:lnSpc>
            </a:pPr>
            <a:r>
              <a:rPr lang="en-US" sz="1600" cap="none" dirty="0">
                <a:effectLst/>
                <a:latin typeface="Arial" panose="020B0604020202020204" pitchFamily="34" charset="0"/>
                <a:cs typeface="Arial" panose="020B0604020202020204" pitchFamily="34" charset="0"/>
              </a:rPr>
              <a:t>Vargo, D., Zhu, L., </a:t>
            </a:r>
            <a:r>
              <a:rPr lang="en-US" sz="1600" cap="none" dirty="0" err="1">
                <a:effectLst/>
                <a:latin typeface="Arial" panose="020B0604020202020204" pitchFamily="34" charset="0"/>
                <a:cs typeface="Arial" panose="020B0604020202020204" pitchFamily="34" charset="0"/>
              </a:rPr>
              <a:t>Benwell</a:t>
            </a:r>
            <a:r>
              <a:rPr lang="en-US" sz="1600" cap="none" dirty="0">
                <a:effectLst/>
                <a:latin typeface="Arial" panose="020B0604020202020204" pitchFamily="34" charset="0"/>
                <a:cs typeface="Arial" panose="020B0604020202020204" pitchFamily="34" charset="0"/>
              </a:rPr>
              <a:t>, B. And </a:t>
            </a:r>
            <a:r>
              <a:rPr lang="en-US" sz="1600" cap="none" dirty="0" err="1">
                <a:effectLst/>
                <a:latin typeface="Arial" panose="020B0604020202020204" pitchFamily="34" charset="0"/>
                <a:cs typeface="Arial" panose="020B0604020202020204" pitchFamily="34" charset="0"/>
              </a:rPr>
              <a:t>yan</a:t>
            </a:r>
            <a:r>
              <a:rPr lang="en-US" sz="1600" cap="none" dirty="0">
                <a:effectLst/>
                <a:latin typeface="Arial" panose="020B0604020202020204" pitchFamily="34" charset="0"/>
                <a:cs typeface="Arial" panose="020B0604020202020204" pitchFamily="34" charset="0"/>
              </a:rPr>
              <a:t>, Z. (2020) ‘digital technology use during COVID-19 pandemic: A rapid review’, </a:t>
            </a:r>
            <a:r>
              <a:rPr lang="en-US" sz="1600" i="1" cap="none" dirty="0">
                <a:effectLst/>
                <a:latin typeface="Arial" panose="020B0604020202020204" pitchFamily="34" charset="0"/>
                <a:cs typeface="Arial" panose="020B0604020202020204" pitchFamily="34" charset="0"/>
              </a:rPr>
              <a:t>human behavior and emerging technologies</a:t>
            </a:r>
            <a:r>
              <a:rPr lang="en-US" sz="1600" cap="none" dirty="0">
                <a:effectLst/>
                <a:latin typeface="Arial" panose="020B0604020202020204" pitchFamily="34" charset="0"/>
                <a:cs typeface="Arial" panose="020B0604020202020204" pitchFamily="34" charset="0"/>
              </a:rPr>
              <a:t>, 3(1), pp. 13–24. Available at: https://doi.Org/10.1002/hbe2.242.</a:t>
            </a:r>
          </a:p>
          <a:p>
            <a:pPr algn="just">
              <a:lnSpc>
                <a:spcPct val="150000"/>
              </a:lnSpc>
            </a:pP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1999" cy="6826954"/>
          </a:xfrm>
          <a:prstGeom prst="rect">
            <a:avLst/>
          </a:prstGeom>
        </p:spPr>
      </p:pic>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1363</Words>
  <Application>Microsoft Office PowerPoint</Application>
  <PresentationFormat>Widescreen</PresentationFormat>
  <Paragraphs>150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Tw Cen MT</vt:lpstr>
      <vt:lpstr>Droplet</vt:lpstr>
      <vt:lpstr>PowerPoint Presentation</vt:lpstr>
      <vt:lpstr>INTRODUCTION</vt:lpstr>
      <vt:lpstr>DIGITAL TOOLS DURING AND POST-PANDEMIC</vt:lpstr>
      <vt:lpstr>PowerPoint Presentation</vt:lpstr>
      <vt:lpstr>ADVANTAGES AND DISADVANTAGES OF DIGITAL TOOLS</vt:lpstr>
      <vt:lpstr>DIGITAL LIFELINES: How communities thrived in a world of rare in-person contact</vt:lpstr>
      <vt:lpstr>DIGITAL TOOLS IN COMMUNITY INTERACTIONS: Navigating the present and shaping the future</vt:lpstr>
      <vt:lpstr> REAL-LIFE SUCCESS STORIES OF TECHNOLOGY-DRIVEN COMMUNITY BUILDING</vt:lpstr>
      <vt:lpstr> FUTURE PROSPECT OF DIGITAL TOOLS</vt:lpstr>
      <vt:lpstr> CONCLUSION</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siri chandana Talasila</dc:creator>
  <cp:lastModifiedBy>Timi Amos</cp:lastModifiedBy>
  <cp:revision>46</cp:revision>
  <dcterms:created xsi:type="dcterms:W3CDTF">2023-10-22T13:21:00Z</dcterms:created>
  <dcterms:modified xsi:type="dcterms:W3CDTF">2023-11-17T03:19:16Z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FAC835015B88414EA6747220CC268D96_12</vt:lpwstr>
  </property>
  <property fmtid="{D5CDD505-2E9C-101B-9397-08002B2CF9AE}" pid="3" name="KSOProductBuildVer">
    <vt:lpwstr>1033-12.2.0.13266</vt:lpwstr>
  </property>
</Properties>
</file>