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29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519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438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84832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347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710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708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2745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955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648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828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1/30/2023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677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3">
            <a:extLst>
              <a:ext uri="{FF2B5EF4-FFF2-40B4-BE49-F238E27FC236}">
                <a16:creationId xmlns:a16="http://schemas.microsoft.com/office/drawing/2014/main" id="{94E4DF9F-A4C7-68C7-5CF6-DA2AB14B0A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796" b="4843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8" name="Rectangle 9">
            <a:extLst>
              <a:ext uri="{FF2B5EF4-FFF2-40B4-BE49-F238E27FC236}">
                <a16:creationId xmlns:a16="http://schemas.microsoft.com/office/drawing/2014/main" id="{E4398140-F067-40E9-892C-4DB04C70B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44600" y="-1244600"/>
            <a:ext cx="6858000" cy="934720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1FB7E-DAEC-2A56-585E-A22F7ADD8E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21603" y="1724485"/>
            <a:ext cx="4572000" cy="298470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2400" b="1" i="0" dirty="0" err="1">
                <a:solidFill>
                  <a:srgbClr val="FFFFFF"/>
                </a:solidFill>
              </a:rPr>
              <a:t>Akeel</a:t>
            </a:r>
            <a:r>
              <a:rPr lang="en-GB" sz="2400" b="1" i="0" dirty="0">
                <a:solidFill>
                  <a:srgbClr val="FFFFFF"/>
                </a:solidFill>
              </a:rPr>
              <a:t> Rashid</a:t>
            </a:r>
            <a:br>
              <a:rPr lang="en-GB" sz="2400" b="1" i="0" dirty="0">
                <a:solidFill>
                  <a:srgbClr val="FFFFFF"/>
                </a:solidFill>
              </a:rPr>
            </a:br>
            <a:r>
              <a:rPr lang="en-GB" sz="2400" b="1" i="0" dirty="0">
                <a:solidFill>
                  <a:srgbClr val="FFFFFF"/>
                </a:solidFill>
              </a:rPr>
              <a:t>Student: 2210228</a:t>
            </a:r>
            <a:br>
              <a:rPr lang="en-GB" sz="2400" b="1" i="0" dirty="0">
                <a:solidFill>
                  <a:srgbClr val="FFFFFF"/>
                </a:solidFill>
              </a:rPr>
            </a:br>
            <a:r>
              <a:rPr lang="en-GB" sz="2400" b="1" i="0" dirty="0">
                <a:solidFill>
                  <a:srgbClr val="FFFFFF"/>
                </a:solidFill>
              </a:rPr>
              <a:t>BMIH4003</a:t>
            </a:r>
            <a:br>
              <a:rPr lang="en-GB" sz="2400" b="1" i="0" dirty="0">
                <a:solidFill>
                  <a:srgbClr val="FFFFFF"/>
                </a:solidFill>
              </a:rPr>
            </a:br>
            <a:r>
              <a:rPr lang="en-GB" sz="2400" b="1" i="0" dirty="0">
                <a:solidFill>
                  <a:srgbClr val="FFFFFF"/>
                </a:solidFill>
              </a:rPr>
              <a:t>PowerPoint Presentation</a:t>
            </a:r>
            <a:br>
              <a:rPr lang="en-GB" sz="2400" b="1" i="0" dirty="0">
                <a:solidFill>
                  <a:srgbClr val="FFFFFF"/>
                </a:solidFill>
              </a:rPr>
            </a:br>
            <a:br>
              <a:rPr lang="en-GB" sz="2400" b="1" i="0" dirty="0">
                <a:solidFill>
                  <a:srgbClr val="FFFFFF"/>
                </a:solidFill>
              </a:rPr>
            </a:br>
            <a:br>
              <a:rPr lang="en-GB" sz="2400" b="1" i="0" dirty="0">
                <a:solidFill>
                  <a:srgbClr val="FFFFFF"/>
                </a:solidFill>
              </a:rPr>
            </a:br>
            <a:br>
              <a:rPr lang="en-GB" sz="2400" b="1" i="0" dirty="0">
                <a:solidFill>
                  <a:srgbClr val="FFFFFF"/>
                </a:solidFill>
              </a:rPr>
            </a:br>
            <a:br>
              <a:rPr lang="en-GB" sz="2400" b="1" i="0" dirty="0">
                <a:solidFill>
                  <a:srgbClr val="FFFFFF"/>
                </a:solidFill>
              </a:rPr>
            </a:br>
            <a:r>
              <a:rPr lang="en-GB" sz="2400" b="1" i="0" dirty="0">
                <a:solidFill>
                  <a:srgbClr val="FFFFFF"/>
                </a:solidFill>
              </a:rPr>
              <a:t>The role and importance of quality service, hospitality, and guest services in the hotel industry</a:t>
            </a:r>
            <a:br>
              <a:rPr lang="en-GB" sz="2400" b="1" i="0" dirty="0">
                <a:solidFill>
                  <a:srgbClr val="FFFFFF"/>
                </a:solidFill>
              </a:rPr>
            </a:br>
            <a:br>
              <a:rPr lang="en-GB" sz="1500" i="0" dirty="0">
                <a:solidFill>
                  <a:srgbClr val="FFFFFF"/>
                </a:solidFill>
              </a:rPr>
            </a:br>
            <a:endParaRPr lang="en-GB" sz="1500" i="0" dirty="0">
              <a:solidFill>
                <a:srgbClr val="FFFFFF"/>
              </a:solidFill>
            </a:endParaRPr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17726E8A-324C-4684-96F2-AFDDFB2F1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07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F872D-0E58-D879-94B4-E0359B384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5744" y="691762"/>
            <a:ext cx="3541205" cy="1706649"/>
          </a:xfrm>
        </p:spPr>
        <p:txBody>
          <a:bodyPr anchor="ctr">
            <a:normAutofit/>
          </a:bodyPr>
          <a:lstStyle/>
          <a:p>
            <a:r>
              <a:rPr lang="en-GB" sz="3700"/>
              <a:t>      </a:t>
            </a:r>
            <a:r>
              <a:rPr lang="en-GB" sz="3700" b="1" i="0"/>
              <a:t>Introduction</a:t>
            </a:r>
            <a:br>
              <a:rPr lang="en-GB" sz="3700"/>
            </a:b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D6FDD-3423-7AC3-1EA4-AC9D98AB2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8666" y="2623930"/>
            <a:ext cx="3541205" cy="3158160"/>
          </a:xfrm>
        </p:spPr>
        <p:txBody>
          <a:bodyPr>
            <a:normAutofit/>
          </a:bodyPr>
          <a:lstStyle/>
          <a:p>
            <a:r>
              <a:rPr lang="en-GB"/>
              <a:t>Quality Service</a:t>
            </a:r>
          </a:p>
          <a:p>
            <a:endParaRPr lang="en-GB"/>
          </a:p>
          <a:p>
            <a:r>
              <a:rPr lang="en-GB"/>
              <a:t>Hospitality </a:t>
            </a:r>
          </a:p>
          <a:p>
            <a:endParaRPr lang="en-GB"/>
          </a:p>
          <a:p>
            <a:r>
              <a:rPr lang="en-GB"/>
              <a:t>Guest Service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Guest Expectation </a:t>
            </a:r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pic>
        <p:nvPicPr>
          <p:cNvPr id="1026" name="Picture 2" descr="Marriott International Announces Marriott Bonvoy - The New Brand Name Of  Its Loyalty Programme">
            <a:extLst>
              <a:ext uri="{FF2B5EF4-FFF2-40B4-BE49-F238E27FC236}">
                <a16:creationId xmlns:a16="http://schemas.microsoft.com/office/drawing/2014/main" id="{5566CF38-8A28-2DE1-6008-4C62841F03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3" y="1581161"/>
            <a:ext cx="6301805" cy="330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18402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49741-87D3-3F3F-E3C5-3A0812F36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6281" y="1552304"/>
            <a:ext cx="3464109" cy="4896684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Quality of service</a:t>
            </a:r>
            <a:b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Standards</a:t>
            </a:r>
            <a:b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4000" b="1" i="0" kern="1200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Importance of service &amp; standards</a:t>
            </a:r>
            <a:br>
              <a:rPr lang="en-US" sz="4000" b="1" i="0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4000" b="1" i="0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4000" b="1" i="0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4000" b="1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b="1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b="1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b="1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br>
              <a:rPr lang="en-US" sz="1400" i="1" kern="1200" spc="100" baseline="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1400" i="1" kern="1200" spc="100" baseline="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4F6769-3D0D-61CC-EB73-A139CE8787EA}"/>
              </a:ext>
            </a:extLst>
          </p:cNvPr>
          <p:cNvSpPr txBox="1"/>
          <p:nvPr/>
        </p:nvSpPr>
        <p:spPr>
          <a:xfrm>
            <a:off x="801610" y="507790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secret to success is to treat all customers as if your world revolves around them”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C8D0DA-A715-1316-9121-D431027DE05A}"/>
              </a:ext>
            </a:extLst>
          </p:cNvPr>
          <p:cNvSpPr txBox="1"/>
          <p:nvPr/>
        </p:nvSpPr>
        <p:spPr>
          <a:xfrm>
            <a:off x="1830280" y="599012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Barrows, C.W. and Powers, T., 2008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2" name="Picture 4" descr="BIG NEWS: Marriott Bonvoy is introducing dynamic award pricing">
            <a:extLst>
              <a:ext uri="{FF2B5EF4-FFF2-40B4-BE49-F238E27FC236}">
                <a16:creationId xmlns:a16="http://schemas.microsoft.com/office/drawing/2014/main" id="{FDDF89F3-9147-DD01-A398-DB647CAEC0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48" y="806245"/>
            <a:ext cx="5664122" cy="389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28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Building entrance and elevators">
            <a:extLst>
              <a:ext uri="{FF2B5EF4-FFF2-40B4-BE49-F238E27FC236}">
                <a16:creationId xmlns:a16="http://schemas.microsoft.com/office/drawing/2014/main" id="{2806E2A5-267E-D5E0-29A4-3B33557CA5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7" b="11923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EE3AB3-FE86-9560-C585-AB2C10324C09}"/>
              </a:ext>
            </a:extLst>
          </p:cNvPr>
          <p:cNvSpPr txBox="1"/>
          <p:nvPr/>
        </p:nvSpPr>
        <p:spPr>
          <a:xfrm>
            <a:off x="1078992" y="1143000"/>
            <a:ext cx="9052560" cy="35461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i="1" spc="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Hospitality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D45828-C00C-B447-C316-CF80867BC212}"/>
              </a:ext>
            </a:extLst>
          </p:cNvPr>
          <p:cNvSpPr txBox="1"/>
          <p:nvPr/>
        </p:nvSpPr>
        <p:spPr>
          <a:xfrm>
            <a:off x="4373691" y="3681558"/>
            <a:ext cx="64918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WHY IS THIS IMPORTANT?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ADVANTAGES OF HOSPITALITY</a:t>
            </a:r>
          </a:p>
        </p:txBody>
      </p:sp>
    </p:spTree>
    <p:extLst>
      <p:ext uri="{BB962C8B-B14F-4D97-AF65-F5344CB8AC3E}">
        <p14:creationId xmlns:p14="http://schemas.microsoft.com/office/powerpoint/2010/main" val="2775385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27" name="Straight Connector 1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1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9" descr="Hotel reception bell">
            <a:extLst>
              <a:ext uri="{FF2B5EF4-FFF2-40B4-BE49-F238E27FC236}">
                <a16:creationId xmlns:a16="http://schemas.microsoft.com/office/drawing/2014/main" id="{577A23FD-5861-90DF-78D2-0D2EF3320E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373" b="35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0" name="Rectangle 19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EE3AB3-FE86-9560-C585-AB2C10324C09}"/>
              </a:ext>
            </a:extLst>
          </p:cNvPr>
          <p:cNvSpPr txBox="1"/>
          <p:nvPr/>
        </p:nvSpPr>
        <p:spPr>
          <a:xfrm>
            <a:off x="1078992" y="1143000"/>
            <a:ext cx="9052560" cy="35461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i="1" spc="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Guest Services</a:t>
            </a:r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CAB025-94C4-CFB4-20B1-2C2B8176F89E}"/>
              </a:ext>
            </a:extLst>
          </p:cNvPr>
          <p:cNvSpPr txBox="1"/>
          <p:nvPr/>
        </p:nvSpPr>
        <p:spPr>
          <a:xfrm>
            <a:off x="1288026" y="2487561"/>
            <a:ext cx="4955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Definition of  Guest service</a:t>
            </a:r>
          </a:p>
          <a:p>
            <a:endParaRPr lang="en-GB" b="0" i="0" dirty="0">
              <a:solidFill>
                <a:schemeClr val="bg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Importance of guest service </a:t>
            </a:r>
          </a:p>
        </p:txBody>
      </p:sp>
    </p:spTree>
    <p:extLst>
      <p:ext uri="{BB962C8B-B14F-4D97-AF65-F5344CB8AC3E}">
        <p14:creationId xmlns:p14="http://schemas.microsoft.com/office/powerpoint/2010/main" val="2151652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clasping its hands">
            <a:extLst>
              <a:ext uri="{FF2B5EF4-FFF2-40B4-BE49-F238E27FC236}">
                <a16:creationId xmlns:a16="http://schemas.microsoft.com/office/drawing/2014/main" id="{CEF086F2-47FD-9FDD-426D-89E4C4ED3F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9FBB9AF1-CE92-475C-A47B-5FC32922B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EE3AB3-FE86-9560-C585-AB2C10324C09}"/>
              </a:ext>
            </a:extLst>
          </p:cNvPr>
          <p:cNvSpPr txBox="1"/>
          <p:nvPr/>
        </p:nvSpPr>
        <p:spPr>
          <a:xfrm>
            <a:off x="1078992" y="1143000"/>
            <a:ext cx="9052560" cy="354617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i="1" spc="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Guest Expectation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1E42A3-743C-4C15-9DA8-93AA9AEBF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6">
            <a:extLst>
              <a:ext uri="{FF2B5EF4-FFF2-40B4-BE49-F238E27FC236}">
                <a16:creationId xmlns:a16="http://schemas.microsoft.com/office/drawing/2014/main" id="{7021D92D-08FF-45A6-9109-AC9462C7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1BD5B6-AC7B-D0B6-3A7D-FDF2C289B787}"/>
              </a:ext>
            </a:extLst>
          </p:cNvPr>
          <p:cNvSpPr txBox="1"/>
          <p:nvPr/>
        </p:nvSpPr>
        <p:spPr>
          <a:xfrm>
            <a:off x="1517904" y="2753032"/>
            <a:ext cx="6023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0" i="0" dirty="0">
              <a:solidFill>
                <a:schemeClr val="bg1"/>
              </a:solidFill>
              <a:effectLst/>
              <a:latin typeface="Söhne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0653A6-8DB0-9220-77BC-A7EACA78E7AE}"/>
              </a:ext>
            </a:extLst>
          </p:cNvPr>
          <p:cNvSpPr txBox="1"/>
          <p:nvPr/>
        </p:nvSpPr>
        <p:spPr>
          <a:xfrm>
            <a:off x="1317523" y="2399071"/>
            <a:ext cx="4247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What is  Guest expectation</a:t>
            </a:r>
          </a:p>
          <a:p>
            <a:endParaRPr lang="en-GB" b="0" i="0" dirty="0">
              <a:solidFill>
                <a:schemeClr val="bg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chemeClr val="bg1"/>
                </a:solidFill>
                <a:effectLst/>
                <a:latin typeface="Söhne"/>
              </a:rPr>
              <a:t>Why is it important</a:t>
            </a:r>
          </a:p>
        </p:txBody>
      </p:sp>
    </p:spTree>
    <p:extLst>
      <p:ext uri="{BB962C8B-B14F-4D97-AF65-F5344CB8AC3E}">
        <p14:creationId xmlns:p14="http://schemas.microsoft.com/office/powerpoint/2010/main" val="36603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4107" name="Rectangle 4106">
            <a:extLst>
              <a:ext uri="{FF2B5EF4-FFF2-40B4-BE49-F238E27FC236}">
                <a16:creationId xmlns:a16="http://schemas.microsoft.com/office/drawing/2014/main" id="{5FCC6E86-7C37-4FD2-AF0B-C9BDDBC2B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-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454A98CF-5529-4F3E-A692-2CF1D51F3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825122" cy="6858000"/>
          </a:xfrm>
          <a:custGeom>
            <a:avLst/>
            <a:gdLst>
              <a:gd name="connsiteX0" fmla="*/ 0 w 10825122"/>
              <a:gd name="connsiteY0" fmla="*/ 0 h 6858000"/>
              <a:gd name="connsiteX1" fmla="*/ 9969784 w 10825122"/>
              <a:gd name="connsiteY1" fmla="*/ 0 h 6858000"/>
              <a:gd name="connsiteX2" fmla="*/ 10105415 w 10825122"/>
              <a:gd name="connsiteY2" fmla="*/ 264816 h 6858000"/>
              <a:gd name="connsiteX3" fmla="*/ 10825122 w 10825122"/>
              <a:gd name="connsiteY3" fmla="*/ 3429000 h 6858000"/>
              <a:gd name="connsiteX4" fmla="*/ 10105415 w 10825122"/>
              <a:gd name="connsiteY4" fmla="*/ 6593184 h 6858000"/>
              <a:gd name="connsiteX5" fmla="*/ 9969784 w 10825122"/>
              <a:gd name="connsiteY5" fmla="*/ 6858000 h 6858000"/>
              <a:gd name="connsiteX6" fmla="*/ 0 w 1082512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825122" h="6858000">
                <a:moveTo>
                  <a:pt x="0" y="0"/>
                </a:moveTo>
                <a:lnTo>
                  <a:pt x="9969784" y="0"/>
                </a:lnTo>
                <a:lnTo>
                  <a:pt x="10105415" y="264816"/>
                </a:lnTo>
                <a:cubicBezTo>
                  <a:pt x="10566647" y="1222029"/>
                  <a:pt x="10825122" y="2295330"/>
                  <a:pt x="10825122" y="3429000"/>
                </a:cubicBezTo>
                <a:cubicBezTo>
                  <a:pt x="10825122" y="4562671"/>
                  <a:pt x="10566647" y="5635971"/>
                  <a:pt x="10105415" y="6593184"/>
                </a:cubicBezTo>
                <a:lnTo>
                  <a:pt x="996978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1" name="Freeform 6">
            <a:extLst>
              <a:ext uri="{FF2B5EF4-FFF2-40B4-BE49-F238E27FC236}">
                <a16:creationId xmlns:a16="http://schemas.microsoft.com/office/drawing/2014/main" id="{38C2FC07-A260-43C5-ABA2-A9DD5D5A8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pic>
        <p:nvPicPr>
          <p:cNvPr id="4102" name="Picture 6" descr="Square grunge black summary stamp — Stock Vector © Aquir014b #151184936">
            <a:extLst>
              <a:ext uri="{FF2B5EF4-FFF2-40B4-BE49-F238E27FC236}">
                <a16:creationId xmlns:a16="http://schemas.microsoft.com/office/drawing/2014/main" id="{F0E63EFD-10FE-1900-075B-7F25CACAD8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963" y="1019175"/>
            <a:ext cx="9744075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298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354E53D-01F4-349F-E0FB-8E4CE5AE95A0}"/>
              </a:ext>
            </a:extLst>
          </p:cNvPr>
          <p:cNvSpPr txBox="1"/>
          <p:nvPr/>
        </p:nvSpPr>
        <p:spPr>
          <a:xfrm>
            <a:off x="2880852" y="1847203"/>
            <a:ext cx="6096000" cy="9664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Barrows, C.W. and Powers, T., 2008. </a:t>
            </a:r>
            <a:r>
              <a:rPr lang="en-GB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to management in the hospitality industry, study guide</a:t>
            </a:r>
            <a:r>
              <a:rPr lang="en-GB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John Wiley &amp; Sons.</a:t>
            </a:r>
            <a:endParaRPr lang="en-GB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B2F906-D230-7395-BD23-AF52BD5B81AE}"/>
              </a:ext>
            </a:extLst>
          </p:cNvPr>
          <p:cNvSpPr txBox="1"/>
          <p:nvPr/>
        </p:nvSpPr>
        <p:spPr>
          <a:xfrm>
            <a:off x="2879298" y="2989568"/>
            <a:ext cx="609755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Hendarman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, A. </a:t>
            </a:r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Fajar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, </a:t>
            </a:r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Tjakraatmadja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, Jann </a:t>
            </a:r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Hidajat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. (2012). Relationship among Soft Skills, Hard Skills And Innovativeness of Knowledge Workers in Indonesia. Triple Helix Conference X. Indonesia. </a:t>
            </a:r>
            <a:b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</a:br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Hendarman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, A. </a:t>
            </a:r>
            <a:r>
              <a:rPr lang="en-GB" b="0" i="0" dirty="0" err="1">
                <a:solidFill>
                  <a:schemeClr val="bg1"/>
                </a:solidFill>
                <a:effectLst/>
                <a:latin typeface="TimesNewRoman"/>
              </a:rPr>
              <a:t>Fajar</a:t>
            </a:r>
            <a:r>
              <a:rPr lang="en-GB" b="0" i="0" dirty="0">
                <a:solidFill>
                  <a:schemeClr val="bg1"/>
                </a:solidFill>
                <a:effectLst/>
                <a:latin typeface="TimesNewRoman"/>
              </a:rPr>
              <a:t>. (2012). Relationship among Soft Skills, Hard Skills and Innovativeness of Small Enterprise Workers in Indonesia. The 4th Indonesia International Conference on Innovation, Entrepreneurship and Small Business (IICIES). </a:t>
            </a:r>
          </a:p>
          <a:p>
            <a:pPr algn="just"/>
            <a:endParaRPr lang="en-GB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just"/>
            <a:r>
              <a:rPr lang="en-GB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Marriott International (2022). </a:t>
            </a:r>
            <a:r>
              <a:rPr lang="en-GB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Core Values and Heritage | Marriott International Corporate Values</a:t>
            </a:r>
            <a:r>
              <a:rPr lang="en-GB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Marriott.com. Available at: https://www.marriott.com/culture-and-values/core-values.mi.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98F0F2-BC45-FC36-7136-3CE1AEF553A1}"/>
              </a:ext>
            </a:extLst>
          </p:cNvPr>
          <p:cNvSpPr txBox="1"/>
          <p:nvPr/>
        </p:nvSpPr>
        <p:spPr>
          <a:xfrm>
            <a:off x="3170583" y="387626"/>
            <a:ext cx="5883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333910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6643B-3368-FF55-4052-F93D2CF5D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275" y="1932403"/>
            <a:ext cx="8537449" cy="181622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</a:rPr>
              <a:t>Thank You </a:t>
            </a:r>
            <a:br>
              <a:rPr lang="en-GB" b="1" i="0" dirty="0">
                <a:solidFill>
                  <a:schemeClr val="bg1"/>
                </a:solidFill>
              </a:rPr>
            </a:br>
            <a:br>
              <a:rPr lang="en-GB" b="1" i="0" dirty="0">
                <a:solidFill>
                  <a:schemeClr val="bg1"/>
                </a:solidFill>
              </a:rPr>
            </a:br>
            <a:r>
              <a:rPr lang="en-GB" b="1" i="0" dirty="0">
                <a:solidFill>
                  <a:schemeClr val="bg1"/>
                </a:solidFill>
              </a:rPr>
              <a:t>The End</a:t>
            </a:r>
          </a:p>
        </p:txBody>
      </p:sp>
    </p:spTree>
    <p:extLst>
      <p:ext uri="{BB962C8B-B14F-4D97-AF65-F5344CB8AC3E}">
        <p14:creationId xmlns:p14="http://schemas.microsoft.com/office/powerpoint/2010/main" val="4247726518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RegularSeedLeftStep">
      <a:dk1>
        <a:srgbClr val="000000"/>
      </a:dk1>
      <a:lt1>
        <a:srgbClr val="FFFFFF"/>
      </a:lt1>
      <a:dk2>
        <a:srgbClr val="251A2F"/>
      </a:dk2>
      <a:lt2>
        <a:srgbClr val="F1F0F3"/>
      </a:lt2>
      <a:accent1>
        <a:srgbClr val="95A942"/>
      </a:accent1>
      <a:accent2>
        <a:srgbClr val="B1983B"/>
      </a:accent2>
      <a:accent3>
        <a:srgbClr val="C3784D"/>
      </a:accent3>
      <a:accent4>
        <a:srgbClr val="B13B41"/>
      </a:accent4>
      <a:accent5>
        <a:srgbClr val="C34D84"/>
      </a:accent5>
      <a:accent6>
        <a:srgbClr val="B13BA3"/>
      </a:accent6>
      <a:hlink>
        <a:srgbClr val="6F59C7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1222</TotalTime>
  <Words>278</Words>
  <Application>Microsoft Office PowerPoint</Application>
  <PresentationFormat>Widescreen</PresentationFormat>
  <Paragraphs>31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Avenir Next LT Pro</vt:lpstr>
      <vt:lpstr>Calibri</vt:lpstr>
      <vt:lpstr>Sitka Banner</vt:lpstr>
      <vt:lpstr>Söhne</vt:lpstr>
      <vt:lpstr>TimesNewRoman</vt:lpstr>
      <vt:lpstr>HeadlinesVTI</vt:lpstr>
      <vt:lpstr>Akeel Rashid Student: 2210228 BMIH4003 PowerPoint Presentation     The role and importance of quality service, hospitality, and guest services in the hotel industry  </vt:lpstr>
      <vt:lpstr>      Introduction  </vt:lpstr>
      <vt:lpstr>Quality of service  Standards  Importance of service &amp; standards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  The 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Mohammed Muddasar Student id:2121682 Hospitality &amp; Guest Services Lisa Knight BMIH4002 Assignment 1 PowerPoint Presentation</dc:title>
  <dc:creator>Mohammed Muddasar (2121682)</dc:creator>
  <cp:lastModifiedBy>mohammed muddasar</cp:lastModifiedBy>
  <cp:revision>19</cp:revision>
  <dcterms:created xsi:type="dcterms:W3CDTF">2022-05-11T01:07:18Z</dcterms:created>
  <dcterms:modified xsi:type="dcterms:W3CDTF">2023-01-30T13:44:08Z</dcterms:modified>
</cp:coreProperties>
</file>