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x-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82" r:id="rId1"/>
  </p:sldMasterIdLst>
  <p:notesMasterIdLst>
    <p:notesMasterId r:id="rId22"/>
  </p:notesMasterIdLst>
  <p:sldIdLst>
    <p:sldId id="256" r:id="rId2"/>
    <p:sldId id="257" r:id="rId3"/>
    <p:sldId id="258" r:id="rId4"/>
    <p:sldId id="280" r:id="rId5"/>
    <p:sldId id="259" r:id="rId6"/>
    <p:sldId id="274" r:id="rId7"/>
    <p:sldId id="283" r:id="rId8"/>
    <p:sldId id="277" r:id="rId9"/>
    <p:sldId id="286" r:id="rId10"/>
    <p:sldId id="265" r:id="rId11"/>
    <p:sldId id="282" r:id="rId12"/>
    <p:sldId id="275" r:id="rId13"/>
    <p:sldId id="287" r:id="rId14"/>
    <p:sldId id="278" r:id="rId15"/>
    <p:sldId id="284" r:id="rId16"/>
    <p:sldId id="276" r:id="rId17"/>
    <p:sldId id="269" r:id="rId18"/>
    <p:sldId id="285" r:id="rId19"/>
    <p:sldId id="272" r:id="rId20"/>
    <p:sldId id="273"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7224"/>
    <p:restoredTop sz="82432"/>
  </p:normalViewPr>
  <p:slideViewPr>
    <p:cSldViewPr snapToGrid="0" snapToObjects="1">
      <p:cViewPr varScale="1">
        <p:scale>
          <a:sx n="122" d="100"/>
          <a:sy n="122" d="100"/>
        </p:scale>
        <p:origin x="232" y="3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DE6B1B-C899-CD49-A1AF-9005EF1CC6D2}" type="datetimeFigureOut">
              <a:rPr lang="en-US" smtClean="0"/>
              <a:t>12/15/21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A45A32-4231-1A4E-BB58-0BC5B330EC19}" type="slidenum">
              <a:rPr lang="en-US" smtClean="0"/>
              <a:t>‹#›</a:t>
            </a:fld>
            <a:endParaRPr lang="en-US"/>
          </a:p>
        </p:txBody>
      </p:sp>
    </p:spTree>
    <p:extLst>
      <p:ext uri="{BB962C8B-B14F-4D97-AF65-F5344CB8AC3E}">
        <p14:creationId xmlns:p14="http://schemas.microsoft.com/office/powerpoint/2010/main" val="38467139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A45A32-4231-1A4E-BB58-0BC5B330EC19}" type="slidenum">
              <a:rPr lang="en-US" smtClean="0"/>
              <a:t>3</a:t>
            </a:fld>
            <a:endParaRPr lang="en-US"/>
          </a:p>
        </p:txBody>
      </p:sp>
    </p:spTree>
    <p:extLst>
      <p:ext uri="{BB962C8B-B14F-4D97-AF65-F5344CB8AC3E}">
        <p14:creationId xmlns:p14="http://schemas.microsoft.com/office/powerpoint/2010/main" val="4934241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00A45A32-4231-1A4E-BB58-0BC5B330EC19}" type="slidenum">
              <a:rPr lang="en-US" smtClean="0"/>
              <a:t>4</a:t>
            </a:fld>
            <a:endParaRPr lang="en-US"/>
          </a:p>
        </p:txBody>
      </p:sp>
    </p:spTree>
    <p:extLst>
      <p:ext uri="{BB962C8B-B14F-4D97-AF65-F5344CB8AC3E}">
        <p14:creationId xmlns:p14="http://schemas.microsoft.com/office/powerpoint/2010/main" val="291131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00A45A32-4231-1A4E-BB58-0BC5B330EC19}" type="slidenum">
              <a:rPr lang="en-US" smtClean="0"/>
              <a:t>5</a:t>
            </a:fld>
            <a:endParaRPr lang="en-US"/>
          </a:p>
        </p:txBody>
      </p:sp>
    </p:spTree>
    <p:extLst>
      <p:ext uri="{BB962C8B-B14F-4D97-AF65-F5344CB8AC3E}">
        <p14:creationId xmlns:p14="http://schemas.microsoft.com/office/powerpoint/2010/main" val="9372048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00A45A32-4231-1A4E-BB58-0BC5B330EC19}" type="slidenum">
              <a:rPr lang="en-US" smtClean="0"/>
              <a:t>6</a:t>
            </a:fld>
            <a:endParaRPr lang="en-US"/>
          </a:p>
        </p:txBody>
      </p:sp>
    </p:spTree>
    <p:extLst>
      <p:ext uri="{BB962C8B-B14F-4D97-AF65-F5344CB8AC3E}">
        <p14:creationId xmlns:p14="http://schemas.microsoft.com/office/powerpoint/2010/main" val="42133688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00A45A32-4231-1A4E-BB58-0BC5B330EC19}" type="slidenum">
              <a:rPr lang="en-US" smtClean="0"/>
              <a:t>7</a:t>
            </a:fld>
            <a:endParaRPr lang="en-US"/>
          </a:p>
        </p:txBody>
      </p:sp>
    </p:spTree>
    <p:extLst>
      <p:ext uri="{BB962C8B-B14F-4D97-AF65-F5344CB8AC3E}">
        <p14:creationId xmlns:p14="http://schemas.microsoft.com/office/powerpoint/2010/main" val="35918883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00A45A32-4231-1A4E-BB58-0BC5B330EC19}" type="slidenum">
              <a:rPr lang="en-US" smtClean="0"/>
              <a:t>8</a:t>
            </a:fld>
            <a:endParaRPr lang="en-US"/>
          </a:p>
        </p:txBody>
      </p:sp>
    </p:spTree>
    <p:extLst>
      <p:ext uri="{BB962C8B-B14F-4D97-AF65-F5344CB8AC3E}">
        <p14:creationId xmlns:p14="http://schemas.microsoft.com/office/powerpoint/2010/main" val="11126972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00A45A32-4231-1A4E-BB58-0BC5B330EC19}" type="slidenum">
              <a:rPr lang="en-US" smtClean="0"/>
              <a:t>9</a:t>
            </a:fld>
            <a:endParaRPr lang="en-US"/>
          </a:p>
        </p:txBody>
      </p:sp>
    </p:spTree>
    <p:extLst>
      <p:ext uri="{BB962C8B-B14F-4D97-AF65-F5344CB8AC3E}">
        <p14:creationId xmlns:p14="http://schemas.microsoft.com/office/powerpoint/2010/main" val="32217400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p:txBody>
      </p:sp>
      <p:sp>
        <p:nvSpPr>
          <p:cNvPr id="4" name="Slide Number Placeholder 3"/>
          <p:cNvSpPr>
            <a:spLocks noGrp="1"/>
          </p:cNvSpPr>
          <p:nvPr>
            <p:ph type="sldNum" sz="quarter" idx="5"/>
          </p:nvPr>
        </p:nvSpPr>
        <p:spPr/>
        <p:txBody>
          <a:bodyPr/>
          <a:lstStyle/>
          <a:p>
            <a:fld id="{00A45A32-4231-1A4E-BB58-0BC5B330EC19}" type="slidenum">
              <a:rPr lang="en-US" smtClean="0"/>
              <a:t>12</a:t>
            </a:fld>
            <a:endParaRPr lang="en-US"/>
          </a:p>
        </p:txBody>
      </p:sp>
    </p:spTree>
    <p:extLst>
      <p:ext uri="{BB962C8B-B14F-4D97-AF65-F5344CB8AC3E}">
        <p14:creationId xmlns:p14="http://schemas.microsoft.com/office/powerpoint/2010/main" val="16384050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00A45A32-4231-1A4E-BB58-0BC5B330EC19}" type="slidenum">
              <a:rPr lang="en-US" smtClean="0"/>
              <a:t>13</a:t>
            </a:fld>
            <a:endParaRPr lang="en-US"/>
          </a:p>
        </p:txBody>
      </p:sp>
    </p:spTree>
    <p:extLst>
      <p:ext uri="{BB962C8B-B14F-4D97-AF65-F5344CB8AC3E}">
        <p14:creationId xmlns:p14="http://schemas.microsoft.com/office/powerpoint/2010/main" val="17494857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00A45A32-4231-1A4E-BB58-0BC5B330EC19}" type="slidenum">
              <a:rPr lang="en-US" smtClean="0"/>
              <a:t>14</a:t>
            </a:fld>
            <a:endParaRPr lang="en-US"/>
          </a:p>
        </p:txBody>
      </p:sp>
    </p:spTree>
    <p:extLst>
      <p:ext uri="{BB962C8B-B14F-4D97-AF65-F5344CB8AC3E}">
        <p14:creationId xmlns:p14="http://schemas.microsoft.com/office/powerpoint/2010/main" val="13611253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00A45A32-4231-1A4E-BB58-0BC5B330EC19}" type="slidenum">
              <a:rPr lang="en-US" smtClean="0"/>
              <a:t>15</a:t>
            </a:fld>
            <a:endParaRPr lang="en-US"/>
          </a:p>
        </p:txBody>
      </p:sp>
    </p:spTree>
    <p:extLst>
      <p:ext uri="{BB962C8B-B14F-4D97-AF65-F5344CB8AC3E}">
        <p14:creationId xmlns:p14="http://schemas.microsoft.com/office/powerpoint/2010/main" val="25103037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00A45A32-4231-1A4E-BB58-0BC5B330EC19}" type="slidenum">
              <a:rPr lang="en-US" smtClean="0"/>
              <a:t>16</a:t>
            </a:fld>
            <a:endParaRPr lang="en-US"/>
          </a:p>
        </p:txBody>
      </p:sp>
    </p:spTree>
    <p:extLst>
      <p:ext uri="{BB962C8B-B14F-4D97-AF65-F5344CB8AC3E}">
        <p14:creationId xmlns:p14="http://schemas.microsoft.com/office/powerpoint/2010/main" val="23138581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A45A32-4231-1A4E-BB58-0BC5B330EC19}" type="slidenum">
              <a:rPr lang="en-US" smtClean="0"/>
              <a:t>18</a:t>
            </a:fld>
            <a:endParaRPr lang="en-US"/>
          </a:p>
        </p:txBody>
      </p:sp>
    </p:spTree>
    <p:extLst>
      <p:ext uri="{BB962C8B-B14F-4D97-AF65-F5344CB8AC3E}">
        <p14:creationId xmlns:p14="http://schemas.microsoft.com/office/powerpoint/2010/main" val="17862045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AFFB9B-9FB8-469E-96F9-4D32314110B6}" type="datetimeFigureOut">
              <a:rPr lang="en-US" smtClean="0"/>
              <a:t>12/15/21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499890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5BB1C6-BF8F-4481-8AB2-603A1C8A906A}" type="datetimeFigureOut">
              <a:rPr lang="en-US" smtClean="0"/>
              <a:t>12/15/21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99573742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F7F47CF-67C9-420C-80A5-E2069FF0C2DF}" type="datetimeFigureOut">
              <a:rPr lang="en-US" smtClean="0"/>
              <a:t>12/15/21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84989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C35BB1C6-BF8F-4481-8AB2-603A1C8A906A}" type="datetimeFigureOut">
              <a:rPr lang="en-US" smtClean="0"/>
              <a:t>12/15/21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18715594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C35BB1C6-BF8F-4481-8AB2-603A1C8A906A}" type="datetimeFigureOut">
              <a:rPr lang="en-US" smtClean="0"/>
              <a:t>12/15/21</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63993871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097649AC-CB8F-4FF1-9A34-5861C74DD0A7}" type="datetimeFigureOut">
              <a:rPr lang="en-US" smtClean="0"/>
              <a:t>12/15/21</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365825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EC5CECA-2D3A-4680-9B49-752200DE467C}" type="datetimeFigureOut">
              <a:rPr lang="en-US" smtClean="0"/>
              <a:t>12/15/21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992364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C35BB1C6-BF8F-4481-8AB2-603A1C8A906A}" type="datetimeFigureOut">
              <a:rPr lang="en-US" smtClean="0"/>
              <a:t>12/15/21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15503824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12EF78E3-FDA3-4D28-AAA2-0B81F349A39D}" type="datetimeFigureOut">
              <a:rPr lang="en-US" smtClean="0"/>
              <a:t>12/15/21</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17299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5BB1C6-BF8F-4481-8AB2-603A1C8A906A}" type="datetimeFigureOut">
              <a:rPr lang="en-US" smtClean="0"/>
              <a:t>12/15/21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7399575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5BB1C6-BF8F-4481-8AB2-603A1C8A906A}" type="datetimeFigureOut">
              <a:rPr lang="en-US" smtClean="0"/>
              <a:t>12/15/21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108848303"/>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C35BB1C6-BF8F-4481-8AB2-603A1C8A906A}" type="datetimeFigureOut">
              <a:rPr lang="en-US" smtClean="0"/>
              <a:t>12/15/21</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254581853"/>
      </p:ext>
    </p:extLst>
  </p:cSld>
  <p:clrMap bg1="lt1" tx1="dk1" bg2="lt2" tx2="dk2" accent1="accent1" accent2="accent2" accent3="accent3" accent4="accent4" accent5="accent5" accent6="accent6" hlink="hlink" folHlink="folHlink"/>
  <p:sldLayoutIdLst>
    <p:sldLayoutId id="2147483983" r:id="rId1"/>
    <p:sldLayoutId id="2147483984" r:id="rId2"/>
    <p:sldLayoutId id="2147483985" r:id="rId3"/>
    <p:sldLayoutId id="2147483986" r:id="rId4"/>
    <p:sldLayoutId id="2147483987" r:id="rId5"/>
    <p:sldLayoutId id="2147483988" r:id="rId6"/>
    <p:sldLayoutId id="2147483989" r:id="rId7"/>
    <p:sldLayoutId id="2147483990" r:id="rId8"/>
    <p:sldLayoutId id="2147483991" r:id="rId9"/>
    <p:sldLayoutId id="2147483992" r:id="rId10"/>
    <p:sldLayoutId id="2147483993"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wav"/><Relationship Id="rId1" Type="http://schemas.microsoft.com/office/2007/relationships/media" Target="../media/media1.wav"/><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unsplash.com/" TargetMode="External"/><Relationship Id="rId2" Type="http://schemas.openxmlformats.org/officeDocument/2006/relationships/hyperlink" Target="https://diymusician.cdbaby.com/music-promotion/creating-good-lyric-video-less-10/" TargetMode="External"/><Relationship Id="rId1" Type="http://schemas.openxmlformats.org/officeDocument/2006/relationships/slideLayout" Target="../slideLayouts/slideLayout2.xml"/><Relationship Id="rId6" Type="http://schemas.openxmlformats.org/officeDocument/2006/relationships/hyperlink" Target="http://www.ads.google.com/" TargetMode="External"/><Relationship Id="rId5" Type="http://schemas.openxmlformats.org/officeDocument/2006/relationships/hyperlink" Target="https://www.instagram.com/" TargetMode="External"/><Relationship Id="rId4" Type="http://schemas.openxmlformats.org/officeDocument/2006/relationships/hyperlink" Target="https://www.qstopmotion.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E58EE06-9B03-4D70-A63C-13660A9C8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520A257B-6D54-40C8-8E37-BA113BEB8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EF92EDE9-7E29-473D-8499-DB2B58541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381"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873ABD0-7617-9D4F-9662-C1711D01608E}"/>
              </a:ext>
            </a:extLst>
          </p:cNvPr>
          <p:cNvSpPr>
            <a:spLocks noGrp="1"/>
          </p:cNvSpPr>
          <p:nvPr>
            <p:ph type="ctrTitle"/>
          </p:nvPr>
        </p:nvSpPr>
        <p:spPr>
          <a:xfrm>
            <a:off x="6284316" y="1049600"/>
            <a:ext cx="5621117" cy="4758797"/>
          </a:xfrm>
        </p:spPr>
        <p:txBody>
          <a:bodyPr anchor="ctr">
            <a:normAutofit/>
          </a:bodyPr>
          <a:lstStyle/>
          <a:p>
            <a:pPr algn="ctr"/>
            <a:r>
              <a:rPr lang="en-US" sz="7200" dirty="0"/>
              <a:t>Marketing campaign plan for ‘Nothing On Me’.</a:t>
            </a:r>
          </a:p>
        </p:txBody>
      </p:sp>
      <p:sp>
        <p:nvSpPr>
          <p:cNvPr id="3" name="Subtitle 2">
            <a:extLst>
              <a:ext uri="{FF2B5EF4-FFF2-40B4-BE49-F238E27FC236}">
                <a16:creationId xmlns:a16="http://schemas.microsoft.com/office/drawing/2014/main" id="{57304D84-D2CD-8041-8C6E-D8E986E84565}"/>
              </a:ext>
            </a:extLst>
          </p:cNvPr>
          <p:cNvSpPr>
            <a:spLocks noGrp="1"/>
          </p:cNvSpPr>
          <p:nvPr>
            <p:ph type="subTitle" idx="1"/>
          </p:nvPr>
        </p:nvSpPr>
        <p:spPr>
          <a:xfrm>
            <a:off x="7973889" y="5396421"/>
            <a:ext cx="2241971" cy="823951"/>
          </a:xfrm>
        </p:spPr>
        <p:txBody>
          <a:bodyPr anchor="ctr">
            <a:normAutofit/>
          </a:bodyPr>
          <a:lstStyle/>
          <a:p>
            <a:pPr algn="r"/>
            <a:r>
              <a:rPr lang="en-US" sz="2800" dirty="0">
                <a:solidFill>
                  <a:schemeClr val="tx1">
                    <a:lumMod val="75000"/>
                    <a:lumOff val="25000"/>
                  </a:schemeClr>
                </a:solidFill>
              </a:rPr>
              <a:t>Tom Marlow</a:t>
            </a:r>
          </a:p>
        </p:txBody>
      </p:sp>
      <p:pic>
        <p:nvPicPr>
          <p:cNvPr id="5" name="Picture 4">
            <a:extLst>
              <a:ext uri="{FF2B5EF4-FFF2-40B4-BE49-F238E27FC236}">
                <a16:creationId xmlns:a16="http://schemas.microsoft.com/office/drawing/2014/main" id="{754FEA8D-E1F1-9F42-ACCF-A9453974AD30}"/>
              </a:ext>
            </a:extLst>
          </p:cNvPr>
          <p:cNvPicPr>
            <a:picLocks noChangeAspect="1"/>
          </p:cNvPicPr>
          <p:nvPr/>
        </p:nvPicPr>
        <p:blipFill>
          <a:blip r:embed="rId2"/>
          <a:stretch>
            <a:fillRect/>
          </a:stretch>
        </p:blipFill>
        <p:spPr>
          <a:xfrm>
            <a:off x="-22050" y="431799"/>
            <a:ext cx="6019800" cy="5994400"/>
          </a:xfrm>
          <a:prstGeom prst="rect">
            <a:avLst/>
          </a:prstGeom>
        </p:spPr>
      </p:pic>
    </p:spTree>
    <p:extLst>
      <p:ext uri="{BB962C8B-B14F-4D97-AF65-F5344CB8AC3E}">
        <p14:creationId xmlns:p14="http://schemas.microsoft.com/office/powerpoint/2010/main" val="222695843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174694-9D7E-4A4E-BB23-A93335FE857C}"/>
              </a:ext>
            </a:extLst>
          </p:cNvPr>
          <p:cNvSpPr>
            <a:spLocks noGrp="1"/>
          </p:cNvSpPr>
          <p:nvPr>
            <p:ph type="title"/>
          </p:nvPr>
        </p:nvSpPr>
        <p:spPr>
          <a:xfrm>
            <a:off x="494260" y="1683144"/>
            <a:ext cx="2774922" cy="3491712"/>
          </a:xfrm>
        </p:spPr>
        <p:txBody>
          <a:bodyPr>
            <a:normAutofit/>
          </a:bodyPr>
          <a:lstStyle/>
          <a:p>
            <a:r>
              <a:rPr lang="en-US"/>
              <a:t>Introduction</a:t>
            </a:r>
          </a:p>
        </p:txBody>
      </p:sp>
      <p:sp>
        <p:nvSpPr>
          <p:cNvPr id="3" name="Content Placeholder 2">
            <a:extLst>
              <a:ext uri="{FF2B5EF4-FFF2-40B4-BE49-F238E27FC236}">
                <a16:creationId xmlns:a16="http://schemas.microsoft.com/office/drawing/2014/main" id="{593AFEFC-309F-334F-9B89-797B6BC87196}"/>
              </a:ext>
            </a:extLst>
          </p:cNvPr>
          <p:cNvSpPr>
            <a:spLocks noGrp="1"/>
          </p:cNvSpPr>
          <p:nvPr>
            <p:ph idx="1"/>
          </p:nvPr>
        </p:nvSpPr>
        <p:spPr>
          <a:xfrm>
            <a:off x="4385814" y="1354872"/>
            <a:ext cx="6627377" cy="5334001"/>
          </a:xfrm>
        </p:spPr>
        <p:txBody>
          <a:bodyPr>
            <a:normAutofit fontScale="92500" lnSpcReduction="10000"/>
          </a:bodyPr>
          <a:lstStyle/>
          <a:p>
            <a:r>
              <a:rPr lang="en-US" dirty="0"/>
              <a:t>The track I chose for my artist campaign is a collaboration between Gemma Barnes and I which we named ‘Nothing On Me’.</a:t>
            </a:r>
          </a:p>
          <a:p>
            <a:r>
              <a:rPr lang="en-US" dirty="0"/>
              <a:t>We created the song together- Gemma wrote and performed the lyrics, whilst I produced and mixed the track.</a:t>
            </a:r>
          </a:p>
          <a:p>
            <a:r>
              <a:rPr lang="en-US" dirty="0"/>
              <a:t>Gemma is based near London, and operates under her artist name ‘Cheska Moore’.</a:t>
            </a:r>
          </a:p>
          <a:p>
            <a:r>
              <a:rPr lang="en-US" dirty="0"/>
              <a:t>Gained close to 30K Instagram followers via her covers which she regularly posts.</a:t>
            </a:r>
          </a:p>
          <a:p>
            <a:r>
              <a:rPr lang="en-US" dirty="0"/>
              <a:t>Interesting to build on this momentum with this single release.</a:t>
            </a:r>
          </a:p>
          <a:p>
            <a:r>
              <a:rPr lang="en-US" dirty="0"/>
              <a:t>The target audience for this track is teenagers and young adults. Will focus advertisement in the London region with the hope to build a buzz around the release.</a:t>
            </a:r>
          </a:p>
          <a:p>
            <a:r>
              <a:rPr lang="en-US" dirty="0"/>
              <a:t>Plan to use this track as the first of a run of singles to bring Cheska Moore further into the public eye.</a:t>
            </a:r>
          </a:p>
          <a:p>
            <a:r>
              <a:rPr lang="en-US" dirty="0"/>
              <a:t>Given a </a:t>
            </a:r>
            <a:r>
              <a:rPr lang="en-GB" dirty="0"/>
              <a:t>£</a:t>
            </a:r>
            <a:r>
              <a:rPr lang="en-US" dirty="0"/>
              <a:t>500 theoretical budget to execute a marketing campaign from the recording of the track to the promotion of the single.</a:t>
            </a:r>
          </a:p>
          <a:p>
            <a:endParaRPr lang="en-US" dirty="0"/>
          </a:p>
          <a:p>
            <a:endParaRPr lang="en-US" dirty="0"/>
          </a:p>
          <a:p>
            <a:endParaRPr lang="en-US" dirty="0"/>
          </a:p>
        </p:txBody>
      </p:sp>
      <p:sp>
        <p:nvSpPr>
          <p:cNvPr id="23" name="Freeform: Shape 22">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8800483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8BE3635-E8CA-EB47-B7F2-FBDAB9C9AA1A}"/>
              </a:ext>
            </a:extLst>
          </p:cNvPr>
          <p:cNvSpPr>
            <a:spLocks noGrp="1"/>
          </p:cNvSpPr>
          <p:nvPr>
            <p:ph type="title"/>
          </p:nvPr>
        </p:nvSpPr>
        <p:spPr>
          <a:xfrm>
            <a:off x="494260" y="1683144"/>
            <a:ext cx="2774922" cy="3491712"/>
          </a:xfrm>
        </p:spPr>
        <p:txBody>
          <a:bodyPr>
            <a:normAutofit/>
          </a:bodyPr>
          <a:lstStyle/>
          <a:p>
            <a:r>
              <a:rPr lang="en-US" dirty="0"/>
              <a:t>The Marketing Mix</a:t>
            </a:r>
          </a:p>
        </p:txBody>
      </p:sp>
      <p:sp>
        <p:nvSpPr>
          <p:cNvPr id="3" name="Content Placeholder 2">
            <a:extLst>
              <a:ext uri="{FF2B5EF4-FFF2-40B4-BE49-F238E27FC236}">
                <a16:creationId xmlns:a16="http://schemas.microsoft.com/office/drawing/2014/main" id="{E41F5639-2A78-B440-B657-96078A91870F}"/>
              </a:ext>
            </a:extLst>
          </p:cNvPr>
          <p:cNvSpPr>
            <a:spLocks noGrp="1"/>
          </p:cNvSpPr>
          <p:nvPr>
            <p:ph idx="1"/>
          </p:nvPr>
        </p:nvSpPr>
        <p:spPr>
          <a:xfrm>
            <a:off x="4385814" y="762001"/>
            <a:ext cx="6627377" cy="5334000"/>
          </a:xfrm>
        </p:spPr>
        <p:txBody>
          <a:bodyPr>
            <a:normAutofit/>
          </a:bodyPr>
          <a:lstStyle/>
          <a:p>
            <a:r>
              <a:rPr lang="en-US" sz="2400" dirty="0"/>
              <a:t>PRODUCT- The song.</a:t>
            </a:r>
          </a:p>
          <a:p>
            <a:r>
              <a:rPr lang="en-US" sz="2400" dirty="0"/>
              <a:t>PRICE- </a:t>
            </a:r>
            <a:r>
              <a:rPr lang="en-GB" dirty="0"/>
              <a:t>£0.99</a:t>
            </a:r>
            <a:r>
              <a:rPr lang="en-US" sz="2400" dirty="0"/>
              <a:t> digital downloads.</a:t>
            </a:r>
          </a:p>
          <a:p>
            <a:r>
              <a:rPr lang="en-US" sz="2400" dirty="0"/>
              <a:t>PLACE- Available on all digital streaming and download stores, including Instagram stories and YouTube Music.</a:t>
            </a:r>
          </a:p>
          <a:p>
            <a:r>
              <a:rPr lang="en-US" sz="2400" dirty="0"/>
              <a:t>PROMOTION- Through a mostly digital press campaign, involving unique ways to boost fan engagement and sales.</a:t>
            </a:r>
          </a:p>
        </p:txBody>
      </p:sp>
      <p:sp>
        <p:nvSpPr>
          <p:cNvPr id="23" name="Freeform: Shape 22">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5539657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8BE3635-E8CA-EB47-B7F2-FBDAB9C9AA1A}"/>
              </a:ext>
            </a:extLst>
          </p:cNvPr>
          <p:cNvSpPr>
            <a:spLocks noGrp="1"/>
          </p:cNvSpPr>
          <p:nvPr>
            <p:ph type="title"/>
          </p:nvPr>
        </p:nvSpPr>
        <p:spPr>
          <a:xfrm>
            <a:off x="494260" y="1683144"/>
            <a:ext cx="2774922" cy="3491712"/>
          </a:xfrm>
        </p:spPr>
        <p:txBody>
          <a:bodyPr>
            <a:normAutofit/>
          </a:bodyPr>
          <a:lstStyle/>
          <a:p>
            <a:r>
              <a:rPr lang="en-US" dirty="0"/>
              <a:t>The Budget</a:t>
            </a:r>
          </a:p>
        </p:txBody>
      </p:sp>
      <p:sp>
        <p:nvSpPr>
          <p:cNvPr id="3" name="Content Placeholder 2">
            <a:extLst>
              <a:ext uri="{FF2B5EF4-FFF2-40B4-BE49-F238E27FC236}">
                <a16:creationId xmlns:a16="http://schemas.microsoft.com/office/drawing/2014/main" id="{E41F5639-2A78-B440-B657-96078A91870F}"/>
              </a:ext>
            </a:extLst>
          </p:cNvPr>
          <p:cNvSpPr>
            <a:spLocks noGrp="1"/>
          </p:cNvSpPr>
          <p:nvPr>
            <p:ph idx="1"/>
          </p:nvPr>
        </p:nvSpPr>
        <p:spPr>
          <a:xfrm>
            <a:off x="4385814" y="1683144"/>
            <a:ext cx="6627377" cy="5334001"/>
          </a:xfrm>
        </p:spPr>
        <p:txBody>
          <a:bodyPr>
            <a:normAutofit/>
          </a:bodyPr>
          <a:lstStyle/>
          <a:p>
            <a:r>
              <a:rPr lang="en-US" sz="3200" dirty="0"/>
              <a:t>Make a decision about where money should be spent to receive maximum benefits.</a:t>
            </a:r>
          </a:p>
          <a:p>
            <a:r>
              <a:rPr lang="en-US" sz="3200" dirty="0"/>
              <a:t>Weigh up investment risk and return.</a:t>
            </a:r>
          </a:p>
          <a:p>
            <a:endParaRPr lang="en-US" sz="3200" dirty="0"/>
          </a:p>
          <a:p>
            <a:endParaRPr lang="en-US" sz="3200" dirty="0"/>
          </a:p>
          <a:p>
            <a:endParaRPr lang="en-US" sz="2900" b="1" u="sng" dirty="0"/>
          </a:p>
        </p:txBody>
      </p:sp>
      <p:sp>
        <p:nvSpPr>
          <p:cNvPr id="23" name="Freeform: Shape 22">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5728675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D0803C63-2B59-C048-889C-DF8818526D05}"/>
              </a:ext>
            </a:extLst>
          </p:cNvPr>
          <p:cNvSpPr>
            <a:spLocks noGrp="1"/>
          </p:cNvSpPr>
          <p:nvPr>
            <p:ph idx="1"/>
          </p:nvPr>
        </p:nvSpPr>
        <p:spPr>
          <a:xfrm>
            <a:off x="4361606" y="762001"/>
            <a:ext cx="6627377" cy="5334000"/>
          </a:xfrm>
        </p:spPr>
        <p:txBody>
          <a:bodyPr>
            <a:normAutofit/>
          </a:bodyPr>
          <a:lstStyle/>
          <a:p>
            <a:r>
              <a:rPr lang="en-US" dirty="0"/>
              <a:t>Attended multiple writing sessions in Tileyard Education’s writing rooms. </a:t>
            </a:r>
          </a:p>
          <a:p>
            <a:r>
              <a:rPr lang="en-US" dirty="0"/>
              <a:t>The final vocals were recorded by Gemma in her home studio. </a:t>
            </a:r>
          </a:p>
          <a:p>
            <a:r>
              <a:rPr lang="en-US" dirty="0"/>
              <a:t>Final production and mix completed in my home studio.</a:t>
            </a:r>
          </a:p>
          <a:p>
            <a:r>
              <a:rPr lang="en-US" dirty="0"/>
              <a:t>Due to the facilities we had available, no expense was required in the creation of the track up to the mix stage. </a:t>
            </a:r>
          </a:p>
          <a:p>
            <a:r>
              <a:rPr lang="en-US" dirty="0"/>
              <a:t>Mastering- Important regarding commercial competitiveness. Previously used a mastering engineer named John Braddock (Braddock, 2021). His standard rate is </a:t>
            </a:r>
            <a:r>
              <a:rPr lang="en-GB" dirty="0"/>
              <a:t>£</a:t>
            </a:r>
            <a:r>
              <a:rPr lang="en-US" dirty="0"/>
              <a:t>50.</a:t>
            </a:r>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a:extLst>
              <a:ext uri="{FF2B5EF4-FFF2-40B4-BE49-F238E27FC236}">
                <a16:creationId xmlns:a16="http://schemas.microsoft.com/office/drawing/2014/main" id="{A811C6F6-65EC-3B45-A1A8-29B57C7B741A}"/>
              </a:ext>
            </a:extLst>
          </p:cNvPr>
          <p:cNvSpPr txBox="1"/>
          <p:nvPr/>
        </p:nvSpPr>
        <p:spPr>
          <a:xfrm>
            <a:off x="4208489" y="115669"/>
            <a:ext cx="7983511" cy="646331"/>
          </a:xfrm>
          <a:prstGeom prst="rect">
            <a:avLst/>
          </a:prstGeom>
          <a:noFill/>
        </p:spPr>
        <p:txBody>
          <a:bodyPr wrap="square" rtlCol="0">
            <a:spAutoFit/>
          </a:bodyPr>
          <a:lstStyle/>
          <a:p>
            <a:r>
              <a:rPr lang="en-US" sz="3600" b="1" u="sng" dirty="0"/>
              <a:t>The Product</a:t>
            </a:r>
          </a:p>
        </p:txBody>
      </p:sp>
      <p:sp>
        <p:nvSpPr>
          <p:cNvPr id="13" name="TextBox 12">
            <a:extLst>
              <a:ext uri="{FF2B5EF4-FFF2-40B4-BE49-F238E27FC236}">
                <a16:creationId xmlns:a16="http://schemas.microsoft.com/office/drawing/2014/main" id="{6329BC87-EEBF-AF47-B4E2-15AD84A6CF4C}"/>
              </a:ext>
            </a:extLst>
          </p:cNvPr>
          <p:cNvSpPr txBox="1"/>
          <p:nvPr/>
        </p:nvSpPr>
        <p:spPr>
          <a:xfrm>
            <a:off x="0" y="1536174"/>
            <a:ext cx="6194930" cy="1169551"/>
          </a:xfrm>
          <a:prstGeom prst="rect">
            <a:avLst/>
          </a:prstGeom>
          <a:noFill/>
        </p:spPr>
        <p:txBody>
          <a:bodyPr wrap="square" rtlCol="0">
            <a:spAutoFit/>
          </a:bodyPr>
          <a:lstStyle/>
          <a:p>
            <a:r>
              <a:rPr lang="en-US" sz="1600" dirty="0"/>
              <a:t>BUDGET= </a:t>
            </a:r>
            <a:r>
              <a:rPr lang="en-GB" dirty="0"/>
              <a:t>£</a:t>
            </a:r>
            <a:r>
              <a:rPr lang="en-US" sz="1600" dirty="0"/>
              <a:t>500</a:t>
            </a:r>
          </a:p>
          <a:p>
            <a:pPr marL="285750" indent="-285750">
              <a:buFont typeface="Courier New" panose="02070309020205020404" pitchFamily="49" charset="0"/>
              <a:buChar char="o"/>
            </a:pPr>
            <a:r>
              <a:rPr lang="en-US" sz="1600" dirty="0"/>
              <a:t>Mastering= -</a:t>
            </a:r>
            <a:r>
              <a:rPr lang="en-GB" dirty="0"/>
              <a:t>£</a:t>
            </a:r>
            <a:r>
              <a:rPr lang="en-US" sz="1600" dirty="0"/>
              <a:t>50</a:t>
            </a:r>
          </a:p>
          <a:p>
            <a:endParaRPr lang="en-US" sz="1600" dirty="0"/>
          </a:p>
          <a:p>
            <a:r>
              <a:rPr lang="en-US" sz="1600" dirty="0"/>
              <a:t>REMAINING= </a:t>
            </a:r>
            <a:r>
              <a:rPr lang="en-GB" dirty="0"/>
              <a:t>£450</a:t>
            </a:r>
            <a:endParaRPr lang="en-US" sz="1600" dirty="0"/>
          </a:p>
        </p:txBody>
      </p:sp>
      <p:pic>
        <p:nvPicPr>
          <p:cNvPr id="2" name="Mix 2- Nothing On Me- Gemma X Tom.wav">
            <a:hlinkClick r:id="" action="ppaction://media"/>
            <a:extLst>
              <a:ext uri="{FF2B5EF4-FFF2-40B4-BE49-F238E27FC236}">
                <a16:creationId xmlns:a16="http://schemas.microsoft.com/office/drawing/2014/main" id="{DF894EAD-D534-364E-993F-AD81BBC6AE7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414671" y="5394726"/>
            <a:ext cx="812800" cy="812800"/>
          </a:xfrm>
          <a:prstGeom prst="rect">
            <a:avLst/>
          </a:prstGeom>
        </p:spPr>
      </p:pic>
    </p:spTree>
    <p:extLst>
      <p:ext uri="{BB962C8B-B14F-4D97-AF65-F5344CB8AC3E}">
        <p14:creationId xmlns:p14="http://schemas.microsoft.com/office/powerpoint/2010/main" val="78009494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136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41F5639-2A78-B440-B657-96078A91870F}"/>
              </a:ext>
            </a:extLst>
          </p:cNvPr>
          <p:cNvSpPr>
            <a:spLocks noGrp="1"/>
          </p:cNvSpPr>
          <p:nvPr>
            <p:ph idx="1"/>
          </p:nvPr>
        </p:nvSpPr>
        <p:spPr>
          <a:xfrm>
            <a:off x="4361606" y="762000"/>
            <a:ext cx="6627377" cy="5334001"/>
          </a:xfrm>
        </p:spPr>
        <p:txBody>
          <a:bodyPr>
            <a:normAutofit fontScale="85000" lnSpcReduction="20000"/>
          </a:bodyPr>
          <a:lstStyle/>
          <a:p>
            <a:pPr marL="457200" indent="-457200">
              <a:buFont typeface="+mj-lt"/>
              <a:buAutoNum type="arabicPeriod"/>
            </a:pPr>
            <a:r>
              <a:rPr lang="en-US" dirty="0"/>
              <a:t>Single artwork for digital release- Want it to be visually striking as people will ‘see’ the song before they hear it.</a:t>
            </a:r>
          </a:p>
          <a:p>
            <a:pPr lvl="1"/>
            <a:r>
              <a:rPr lang="en-US" dirty="0"/>
              <a:t>Very important to draw the listener in.</a:t>
            </a:r>
          </a:p>
          <a:p>
            <a:pPr lvl="1"/>
            <a:r>
              <a:rPr lang="en-US" dirty="0"/>
              <a:t>Possible to find a quality freelance graphic designer on Fiver (Fiver, 2021). </a:t>
            </a:r>
            <a:r>
              <a:rPr lang="en-US" dirty="0" err="1"/>
              <a:t>Kishan</a:t>
            </a:r>
            <a:r>
              <a:rPr lang="en-US" dirty="0"/>
              <a:t> </a:t>
            </a:r>
            <a:r>
              <a:rPr lang="en-US" dirty="0" err="1"/>
              <a:t>Thakrar</a:t>
            </a:r>
            <a:r>
              <a:rPr lang="en-US" dirty="0"/>
              <a:t> offers a premium package for </a:t>
            </a:r>
            <a:r>
              <a:rPr lang="en-GB" dirty="0"/>
              <a:t>£</a:t>
            </a:r>
            <a:r>
              <a:rPr lang="en-US" dirty="0"/>
              <a:t>47.71 which includes the single artwork, a social media kit and an animated version.</a:t>
            </a:r>
          </a:p>
          <a:p>
            <a:pPr marL="457200" indent="-457200">
              <a:buFont typeface="+mj-lt"/>
              <a:buAutoNum type="arabicPeriod"/>
            </a:pPr>
            <a:r>
              <a:rPr lang="en-US" dirty="0"/>
              <a:t>Logo.</a:t>
            </a:r>
          </a:p>
          <a:p>
            <a:pPr lvl="1"/>
            <a:r>
              <a:rPr lang="en-US" dirty="0"/>
              <a:t>Not as essential in 2021 as it used to be. A sufficient design can be created in word. No cost involved.</a:t>
            </a:r>
          </a:p>
          <a:p>
            <a:pPr marL="457200" indent="-457200">
              <a:buFont typeface="+mj-lt"/>
              <a:buAutoNum type="arabicPeriod"/>
            </a:pPr>
            <a:r>
              <a:rPr lang="en-US" dirty="0"/>
              <a:t>Artist photos:</a:t>
            </a:r>
          </a:p>
          <a:p>
            <a:pPr lvl="1">
              <a:buFont typeface="Wingdings" pitchFamily="2" charset="2"/>
              <a:buChar char="Ø"/>
            </a:pPr>
            <a:r>
              <a:rPr lang="en-US" dirty="0"/>
              <a:t>Profile picture for Instagram/Facebook/Twitter and all digital streaming sites such as Spotify and Apple Music. Claim access to artist dashboards.</a:t>
            </a:r>
          </a:p>
          <a:p>
            <a:pPr lvl="1">
              <a:buFont typeface="Wingdings" pitchFamily="2" charset="2"/>
              <a:buChar char="Ø"/>
            </a:pPr>
            <a:r>
              <a:rPr lang="en-US" dirty="0"/>
              <a:t>Photo for BBC Introducing uploader- this will be used in their social banners they produce for the artist to share.</a:t>
            </a:r>
          </a:p>
          <a:p>
            <a:pPr lvl="1">
              <a:buFont typeface="Wingdings" pitchFamily="2" charset="2"/>
              <a:buChar char="Ø"/>
            </a:pPr>
            <a:r>
              <a:rPr lang="en-US" dirty="0"/>
              <a:t>Landscape photo for social media cover photos.</a:t>
            </a:r>
          </a:p>
          <a:p>
            <a:pPr lvl="1">
              <a:buFont typeface="Wingdings" pitchFamily="2" charset="2"/>
              <a:buChar char="Ø"/>
            </a:pPr>
            <a:r>
              <a:rPr lang="en-US" dirty="0"/>
              <a:t>Variety of shots to send to blogs, online magazines and local press.</a:t>
            </a:r>
          </a:p>
          <a:p>
            <a:pPr lvl="1">
              <a:buFont typeface="Wingdings" pitchFamily="2" charset="2"/>
              <a:buChar char="Ø"/>
            </a:pPr>
            <a:r>
              <a:rPr lang="en-US" dirty="0"/>
              <a:t>Photos to be used for social media posts on the lead up to the release and in the following weeks.</a:t>
            </a:r>
          </a:p>
          <a:p>
            <a:pPr lvl="1">
              <a:buFont typeface="Wingdings" pitchFamily="2" charset="2"/>
              <a:buChar char="Ø"/>
            </a:pPr>
            <a:endParaRPr lang="en-US" dirty="0"/>
          </a:p>
          <a:p>
            <a:pPr lvl="1">
              <a:buFont typeface="Arial" panose="020B0604020202020204" pitchFamily="34" charset="0"/>
              <a:buChar char="•"/>
            </a:pPr>
            <a:r>
              <a:rPr lang="en-US" dirty="0"/>
              <a:t>Important to create a good first impression. The website </a:t>
            </a:r>
            <a:r>
              <a:rPr lang="en-US" dirty="0" err="1"/>
              <a:t>Perfocal</a:t>
            </a:r>
            <a:r>
              <a:rPr lang="en-US" dirty="0"/>
              <a:t> </a:t>
            </a:r>
            <a:r>
              <a:rPr lang="en-GB" dirty="0"/>
              <a:t>(</a:t>
            </a:r>
            <a:r>
              <a:rPr lang="en-GB" dirty="0" err="1"/>
              <a:t>Perfocal</a:t>
            </a:r>
            <a:r>
              <a:rPr lang="en-GB" dirty="0"/>
              <a:t>, 2021</a:t>
            </a:r>
            <a:r>
              <a:rPr lang="en-US" dirty="0"/>
              <a:t>) offers a 1 hour shoot starting at </a:t>
            </a:r>
            <a:r>
              <a:rPr lang="en-GB" dirty="0"/>
              <a:t>£</a:t>
            </a:r>
            <a:r>
              <a:rPr lang="en-US" dirty="0"/>
              <a:t>99. For this campaign, that is a lot of money to spend for one song. </a:t>
            </a:r>
          </a:p>
          <a:p>
            <a:pPr lvl="1">
              <a:buFont typeface="Arial" panose="020B0604020202020204" pitchFamily="34" charset="0"/>
              <a:buChar char="•"/>
            </a:pPr>
            <a:r>
              <a:rPr lang="en-US" dirty="0"/>
              <a:t>Instead, I could purchase a ring light for </a:t>
            </a:r>
            <a:r>
              <a:rPr lang="en-GB" dirty="0"/>
              <a:t>£</a:t>
            </a:r>
            <a:r>
              <a:rPr lang="en-US" dirty="0"/>
              <a:t>14.99 and a tripod with a phone mount for </a:t>
            </a:r>
            <a:r>
              <a:rPr lang="en-GB" dirty="0"/>
              <a:t>£</a:t>
            </a:r>
            <a:r>
              <a:rPr lang="en-US" dirty="0"/>
              <a:t>21.99 from Amazon (Amazon, 2021). </a:t>
            </a:r>
          </a:p>
        </p:txBody>
      </p:sp>
      <p:sp>
        <p:nvSpPr>
          <p:cNvPr id="23" name="Freeform: Shape 22">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a:extLst>
              <a:ext uri="{FF2B5EF4-FFF2-40B4-BE49-F238E27FC236}">
                <a16:creationId xmlns:a16="http://schemas.microsoft.com/office/drawing/2014/main" id="{64D599D0-6C50-134E-ACE9-4ECFD55C502A}"/>
              </a:ext>
            </a:extLst>
          </p:cNvPr>
          <p:cNvSpPr txBox="1"/>
          <p:nvPr/>
        </p:nvSpPr>
        <p:spPr>
          <a:xfrm>
            <a:off x="4208489" y="115669"/>
            <a:ext cx="7983511" cy="646331"/>
          </a:xfrm>
          <a:prstGeom prst="rect">
            <a:avLst/>
          </a:prstGeom>
          <a:noFill/>
        </p:spPr>
        <p:txBody>
          <a:bodyPr wrap="square" rtlCol="0">
            <a:spAutoFit/>
          </a:bodyPr>
          <a:lstStyle/>
          <a:p>
            <a:r>
              <a:rPr lang="en-US" sz="3600" b="1" u="sng" dirty="0"/>
              <a:t>Asset Creation</a:t>
            </a:r>
          </a:p>
        </p:txBody>
      </p:sp>
      <p:sp>
        <p:nvSpPr>
          <p:cNvPr id="12" name="TextBox 11">
            <a:extLst>
              <a:ext uri="{FF2B5EF4-FFF2-40B4-BE49-F238E27FC236}">
                <a16:creationId xmlns:a16="http://schemas.microsoft.com/office/drawing/2014/main" id="{206639E9-0DF5-A040-9FA4-856D361399EA}"/>
              </a:ext>
            </a:extLst>
          </p:cNvPr>
          <p:cNvSpPr txBox="1"/>
          <p:nvPr/>
        </p:nvSpPr>
        <p:spPr>
          <a:xfrm>
            <a:off x="0" y="1536174"/>
            <a:ext cx="6194930" cy="1908215"/>
          </a:xfrm>
          <a:prstGeom prst="rect">
            <a:avLst/>
          </a:prstGeom>
          <a:noFill/>
        </p:spPr>
        <p:txBody>
          <a:bodyPr wrap="square" rtlCol="0">
            <a:spAutoFit/>
          </a:bodyPr>
          <a:lstStyle/>
          <a:p>
            <a:r>
              <a:rPr lang="en-US" sz="1600" dirty="0"/>
              <a:t>BUDGET= </a:t>
            </a:r>
            <a:r>
              <a:rPr lang="en-GB" dirty="0"/>
              <a:t>£</a:t>
            </a:r>
            <a:r>
              <a:rPr lang="en-US" sz="1600" dirty="0"/>
              <a:t>500</a:t>
            </a:r>
          </a:p>
          <a:p>
            <a:pPr marL="285750" indent="-285750">
              <a:buFont typeface="Courier New" panose="02070309020205020404" pitchFamily="49" charset="0"/>
              <a:buChar char="o"/>
            </a:pPr>
            <a:r>
              <a:rPr lang="en-US" sz="1600" dirty="0"/>
              <a:t>Mastering= -</a:t>
            </a:r>
            <a:r>
              <a:rPr lang="en-GB" dirty="0"/>
              <a:t>£</a:t>
            </a:r>
            <a:r>
              <a:rPr lang="en-US" sz="1600" dirty="0"/>
              <a:t>50</a:t>
            </a:r>
          </a:p>
          <a:p>
            <a:pPr marL="285750" indent="-285750">
              <a:buFont typeface="Courier New" panose="02070309020205020404" pitchFamily="49" charset="0"/>
              <a:buChar char="o"/>
            </a:pPr>
            <a:r>
              <a:rPr lang="en-US" sz="1600" dirty="0"/>
              <a:t>Single artwork/Social media kit = -</a:t>
            </a:r>
            <a:r>
              <a:rPr lang="en-GB" sz="1600" dirty="0"/>
              <a:t> £47.71</a:t>
            </a:r>
            <a:endParaRPr lang="en-US" sz="1600" dirty="0"/>
          </a:p>
          <a:p>
            <a:pPr marL="285750" indent="-285750">
              <a:buFont typeface="Courier New" panose="02070309020205020404" pitchFamily="49" charset="0"/>
              <a:buChar char="o"/>
            </a:pPr>
            <a:r>
              <a:rPr lang="en-US" sz="1600" dirty="0"/>
              <a:t>Tripod with phone mount= - </a:t>
            </a:r>
            <a:r>
              <a:rPr lang="en-GB" sz="1600" dirty="0"/>
              <a:t>£21.99</a:t>
            </a:r>
            <a:endParaRPr lang="en-US" sz="1600" dirty="0"/>
          </a:p>
          <a:p>
            <a:pPr marL="285750" indent="-285750">
              <a:buFont typeface="Courier New" panose="02070309020205020404" pitchFamily="49" charset="0"/>
              <a:buChar char="o"/>
            </a:pPr>
            <a:r>
              <a:rPr lang="en-US" sz="1600" dirty="0"/>
              <a:t>Ring light= -</a:t>
            </a:r>
            <a:r>
              <a:rPr lang="en-GB" sz="1600" dirty="0"/>
              <a:t> £14.99</a:t>
            </a:r>
            <a:endParaRPr lang="en-US" sz="1600" dirty="0"/>
          </a:p>
          <a:p>
            <a:endParaRPr lang="en-US" sz="1600" dirty="0"/>
          </a:p>
          <a:p>
            <a:r>
              <a:rPr lang="en-US" sz="1600" dirty="0"/>
              <a:t>REMAINING= </a:t>
            </a:r>
            <a:r>
              <a:rPr lang="en-GB" sz="1600" dirty="0"/>
              <a:t>£365.31</a:t>
            </a:r>
            <a:endParaRPr lang="en-US" sz="1600" dirty="0"/>
          </a:p>
        </p:txBody>
      </p:sp>
    </p:spTree>
    <p:extLst>
      <p:ext uri="{BB962C8B-B14F-4D97-AF65-F5344CB8AC3E}">
        <p14:creationId xmlns:p14="http://schemas.microsoft.com/office/powerpoint/2010/main" val="366491822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41F5639-2A78-B440-B657-96078A91870F}"/>
              </a:ext>
            </a:extLst>
          </p:cNvPr>
          <p:cNvSpPr>
            <a:spLocks noGrp="1"/>
          </p:cNvSpPr>
          <p:nvPr>
            <p:ph idx="1"/>
          </p:nvPr>
        </p:nvSpPr>
        <p:spPr>
          <a:xfrm>
            <a:off x="4361606" y="762000"/>
            <a:ext cx="6627377" cy="5334001"/>
          </a:xfrm>
        </p:spPr>
        <p:txBody>
          <a:bodyPr>
            <a:normAutofit/>
          </a:bodyPr>
          <a:lstStyle/>
          <a:p>
            <a:pPr marL="457200" indent="-457200">
              <a:buFont typeface="+mj-lt"/>
              <a:buAutoNum type="arabicPeriod" startAt="4"/>
            </a:pPr>
            <a:r>
              <a:rPr lang="en-US" dirty="0"/>
              <a:t>Teaser videos:</a:t>
            </a:r>
          </a:p>
          <a:p>
            <a:pPr lvl="1">
              <a:buFont typeface="Wingdings" pitchFamily="2" charset="2"/>
              <a:buChar char="Ø"/>
            </a:pPr>
            <a:r>
              <a:rPr lang="en-US" dirty="0"/>
              <a:t>Pre-release: Snippets of the song with the artwork graphic and release date. Also create a version with ‘Pre-save now’. Create both in a 4:5 ratio and a 9:16 to use for posts and stories.</a:t>
            </a:r>
          </a:p>
          <a:p>
            <a:pPr lvl="1">
              <a:buFont typeface="Wingdings" pitchFamily="2" charset="2"/>
              <a:buChar char="Ø"/>
            </a:pPr>
            <a:r>
              <a:rPr lang="en-US" dirty="0"/>
              <a:t>Post-release: ‘Out Now’ video with artwork and track audio. Also snippets of follow up promotional material including stripped down version, music video, lyric video and podcast. Create both in a 4:5 ratio and a 9:16 to use for posts and stories.</a:t>
            </a:r>
          </a:p>
          <a:p>
            <a:pPr lvl="1">
              <a:buFont typeface="Wingdings" pitchFamily="2" charset="2"/>
              <a:buChar char="Ø"/>
            </a:pPr>
            <a:endParaRPr lang="en-US" dirty="0"/>
          </a:p>
          <a:p>
            <a:pPr lvl="1">
              <a:buFont typeface="Arial" panose="020B0604020202020204" pitchFamily="34" charset="0"/>
              <a:buChar char="•"/>
            </a:pPr>
            <a:r>
              <a:rPr lang="en-US" dirty="0"/>
              <a:t>Use free ‘In Shot’ app (In Shot, 2021). Very easy to edit clips, add audio, text and animations. No cost involved.</a:t>
            </a:r>
          </a:p>
          <a:p>
            <a:pPr marL="457200" indent="-457200">
              <a:buFont typeface="+mj-lt"/>
              <a:buAutoNum type="arabicPeriod" startAt="4"/>
            </a:pPr>
            <a:r>
              <a:rPr lang="en-US" dirty="0"/>
              <a:t>Spotify canvas video.</a:t>
            </a:r>
          </a:p>
          <a:p>
            <a:pPr lvl="1"/>
            <a:r>
              <a:rPr lang="en-US" dirty="0"/>
              <a:t> Use ‘In Shot’ app and create a clip from the music video. No cost involved.</a:t>
            </a:r>
          </a:p>
        </p:txBody>
      </p:sp>
      <p:sp>
        <p:nvSpPr>
          <p:cNvPr id="23" name="Freeform: Shape 22">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a:extLst>
              <a:ext uri="{FF2B5EF4-FFF2-40B4-BE49-F238E27FC236}">
                <a16:creationId xmlns:a16="http://schemas.microsoft.com/office/drawing/2014/main" id="{AFD01119-49B7-2447-BE51-D5FDB97FA758}"/>
              </a:ext>
            </a:extLst>
          </p:cNvPr>
          <p:cNvSpPr txBox="1"/>
          <p:nvPr/>
        </p:nvSpPr>
        <p:spPr>
          <a:xfrm>
            <a:off x="4208489" y="115669"/>
            <a:ext cx="7983511" cy="646331"/>
          </a:xfrm>
          <a:prstGeom prst="rect">
            <a:avLst/>
          </a:prstGeom>
          <a:noFill/>
        </p:spPr>
        <p:txBody>
          <a:bodyPr wrap="square" rtlCol="0">
            <a:spAutoFit/>
          </a:bodyPr>
          <a:lstStyle/>
          <a:p>
            <a:r>
              <a:rPr lang="en-US" sz="3600" b="1" u="sng" dirty="0"/>
              <a:t>Asset Creation</a:t>
            </a:r>
          </a:p>
        </p:txBody>
      </p:sp>
      <p:sp>
        <p:nvSpPr>
          <p:cNvPr id="14" name="TextBox 13">
            <a:extLst>
              <a:ext uri="{FF2B5EF4-FFF2-40B4-BE49-F238E27FC236}">
                <a16:creationId xmlns:a16="http://schemas.microsoft.com/office/drawing/2014/main" id="{97DF9DA4-BE64-6740-94B3-73DB24119324}"/>
              </a:ext>
            </a:extLst>
          </p:cNvPr>
          <p:cNvSpPr txBox="1"/>
          <p:nvPr/>
        </p:nvSpPr>
        <p:spPr>
          <a:xfrm>
            <a:off x="0" y="1536174"/>
            <a:ext cx="6194930" cy="1908215"/>
          </a:xfrm>
          <a:prstGeom prst="rect">
            <a:avLst/>
          </a:prstGeom>
          <a:noFill/>
        </p:spPr>
        <p:txBody>
          <a:bodyPr wrap="square" rtlCol="0">
            <a:spAutoFit/>
          </a:bodyPr>
          <a:lstStyle/>
          <a:p>
            <a:r>
              <a:rPr lang="en-US" sz="1600" dirty="0"/>
              <a:t>BUDGET= </a:t>
            </a:r>
            <a:r>
              <a:rPr lang="en-GB" dirty="0"/>
              <a:t>£</a:t>
            </a:r>
            <a:r>
              <a:rPr lang="en-US" sz="1600" dirty="0"/>
              <a:t>500</a:t>
            </a:r>
          </a:p>
          <a:p>
            <a:pPr marL="285750" indent="-285750">
              <a:buFont typeface="Courier New" panose="02070309020205020404" pitchFamily="49" charset="0"/>
              <a:buChar char="o"/>
            </a:pPr>
            <a:r>
              <a:rPr lang="en-US" sz="1600" dirty="0"/>
              <a:t>Mastering= -</a:t>
            </a:r>
            <a:r>
              <a:rPr lang="en-GB" dirty="0"/>
              <a:t>£</a:t>
            </a:r>
            <a:r>
              <a:rPr lang="en-US" sz="1600" dirty="0"/>
              <a:t>50</a:t>
            </a:r>
          </a:p>
          <a:p>
            <a:pPr marL="285750" indent="-285750">
              <a:buFont typeface="Courier New" panose="02070309020205020404" pitchFamily="49" charset="0"/>
              <a:buChar char="o"/>
            </a:pPr>
            <a:r>
              <a:rPr lang="en-US" sz="1600" dirty="0"/>
              <a:t>Single artwork/Social media kit = -</a:t>
            </a:r>
            <a:r>
              <a:rPr lang="en-GB" sz="1600" dirty="0"/>
              <a:t> £47.71</a:t>
            </a:r>
            <a:endParaRPr lang="en-US" sz="1600" dirty="0"/>
          </a:p>
          <a:p>
            <a:pPr marL="285750" indent="-285750">
              <a:buFont typeface="Courier New" panose="02070309020205020404" pitchFamily="49" charset="0"/>
              <a:buChar char="o"/>
            </a:pPr>
            <a:r>
              <a:rPr lang="en-US" sz="1600" dirty="0"/>
              <a:t>Tripod with phone mount= - </a:t>
            </a:r>
            <a:r>
              <a:rPr lang="en-GB" sz="1600" dirty="0"/>
              <a:t>£21.99</a:t>
            </a:r>
            <a:endParaRPr lang="en-US" sz="1600" dirty="0"/>
          </a:p>
          <a:p>
            <a:pPr marL="285750" indent="-285750">
              <a:buFont typeface="Courier New" panose="02070309020205020404" pitchFamily="49" charset="0"/>
              <a:buChar char="o"/>
            </a:pPr>
            <a:r>
              <a:rPr lang="en-US" sz="1600" dirty="0"/>
              <a:t>Ring light= -</a:t>
            </a:r>
            <a:r>
              <a:rPr lang="en-GB" sz="1600" dirty="0"/>
              <a:t> £14.99</a:t>
            </a:r>
            <a:endParaRPr lang="en-US" sz="1600" dirty="0"/>
          </a:p>
          <a:p>
            <a:endParaRPr lang="en-US" sz="1600" dirty="0"/>
          </a:p>
          <a:p>
            <a:r>
              <a:rPr lang="en-US" sz="1600" dirty="0"/>
              <a:t>REMAINING= </a:t>
            </a:r>
            <a:r>
              <a:rPr lang="en-GB" sz="1600" dirty="0"/>
              <a:t>£365.31</a:t>
            </a:r>
            <a:endParaRPr lang="en-US" sz="1600" dirty="0"/>
          </a:p>
        </p:txBody>
      </p:sp>
    </p:spTree>
    <p:extLst>
      <p:ext uri="{BB962C8B-B14F-4D97-AF65-F5344CB8AC3E}">
        <p14:creationId xmlns:p14="http://schemas.microsoft.com/office/powerpoint/2010/main" val="349481384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41F5639-2A78-B440-B657-96078A91870F}"/>
              </a:ext>
            </a:extLst>
          </p:cNvPr>
          <p:cNvSpPr>
            <a:spLocks noGrp="1"/>
          </p:cNvSpPr>
          <p:nvPr>
            <p:ph idx="1"/>
          </p:nvPr>
        </p:nvSpPr>
        <p:spPr>
          <a:xfrm>
            <a:off x="4385814" y="1480940"/>
            <a:ext cx="6627377" cy="5954982"/>
          </a:xfrm>
        </p:spPr>
        <p:txBody>
          <a:bodyPr>
            <a:normAutofit fontScale="62500" lnSpcReduction="20000"/>
          </a:bodyPr>
          <a:lstStyle/>
          <a:p>
            <a:pPr marL="514350" indent="-514350">
              <a:buFont typeface="+mj-lt"/>
              <a:buAutoNum type="arabicPeriod"/>
            </a:pPr>
            <a:r>
              <a:rPr lang="en-US" sz="3200" dirty="0"/>
              <a:t>PR company.</a:t>
            </a:r>
          </a:p>
          <a:p>
            <a:pPr lvl="1"/>
            <a:r>
              <a:rPr lang="en-US" sz="3000" dirty="0"/>
              <a:t>Previously had correspondence with Liberty Music (Liberty, 2021) about a previous release. They offered a deal at </a:t>
            </a:r>
            <a:r>
              <a:rPr lang="en-GB" sz="3200" dirty="0"/>
              <a:t>£</a:t>
            </a:r>
            <a:r>
              <a:rPr lang="en-US" sz="3000" dirty="0"/>
              <a:t>600.</a:t>
            </a:r>
          </a:p>
          <a:p>
            <a:pPr lvl="1"/>
            <a:r>
              <a:rPr lang="en-US" sz="3000" dirty="0"/>
              <a:t>Clearly this is out of budget, and in my opinion unless the artist is highly established, they won’t be able return what they promise. In this case, better to do the work myself.</a:t>
            </a:r>
          </a:p>
          <a:p>
            <a:pPr marL="514350" indent="-514350">
              <a:buFont typeface="+mj-lt"/>
              <a:buAutoNum type="arabicPeriod"/>
            </a:pPr>
            <a:r>
              <a:rPr lang="en-US" sz="3200" dirty="0"/>
              <a:t>Radio plugger.</a:t>
            </a:r>
          </a:p>
          <a:p>
            <a:pPr lvl="1"/>
            <a:r>
              <a:rPr lang="en-US" sz="3000" dirty="0"/>
              <a:t>The company Radio Pluggers </a:t>
            </a:r>
            <a:r>
              <a:rPr lang="en-GB" sz="3000" dirty="0"/>
              <a:t>(World's No1 Radio Plugger and Music Promotion Company, 2021</a:t>
            </a:r>
            <a:r>
              <a:rPr lang="en-US" sz="3000" dirty="0"/>
              <a:t>) offer a 2 week awareness campaign for </a:t>
            </a:r>
            <a:r>
              <a:rPr lang="en-GB" sz="3200" dirty="0"/>
              <a:t>£</a:t>
            </a:r>
            <a:r>
              <a:rPr lang="en-US" sz="3000" dirty="0"/>
              <a:t>750. Out of budget, and could do a lot of the work myself. </a:t>
            </a:r>
          </a:p>
          <a:p>
            <a:pPr marL="514350" indent="-514350">
              <a:buFont typeface="+mj-lt"/>
              <a:buAutoNum type="arabicPeriod"/>
            </a:pPr>
            <a:r>
              <a:rPr lang="en-US" sz="3200" dirty="0">
                <a:solidFill>
                  <a:schemeClr val="tx1"/>
                </a:solidFill>
              </a:rPr>
              <a:t>Upload track to BBC Introducing uploader</a:t>
            </a:r>
            <a:r>
              <a:rPr lang="en-US" sz="3200" dirty="0"/>
              <a:t>. </a:t>
            </a:r>
          </a:p>
          <a:p>
            <a:pPr lvl="1"/>
            <a:r>
              <a:rPr lang="en-US" sz="3000" dirty="0">
                <a:solidFill>
                  <a:schemeClr val="tx1"/>
                </a:solidFill>
              </a:rPr>
              <a:t>Free to do, and my acquaintance with Dean Jackson from BBC Introducing East Midlands (BBC, 2021) means very likely to be played. </a:t>
            </a:r>
          </a:p>
          <a:p>
            <a:pPr marL="514350" indent="-514350">
              <a:buFont typeface="+mj-lt"/>
              <a:buAutoNum type="arabicPeriod"/>
            </a:pPr>
            <a:r>
              <a:rPr lang="en-US" sz="3400" dirty="0"/>
              <a:t>Send to local radio stations, university radios, internet radio stations, web tv and local press.</a:t>
            </a:r>
          </a:p>
          <a:p>
            <a:pPr lvl="1"/>
            <a:r>
              <a:rPr lang="en-US" sz="3000" dirty="0"/>
              <a:t>The Unsigned Guide website (Unsigned Guide, 2021) provides a massive directory of UK music industry contacts. Sign up for 1 month for </a:t>
            </a:r>
            <a:r>
              <a:rPr lang="en-GB" sz="3200" dirty="0"/>
              <a:t>£</a:t>
            </a:r>
            <a:r>
              <a:rPr lang="en-US" sz="3000" dirty="0"/>
              <a:t>5.99 (cancel anytime). Could also contact Demon FM</a:t>
            </a:r>
            <a:r>
              <a:rPr lang="en-GB" sz="3000" dirty="0"/>
              <a:t> (Listen To </a:t>
            </a:r>
            <a:r>
              <a:rPr lang="en-GB" sz="3000" dirty="0" err="1"/>
              <a:t>DemonFM</a:t>
            </a:r>
            <a:r>
              <a:rPr lang="en-GB" sz="3000" dirty="0"/>
              <a:t>, 2021)</a:t>
            </a:r>
            <a:r>
              <a:rPr lang="en-US" sz="3000" dirty="0"/>
              <a:t> which I have connections with.</a:t>
            </a:r>
          </a:p>
          <a:p>
            <a:endParaRPr lang="en-US" sz="3200" dirty="0"/>
          </a:p>
          <a:p>
            <a:endParaRPr lang="en-US" sz="3200" dirty="0"/>
          </a:p>
          <a:p>
            <a:endParaRPr lang="en-US" sz="3200" dirty="0"/>
          </a:p>
          <a:p>
            <a:endParaRPr lang="en-US" sz="3200" dirty="0"/>
          </a:p>
          <a:p>
            <a:endParaRPr lang="en-US" sz="2900" b="1" u="sng" dirty="0"/>
          </a:p>
        </p:txBody>
      </p:sp>
      <p:sp>
        <p:nvSpPr>
          <p:cNvPr id="23" name="Freeform: Shape 22">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TextBox 7">
            <a:extLst>
              <a:ext uri="{FF2B5EF4-FFF2-40B4-BE49-F238E27FC236}">
                <a16:creationId xmlns:a16="http://schemas.microsoft.com/office/drawing/2014/main" id="{AE1075B8-3D20-5A4B-8E0D-B6A91DF3714A}"/>
              </a:ext>
            </a:extLst>
          </p:cNvPr>
          <p:cNvSpPr txBox="1"/>
          <p:nvPr/>
        </p:nvSpPr>
        <p:spPr>
          <a:xfrm>
            <a:off x="4208489" y="115667"/>
            <a:ext cx="7983511" cy="646331"/>
          </a:xfrm>
          <a:prstGeom prst="rect">
            <a:avLst/>
          </a:prstGeom>
          <a:noFill/>
        </p:spPr>
        <p:txBody>
          <a:bodyPr wrap="square" rtlCol="0">
            <a:spAutoFit/>
          </a:bodyPr>
          <a:lstStyle/>
          <a:p>
            <a:r>
              <a:rPr lang="en-US" sz="3600" b="1" u="sng" dirty="0"/>
              <a:t>Pre-release Strategy</a:t>
            </a:r>
          </a:p>
        </p:txBody>
      </p:sp>
      <p:sp>
        <p:nvSpPr>
          <p:cNvPr id="12" name="TextBox 11">
            <a:extLst>
              <a:ext uri="{FF2B5EF4-FFF2-40B4-BE49-F238E27FC236}">
                <a16:creationId xmlns:a16="http://schemas.microsoft.com/office/drawing/2014/main" id="{C047971C-5FCE-B443-86F3-36EF186239BF}"/>
              </a:ext>
            </a:extLst>
          </p:cNvPr>
          <p:cNvSpPr txBox="1"/>
          <p:nvPr/>
        </p:nvSpPr>
        <p:spPr>
          <a:xfrm>
            <a:off x="0" y="1536174"/>
            <a:ext cx="6194930" cy="2123658"/>
          </a:xfrm>
          <a:prstGeom prst="rect">
            <a:avLst/>
          </a:prstGeom>
          <a:noFill/>
        </p:spPr>
        <p:txBody>
          <a:bodyPr wrap="square" rtlCol="0">
            <a:spAutoFit/>
          </a:bodyPr>
          <a:lstStyle/>
          <a:p>
            <a:r>
              <a:rPr lang="en-US" sz="1600" dirty="0"/>
              <a:t>BUDGET= </a:t>
            </a:r>
            <a:r>
              <a:rPr lang="en-GB" dirty="0"/>
              <a:t>£</a:t>
            </a:r>
            <a:r>
              <a:rPr lang="en-US" sz="1600" dirty="0"/>
              <a:t>500</a:t>
            </a:r>
          </a:p>
          <a:p>
            <a:pPr marL="285750" indent="-285750">
              <a:buFont typeface="Courier New" panose="02070309020205020404" pitchFamily="49" charset="0"/>
              <a:buChar char="o"/>
            </a:pPr>
            <a:r>
              <a:rPr lang="en-US" sz="1600" dirty="0"/>
              <a:t>Mastering= -</a:t>
            </a:r>
            <a:r>
              <a:rPr lang="en-GB" dirty="0"/>
              <a:t>£</a:t>
            </a:r>
            <a:r>
              <a:rPr lang="en-US" sz="1600" dirty="0"/>
              <a:t>50</a:t>
            </a:r>
          </a:p>
          <a:p>
            <a:pPr marL="285750" indent="-285750">
              <a:buFont typeface="Courier New" panose="02070309020205020404" pitchFamily="49" charset="0"/>
              <a:buChar char="o"/>
            </a:pPr>
            <a:r>
              <a:rPr lang="en-US" sz="1600" dirty="0"/>
              <a:t>Single artwork/Social media kit = -</a:t>
            </a:r>
            <a:r>
              <a:rPr lang="en-GB" sz="1600" dirty="0"/>
              <a:t> £47.71</a:t>
            </a:r>
            <a:endParaRPr lang="en-US" sz="1600" dirty="0"/>
          </a:p>
          <a:p>
            <a:pPr marL="285750" indent="-285750">
              <a:buFont typeface="Courier New" panose="02070309020205020404" pitchFamily="49" charset="0"/>
              <a:buChar char="o"/>
            </a:pPr>
            <a:r>
              <a:rPr lang="en-US" sz="1600" dirty="0"/>
              <a:t>Tripod with phone mount= - </a:t>
            </a:r>
            <a:r>
              <a:rPr lang="en-GB" sz="1600" dirty="0"/>
              <a:t>£21.99</a:t>
            </a:r>
            <a:endParaRPr lang="en-US" sz="1600" dirty="0"/>
          </a:p>
          <a:p>
            <a:pPr marL="285750" indent="-285750">
              <a:buFont typeface="Courier New" panose="02070309020205020404" pitchFamily="49" charset="0"/>
              <a:buChar char="o"/>
            </a:pPr>
            <a:r>
              <a:rPr lang="en-US" sz="1600" dirty="0"/>
              <a:t>Ring light= -</a:t>
            </a:r>
            <a:r>
              <a:rPr lang="en-GB" sz="1600" dirty="0"/>
              <a:t> £14.99</a:t>
            </a:r>
          </a:p>
          <a:p>
            <a:pPr marL="285750" indent="-285750">
              <a:buFont typeface="Courier New" panose="02070309020205020404" pitchFamily="49" charset="0"/>
              <a:buChar char="o"/>
            </a:pPr>
            <a:r>
              <a:rPr lang="en-GB" sz="1600" dirty="0"/>
              <a:t>Unsigned Guide subscription= -£ 5.99</a:t>
            </a:r>
            <a:endParaRPr lang="en-US" sz="1600" dirty="0"/>
          </a:p>
          <a:p>
            <a:endParaRPr lang="en-US" sz="1600" dirty="0"/>
          </a:p>
          <a:p>
            <a:r>
              <a:rPr lang="en-US" sz="1600" dirty="0"/>
              <a:t>REMAINING= </a:t>
            </a:r>
            <a:r>
              <a:rPr lang="en-GB" sz="1600" dirty="0"/>
              <a:t>£359.32</a:t>
            </a:r>
            <a:endParaRPr lang="en-US" sz="1600" dirty="0"/>
          </a:p>
        </p:txBody>
      </p:sp>
    </p:spTree>
    <p:extLst>
      <p:ext uri="{BB962C8B-B14F-4D97-AF65-F5344CB8AC3E}">
        <p14:creationId xmlns:p14="http://schemas.microsoft.com/office/powerpoint/2010/main" val="44568960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41F5639-2A78-B440-B657-96078A91870F}"/>
              </a:ext>
            </a:extLst>
          </p:cNvPr>
          <p:cNvSpPr>
            <a:spLocks noGrp="1"/>
          </p:cNvSpPr>
          <p:nvPr>
            <p:ph idx="1"/>
          </p:nvPr>
        </p:nvSpPr>
        <p:spPr>
          <a:xfrm>
            <a:off x="4385814" y="1480940"/>
            <a:ext cx="6627377" cy="5954982"/>
          </a:xfrm>
        </p:spPr>
        <p:txBody>
          <a:bodyPr>
            <a:normAutofit fontScale="70000" lnSpcReduction="20000"/>
          </a:bodyPr>
          <a:lstStyle/>
          <a:p>
            <a:pPr marL="514350" indent="-514350">
              <a:buFont typeface="+mj-lt"/>
              <a:buAutoNum type="arabicPeriod" startAt="5"/>
            </a:pPr>
            <a:r>
              <a:rPr lang="en-US" sz="3200" dirty="0"/>
              <a:t>Spotify playlist plugging.</a:t>
            </a:r>
          </a:p>
          <a:p>
            <a:pPr lvl="1"/>
            <a:r>
              <a:rPr lang="en-US" sz="3000" dirty="0"/>
              <a:t>Very important to get your music heard by a wider audience. Radio Pluggers offer a </a:t>
            </a:r>
            <a:r>
              <a:rPr lang="en-GB" sz="3200" dirty="0"/>
              <a:t>£</a:t>
            </a:r>
            <a:r>
              <a:rPr lang="en-US" sz="3000" dirty="0"/>
              <a:t>300 service which will gain 3-14 playlist placements, and 1,000-10,000 plays. </a:t>
            </a:r>
          </a:p>
          <a:p>
            <a:pPr lvl="1"/>
            <a:r>
              <a:rPr lang="en-US" sz="3000" dirty="0"/>
              <a:t>Unfortunately out of budget, but could run a competition to get fans to add it to their playlists and screenshot it in return to win merch.</a:t>
            </a:r>
          </a:p>
          <a:p>
            <a:pPr marL="514350" indent="-514350">
              <a:buFont typeface="+mj-lt"/>
              <a:buAutoNum type="arabicPeriod" startAt="5"/>
            </a:pPr>
            <a:r>
              <a:rPr lang="en-US" sz="3200" dirty="0"/>
              <a:t>Send to online blogs and magazines for features and reviews.</a:t>
            </a:r>
          </a:p>
          <a:p>
            <a:pPr lvl="1"/>
            <a:r>
              <a:rPr lang="en-US" sz="3000" dirty="0"/>
              <a:t>Useful to spread the artists name and music to new audiences. RGM online magazine </a:t>
            </a:r>
            <a:r>
              <a:rPr lang="en-GB" sz="2700" dirty="0"/>
              <a:t>(We want to hear your music today, Submit now | RGM, 2021</a:t>
            </a:r>
            <a:r>
              <a:rPr lang="en-US" sz="3000" dirty="0"/>
              <a:t>) allow you to submit your song for free and it will be considered for their ‘recommends series’ which goes out to 10,000 readers.</a:t>
            </a:r>
          </a:p>
          <a:p>
            <a:pPr marL="514350" indent="-514350">
              <a:buFont typeface="+mj-lt"/>
              <a:buAutoNum type="arabicPeriod" startAt="5"/>
            </a:pPr>
            <a:r>
              <a:rPr lang="en-US" sz="3200" dirty="0"/>
              <a:t>Heavily promote pre-save links.</a:t>
            </a:r>
          </a:p>
          <a:p>
            <a:pPr lvl="1"/>
            <a:r>
              <a:rPr lang="en-US" sz="3000" dirty="0"/>
              <a:t>As soon as pre-save links become available, message friends and family to help. Very important with regards to algorithms and how they position new tracks in playlists.</a:t>
            </a:r>
          </a:p>
          <a:p>
            <a:endParaRPr lang="en-US" sz="3200" dirty="0"/>
          </a:p>
          <a:p>
            <a:endParaRPr lang="en-US" sz="3200" dirty="0"/>
          </a:p>
          <a:p>
            <a:endParaRPr lang="en-US" sz="3200" dirty="0"/>
          </a:p>
          <a:p>
            <a:endParaRPr lang="en-US" sz="3200" dirty="0"/>
          </a:p>
          <a:p>
            <a:endParaRPr lang="en-US" sz="2900" b="1" u="sng" dirty="0"/>
          </a:p>
        </p:txBody>
      </p:sp>
      <p:sp>
        <p:nvSpPr>
          <p:cNvPr id="23" name="Freeform: Shape 22">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TextBox 7">
            <a:extLst>
              <a:ext uri="{FF2B5EF4-FFF2-40B4-BE49-F238E27FC236}">
                <a16:creationId xmlns:a16="http://schemas.microsoft.com/office/drawing/2014/main" id="{AE1075B8-3D20-5A4B-8E0D-B6A91DF3714A}"/>
              </a:ext>
            </a:extLst>
          </p:cNvPr>
          <p:cNvSpPr txBox="1"/>
          <p:nvPr/>
        </p:nvSpPr>
        <p:spPr>
          <a:xfrm>
            <a:off x="4208489" y="115667"/>
            <a:ext cx="7983511" cy="646331"/>
          </a:xfrm>
          <a:prstGeom prst="rect">
            <a:avLst/>
          </a:prstGeom>
          <a:noFill/>
        </p:spPr>
        <p:txBody>
          <a:bodyPr wrap="square" rtlCol="0">
            <a:spAutoFit/>
          </a:bodyPr>
          <a:lstStyle/>
          <a:p>
            <a:r>
              <a:rPr lang="en-US" sz="3600" b="1" u="sng" dirty="0"/>
              <a:t>Pre-release Strategy</a:t>
            </a:r>
          </a:p>
        </p:txBody>
      </p:sp>
      <p:sp>
        <p:nvSpPr>
          <p:cNvPr id="12" name="TextBox 11">
            <a:extLst>
              <a:ext uri="{FF2B5EF4-FFF2-40B4-BE49-F238E27FC236}">
                <a16:creationId xmlns:a16="http://schemas.microsoft.com/office/drawing/2014/main" id="{C047971C-5FCE-B443-86F3-36EF186239BF}"/>
              </a:ext>
            </a:extLst>
          </p:cNvPr>
          <p:cNvSpPr txBox="1"/>
          <p:nvPr/>
        </p:nvSpPr>
        <p:spPr>
          <a:xfrm>
            <a:off x="0" y="1536174"/>
            <a:ext cx="6194930" cy="2123658"/>
          </a:xfrm>
          <a:prstGeom prst="rect">
            <a:avLst/>
          </a:prstGeom>
          <a:noFill/>
        </p:spPr>
        <p:txBody>
          <a:bodyPr wrap="square" rtlCol="0">
            <a:spAutoFit/>
          </a:bodyPr>
          <a:lstStyle/>
          <a:p>
            <a:r>
              <a:rPr lang="en-US" sz="1600" dirty="0"/>
              <a:t>BUDGET= </a:t>
            </a:r>
            <a:r>
              <a:rPr lang="en-GB" dirty="0"/>
              <a:t>£</a:t>
            </a:r>
            <a:r>
              <a:rPr lang="en-US" sz="1600" dirty="0"/>
              <a:t>500</a:t>
            </a:r>
          </a:p>
          <a:p>
            <a:pPr marL="285750" indent="-285750">
              <a:buFont typeface="Courier New" panose="02070309020205020404" pitchFamily="49" charset="0"/>
              <a:buChar char="o"/>
            </a:pPr>
            <a:r>
              <a:rPr lang="en-US" sz="1600" dirty="0"/>
              <a:t>Mastering= -</a:t>
            </a:r>
            <a:r>
              <a:rPr lang="en-GB" dirty="0"/>
              <a:t>£</a:t>
            </a:r>
            <a:r>
              <a:rPr lang="en-US" sz="1600" dirty="0"/>
              <a:t>50</a:t>
            </a:r>
          </a:p>
          <a:p>
            <a:pPr marL="285750" indent="-285750">
              <a:buFont typeface="Courier New" panose="02070309020205020404" pitchFamily="49" charset="0"/>
              <a:buChar char="o"/>
            </a:pPr>
            <a:r>
              <a:rPr lang="en-US" sz="1600" dirty="0"/>
              <a:t>Single artwork/Social media kit = -</a:t>
            </a:r>
            <a:r>
              <a:rPr lang="en-GB" sz="1600" dirty="0"/>
              <a:t> £47.71</a:t>
            </a:r>
            <a:endParaRPr lang="en-US" sz="1600" dirty="0"/>
          </a:p>
          <a:p>
            <a:pPr marL="285750" indent="-285750">
              <a:buFont typeface="Courier New" panose="02070309020205020404" pitchFamily="49" charset="0"/>
              <a:buChar char="o"/>
            </a:pPr>
            <a:r>
              <a:rPr lang="en-US" sz="1600" dirty="0"/>
              <a:t>Tripod with phone mount= - </a:t>
            </a:r>
            <a:r>
              <a:rPr lang="en-GB" sz="1600" dirty="0"/>
              <a:t>£21.99</a:t>
            </a:r>
            <a:endParaRPr lang="en-US" sz="1600" dirty="0"/>
          </a:p>
          <a:p>
            <a:pPr marL="285750" indent="-285750">
              <a:buFont typeface="Courier New" panose="02070309020205020404" pitchFamily="49" charset="0"/>
              <a:buChar char="o"/>
            </a:pPr>
            <a:r>
              <a:rPr lang="en-US" sz="1600" dirty="0"/>
              <a:t>Ring light= -</a:t>
            </a:r>
            <a:r>
              <a:rPr lang="en-GB" sz="1600" dirty="0"/>
              <a:t> £14.99</a:t>
            </a:r>
          </a:p>
          <a:p>
            <a:pPr marL="285750" indent="-285750">
              <a:buFont typeface="Courier New" panose="02070309020205020404" pitchFamily="49" charset="0"/>
              <a:buChar char="o"/>
            </a:pPr>
            <a:r>
              <a:rPr lang="en-GB" sz="1600" dirty="0"/>
              <a:t>Unsigned Guide subscription= -£ 5.99</a:t>
            </a:r>
            <a:endParaRPr lang="en-US" sz="1600" dirty="0"/>
          </a:p>
          <a:p>
            <a:endParaRPr lang="en-US" sz="1600" dirty="0"/>
          </a:p>
          <a:p>
            <a:r>
              <a:rPr lang="en-US" sz="1600" dirty="0"/>
              <a:t>REMAINING= </a:t>
            </a:r>
            <a:r>
              <a:rPr lang="en-GB" sz="1600" dirty="0"/>
              <a:t>£359.32</a:t>
            </a:r>
            <a:endParaRPr lang="en-US" sz="1600" dirty="0"/>
          </a:p>
        </p:txBody>
      </p:sp>
    </p:spTree>
    <p:extLst>
      <p:ext uri="{BB962C8B-B14F-4D97-AF65-F5344CB8AC3E}">
        <p14:creationId xmlns:p14="http://schemas.microsoft.com/office/powerpoint/2010/main" val="370587747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a:extLst>
              <a:ext uri="{FF2B5EF4-FFF2-40B4-BE49-F238E27FC236}">
                <a16:creationId xmlns:a16="http://schemas.microsoft.com/office/drawing/2014/main" id="{540B74CC-6CBB-BF47-8733-62F1DF476284}"/>
              </a:ext>
            </a:extLst>
          </p:cNvPr>
          <p:cNvSpPr txBox="1"/>
          <p:nvPr/>
        </p:nvSpPr>
        <p:spPr>
          <a:xfrm>
            <a:off x="4208489" y="115667"/>
            <a:ext cx="7983511" cy="646331"/>
          </a:xfrm>
          <a:prstGeom prst="rect">
            <a:avLst/>
          </a:prstGeom>
          <a:noFill/>
        </p:spPr>
        <p:txBody>
          <a:bodyPr wrap="square" rtlCol="0">
            <a:spAutoFit/>
          </a:bodyPr>
          <a:lstStyle/>
          <a:p>
            <a:r>
              <a:rPr lang="en-US" sz="3600" b="1" u="sng" dirty="0"/>
              <a:t>EPK</a:t>
            </a:r>
          </a:p>
        </p:txBody>
      </p:sp>
      <p:pic>
        <p:nvPicPr>
          <p:cNvPr id="15" name="Picture 14">
            <a:extLst>
              <a:ext uri="{FF2B5EF4-FFF2-40B4-BE49-F238E27FC236}">
                <a16:creationId xmlns:a16="http://schemas.microsoft.com/office/drawing/2014/main" id="{ED7ED6BD-9E46-5147-ACEB-12B1F7B41545}"/>
              </a:ext>
            </a:extLst>
          </p:cNvPr>
          <p:cNvPicPr>
            <a:picLocks noChangeAspect="1"/>
          </p:cNvPicPr>
          <p:nvPr/>
        </p:nvPicPr>
        <p:blipFill>
          <a:blip r:embed="rId2"/>
          <a:stretch>
            <a:fillRect/>
          </a:stretch>
        </p:blipFill>
        <p:spPr>
          <a:xfrm>
            <a:off x="1349526" y="761998"/>
            <a:ext cx="9492948" cy="5933093"/>
          </a:xfrm>
          <a:prstGeom prst="rect">
            <a:avLst/>
          </a:prstGeom>
        </p:spPr>
      </p:pic>
    </p:spTree>
    <p:extLst>
      <p:ext uri="{BB962C8B-B14F-4D97-AF65-F5344CB8AC3E}">
        <p14:creationId xmlns:p14="http://schemas.microsoft.com/office/powerpoint/2010/main" val="237706633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B1974475-F29C-7349-B9B1-E9461366C4C4}"/>
              </a:ext>
            </a:extLst>
          </p:cNvPr>
          <p:cNvSpPr>
            <a:spLocks noGrp="1"/>
          </p:cNvSpPr>
          <p:nvPr>
            <p:ph idx="1"/>
          </p:nvPr>
        </p:nvSpPr>
        <p:spPr>
          <a:xfrm>
            <a:off x="4361606" y="1683143"/>
            <a:ext cx="6627377" cy="3491713"/>
          </a:xfrm>
        </p:spPr>
        <p:txBody>
          <a:bodyPr>
            <a:normAutofit lnSpcReduction="10000"/>
          </a:bodyPr>
          <a:lstStyle/>
          <a:p>
            <a:pPr marL="457200" indent="-457200">
              <a:buFont typeface="+mj-lt"/>
              <a:buAutoNum type="arabicPeriod"/>
            </a:pPr>
            <a:r>
              <a:rPr lang="en-US" dirty="0"/>
              <a:t>Ditto- Unlimited releases for </a:t>
            </a:r>
            <a:r>
              <a:rPr lang="en-GB" dirty="0"/>
              <a:t>£</a:t>
            </a:r>
            <a:r>
              <a:rPr lang="en-US" dirty="0"/>
              <a:t>19 per year.</a:t>
            </a:r>
          </a:p>
          <a:p>
            <a:pPr marL="457200" indent="-457200">
              <a:buFont typeface="+mj-lt"/>
              <a:buAutoNum type="arabicPeriod"/>
            </a:pPr>
            <a:r>
              <a:rPr lang="en-US" dirty="0"/>
              <a:t>CD Baby- </a:t>
            </a:r>
            <a:r>
              <a:rPr lang="en-GB" dirty="0"/>
              <a:t>£</a:t>
            </a:r>
            <a:r>
              <a:rPr lang="en-US" dirty="0"/>
              <a:t>7.52 per release.</a:t>
            </a:r>
          </a:p>
          <a:p>
            <a:pPr marL="457200" indent="-457200">
              <a:buFont typeface="+mj-lt"/>
              <a:buAutoNum type="arabicPeriod"/>
            </a:pPr>
            <a:r>
              <a:rPr lang="en-US" dirty="0" err="1"/>
              <a:t>TuneCore</a:t>
            </a:r>
            <a:r>
              <a:rPr lang="en-US" dirty="0"/>
              <a:t>- </a:t>
            </a:r>
            <a:r>
              <a:rPr lang="en-GB" dirty="0"/>
              <a:t>£</a:t>
            </a:r>
            <a:r>
              <a:rPr lang="en-US" dirty="0"/>
              <a:t>7.52 per release.</a:t>
            </a:r>
          </a:p>
          <a:p>
            <a:pPr marL="457200" indent="-457200">
              <a:buFont typeface="+mj-lt"/>
              <a:buAutoNum type="arabicPeriod"/>
            </a:pPr>
            <a:r>
              <a:rPr lang="en-US" dirty="0" err="1"/>
              <a:t>DistroKid</a:t>
            </a:r>
            <a:r>
              <a:rPr lang="en-US" dirty="0"/>
              <a:t>- Unlimited releases for </a:t>
            </a:r>
            <a:r>
              <a:rPr lang="en-GB" dirty="0"/>
              <a:t>£</a:t>
            </a:r>
            <a:r>
              <a:rPr lang="en-US" dirty="0"/>
              <a:t>15.11 per year.</a:t>
            </a:r>
          </a:p>
          <a:p>
            <a:endParaRPr lang="en-US" dirty="0"/>
          </a:p>
          <a:p>
            <a:r>
              <a:rPr lang="en-US" dirty="0"/>
              <a:t>Decided to use CD Baby.</a:t>
            </a:r>
          </a:p>
          <a:p>
            <a:r>
              <a:rPr lang="en-US" dirty="0"/>
              <a:t>Used them in the past and had success. </a:t>
            </a:r>
          </a:p>
          <a:p>
            <a:r>
              <a:rPr lang="en-US" dirty="0"/>
              <a:t>Risky paying for a whole year in case you don’t like the company.</a:t>
            </a:r>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a:extLst>
              <a:ext uri="{FF2B5EF4-FFF2-40B4-BE49-F238E27FC236}">
                <a16:creationId xmlns:a16="http://schemas.microsoft.com/office/drawing/2014/main" id="{5921B2BB-D13B-1341-9324-7D0AB045A5FC}"/>
              </a:ext>
            </a:extLst>
          </p:cNvPr>
          <p:cNvSpPr txBox="1"/>
          <p:nvPr/>
        </p:nvSpPr>
        <p:spPr>
          <a:xfrm>
            <a:off x="4208489" y="115667"/>
            <a:ext cx="7983511" cy="646331"/>
          </a:xfrm>
          <a:prstGeom prst="rect">
            <a:avLst/>
          </a:prstGeom>
          <a:noFill/>
        </p:spPr>
        <p:txBody>
          <a:bodyPr wrap="square" rtlCol="0">
            <a:spAutoFit/>
          </a:bodyPr>
          <a:lstStyle/>
          <a:p>
            <a:r>
              <a:rPr lang="en-US" sz="3600" b="1" u="sng" dirty="0"/>
              <a:t>Distribution</a:t>
            </a:r>
          </a:p>
        </p:txBody>
      </p:sp>
      <p:sp>
        <p:nvSpPr>
          <p:cNvPr id="13" name="TextBox 12">
            <a:extLst>
              <a:ext uri="{FF2B5EF4-FFF2-40B4-BE49-F238E27FC236}">
                <a16:creationId xmlns:a16="http://schemas.microsoft.com/office/drawing/2014/main" id="{A563A974-FD84-6941-B037-C872AE33293D}"/>
              </a:ext>
            </a:extLst>
          </p:cNvPr>
          <p:cNvSpPr txBox="1"/>
          <p:nvPr/>
        </p:nvSpPr>
        <p:spPr>
          <a:xfrm>
            <a:off x="0" y="1536174"/>
            <a:ext cx="6194930" cy="2369880"/>
          </a:xfrm>
          <a:prstGeom prst="rect">
            <a:avLst/>
          </a:prstGeom>
          <a:noFill/>
        </p:spPr>
        <p:txBody>
          <a:bodyPr wrap="square" rtlCol="0">
            <a:spAutoFit/>
          </a:bodyPr>
          <a:lstStyle/>
          <a:p>
            <a:r>
              <a:rPr lang="en-US" sz="1600" dirty="0"/>
              <a:t>BUDGET= </a:t>
            </a:r>
            <a:r>
              <a:rPr lang="en-GB" dirty="0"/>
              <a:t>£</a:t>
            </a:r>
            <a:r>
              <a:rPr lang="en-US" sz="1600" dirty="0"/>
              <a:t>500</a:t>
            </a:r>
          </a:p>
          <a:p>
            <a:pPr marL="285750" indent="-285750">
              <a:buFont typeface="Courier New" panose="02070309020205020404" pitchFamily="49" charset="0"/>
              <a:buChar char="o"/>
            </a:pPr>
            <a:r>
              <a:rPr lang="en-US" sz="1600" dirty="0"/>
              <a:t>Mastering= -</a:t>
            </a:r>
            <a:r>
              <a:rPr lang="en-GB" dirty="0"/>
              <a:t>£</a:t>
            </a:r>
            <a:r>
              <a:rPr lang="en-US" sz="1600" dirty="0"/>
              <a:t>50</a:t>
            </a:r>
          </a:p>
          <a:p>
            <a:pPr marL="285750" indent="-285750">
              <a:buFont typeface="Courier New" panose="02070309020205020404" pitchFamily="49" charset="0"/>
              <a:buChar char="o"/>
            </a:pPr>
            <a:r>
              <a:rPr lang="en-US" sz="1600" dirty="0"/>
              <a:t>Single artwork/Social media kit = -</a:t>
            </a:r>
            <a:r>
              <a:rPr lang="en-GB" sz="1600" dirty="0"/>
              <a:t> £47.71</a:t>
            </a:r>
            <a:endParaRPr lang="en-US" sz="1600" dirty="0"/>
          </a:p>
          <a:p>
            <a:pPr marL="285750" indent="-285750">
              <a:buFont typeface="Courier New" panose="02070309020205020404" pitchFamily="49" charset="0"/>
              <a:buChar char="o"/>
            </a:pPr>
            <a:r>
              <a:rPr lang="en-US" sz="1600" dirty="0"/>
              <a:t>Tripod with phone mount= - </a:t>
            </a:r>
            <a:r>
              <a:rPr lang="en-GB" sz="1600" dirty="0"/>
              <a:t>£21.99</a:t>
            </a:r>
            <a:endParaRPr lang="en-US" sz="1600" dirty="0"/>
          </a:p>
          <a:p>
            <a:pPr marL="285750" indent="-285750">
              <a:buFont typeface="Courier New" panose="02070309020205020404" pitchFamily="49" charset="0"/>
              <a:buChar char="o"/>
            </a:pPr>
            <a:r>
              <a:rPr lang="en-US" sz="1600" dirty="0"/>
              <a:t>Ring light= -</a:t>
            </a:r>
            <a:r>
              <a:rPr lang="en-GB" sz="1600" dirty="0"/>
              <a:t> £14.99</a:t>
            </a:r>
          </a:p>
          <a:p>
            <a:pPr marL="285750" indent="-285750">
              <a:buFont typeface="Courier New" panose="02070309020205020404" pitchFamily="49" charset="0"/>
              <a:buChar char="o"/>
            </a:pPr>
            <a:r>
              <a:rPr lang="en-GB" sz="1600" dirty="0"/>
              <a:t>Unsigned Guide subscription= -£ 5.99</a:t>
            </a:r>
          </a:p>
          <a:p>
            <a:pPr marL="285750" indent="-285750">
              <a:buFont typeface="Courier New" panose="02070309020205020404" pitchFamily="49" charset="0"/>
              <a:buChar char="o"/>
            </a:pPr>
            <a:r>
              <a:rPr lang="en-GB" sz="1600" dirty="0"/>
              <a:t>Digital distribution= - £7.52</a:t>
            </a:r>
            <a:endParaRPr lang="en-US" sz="1600" dirty="0"/>
          </a:p>
          <a:p>
            <a:endParaRPr lang="en-US" sz="1600" dirty="0"/>
          </a:p>
          <a:p>
            <a:r>
              <a:rPr lang="en-US" sz="1600" dirty="0"/>
              <a:t>REMAINING= </a:t>
            </a:r>
            <a:r>
              <a:rPr lang="en-GB" sz="1600" dirty="0"/>
              <a:t>£351.80</a:t>
            </a:r>
            <a:endParaRPr lang="en-US" sz="1600" dirty="0"/>
          </a:p>
        </p:txBody>
      </p:sp>
    </p:spTree>
    <p:extLst>
      <p:ext uri="{BB962C8B-B14F-4D97-AF65-F5344CB8AC3E}">
        <p14:creationId xmlns:p14="http://schemas.microsoft.com/office/powerpoint/2010/main" val="163063442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41F5639-2A78-B440-B657-96078A91870F}"/>
              </a:ext>
            </a:extLst>
          </p:cNvPr>
          <p:cNvSpPr>
            <a:spLocks noGrp="1"/>
          </p:cNvSpPr>
          <p:nvPr>
            <p:ph idx="1"/>
          </p:nvPr>
        </p:nvSpPr>
        <p:spPr>
          <a:xfrm>
            <a:off x="4385814" y="990601"/>
            <a:ext cx="6627377" cy="6096002"/>
          </a:xfrm>
        </p:spPr>
        <p:txBody>
          <a:bodyPr>
            <a:normAutofit fontScale="40000" lnSpcReduction="20000"/>
          </a:bodyPr>
          <a:lstStyle/>
          <a:p>
            <a:pPr marL="514350" indent="-514350">
              <a:buFont typeface="+mj-lt"/>
              <a:buAutoNum type="arabicPeriod"/>
            </a:pPr>
            <a:r>
              <a:rPr lang="en-US" sz="5200" dirty="0"/>
              <a:t>Podcast between artist and producer.</a:t>
            </a:r>
          </a:p>
          <a:p>
            <a:pPr lvl="1"/>
            <a:r>
              <a:rPr lang="en-US" sz="5200" dirty="0"/>
              <a:t>Engaging content for fans. If popular, could go on to create a series and release on Spotify. Free to do.</a:t>
            </a:r>
          </a:p>
          <a:p>
            <a:pPr marL="514350" indent="-514350">
              <a:buFont typeface="+mj-lt"/>
              <a:buAutoNum type="arabicPeriod"/>
            </a:pPr>
            <a:r>
              <a:rPr lang="en-US" sz="5200" dirty="0"/>
              <a:t>Production and mix breakdown video.</a:t>
            </a:r>
          </a:p>
          <a:p>
            <a:pPr lvl="1"/>
            <a:r>
              <a:rPr lang="en-US" sz="5200" dirty="0"/>
              <a:t>Twitch livestream similar to what Ian Kirkpatrick does (</a:t>
            </a:r>
            <a:r>
              <a:rPr lang="en-US" sz="5200" dirty="0" err="1"/>
              <a:t>cloudology</a:t>
            </a:r>
            <a:r>
              <a:rPr lang="en-US" sz="5200" dirty="0"/>
              <a:t>- Twitch, 2021) Helps to engage fans and free. Also post to YouTube.</a:t>
            </a:r>
          </a:p>
          <a:p>
            <a:pPr marL="514350" indent="-514350">
              <a:buFont typeface="+mj-lt"/>
              <a:buAutoNum type="arabicPeriod"/>
            </a:pPr>
            <a:r>
              <a:rPr lang="en-US" sz="5200" dirty="0"/>
              <a:t>Music video.</a:t>
            </a:r>
          </a:p>
          <a:p>
            <a:pPr lvl="1"/>
            <a:r>
              <a:rPr lang="en-US" sz="5200" dirty="0"/>
              <a:t>Aim is to create something new and exciting which makes people want to share it. </a:t>
            </a:r>
          </a:p>
          <a:p>
            <a:pPr lvl="1"/>
            <a:r>
              <a:rPr lang="en-US" sz="5200" dirty="0"/>
              <a:t>I have been recommended a videographer via a respected musician named Joey </a:t>
            </a:r>
            <a:r>
              <a:rPr lang="en-US" sz="5200" dirty="0" err="1"/>
              <a:t>Gzus</a:t>
            </a:r>
            <a:r>
              <a:rPr lang="en-US" sz="5200" dirty="0"/>
              <a:t>. His rate for a 4 hour shoot is </a:t>
            </a:r>
            <a:r>
              <a:rPr lang="en-GB" sz="5200" dirty="0"/>
              <a:t>£</a:t>
            </a:r>
            <a:r>
              <a:rPr lang="en-US" sz="5200" dirty="0"/>
              <a:t>300. Good price, but not suitable for this campaign.</a:t>
            </a:r>
          </a:p>
          <a:p>
            <a:pPr lvl="1"/>
            <a:r>
              <a:rPr lang="en-US" sz="5200" dirty="0"/>
              <a:t>Use already purchased tripod and ring light to create a unique stop motion animation video.</a:t>
            </a:r>
          </a:p>
          <a:p>
            <a:pPr lvl="1"/>
            <a:r>
              <a:rPr lang="en-US" sz="5200" dirty="0"/>
              <a:t>Something I have done in a previous release and was successful. </a:t>
            </a:r>
          </a:p>
          <a:p>
            <a:pPr lvl="1"/>
            <a:r>
              <a:rPr lang="en-US" sz="5200" dirty="0"/>
              <a:t>Use the free software </a:t>
            </a:r>
            <a:r>
              <a:rPr lang="en-US" sz="5200" dirty="0" err="1"/>
              <a:t>qStopMotion</a:t>
            </a:r>
            <a:r>
              <a:rPr lang="en-US" sz="5200" dirty="0"/>
              <a:t> (Lange, 2021) to create the video.</a:t>
            </a:r>
          </a:p>
          <a:p>
            <a:pPr lvl="1"/>
            <a:endParaRPr lang="en-US" sz="3000" dirty="0"/>
          </a:p>
          <a:p>
            <a:endParaRPr lang="en-US" sz="3200" dirty="0"/>
          </a:p>
          <a:p>
            <a:endParaRPr lang="en-US" sz="3200" dirty="0"/>
          </a:p>
          <a:p>
            <a:endParaRPr lang="en-US" sz="2900" b="1" u="sng" dirty="0"/>
          </a:p>
        </p:txBody>
      </p:sp>
      <p:sp>
        <p:nvSpPr>
          <p:cNvPr id="23" name="Freeform: Shape 22">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TextBox 7">
            <a:extLst>
              <a:ext uri="{FF2B5EF4-FFF2-40B4-BE49-F238E27FC236}">
                <a16:creationId xmlns:a16="http://schemas.microsoft.com/office/drawing/2014/main" id="{67B7AF65-89EB-5F49-8DE9-BA3C633FA2A0}"/>
              </a:ext>
            </a:extLst>
          </p:cNvPr>
          <p:cNvSpPr txBox="1"/>
          <p:nvPr/>
        </p:nvSpPr>
        <p:spPr>
          <a:xfrm>
            <a:off x="4208489" y="115667"/>
            <a:ext cx="7983511" cy="646331"/>
          </a:xfrm>
          <a:prstGeom prst="rect">
            <a:avLst/>
          </a:prstGeom>
          <a:noFill/>
        </p:spPr>
        <p:txBody>
          <a:bodyPr wrap="square" rtlCol="0">
            <a:spAutoFit/>
          </a:bodyPr>
          <a:lstStyle/>
          <a:p>
            <a:r>
              <a:rPr lang="en-US" sz="3600" b="1" u="sng" dirty="0"/>
              <a:t>Post-release material</a:t>
            </a:r>
          </a:p>
        </p:txBody>
      </p:sp>
      <p:sp>
        <p:nvSpPr>
          <p:cNvPr id="12" name="TextBox 11">
            <a:extLst>
              <a:ext uri="{FF2B5EF4-FFF2-40B4-BE49-F238E27FC236}">
                <a16:creationId xmlns:a16="http://schemas.microsoft.com/office/drawing/2014/main" id="{D5C2F7A7-D943-794E-9EC5-5C10286D3D8E}"/>
              </a:ext>
            </a:extLst>
          </p:cNvPr>
          <p:cNvSpPr txBox="1"/>
          <p:nvPr/>
        </p:nvSpPr>
        <p:spPr>
          <a:xfrm>
            <a:off x="0" y="1536174"/>
            <a:ext cx="6194930" cy="2369880"/>
          </a:xfrm>
          <a:prstGeom prst="rect">
            <a:avLst/>
          </a:prstGeom>
          <a:noFill/>
        </p:spPr>
        <p:txBody>
          <a:bodyPr wrap="square" rtlCol="0">
            <a:spAutoFit/>
          </a:bodyPr>
          <a:lstStyle/>
          <a:p>
            <a:r>
              <a:rPr lang="en-US" sz="1600" dirty="0"/>
              <a:t>BUDGET= </a:t>
            </a:r>
            <a:r>
              <a:rPr lang="en-GB" dirty="0"/>
              <a:t>£</a:t>
            </a:r>
            <a:r>
              <a:rPr lang="en-US" sz="1600" dirty="0"/>
              <a:t>500</a:t>
            </a:r>
          </a:p>
          <a:p>
            <a:pPr marL="285750" indent="-285750">
              <a:buFont typeface="Courier New" panose="02070309020205020404" pitchFamily="49" charset="0"/>
              <a:buChar char="o"/>
            </a:pPr>
            <a:r>
              <a:rPr lang="en-US" sz="1600" dirty="0"/>
              <a:t>Mastering= -</a:t>
            </a:r>
            <a:r>
              <a:rPr lang="en-GB" dirty="0"/>
              <a:t>£</a:t>
            </a:r>
            <a:r>
              <a:rPr lang="en-US" sz="1600" dirty="0"/>
              <a:t>50</a:t>
            </a:r>
          </a:p>
          <a:p>
            <a:pPr marL="285750" indent="-285750">
              <a:buFont typeface="Courier New" panose="02070309020205020404" pitchFamily="49" charset="0"/>
              <a:buChar char="o"/>
            </a:pPr>
            <a:r>
              <a:rPr lang="en-US" sz="1600" dirty="0"/>
              <a:t>Single artwork/Social media kit = -</a:t>
            </a:r>
            <a:r>
              <a:rPr lang="en-GB" sz="1600" dirty="0"/>
              <a:t> £47.71</a:t>
            </a:r>
            <a:endParaRPr lang="en-US" sz="1600" dirty="0"/>
          </a:p>
          <a:p>
            <a:pPr marL="285750" indent="-285750">
              <a:buFont typeface="Courier New" panose="02070309020205020404" pitchFamily="49" charset="0"/>
              <a:buChar char="o"/>
            </a:pPr>
            <a:r>
              <a:rPr lang="en-US" sz="1600" dirty="0"/>
              <a:t>Tripod with phone mount= - </a:t>
            </a:r>
            <a:r>
              <a:rPr lang="en-GB" sz="1600" dirty="0"/>
              <a:t>£21.99</a:t>
            </a:r>
            <a:endParaRPr lang="en-US" sz="1600" dirty="0"/>
          </a:p>
          <a:p>
            <a:pPr marL="285750" indent="-285750">
              <a:buFont typeface="Courier New" panose="02070309020205020404" pitchFamily="49" charset="0"/>
              <a:buChar char="o"/>
            </a:pPr>
            <a:r>
              <a:rPr lang="en-US" sz="1600" dirty="0"/>
              <a:t>Ring light= -</a:t>
            </a:r>
            <a:r>
              <a:rPr lang="en-GB" sz="1600" dirty="0"/>
              <a:t> £14.99</a:t>
            </a:r>
          </a:p>
          <a:p>
            <a:pPr marL="285750" indent="-285750">
              <a:buFont typeface="Courier New" panose="02070309020205020404" pitchFamily="49" charset="0"/>
              <a:buChar char="o"/>
            </a:pPr>
            <a:r>
              <a:rPr lang="en-GB" sz="1600" dirty="0"/>
              <a:t>Unsigned Guide subscription= -£ 5.99</a:t>
            </a:r>
          </a:p>
          <a:p>
            <a:pPr marL="285750" indent="-285750">
              <a:buFont typeface="Courier New" panose="02070309020205020404" pitchFamily="49" charset="0"/>
              <a:buChar char="o"/>
            </a:pPr>
            <a:r>
              <a:rPr lang="en-GB" sz="1600" dirty="0"/>
              <a:t>Digital distribution= - £7.52</a:t>
            </a:r>
            <a:endParaRPr lang="en-US" sz="1600" dirty="0"/>
          </a:p>
          <a:p>
            <a:endParaRPr lang="en-US" sz="1600" dirty="0"/>
          </a:p>
          <a:p>
            <a:r>
              <a:rPr lang="en-US" sz="1600" dirty="0"/>
              <a:t>REMAINING= </a:t>
            </a:r>
            <a:r>
              <a:rPr lang="en-GB" sz="1600" dirty="0"/>
              <a:t>£351.80</a:t>
            </a:r>
            <a:endParaRPr lang="en-US" sz="1600" dirty="0"/>
          </a:p>
        </p:txBody>
      </p:sp>
    </p:spTree>
    <p:extLst>
      <p:ext uri="{BB962C8B-B14F-4D97-AF65-F5344CB8AC3E}">
        <p14:creationId xmlns:p14="http://schemas.microsoft.com/office/powerpoint/2010/main" val="20987426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41F5639-2A78-B440-B657-96078A91870F}"/>
              </a:ext>
            </a:extLst>
          </p:cNvPr>
          <p:cNvSpPr>
            <a:spLocks noGrp="1"/>
          </p:cNvSpPr>
          <p:nvPr>
            <p:ph idx="1"/>
          </p:nvPr>
        </p:nvSpPr>
        <p:spPr>
          <a:xfrm>
            <a:off x="4385814" y="1030357"/>
            <a:ext cx="6627377" cy="6096002"/>
          </a:xfrm>
        </p:spPr>
        <p:txBody>
          <a:bodyPr>
            <a:normAutofit fontScale="55000" lnSpcReduction="20000"/>
          </a:bodyPr>
          <a:lstStyle/>
          <a:p>
            <a:pPr marL="914400" indent="-914400">
              <a:buFont typeface="+mj-lt"/>
              <a:buAutoNum type="arabicPeriod" startAt="4"/>
            </a:pPr>
            <a:r>
              <a:rPr lang="en-US" sz="4200" dirty="0"/>
              <a:t>Remix.</a:t>
            </a:r>
          </a:p>
          <a:p>
            <a:pPr lvl="1"/>
            <a:r>
              <a:rPr lang="en-US" sz="4200" dirty="0"/>
              <a:t>Previously worked with the producer ‘</a:t>
            </a:r>
            <a:r>
              <a:rPr lang="en-US" sz="4200" dirty="0" err="1"/>
              <a:t>Graymattr</a:t>
            </a:r>
            <a:r>
              <a:rPr lang="en-US" sz="4200" dirty="0"/>
              <a:t>’ who remixed a song of mine. No upfront cost, but took 50% of royalties of the remix. The remaining 50% would be split equally between Gemma and I.</a:t>
            </a:r>
          </a:p>
          <a:p>
            <a:pPr marL="514350" indent="-514350">
              <a:buFont typeface="+mj-lt"/>
              <a:buAutoNum type="arabicPeriod" startAt="4"/>
            </a:pPr>
            <a:r>
              <a:rPr lang="en-US" sz="4200" dirty="0"/>
              <a:t>Stripped down version.</a:t>
            </a:r>
          </a:p>
          <a:p>
            <a:pPr lvl="1"/>
            <a:r>
              <a:rPr lang="en-US" sz="4200" dirty="0"/>
              <a:t>I would play electric guitar whilst Gemma sings. </a:t>
            </a:r>
          </a:p>
          <a:p>
            <a:pPr lvl="1"/>
            <a:r>
              <a:rPr lang="en-US" sz="4200" dirty="0"/>
              <a:t>Hire out Tileyard Underground studio and set up in the live room. </a:t>
            </a:r>
          </a:p>
          <a:p>
            <a:pPr lvl="1"/>
            <a:r>
              <a:rPr lang="en-US" sz="4200" dirty="0"/>
              <a:t>By using a Fender guitar and an Aston microphone, this raises an opportunity for those brands to get involved with the video and share it across their social platforms. </a:t>
            </a:r>
          </a:p>
          <a:p>
            <a:pPr marL="514350" indent="-514350">
              <a:buFont typeface="+mj-lt"/>
              <a:buAutoNum type="arabicPeriod" startAt="4"/>
            </a:pPr>
            <a:r>
              <a:rPr lang="en-US" sz="4200" dirty="0"/>
              <a:t>Lyric video.</a:t>
            </a:r>
          </a:p>
          <a:p>
            <a:pPr lvl="1"/>
            <a:r>
              <a:rPr lang="en-US" sz="4200" dirty="0"/>
              <a:t>Not overly important, but CD Baby DIY Musician article (</a:t>
            </a:r>
            <a:r>
              <a:rPr lang="en-US" sz="4200" dirty="0" err="1"/>
              <a:t>Robley</a:t>
            </a:r>
            <a:r>
              <a:rPr lang="en-US" sz="4200" dirty="0"/>
              <a:t>, 2021) explains how to create your own lyric video for free. </a:t>
            </a:r>
          </a:p>
          <a:p>
            <a:pPr lvl="1"/>
            <a:endParaRPr lang="en-US" sz="3000" dirty="0"/>
          </a:p>
          <a:p>
            <a:endParaRPr lang="en-US" sz="3200" dirty="0"/>
          </a:p>
          <a:p>
            <a:endParaRPr lang="en-US" sz="3200" dirty="0"/>
          </a:p>
          <a:p>
            <a:endParaRPr lang="en-US" sz="2900" b="1" u="sng" dirty="0"/>
          </a:p>
        </p:txBody>
      </p:sp>
      <p:sp>
        <p:nvSpPr>
          <p:cNvPr id="23" name="Freeform: Shape 22">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TextBox 7">
            <a:extLst>
              <a:ext uri="{FF2B5EF4-FFF2-40B4-BE49-F238E27FC236}">
                <a16:creationId xmlns:a16="http://schemas.microsoft.com/office/drawing/2014/main" id="{67B7AF65-89EB-5F49-8DE9-BA3C633FA2A0}"/>
              </a:ext>
            </a:extLst>
          </p:cNvPr>
          <p:cNvSpPr txBox="1"/>
          <p:nvPr/>
        </p:nvSpPr>
        <p:spPr>
          <a:xfrm>
            <a:off x="4208489" y="115667"/>
            <a:ext cx="7983511" cy="646331"/>
          </a:xfrm>
          <a:prstGeom prst="rect">
            <a:avLst/>
          </a:prstGeom>
          <a:noFill/>
        </p:spPr>
        <p:txBody>
          <a:bodyPr wrap="square" rtlCol="0">
            <a:spAutoFit/>
          </a:bodyPr>
          <a:lstStyle/>
          <a:p>
            <a:r>
              <a:rPr lang="en-US" sz="3600" b="1" u="sng" dirty="0"/>
              <a:t>Post-release material</a:t>
            </a:r>
          </a:p>
        </p:txBody>
      </p:sp>
      <p:sp>
        <p:nvSpPr>
          <p:cNvPr id="12" name="TextBox 11">
            <a:extLst>
              <a:ext uri="{FF2B5EF4-FFF2-40B4-BE49-F238E27FC236}">
                <a16:creationId xmlns:a16="http://schemas.microsoft.com/office/drawing/2014/main" id="{D5C2F7A7-D943-794E-9EC5-5C10286D3D8E}"/>
              </a:ext>
            </a:extLst>
          </p:cNvPr>
          <p:cNvSpPr txBox="1"/>
          <p:nvPr/>
        </p:nvSpPr>
        <p:spPr>
          <a:xfrm>
            <a:off x="0" y="1536174"/>
            <a:ext cx="6194930" cy="2369880"/>
          </a:xfrm>
          <a:prstGeom prst="rect">
            <a:avLst/>
          </a:prstGeom>
          <a:noFill/>
        </p:spPr>
        <p:txBody>
          <a:bodyPr wrap="square" rtlCol="0">
            <a:spAutoFit/>
          </a:bodyPr>
          <a:lstStyle/>
          <a:p>
            <a:r>
              <a:rPr lang="en-US" sz="1600" dirty="0"/>
              <a:t>BUDGET= </a:t>
            </a:r>
            <a:r>
              <a:rPr lang="en-GB" dirty="0"/>
              <a:t>£</a:t>
            </a:r>
            <a:r>
              <a:rPr lang="en-US" sz="1600" dirty="0"/>
              <a:t>500</a:t>
            </a:r>
          </a:p>
          <a:p>
            <a:pPr marL="285750" indent="-285750">
              <a:buFont typeface="Courier New" panose="02070309020205020404" pitchFamily="49" charset="0"/>
              <a:buChar char="o"/>
            </a:pPr>
            <a:r>
              <a:rPr lang="en-US" sz="1600" dirty="0"/>
              <a:t>Mastering= -</a:t>
            </a:r>
            <a:r>
              <a:rPr lang="en-GB" dirty="0"/>
              <a:t>£</a:t>
            </a:r>
            <a:r>
              <a:rPr lang="en-US" sz="1600" dirty="0"/>
              <a:t>50</a:t>
            </a:r>
          </a:p>
          <a:p>
            <a:pPr marL="285750" indent="-285750">
              <a:buFont typeface="Courier New" panose="02070309020205020404" pitchFamily="49" charset="0"/>
              <a:buChar char="o"/>
            </a:pPr>
            <a:r>
              <a:rPr lang="en-US" sz="1600" dirty="0"/>
              <a:t>Single artwork/Social media kit = -</a:t>
            </a:r>
            <a:r>
              <a:rPr lang="en-GB" sz="1600" dirty="0"/>
              <a:t> £47.71</a:t>
            </a:r>
            <a:endParaRPr lang="en-US" sz="1600" dirty="0"/>
          </a:p>
          <a:p>
            <a:pPr marL="285750" indent="-285750">
              <a:buFont typeface="Courier New" panose="02070309020205020404" pitchFamily="49" charset="0"/>
              <a:buChar char="o"/>
            </a:pPr>
            <a:r>
              <a:rPr lang="en-US" sz="1600" dirty="0"/>
              <a:t>Tripod with phone mount= - </a:t>
            </a:r>
            <a:r>
              <a:rPr lang="en-GB" sz="1600" dirty="0"/>
              <a:t>£21.99</a:t>
            </a:r>
            <a:endParaRPr lang="en-US" sz="1600" dirty="0"/>
          </a:p>
          <a:p>
            <a:pPr marL="285750" indent="-285750">
              <a:buFont typeface="Courier New" panose="02070309020205020404" pitchFamily="49" charset="0"/>
              <a:buChar char="o"/>
            </a:pPr>
            <a:r>
              <a:rPr lang="en-US" sz="1600" dirty="0"/>
              <a:t>Ring light= -</a:t>
            </a:r>
            <a:r>
              <a:rPr lang="en-GB" sz="1600" dirty="0"/>
              <a:t> £14.99</a:t>
            </a:r>
          </a:p>
          <a:p>
            <a:pPr marL="285750" indent="-285750">
              <a:buFont typeface="Courier New" panose="02070309020205020404" pitchFamily="49" charset="0"/>
              <a:buChar char="o"/>
            </a:pPr>
            <a:r>
              <a:rPr lang="en-GB" sz="1600" dirty="0"/>
              <a:t>Unsigned Guide subscription= -£ 5.99</a:t>
            </a:r>
          </a:p>
          <a:p>
            <a:pPr marL="285750" indent="-285750">
              <a:buFont typeface="Courier New" panose="02070309020205020404" pitchFamily="49" charset="0"/>
              <a:buChar char="o"/>
            </a:pPr>
            <a:r>
              <a:rPr lang="en-GB" sz="1600" dirty="0"/>
              <a:t>Digital distribution= - £7.52</a:t>
            </a:r>
            <a:endParaRPr lang="en-US" sz="1600" dirty="0"/>
          </a:p>
          <a:p>
            <a:endParaRPr lang="en-US" sz="1600" dirty="0"/>
          </a:p>
          <a:p>
            <a:r>
              <a:rPr lang="en-US" sz="1600" dirty="0"/>
              <a:t>REMAINING= </a:t>
            </a:r>
            <a:r>
              <a:rPr lang="en-GB" sz="1600" dirty="0"/>
              <a:t>£351.80</a:t>
            </a:r>
            <a:endParaRPr lang="en-US" sz="1600" dirty="0"/>
          </a:p>
        </p:txBody>
      </p:sp>
    </p:spTree>
    <p:extLst>
      <p:ext uri="{BB962C8B-B14F-4D97-AF65-F5344CB8AC3E}">
        <p14:creationId xmlns:p14="http://schemas.microsoft.com/office/powerpoint/2010/main" val="2138900740"/>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41F5639-2A78-B440-B657-96078A91870F}"/>
              </a:ext>
            </a:extLst>
          </p:cNvPr>
          <p:cNvSpPr>
            <a:spLocks noGrp="1"/>
          </p:cNvSpPr>
          <p:nvPr>
            <p:ph idx="1"/>
          </p:nvPr>
        </p:nvSpPr>
        <p:spPr>
          <a:xfrm>
            <a:off x="4385814" y="2435352"/>
            <a:ext cx="6627377" cy="5334001"/>
          </a:xfrm>
        </p:spPr>
        <p:txBody>
          <a:bodyPr>
            <a:normAutofit fontScale="55000" lnSpcReduction="20000"/>
          </a:bodyPr>
          <a:lstStyle/>
          <a:p>
            <a:pPr marL="514350" indent="-514350">
              <a:buFont typeface="+mj-lt"/>
              <a:buAutoNum type="arabicPeriod"/>
            </a:pPr>
            <a:r>
              <a:rPr lang="en-US" sz="3200" dirty="0"/>
              <a:t>Instagram story ‘Pre-save’ boost.</a:t>
            </a:r>
          </a:p>
          <a:p>
            <a:pPr lvl="1"/>
            <a:r>
              <a:rPr lang="en-US" sz="3000" dirty="0"/>
              <a:t>Post an Instagram story to boost to promote the pre-save link for Spotify. Target market is London, aimed at males and females who enjoy pop and dance music between the age of 13</a:t>
            </a:r>
            <a:r>
              <a:rPr lang="en-US" sz="3000" i="1" dirty="0"/>
              <a:t>-35. </a:t>
            </a:r>
            <a:r>
              <a:rPr lang="en-GB" sz="3200" dirty="0"/>
              <a:t>£45</a:t>
            </a:r>
            <a:r>
              <a:rPr lang="en-US" sz="3000" i="1" dirty="0"/>
              <a:t> over 3 days will reach 5,900-16,000 people.</a:t>
            </a:r>
            <a:endParaRPr lang="en-US" sz="3000" dirty="0"/>
          </a:p>
          <a:p>
            <a:pPr marL="514350" indent="-514350">
              <a:buFont typeface="+mj-lt"/>
              <a:buAutoNum type="arabicPeriod"/>
            </a:pPr>
            <a:r>
              <a:rPr lang="en-US" sz="3200" dirty="0"/>
              <a:t>Instagram post boost.</a:t>
            </a:r>
          </a:p>
          <a:p>
            <a:pPr lvl="1"/>
            <a:r>
              <a:rPr lang="en-US" sz="3000" dirty="0"/>
              <a:t>On the day of release, put a post on Instagram with the ‘Out Now’ teaser video. Same demographic as previous boost. </a:t>
            </a:r>
            <a:r>
              <a:rPr lang="en-GB" sz="3200" dirty="0"/>
              <a:t>£</a:t>
            </a:r>
            <a:r>
              <a:rPr lang="en-US" sz="3000" i="1" dirty="0"/>
              <a:t>140 over 7 days will reach 17,000-45,000 people.</a:t>
            </a:r>
            <a:endParaRPr lang="en-US" sz="3000" dirty="0"/>
          </a:p>
          <a:p>
            <a:pPr marL="514350" indent="-514350">
              <a:buFont typeface="+mj-lt"/>
              <a:buAutoNum type="arabicPeriod"/>
            </a:pPr>
            <a:r>
              <a:rPr lang="en-US" sz="3200" dirty="0"/>
              <a:t>Instagram story ‘Out Now’ boost.</a:t>
            </a:r>
          </a:p>
          <a:p>
            <a:pPr lvl="1"/>
            <a:r>
              <a:rPr lang="en-US" sz="3000" dirty="0"/>
              <a:t>Post an Instagram story to boost to promote the Spotify link. Same demographic as previous boost. </a:t>
            </a:r>
            <a:r>
              <a:rPr lang="en-GB" sz="3200" dirty="0"/>
              <a:t>£</a:t>
            </a:r>
            <a:r>
              <a:rPr lang="en-US" sz="3000" i="1" dirty="0"/>
              <a:t>140 over 7 days will reach 17,000-45,000 people.</a:t>
            </a:r>
            <a:endParaRPr lang="en-US" sz="3000" dirty="0"/>
          </a:p>
          <a:p>
            <a:pPr marL="514350" indent="-514350">
              <a:buFont typeface="+mj-lt"/>
              <a:buAutoNum type="arabicPeriod"/>
            </a:pPr>
            <a:r>
              <a:rPr lang="en-US" sz="3400" dirty="0"/>
              <a:t>YouTube advert for music video.</a:t>
            </a:r>
          </a:p>
          <a:p>
            <a:pPr lvl="1"/>
            <a:r>
              <a:rPr lang="en-US" sz="3000" dirty="0"/>
              <a:t>Useful to drive traffic towards the video. Choose to have it shown as a thumbnail next to related videos or on the YouTube home page. </a:t>
            </a:r>
          </a:p>
          <a:p>
            <a:pPr lvl="1"/>
            <a:r>
              <a:rPr lang="en-US" sz="3000" dirty="0"/>
              <a:t>Google Ads </a:t>
            </a:r>
            <a:r>
              <a:rPr lang="en-GB" sz="3100" dirty="0"/>
              <a:t>(Google Ads - Get More Customers With Easy Online Advertising, 2021</a:t>
            </a:r>
            <a:r>
              <a:rPr lang="en-US" sz="3100" dirty="0"/>
              <a:t>) </a:t>
            </a:r>
            <a:r>
              <a:rPr lang="en-US" sz="3000" dirty="0"/>
              <a:t>target market is London, aged 18-24 and 25-34, ‘music lovers’ spending </a:t>
            </a:r>
            <a:r>
              <a:rPr lang="en-GB" sz="3200" dirty="0"/>
              <a:t>£6.50</a:t>
            </a:r>
            <a:r>
              <a:rPr lang="en-US" sz="3000" dirty="0"/>
              <a:t> per day for 7 days= </a:t>
            </a:r>
            <a:r>
              <a:rPr lang="en-GB" sz="3200" dirty="0"/>
              <a:t>£45.50</a:t>
            </a:r>
            <a:r>
              <a:rPr lang="en-US" sz="3000" dirty="0"/>
              <a:t>. estimated 130,000 impressions and 2,100 views.</a:t>
            </a:r>
          </a:p>
          <a:p>
            <a:pPr lvl="1"/>
            <a:endParaRPr lang="en-US" sz="3000" dirty="0"/>
          </a:p>
          <a:p>
            <a:endParaRPr lang="en-US" sz="3200" dirty="0"/>
          </a:p>
          <a:p>
            <a:endParaRPr lang="en-US" sz="3200" dirty="0"/>
          </a:p>
          <a:p>
            <a:pPr marL="0" indent="0">
              <a:buNone/>
            </a:pPr>
            <a:endParaRPr lang="en-US" sz="2900" b="1" u="sng" dirty="0"/>
          </a:p>
          <a:p>
            <a:endParaRPr lang="en-US" sz="3200" dirty="0"/>
          </a:p>
          <a:p>
            <a:endParaRPr lang="en-US" sz="3200" dirty="0"/>
          </a:p>
          <a:p>
            <a:endParaRPr lang="en-US" sz="3200" dirty="0"/>
          </a:p>
          <a:p>
            <a:endParaRPr lang="en-US" sz="3200" dirty="0"/>
          </a:p>
          <a:p>
            <a:endParaRPr lang="en-US" sz="2900" b="1" u="sng" dirty="0"/>
          </a:p>
        </p:txBody>
      </p:sp>
      <p:sp>
        <p:nvSpPr>
          <p:cNvPr id="23" name="Freeform: Shape 22">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TextBox 7">
            <a:extLst>
              <a:ext uri="{FF2B5EF4-FFF2-40B4-BE49-F238E27FC236}">
                <a16:creationId xmlns:a16="http://schemas.microsoft.com/office/drawing/2014/main" id="{42262542-396B-7C46-837F-EF77B72EF0F6}"/>
              </a:ext>
            </a:extLst>
          </p:cNvPr>
          <p:cNvSpPr txBox="1"/>
          <p:nvPr/>
        </p:nvSpPr>
        <p:spPr>
          <a:xfrm>
            <a:off x="4208489" y="115667"/>
            <a:ext cx="7983511" cy="646331"/>
          </a:xfrm>
          <a:prstGeom prst="rect">
            <a:avLst/>
          </a:prstGeom>
          <a:noFill/>
        </p:spPr>
        <p:txBody>
          <a:bodyPr wrap="square" rtlCol="0">
            <a:spAutoFit/>
          </a:bodyPr>
          <a:lstStyle/>
          <a:p>
            <a:r>
              <a:rPr lang="en-US" sz="3600" b="1" u="sng" dirty="0"/>
              <a:t>Advertising</a:t>
            </a:r>
          </a:p>
        </p:txBody>
      </p:sp>
      <p:sp>
        <p:nvSpPr>
          <p:cNvPr id="12" name="TextBox 11">
            <a:extLst>
              <a:ext uri="{FF2B5EF4-FFF2-40B4-BE49-F238E27FC236}">
                <a16:creationId xmlns:a16="http://schemas.microsoft.com/office/drawing/2014/main" id="{40C39E26-8520-604F-BFB3-24E0E973B2EB}"/>
              </a:ext>
            </a:extLst>
          </p:cNvPr>
          <p:cNvSpPr txBox="1"/>
          <p:nvPr/>
        </p:nvSpPr>
        <p:spPr>
          <a:xfrm>
            <a:off x="0" y="1536174"/>
            <a:ext cx="6194930" cy="3354765"/>
          </a:xfrm>
          <a:prstGeom prst="rect">
            <a:avLst/>
          </a:prstGeom>
          <a:noFill/>
        </p:spPr>
        <p:txBody>
          <a:bodyPr wrap="square" rtlCol="0">
            <a:spAutoFit/>
          </a:bodyPr>
          <a:lstStyle/>
          <a:p>
            <a:r>
              <a:rPr lang="en-US" sz="1600" dirty="0"/>
              <a:t>BUDGET= </a:t>
            </a:r>
            <a:r>
              <a:rPr lang="en-GB" dirty="0"/>
              <a:t>£</a:t>
            </a:r>
            <a:r>
              <a:rPr lang="en-US" sz="1600" dirty="0"/>
              <a:t>500</a:t>
            </a:r>
          </a:p>
          <a:p>
            <a:pPr marL="285750" indent="-285750">
              <a:buFont typeface="Courier New" panose="02070309020205020404" pitchFamily="49" charset="0"/>
              <a:buChar char="o"/>
            </a:pPr>
            <a:r>
              <a:rPr lang="en-US" sz="1600" dirty="0"/>
              <a:t>Mastering= -</a:t>
            </a:r>
            <a:r>
              <a:rPr lang="en-GB" dirty="0"/>
              <a:t>£</a:t>
            </a:r>
            <a:r>
              <a:rPr lang="en-US" sz="1600" dirty="0"/>
              <a:t>50</a:t>
            </a:r>
          </a:p>
          <a:p>
            <a:pPr marL="285750" indent="-285750">
              <a:buFont typeface="Courier New" panose="02070309020205020404" pitchFamily="49" charset="0"/>
              <a:buChar char="o"/>
            </a:pPr>
            <a:r>
              <a:rPr lang="en-US" sz="1600" dirty="0"/>
              <a:t>Single artwork/Social media kit = -</a:t>
            </a:r>
            <a:r>
              <a:rPr lang="en-GB" sz="1600" dirty="0"/>
              <a:t> £47.71</a:t>
            </a:r>
            <a:endParaRPr lang="en-US" sz="1600" dirty="0"/>
          </a:p>
          <a:p>
            <a:pPr marL="285750" indent="-285750">
              <a:buFont typeface="Courier New" panose="02070309020205020404" pitchFamily="49" charset="0"/>
              <a:buChar char="o"/>
            </a:pPr>
            <a:r>
              <a:rPr lang="en-US" sz="1600" dirty="0"/>
              <a:t>Tripod with phone mount= - </a:t>
            </a:r>
            <a:r>
              <a:rPr lang="en-GB" sz="1600" dirty="0"/>
              <a:t>£21.99</a:t>
            </a:r>
            <a:endParaRPr lang="en-US" sz="1600" dirty="0"/>
          </a:p>
          <a:p>
            <a:pPr marL="285750" indent="-285750">
              <a:buFont typeface="Courier New" panose="02070309020205020404" pitchFamily="49" charset="0"/>
              <a:buChar char="o"/>
            </a:pPr>
            <a:r>
              <a:rPr lang="en-US" sz="1600" dirty="0"/>
              <a:t>Ring light= -</a:t>
            </a:r>
            <a:r>
              <a:rPr lang="en-GB" sz="1600" dirty="0"/>
              <a:t> £14.99</a:t>
            </a:r>
          </a:p>
          <a:p>
            <a:pPr marL="285750" indent="-285750">
              <a:buFont typeface="Courier New" panose="02070309020205020404" pitchFamily="49" charset="0"/>
              <a:buChar char="o"/>
            </a:pPr>
            <a:r>
              <a:rPr lang="en-GB" sz="1600" dirty="0"/>
              <a:t>Unsigned Guide subscription= -£ 5.99</a:t>
            </a:r>
          </a:p>
          <a:p>
            <a:pPr marL="285750" indent="-285750">
              <a:buFont typeface="Courier New" panose="02070309020205020404" pitchFamily="49" charset="0"/>
              <a:buChar char="o"/>
            </a:pPr>
            <a:r>
              <a:rPr lang="en-GB" sz="1600" dirty="0"/>
              <a:t>Digital distribution= - £7.52</a:t>
            </a:r>
          </a:p>
          <a:p>
            <a:pPr marL="285750" indent="-285750">
              <a:buFont typeface="Courier New" panose="02070309020205020404" pitchFamily="49" charset="0"/>
              <a:buChar char="o"/>
            </a:pPr>
            <a:r>
              <a:rPr lang="en-US" sz="1600" dirty="0"/>
              <a:t>Instagram pre-save story boost= -</a:t>
            </a:r>
            <a:r>
              <a:rPr lang="en-GB" sz="1600" dirty="0"/>
              <a:t> £45</a:t>
            </a:r>
            <a:endParaRPr lang="en-US" sz="1600" dirty="0"/>
          </a:p>
          <a:p>
            <a:pPr marL="285750" indent="-285750">
              <a:buFont typeface="Courier New" panose="02070309020205020404" pitchFamily="49" charset="0"/>
              <a:buChar char="o"/>
            </a:pPr>
            <a:r>
              <a:rPr lang="en-US" sz="1600" dirty="0"/>
              <a:t>Instagram post boost= -</a:t>
            </a:r>
            <a:r>
              <a:rPr lang="en-GB" sz="1600" dirty="0"/>
              <a:t> £140</a:t>
            </a:r>
            <a:endParaRPr lang="en-US" sz="1600" dirty="0"/>
          </a:p>
          <a:p>
            <a:pPr marL="285750" indent="-285750">
              <a:buFont typeface="Courier New" panose="02070309020205020404" pitchFamily="49" charset="0"/>
              <a:buChar char="o"/>
            </a:pPr>
            <a:r>
              <a:rPr lang="en-US" sz="1600" dirty="0"/>
              <a:t>Instagram story out now advert= -</a:t>
            </a:r>
            <a:r>
              <a:rPr lang="en-GB" sz="1600" dirty="0"/>
              <a:t> £140</a:t>
            </a:r>
            <a:endParaRPr lang="en-US" sz="1600" dirty="0"/>
          </a:p>
          <a:p>
            <a:pPr marL="285750" indent="-285750">
              <a:buFont typeface="Courier New" panose="02070309020205020404" pitchFamily="49" charset="0"/>
              <a:buChar char="o"/>
            </a:pPr>
            <a:r>
              <a:rPr lang="en-US" sz="1600" dirty="0"/>
              <a:t>YouTube music video advert= -</a:t>
            </a:r>
            <a:r>
              <a:rPr lang="en-GB" sz="1600" dirty="0"/>
              <a:t> £45.50</a:t>
            </a:r>
            <a:endParaRPr lang="en-US" sz="1600" dirty="0"/>
          </a:p>
          <a:p>
            <a:endParaRPr lang="en-US" sz="1600" dirty="0"/>
          </a:p>
          <a:p>
            <a:r>
              <a:rPr lang="en-US" sz="1600" dirty="0"/>
              <a:t>REMAINING= </a:t>
            </a:r>
            <a:r>
              <a:rPr lang="en-GB" sz="1600" dirty="0"/>
              <a:t>- £18.70</a:t>
            </a:r>
            <a:endParaRPr lang="en-US" sz="1600" dirty="0"/>
          </a:p>
        </p:txBody>
      </p:sp>
    </p:spTree>
    <p:extLst>
      <p:ext uri="{BB962C8B-B14F-4D97-AF65-F5344CB8AC3E}">
        <p14:creationId xmlns:p14="http://schemas.microsoft.com/office/powerpoint/2010/main" val="2185343872"/>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41F5639-2A78-B440-B657-96078A91870F}"/>
              </a:ext>
            </a:extLst>
          </p:cNvPr>
          <p:cNvSpPr>
            <a:spLocks noGrp="1"/>
          </p:cNvSpPr>
          <p:nvPr>
            <p:ph idx="1"/>
          </p:nvPr>
        </p:nvSpPr>
        <p:spPr>
          <a:xfrm>
            <a:off x="4385814" y="1988093"/>
            <a:ext cx="6627377" cy="5334001"/>
          </a:xfrm>
        </p:spPr>
        <p:txBody>
          <a:bodyPr>
            <a:normAutofit fontScale="62500" lnSpcReduction="20000"/>
          </a:bodyPr>
          <a:lstStyle/>
          <a:p>
            <a:pPr marL="514350" indent="-514350">
              <a:buFont typeface="+mj-lt"/>
              <a:buAutoNum type="arabicPeriod"/>
            </a:pPr>
            <a:r>
              <a:rPr lang="en-US" sz="3200" dirty="0"/>
              <a:t>Physical release.</a:t>
            </a:r>
          </a:p>
          <a:p>
            <a:pPr lvl="1"/>
            <a:r>
              <a:rPr lang="en-US" sz="3000" dirty="0"/>
              <a:t>Though vinyl's are very popular, people are less likely to buy a single on vinyl compared with an album. The risk of getting them printed and then not being able to sell them is too high.</a:t>
            </a:r>
          </a:p>
          <a:p>
            <a:pPr marL="514350" indent="-514350">
              <a:buFont typeface="+mj-lt"/>
              <a:buAutoNum type="arabicPeriod"/>
            </a:pPr>
            <a:r>
              <a:rPr lang="en-GB" sz="3200" dirty="0"/>
              <a:t>Merch</a:t>
            </a:r>
          </a:p>
          <a:p>
            <a:pPr lvl="1"/>
            <a:r>
              <a:rPr lang="en-GB" sz="3000" dirty="0"/>
              <a:t>A random and unique idea I had was to create colourful socks printed with ‘Nothing On Me’.</a:t>
            </a:r>
          </a:p>
          <a:p>
            <a:pPr lvl="1"/>
            <a:r>
              <a:rPr lang="en-GB" sz="3000" dirty="0"/>
              <a:t>Socks Factory (Polish manufacturer of socks, socks wholesaler, socks made to order and with your own print, socks wholesale | </a:t>
            </a:r>
            <a:r>
              <a:rPr lang="en-GB" sz="3000" dirty="0" err="1"/>
              <a:t>socksfactory.uk</a:t>
            </a:r>
            <a:r>
              <a:rPr lang="en-GB" sz="3000" dirty="0"/>
              <a:t>, 2021) charge </a:t>
            </a:r>
            <a:r>
              <a:rPr lang="en-GB" sz="3200" dirty="0"/>
              <a:t>£2</a:t>
            </a:r>
            <a:r>
              <a:rPr lang="en-GB" sz="3000" dirty="0"/>
              <a:t>00 for 100 pairs. Unfortunately out of budget. </a:t>
            </a:r>
          </a:p>
          <a:p>
            <a:pPr lvl="1"/>
            <a:r>
              <a:rPr lang="en-GB" sz="3000" dirty="0"/>
              <a:t>Another idea is to print pink caps with ‘Nothing On Me’ printed on the front. </a:t>
            </a:r>
          </a:p>
          <a:p>
            <a:pPr lvl="1"/>
            <a:r>
              <a:rPr lang="en-GB" sz="3000" dirty="0"/>
              <a:t>Vista (</a:t>
            </a:r>
            <a:r>
              <a:rPr lang="en-GB" sz="3000" dirty="0" err="1"/>
              <a:t>VistaPrint</a:t>
            </a:r>
            <a:r>
              <a:rPr lang="en-GB" sz="3000" dirty="0"/>
              <a:t> UK Online Printing Services: Business Cards, Signage &amp; More, 2021) charge </a:t>
            </a:r>
            <a:r>
              <a:rPr lang="en-GB" sz="3200" dirty="0"/>
              <a:t>£92 </a:t>
            </a:r>
            <a:r>
              <a:rPr lang="en-GB" sz="3000" dirty="0"/>
              <a:t>for 10 caps. Could sell them at </a:t>
            </a:r>
            <a:r>
              <a:rPr lang="en-GB" sz="3200" dirty="0"/>
              <a:t>£</a:t>
            </a:r>
            <a:r>
              <a:rPr lang="en-GB" sz="3000" dirty="0"/>
              <a:t>15 each to make a profit of </a:t>
            </a:r>
            <a:r>
              <a:rPr lang="en-GB" sz="3200" dirty="0"/>
              <a:t>£58</a:t>
            </a:r>
            <a:r>
              <a:rPr lang="en-GB" sz="3000" dirty="0"/>
              <a:t>.</a:t>
            </a:r>
          </a:p>
          <a:p>
            <a:pPr marL="514350" indent="-514350">
              <a:buFont typeface="+mj-lt"/>
              <a:buAutoNum type="arabicPeriod"/>
            </a:pPr>
            <a:r>
              <a:rPr lang="en-US" sz="3200" dirty="0"/>
              <a:t>Print flyers with Spotify song code.</a:t>
            </a:r>
          </a:p>
          <a:p>
            <a:pPr lvl="1"/>
            <a:r>
              <a:rPr lang="en-US" sz="3000" dirty="0"/>
              <a:t>Leave around Tileyard at Campfire, Vinyl Café and in the A3 building. Hand out on London streets too.</a:t>
            </a:r>
          </a:p>
          <a:p>
            <a:pPr lvl="1"/>
            <a:r>
              <a:rPr lang="en-GB" sz="3000" dirty="0"/>
              <a:t>Vista charge </a:t>
            </a:r>
            <a:r>
              <a:rPr lang="en-GB" sz="3200" dirty="0"/>
              <a:t>£</a:t>
            </a:r>
            <a:r>
              <a:rPr lang="en-GB" sz="3000" dirty="0"/>
              <a:t>22 for 1000 A6 170 gsm flyers.</a:t>
            </a:r>
            <a:endParaRPr lang="en-US" sz="3200" dirty="0"/>
          </a:p>
          <a:p>
            <a:pPr marL="0" indent="0">
              <a:buNone/>
            </a:pPr>
            <a:endParaRPr lang="en-US" sz="2900" b="1" u="sng" dirty="0"/>
          </a:p>
          <a:p>
            <a:endParaRPr lang="en-US" sz="3200" dirty="0"/>
          </a:p>
          <a:p>
            <a:endParaRPr lang="en-US" sz="3200" dirty="0"/>
          </a:p>
          <a:p>
            <a:endParaRPr lang="en-US" sz="3200" dirty="0"/>
          </a:p>
          <a:p>
            <a:endParaRPr lang="en-US" sz="3200" dirty="0"/>
          </a:p>
          <a:p>
            <a:endParaRPr lang="en-US" sz="2900" b="1" u="sng" dirty="0"/>
          </a:p>
        </p:txBody>
      </p:sp>
      <p:sp>
        <p:nvSpPr>
          <p:cNvPr id="23" name="Freeform: Shape 22">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a:extLst>
              <a:ext uri="{FF2B5EF4-FFF2-40B4-BE49-F238E27FC236}">
                <a16:creationId xmlns:a16="http://schemas.microsoft.com/office/drawing/2014/main" id="{F3BE750F-E4C6-7A4E-9B4A-11E1043F73C5}"/>
              </a:ext>
            </a:extLst>
          </p:cNvPr>
          <p:cNvSpPr txBox="1"/>
          <p:nvPr/>
        </p:nvSpPr>
        <p:spPr>
          <a:xfrm>
            <a:off x="4208489" y="115667"/>
            <a:ext cx="7983511" cy="646331"/>
          </a:xfrm>
          <a:prstGeom prst="rect">
            <a:avLst/>
          </a:prstGeom>
          <a:noFill/>
        </p:spPr>
        <p:txBody>
          <a:bodyPr wrap="square" rtlCol="0">
            <a:spAutoFit/>
          </a:bodyPr>
          <a:lstStyle/>
          <a:p>
            <a:r>
              <a:rPr lang="en-US" sz="3600" b="1" u="sng" dirty="0"/>
              <a:t>Physical Promotion</a:t>
            </a:r>
          </a:p>
        </p:txBody>
      </p:sp>
      <p:sp>
        <p:nvSpPr>
          <p:cNvPr id="12" name="TextBox 11">
            <a:extLst>
              <a:ext uri="{FF2B5EF4-FFF2-40B4-BE49-F238E27FC236}">
                <a16:creationId xmlns:a16="http://schemas.microsoft.com/office/drawing/2014/main" id="{D87546A4-1DE0-1946-B4EC-917CCA23F9CF}"/>
              </a:ext>
            </a:extLst>
          </p:cNvPr>
          <p:cNvSpPr txBox="1"/>
          <p:nvPr/>
        </p:nvSpPr>
        <p:spPr>
          <a:xfrm>
            <a:off x="0" y="1536174"/>
            <a:ext cx="6194930" cy="4093428"/>
          </a:xfrm>
          <a:prstGeom prst="rect">
            <a:avLst/>
          </a:prstGeom>
          <a:noFill/>
        </p:spPr>
        <p:txBody>
          <a:bodyPr wrap="square" rtlCol="0">
            <a:spAutoFit/>
          </a:bodyPr>
          <a:lstStyle/>
          <a:p>
            <a:r>
              <a:rPr lang="en-US" sz="1600" dirty="0"/>
              <a:t>BUDGET= </a:t>
            </a:r>
            <a:r>
              <a:rPr lang="en-GB" dirty="0"/>
              <a:t>£</a:t>
            </a:r>
            <a:r>
              <a:rPr lang="en-US" sz="1600" dirty="0"/>
              <a:t>500</a:t>
            </a:r>
          </a:p>
          <a:p>
            <a:pPr marL="285750" indent="-285750">
              <a:buFont typeface="Courier New" panose="02070309020205020404" pitchFamily="49" charset="0"/>
              <a:buChar char="o"/>
            </a:pPr>
            <a:r>
              <a:rPr lang="en-US" sz="1600" dirty="0"/>
              <a:t>Mastering= -</a:t>
            </a:r>
            <a:r>
              <a:rPr lang="en-GB" dirty="0"/>
              <a:t>£</a:t>
            </a:r>
            <a:r>
              <a:rPr lang="en-US" sz="1600" dirty="0"/>
              <a:t>50</a:t>
            </a:r>
          </a:p>
          <a:p>
            <a:pPr marL="285750" indent="-285750">
              <a:buFont typeface="Courier New" panose="02070309020205020404" pitchFamily="49" charset="0"/>
              <a:buChar char="o"/>
            </a:pPr>
            <a:r>
              <a:rPr lang="en-US" sz="1600" dirty="0"/>
              <a:t>Single artwork/Social media kit = -</a:t>
            </a:r>
            <a:r>
              <a:rPr lang="en-GB" sz="1600" dirty="0"/>
              <a:t> £47.71</a:t>
            </a:r>
            <a:endParaRPr lang="en-US" sz="1600" dirty="0"/>
          </a:p>
          <a:p>
            <a:pPr marL="285750" indent="-285750">
              <a:buFont typeface="Courier New" panose="02070309020205020404" pitchFamily="49" charset="0"/>
              <a:buChar char="o"/>
            </a:pPr>
            <a:r>
              <a:rPr lang="en-US" sz="1600" dirty="0"/>
              <a:t>Tripod with phone mount= - </a:t>
            </a:r>
            <a:r>
              <a:rPr lang="en-GB" sz="1600" dirty="0"/>
              <a:t>£21.99</a:t>
            </a:r>
            <a:endParaRPr lang="en-US" sz="1600" dirty="0"/>
          </a:p>
          <a:p>
            <a:pPr marL="285750" indent="-285750">
              <a:buFont typeface="Courier New" panose="02070309020205020404" pitchFamily="49" charset="0"/>
              <a:buChar char="o"/>
            </a:pPr>
            <a:r>
              <a:rPr lang="en-US" sz="1600" dirty="0"/>
              <a:t>Ring light= -</a:t>
            </a:r>
            <a:r>
              <a:rPr lang="en-GB" sz="1600" dirty="0"/>
              <a:t> £14.99</a:t>
            </a:r>
          </a:p>
          <a:p>
            <a:pPr marL="285750" indent="-285750">
              <a:buFont typeface="Courier New" panose="02070309020205020404" pitchFamily="49" charset="0"/>
              <a:buChar char="o"/>
            </a:pPr>
            <a:r>
              <a:rPr lang="en-GB" sz="1600" dirty="0"/>
              <a:t>Unsigned Guide subscription= -£ 5.99</a:t>
            </a:r>
          </a:p>
          <a:p>
            <a:pPr marL="285750" indent="-285750">
              <a:buFont typeface="Courier New" panose="02070309020205020404" pitchFamily="49" charset="0"/>
              <a:buChar char="o"/>
            </a:pPr>
            <a:r>
              <a:rPr lang="en-GB" sz="1600" dirty="0"/>
              <a:t>Digital distribution= - £7.52</a:t>
            </a:r>
          </a:p>
          <a:p>
            <a:pPr marL="285750" indent="-285750">
              <a:buFont typeface="Courier New" panose="02070309020205020404" pitchFamily="49" charset="0"/>
              <a:buChar char="o"/>
            </a:pPr>
            <a:r>
              <a:rPr lang="en-US" sz="1600" dirty="0"/>
              <a:t>Instagram pre-save story boost= -</a:t>
            </a:r>
            <a:r>
              <a:rPr lang="en-GB" sz="1600" dirty="0"/>
              <a:t> £45</a:t>
            </a:r>
            <a:endParaRPr lang="en-US" sz="1600" dirty="0"/>
          </a:p>
          <a:p>
            <a:pPr marL="285750" indent="-285750">
              <a:buFont typeface="Courier New" panose="02070309020205020404" pitchFamily="49" charset="0"/>
              <a:buChar char="o"/>
            </a:pPr>
            <a:r>
              <a:rPr lang="en-US" sz="1600" dirty="0"/>
              <a:t>Instagram post boost= -</a:t>
            </a:r>
            <a:r>
              <a:rPr lang="en-GB" sz="1600" dirty="0"/>
              <a:t> £140</a:t>
            </a:r>
            <a:endParaRPr lang="en-US" sz="1600" dirty="0"/>
          </a:p>
          <a:p>
            <a:pPr marL="285750" indent="-285750">
              <a:buFont typeface="Courier New" panose="02070309020205020404" pitchFamily="49" charset="0"/>
              <a:buChar char="o"/>
            </a:pPr>
            <a:r>
              <a:rPr lang="en-US" sz="1600" dirty="0"/>
              <a:t>Instagram story out now advert= -</a:t>
            </a:r>
            <a:r>
              <a:rPr lang="en-GB" sz="1600" dirty="0"/>
              <a:t> £140</a:t>
            </a:r>
            <a:endParaRPr lang="en-US" sz="1600" dirty="0"/>
          </a:p>
          <a:p>
            <a:pPr marL="285750" indent="-285750">
              <a:buFont typeface="Courier New" panose="02070309020205020404" pitchFamily="49" charset="0"/>
              <a:buChar char="o"/>
            </a:pPr>
            <a:r>
              <a:rPr lang="en-US" sz="1600" dirty="0"/>
              <a:t>YouTube music video advert= -</a:t>
            </a:r>
            <a:r>
              <a:rPr lang="en-GB" sz="1600" dirty="0"/>
              <a:t> £45.50</a:t>
            </a:r>
          </a:p>
          <a:p>
            <a:pPr marL="285750" indent="-285750">
              <a:buFont typeface="Courier New" panose="02070309020205020404" pitchFamily="49" charset="0"/>
              <a:buChar char="o"/>
            </a:pPr>
            <a:r>
              <a:rPr lang="en-GB" sz="1600" dirty="0"/>
              <a:t>Cap printing = - £92</a:t>
            </a:r>
          </a:p>
          <a:p>
            <a:pPr marL="285750" indent="-285750">
              <a:buFont typeface="Courier New" panose="02070309020205020404" pitchFamily="49" charset="0"/>
              <a:buChar char="o"/>
            </a:pPr>
            <a:r>
              <a:rPr lang="en-GB" sz="1600" dirty="0"/>
              <a:t>Cap sales= + £150</a:t>
            </a:r>
          </a:p>
          <a:p>
            <a:pPr marL="285750" indent="-285750">
              <a:buFont typeface="Courier New" panose="02070309020205020404" pitchFamily="49" charset="0"/>
              <a:buChar char="o"/>
            </a:pPr>
            <a:r>
              <a:rPr lang="en-GB" sz="1600" dirty="0"/>
              <a:t>Flyers= - £22</a:t>
            </a:r>
            <a:endParaRPr lang="en-US" sz="1600" dirty="0"/>
          </a:p>
          <a:p>
            <a:endParaRPr lang="en-US" sz="1600" dirty="0"/>
          </a:p>
          <a:p>
            <a:r>
              <a:rPr lang="en-US" sz="1600" dirty="0"/>
              <a:t>REMAINING= </a:t>
            </a:r>
            <a:r>
              <a:rPr lang="en-GB" sz="1600" dirty="0"/>
              <a:t>£17.30</a:t>
            </a:r>
            <a:endParaRPr lang="en-US" sz="1600" dirty="0"/>
          </a:p>
        </p:txBody>
      </p:sp>
    </p:spTree>
    <p:extLst>
      <p:ext uri="{BB962C8B-B14F-4D97-AF65-F5344CB8AC3E}">
        <p14:creationId xmlns:p14="http://schemas.microsoft.com/office/powerpoint/2010/main" val="2411516595"/>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41F5639-2A78-B440-B657-96078A91870F}"/>
              </a:ext>
            </a:extLst>
          </p:cNvPr>
          <p:cNvSpPr>
            <a:spLocks noGrp="1"/>
          </p:cNvSpPr>
          <p:nvPr>
            <p:ph idx="1"/>
          </p:nvPr>
        </p:nvSpPr>
        <p:spPr>
          <a:xfrm>
            <a:off x="4301971" y="1523999"/>
            <a:ext cx="6627377" cy="5334001"/>
          </a:xfrm>
        </p:spPr>
        <p:txBody>
          <a:bodyPr>
            <a:normAutofit fontScale="62500" lnSpcReduction="20000"/>
          </a:bodyPr>
          <a:lstStyle/>
          <a:p>
            <a:pPr marL="514350" indent="-514350">
              <a:buFont typeface="+mj-lt"/>
              <a:buAutoNum type="arabicPeriod"/>
            </a:pPr>
            <a:r>
              <a:rPr lang="en-US" sz="3200" dirty="0"/>
              <a:t>Tileyard Education Instagram story takeover.</a:t>
            </a:r>
          </a:p>
          <a:p>
            <a:pPr lvl="1"/>
            <a:r>
              <a:rPr lang="en-US" sz="3000" dirty="0"/>
              <a:t>Gemma and I could takeover on the day of release to boost engagement and do a live stream of us performing the track. No cost involved.</a:t>
            </a:r>
          </a:p>
          <a:p>
            <a:pPr marL="514350" indent="-514350">
              <a:buFont typeface="+mj-lt"/>
              <a:buAutoNum type="arabicPeriod"/>
            </a:pPr>
            <a:r>
              <a:rPr lang="en-US" sz="3400" dirty="0"/>
              <a:t>Single launch party.</a:t>
            </a:r>
          </a:p>
          <a:p>
            <a:pPr lvl="1"/>
            <a:r>
              <a:rPr lang="en-US" sz="3200" dirty="0"/>
              <a:t>Since neither of us perform live, we could arrange a one off live performance in one of our houses, and organize a competition to invite 15 fans. Could get fans to like the post, tag 3 friends and share the post to their story tagging Cheska Moore. Also an opportunity to sell the caps. No cost involved.</a:t>
            </a:r>
          </a:p>
          <a:p>
            <a:pPr marL="514350" indent="-514350">
              <a:buFont typeface="+mj-lt"/>
              <a:buAutoNum type="arabicPeriod"/>
            </a:pPr>
            <a:r>
              <a:rPr lang="en-US" sz="3200" dirty="0"/>
              <a:t>Run a TikTok dance competition for fans.</a:t>
            </a:r>
          </a:p>
          <a:p>
            <a:pPr lvl="1"/>
            <a:r>
              <a:rPr lang="en-US" sz="3000" dirty="0"/>
              <a:t>Invite fans on TikTok to create a dance using ‘Nothing On Me’, and to tag Cheska Moore. We will then pick our favourite and publicly share it on our social platforms. Win-win for all parties involved. </a:t>
            </a:r>
            <a:r>
              <a:rPr lang="en-US" sz="3200" dirty="0"/>
              <a:t>No cost involved.</a:t>
            </a:r>
          </a:p>
          <a:p>
            <a:pPr marL="514350" indent="-514350">
              <a:buFont typeface="+mj-lt"/>
              <a:buAutoNum type="arabicPeriod"/>
            </a:pPr>
            <a:r>
              <a:rPr lang="en-US" sz="3400" dirty="0"/>
              <a:t>Run a competition to get fans to add the song to their playlists.</a:t>
            </a:r>
          </a:p>
          <a:p>
            <a:pPr lvl="1"/>
            <a:r>
              <a:rPr lang="en-US" sz="3200" dirty="0"/>
              <a:t>Ask fans to add ‘Nothing On Me’ to their playlists, then screenshot it and DM to enter to win a free cap. Cost of one cap (</a:t>
            </a:r>
            <a:r>
              <a:rPr lang="en-GB" sz="3200" dirty="0"/>
              <a:t>£15).</a:t>
            </a:r>
            <a:endParaRPr lang="en-US" sz="3200" dirty="0"/>
          </a:p>
          <a:p>
            <a:endParaRPr lang="en-US" sz="3200" dirty="0"/>
          </a:p>
          <a:p>
            <a:endParaRPr lang="en-US" sz="3200" dirty="0"/>
          </a:p>
          <a:p>
            <a:endParaRPr lang="en-US" sz="3200" dirty="0"/>
          </a:p>
          <a:p>
            <a:endParaRPr lang="en-US" sz="2900" b="1" u="sng" dirty="0"/>
          </a:p>
        </p:txBody>
      </p:sp>
      <p:sp>
        <p:nvSpPr>
          <p:cNvPr id="23" name="Freeform: Shape 22">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63CB13D1-E863-D642-BD3B-59D1E45E088F}"/>
              </a:ext>
            </a:extLst>
          </p:cNvPr>
          <p:cNvSpPr txBox="1"/>
          <p:nvPr/>
        </p:nvSpPr>
        <p:spPr>
          <a:xfrm>
            <a:off x="4208489" y="115667"/>
            <a:ext cx="7983511" cy="646331"/>
          </a:xfrm>
          <a:prstGeom prst="rect">
            <a:avLst/>
          </a:prstGeom>
          <a:noFill/>
        </p:spPr>
        <p:txBody>
          <a:bodyPr wrap="square" rtlCol="0">
            <a:spAutoFit/>
          </a:bodyPr>
          <a:lstStyle/>
          <a:p>
            <a:r>
              <a:rPr lang="en-US" sz="3600" b="1" u="sng" dirty="0"/>
              <a:t>Post-release promotion ideas</a:t>
            </a:r>
          </a:p>
        </p:txBody>
      </p:sp>
      <p:sp>
        <p:nvSpPr>
          <p:cNvPr id="11" name="TextBox 10">
            <a:extLst>
              <a:ext uri="{FF2B5EF4-FFF2-40B4-BE49-F238E27FC236}">
                <a16:creationId xmlns:a16="http://schemas.microsoft.com/office/drawing/2014/main" id="{5CC3176B-C387-E241-B03B-6E1F21A4CF64}"/>
              </a:ext>
            </a:extLst>
          </p:cNvPr>
          <p:cNvSpPr txBox="1"/>
          <p:nvPr/>
        </p:nvSpPr>
        <p:spPr>
          <a:xfrm>
            <a:off x="0" y="1536174"/>
            <a:ext cx="6194930" cy="4585871"/>
          </a:xfrm>
          <a:prstGeom prst="rect">
            <a:avLst/>
          </a:prstGeom>
          <a:noFill/>
        </p:spPr>
        <p:txBody>
          <a:bodyPr wrap="square" rtlCol="0">
            <a:spAutoFit/>
          </a:bodyPr>
          <a:lstStyle/>
          <a:p>
            <a:r>
              <a:rPr lang="en-US" sz="1600" dirty="0"/>
              <a:t>BUDGET= </a:t>
            </a:r>
            <a:r>
              <a:rPr lang="en-GB" dirty="0"/>
              <a:t>£</a:t>
            </a:r>
            <a:r>
              <a:rPr lang="en-US" sz="1600" dirty="0"/>
              <a:t>500</a:t>
            </a:r>
          </a:p>
          <a:p>
            <a:pPr marL="285750" indent="-285750">
              <a:buFont typeface="Courier New" panose="02070309020205020404" pitchFamily="49" charset="0"/>
              <a:buChar char="o"/>
            </a:pPr>
            <a:r>
              <a:rPr lang="en-US" sz="1600" dirty="0"/>
              <a:t>Mastering= -</a:t>
            </a:r>
            <a:r>
              <a:rPr lang="en-GB" dirty="0"/>
              <a:t>£</a:t>
            </a:r>
            <a:r>
              <a:rPr lang="en-US" sz="1600" dirty="0"/>
              <a:t>50</a:t>
            </a:r>
          </a:p>
          <a:p>
            <a:pPr marL="285750" indent="-285750">
              <a:buFont typeface="Courier New" panose="02070309020205020404" pitchFamily="49" charset="0"/>
              <a:buChar char="o"/>
            </a:pPr>
            <a:r>
              <a:rPr lang="en-US" sz="1600" dirty="0"/>
              <a:t>Single artwork/Social media kit = -</a:t>
            </a:r>
            <a:r>
              <a:rPr lang="en-GB" sz="1600" dirty="0"/>
              <a:t> £47.71</a:t>
            </a:r>
            <a:endParaRPr lang="en-US" sz="1600" dirty="0"/>
          </a:p>
          <a:p>
            <a:pPr marL="285750" indent="-285750">
              <a:buFont typeface="Courier New" panose="02070309020205020404" pitchFamily="49" charset="0"/>
              <a:buChar char="o"/>
            </a:pPr>
            <a:r>
              <a:rPr lang="en-US" sz="1600" dirty="0"/>
              <a:t>Tripod with phone mount= - </a:t>
            </a:r>
            <a:r>
              <a:rPr lang="en-GB" sz="1600" dirty="0"/>
              <a:t>£21.99</a:t>
            </a:r>
            <a:endParaRPr lang="en-US" sz="1600" dirty="0"/>
          </a:p>
          <a:p>
            <a:pPr marL="285750" indent="-285750">
              <a:buFont typeface="Courier New" panose="02070309020205020404" pitchFamily="49" charset="0"/>
              <a:buChar char="o"/>
            </a:pPr>
            <a:r>
              <a:rPr lang="en-US" sz="1600" dirty="0"/>
              <a:t>Ring light= -</a:t>
            </a:r>
            <a:r>
              <a:rPr lang="en-GB" sz="1600" dirty="0"/>
              <a:t> £14.99</a:t>
            </a:r>
          </a:p>
          <a:p>
            <a:pPr marL="285750" indent="-285750">
              <a:buFont typeface="Courier New" panose="02070309020205020404" pitchFamily="49" charset="0"/>
              <a:buChar char="o"/>
            </a:pPr>
            <a:r>
              <a:rPr lang="en-GB" sz="1600" dirty="0"/>
              <a:t>Unsigned Guide subscription= -£ 5.99</a:t>
            </a:r>
          </a:p>
          <a:p>
            <a:pPr marL="285750" indent="-285750">
              <a:buFont typeface="Courier New" panose="02070309020205020404" pitchFamily="49" charset="0"/>
              <a:buChar char="o"/>
            </a:pPr>
            <a:r>
              <a:rPr lang="en-GB" sz="1600" dirty="0"/>
              <a:t>Digital distribution= - £7.52</a:t>
            </a:r>
          </a:p>
          <a:p>
            <a:pPr marL="285750" indent="-285750">
              <a:buFont typeface="Courier New" panose="02070309020205020404" pitchFamily="49" charset="0"/>
              <a:buChar char="o"/>
            </a:pPr>
            <a:r>
              <a:rPr lang="en-US" sz="1600" dirty="0"/>
              <a:t>Instagram pre-save story boost= -</a:t>
            </a:r>
            <a:r>
              <a:rPr lang="en-GB" sz="1600" dirty="0"/>
              <a:t> £45</a:t>
            </a:r>
            <a:endParaRPr lang="en-US" sz="1600" dirty="0"/>
          </a:p>
          <a:p>
            <a:pPr marL="285750" indent="-285750">
              <a:buFont typeface="Courier New" panose="02070309020205020404" pitchFamily="49" charset="0"/>
              <a:buChar char="o"/>
            </a:pPr>
            <a:r>
              <a:rPr lang="en-US" sz="1600" dirty="0"/>
              <a:t>Instagram post boost= -</a:t>
            </a:r>
            <a:r>
              <a:rPr lang="en-GB" sz="1600" dirty="0"/>
              <a:t> £140</a:t>
            </a:r>
            <a:endParaRPr lang="en-US" sz="1600" dirty="0"/>
          </a:p>
          <a:p>
            <a:pPr marL="285750" indent="-285750">
              <a:buFont typeface="Courier New" panose="02070309020205020404" pitchFamily="49" charset="0"/>
              <a:buChar char="o"/>
            </a:pPr>
            <a:r>
              <a:rPr lang="en-US" sz="1600" dirty="0"/>
              <a:t>Instagram story out now advert= -</a:t>
            </a:r>
            <a:r>
              <a:rPr lang="en-GB" sz="1600" dirty="0"/>
              <a:t> £140</a:t>
            </a:r>
            <a:endParaRPr lang="en-US" sz="1600" dirty="0"/>
          </a:p>
          <a:p>
            <a:pPr marL="285750" indent="-285750">
              <a:buFont typeface="Courier New" panose="02070309020205020404" pitchFamily="49" charset="0"/>
              <a:buChar char="o"/>
            </a:pPr>
            <a:r>
              <a:rPr lang="en-US" sz="1600" dirty="0"/>
              <a:t>YouTube music video advert= -</a:t>
            </a:r>
            <a:r>
              <a:rPr lang="en-GB" sz="1600" dirty="0"/>
              <a:t> £45.50</a:t>
            </a:r>
          </a:p>
          <a:p>
            <a:pPr marL="285750" indent="-285750">
              <a:buFont typeface="Courier New" panose="02070309020205020404" pitchFamily="49" charset="0"/>
              <a:buChar char="o"/>
            </a:pPr>
            <a:r>
              <a:rPr lang="en-GB" sz="1600" dirty="0"/>
              <a:t>Cap printing = - £92</a:t>
            </a:r>
          </a:p>
          <a:p>
            <a:pPr marL="285750" indent="-285750">
              <a:buFont typeface="Courier New" panose="02070309020205020404" pitchFamily="49" charset="0"/>
              <a:buChar char="o"/>
            </a:pPr>
            <a:r>
              <a:rPr lang="en-GB" sz="1600" dirty="0"/>
              <a:t>Cap sales= + £150</a:t>
            </a:r>
          </a:p>
          <a:p>
            <a:pPr marL="285750" indent="-285750">
              <a:buFont typeface="Courier New" panose="02070309020205020404" pitchFamily="49" charset="0"/>
              <a:buChar char="o"/>
            </a:pPr>
            <a:r>
              <a:rPr lang="en-GB" sz="1600" dirty="0"/>
              <a:t>Flyers= - £22</a:t>
            </a:r>
          </a:p>
          <a:p>
            <a:pPr marL="285750" indent="-285750">
              <a:buFont typeface="Courier New" panose="02070309020205020404" pitchFamily="49" charset="0"/>
              <a:buChar char="o"/>
            </a:pPr>
            <a:r>
              <a:rPr lang="en-GB" sz="1600" dirty="0"/>
              <a:t>Cap for competition= - £15</a:t>
            </a:r>
          </a:p>
          <a:p>
            <a:pPr marL="285750" indent="-285750">
              <a:buFont typeface="Courier New" panose="02070309020205020404" pitchFamily="49" charset="0"/>
              <a:buChar char="o"/>
            </a:pPr>
            <a:endParaRPr lang="en-US" sz="1600" dirty="0"/>
          </a:p>
          <a:p>
            <a:endParaRPr lang="en-US" sz="1600" dirty="0"/>
          </a:p>
          <a:p>
            <a:r>
              <a:rPr lang="en-US" sz="1600" dirty="0"/>
              <a:t>REMAINING= </a:t>
            </a:r>
            <a:r>
              <a:rPr lang="en-GB" sz="1600" dirty="0"/>
              <a:t>£2.30</a:t>
            </a:r>
            <a:endParaRPr lang="en-US" sz="1600" dirty="0"/>
          </a:p>
        </p:txBody>
      </p:sp>
    </p:spTree>
    <p:extLst>
      <p:ext uri="{BB962C8B-B14F-4D97-AF65-F5344CB8AC3E}">
        <p14:creationId xmlns:p14="http://schemas.microsoft.com/office/powerpoint/2010/main" val="3717379095"/>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EF9AAA2-C00D-F146-A736-50EE9D8F595B}"/>
              </a:ext>
            </a:extLst>
          </p:cNvPr>
          <p:cNvSpPr>
            <a:spLocks noGrp="1"/>
          </p:cNvSpPr>
          <p:nvPr>
            <p:ph type="title"/>
          </p:nvPr>
        </p:nvSpPr>
        <p:spPr>
          <a:xfrm>
            <a:off x="494260" y="1683144"/>
            <a:ext cx="2774922" cy="3491712"/>
          </a:xfrm>
        </p:spPr>
        <p:txBody>
          <a:bodyPr>
            <a:normAutofit/>
          </a:bodyPr>
          <a:lstStyle/>
          <a:p>
            <a:r>
              <a:rPr lang="en-US" dirty="0"/>
              <a:t>Timeline</a:t>
            </a:r>
          </a:p>
        </p:txBody>
      </p:sp>
      <p:sp>
        <p:nvSpPr>
          <p:cNvPr id="3" name="Content Placeholder 2">
            <a:extLst>
              <a:ext uri="{FF2B5EF4-FFF2-40B4-BE49-F238E27FC236}">
                <a16:creationId xmlns:a16="http://schemas.microsoft.com/office/drawing/2014/main" id="{C540FF88-D281-CC47-9ABE-F37EEC2CF352}"/>
              </a:ext>
            </a:extLst>
          </p:cNvPr>
          <p:cNvSpPr>
            <a:spLocks noGrp="1"/>
          </p:cNvSpPr>
          <p:nvPr>
            <p:ph idx="1"/>
          </p:nvPr>
        </p:nvSpPr>
        <p:spPr>
          <a:xfrm>
            <a:off x="4361606" y="0"/>
            <a:ext cx="6627377" cy="6858000"/>
          </a:xfrm>
        </p:spPr>
        <p:txBody>
          <a:bodyPr>
            <a:normAutofit/>
          </a:bodyPr>
          <a:lstStyle/>
          <a:p>
            <a:r>
              <a:rPr lang="en-US" dirty="0"/>
              <a:t>I have chosen to run an 8 week campaign.</a:t>
            </a:r>
          </a:p>
          <a:p>
            <a:r>
              <a:rPr lang="en-US" dirty="0"/>
              <a:t>Before beginning the 8 week campaign, I must ensure that all assets and post-release materials have been produced, and merch has arrived. Also need to have created the EPK. </a:t>
            </a:r>
          </a:p>
          <a:p>
            <a:pPr algn="ctr"/>
            <a:endParaRPr lang="en-US" b="1" u="sng" dirty="0"/>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39163872"/>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EF9AAA2-C00D-F146-A736-50EE9D8F595B}"/>
              </a:ext>
            </a:extLst>
          </p:cNvPr>
          <p:cNvSpPr>
            <a:spLocks noGrp="1"/>
          </p:cNvSpPr>
          <p:nvPr>
            <p:ph type="title"/>
          </p:nvPr>
        </p:nvSpPr>
        <p:spPr>
          <a:xfrm>
            <a:off x="494260" y="1683144"/>
            <a:ext cx="2774922" cy="3491712"/>
          </a:xfrm>
        </p:spPr>
        <p:txBody>
          <a:bodyPr>
            <a:normAutofit/>
          </a:bodyPr>
          <a:lstStyle/>
          <a:p>
            <a:r>
              <a:rPr lang="en-US" dirty="0"/>
              <a:t>Timeline</a:t>
            </a:r>
          </a:p>
        </p:txBody>
      </p:sp>
      <p:sp>
        <p:nvSpPr>
          <p:cNvPr id="3" name="Content Placeholder 2">
            <a:extLst>
              <a:ext uri="{FF2B5EF4-FFF2-40B4-BE49-F238E27FC236}">
                <a16:creationId xmlns:a16="http://schemas.microsoft.com/office/drawing/2014/main" id="{C540FF88-D281-CC47-9ABE-F37EEC2CF352}"/>
              </a:ext>
            </a:extLst>
          </p:cNvPr>
          <p:cNvSpPr>
            <a:spLocks noGrp="1"/>
          </p:cNvSpPr>
          <p:nvPr>
            <p:ph idx="1"/>
          </p:nvPr>
        </p:nvSpPr>
        <p:spPr>
          <a:xfrm>
            <a:off x="4208490" y="188841"/>
            <a:ext cx="6982028" cy="6858000"/>
          </a:xfrm>
        </p:spPr>
        <p:txBody>
          <a:bodyPr>
            <a:normAutofit fontScale="92500" lnSpcReduction="10000"/>
          </a:bodyPr>
          <a:lstStyle/>
          <a:p>
            <a:pPr algn="ctr"/>
            <a:r>
              <a:rPr lang="en-US" sz="1500" b="1" u="sng" dirty="0"/>
              <a:t>Week 1</a:t>
            </a:r>
          </a:p>
          <a:p>
            <a:pPr algn="ctr"/>
            <a:r>
              <a:rPr lang="en-US" sz="1500" dirty="0"/>
              <a:t>Connect with local radio stations, university radios, internet radio stations, web tv, local press, online blogs and magazines. Get in touch with Dean Jackson from BBC Introducing East Midlands. Send out EPK. Submit track to  CD Baby, and register the track with PRS and PPL. Contact Tileyard Education social team to arrange Instagram takeover.</a:t>
            </a:r>
          </a:p>
          <a:p>
            <a:pPr algn="ctr"/>
            <a:r>
              <a:rPr lang="en-US" sz="1500" b="1" u="sng" dirty="0"/>
              <a:t>Week 2:</a:t>
            </a:r>
          </a:p>
          <a:p>
            <a:pPr algn="ctr"/>
            <a:r>
              <a:rPr lang="en-US" sz="1500" dirty="0"/>
              <a:t> Announce song on social media platforms with teaser video. Upload track to BBC Introducing uploader. Push pre-save link and run advert. Connect with family and friends asking them to pre-save. </a:t>
            </a:r>
          </a:p>
          <a:p>
            <a:pPr algn="ctr"/>
            <a:r>
              <a:rPr lang="en-US" sz="1500" b="1" u="sng" dirty="0"/>
              <a:t>Week 3: </a:t>
            </a:r>
          </a:p>
          <a:p>
            <a:pPr algn="ctr"/>
            <a:r>
              <a:rPr lang="en-US" sz="1500" dirty="0"/>
              <a:t>Release day (Friday). Run competition to win cap. Release lyric video on YouTube. Run Instagram post boost and story advert. Tileyard Education Instagram takeover and live performance. Run single launch party competition on Friday evening and announce it will take place on Saturday evening, with the winners announced Saturday morning. Later in the week release the podcast.</a:t>
            </a:r>
          </a:p>
          <a:p>
            <a:pPr algn="ctr"/>
            <a:r>
              <a:rPr lang="en-US" sz="1500" b="1" u="sng" dirty="0"/>
              <a:t>Week 4</a:t>
            </a:r>
          </a:p>
          <a:p>
            <a:pPr algn="ctr"/>
            <a:r>
              <a:rPr lang="en-US" sz="1500" dirty="0"/>
              <a:t>Release music video. Run YouTube advert. </a:t>
            </a:r>
          </a:p>
          <a:p>
            <a:pPr algn="ctr"/>
            <a:r>
              <a:rPr lang="en-US" sz="1500" b="1" u="sng" dirty="0"/>
              <a:t>Week 5</a:t>
            </a:r>
          </a:p>
          <a:p>
            <a:pPr algn="ctr"/>
            <a:r>
              <a:rPr lang="en-US" sz="1500" dirty="0"/>
              <a:t>Release Remix. </a:t>
            </a:r>
            <a:endParaRPr lang="en-US" sz="1500" b="1" u="sng" dirty="0"/>
          </a:p>
          <a:p>
            <a:pPr algn="ctr"/>
            <a:r>
              <a:rPr lang="en-US" sz="1500" b="1" u="sng" dirty="0"/>
              <a:t>Week 6</a:t>
            </a:r>
          </a:p>
          <a:p>
            <a:pPr algn="ctr"/>
            <a:r>
              <a:rPr lang="en-US" sz="1500" dirty="0"/>
              <a:t>Run TikTok dance competition. </a:t>
            </a:r>
            <a:endParaRPr lang="en-US" sz="1500" b="1" u="sng" dirty="0"/>
          </a:p>
          <a:p>
            <a:pPr algn="ctr"/>
            <a:r>
              <a:rPr lang="en-US" sz="1500" b="1" u="sng" dirty="0"/>
              <a:t>Week 7</a:t>
            </a:r>
          </a:p>
          <a:p>
            <a:pPr algn="ctr"/>
            <a:r>
              <a:rPr lang="en-US" sz="1500" dirty="0"/>
              <a:t>Release stripped back version. </a:t>
            </a:r>
            <a:endParaRPr lang="en-US" sz="1500" b="1" u="sng" dirty="0"/>
          </a:p>
          <a:p>
            <a:pPr algn="ctr"/>
            <a:r>
              <a:rPr lang="en-US" sz="1500" b="1" u="sng" dirty="0"/>
              <a:t>Week 8</a:t>
            </a:r>
          </a:p>
          <a:p>
            <a:pPr algn="ctr"/>
            <a:r>
              <a:rPr lang="en-US" sz="1500" dirty="0"/>
              <a:t>Execute live stream of production and mix breakdown.</a:t>
            </a:r>
          </a:p>
          <a:p>
            <a:pPr algn="ctr"/>
            <a:endParaRPr lang="en-US" b="1" u="sng" dirty="0"/>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36817003"/>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816AF5A-564A-ED42-9D5B-7858A479C05A}"/>
              </a:ext>
            </a:extLst>
          </p:cNvPr>
          <p:cNvSpPr>
            <a:spLocks noGrp="1"/>
          </p:cNvSpPr>
          <p:nvPr>
            <p:ph type="title"/>
          </p:nvPr>
        </p:nvSpPr>
        <p:spPr>
          <a:xfrm>
            <a:off x="494260" y="1683144"/>
            <a:ext cx="2774922" cy="3491712"/>
          </a:xfrm>
        </p:spPr>
        <p:txBody>
          <a:bodyPr>
            <a:normAutofit/>
          </a:bodyPr>
          <a:lstStyle/>
          <a:p>
            <a:r>
              <a:rPr lang="en-US" dirty="0"/>
              <a:t>Conclusion </a:t>
            </a:r>
          </a:p>
        </p:txBody>
      </p:sp>
      <p:sp>
        <p:nvSpPr>
          <p:cNvPr id="3" name="Content Placeholder 2">
            <a:extLst>
              <a:ext uri="{FF2B5EF4-FFF2-40B4-BE49-F238E27FC236}">
                <a16:creationId xmlns:a16="http://schemas.microsoft.com/office/drawing/2014/main" id="{E7AFA200-8FB8-7841-BF43-3BB29782685E}"/>
              </a:ext>
            </a:extLst>
          </p:cNvPr>
          <p:cNvSpPr>
            <a:spLocks noGrp="1"/>
          </p:cNvSpPr>
          <p:nvPr>
            <p:ph idx="1"/>
          </p:nvPr>
        </p:nvSpPr>
        <p:spPr>
          <a:xfrm>
            <a:off x="4361606" y="1683143"/>
            <a:ext cx="6627377" cy="3491713"/>
          </a:xfrm>
        </p:spPr>
        <p:txBody>
          <a:bodyPr>
            <a:normAutofit lnSpcReduction="10000"/>
          </a:bodyPr>
          <a:lstStyle/>
          <a:p>
            <a:r>
              <a:rPr lang="en-US" dirty="0"/>
              <a:t>Left with </a:t>
            </a:r>
            <a:r>
              <a:rPr lang="en-GB" dirty="0"/>
              <a:t>£2.30 from the £500 budget.</a:t>
            </a:r>
          </a:p>
          <a:p>
            <a:r>
              <a:rPr lang="en-GB" dirty="0"/>
              <a:t>Very pleased with my campaign. Should be successful in building on the fan base for Cheska Moore, and creating a slight buzz in London between teenagers and young adults.</a:t>
            </a:r>
          </a:p>
          <a:p>
            <a:r>
              <a:rPr lang="en-US" dirty="0"/>
              <a:t>All caps must be sold in order to stay within budget.</a:t>
            </a:r>
          </a:p>
          <a:p>
            <a:r>
              <a:rPr lang="en-US" dirty="0"/>
              <a:t>Hope to have built a stronger following for Cheska Moore in the London area, with the view to expanding this with the next release. </a:t>
            </a:r>
          </a:p>
          <a:p>
            <a:r>
              <a:rPr lang="en-US" dirty="0"/>
              <a:t>Hope to have built strong connections with radio stations and blogs which will stand in good stead for the next release.</a:t>
            </a:r>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26912955"/>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5ACEB5F-25E8-DF4C-9EBC-24F883C27106}"/>
              </a:ext>
            </a:extLst>
          </p:cNvPr>
          <p:cNvSpPr>
            <a:spLocks noGrp="1"/>
          </p:cNvSpPr>
          <p:nvPr>
            <p:ph type="title"/>
          </p:nvPr>
        </p:nvSpPr>
        <p:spPr>
          <a:xfrm>
            <a:off x="494260" y="1683144"/>
            <a:ext cx="2774922" cy="3491712"/>
          </a:xfrm>
        </p:spPr>
        <p:txBody>
          <a:bodyPr>
            <a:normAutofit/>
          </a:bodyPr>
          <a:lstStyle/>
          <a:p>
            <a:r>
              <a:rPr lang="en-US" dirty="0"/>
              <a:t>Bibliography</a:t>
            </a:r>
          </a:p>
        </p:txBody>
      </p:sp>
      <p:sp>
        <p:nvSpPr>
          <p:cNvPr id="3" name="Content Placeholder 2">
            <a:extLst>
              <a:ext uri="{FF2B5EF4-FFF2-40B4-BE49-F238E27FC236}">
                <a16:creationId xmlns:a16="http://schemas.microsoft.com/office/drawing/2014/main" id="{BD0FA249-D355-684E-9E1B-3A7717CBFAE0}"/>
              </a:ext>
            </a:extLst>
          </p:cNvPr>
          <p:cNvSpPr>
            <a:spLocks noGrp="1"/>
          </p:cNvSpPr>
          <p:nvPr>
            <p:ph idx="1"/>
          </p:nvPr>
        </p:nvSpPr>
        <p:spPr>
          <a:xfrm>
            <a:off x="4312242" y="273268"/>
            <a:ext cx="6627377" cy="6967329"/>
          </a:xfrm>
        </p:spPr>
        <p:txBody>
          <a:bodyPr>
            <a:normAutofit fontScale="40000" lnSpcReduction="20000"/>
          </a:bodyPr>
          <a:lstStyle/>
          <a:p>
            <a:r>
              <a:rPr lang="en-GB" sz="2300" dirty="0"/>
              <a:t>Braddock, J., 2021. </a:t>
            </a:r>
            <a:r>
              <a:rPr lang="en-GB" sz="2300" i="1" dirty="0"/>
              <a:t>Formation Audio Ltd</a:t>
            </a:r>
            <a:r>
              <a:rPr lang="en-GB" sz="2300" dirty="0"/>
              <a:t>. [online] Formation Audio Ltd. Available at: &lt;https://</a:t>
            </a:r>
            <a:r>
              <a:rPr lang="en-GB" sz="2300" dirty="0" err="1"/>
              <a:t>mastering.ninja</a:t>
            </a:r>
            <a:r>
              <a:rPr lang="en-GB" sz="2300" dirty="0"/>
              <a:t>&gt; [Accessed 8 December 2021].</a:t>
            </a:r>
          </a:p>
          <a:p>
            <a:r>
              <a:rPr lang="en-GB" sz="2300" dirty="0"/>
              <a:t>The Marketing Mix. 2021. </a:t>
            </a:r>
            <a:r>
              <a:rPr lang="en-GB" sz="2300" i="1" dirty="0"/>
              <a:t>Marketing Mix Definition - 4Ps &amp; 7Ps of the Marketing Mix</a:t>
            </a:r>
            <a:r>
              <a:rPr lang="en-GB" sz="2300" dirty="0"/>
              <a:t>. [online] Available at: &lt;https://</a:t>
            </a:r>
            <a:r>
              <a:rPr lang="en-GB" sz="2300" dirty="0" err="1"/>
              <a:t>marketingmix.co.uk</a:t>
            </a:r>
            <a:r>
              <a:rPr lang="en-GB" sz="2300" dirty="0"/>
              <a:t>&gt; [Accessed 8 December 2021].</a:t>
            </a:r>
          </a:p>
          <a:p>
            <a:r>
              <a:rPr lang="en-GB" sz="2300" dirty="0"/>
              <a:t>2021. [online] Available at: &lt;https://</a:t>
            </a:r>
            <a:r>
              <a:rPr lang="en-GB" sz="2300" dirty="0" err="1"/>
              <a:t>www.fiverr.com</a:t>
            </a:r>
            <a:r>
              <a:rPr lang="en-GB" sz="2300" dirty="0"/>
              <a:t>/</a:t>
            </a:r>
            <a:r>
              <a:rPr lang="en-GB" sz="2300" dirty="0" err="1"/>
              <a:t>kishanthakrar</a:t>
            </a:r>
            <a:r>
              <a:rPr lang="en-GB" sz="2300" dirty="0"/>
              <a:t>&gt; [Accessed 8 December 2021].</a:t>
            </a:r>
            <a:endParaRPr lang="en-US" sz="2300" dirty="0"/>
          </a:p>
          <a:p>
            <a:r>
              <a:rPr lang="en-GB" sz="2300" dirty="0"/>
              <a:t>Limited, P., 2021. </a:t>
            </a:r>
            <a:r>
              <a:rPr lang="en-GB" sz="2300" i="1" dirty="0"/>
              <a:t>Book a Photographer | Great Photography Made Easy | </a:t>
            </a:r>
            <a:r>
              <a:rPr lang="en-GB" sz="2300" i="1" dirty="0" err="1"/>
              <a:t>Perfocal</a:t>
            </a:r>
            <a:r>
              <a:rPr lang="en-GB" sz="2300" dirty="0"/>
              <a:t>. [online] </a:t>
            </a:r>
            <a:r>
              <a:rPr lang="en-GB" sz="2300" dirty="0" err="1"/>
              <a:t>Perfocal.com</a:t>
            </a:r>
            <a:r>
              <a:rPr lang="en-GB" sz="2300" dirty="0"/>
              <a:t>. Available at: &lt;https://</a:t>
            </a:r>
            <a:r>
              <a:rPr lang="en-GB" sz="2300" dirty="0" err="1"/>
              <a:t>www.perfocal.com</a:t>
            </a:r>
            <a:r>
              <a:rPr lang="en-GB" sz="2300" dirty="0"/>
              <a:t>/#pricing&gt; [Accessed 8 December 2021].</a:t>
            </a:r>
            <a:endParaRPr lang="en-US" sz="2300" dirty="0"/>
          </a:p>
          <a:p>
            <a:r>
              <a:rPr lang="en-GB" sz="2300" dirty="0" err="1"/>
              <a:t>Amazon.co.uk</a:t>
            </a:r>
            <a:r>
              <a:rPr lang="en-GB" sz="2300" dirty="0"/>
              <a:t>. 2021. [online] Available at: &lt;https://</a:t>
            </a:r>
            <a:r>
              <a:rPr lang="en-GB" sz="2300" dirty="0" err="1"/>
              <a:t>www.amazon.co.uk</a:t>
            </a:r>
            <a:r>
              <a:rPr lang="en-GB" sz="2300" dirty="0"/>
              <a:t>/</a:t>
            </a:r>
            <a:r>
              <a:rPr lang="en-GB" sz="2300" dirty="0" err="1"/>
              <a:t>dp</a:t>
            </a:r>
            <a:r>
              <a:rPr lang="en-GB" sz="2300" dirty="0"/>
              <a:t>/B08RYJTT13/ref=cm_sw_em_r_mt_dp_C3W3W2MP9MDHZTZH2FTN?_encoding=UTF8&amp;psc=1&gt; [Accessed 8 December 2021].</a:t>
            </a:r>
          </a:p>
          <a:p>
            <a:r>
              <a:rPr lang="en-GB" sz="2300" dirty="0" err="1"/>
              <a:t>Amazon.co.uk</a:t>
            </a:r>
            <a:r>
              <a:rPr lang="en-GB" sz="2300" dirty="0"/>
              <a:t>. 2021. [online] Available at: &lt;https://</a:t>
            </a:r>
            <a:r>
              <a:rPr lang="en-GB" sz="2300" dirty="0" err="1"/>
              <a:t>www.amazon.co.uk</a:t>
            </a:r>
            <a:r>
              <a:rPr lang="en-GB" sz="2300" dirty="0"/>
              <a:t>/Streaming-Dimmable-Photography-Shooting-Brightness/</a:t>
            </a:r>
            <a:r>
              <a:rPr lang="en-GB" sz="2300" dirty="0" err="1"/>
              <a:t>dp</a:t>
            </a:r>
            <a:r>
              <a:rPr lang="en-GB" sz="2300" dirty="0"/>
              <a:t>/B07Q3471S2/ref=sr_1_4?crid=2N3JDVG7DOQ0A&amp;keywords=</a:t>
            </a:r>
            <a:r>
              <a:rPr lang="en-GB" sz="2300" dirty="0" err="1"/>
              <a:t>ring+light&amp;qid</a:t>
            </a:r>
            <a:r>
              <a:rPr lang="en-GB" sz="2300" dirty="0"/>
              <a:t>=1639521581&amp;s=</a:t>
            </a:r>
            <a:r>
              <a:rPr lang="en-GB" sz="2300" dirty="0" err="1"/>
              <a:t>electronics&amp;sprefix</a:t>
            </a:r>
            <a:r>
              <a:rPr lang="en-GB" sz="2300" dirty="0"/>
              <a:t>=ring+%2Celectronics%2C153&amp;sr=1-4&gt; [Accessed 8 December 2021].</a:t>
            </a:r>
          </a:p>
          <a:p>
            <a:r>
              <a:rPr lang="en-GB" sz="2300" dirty="0" err="1"/>
              <a:t>InShot</a:t>
            </a:r>
            <a:r>
              <a:rPr lang="en-GB" sz="2300" dirty="0"/>
              <a:t> 2021. [online] Available at: &lt;https://</a:t>
            </a:r>
            <a:r>
              <a:rPr lang="en-GB" sz="2300" dirty="0" err="1"/>
              <a:t>apps.apple.com</a:t>
            </a:r>
            <a:r>
              <a:rPr lang="en-GB" sz="2300" dirty="0"/>
              <a:t>/</a:t>
            </a:r>
            <a:r>
              <a:rPr lang="en-GB" sz="2300" dirty="0" err="1"/>
              <a:t>gb</a:t>
            </a:r>
            <a:r>
              <a:rPr lang="en-GB" sz="2300" dirty="0"/>
              <a:t>/app/</a:t>
            </a:r>
            <a:r>
              <a:rPr lang="en-GB" sz="2300" dirty="0" err="1"/>
              <a:t>inshot</a:t>
            </a:r>
            <a:r>
              <a:rPr lang="en-GB" sz="2300" dirty="0"/>
              <a:t>-video-editor/id997362197&gt; [Accessed 8 December 2021].</a:t>
            </a:r>
          </a:p>
          <a:p>
            <a:r>
              <a:rPr lang="en-GB" sz="2300" dirty="0"/>
              <a:t>Liberty, 2021. </a:t>
            </a:r>
            <a:r>
              <a:rPr lang="en-GB" sz="2300" i="1" dirty="0"/>
              <a:t>Liberty Music PR - Independent Music PR Agency</a:t>
            </a:r>
            <a:r>
              <a:rPr lang="en-GB" sz="2300" dirty="0"/>
              <a:t>. [online] Liberty Music PR. Available at: &lt;https://</a:t>
            </a:r>
            <a:r>
              <a:rPr lang="en-GB" sz="2300" dirty="0" err="1"/>
              <a:t>www.libertymusicpr.com</a:t>
            </a:r>
            <a:r>
              <a:rPr lang="en-GB" sz="2300" dirty="0"/>
              <a:t>&gt; [Accessed 8 December 2021].</a:t>
            </a:r>
          </a:p>
          <a:p>
            <a:r>
              <a:rPr lang="en-GB" sz="2300" dirty="0"/>
              <a:t>Radio Pluggers. 2021. </a:t>
            </a:r>
            <a:r>
              <a:rPr lang="en-GB" sz="2300" i="1" dirty="0"/>
              <a:t>World's No1 Radio Plugger and Music Promotion Company</a:t>
            </a:r>
            <a:r>
              <a:rPr lang="en-GB" sz="2300" dirty="0"/>
              <a:t>. [online] Available at: &lt;https://</a:t>
            </a:r>
            <a:r>
              <a:rPr lang="en-GB" sz="2300" dirty="0" err="1"/>
              <a:t>www.radiopluggers.com</a:t>
            </a:r>
            <a:r>
              <a:rPr lang="en-GB" sz="2300" dirty="0"/>
              <a:t>/?</a:t>
            </a:r>
            <a:r>
              <a:rPr lang="en-GB" sz="2300" dirty="0" err="1"/>
              <a:t>gclid</a:t>
            </a:r>
            <a:r>
              <a:rPr lang="en-GB" sz="2300" dirty="0"/>
              <a:t>=Cj0KCQiAnuGNBhCPARIsACbnLzp6OXxHHPvBMZtfFg-sY6PHQFP1eM1Ou2qVNHvd1RlOCg2vcwz64ZEaApyxEALw_wcB&gt; [Accessed 8 December 2021].</a:t>
            </a:r>
          </a:p>
          <a:p>
            <a:r>
              <a:rPr lang="en-GB" sz="2300" dirty="0"/>
              <a:t>BBC, 2021. [online] Available at: &lt;https://</a:t>
            </a:r>
            <a:r>
              <a:rPr lang="en-GB" sz="2300" dirty="0" err="1"/>
              <a:t>www.bbc.co.uk</a:t>
            </a:r>
            <a:r>
              <a:rPr lang="en-GB" sz="2300" dirty="0"/>
              <a:t>/introducing/</a:t>
            </a:r>
            <a:r>
              <a:rPr lang="en-GB" sz="2300" dirty="0" err="1"/>
              <a:t>uploader?viaLogin</a:t>
            </a:r>
            <a:r>
              <a:rPr lang="en-GB" sz="2300" dirty="0"/>
              <a:t>=true&gt; [Accessed 8 December 2021].</a:t>
            </a:r>
          </a:p>
          <a:p>
            <a:r>
              <a:rPr lang="en-GB" sz="2300" dirty="0" err="1"/>
              <a:t>Theunsignedguide.com</a:t>
            </a:r>
            <a:r>
              <a:rPr lang="en-GB" sz="2300" dirty="0"/>
              <a:t>. 2021. </a:t>
            </a:r>
            <a:r>
              <a:rPr lang="en-GB" sz="2300" i="1" dirty="0"/>
              <a:t>Title</a:t>
            </a:r>
            <a:r>
              <a:rPr lang="en-GB" sz="2300" dirty="0"/>
              <a:t>. [online] Available at: &lt;https://</a:t>
            </a:r>
            <a:r>
              <a:rPr lang="en-GB" sz="2300" dirty="0" err="1"/>
              <a:t>www.theunsignedguide.com</a:t>
            </a:r>
            <a:r>
              <a:rPr lang="en-GB" sz="2300" dirty="0"/>
              <a:t>/&gt; [Accessed 8 December 2021].</a:t>
            </a:r>
          </a:p>
          <a:p>
            <a:r>
              <a:rPr lang="en-GB" sz="2300" dirty="0" err="1"/>
              <a:t>DemonFM</a:t>
            </a:r>
            <a:r>
              <a:rPr lang="en-GB" sz="2300" dirty="0"/>
              <a:t>. 2021. </a:t>
            </a:r>
            <a:r>
              <a:rPr lang="en-GB" sz="2300" i="1" dirty="0"/>
              <a:t>Listen To </a:t>
            </a:r>
            <a:r>
              <a:rPr lang="en-GB" sz="2300" i="1" dirty="0" err="1"/>
              <a:t>DemonFM</a:t>
            </a:r>
            <a:r>
              <a:rPr lang="en-GB" sz="2300" dirty="0"/>
              <a:t>. [online] Available at: &lt;https://</a:t>
            </a:r>
            <a:r>
              <a:rPr lang="en-GB" sz="2300" dirty="0" err="1"/>
              <a:t>www.demonfm.co.uk</a:t>
            </a:r>
            <a:r>
              <a:rPr lang="en-GB" sz="2300" dirty="0"/>
              <a:t>&gt; [Accessed 8 December 2021].</a:t>
            </a:r>
          </a:p>
          <a:p>
            <a:r>
              <a:rPr lang="en-GB" sz="2300" dirty="0"/>
              <a:t>RGM. 2021. </a:t>
            </a:r>
            <a:r>
              <a:rPr lang="en-GB" sz="2300" i="1" dirty="0"/>
              <a:t>We want to hear your music today, Submit now | RGM</a:t>
            </a:r>
            <a:r>
              <a:rPr lang="en-GB" sz="2300" dirty="0"/>
              <a:t>. [online] Available at: &lt;https://</a:t>
            </a:r>
            <a:r>
              <a:rPr lang="en-GB" sz="2300" dirty="0" err="1"/>
              <a:t>rgm.press</a:t>
            </a:r>
            <a:r>
              <a:rPr lang="en-GB" sz="2300" dirty="0"/>
              <a:t>/we-want-to-hear-your-music/&gt; [Accessed 8 December 2021].</a:t>
            </a:r>
            <a:endParaRPr lang="en-GB" sz="2300" dirty="0">
              <a:hlinkClick r:id="rId2"/>
            </a:endParaRPr>
          </a:p>
          <a:p>
            <a:r>
              <a:rPr lang="en-GB" sz="2300" dirty="0" err="1"/>
              <a:t>Robley</a:t>
            </a:r>
            <a:r>
              <a:rPr lang="en-GB" sz="2300" dirty="0"/>
              <a:t>, C., 2021. </a:t>
            </a:r>
            <a:r>
              <a:rPr lang="en-GB" sz="2300" i="1" dirty="0"/>
              <a:t>Creating a good lyric video for less than $10</a:t>
            </a:r>
            <a:r>
              <a:rPr lang="en-GB" sz="2300" dirty="0"/>
              <a:t>. [online] DIY Musician. Available at: &lt;https://</a:t>
            </a:r>
            <a:r>
              <a:rPr lang="en-GB" sz="2300" dirty="0" err="1"/>
              <a:t>diymusician.cdbaby.com</a:t>
            </a:r>
            <a:r>
              <a:rPr lang="en-GB" sz="2300" dirty="0"/>
              <a:t>/music-promotion/creating-good-lyric-video-less-10/&gt; [Accessed 8 December 2021].</a:t>
            </a:r>
            <a:endParaRPr lang="en-GB" sz="2300" dirty="0">
              <a:hlinkClick r:id="rId3"/>
            </a:endParaRPr>
          </a:p>
          <a:p>
            <a:r>
              <a:rPr lang="en-GB" sz="2300" dirty="0"/>
              <a:t>Twitch. 2021. </a:t>
            </a:r>
            <a:r>
              <a:rPr lang="en-GB" sz="2300" i="1" dirty="0" err="1"/>
              <a:t>cloudology</a:t>
            </a:r>
            <a:r>
              <a:rPr lang="en-GB" sz="2300" i="1" dirty="0"/>
              <a:t> - Twitch</a:t>
            </a:r>
            <a:r>
              <a:rPr lang="en-GB" sz="2300" dirty="0"/>
              <a:t>. [online] Available at: &lt;https://</a:t>
            </a:r>
            <a:r>
              <a:rPr lang="en-GB" sz="2300" dirty="0" err="1"/>
              <a:t>www.twitch.tv</a:t>
            </a:r>
            <a:r>
              <a:rPr lang="en-GB" sz="2300" dirty="0"/>
              <a:t>/</a:t>
            </a:r>
            <a:r>
              <a:rPr lang="en-GB" sz="2300" dirty="0" err="1"/>
              <a:t>cloudology</a:t>
            </a:r>
            <a:r>
              <a:rPr lang="en-GB" sz="2300" dirty="0"/>
              <a:t>&gt; [Accessed 8 December 2021].</a:t>
            </a:r>
            <a:endParaRPr lang="en-GB" sz="2300" dirty="0">
              <a:hlinkClick r:id="rId4"/>
            </a:endParaRPr>
          </a:p>
          <a:p>
            <a:r>
              <a:rPr lang="en-GB" sz="2300" dirty="0"/>
              <a:t>Lange, R., 2021. </a:t>
            </a:r>
            <a:r>
              <a:rPr lang="en-GB" sz="2300" i="1" dirty="0" err="1"/>
              <a:t>qStopMotion</a:t>
            </a:r>
            <a:r>
              <a:rPr lang="en-GB" sz="2300" i="1" dirty="0"/>
              <a:t> - Home</a:t>
            </a:r>
            <a:r>
              <a:rPr lang="en-GB" sz="2300" dirty="0"/>
              <a:t>. [online] </a:t>
            </a:r>
            <a:r>
              <a:rPr lang="en-GB" sz="2300" dirty="0" err="1"/>
              <a:t>Qstopmotion.org</a:t>
            </a:r>
            <a:r>
              <a:rPr lang="en-GB" sz="2300" dirty="0"/>
              <a:t>. Available at: &lt;https://</a:t>
            </a:r>
            <a:r>
              <a:rPr lang="en-GB" sz="2300" dirty="0" err="1"/>
              <a:t>www.qstopmotion.org</a:t>
            </a:r>
            <a:r>
              <a:rPr lang="en-GB" sz="2300" dirty="0"/>
              <a:t>&gt; [Accessed 8 December 2021].</a:t>
            </a:r>
            <a:endParaRPr lang="en-GB" sz="2300" dirty="0">
              <a:hlinkClick r:id="rId5"/>
            </a:endParaRPr>
          </a:p>
          <a:p>
            <a:r>
              <a:rPr lang="en-GB" sz="2300" dirty="0"/>
              <a:t>Instagram, 2021. [online] Available at: &lt;https://</a:t>
            </a:r>
            <a:r>
              <a:rPr lang="en-GB" sz="2300" dirty="0" err="1"/>
              <a:t>www.instagram.com</a:t>
            </a:r>
            <a:r>
              <a:rPr lang="en-GB" sz="2300" dirty="0"/>
              <a:t>&gt; [Accessed 8 December 2021].</a:t>
            </a:r>
            <a:endParaRPr lang="en-GB" sz="2300" dirty="0">
              <a:hlinkClick r:id="rId6"/>
            </a:endParaRPr>
          </a:p>
          <a:p>
            <a:r>
              <a:rPr lang="en-GB" sz="2300" dirty="0" err="1"/>
              <a:t>Ads.google.com</a:t>
            </a:r>
            <a:r>
              <a:rPr lang="en-GB" sz="2300" dirty="0"/>
              <a:t>. 2021. </a:t>
            </a:r>
            <a:r>
              <a:rPr lang="en-GB" sz="2300" i="1" dirty="0"/>
              <a:t>Google Ads - Get More Customers With Easy Online Advertising</a:t>
            </a:r>
            <a:r>
              <a:rPr lang="en-GB" sz="2300" dirty="0"/>
              <a:t>. [online] Available at: &lt;https://</a:t>
            </a:r>
            <a:r>
              <a:rPr lang="en-GB" sz="2300" dirty="0" err="1"/>
              <a:t>ads.google.com</a:t>
            </a:r>
            <a:r>
              <a:rPr lang="en-GB" sz="2300" dirty="0"/>
              <a:t>/&gt; [Accessed 8 December 2021].</a:t>
            </a:r>
          </a:p>
          <a:p>
            <a:r>
              <a:rPr lang="en-GB" sz="2300" dirty="0" err="1"/>
              <a:t>Socksfactory</a:t>
            </a:r>
            <a:r>
              <a:rPr lang="en-GB" sz="2300" dirty="0"/>
              <a:t>. 2021. </a:t>
            </a:r>
            <a:r>
              <a:rPr lang="en-GB" sz="2300" i="1" dirty="0"/>
              <a:t>Polish manufacturer of socks, socks wholesaler, socks made to order and with your own print, socks wholesale | </a:t>
            </a:r>
            <a:r>
              <a:rPr lang="en-GB" sz="2300" i="1" dirty="0" err="1"/>
              <a:t>socksfactory.uk</a:t>
            </a:r>
            <a:r>
              <a:rPr lang="en-GB" sz="2300" dirty="0"/>
              <a:t>. [online] Available at: &lt;https://</a:t>
            </a:r>
            <a:r>
              <a:rPr lang="en-GB" sz="2300" dirty="0" err="1"/>
              <a:t>socksfactory.uk</a:t>
            </a:r>
            <a:r>
              <a:rPr lang="en-GB" sz="2300" dirty="0"/>
              <a:t>&gt; [Accessed 8 December 2021].</a:t>
            </a:r>
          </a:p>
          <a:p>
            <a:r>
              <a:rPr lang="en-GB" sz="2300" dirty="0" err="1"/>
              <a:t>Vistaprint.co.uk</a:t>
            </a:r>
            <a:r>
              <a:rPr lang="en-GB" sz="2300" dirty="0"/>
              <a:t>. 2021. </a:t>
            </a:r>
            <a:r>
              <a:rPr lang="en-GB" sz="2300" i="1" dirty="0" err="1"/>
              <a:t>VistaPrint</a:t>
            </a:r>
            <a:r>
              <a:rPr lang="en-GB" sz="2300" i="1" dirty="0"/>
              <a:t> UK Online Printing Services: Business Cards, Signage &amp; More</a:t>
            </a:r>
            <a:r>
              <a:rPr lang="en-GB" sz="2300" dirty="0"/>
              <a:t>. [online] Available at: &lt;https://</a:t>
            </a:r>
            <a:r>
              <a:rPr lang="en-GB" sz="2300" dirty="0" err="1"/>
              <a:t>www.vistaprint.co.uk</a:t>
            </a:r>
            <a:r>
              <a:rPr lang="en-GB" sz="2300" dirty="0"/>
              <a:t>&gt; [Accessed 8 December 2021].</a:t>
            </a:r>
          </a:p>
          <a:p>
            <a:endParaRPr lang="en-GB" dirty="0"/>
          </a:p>
          <a:p>
            <a:endParaRPr lang="en-US" dirty="0"/>
          </a:p>
          <a:p>
            <a:endParaRPr lang="en-US" dirty="0"/>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4647030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rame">
  <a:themeElements>
    <a:clrScheme name="Custom 5">
      <a:dk1>
        <a:srgbClr val="000000"/>
      </a:dk1>
      <a:lt1>
        <a:srgbClr val="FFFFFF"/>
      </a:lt1>
      <a:dk2>
        <a:srgbClr val="632E62"/>
      </a:dk2>
      <a:lt2>
        <a:srgbClr val="EAE5EB"/>
      </a:lt2>
      <a:accent1>
        <a:srgbClr val="BA5ABA"/>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{2D59A269-4029-3E4F-85E5-4BCDCF3D66F7}tf10001124</Template>
  <TotalTime>1891</TotalTime>
  <Words>3873</Words>
  <Application>Microsoft Macintosh PowerPoint</Application>
  <PresentationFormat>Widescreen</PresentationFormat>
  <Paragraphs>320</Paragraphs>
  <Slides>20</Slides>
  <Notes>13</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Corbel</vt:lpstr>
      <vt:lpstr>Courier New</vt:lpstr>
      <vt:lpstr>Wingdings</vt:lpstr>
      <vt:lpstr>Wingdings 2</vt:lpstr>
      <vt:lpstr>Frame</vt:lpstr>
      <vt:lpstr>Marketing campaign plan for ‘Nothing On Me’.</vt:lpstr>
      <vt:lpstr>Introduction</vt:lpstr>
      <vt:lpstr>The Marketing Mix</vt:lpstr>
      <vt:lpstr>The Budget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Timeline</vt:lpstr>
      <vt:lpstr>Timeline</vt:lpstr>
      <vt:lpstr>Conclusion </vt:lpstr>
      <vt:lpstr>Bibliography</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Thomas Benjamin Marlow (2005496)</dc:creator>
  <cp:lastModifiedBy>Thomas Benjamin Marlow (2005496)</cp:lastModifiedBy>
  <cp:revision>1123</cp:revision>
  <dcterms:created xsi:type="dcterms:W3CDTF">2021-12-13T18:26:31Z</dcterms:created>
  <dcterms:modified xsi:type="dcterms:W3CDTF">2021-12-15T19:53:26Z</dcterms:modified>
</cp:coreProperties>
</file>