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1_6761964A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61" r:id="rId3"/>
    <p:sldId id="257" r:id="rId4"/>
    <p:sldId id="260" r:id="rId5"/>
    <p:sldId id="270" r:id="rId6"/>
    <p:sldId id="258" r:id="rId7"/>
    <p:sldId id="259" r:id="rId8"/>
    <p:sldId id="264" r:id="rId9"/>
    <p:sldId id="262" r:id="rId10"/>
    <p:sldId id="267" r:id="rId11"/>
    <p:sldId id="268" r:id="rId12"/>
    <p:sldId id="269" r:id="rId13"/>
    <p:sldId id="263" r:id="rId14"/>
    <p:sldId id="265" r:id="rId15"/>
    <p:sldId id="266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3DC9D49-7056-73BF-7992-663EB01FC151}" name="Chloe Rebekah Hearn (2008456)" initials="C(" userId="S::2008456@student.uwtsd.ac.uk::7458dc23-82bf-4303-a1da-e1c80aba3b1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F1CA25-055E-4A3A-BD30-86A9B1687B57}" v="647" dt="2021-11-15T20:16:36.9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77" d="100"/>
          <a:sy n="77" d="100"/>
        </p:scale>
        <p:origin x="80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8/10/relationships/authors" Target="authors.xml"/></Relationships>
</file>

<file path=ppt/comments/modernComment_101_6761964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E259F8F-BC26-4ECC-A8CD-142D283D66C5}" authorId="{E3DC9D49-7056-73BF-7992-663EB01FC151}" created="2021-11-15T19:49:39.330">
    <pc:sldMkLst xmlns:pc="http://schemas.microsoft.com/office/powerpoint/2013/main/command">
      <pc:docMk/>
      <pc:sldMk cId="1734448714" sldId="257"/>
    </pc:sldMkLst>
    <p188:replyLst>
      <p188:reply id="{0F27449A-CB9F-46A1-B838-D1E537541AE2}" authorId="{E3DC9D49-7056-73BF-7992-663EB01FC151}" created="2021-11-15T19:51:26.426">
        <p188:txBody>
          <a:bodyPr/>
          <a:lstStyle/>
          <a:p>
            <a:r>
              <a:rPr lang="en-GB"/>
              <a:t>this has resulted in an increase in applications of non molestation orders, increase of funding for services to support those affected by domestic abuse, as a reasult of covid 19 there has been a huge increase in the amount of marac referrals, stretch of resources including the police and social services </a:t>
            </a:r>
          </a:p>
        </p188:txBody>
      </p188:reply>
    </p188:replyLst>
    <p188:txBody>
      <a:bodyPr/>
      <a:lstStyle/>
      <a:p>
        <a:r>
          <a:rPr lang="en-GB"/>
          <a:t>police have reported that there has been an increase in domestic abuse related incidents during the pandemic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C77F22-CDFA-4BA9-92F2-A6F137E1F61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BD3B75-DC20-40F9-BB0D-1247443CB8F6}">
      <dgm:prSet/>
      <dgm:spPr/>
      <dgm:t>
        <a:bodyPr/>
        <a:lstStyle/>
        <a:p>
          <a:r>
            <a:rPr lang="en-GB"/>
            <a:t>It is aimed at the future generation, to educate and prevent future abuse.</a:t>
          </a:r>
          <a:endParaRPr lang="en-US"/>
        </a:p>
      </dgm:t>
    </dgm:pt>
    <dgm:pt modelId="{8A64F319-47E2-4FB0-97A7-866792D6CE09}" type="parTrans" cxnId="{D7921738-9B03-4293-B5BB-0E21919CA061}">
      <dgm:prSet/>
      <dgm:spPr/>
      <dgm:t>
        <a:bodyPr/>
        <a:lstStyle/>
        <a:p>
          <a:endParaRPr lang="en-US"/>
        </a:p>
      </dgm:t>
    </dgm:pt>
    <dgm:pt modelId="{58C136D7-ECD0-4818-B3B6-76FBAA95A698}" type="sibTrans" cxnId="{D7921738-9B03-4293-B5BB-0E21919CA061}">
      <dgm:prSet/>
      <dgm:spPr/>
      <dgm:t>
        <a:bodyPr/>
        <a:lstStyle/>
        <a:p>
          <a:endParaRPr lang="en-US"/>
        </a:p>
      </dgm:t>
    </dgm:pt>
    <dgm:pt modelId="{D9DA88AF-2BF2-41F5-B80B-FDC2A7A05BA5}">
      <dgm:prSet/>
      <dgm:spPr/>
      <dgm:t>
        <a:bodyPr/>
        <a:lstStyle/>
        <a:p>
          <a:r>
            <a:rPr lang="en-GB" dirty="0"/>
            <a:t>Victim support- education during childhood,  awareness of the effects of drugs and alcohol. Counselling services, preventative programmes such as ACES.	</a:t>
          </a:r>
          <a:endParaRPr lang="en-US" dirty="0"/>
        </a:p>
      </dgm:t>
    </dgm:pt>
    <dgm:pt modelId="{833B6060-ECB1-4A6C-94B8-16404052FDFE}" type="parTrans" cxnId="{D8CBA737-7FBD-45B4-A2D1-9C4076F5E071}">
      <dgm:prSet/>
      <dgm:spPr/>
      <dgm:t>
        <a:bodyPr/>
        <a:lstStyle/>
        <a:p>
          <a:endParaRPr lang="en-US"/>
        </a:p>
      </dgm:t>
    </dgm:pt>
    <dgm:pt modelId="{AC19EF18-5A2E-4EA7-88FB-951EC88CFA35}" type="sibTrans" cxnId="{D8CBA737-7FBD-45B4-A2D1-9C4076F5E071}">
      <dgm:prSet/>
      <dgm:spPr/>
      <dgm:t>
        <a:bodyPr/>
        <a:lstStyle/>
        <a:p>
          <a:endParaRPr lang="en-US"/>
        </a:p>
      </dgm:t>
    </dgm:pt>
    <dgm:pt modelId="{C1C05B1D-CBE1-495A-BBAD-285A5A3EE39B}">
      <dgm:prSet/>
      <dgm:spPr/>
      <dgm:t>
        <a:bodyPr/>
        <a:lstStyle/>
        <a:p>
          <a:r>
            <a:rPr lang="en-GB" dirty="0"/>
            <a:t>Freedom programme- build positive relationships, educate about the early warning signs of abuse. Empowerment and positive well being.</a:t>
          </a:r>
          <a:endParaRPr lang="en-US" dirty="0"/>
        </a:p>
      </dgm:t>
    </dgm:pt>
    <dgm:pt modelId="{C4C98547-C591-464D-96EC-751186EF810F}" type="parTrans" cxnId="{C40C5AC0-A115-4BC0-995F-AD9C38514C85}">
      <dgm:prSet/>
      <dgm:spPr/>
      <dgm:t>
        <a:bodyPr/>
        <a:lstStyle/>
        <a:p>
          <a:endParaRPr lang="en-US"/>
        </a:p>
      </dgm:t>
    </dgm:pt>
    <dgm:pt modelId="{465621F3-DE4F-4B93-9682-9B736B0E5057}" type="sibTrans" cxnId="{C40C5AC0-A115-4BC0-995F-AD9C38514C85}">
      <dgm:prSet/>
      <dgm:spPr/>
      <dgm:t>
        <a:bodyPr/>
        <a:lstStyle/>
        <a:p>
          <a:endParaRPr lang="en-US"/>
        </a:p>
      </dgm:t>
    </dgm:pt>
    <dgm:pt modelId="{2ED67E1A-4540-4730-84F6-82BEBC07EDF5}" type="pres">
      <dgm:prSet presAssocID="{2CC77F22-CDFA-4BA9-92F2-A6F137E1F610}" presName="linear" presStyleCnt="0">
        <dgm:presLayoutVars>
          <dgm:animLvl val="lvl"/>
          <dgm:resizeHandles val="exact"/>
        </dgm:presLayoutVars>
      </dgm:prSet>
      <dgm:spPr/>
    </dgm:pt>
    <dgm:pt modelId="{2D0BFC46-1439-46A6-8CE9-B48C5BA51F0A}" type="pres">
      <dgm:prSet presAssocID="{C6BD3B75-DC20-40F9-BB0D-1247443CB8F6}" presName="parentText" presStyleLbl="node1" presStyleIdx="0" presStyleCnt="3" custLinFactY="-74318" custLinFactNeighborY="-100000">
        <dgm:presLayoutVars>
          <dgm:chMax val="0"/>
          <dgm:bulletEnabled val="1"/>
        </dgm:presLayoutVars>
      </dgm:prSet>
      <dgm:spPr/>
    </dgm:pt>
    <dgm:pt modelId="{FBA2D67D-6793-4DBF-81A2-0CA024E7BCE3}" type="pres">
      <dgm:prSet presAssocID="{58C136D7-ECD0-4818-B3B6-76FBAA95A698}" presName="spacer" presStyleCnt="0"/>
      <dgm:spPr/>
    </dgm:pt>
    <dgm:pt modelId="{0B11115E-E42F-45C1-A540-A47A328EFFE5}" type="pres">
      <dgm:prSet presAssocID="{D9DA88AF-2BF2-41F5-B80B-FDC2A7A05BA5}" presName="parentText" presStyleLbl="node1" presStyleIdx="1" presStyleCnt="3" custLinFactY="-61366" custLinFactNeighborY="-100000">
        <dgm:presLayoutVars>
          <dgm:chMax val="0"/>
          <dgm:bulletEnabled val="1"/>
        </dgm:presLayoutVars>
      </dgm:prSet>
      <dgm:spPr/>
    </dgm:pt>
    <dgm:pt modelId="{C5712C6E-5BDA-4672-AF13-6B02C80F546C}" type="pres">
      <dgm:prSet presAssocID="{AC19EF18-5A2E-4EA7-88FB-951EC88CFA35}" presName="spacer" presStyleCnt="0"/>
      <dgm:spPr/>
    </dgm:pt>
    <dgm:pt modelId="{F4DAD139-BAE6-48AB-BC60-16CC6E0F8A63}" type="pres">
      <dgm:prSet presAssocID="{C1C05B1D-CBE1-495A-BBAD-285A5A3EE39B}" presName="parentText" presStyleLbl="node1" presStyleIdx="2" presStyleCnt="3" custLinFactY="-64168" custLinFactNeighborY="-100000">
        <dgm:presLayoutVars>
          <dgm:chMax val="0"/>
          <dgm:bulletEnabled val="1"/>
        </dgm:presLayoutVars>
      </dgm:prSet>
      <dgm:spPr/>
    </dgm:pt>
  </dgm:ptLst>
  <dgm:cxnLst>
    <dgm:cxn modelId="{D8CBA737-7FBD-45B4-A2D1-9C4076F5E071}" srcId="{2CC77F22-CDFA-4BA9-92F2-A6F137E1F610}" destId="{D9DA88AF-2BF2-41F5-B80B-FDC2A7A05BA5}" srcOrd="1" destOrd="0" parTransId="{833B6060-ECB1-4A6C-94B8-16404052FDFE}" sibTransId="{AC19EF18-5A2E-4EA7-88FB-951EC88CFA35}"/>
    <dgm:cxn modelId="{D7921738-9B03-4293-B5BB-0E21919CA061}" srcId="{2CC77F22-CDFA-4BA9-92F2-A6F137E1F610}" destId="{C6BD3B75-DC20-40F9-BB0D-1247443CB8F6}" srcOrd="0" destOrd="0" parTransId="{8A64F319-47E2-4FB0-97A7-866792D6CE09}" sibTransId="{58C136D7-ECD0-4818-B3B6-76FBAA95A698}"/>
    <dgm:cxn modelId="{D611BF38-19AD-42E6-851A-9E283480E451}" type="presOf" srcId="{C6BD3B75-DC20-40F9-BB0D-1247443CB8F6}" destId="{2D0BFC46-1439-46A6-8CE9-B48C5BA51F0A}" srcOrd="0" destOrd="0" presId="urn:microsoft.com/office/officeart/2005/8/layout/vList2"/>
    <dgm:cxn modelId="{926E359F-DFFF-40B1-AA4E-480AA2032525}" type="presOf" srcId="{D9DA88AF-2BF2-41F5-B80B-FDC2A7A05BA5}" destId="{0B11115E-E42F-45C1-A540-A47A328EFFE5}" srcOrd="0" destOrd="0" presId="urn:microsoft.com/office/officeart/2005/8/layout/vList2"/>
    <dgm:cxn modelId="{C40C5AC0-A115-4BC0-995F-AD9C38514C85}" srcId="{2CC77F22-CDFA-4BA9-92F2-A6F137E1F610}" destId="{C1C05B1D-CBE1-495A-BBAD-285A5A3EE39B}" srcOrd="2" destOrd="0" parTransId="{C4C98547-C591-464D-96EC-751186EF810F}" sibTransId="{465621F3-DE4F-4B93-9682-9B736B0E5057}"/>
    <dgm:cxn modelId="{CE9DC5CD-4525-4D0D-B141-917DFD73C87B}" type="presOf" srcId="{2CC77F22-CDFA-4BA9-92F2-A6F137E1F610}" destId="{2ED67E1A-4540-4730-84F6-82BEBC07EDF5}" srcOrd="0" destOrd="0" presId="urn:microsoft.com/office/officeart/2005/8/layout/vList2"/>
    <dgm:cxn modelId="{635DD6F5-2B7B-4088-A369-31725D32B47E}" type="presOf" srcId="{C1C05B1D-CBE1-495A-BBAD-285A5A3EE39B}" destId="{F4DAD139-BAE6-48AB-BC60-16CC6E0F8A63}" srcOrd="0" destOrd="0" presId="urn:microsoft.com/office/officeart/2005/8/layout/vList2"/>
    <dgm:cxn modelId="{D61BE6C5-FAFC-45A3-A69A-31C19B59907F}" type="presParOf" srcId="{2ED67E1A-4540-4730-84F6-82BEBC07EDF5}" destId="{2D0BFC46-1439-46A6-8CE9-B48C5BA51F0A}" srcOrd="0" destOrd="0" presId="urn:microsoft.com/office/officeart/2005/8/layout/vList2"/>
    <dgm:cxn modelId="{24481265-99AE-4357-9761-83078FBD864C}" type="presParOf" srcId="{2ED67E1A-4540-4730-84F6-82BEBC07EDF5}" destId="{FBA2D67D-6793-4DBF-81A2-0CA024E7BCE3}" srcOrd="1" destOrd="0" presId="urn:microsoft.com/office/officeart/2005/8/layout/vList2"/>
    <dgm:cxn modelId="{22239542-856E-44FC-BB4B-DA6C870FB242}" type="presParOf" srcId="{2ED67E1A-4540-4730-84F6-82BEBC07EDF5}" destId="{0B11115E-E42F-45C1-A540-A47A328EFFE5}" srcOrd="2" destOrd="0" presId="urn:microsoft.com/office/officeart/2005/8/layout/vList2"/>
    <dgm:cxn modelId="{F595DDF0-FBE0-49E4-9E25-A76445386659}" type="presParOf" srcId="{2ED67E1A-4540-4730-84F6-82BEBC07EDF5}" destId="{C5712C6E-5BDA-4672-AF13-6B02C80F546C}" srcOrd="3" destOrd="0" presId="urn:microsoft.com/office/officeart/2005/8/layout/vList2"/>
    <dgm:cxn modelId="{F210890B-DC09-41CC-8A72-5616B0D9537A}" type="presParOf" srcId="{2ED67E1A-4540-4730-84F6-82BEBC07EDF5}" destId="{F4DAD139-BAE6-48AB-BC60-16CC6E0F8A6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F01A4C-DEB5-45DB-B13C-CABA1B2A58C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A1451D3-571C-4C5E-AB60-511CF9B41600}">
      <dgm:prSet/>
      <dgm:spPr>
        <a:solidFill>
          <a:schemeClr val="accent1"/>
        </a:solidFill>
      </dgm:spPr>
      <dgm:t>
        <a:bodyPr/>
        <a:lstStyle/>
        <a:p>
          <a:r>
            <a:rPr lang="en-GB"/>
            <a:t>IRIS – work with the local health board , usually in a GP practice or hospital.</a:t>
          </a:r>
        </a:p>
      </dgm:t>
    </dgm:pt>
    <dgm:pt modelId="{6AB34A1F-FFE6-469F-85AA-CE3DE29C7964}" type="parTrans" cxnId="{2748DD96-316C-432C-BAB4-06E6700AA710}">
      <dgm:prSet/>
      <dgm:spPr/>
      <dgm:t>
        <a:bodyPr/>
        <a:lstStyle/>
        <a:p>
          <a:endParaRPr lang="en-GB"/>
        </a:p>
      </dgm:t>
    </dgm:pt>
    <dgm:pt modelId="{7F797FC1-FDD9-4923-A98A-63CDE81769A9}" type="sibTrans" cxnId="{2748DD96-316C-432C-BAB4-06E6700AA710}">
      <dgm:prSet/>
      <dgm:spPr/>
      <dgm:t>
        <a:bodyPr/>
        <a:lstStyle/>
        <a:p>
          <a:endParaRPr lang="en-GB"/>
        </a:p>
      </dgm:t>
    </dgm:pt>
    <dgm:pt modelId="{4495C6F8-A7EF-4EFB-94F0-42293BFD6BBD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Platform - Mental health services </a:t>
          </a:r>
        </a:p>
      </dgm:t>
    </dgm:pt>
    <dgm:pt modelId="{5A638187-079D-4255-96AF-49AC7BAFDB29}" type="parTrans" cxnId="{89FC381C-0C05-4030-946F-CED5D2CBA04E}">
      <dgm:prSet/>
      <dgm:spPr/>
      <dgm:t>
        <a:bodyPr/>
        <a:lstStyle/>
        <a:p>
          <a:endParaRPr lang="en-GB"/>
        </a:p>
      </dgm:t>
    </dgm:pt>
    <dgm:pt modelId="{001909E2-F476-4405-8486-A3B1D0B556B2}" type="sibTrans" cxnId="{89FC381C-0C05-4030-946F-CED5D2CBA04E}">
      <dgm:prSet/>
      <dgm:spPr/>
      <dgm:t>
        <a:bodyPr/>
        <a:lstStyle/>
        <a:p>
          <a:endParaRPr lang="en-GB"/>
        </a:p>
      </dgm:t>
    </dgm:pt>
    <dgm:pt modelId="{2FD22257-E5D8-4F09-BADE-0ADACB180343}">
      <dgm:prSet/>
      <dgm:spPr>
        <a:solidFill>
          <a:schemeClr val="accent1"/>
        </a:solidFill>
      </dgm:spPr>
      <dgm:t>
        <a:bodyPr/>
        <a:lstStyle/>
        <a:p>
          <a:r>
            <a:rPr lang="en-GB"/>
            <a:t>WCADA and Dafodyl- Drug and alcohol</a:t>
          </a:r>
        </a:p>
      </dgm:t>
    </dgm:pt>
    <dgm:pt modelId="{9266EF56-36B7-4C3C-A845-4FFB691C50F2}" type="parTrans" cxnId="{D4750E91-8396-43D1-BBE3-5A46FF885AF4}">
      <dgm:prSet/>
      <dgm:spPr/>
      <dgm:t>
        <a:bodyPr/>
        <a:lstStyle/>
        <a:p>
          <a:endParaRPr lang="en-GB"/>
        </a:p>
      </dgm:t>
    </dgm:pt>
    <dgm:pt modelId="{9122809F-2AF8-4B7D-9341-7A0703699D66}" type="sibTrans" cxnId="{D4750E91-8396-43D1-BBE3-5A46FF885AF4}">
      <dgm:prSet/>
      <dgm:spPr/>
      <dgm:t>
        <a:bodyPr/>
        <a:lstStyle/>
        <a:p>
          <a:endParaRPr lang="en-GB"/>
        </a:p>
      </dgm:t>
    </dgm:pt>
    <dgm:pt modelId="{8E7C1D03-E2D5-4561-A8F7-82E37E725222}">
      <dgm:prSet/>
      <dgm:spPr>
        <a:solidFill>
          <a:schemeClr val="accent1"/>
        </a:solidFill>
      </dgm:spPr>
      <dgm:t>
        <a:bodyPr/>
        <a:lstStyle/>
        <a:p>
          <a:r>
            <a:rPr lang="en-GB"/>
            <a:t>Social services and occupationial therapists.</a:t>
          </a:r>
        </a:p>
      </dgm:t>
    </dgm:pt>
    <dgm:pt modelId="{186013FE-B3D7-4C9B-8C73-833F5DBD5D1E}" type="parTrans" cxnId="{B8AB17AA-4610-488F-B51F-ADBF1D38918E}">
      <dgm:prSet/>
      <dgm:spPr/>
      <dgm:t>
        <a:bodyPr/>
        <a:lstStyle/>
        <a:p>
          <a:endParaRPr lang="en-GB"/>
        </a:p>
      </dgm:t>
    </dgm:pt>
    <dgm:pt modelId="{5C8752D7-7E12-4DC0-8562-60749B1D8650}" type="sibTrans" cxnId="{B8AB17AA-4610-488F-B51F-ADBF1D38918E}">
      <dgm:prSet/>
      <dgm:spPr/>
      <dgm:t>
        <a:bodyPr/>
        <a:lstStyle/>
        <a:p>
          <a:endParaRPr lang="en-GB"/>
        </a:p>
      </dgm:t>
    </dgm:pt>
    <dgm:pt modelId="{223D0526-6C73-45A5-818A-52D1A93D79DF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Local authority – including the police, the council IDVA’s &amp; Domestic abuse unit Swansea. Housing associations, befriending service and local community hubs </a:t>
          </a:r>
          <a:r>
            <a:rPr lang="en-GB" dirty="0" err="1"/>
            <a:t>suvh</a:t>
          </a:r>
          <a:r>
            <a:rPr lang="en-GB" dirty="0"/>
            <a:t> as food banks </a:t>
          </a:r>
        </a:p>
      </dgm:t>
    </dgm:pt>
    <dgm:pt modelId="{1A270B0C-5FF9-4F62-9600-E5B9A91E424C}" type="parTrans" cxnId="{3E113BD9-3474-4438-82CC-C244660507D9}">
      <dgm:prSet/>
      <dgm:spPr/>
      <dgm:t>
        <a:bodyPr/>
        <a:lstStyle/>
        <a:p>
          <a:endParaRPr lang="en-GB"/>
        </a:p>
      </dgm:t>
    </dgm:pt>
    <dgm:pt modelId="{B8B5C33E-4B0E-4E90-B983-87350D876B15}" type="sibTrans" cxnId="{3E113BD9-3474-4438-82CC-C244660507D9}">
      <dgm:prSet/>
      <dgm:spPr/>
      <dgm:t>
        <a:bodyPr/>
        <a:lstStyle/>
        <a:p>
          <a:endParaRPr lang="en-GB"/>
        </a:p>
      </dgm:t>
    </dgm:pt>
    <dgm:pt modelId="{2E819F59-D248-4514-AB58-5A2F53D5B846}" type="pres">
      <dgm:prSet presAssocID="{D8F01A4C-DEB5-45DB-B13C-CABA1B2A58CA}" presName="diagram" presStyleCnt="0">
        <dgm:presLayoutVars>
          <dgm:dir/>
          <dgm:resizeHandles val="exact"/>
        </dgm:presLayoutVars>
      </dgm:prSet>
      <dgm:spPr/>
    </dgm:pt>
    <dgm:pt modelId="{F5885A15-4AC6-4558-958A-767CC374AE94}" type="pres">
      <dgm:prSet presAssocID="{AA1451D3-571C-4C5E-AB60-511CF9B41600}" presName="node" presStyleLbl="node1" presStyleIdx="0" presStyleCnt="5">
        <dgm:presLayoutVars>
          <dgm:bulletEnabled val="1"/>
        </dgm:presLayoutVars>
      </dgm:prSet>
      <dgm:spPr/>
    </dgm:pt>
    <dgm:pt modelId="{8F87C493-B552-4BD8-BE0D-600E07C26BD2}" type="pres">
      <dgm:prSet presAssocID="{7F797FC1-FDD9-4923-A98A-63CDE81769A9}" presName="sibTrans" presStyleCnt="0"/>
      <dgm:spPr/>
    </dgm:pt>
    <dgm:pt modelId="{CDC83A0B-DC60-47BF-9005-3CA2C70C84F3}" type="pres">
      <dgm:prSet presAssocID="{4495C6F8-A7EF-4EFB-94F0-42293BFD6BBD}" presName="node" presStyleLbl="node1" presStyleIdx="1" presStyleCnt="5">
        <dgm:presLayoutVars>
          <dgm:bulletEnabled val="1"/>
        </dgm:presLayoutVars>
      </dgm:prSet>
      <dgm:spPr/>
    </dgm:pt>
    <dgm:pt modelId="{36C6FFA8-78E7-4D2D-9C97-B55E7F667F43}" type="pres">
      <dgm:prSet presAssocID="{001909E2-F476-4405-8486-A3B1D0B556B2}" presName="sibTrans" presStyleCnt="0"/>
      <dgm:spPr/>
    </dgm:pt>
    <dgm:pt modelId="{40F95008-F053-4B1B-A64C-80E2CE82F605}" type="pres">
      <dgm:prSet presAssocID="{2FD22257-E5D8-4F09-BADE-0ADACB180343}" presName="node" presStyleLbl="node1" presStyleIdx="2" presStyleCnt="5">
        <dgm:presLayoutVars>
          <dgm:bulletEnabled val="1"/>
        </dgm:presLayoutVars>
      </dgm:prSet>
      <dgm:spPr/>
    </dgm:pt>
    <dgm:pt modelId="{6740922A-69C6-4AAD-AD7E-4A989AC3609B}" type="pres">
      <dgm:prSet presAssocID="{9122809F-2AF8-4B7D-9341-7A0703699D66}" presName="sibTrans" presStyleCnt="0"/>
      <dgm:spPr/>
    </dgm:pt>
    <dgm:pt modelId="{00A39FE8-F825-40C9-BAE7-311EBD546366}" type="pres">
      <dgm:prSet presAssocID="{8E7C1D03-E2D5-4561-A8F7-82E37E725222}" presName="node" presStyleLbl="node1" presStyleIdx="3" presStyleCnt="5">
        <dgm:presLayoutVars>
          <dgm:bulletEnabled val="1"/>
        </dgm:presLayoutVars>
      </dgm:prSet>
      <dgm:spPr/>
    </dgm:pt>
    <dgm:pt modelId="{E1DD86B9-916C-4977-A0F1-DF3C49D8A82B}" type="pres">
      <dgm:prSet presAssocID="{5C8752D7-7E12-4DC0-8562-60749B1D8650}" presName="sibTrans" presStyleCnt="0"/>
      <dgm:spPr/>
    </dgm:pt>
    <dgm:pt modelId="{47964717-7F50-4AE9-A29E-EFA92DD228B0}" type="pres">
      <dgm:prSet presAssocID="{223D0526-6C73-45A5-818A-52D1A93D79DF}" presName="node" presStyleLbl="node1" presStyleIdx="4" presStyleCnt="5">
        <dgm:presLayoutVars>
          <dgm:bulletEnabled val="1"/>
        </dgm:presLayoutVars>
      </dgm:prSet>
      <dgm:spPr/>
    </dgm:pt>
  </dgm:ptLst>
  <dgm:cxnLst>
    <dgm:cxn modelId="{89FC381C-0C05-4030-946F-CED5D2CBA04E}" srcId="{D8F01A4C-DEB5-45DB-B13C-CABA1B2A58CA}" destId="{4495C6F8-A7EF-4EFB-94F0-42293BFD6BBD}" srcOrd="1" destOrd="0" parTransId="{5A638187-079D-4255-96AF-49AC7BAFDB29}" sibTransId="{001909E2-F476-4405-8486-A3B1D0B556B2}"/>
    <dgm:cxn modelId="{AF5D783B-6DF1-486D-BBC4-9918C3BAD36D}" type="presOf" srcId="{2FD22257-E5D8-4F09-BADE-0ADACB180343}" destId="{40F95008-F053-4B1B-A64C-80E2CE82F605}" srcOrd="0" destOrd="0" presId="urn:microsoft.com/office/officeart/2005/8/layout/default"/>
    <dgm:cxn modelId="{0F9E0F45-7113-451F-A9F9-046727F12EF6}" type="presOf" srcId="{4495C6F8-A7EF-4EFB-94F0-42293BFD6BBD}" destId="{CDC83A0B-DC60-47BF-9005-3CA2C70C84F3}" srcOrd="0" destOrd="0" presId="urn:microsoft.com/office/officeart/2005/8/layout/default"/>
    <dgm:cxn modelId="{8BF02368-B1A0-4E3C-B7CB-29A3251AC231}" type="presOf" srcId="{D8F01A4C-DEB5-45DB-B13C-CABA1B2A58CA}" destId="{2E819F59-D248-4514-AB58-5A2F53D5B846}" srcOrd="0" destOrd="0" presId="urn:microsoft.com/office/officeart/2005/8/layout/default"/>
    <dgm:cxn modelId="{FC7EDC57-A350-4EF3-B996-67DF59345778}" type="presOf" srcId="{223D0526-6C73-45A5-818A-52D1A93D79DF}" destId="{47964717-7F50-4AE9-A29E-EFA92DD228B0}" srcOrd="0" destOrd="0" presId="urn:microsoft.com/office/officeart/2005/8/layout/default"/>
    <dgm:cxn modelId="{D4750E91-8396-43D1-BBE3-5A46FF885AF4}" srcId="{D8F01A4C-DEB5-45DB-B13C-CABA1B2A58CA}" destId="{2FD22257-E5D8-4F09-BADE-0ADACB180343}" srcOrd="2" destOrd="0" parTransId="{9266EF56-36B7-4C3C-A845-4FFB691C50F2}" sibTransId="{9122809F-2AF8-4B7D-9341-7A0703699D66}"/>
    <dgm:cxn modelId="{2748DD96-316C-432C-BAB4-06E6700AA710}" srcId="{D8F01A4C-DEB5-45DB-B13C-CABA1B2A58CA}" destId="{AA1451D3-571C-4C5E-AB60-511CF9B41600}" srcOrd="0" destOrd="0" parTransId="{6AB34A1F-FFE6-469F-85AA-CE3DE29C7964}" sibTransId="{7F797FC1-FDD9-4923-A98A-63CDE81769A9}"/>
    <dgm:cxn modelId="{B8AB17AA-4610-488F-B51F-ADBF1D38918E}" srcId="{D8F01A4C-DEB5-45DB-B13C-CABA1B2A58CA}" destId="{8E7C1D03-E2D5-4561-A8F7-82E37E725222}" srcOrd="3" destOrd="0" parTransId="{186013FE-B3D7-4C9B-8C73-833F5DBD5D1E}" sibTransId="{5C8752D7-7E12-4DC0-8562-60749B1D8650}"/>
    <dgm:cxn modelId="{A748DDBD-1AFE-414A-9281-F12527AD79B8}" type="presOf" srcId="{AA1451D3-571C-4C5E-AB60-511CF9B41600}" destId="{F5885A15-4AC6-4558-958A-767CC374AE94}" srcOrd="0" destOrd="0" presId="urn:microsoft.com/office/officeart/2005/8/layout/default"/>
    <dgm:cxn modelId="{C7BDB0C4-8C81-45FF-9052-2FC5EF0083A0}" type="presOf" srcId="{8E7C1D03-E2D5-4561-A8F7-82E37E725222}" destId="{00A39FE8-F825-40C9-BAE7-311EBD546366}" srcOrd="0" destOrd="0" presId="urn:microsoft.com/office/officeart/2005/8/layout/default"/>
    <dgm:cxn modelId="{3E113BD9-3474-4438-82CC-C244660507D9}" srcId="{D8F01A4C-DEB5-45DB-B13C-CABA1B2A58CA}" destId="{223D0526-6C73-45A5-818A-52D1A93D79DF}" srcOrd="4" destOrd="0" parTransId="{1A270B0C-5FF9-4F62-9600-E5B9A91E424C}" sibTransId="{B8B5C33E-4B0E-4E90-B983-87350D876B15}"/>
    <dgm:cxn modelId="{75048975-C6FD-4769-B1B9-9370A35E194B}" type="presParOf" srcId="{2E819F59-D248-4514-AB58-5A2F53D5B846}" destId="{F5885A15-4AC6-4558-958A-767CC374AE94}" srcOrd="0" destOrd="0" presId="urn:microsoft.com/office/officeart/2005/8/layout/default"/>
    <dgm:cxn modelId="{6C79C752-ED79-4673-930B-55E5FBEF9E65}" type="presParOf" srcId="{2E819F59-D248-4514-AB58-5A2F53D5B846}" destId="{8F87C493-B552-4BD8-BE0D-600E07C26BD2}" srcOrd="1" destOrd="0" presId="urn:microsoft.com/office/officeart/2005/8/layout/default"/>
    <dgm:cxn modelId="{B9DDF4E2-1AFF-48A7-900D-7BB455117851}" type="presParOf" srcId="{2E819F59-D248-4514-AB58-5A2F53D5B846}" destId="{CDC83A0B-DC60-47BF-9005-3CA2C70C84F3}" srcOrd="2" destOrd="0" presId="urn:microsoft.com/office/officeart/2005/8/layout/default"/>
    <dgm:cxn modelId="{42122113-0961-4DBC-B4C2-04209B59D4F5}" type="presParOf" srcId="{2E819F59-D248-4514-AB58-5A2F53D5B846}" destId="{36C6FFA8-78E7-4D2D-9C97-B55E7F667F43}" srcOrd="3" destOrd="0" presId="urn:microsoft.com/office/officeart/2005/8/layout/default"/>
    <dgm:cxn modelId="{D2502528-5C35-4C63-AFA3-4E34F501E574}" type="presParOf" srcId="{2E819F59-D248-4514-AB58-5A2F53D5B846}" destId="{40F95008-F053-4B1B-A64C-80E2CE82F605}" srcOrd="4" destOrd="0" presId="urn:microsoft.com/office/officeart/2005/8/layout/default"/>
    <dgm:cxn modelId="{0D8F3297-E7F7-4D7E-887D-8C461B3CAE35}" type="presParOf" srcId="{2E819F59-D248-4514-AB58-5A2F53D5B846}" destId="{6740922A-69C6-4AAD-AD7E-4A989AC3609B}" srcOrd="5" destOrd="0" presId="urn:microsoft.com/office/officeart/2005/8/layout/default"/>
    <dgm:cxn modelId="{B049E2E9-7DDB-421F-8B89-D585EC8DF029}" type="presParOf" srcId="{2E819F59-D248-4514-AB58-5A2F53D5B846}" destId="{00A39FE8-F825-40C9-BAE7-311EBD546366}" srcOrd="6" destOrd="0" presId="urn:microsoft.com/office/officeart/2005/8/layout/default"/>
    <dgm:cxn modelId="{484094D1-A565-4279-A87C-20F76B613041}" type="presParOf" srcId="{2E819F59-D248-4514-AB58-5A2F53D5B846}" destId="{E1DD86B9-916C-4977-A0F1-DF3C49D8A82B}" srcOrd="7" destOrd="0" presId="urn:microsoft.com/office/officeart/2005/8/layout/default"/>
    <dgm:cxn modelId="{EC940055-A192-4816-8E7B-5B775A3181E3}" type="presParOf" srcId="{2E819F59-D248-4514-AB58-5A2F53D5B846}" destId="{47964717-7F50-4AE9-A29E-EFA92DD228B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BFC46-1439-46A6-8CE9-B48C5BA51F0A}">
      <dsp:nvSpPr>
        <dsp:cNvPr id="0" name=""/>
        <dsp:cNvSpPr/>
      </dsp:nvSpPr>
      <dsp:spPr>
        <a:xfrm>
          <a:off x="0" y="0"/>
          <a:ext cx="10134600" cy="8897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is aimed at the future generation, to educate and prevent future abuse.</a:t>
          </a:r>
          <a:endParaRPr lang="en-US" sz="2400" kern="1200"/>
        </a:p>
      </dsp:txBody>
      <dsp:txXfrm>
        <a:off x="43436" y="43436"/>
        <a:ext cx="10047728" cy="802912"/>
      </dsp:txXfrm>
    </dsp:sp>
    <dsp:sp modelId="{0B11115E-E42F-45C1-A540-A47A328EFFE5}">
      <dsp:nvSpPr>
        <dsp:cNvPr id="0" name=""/>
        <dsp:cNvSpPr/>
      </dsp:nvSpPr>
      <dsp:spPr>
        <a:xfrm>
          <a:off x="0" y="924633"/>
          <a:ext cx="10134600" cy="8897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Victim support- education during childhood,  awareness of the effects of drugs and alcohol. Counselling services, preventative programmes such as ACES.	</a:t>
          </a:r>
          <a:endParaRPr lang="en-US" sz="2400" kern="1200" dirty="0"/>
        </a:p>
      </dsp:txBody>
      <dsp:txXfrm>
        <a:off x="43436" y="968069"/>
        <a:ext cx="10047728" cy="802912"/>
      </dsp:txXfrm>
    </dsp:sp>
    <dsp:sp modelId="{F4DAD139-BAE6-48AB-BC60-16CC6E0F8A63}">
      <dsp:nvSpPr>
        <dsp:cNvPr id="0" name=""/>
        <dsp:cNvSpPr/>
      </dsp:nvSpPr>
      <dsp:spPr>
        <a:xfrm>
          <a:off x="0" y="1858606"/>
          <a:ext cx="10134600" cy="8897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Freedom programme- build positive relationships, educate about the early warning signs of abuse. Empowerment and positive well being.</a:t>
          </a:r>
          <a:endParaRPr lang="en-US" sz="2400" kern="1200" dirty="0"/>
        </a:p>
      </dsp:txBody>
      <dsp:txXfrm>
        <a:off x="43436" y="1902042"/>
        <a:ext cx="10047728" cy="8029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885A15-4AC6-4558-958A-767CC374AE94}">
      <dsp:nvSpPr>
        <dsp:cNvPr id="0" name=""/>
        <dsp:cNvSpPr/>
      </dsp:nvSpPr>
      <dsp:spPr>
        <a:xfrm>
          <a:off x="965954" y="2911"/>
          <a:ext cx="2563341" cy="1538004"/>
        </a:xfrm>
        <a:prstGeom prst="rect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IRIS – work with the local health board , usually in a GP practice or hospital.</a:t>
          </a:r>
        </a:p>
      </dsp:txBody>
      <dsp:txXfrm>
        <a:off x="965954" y="2911"/>
        <a:ext cx="2563341" cy="1538004"/>
      </dsp:txXfrm>
    </dsp:sp>
    <dsp:sp modelId="{CDC83A0B-DC60-47BF-9005-3CA2C70C84F3}">
      <dsp:nvSpPr>
        <dsp:cNvPr id="0" name=""/>
        <dsp:cNvSpPr/>
      </dsp:nvSpPr>
      <dsp:spPr>
        <a:xfrm>
          <a:off x="3785629" y="2911"/>
          <a:ext cx="2563341" cy="1538004"/>
        </a:xfrm>
        <a:prstGeom prst="rect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Platform - Mental health services </a:t>
          </a:r>
        </a:p>
      </dsp:txBody>
      <dsp:txXfrm>
        <a:off x="3785629" y="2911"/>
        <a:ext cx="2563341" cy="1538004"/>
      </dsp:txXfrm>
    </dsp:sp>
    <dsp:sp modelId="{40F95008-F053-4B1B-A64C-80E2CE82F605}">
      <dsp:nvSpPr>
        <dsp:cNvPr id="0" name=""/>
        <dsp:cNvSpPr/>
      </dsp:nvSpPr>
      <dsp:spPr>
        <a:xfrm>
          <a:off x="6605304" y="2911"/>
          <a:ext cx="2563341" cy="1538004"/>
        </a:xfrm>
        <a:prstGeom prst="rect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WCADA and Dafodyl- Drug and alcohol</a:t>
          </a:r>
        </a:p>
      </dsp:txBody>
      <dsp:txXfrm>
        <a:off x="6605304" y="2911"/>
        <a:ext cx="2563341" cy="1538004"/>
      </dsp:txXfrm>
    </dsp:sp>
    <dsp:sp modelId="{00A39FE8-F825-40C9-BAE7-311EBD546366}">
      <dsp:nvSpPr>
        <dsp:cNvPr id="0" name=""/>
        <dsp:cNvSpPr/>
      </dsp:nvSpPr>
      <dsp:spPr>
        <a:xfrm>
          <a:off x="2375791" y="1797250"/>
          <a:ext cx="2563341" cy="1538004"/>
        </a:xfrm>
        <a:prstGeom prst="rect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services and occupationial therapists.</a:t>
          </a:r>
        </a:p>
      </dsp:txBody>
      <dsp:txXfrm>
        <a:off x="2375791" y="1797250"/>
        <a:ext cx="2563341" cy="1538004"/>
      </dsp:txXfrm>
    </dsp:sp>
    <dsp:sp modelId="{47964717-7F50-4AE9-A29E-EFA92DD228B0}">
      <dsp:nvSpPr>
        <dsp:cNvPr id="0" name=""/>
        <dsp:cNvSpPr/>
      </dsp:nvSpPr>
      <dsp:spPr>
        <a:xfrm>
          <a:off x="5195467" y="1797250"/>
          <a:ext cx="2563341" cy="1538004"/>
        </a:xfrm>
        <a:prstGeom prst="rect">
          <a:avLst/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Local authority – including the police, the council IDVA’s &amp; Domestic abuse unit Swansea. Housing associations, befriending service and local community hubs </a:t>
          </a:r>
          <a:r>
            <a:rPr lang="en-GB" sz="1500" kern="1200" dirty="0" err="1"/>
            <a:t>suvh</a:t>
          </a:r>
          <a:r>
            <a:rPr lang="en-GB" sz="1500" kern="1200" dirty="0"/>
            <a:t> as food banks </a:t>
          </a:r>
        </a:p>
      </dsp:txBody>
      <dsp:txXfrm>
        <a:off x="5195467" y="1797250"/>
        <a:ext cx="2563341" cy="1538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8902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776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7217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102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356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632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109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434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609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061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05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713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1_6761964A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W0XUF0BQzgg&amp;feature=emb_rel_en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live-fear-free/staying-safe-during-coronavirus-emergency" TargetMode="External"/><Relationship Id="rId2" Type="http://schemas.openxmlformats.org/officeDocument/2006/relationships/hyperlink" Target="https://www.ons.gov.uk/peoplepopulationandcommunity/crimeandjustice/articles/domesticabuseduringthecoronaviruscovid19pandemicenglandandwales/november202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9">
            <a:extLst>
              <a:ext uri="{FF2B5EF4-FFF2-40B4-BE49-F238E27FC236}">
                <a16:creationId xmlns:a16="http://schemas.microsoft.com/office/drawing/2014/main" id="{DB33B578-A8C0-4D0F-8846-FBE386E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21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5">
            <a:extLst>
              <a:ext uri="{FF2B5EF4-FFF2-40B4-BE49-F238E27FC236}">
                <a16:creationId xmlns:a16="http://schemas.microsoft.com/office/drawing/2014/main" id="{C7EA4B13-46D3-41EE-95DA-7B2100DE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CEEEBE1-DC7B-4168-90C6-DB88876E3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3418E74-781F-419C-8C63-91C14AF8D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B0F0D1C-98D5-4C46-961A-0E36168C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23E9C99B-47BB-461B-AEDE-0B227C5B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6924" y="1398850"/>
            <a:ext cx="3282152" cy="2030150"/>
          </a:xfrm>
        </p:spPr>
        <p:txBody>
          <a:bodyPr>
            <a:normAutofit/>
          </a:bodyPr>
          <a:lstStyle/>
          <a:p>
            <a:r>
              <a:rPr lang="en-GB" sz="2600" dirty="0">
                <a:cs typeface="Calibri Light"/>
              </a:rPr>
              <a:t>Domestic abuse and digital technology.</a:t>
            </a:r>
            <a:endParaRPr lang="en-GB" sz="2600" dirty="0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5C462542-11CE-4C96-86FD-14A56EF39B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08" b="7399"/>
          <a:stretch/>
        </p:blipFill>
        <p:spPr>
          <a:xfrm>
            <a:off x="7019717" y="940394"/>
            <a:ext cx="4454937" cy="4608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05C695-F54E-4EF8-8AEF-811D460E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85CD2A3-2099-476E-9A85-55DC735FA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902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741AE-1BF4-4D8A-B4E2-BA4B322B7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461" y="1230924"/>
            <a:ext cx="7335079" cy="196947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4000" kern="1200" cap="all" spc="39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Who funds these domestic abuse services?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92979E8-2E86-433E-A7E4-5F102E45A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89173"/>
            <a:ext cx="867485" cy="115439"/>
            <a:chOff x="8910933" y="1861308"/>
            <a:chExt cx="867485" cy="115439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DDEF0D5-EF9F-43D4-BF40-27A3121E0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1438B34-2B34-4614-B3B4-D0992715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C691BDB-93D3-4721-903C-45DD9590F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25203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9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26" name="Rectangle 10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7" name="Straight Connector 11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12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9" name="Rectangle 14">
            <a:extLst>
              <a:ext uri="{FF2B5EF4-FFF2-40B4-BE49-F238E27FC236}">
                <a16:creationId xmlns:a16="http://schemas.microsoft.com/office/drawing/2014/main" id="{4905C695-F54E-4EF8-8AEF-811D460E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485CD2A3-2099-476E-9A85-55DC735FA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0134600" cy="480235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616F30-F8B2-409A-9F68-2BCD1192F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583" y="1503007"/>
            <a:ext cx="7374834" cy="1868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impact Covid-19 had on Domestic abuse</a:t>
            </a:r>
          </a:p>
        </p:txBody>
      </p:sp>
      <p:grpSp>
        <p:nvGrpSpPr>
          <p:cNvPr id="31" name="Group 18">
            <a:extLst>
              <a:ext uri="{FF2B5EF4-FFF2-40B4-BE49-F238E27FC236}">
                <a16:creationId xmlns:a16="http://schemas.microsoft.com/office/drawing/2014/main" id="{E92979E8-2E86-433E-A7E4-5F102E45A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87876"/>
            <a:ext cx="867485" cy="115439"/>
            <a:chOff x="8910933" y="1861308"/>
            <a:chExt cx="867485" cy="115439"/>
          </a:xfrm>
        </p:grpSpPr>
        <p:sp>
          <p:nvSpPr>
            <p:cNvPr id="32" name="Rectangle 19">
              <a:extLst>
                <a:ext uri="{FF2B5EF4-FFF2-40B4-BE49-F238E27FC236}">
                  <a16:creationId xmlns:a16="http://schemas.microsoft.com/office/drawing/2014/main" id="{CDDEF0D5-EF9F-43D4-BF40-27A3121E0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33" name="Straight Connector 20">
              <a:extLst>
                <a:ext uri="{FF2B5EF4-FFF2-40B4-BE49-F238E27FC236}">
                  <a16:creationId xmlns:a16="http://schemas.microsoft.com/office/drawing/2014/main" id="{71438B34-2B34-4614-B3B4-D0992715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C691BDB-93D3-4721-903C-45DD9590F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ADB70D4-C862-4F22-A7C9-B167D72B97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640953"/>
              </p:ext>
            </p:extLst>
          </p:nvPr>
        </p:nvGraphicFramePr>
        <p:xfrm>
          <a:off x="2117547" y="3350901"/>
          <a:ext cx="816864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597086540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723814555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158344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Increase reported incidents </a:t>
                      </a:r>
                      <a:r>
                        <a:rPr lang="en-GB" dirty="0"/>
                        <a:t>of domestic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 of need for the domestic abuse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need for social </a:t>
                      </a:r>
                      <a:r>
                        <a:rPr lang="en-GB"/>
                        <a:t>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77554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MARAC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Severity of abuse has increased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 space in male and female domestic abuse refuges.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20647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381D9D5-7486-42C5-8711-EC55E09FCC47}"/>
              </a:ext>
            </a:extLst>
          </p:cNvPr>
          <p:cNvSpPr txBox="1"/>
          <p:nvPr/>
        </p:nvSpPr>
        <p:spPr>
          <a:xfrm>
            <a:off x="5041900" y="6054063"/>
            <a:ext cx="3162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Office for National Statistics (2020)</a:t>
            </a:r>
          </a:p>
        </p:txBody>
      </p:sp>
    </p:spTree>
    <p:extLst>
      <p:ext uri="{BB962C8B-B14F-4D97-AF65-F5344CB8AC3E}">
        <p14:creationId xmlns:p14="http://schemas.microsoft.com/office/powerpoint/2010/main" val="173444871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8D820570-59A6-4E83-B3B9-3D6140807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4113F4D4-3DC4-4E87-A3AC-FBA029A7A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14">
            <a:extLst>
              <a:ext uri="{FF2B5EF4-FFF2-40B4-BE49-F238E27FC236}">
                <a16:creationId xmlns:a16="http://schemas.microsoft.com/office/drawing/2014/main" id="{A13BE365-390C-4F00-AED4-363CDA121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28" name="Rectangle 15">
              <a:extLst>
                <a:ext uri="{FF2B5EF4-FFF2-40B4-BE49-F238E27FC236}">
                  <a16:creationId xmlns:a16="http://schemas.microsoft.com/office/drawing/2014/main" id="{AE27C97D-E52B-4D8F-8FA6-2CDCFD5A7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3" name="Straight Connector 16">
              <a:extLst>
                <a:ext uri="{FF2B5EF4-FFF2-40B4-BE49-F238E27FC236}">
                  <a16:creationId xmlns:a16="http://schemas.microsoft.com/office/drawing/2014/main" id="{22F895FA-022C-48E7-BB08-05B62EDF0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17">
              <a:extLst>
                <a:ext uri="{FF2B5EF4-FFF2-40B4-BE49-F238E27FC236}">
                  <a16:creationId xmlns:a16="http://schemas.microsoft.com/office/drawing/2014/main" id="{3490EFB9-2F6F-46DF-A47C-ACAC0C7EA6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E9DE08-C1ED-44BF-AF98-A8E643917A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2647" y="1861625"/>
            <a:ext cx="3610707" cy="23709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kern="1200" cap="all" spc="390" baseline="0">
                <a:latin typeface="+mj-lt"/>
                <a:ea typeface="+mj-ea"/>
                <a:cs typeface="+mj-cs"/>
              </a:rPr>
              <a:t>What services are available to those effected by domestic abuse in Wales?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84F75CC-6792-417A-AE13-1D209A9903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1130" y="1469693"/>
            <a:ext cx="3795916" cy="2443269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82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35">
            <a:extLst>
              <a:ext uri="{FF2B5EF4-FFF2-40B4-BE49-F238E27FC236}">
                <a16:creationId xmlns:a16="http://schemas.microsoft.com/office/drawing/2014/main" id="{9EB54D17-3792-403D-9127-495845021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6" name="Rectangle 37">
            <a:extLst>
              <a:ext uri="{FF2B5EF4-FFF2-40B4-BE49-F238E27FC236}">
                <a16:creationId xmlns:a16="http://schemas.microsoft.com/office/drawing/2014/main" id="{05FB7726-C6A8-44D0-B179-A65DE454D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05E1F9A-3485-436D-A716-AB7E7BD447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54" b="5876"/>
          <a:stretch/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CD1B79-A73A-4DE8-B6E6-9F986ACB32D6}"/>
              </a:ext>
            </a:extLst>
          </p:cNvPr>
          <p:cNvSpPr txBox="1"/>
          <p:nvPr/>
        </p:nvSpPr>
        <p:spPr>
          <a:xfrm>
            <a:off x="8432800" y="1905000"/>
            <a:ext cx="1498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Office for National Statistics (2020)</a:t>
            </a:r>
          </a:p>
        </p:txBody>
      </p:sp>
    </p:spTree>
    <p:extLst>
      <p:ext uri="{BB962C8B-B14F-4D97-AF65-F5344CB8AC3E}">
        <p14:creationId xmlns:p14="http://schemas.microsoft.com/office/powerpoint/2010/main" val="1508341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33B578-A8C0-4D0F-8846-FBE386E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C7EA4B13-46D3-41EE-95DA-7B2100DE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CEEEBE1-DC7B-4168-90C6-DB88876E3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3418E74-781F-419C-8C63-91C14AF8D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B0F0D1C-98D5-4C46-961A-0E36168C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3E9C99B-47BB-461B-AEDE-0B227C5B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0DE5E5-536F-4742-A43D-B27076398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924" y="1398850"/>
            <a:ext cx="3282152" cy="20301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did services adapt?</a:t>
            </a:r>
          </a:p>
        </p:txBody>
      </p:sp>
      <p:pic>
        <p:nvPicPr>
          <p:cNvPr id="7" name="Graphic 6" descr="Call center">
            <a:extLst>
              <a:ext uri="{FF2B5EF4-FFF2-40B4-BE49-F238E27FC236}">
                <a16:creationId xmlns:a16="http://schemas.microsoft.com/office/drawing/2014/main" id="{012C62D6-36B6-40E3-B1E4-DA113A1802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53029" y="1118151"/>
            <a:ext cx="4621696" cy="462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34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4854C3-58CC-4A2C-B4CA-926819F0C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FA7B9933-15AE-4ACB-B091-21C9F3853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E57BB50-0A5D-4AD7-87AB-5904B788B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CD5E7CE-8430-4ED8-87F2-AF5C660CF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A1AC28-5B9C-4D41-95E9-675EDF3F4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E446F29-8D76-46EF-B0AF-41066F65A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C92D3C-5CCF-4FA5-B206-68C730664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357" y="1351429"/>
            <a:ext cx="3369365" cy="287132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Digital technology.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24834-945D-4968-B78A-6AC58F4C8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9825" y="723900"/>
            <a:ext cx="4735375" cy="541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/>
              <a:t>How effective was this?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/>
              <a:t>Microsoft teams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/>
              <a:t>Online delivery of training for staff as well as for service users.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/>
              <a:t>Online support sessions with health care professionals.</a:t>
            </a:r>
          </a:p>
          <a:p>
            <a:pPr algn="ctr"/>
            <a:r>
              <a:rPr lang="en-GB" dirty="0"/>
              <a:t>The pandemic has had a huge increase in the use of digital technology. Covid-19 gave the  digital era the push that it needed to do this. This enabled individuals to socially distance but not have a detrimental effect on services.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A72BE1-8BB9-4E89-B15B-B74999B33E72}"/>
              </a:ext>
            </a:extLst>
          </p:cNvPr>
          <p:cNvSpPr txBox="1"/>
          <p:nvPr/>
        </p:nvSpPr>
        <p:spPr>
          <a:xfrm>
            <a:off x="8420100" y="5685106"/>
            <a:ext cx="1937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Rahul De (2020) </a:t>
            </a:r>
          </a:p>
        </p:txBody>
      </p:sp>
    </p:spTree>
    <p:extLst>
      <p:ext uri="{BB962C8B-B14F-4D97-AF65-F5344CB8AC3E}">
        <p14:creationId xmlns:p14="http://schemas.microsoft.com/office/powerpoint/2010/main" val="3460299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FCEF6-82F7-434D-9F47-9C64482A8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domestic abuse services use digital technology to promote good health and well-being.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C1A513-2D13-40F2-A5C8-2D1F90A98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552505"/>
              </p:ext>
            </p:extLst>
          </p:nvPr>
        </p:nvGraphicFramePr>
        <p:xfrm>
          <a:off x="1028700" y="2161903"/>
          <a:ext cx="10134600" cy="3969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830B599-040A-4472-B358-E4F1486C1C1A}"/>
              </a:ext>
            </a:extLst>
          </p:cNvPr>
          <p:cNvSpPr txBox="1"/>
          <p:nvPr/>
        </p:nvSpPr>
        <p:spPr>
          <a:xfrm>
            <a:off x="1028700" y="4979324"/>
            <a:ext cx="101346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Stress management,  post trauma coping strategies.  </a:t>
            </a:r>
          </a:p>
        </p:txBody>
      </p:sp>
    </p:spTree>
    <p:extLst>
      <p:ext uri="{BB962C8B-B14F-4D97-AF65-F5344CB8AC3E}">
        <p14:creationId xmlns:p14="http://schemas.microsoft.com/office/powerpoint/2010/main" val="2424824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0">
            <a:extLst>
              <a:ext uri="{FF2B5EF4-FFF2-40B4-BE49-F238E27FC236}">
                <a16:creationId xmlns:a16="http://schemas.microsoft.com/office/drawing/2014/main" id="{7B22176A-41DB-4D9A-9B6F-F2296F1ED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774A8DF5-445E-49C5-B10A-8DF5FEFBC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9A4E38D9-EFB8-40B5-B42B-514FBF18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ADEFB-DE5D-4AC7-B574-80AC2DFF9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417" y="2905532"/>
            <a:ext cx="9229167" cy="597083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Domestic abuse campaign during Covid-19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5C160-1E8F-4426-8C03-A42FC3EE0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4320" y="3998700"/>
            <a:ext cx="6563360" cy="179422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800" dirty="0"/>
          </a:p>
          <a:p>
            <a:pPr algn="ctr">
              <a:lnSpc>
                <a:spcPct val="100000"/>
              </a:lnSpc>
            </a:pPr>
            <a:r>
              <a:rPr lang="en-GB" sz="1800" dirty="0" err="1"/>
              <a:t>Womens</a:t>
            </a:r>
            <a:r>
              <a:rPr lang="en-GB" sz="1800" dirty="0"/>
              <a:t> Aid - #deservetobeheard – resulted in Domestic abuse Act 2021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Live Fear Free Helpline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Video Campaign - #Livefearfree</a:t>
            </a:r>
            <a:endParaRPr lang="en-GB" sz="1800" dirty="0">
              <a:ea typeface="+mn-lt"/>
              <a:cs typeface="+mn-lt"/>
            </a:endParaRPr>
          </a:p>
          <a:p>
            <a:pPr algn="ctr">
              <a:lnSpc>
                <a:spcPct val="100000"/>
              </a:lnSpc>
            </a:pPr>
            <a:r>
              <a:rPr lang="en-GB" sz="1800" dirty="0">
                <a:ea typeface="+mn-lt"/>
                <a:cs typeface="+mn-lt"/>
                <a:hlinkClick r:id="rId2"/>
              </a:rPr>
              <a:t>https://www.youtube.com/watch?v=W0XUF0BQzgg&amp;feature=emb_rel_end</a:t>
            </a:r>
            <a:endParaRPr lang="en-GB" sz="1800" dirty="0">
              <a:ea typeface="+mn-lt"/>
              <a:cs typeface="+mn-lt"/>
            </a:endParaRPr>
          </a:p>
          <a:p>
            <a:pPr algn="ctr">
              <a:lnSpc>
                <a:spcPct val="100000"/>
              </a:lnSpc>
            </a:pPr>
            <a:r>
              <a:rPr lang="en-GB" sz="1800" dirty="0" err="1"/>
              <a:t>Calan</a:t>
            </a:r>
            <a:r>
              <a:rPr lang="en-GB" sz="1800" dirty="0"/>
              <a:t> DVS - #providingsanctuary #imspiringchange – Compass programme, </a:t>
            </a:r>
            <a:r>
              <a:rPr lang="en-GB" sz="1800" dirty="0" err="1"/>
              <a:t>Ar</a:t>
            </a:r>
            <a:r>
              <a:rPr lang="en-GB" sz="1800" dirty="0"/>
              <a:t> Trac and Freedom programme.</a:t>
            </a:r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C2E8233A-4E36-48D8-8FBB-378983997B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6" r="7477"/>
          <a:stretch/>
        </p:blipFill>
        <p:spPr>
          <a:xfrm>
            <a:off x="2339880" y="1014583"/>
            <a:ext cx="2389583" cy="1736957"/>
          </a:xfrm>
          <a:prstGeom prst="rect">
            <a:avLst/>
          </a:prstGeom>
        </p:spPr>
      </p:pic>
      <p:pic>
        <p:nvPicPr>
          <p:cNvPr id="6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79473548-4B69-492E-9E56-0B4EBFB33A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23" r="7672" b="3"/>
          <a:stretch/>
        </p:blipFill>
        <p:spPr>
          <a:xfrm>
            <a:off x="4901209" y="1025240"/>
            <a:ext cx="2389582" cy="1736956"/>
          </a:xfrm>
          <a:prstGeom prst="rect">
            <a:avLst/>
          </a:prstGeom>
        </p:spPr>
      </p:pic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40A5A321-E642-4AAA-9B0E-0CFF9A4CF88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758" r="15538"/>
          <a:stretch/>
        </p:blipFill>
        <p:spPr>
          <a:xfrm>
            <a:off x="7440883" y="1039642"/>
            <a:ext cx="2389583" cy="1732012"/>
          </a:xfrm>
          <a:prstGeom prst="rect">
            <a:avLst/>
          </a:prstGeom>
        </p:spPr>
      </p:pic>
      <p:grpSp>
        <p:nvGrpSpPr>
          <p:cNvPr id="29" name="Group 16">
            <a:extLst>
              <a:ext uri="{FF2B5EF4-FFF2-40B4-BE49-F238E27FC236}">
                <a16:creationId xmlns:a16="http://schemas.microsoft.com/office/drawing/2014/main" id="{D87FFE71-34DC-4C53-AE0F-6B141D08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5854127"/>
            <a:ext cx="867485" cy="115439"/>
            <a:chOff x="8910933" y="1861308"/>
            <a:chExt cx="867485" cy="115439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7DF92F1-0E20-46AC-BB8F-F66926B40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A14CB4-8459-4D23-B4FF-8F9868E3F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A0C763F-37C4-4E00-AEB2-8867F4AA2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79819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7B22176A-41DB-4D9A-9B6F-F2296F1ED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1">
            <a:extLst>
              <a:ext uri="{FF2B5EF4-FFF2-40B4-BE49-F238E27FC236}">
                <a16:creationId xmlns:a16="http://schemas.microsoft.com/office/drawing/2014/main" id="{774A8DF5-445E-49C5-B10A-8DF5FEFBC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3">
            <a:extLst>
              <a:ext uri="{FF2B5EF4-FFF2-40B4-BE49-F238E27FC236}">
                <a16:creationId xmlns:a16="http://schemas.microsoft.com/office/drawing/2014/main" id="{9A4E38D9-EFB8-40B5-B42B-514FBF18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545A32-9F70-4732-ABD5-4AEB9CC2C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1" y="963919"/>
            <a:ext cx="10134600" cy="1036994"/>
          </a:xfrm>
        </p:spPr>
        <p:txBody>
          <a:bodyPr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000" dirty="0"/>
              <a:t>Domestic abuse service and partnership working to promote health and well being in Wales.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87FFE71-34DC-4C53-AE0F-6B141D08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7" y="2169459"/>
            <a:ext cx="867485" cy="115439"/>
            <a:chOff x="8910933" y="1861308"/>
            <a:chExt cx="867485" cy="115439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7DF92F1-0E20-46AC-BB8F-F66926B40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FA14CB4-8459-4D23-B4FF-8F9868E3F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A0C763F-37C4-4E00-AEB2-8867F4AA2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F160849-98DF-4190-8BDF-0C1EC59921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26426"/>
              </p:ext>
            </p:extLst>
          </p:nvPr>
        </p:nvGraphicFramePr>
        <p:xfrm>
          <a:off x="1028700" y="2749258"/>
          <a:ext cx="10134600" cy="3338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6338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Video 25">
            <a:extLst>
              <a:ext uri="{FF2B5EF4-FFF2-40B4-BE49-F238E27FC236}">
                <a16:creationId xmlns:a16="http://schemas.microsoft.com/office/drawing/2014/main" id="{B6C5BEAC-5758-42C1-8E25-0F9A884048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39" name="Rectangle 5">
            <a:extLst>
              <a:ext uri="{FF2B5EF4-FFF2-40B4-BE49-F238E27FC236}">
                <a16:creationId xmlns:a16="http://schemas.microsoft.com/office/drawing/2014/main" id="{FDCD62BB-F134-412E-AF5B-602B04458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50337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13A94-32DB-4B8D-96D0-DD678557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561" y="1066800"/>
            <a:ext cx="3931320" cy="22671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kern="1200" cap="all" spc="39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effective have digital campaigns been during Covid-19?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1732D3A-CFF0-45BE-AD79-F83D0272C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3871114"/>
            <a:ext cx="867485" cy="115439"/>
            <a:chOff x="8910933" y="1861308"/>
            <a:chExt cx="867485" cy="115439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C892F72C-7FB6-49C8-A402-D5DC42DB6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FC92C2E1-605F-49BD-8AC8-DC52B3015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8BE2E0F-EE6D-4748-AB8F-724D0DDC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4225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905C695-F54E-4EF8-8AEF-811D460E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85CD2A3-2099-476E-9A85-55DC735FA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0134600" cy="480235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67982-9354-4899-921C-0C7A39C340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8583" y="1503007"/>
            <a:ext cx="7374834" cy="1868049"/>
          </a:xfrm>
        </p:spPr>
        <p:txBody>
          <a:bodyPr>
            <a:normAutofit/>
          </a:bodyPr>
          <a:lstStyle/>
          <a:p>
            <a:r>
              <a:rPr lang="en-GB"/>
              <a:t>How can the campaign be improved so that it meets its aims and objectives?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4B0EC92-23F3-439A-8419-7FFD670CAD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5661" y="4509051"/>
            <a:ext cx="6420678" cy="978654"/>
          </a:xfrm>
        </p:spPr>
        <p:txBody>
          <a:bodyPr anchor="t">
            <a:normAutofit/>
          </a:bodyPr>
          <a:lstStyle/>
          <a:p>
            <a:endParaRPr lang="en-GB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2979E8-2E86-433E-A7E4-5F102E45A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87876"/>
            <a:ext cx="867485" cy="115439"/>
            <a:chOff x="8910933" y="1861308"/>
            <a:chExt cx="867485" cy="115439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CDDEF0D5-EF9F-43D4-BF40-27A3121E0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71438B34-2B34-4614-B3B4-D0992715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2C691BDB-93D3-4721-903C-45DD9590F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05986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002E3-77E0-44DA-B949-A0DD6DCB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222D2-B7C6-4EA4-8B55-7089B21F4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Office for national statistics. (2020). </a:t>
            </a:r>
            <a:r>
              <a:rPr lang="en-GB" i="1" dirty="0">
                <a:ea typeface="+mn-lt"/>
                <a:cs typeface="+mn-lt"/>
              </a:rPr>
              <a:t>Domestic abuse during the coronavirus (COVID-19) pandemic, England and Wales: November 2020.</a:t>
            </a:r>
            <a:r>
              <a:rPr lang="en-GB" dirty="0">
                <a:ea typeface="+mn-lt"/>
                <a:cs typeface="+mn-lt"/>
              </a:rPr>
              <a:t> Available: </a:t>
            </a:r>
            <a:r>
              <a:rPr lang="en-GB" u="sng" dirty="0">
                <a:ea typeface="+mn-lt"/>
                <a:cs typeface="+mn-lt"/>
                <a:hlinkClick r:id="rId2"/>
              </a:rPr>
              <a:t>https://www.ons.gov.uk/peoplepopulationandcommunity/crimeandjustice/articles/domesticabuseduringthecoronaviruscovid19pandemicenglandandwales/november2020</a:t>
            </a:r>
            <a:r>
              <a:rPr lang="en-GB" dirty="0">
                <a:ea typeface="+mn-lt"/>
                <a:cs typeface="+mn-lt"/>
              </a:rPr>
              <a:t>. Last accessed 15/11/2021.</a:t>
            </a:r>
          </a:p>
          <a:p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Welsh </a:t>
            </a:r>
            <a:r>
              <a:rPr lang="en-GB" dirty="0" err="1">
                <a:ea typeface="+mn-lt"/>
                <a:cs typeface="+mn-lt"/>
              </a:rPr>
              <a:t>Goverment</a:t>
            </a:r>
            <a:r>
              <a:rPr lang="en-GB" dirty="0">
                <a:ea typeface="+mn-lt"/>
                <a:cs typeface="+mn-lt"/>
              </a:rPr>
              <a:t> Live Fear Free Helpline. (2021). </a:t>
            </a:r>
            <a:r>
              <a:rPr lang="en-GB" i="1" dirty="0">
                <a:ea typeface="+mn-lt"/>
                <a:cs typeface="+mn-lt"/>
              </a:rPr>
              <a:t>Staying safe during the coronavirus emergency.</a:t>
            </a:r>
            <a:r>
              <a:rPr lang="en-GB" dirty="0">
                <a:ea typeface="+mn-lt"/>
                <a:cs typeface="+mn-lt"/>
              </a:rPr>
              <a:t> Available: </a:t>
            </a:r>
            <a:r>
              <a:rPr lang="en-GB" u="sng" dirty="0">
                <a:ea typeface="+mn-lt"/>
                <a:cs typeface="+mn-lt"/>
                <a:hlinkClick r:id="rId3"/>
              </a:rPr>
              <a:t>https://gov.wales/live-fear-free/staying-safe-during-coronavirus-emergency</a:t>
            </a:r>
            <a:r>
              <a:rPr lang="en-GB" dirty="0">
                <a:ea typeface="+mn-lt"/>
                <a:cs typeface="+mn-lt"/>
              </a:rPr>
              <a:t>. Last accessed 15/11/2021.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946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D262C2-6D79-4448-A5A4-6FB4465883A9}"/>
              </a:ext>
            </a:extLst>
          </p:cNvPr>
          <p:cNvSpPr txBox="1"/>
          <p:nvPr/>
        </p:nvSpPr>
        <p:spPr>
          <a:xfrm>
            <a:off x="1379913" y="1396538"/>
            <a:ext cx="104906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Womens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Aid. (2021). </a:t>
            </a:r>
            <a:r>
              <a:rPr lang="en-GB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Domestic Abuse Act 2021.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https://www.womensaid.org.uk/what-we-do/campaigning-and-influencing/campaign-with-us/domestic-abuse-bill/. Last accessed 22/11/2021.</a:t>
            </a:r>
          </a:p>
          <a:p>
            <a:endParaRPr lang="en-GB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Office for national statistics. (2021). </a:t>
            </a:r>
            <a:r>
              <a:rPr lang="en-GB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Domestic abuse during the coronavirus (COVID-19) pandemic, England and Wales Domestic abuse during the coronavirus (COVID-19) pandemic, England and Wales: November 2020.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https://www.ons.gov.uk/peoplepopulationandcommunity/crimeandjustice/articles/domesticabuseduringthecoronaviruscovid19pandemicenglandandwales/november2020. Last accessed 22/11/2021.</a:t>
            </a:r>
            <a:endParaRPr lang="en-GB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verdana" panose="020B060403050404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031B652-232C-47EA-8624-96BBD42485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451611"/>
              </p:ext>
            </p:extLst>
          </p:nvPr>
        </p:nvGraphicFramePr>
        <p:xfrm>
          <a:off x="1549400" y="4267200"/>
          <a:ext cx="10321175" cy="1215020"/>
        </p:xfrm>
        <a:graphic>
          <a:graphicData uri="http://schemas.openxmlformats.org/drawingml/2006/table">
            <a:tbl>
              <a:tblPr/>
              <a:tblGrid>
                <a:gridCol w="10321175">
                  <a:extLst>
                    <a:ext uri="{9D8B030D-6E8A-4147-A177-3AD203B41FA5}">
                      <a16:colId xmlns:a16="http://schemas.microsoft.com/office/drawing/2014/main" val="1381083102"/>
                    </a:ext>
                  </a:extLst>
                </a:gridCol>
              </a:tblGrid>
              <a:tr h="121502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  <a:latin typeface="verdana" panose="020B0604030504040204" pitchFamily="34" charset="0"/>
                        </a:rPr>
                        <a:t>Rahul De. (2020). Impact of digital surge during Covid-19 pandemic: A viewpoint on research and practice. </a:t>
                      </a:r>
                      <a:r>
                        <a:rPr lang="en-GB" sz="1600" i="1" dirty="0">
                          <a:effectLst/>
                          <a:latin typeface="verdana" panose="020B0604030504040204" pitchFamily="34" charset="0"/>
                        </a:rPr>
                        <a:t>Impact of digital surge during Covid-19 pandemic: A viewpoint on research and practice</a:t>
                      </a:r>
                      <a:r>
                        <a:rPr lang="en-GB" sz="1600" dirty="0">
                          <a:effectLst/>
                          <a:latin typeface="verdana" panose="020B0604030504040204" pitchFamily="34" charset="0"/>
                        </a:rPr>
                        <a:t>. 1 (2.1), 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1678292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104F7C71-EFC0-4ED1-94B9-A66E9D8D81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9400" y="3937685"/>
            <a:ext cx="3963331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979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E1F26-B6D1-431C-AB2D-07AADFA30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36600" y="-1689100"/>
            <a:ext cx="10134600" cy="128848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33FED-92D4-42CB-9C78-C3C8DD2F3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663303"/>
            <a:ext cx="10134600" cy="3969342"/>
          </a:xfrm>
        </p:spPr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Champs Public Health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Calloborative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. (2015). </a:t>
            </a:r>
            <a:r>
              <a:rPr lang="en-GB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public health prevention campaign in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cheshire</a:t>
            </a:r>
            <a:r>
              <a:rPr lang="en-GB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and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mersey</a:t>
            </a:r>
            <a:r>
              <a:rPr lang="en-GB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.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https://www.nice.org.uk/Media/Default/sharedlearning/Campaign%20A5%20Vis.%208%20low%20res.pdf. Last accessed 22/11/2021.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328579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GC1">
      <a:dk1>
        <a:sysClr val="windowText" lastClr="000000"/>
      </a:dk1>
      <a:lt1>
        <a:sysClr val="window" lastClr="FFFFFF"/>
      </a:lt1>
      <a:dk2>
        <a:srgbClr val="2C2830"/>
      </a:dk2>
      <a:lt2>
        <a:srgbClr val="E0DCE1"/>
      </a:lt2>
      <a:accent1>
        <a:srgbClr val="908193"/>
      </a:accent1>
      <a:accent2>
        <a:srgbClr val="A08889"/>
      </a:accent2>
      <a:accent3>
        <a:srgbClr val="B48C7E"/>
      </a:accent3>
      <a:accent4>
        <a:srgbClr val="809C9B"/>
      </a:accent4>
      <a:accent5>
        <a:srgbClr val="899F91"/>
      </a:accent5>
      <a:accent6>
        <a:srgbClr val="728274"/>
      </a:accent6>
      <a:hlink>
        <a:srgbClr val="837585"/>
      </a:hlink>
      <a:folHlink>
        <a:srgbClr val="677E83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694</Words>
  <Application>Microsoft Office PowerPoint</Application>
  <PresentationFormat>Widescreen</PresentationFormat>
  <Paragraphs>49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Bembo</vt:lpstr>
      <vt:lpstr>Verdana</vt:lpstr>
      <vt:lpstr>AdornVTI</vt:lpstr>
      <vt:lpstr>Domestic abuse and digital technology.</vt:lpstr>
      <vt:lpstr>Who funds these domestic abuse services?</vt:lpstr>
      <vt:lpstr>The impact Covid-19 had on Domestic abuse</vt:lpstr>
      <vt:lpstr>What services are available to those effected by domestic abuse in Wales?</vt:lpstr>
      <vt:lpstr>PowerPoint Presentation</vt:lpstr>
      <vt:lpstr>How did services adapt?</vt:lpstr>
      <vt:lpstr>Digital technology.</vt:lpstr>
      <vt:lpstr>How domestic abuse services use digital technology to promote good health and well-being. </vt:lpstr>
      <vt:lpstr>Domestic abuse campaign during Covid-19</vt:lpstr>
      <vt:lpstr>Domestic abuse service and partnership working to promote health and well being in Wales.</vt:lpstr>
      <vt:lpstr>How effective have digital campaigns been during Covid-19?</vt:lpstr>
      <vt:lpstr>How can the campaign be improved so that it meets its aims and objectives?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/>
  <cp:lastModifiedBy>chloe hearn</cp:lastModifiedBy>
  <cp:revision>138</cp:revision>
  <dcterms:created xsi:type="dcterms:W3CDTF">2021-11-15T15:46:53Z</dcterms:created>
  <dcterms:modified xsi:type="dcterms:W3CDTF">2021-11-22T22:28:21Z</dcterms:modified>
</cp:coreProperties>
</file>